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57" r:id="rId6"/>
    <p:sldId id="292" r:id="rId7"/>
    <p:sldId id="293" r:id="rId8"/>
    <p:sldId id="294" r:id="rId9"/>
    <p:sldId id="259" r:id="rId10"/>
    <p:sldId id="295" r:id="rId11"/>
    <p:sldId id="297" r:id="rId12"/>
    <p:sldId id="263" r:id="rId13"/>
    <p:sldId id="260" r:id="rId14"/>
    <p:sldId id="261" r:id="rId15"/>
    <p:sldId id="300" r:id="rId16"/>
    <p:sldId id="264" r:id="rId17"/>
    <p:sldId id="296" r:id="rId18"/>
    <p:sldId id="265" r:id="rId19"/>
    <p:sldId id="302" r:id="rId20"/>
    <p:sldId id="267" r:id="rId21"/>
    <p:sldId id="268" r:id="rId22"/>
    <p:sldId id="303" r:id="rId23"/>
    <p:sldId id="282" r:id="rId24"/>
    <p:sldId id="280" r:id="rId25"/>
    <p:sldId id="270" r:id="rId26"/>
    <p:sldId id="275" r:id="rId27"/>
    <p:sldId id="271" r:id="rId28"/>
    <p:sldId id="272" r:id="rId29"/>
    <p:sldId id="274" r:id="rId30"/>
    <p:sldId id="273" r:id="rId31"/>
    <p:sldId id="285" r:id="rId32"/>
    <p:sldId id="276" r:id="rId33"/>
    <p:sldId id="304" r:id="rId34"/>
    <p:sldId id="279" r:id="rId35"/>
    <p:sldId id="281" r:id="rId36"/>
    <p:sldId id="287" r:id="rId37"/>
    <p:sldId id="284" r:id="rId38"/>
    <p:sldId id="286" r:id="rId39"/>
    <p:sldId id="289" r:id="rId40"/>
    <p:sldId id="299" r:id="rId41"/>
    <p:sldId id="298" r:id="rId42"/>
    <p:sldId id="278" r:id="rId43"/>
    <p:sldId id="290"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te, Armelle (EDU)" initials="CA(" lastIdx="89" clrIdx="0">
    <p:extLst>
      <p:ext uri="{19B8F6BF-5375-455C-9EA6-DF929625EA0E}">
        <p15:presenceInfo xmlns:p15="http://schemas.microsoft.com/office/powerpoint/2012/main" userId="Comte, Armelle (ED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CA79"/>
    <a:srgbClr val="9AB97E"/>
    <a:srgbClr val="0B4B25"/>
    <a:srgbClr val="FFFFFF"/>
    <a:srgbClr val="2FDE2F"/>
    <a:srgbClr val="34B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75595" autoAdjust="0"/>
  </p:normalViewPr>
  <p:slideViewPr>
    <p:cSldViewPr snapToGrid="0">
      <p:cViewPr varScale="1">
        <p:scale>
          <a:sx n="84" d="100"/>
          <a:sy n="84" d="100"/>
        </p:scale>
        <p:origin x="906" y="90"/>
      </p:cViewPr>
      <p:guideLst/>
    </p:cSldViewPr>
  </p:slideViewPr>
  <p:outlineViewPr>
    <p:cViewPr>
      <p:scale>
        <a:sx n="33" d="100"/>
        <a:sy n="33" d="100"/>
      </p:scale>
      <p:origin x="0" y="-32622"/>
    </p:cViewPr>
  </p:outlineViewPr>
  <p:notesTextViewPr>
    <p:cViewPr>
      <p:scale>
        <a:sx n="1" d="1"/>
        <a:sy n="1" d="1"/>
      </p:scale>
      <p:origin x="0" y="0"/>
    </p:cViewPr>
  </p:notesTextViewPr>
  <p:sorterViewPr>
    <p:cViewPr>
      <p:scale>
        <a:sx n="100" d="100"/>
        <a:sy n="100" d="100"/>
      </p:scale>
      <p:origin x="0" y="-7668"/>
    </p:cViewPr>
  </p:sorterViewPr>
  <p:notesViewPr>
    <p:cSldViewPr snapToGrid="0">
      <p:cViewPr varScale="1">
        <p:scale>
          <a:sx n="83" d="100"/>
          <a:sy n="83" d="100"/>
        </p:scale>
        <p:origin x="22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0DEBD-CC24-41A9-8606-FC9A74DD65ED}" type="datetimeFigureOut">
              <a:rPr lang="en-CA" smtClean="0"/>
              <a:t>2021-07-22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33F1A-706F-4739-AE42-6E02610226F4}" type="slidenum">
              <a:rPr lang="en-CA" smtClean="0"/>
              <a:t>‹#›</a:t>
            </a:fld>
            <a:endParaRPr lang="en-CA"/>
          </a:p>
        </p:txBody>
      </p:sp>
    </p:spTree>
    <p:extLst>
      <p:ext uri="{BB962C8B-B14F-4D97-AF65-F5344CB8AC3E}">
        <p14:creationId xmlns:p14="http://schemas.microsoft.com/office/powerpoint/2010/main" val="278460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csps-efpc.gc.ca/Tools/blogs/insights/indigenous-territory-fra.aspx?wbdisable=true" TargetMode="External"/><Relationship Id="rId3" Type="http://schemas.openxmlformats.org/officeDocument/2006/relationships/hyperlink" Target="https://native-land.ca/?lang=fr" TargetMode="External"/><Relationship Id="rId7" Type="http://schemas.openxmlformats.org/officeDocument/2006/relationships/hyperlink" Target="https://www.caut.ca/fr/content/guide-de-reconnaissance-des-premieres-nations-et-des-territoires-traditionnel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rcaanc-cirnac.gc.ca/fra/1100100028574/1529354437231" TargetMode="External"/><Relationship Id="rId5" Type="http://schemas.openxmlformats.org/officeDocument/2006/relationships/hyperlink" Target="https://www.aadnc-aandc.gc.ca/DAM/DAM-INTER-MB/STAGING/texte-text/tim2011revised_pdf_1420754107463_fra.pdf" TargetMode="External"/><Relationship Id="rId4" Type="http://schemas.openxmlformats.org/officeDocument/2006/relationships/hyperlink" Target="http://www.trcm.ca/wp-content/uploads/Manitoba-Numbered-Treaties-Map-french.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rbrescanada.ca/ressources/arbres-officiels-au-canada/manitoba-epinette-blanch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ortwhyte.org/field-trip-enhancement-kits/&#160;"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fortwhyte.org/wp-content/uploads/2020/04/Invertebrate-key-Francais.pdf" TargetMode="External"/><Relationship Id="rId4" Type="http://schemas.openxmlformats.org/officeDocument/2006/relationships/hyperlink" Target="https://www.fortwhyte.org/wp-content/uploads/2020/03/FWA-CommonBirdsWaterfowl-FR-16-REDUCED.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youtube.com/watch?v=DxmFbdp7v9Q" TargetMode="External"/><Relationship Id="rId3" Type="http://schemas.openxmlformats.org/officeDocument/2006/relationships/hyperlink" Target="https://www.nationalgeographic.fr/sciences/mathematiques-la-fascinante-suite-de-fibonacci-et-le-nombre-dor" TargetMode="External"/><Relationship Id="rId7" Type="http://schemas.openxmlformats.org/officeDocument/2006/relationships/hyperlink" Target="https://www.youtube.com/watch?v=kgY1o6606JQ"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youtube.com/watch?v=plZYlNJHk00" TargetMode="External"/><Relationship Id="rId11" Type="http://schemas.openxmlformats.org/officeDocument/2006/relationships/hyperlink" Target="https://www.maths-et-tiques.fr/index.php/detentes/les-fractales" TargetMode="External"/><Relationship Id="rId5" Type="http://schemas.openxmlformats.org/officeDocument/2006/relationships/hyperlink" Target="https://www.youtube.com/watch?v=UySwwzB2Sxw" TargetMode="External"/><Relationship Id="rId10" Type="http://schemas.openxmlformats.org/officeDocument/2006/relationships/hyperlink" Target="https://www.quebecscience.qc.ca/14-17-ans/encyclo/fractales-curiosite-mathematique/" TargetMode="External"/><Relationship Id="rId4" Type="http://schemas.openxmlformats.org/officeDocument/2006/relationships/hyperlink" Target="http://www.safekid.org/images/emag/issue27/introduction-to-fractals-the-geometry-of-nature.pdf" TargetMode="External"/><Relationship Id="rId9" Type="http://schemas.openxmlformats.org/officeDocument/2006/relationships/hyperlink" Target="https://complexe.jimdofree.com/les-fractales/o%C3%B9-les-retrouve-t-on/la-nature-fractale-de-l-univer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r.davidsuzuki.org/?_gl=1*1uj5z21*_ga*NDYyOTAzNzEzLjE2MjIxMzg2MDY.*_ga_ZJM56QW2XH*MTYyMjEzODYwNi4xLjAuMTYyMjEzODYwNi4w&amp;_ga=2.151407610.2144563225.1622138606-462903713.1622138606?language_notificatio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edu.gov.mb.ca/m12/edu-auto/perspectives/concepts.html" TargetMode="External"/><Relationship Id="rId3" Type="http://schemas.openxmlformats.org/officeDocument/2006/relationships/hyperlink" Target="https://www.naturalcuriosity.ca/book" TargetMode="External"/><Relationship Id="rId7" Type="http://schemas.openxmlformats.org/officeDocument/2006/relationships/hyperlink" Target="https://www.afn.ca/fr/honerer-la-terr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amerindien.e-monsite.com/pages/respecter-mere-nature.html" TargetMode="External"/><Relationship Id="rId5" Type="http://schemas.openxmlformats.org/officeDocument/2006/relationships/hyperlink" Target="https://ici.radio-canada.ca/espaces-autochtones" TargetMode="External"/><Relationship Id="rId4" Type="http://schemas.openxmlformats.org/officeDocument/2006/relationships/hyperlink" Target="https://atlasdespeuplesautochtonesducanada.ca/section/les-premieres-nations/" TargetMode="External"/><Relationship Id="rId9" Type="http://schemas.openxmlformats.org/officeDocument/2006/relationships/hyperlink" Target="https://ici.radio-canada.ca/espaces-autochtones/1770042/film-banff-colombie-britannique-lilwat-mother-earth-ode-nature-imag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u.gov.mb.ca/m12/frpub/pol/persp/docs/comple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canadianencyclopedia.ca/fr/article/toponymi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artes.canada.ca/journal/content-fr.html?lang=fr&amp;appid=11756f2e3c454acdb214f950cf1e2f7d&amp;appidalt=0e585399e9474ccf932104a239d90652" TargetMode="External"/><Relationship Id="rId4" Type="http://schemas.openxmlformats.org/officeDocument/2006/relationships/hyperlink" Target="https://www.rcinet.ca/fr/2013/09/15/quelles-sont-les-differentes-origines-amerindiennes-des-noms-des-villes-canadienn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xl.cefan.ulaval.ca/amnord/manitoba.htm#:~:text=Les langues autochtones les plus,inuktitut (65), etc"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smtClean="0"/>
              <a:t>La question d’enquête pour toute l’expérience d’apprentissage « Apprendre</a:t>
            </a:r>
            <a:r>
              <a:rPr lang="fr-CA" baseline="0" noProof="0" dirty="0" smtClean="0"/>
              <a:t> de la terre » </a:t>
            </a:r>
            <a:r>
              <a:rPr lang="fr-CA" noProof="0" dirty="0" smtClean="0"/>
              <a:t>est : </a:t>
            </a:r>
            <a:r>
              <a:rPr lang="fr-CA" sz="1200" b="1" noProof="0" dirty="0" smtClean="0">
                <a:solidFill>
                  <a:srgbClr val="FFFFFF"/>
                </a:solidFill>
                <a:cs typeface="Calibri Light"/>
              </a:rPr>
              <a:t>Comment sommes-nous en relations avec la terre?</a:t>
            </a:r>
            <a:endParaRPr lang="fr-CA" b="1" noProof="0" dirty="0"/>
          </a:p>
        </p:txBody>
      </p:sp>
      <p:sp>
        <p:nvSpPr>
          <p:cNvPr id="4" name="Slide Number Placeholder 3"/>
          <p:cNvSpPr>
            <a:spLocks noGrp="1"/>
          </p:cNvSpPr>
          <p:nvPr>
            <p:ph type="sldNum" sz="quarter" idx="10"/>
          </p:nvPr>
        </p:nvSpPr>
        <p:spPr/>
        <p:txBody>
          <a:bodyPr/>
          <a:lstStyle/>
          <a:p>
            <a:fld id="{53433F1A-706F-4739-AE42-6E02610226F4}" type="slidenum">
              <a:rPr lang="en-CA" smtClean="0"/>
              <a:t>2</a:t>
            </a:fld>
            <a:endParaRPr lang="en-CA"/>
          </a:p>
        </p:txBody>
      </p:sp>
    </p:spTree>
    <p:extLst>
      <p:ext uri="{BB962C8B-B14F-4D97-AF65-F5344CB8AC3E}">
        <p14:creationId xmlns:p14="http://schemas.microsoft.com/office/powerpoint/2010/main" val="352039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dirty="0" smtClean="0">
                <a:cs typeface="Calibri"/>
              </a:rPr>
              <a:t>Les territoires traditionnels </a:t>
            </a:r>
            <a:r>
              <a:rPr lang="fr-CA" dirty="0" smtClean="0"/>
              <a:t>: </a:t>
            </a:r>
            <a:r>
              <a:rPr lang="fr-CA" sz="1200" u="sng" kern="1200" dirty="0" smtClean="0">
                <a:solidFill>
                  <a:schemeClr val="tx1"/>
                </a:solidFill>
                <a:effectLst/>
                <a:latin typeface="+mn-lt"/>
                <a:ea typeface="+mn-ea"/>
                <a:cs typeface="+mn-cs"/>
                <a:hlinkClick r:id="rId3"/>
              </a:rPr>
              <a:t>https://native-land.ca/?lang=fr</a:t>
            </a:r>
            <a:endParaRPr lang="fr-CA"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sz="1200" b="0" i="0" u="none" strike="noStrike"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dirty="0" smtClean="0"/>
              <a:t>Nous sommes tous liés par les traités :</a:t>
            </a:r>
            <a:r>
              <a:rPr lang="fr-CA" sz="1200" b="0" i="0" u="none" strike="noStrike" kern="1200" dirty="0" smtClean="0">
                <a:solidFill>
                  <a:schemeClr val="tx1"/>
                </a:solidFill>
                <a:effectLst/>
                <a:latin typeface="+mn-lt"/>
                <a:ea typeface="+mn-ea"/>
                <a:cs typeface="+mn-cs"/>
              </a:rPr>
              <a:t> </a:t>
            </a:r>
            <a:r>
              <a:rPr lang="fr-CA" sz="1200" u="sng" kern="1200" dirty="0" smtClean="0">
                <a:solidFill>
                  <a:schemeClr val="tx1"/>
                </a:solidFill>
                <a:effectLst/>
                <a:latin typeface="+mn-lt"/>
                <a:ea typeface="+mn-ea"/>
                <a:cs typeface="+mn-cs"/>
                <a:hlinkClick r:id="rId4"/>
              </a:rPr>
              <a:t>http://www.trcm.ca/wp-content/uploads/Manitoba-Numbered-Treaties-Map-french.pdf</a:t>
            </a:r>
            <a:endParaRPr lang="fr-CA"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dirty="0" smtClean="0"/>
              <a:t>Les traités au Manitoba : </a:t>
            </a:r>
            <a:r>
              <a:rPr lang="fr-CA" sz="1200" u="sng" kern="1200" dirty="0" smtClean="0">
                <a:solidFill>
                  <a:schemeClr val="tx1"/>
                </a:solidFill>
                <a:effectLst/>
                <a:latin typeface="+mn-lt"/>
                <a:ea typeface="+mn-ea"/>
                <a:cs typeface="+mn-cs"/>
                <a:hlinkClick r:id="rId5"/>
              </a:rPr>
              <a:t>https://www.aadnc-aandc.gc.ca/DAM/DAM-INTER-MB/STAGING/texte-text/tim2011revised_pdf_1420754107463_fra.pdf</a:t>
            </a:r>
            <a:endParaRPr lang="fr-CA"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dirty="0" smtClean="0"/>
              <a:t>Traités et ententes</a:t>
            </a:r>
            <a:r>
              <a:rPr lang="fr-CA" baseline="0" dirty="0" smtClean="0"/>
              <a:t> : </a:t>
            </a:r>
            <a:r>
              <a:rPr lang="fr-CA" sz="1200" u="sng" kern="1200" dirty="0" smtClean="0">
                <a:solidFill>
                  <a:schemeClr val="tx1"/>
                </a:solidFill>
                <a:effectLst/>
                <a:latin typeface="+mn-lt"/>
                <a:ea typeface="+mn-ea"/>
                <a:cs typeface="+mn-cs"/>
                <a:hlinkClick r:id="rId6"/>
              </a:rPr>
              <a:t>https://www.rcaanc-cirnac.gc.ca/fra/1100100028574/1529354437231</a:t>
            </a:r>
            <a:endParaRPr lang="fr-CA"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dirty="0" smtClean="0"/>
              <a:t>Guide des reconnaissance des Premières Nations et des territoires traditionnels :</a:t>
            </a:r>
            <a:r>
              <a:rPr lang="fr-CA" baseline="0" dirty="0" smtClean="0"/>
              <a:t> </a:t>
            </a:r>
            <a:r>
              <a:rPr lang="fr-CA" sz="1200" u="sng" kern="1200" dirty="0" smtClean="0">
                <a:solidFill>
                  <a:schemeClr val="tx1"/>
                </a:solidFill>
                <a:effectLst/>
                <a:latin typeface="+mn-lt"/>
                <a:ea typeface="+mn-ea"/>
                <a:cs typeface="+mn-cs"/>
                <a:hlinkClick r:id="rId7"/>
              </a:rPr>
              <a:t>https://www.caut.ca/fr/content/guide-de-reconnaissance-des-premieres-nations-et-des-territoires-traditionnels</a:t>
            </a:r>
            <a:endParaRPr lang="fr-CA" sz="1200" u="sng"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i="0" kern="1200" dirty="0" smtClean="0">
                <a:solidFill>
                  <a:schemeClr val="tx1"/>
                </a:solidFill>
                <a:effectLst/>
                <a:latin typeface="+mn-lt"/>
                <a:ea typeface="+mn-ea"/>
                <a:cs typeface="+mn-cs"/>
              </a:rPr>
              <a:t>Apprentissage sur le pouce : Savoir reconnaître le territoire traditionnel autochtone :</a:t>
            </a:r>
            <a:r>
              <a:rPr lang="fr-CA" sz="1200" b="0" i="0" kern="1200" baseline="0" dirty="0" smtClean="0">
                <a:solidFill>
                  <a:schemeClr val="tx1"/>
                </a:solidFill>
                <a:effectLst/>
                <a:latin typeface="+mn-lt"/>
                <a:ea typeface="+mn-ea"/>
                <a:cs typeface="+mn-cs"/>
              </a:rPr>
              <a:t> </a:t>
            </a:r>
            <a:r>
              <a:rPr lang="fr-CA" sz="1200" u="sng" kern="1200" dirty="0" smtClean="0">
                <a:solidFill>
                  <a:schemeClr val="tx1"/>
                </a:solidFill>
                <a:effectLst/>
                <a:latin typeface="+mn-lt"/>
                <a:ea typeface="+mn-ea"/>
                <a:cs typeface="+mn-cs"/>
                <a:hlinkClick r:id="rId8"/>
              </a:rPr>
              <a:t>https://www.csps-efpc.gc.ca/Tools/blogs/insights/indigenous-territory-fra.aspx?wbdisable=true</a:t>
            </a:r>
            <a:endParaRPr lang="fr-CA" sz="1200" b="1"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11</a:t>
            </a:fld>
            <a:endParaRPr lang="en-CA"/>
          </a:p>
        </p:txBody>
      </p:sp>
    </p:spTree>
    <p:extLst>
      <p:ext uri="{BB962C8B-B14F-4D97-AF65-F5344CB8AC3E}">
        <p14:creationId xmlns:p14="http://schemas.microsoft.com/office/powerpoint/2010/main" val="148634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noProof="0" dirty="0" smtClean="0">
                <a:solidFill>
                  <a:schemeClr val="tx1"/>
                </a:solidFill>
                <a:effectLst/>
                <a:latin typeface="+mn-lt"/>
                <a:ea typeface="+mn-ea"/>
                <a:cs typeface="+mn-cs"/>
              </a:rPr>
              <a:t>Les pratiques de sécurité appliquées lors de la réalisation des activités du tableau de choix soutient l’apprentissage des résultats de santé de la maternelle à la 8</a:t>
            </a:r>
            <a:r>
              <a:rPr lang="fr-CA" sz="1200" b="1" kern="1200" baseline="30000" noProof="0" dirty="0" smtClean="0">
                <a:solidFill>
                  <a:schemeClr val="tx1"/>
                </a:solidFill>
                <a:effectLst/>
                <a:latin typeface="+mn-lt"/>
                <a:ea typeface="+mn-ea"/>
                <a:cs typeface="+mn-cs"/>
              </a:rPr>
              <a:t>e</a:t>
            </a:r>
            <a:r>
              <a:rPr lang="fr-CA" sz="1200" b="1" kern="1200" noProof="0" dirty="0" smtClean="0">
                <a:solidFill>
                  <a:schemeClr val="tx1"/>
                </a:solidFill>
                <a:effectLst/>
                <a:latin typeface="+mn-lt"/>
                <a:ea typeface="+mn-ea"/>
                <a:cs typeface="+mn-cs"/>
              </a:rPr>
              <a:t> année. Reportez-vous à la rubrique Santé pour vos niveaux scolaires en annexe, pour fournir aux élèves des questions d’orientation supplémentaires pour faciliter l’apprentissage des résultats particuliers relatifs à la sécurité de la maternelle à la 8</a:t>
            </a:r>
            <a:r>
              <a:rPr lang="fr-CA" sz="1200" b="1" kern="1200" baseline="30000" noProof="0" dirty="0" smtClean="0">
                <a:solidFill>
                  <a:schemeClr val="tx1"/>
                </a:solidFill>
                <a:effectLst/>
                <a:latin typeface="+mn-lt"/>
                <a:ea typeface="+mn-ea"/>
                <a:cs typeface="+mn-cs"/>
              </a:rPr>
              <a:t>e</a:t>
            </a:r>
            <a:r>
              <a:rPr lang="fr-CA" sz="1200" b="1" kern="1200" noProof="0" dirty="0" smtClean="0">
                <a:solidFill>
                  <a:schemeClr val="tx1"/>
                </a:solidFill>
                <a:effectLst/>
                <a:latin typeface="+mn-lt"/>
                <a:ea typeface="+mn-ea"/>
                <a:cs typeface="+mn-cs"/>
              </a:rPr>
              <a:t> année.</a:t>
            </a:r>
            <a:endParaRPr lang="fr-CA" b="1" u="sng" noProof="0" dirty="0">
              <a:cs typeface="Calibri"/>
            </a:endParaRPr>
          </a:p>
        </p:txBody>
      </p:sp>
      <p:sp>
        <p:nvSpPr>
          <p:cNvPr id="4" name="Slide Number Placeholder 3"/>
          <p:cNvSpPr>
            <a:spLocks noGrp="1"/>
          </p:cNvSpPr>
          <p:nvPr>
            <p:ph type="sldNum" sz="quarter" idx="10"/>
          </p:nvPr>
        </p:nvSpPr>
        <p:spPr/>
        <p:txBody>
          <a:bodyPr/>
          <a:lstStyle/>
          <a:p>
            <a:fld id="{53433F1A-706F-4739-AE42-6E02610226F4}" type="slidenum">
              <a:rPr lang="en-CA" smtClean="0"/>
              <a:t>13</a:t>
            </a:fld>
            <a:endParaRPr lang="en-CA"/>
          </a:p>
        </p:txBody>
      </p:sp>
    </p:spTree>
    <p:extLst>
      <p:ext uri="{BB962C8B-B14F-4D97-AF65-F5344CB8AC3E}">
        <p14:creationId xmlns:p14="http://schemas.microsoft.com/office/powerpoint/2010/main" val="53385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noProof="0" dirty="0" smtClean="0">
                <a:solidFill>
                  <a:schemeClr val="tx1"/>
                </a:solidFill>
                <a:effectLst/>
                <a:latin typeface="+mn-lt"/>
                <a:ea typeface="+mn-ea"/>
                <a:cs typeface="+mn-cs"/>
              </a:rPr>
              <a:t>Les pratiques de sécurité appliquées lors de la réalisation des activités du tableau de choix soutient l’apprentissage des résultats de santé de la maternelle à la 8</a:t>
            </a:r>
            <a:r>
              <a:rPr lang="fr-CA" sz="1200" b="1" kern="1200" baseline="30000" noProof="0" dirty="0" smtClean="0">
                <a:solidFill>
                  <a:schemeClr val="tx1"/>
                </a:solidFill>
                <a:effectLst/>
                <a:latin typeface="+mn-lt"/>
                <a:ea typeface="+mn-ea"/>
                <a:cs typeface="+mn-cs"/>
              </a:rPr>
              <a:t>e</a:t>
            </a:r>
            <a:r>
              <a:rPr lang="fr-CA" sz="1200" b="1" kern="1200" noProof="0" dirty="0" smtClean="0">
                <a:solidFill>
                  <a:schemeClr val="tx1"/>
                </a:solidFill>
                <a:effectLst/>
                <a:latin typeface="+mn-lt"/>
                <a:ea typeface="+mn-ea"/>
                <a:cs typeface="+mn-cs"/>
              </a:rPr>
              <a:t> année. Reportez-vous à la rubrique Santé pour vos niveaux scolaires en annexe, pour fournir aux élèves des questions d’orientation supplémentaires pour faciliter l’apprentissage des résultats particuliers relatifs à la sécurité de la maternelle à la 8</a:t>
            </a:r>
            <a:r>
              <a:rPr lang="fr-CA" sz="1200" b="1" kern="1200" baseline="30000" noProof="0" dirty="0" smtClean="0">
                <a:solidFill>
                  <a:schemeClr val="tx1"/>
                </a:solidFill>
                <a:effectLst/>
                <a:latin typeface="+mn-lt"/>
                <a:ea typeface="+mn-ea"/>
                <a:cs typeface="+mn-cs"/>
              </a:rPr>
              <a:t>e</a:t>
            </a:r>
            <a:r>
              <a:rPr lang="fr-CA" sz="1200" b="1" kern="1200" noProof="0" dirty="0" smtClean="0">
                <a:solidFill>
                  <a:schemeClr val="tx1"/>
                </a:solidFill>
                <a:effectLst/>
                <a:latin typeface="+mn-lt"/>
                <a:ea typeface="+mn-ea"/>
                <a:cs typeface="+mn-cs"/>
              </a:rPr>
              <a:t> année.</a:t>
            </a:r>
            <a:endParaRPr lang="fr-CA" b="1" u="sng" noProof="0"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dirty="0"/>
          </a:p>
          <a:p>
            <a:r>
              <a:rPr lang="fr-CA" sz="1200" b="1" u="sng" kern="1200" dirty="0" smtClean="0">
                <a:solidFill>
                  <a:schemeClr val="tx1"/>
                </a:solidFill>
                <a:effectLst/>
                <a:latin typeface="+mn-lt"/>
                <a:ea typeface="+mn-ea"/>
                <a:cs typeface="+mn-cs"/>
              </a:rPr>
              <a:t>Activité liée à la terre — CONSIGNES DE SÉCURITÉ</a:t>
            </a:r>
            <a:endParaRPr lang="en-US" i="0" kern="1200" dirty="0">
              <a:effectLst/>
              <a:ea typeface="+mn-ea"/>
              <a:cs typeface="+mn-cs"/>
            </a:endParaRPr>
          </a:p>
          <a:p>
            <a:pPr marL="171450" indent="-171450" rtl="0" fontAlgn="base">
              <a:buFontTx/>
              <a:buChar char="-"/>
            </a:pPr>
            <a:r>
              <a:rPr lang="fr-CA" sz="1200" kern="1200" dirty="0" smtClean="0">
                <a:solidFill>
                  <a:schemeClr val="tx1"/>
                </a:solidFill>
                <a:effectLst/>
                <a:latin typeface="+mn-lt"/>
                <a:ea typeface="+mn-ea"/>
                <a:cs typeface="+mn-cs"/>
              </a:rPr>
              <a:t>Rappelez aux élèves de toujours consulter un adulte avant d’aller dehors et que </a:t>
            </a:r>
            <a:r>
              <a:rPr lang="fr-CA" sz="1200" b="1" u="sng" kern="1200" dirty="0" smtClean="0">
                <a:solidFill>
                  <a:schemeClr val="tx1"/>
                </a:solidFill>
                <a:effectLst/>
                <a:latin typeface="+mn-lt"/>
                <a:ea typeface="+mn-ea"/>
                <a:cs typeface="+mn-cs"/>
              </a:rPr>
              <a:t>la surveillance d’un adulte est requise</a:t>
            </a:r>
            <a:r>
              <a:rPr lang="fr-CA" sz="1200" kern="1200" dirty="0" smtClean="0">
                <a:solidFill>
                  <a:schemeClr val="tx1"/>
                </a:solidFill>
                <a:effectLst/>
                <a:latin typeface="+mn-lt"/>
                <a:ea typeface="+mn-ea"/>
                <a:cs typeface="+mn-cs"/>
              </a:rPr>
              <a:t> pour les promenades/activités dans la nature afin d’améliorer l’expérience d’apprentissage et d’assurer la sécurité des élèves.</a:t>
            </a:r>
            <a:r>
              <a:rPr lang="en-US" sz="1200" b="0" i="0" kern="1200" dirty="0">
                <a:solidFill>
                  <a:schemeClr val="tx1"/>
                </a:solidFill>
                <a:effectLst/>
                <a:latin typeface="+mn-lt"/>
                <a:ea typeface="+mn-ea"/>
                <a:cs typeface="+mn-cs"/>
              </a:rPr>
              <a:t>  </a:t>
            </a:r>
          </a:p>
          <a:p>
            <a:pPr marL="171450" indent="-171450" rtl="0" fontAlgn="base">
              <a:buFontTx/>
              <a:buChar char="-"/>
            </a:pPr>
            <a:r>
              <a:rPr lang="fr-CA" sz="1200" kern="1200" dirty="0" smtClean="0">
                <a:solidFill>
                  <a:schemeClr val="tx1"/>
                </a:solidFill>
                <a:effectLst/>
                <a:latin typeface="+mn-lt"/>
                <a:ea typeface="+mn-ea"/>
                <a:cs typeface="+mn-cs"/>
              </a:rPr>
              <a:t>Rappelez aux élèves de </a:t>
            </a:r>
            <a:r>
              <a:rPr lang="fr-CA" sz="1200" b="1" u="sng" kern="1200" dirty="0" smtClean="0">
                <a:solidFill>
                  <a:schemeClr val="tx1"/>
                </a:solidFill>
                <a:effectLst/>
                <a:latin typeface="+mn-lt"/>
                <a:ea typeface="+mn-ea"/>
                <a:cs typeface="+mn-cs"/>
              </a:rPr>
              <a:t>s’habiller correctement</a:t>
            </a:r>
            <a:r>
              <a:rPr lang="fr-CA" sz="1200" kern="1200" dirty="0" smtClean="0">
                <a:solidFill>
                  <a:schemeClr val="tx1"/>
                </a:solidFill>
                <a:effectLst/>
                <a:latin typeface="+mn-lt"/>
                <a:ea typeface="+mn-ea"/>
                <a:cs typeface="+mn-cs"/>
              </a:rPr>
              <a:t> en fonction du temps et de porter des chaussures adaptées pour les longues promenades. Temps froid – parka, pantalons de ski, bonnet, mitaines, écharpe, bottes, etc. Temps chaud – chapeau, crème solaire, anti-moustiques, etc. Temps humide – veste pour la pluie, bottes en caoutchouc, parapluie, etc.</a:t>
            </a:r>
            <a:r>
              <a:rPr lang="en-US" sz="1200" b="0" i="0" kern="1200" dirty="0">
                <a:solidFill>
                  <a:schemeClr val="tx1"/>
                </a:solidFill>
                <a:effectLst/>
                <a:latin typeface="+mn-lt"/>
                <a:ea typeface="+mn-ea"/>
                <a:cs typeface="+mn-cs"/>
              </a:rPr>
              <a:t>  </a:t>
            </a:r>
          </a:p>
          <a:p>
            <a:pPr marL="171450" indent="-171450" rtl="0" fontAlgn="base">
              <a:buFontTx/>
              <a:buChar char="-"/>
            </a:pPr>
            <a:r>
              <a:rPr lang="fr-CA" sz="1200" kern="1200" dirty="0" smtClean="0">
                <a:solidFill>
                  <a:schemeClr val="tx1"/>
                </a:solidFill>
                <a:effectLst/>
                <a:latin typeface="+mn-lt"/>
                <a:ea typeface="+mn-ea"/>
                <a:cs typeface="+mn-cs"/>
              </a:rPr>
              <a:t>Rappelez aux élèves de </a:t>
            </a:r>
            <a:r>
              <a:rPr lang="fr-CA" sz="1200" b="1" u="sng" kern="1200" dirty="0" smtClean="0">
                <a:solidFill>
                  <a:schemeClr val="tx1"/>
                </a:solidFill>
                <a:effectLst/>
                <a:latin typeface="+mn-lt"/>
                <a:ea typeface="+mn-ea"/>
                <a:cs typeface="+mn-cs"/>
              </a:rPr>
              <a:t>faire attention à leur sécurité</a:t>
            </a:r>
            <a:r>
              <a:rPr lang="fr-CA" sz="1200" kern="1200" dirty="0" smtClean="0">
                <a:solidFill>
                  <a:schemeClr val="tx1"/>
                </a:solidFill>
                <a:effectLst/>
                <a:latin typeface="+mn-lt"/>
                <a:ea typeface="+mn-ea"/>
                <a:cs typeface="+mn-cs"/>
              </a:rPr>
              <a:t> tout en participant aux activités liées à la terre. Éviter les endroits où il y a de l’herbe à puce, des tiques, des pesticides, etc. Ne pas jeter de pierres et ne pas ramasser de branches trop grosses, ne pas grimper dans les arbres trop haut ou à une hauteur inconfortable, être prudent près de l’eau, etc.</a:t>
            </a:r>
            <a:r>
              <a:rPr lang="en-US" sz="1200" b="0" i="0" kern="1200" dirty="0">
                <a:solidFill>
                  <a:schemeClr val="tx1"/>
                </a:solidFill>
                <a:effectLst/>
                <a:latin typeface="+mn-lt"/>
                <a:ea typeface="+mn-ea"/>
                <a:cs typeface="+mn-cs"/>
              </a:rPr>
              <a:t> </a:t>
            </a:r>
          </a:p>
          <a:p>
            <a:pPr marL="171450" indent="-171450" rtl="0" fontAlgn="base">
              <a:buFontTx/>
              <a:buChar char="-"/>
            </a:pPr>
            <a:r>
              <a:rPr lang="fr-CA" sz="1200" kern="1200" dirty="0" smtClean="0">
                <a:solidFill>
                  <a:schemeClr val="tx1"/>
                </a:solidFill>
                <a:effectLst/>
                <a:latin typeface="+mn-lt"/>
                <a:ea typeface="+mn-ea"/>
                <a:cs typeface="+mn-cs"/>
              </a:rPr>
              <a:t>Demandez aux élèves de </a:t>
            </a:r>
            <a:r>
              <a:rPr lang="fr-CA" sz="1200" b="1" u="sng" kern="1200" dirty="0" smtClean="0">
                <a:solidFill>
                  <a:schemeClr val="tx1"/>
                </a:solidFill>
                <a:effectLst/>
                <a:latin typeface="+mn-lt"/>
                <a:ea typeface="+mn-ea"/>
                <a:cs typeface="+mn-cs"/>
              </a:rPr>
              <a:t>respecter la nature</a:t>
            </a:r>
            <a:r>
              <a:rPr lang="fr-CA" sz="1200" kern="1200" dirty="0" smtClean="0">
                <a:solidFill>
                  <a:schemeClr val="tx1"/>
                </a:solidFill>
                <a:effectLst/>
                <a:latin typeface="+mn-lt"/>
                <a:ea typeface="+mn-ea"/>
                <a:cs typeface="+mn-cs"/>
              </a:rPr>
              <a:t>. Les élèves peuvent utiliser leurs sens pour regarder de près et toucher la nature, mais ne doivent pas l’endommager. Rappelez aux élèves s’ils font une activité où ils sont autorisés à ramasser des éléments de la nature, à ramasser uniquement ce qui est déjà sur le sol. Ne pas casser et ne pas arracher des feuilles ou des branches d’arbres.</a:t>
            </a:r>
            <a:r>
              <a:rPr lang="en-US" sz="1200" b="0" i="0" kern="1200" dirty="0">
                <a:solidFill>
                  <a:schemeClr val="tx1"/>
                </a:solidFill>
                <a:effectLst/>
                <a:latin typeface="+mn-lt"/>
                <a:ea typeface="+mn-ea"/>
                <a:cs typeface="+mn-cs"/>
              </a:rPr>
              <a:t> </a:t>
            </a:r>
          </a:p>
          <a:p>
            <a:pPr marL="0" indent="0" rtl="0" fontAlgn="base">
              <a:buFontTx/>
              <a:buNone/>
            </a:pPr>
            <a:endParaRPr lang="en-US" sz="1200" b="0" i="0" kern="1200" dirty="0">
              <a:solidFill>
                <a:schemeClr val="tx1"/>
              </a:solidFill>
              <a:effectLst/>
              <a:latin typeface="+mn-lt"/>
              <a:ea typeface="+mn-ea"/>
              <a:cs typeface="+mn-cs"/>
            </a:endParaRPr>
          </a:p>
          <a:p>
            <a:r>
              <a:rPr lang="fr-CA" sz="1200" b="1" u="sng" kern="1200" dirty="0" smtClean="0">
                <a:solidFill>
                  <a:schemeClr val="tx1"/>
                </a:solidFill>
                <a:effectLst/>
                <a:latin typeface="+mn-lt"/>
                <a:ea typeface="+mn-ea"/>
                <a:cs typeface="+mn-cs"/>
              </a:rPr>
              <a:t>Réflexions sur les activités liées à la terre</a:t>
            </a:r>
            <a:endParaRPr lang="fr-CA" b="1" i="0" u="sng" kern="1200" dirty="0">
              <a:effectLst/>
              <a:cs typeface="Calibri"/>
            </a:endParaRPr>
          </a:p>
          <a:p>
            <a:pPr marL="171450" indent="-171450" fontAlgn="base">
              <a:buFontTx/>
              <a:buChar char="-"/>
              <a:defRPr/>
            </a:pPr>
            <a:r>
              <a:rPr lang="fr-CA" sz="1200" kern="1200" dirty="0" smtClean="0">
                <a:solidFill>
                  <a:schemeClr val="tx1"/>
                </a:solidFill>
                <a:effectLst/>
                <a:latin typeface="+mn-lt"/>
                <a:ea typeface="+mn-ea"/>
                <a:cs typeface="+mn-cs"/>
              </a:rPr>
              <a:t>Demandez aux élèves de réaliser autant d’activités liées à la terre que vous le souhaitez. Les élèves ne sont pas obligés de faire les 25 activités, ils peuvent choisir parmi celles-ci, ou vous pouvez leur demander d’en faire certaines selon les objectifs du programme et les points forts des élèves.</a:t>
            </a:r>
            <a:endParaRPr lang="en-US" sz="1200" b="0" i="0" u="none" kern="1200" baseline="0" dirty="0">
              <a:solidFill>
                <a:schemeClr val="tx1"/>
              </a:solidFill>
              <a:effectLst/>
              <a:latin typeface="+mn-lt"/>
              <a:ea typeface="+mn-ea"/>
              <a:cs typeface="+mn-cs"/>
            </a:endParaRPr>
          </a:p>
          <a:p>
            <a:pPr marL="171450" indent="-171450" rtl="0" fontAlgn="base">
              <a:buFontTx/>
              <a:buChar char="-"/>
            </a:pPr>
            <a:r>
              <a:rPr lang="fr-CA" sz="1200" kern="1200" dirty="0" smtClean="0">
                <a:solidFill>
                  <a:schemeClr val="tx1"/>
                </a:solidFill>
                <a:effectLst/>
                <a:latin typeface="+mn-lt"/>
                <a:ea typeface="+mn-ea"/>
                <a:cs typeface="+mn-cs"/>
              </a:rPr>
              <a:t>Les annexes 7a et 7b ont été conçues pour soutenir la réflexion des élèves après les activités du tableau de choix. Les élèves n’ont pas à faire une annexe après chaque activité, ils peuvent choisir parmi celles-ci, ou vous pouvez attribuer les activités sur lesquelles vous souhaitez qu’ils réfléchissent.</a:t>
            </a:r>
            <a:endParaRPr lang="en-US" sz="1200" b="0" i="0" u="none" kern="1200" baseline="0" dirty="0">
              <a:solidFill>
                <a:schemeClr val="tx1"/>
              </a:solidFill>
              <a:effectLst/>
              <a:latin typeface="+mn-lt"/>
              <a:ea typeface="+mn-ea"/>
              <a:cs typeface="+mn-cs"/>
            </a:endParaRPr>
          </a:p>
          <a:p>
            <a:pPr marL="171450" indent="-171450" rtl="0" fontAlgn="base">
              <a:buFontTx/>
              <a:buChar char="-"/>
            </a:pPr>
            <a:r>
              <a:rPr lang="fr-CA" sz="1200" kern="1200" dirty="0" smtClean="0">
                <a:solidFill>
                  <a:schemeClr val="tx1"/>
                </a:solidFill>
                <a:effectLst/>
                <a:latin typeface="+mn-lt"/>
                <a:ea typeface="+mn-ea"/>
                <a:cs typeface="+mn-cs"/>
              </a:rPr>
              <a:t>L’annexe 7a est mieux adaptée aux apprenants précoces et débutants.</a:t>
            </a:r>
            <a:endParaRPr lang="en-US" sz="1200" b="0" i="0" u="none" kern="1200" baseline="0" dirty="0">
              <a:solidFill>
                <a:schemeClr val="tx1"/>
              </a:solidFill>
              <a:effectLst/>
              <a:latin typeface="+mn-lt"/>
              <a:ea typeface="+mn-ea"/>
              <a:cs typeface="+mn-cs"/>
            </a:endParaRPr>
          </a:p>
          <a:p>
            <a:pPr marL="171450" indent="-171450" rtl="0" fontAlgn="base">
              <a:buFontTx/>
              <a:buChar char="-"/>
            </a:pPr>
            <a:r>
              <a:rPr lang="fr-CA" sz="1200" kern="1200" dirty="0" smtClean="0">
                <a:solidFill>
                  <a:schemeClr val="tx1"/>
                </a:solidFill>
                <a:effectLst/>
                <a:latin typeface="+mn-lt"/>
                <a:ea typeface="+mn-ea"/>
                <a:cs typeface="+mn-cs"/>
              </a:rPr>
              <a:t>L’annexe 7b est une réflexion plus approfondie.</a:t>
            </a:r>
            <a:endParaRPr lang="en-US" sz="1200" b="0" i="0" u="non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14</a:t>
            </a:fld>
            <a:endParaRPr lang="en-CA"/>
          </a:p>
        </p:txBody>
      </p:sp>
    </p:spTree>
    <p:extLst>
      <p:ext uri="{BB962C8B-B14F-4D97-AF65-F5344CB8AC3E}">
        <p14:creationId xmlns:p14="http://schemas.microsoft.com/office/powerpoint/2010/main" val="193628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Veillez à la sécurité et à la prudence des élèves lorsqu’ils utilisent leurs sens tout en explorant la nature.</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16</a:t>
            </a:fld>
            <a:endParaRPr lang="en-CA"/>
          </a:p>
        </p:txBody>
      </p:sp>
    </p:spTree>
    <p:extLst>
      <p:ext uri="{BB962C8B-B14F-4D97-AF65-F5344CB8AC3E}">
        <p14:creationId xmlns:p14="http://schemas.microsoft.com/office/powerpoint/2010/main" val="425322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Outre les résultats en matière de sciences humaines, de sciences, d’arts du langage (anglais) et de santé, cette activité soutient également l’apprentissage d’un résultat de passage du temps en mathématiques de 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 Reportez-vous à la rubrique Mathématiques en annexe, pour fournir aux élèves des questions d’orientation supplémentaires pour faciliter l’apprentissage du résultat particulier de mathématiques de la 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a:t>
            </a:r>
            <a:r>
              <a:rPr lang="en-US" b="0" dirty="0" smtClean="0"/>
              <a:t> </a:t>
            </a:r>
            <a:endParaRPr lang="en-CA" b="0"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17</a:t>
            </a:fld>
            <a:endParaRPr lang="en-CA"/>
          </a:p>
        </p:txBody>
      </p:sp>
    </p:spTree>
    <p:extLst>
      <p:ext uri="{BB962C8B-B14F-4D97-AF65-F5344CB8AC3E}">
        <p14:creationId xmlns:p14="http://schemas.microsoft.com/office/powerpoint/2010/main" val="66610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Outre les résultats en matière de sciences humaines, de sciences, d’arts du langage (anglais) et de santé, cette activité soutient également l’apprentissage d’un résultat de passage du temps en mathématiques de 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 Reportez-vous à la rubrique Mathématiques en annexe, pour fournir aux élèves des questions d’orientation supplémentaires pour faciliter l’apprentissage du résultat particulier de mathématiques de la 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18</a:t>
            </a:fld>
            <a:endParaRPr lang="en-CA"/>
          </a:p>
        </p:txBody>
      </p:sp>
    </p:spTree>
    <p:extLst>
      <p:ext uri="{BB962C8B-B14F-4D97-AF65-F5344CB8AC3E}">
        <p14:creationId xmlns:p14="http://schemas.microsoft.com/office/powerpoint/2010/main" val="2227901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Cette activité soutient de nombreux résultats d’apprentissage particuliers des formes et de l’espace des mathématiques. Reportez-vous à la rubrique Mathématiques en annexe, pour fournir aux élèves des questions d’orientation supplémentaires pour soutenir l’apprentissage de leurs résultats propres à leur niveau scolaire.</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19</a:t>
            </a:fld>
            <a:endParaRPr lang="en-CA"/>
          </a:p>
        </p:txBody>
      </p:sp>
    </p:spTree>
    <p:extLst>
      <p:ext uri="{BB962C8B-B14F-4D97-AF65-F5344CB8AC3E}">
        <p14:creationId xmlns:p14="http://schemas.microsoft.com/office/powerpoint/2010/main" val="214384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smtClean="0">
                <a:latin typeface="Calibri" panose="020F0502020204030204" pitchFamily="34" charset="0"/>
                <a:ea typeface="Calibri" panose="020F0502020204030204" pitchFamily="34" charset="0"/>
                <a:cs typeface="Times New Roman" panose="02020603050405020304" pitchFamily="18" charset="0"/>
              </a:rPr>
              <a:t>Les arbres</a:t>
            </a:r>
            <a:r>
              <a:rPr lang="fr-CA" sz="1200" baseline="0" dirty="0" smtClean="0">
                <a:latin typeface="Calibri" panose="020F0502020204030204" pitchFamily="34" charset="0"/>
                <a:ea typeface="Calibri" panose="020F0502020204030204" pitchFamily="34" charset="0"/>
                <a:cs typeface="Times New Roman" panose="02020603050405020304" pitchFamily="18" charset="0"/>
              </a:rPr>
              <a:t> officiels au Canada</a:t>
            </a:r>
            <a:r>
              <a:rPr lang="fr-CA" sz="1200" dirty="0" smtClean="0">
                <a:latin typeface="Calibri" panose="020F0502020204030204" pitchFamily="34" charset="0"/>
                <a:ea typeface="Calibri" panose="020F0502020204030204" pitchFamily="34" charset="0"/>
                <a:cs typeface="Times New Roman" panose="02020603050405020304" pitchFamily="18" charset="0"/>
              </a:rPr>
              <a:t> : </a:t>
            </a:r>
            <a:r>
              <a:rPr lang="fr-CA" sz="1200" dirty="0" smtClean="0">
                <a:latin typeface="Calibri" panose="020F0502020204030204" pitchFamily="34" charset="0"/>
                <a:cs typeface="Times New Roman" panose="02020603050405020304" pitchFamily="18" charset="0"/>
                <a:hlinkClick r:id="rId3"/>
              </a:rPr>
              <a:t>https://arbrescanada.ca/ressources/arbres-officiels-au-canada/manitoba-epinette-blanche/</a:t>
            </a:r>
            <a:endParaRPr lang="fr-CA" sz="1200" dirty="0" smtClean="0">
              <a:latin typeface="Calibri" panose="020F0502020204030204" pitchFamily="34" charset="0"/>
              <a:cs typeface="Times New Roman" panose="02020603050405020304" pitchFamily="18" charset="0"/>
            </a:endParaRPr>
          </a:p>
          <a:p>
            <a:endParaRPr lang="fr-CA" sz="1200" dirty="0" smtClean="0">
              <a:latin typeface="Calibri" panose="020F0502020204030204" pitchFamily="34" charset="0"/>
              <a:cs typeface="Times New Roman" panose="02020603050405020304" pitchFamily="18" charset="0"/>
            </a:endParaRPr>
          </a:p>
          <a:p>
            <a:endParaRPr lang="fr-CA" sz="1200" dirty="0" smtClean="0">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433F1A-706F-4739-AE42-6E02610226F4}" type="slidenum">
              <a:rPr lang="en-CA" smtClean="0"/>
              <a:t>20</a:t>
            </a:fld>
            <a:endParaRPr lang="en-CA"/>
          </a:p>
        </p:txBody>
      </p:sp>
    </p:spTree>
    <p:extLst>
      <p:ext uri="{BB962C8B-B14F-4D97-AF65-F5344CB8AC3E}">
        <p14:creationId xmlns:p14="http://schemas.microsoft.com/office/powerpoint/2010/main" val="2761115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Cette activité soutient les résultats d’apprentissage particuliers des formes et de l’espace des mathématiques de la maternelle à la 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21</a:t>
            </a:fld>
            <a:endParaRPr lang="en-CA"/>
          </a:p>
        </p:txBody>
      </p:sp>
    </p:spTree>
    <p:extLst>
      <p:ext uri="{BB962C8B-B14F-4D97-AF65-F5344CB8AC3E}">
        <p14:creationId xmlns:p14="http://schemas.microsoft.com/office/powerpoint/2010/main" val="3606974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Outre les résultats en matière de sciences humaines, de sciences, d’arts du langage (anglais) et de santé, cette activité peut également être utilisée pour couvrir les compétences de cartographie de sciences humaines de la 1</a:t>
            </a:r>
            <a:r>
              <a:rPr lang="fr-CA" sz="1200" kern="1200" baseline="30000" dirty="0" smtClean="0">
                <a:solidFill>
                  <a:schemeClr val="tx1"/>
                </a:solidFill>
                <a:effectLst/>
                <a:latin typeface="+mn-lt"/>
                <a:ea typeface="+mn-ea"/>
                <a:cs typeface="+mn-cs"/>
              </a:rPr>
              <a:t>re</a:t>
            </a:r>
            <a:r>
              <a:rPr lang="fr-CA" sz="1200" kern="1200" dirty="0" smtClean="0">
                <a:solidFill>
                  <a:schemeClr val="tx1"/>
                </a:solidFill>
                <a:effectLst/>
                <a:latin typeface="+mn-lt"/>
                <a:ea typeface="+mn-ea"/>
                <a:cs typeface="+mn-cs"/>
              </a:rPr>
              <a:t> à la 8</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 et les résultats des volets compter et estimer des mathématiques de la maternelle à la 2</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a:t>
            </a:r>
            <a:endParaRPr lang="en-CA" b="1" dirty="0"/>
          </a:p>
        </p:txBody>
      </p:sp>
      <p:sp>
        <p:nvSpPr>
          <p:cNvPr id="4" name="Slide Number Placeholder 3"/>
          <p:cNvSpPr>
            <a:spLocks noGrp="1"/>
          </p:cNvSpPr>
          <p:nvPr>
            <p:ph type="sldNum" sz="quarter" idx="5"/>
          </p:nvPr>
        </p:nvSpPr>
        <p:spPr/>
        <p:txBody>
          <a:bodyPr/>
          <a:lstStyle/>
          <a:p>
            <a:fld id="{53433F1A-706F-4739-AE42-6E02610226F4}" type="slidenum">
              <a:rPr lang="en-CA" smtClean="0"/>
              <a:t>22</a:t>
            </a:fld>
            <a:endParaRPr lang="en-CA"/>
          </a:p>
        </p:txBody>
      </p:sp>
    </p:spTree>
    <p:extLst>
      <p:ext uri="{BB962C8B-B14F-4D97-AF65-F5344CB8AC3E}">
        <p14:creationId xmlns:p14="http://schemas.microsoft.com/office/powerpoint/2010/main" val="282138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smtClean="0">
                <a:solidFill>
                  <a:schemeClr val="tx1"/>
                </a:solidFill>
                <a:effectLst/>
                <a:latin typeface="+mn-lt"/>
                <a:ea typeface="+mn-ea"/>
                <a:cs typeface="+mn-cs"/>
              </a:rPr>
              <a:t>Cette expérience d’apprentissage soutient l’apprentissage des résultats de santé de la maternelle à la 8</a:t>
            </a:r>
            <a:r>
              <a:rPr lang="fr-CA" sz="1200" b="1" kern="1200" baseline="30000" dirty="0" smtClean="0">
                <a:solidFill>
                  <a:schemeClr val="tx1"/>
                </a:solidFill>
                <a:effectLst/>
                <a:latin typeface="+mn-lt"/>
                <a:ea typeface="+mn-ea"/>
                <a:cs typeface="+mn-cs"/>
              </a:rPr>
              <a:t>e</a:t>
            </a:r>
            <a:r>
              <a:rPr lang="fr-CA" sz="1200" b="1" kern="1200" dirty="0" smtClean="0">
                <a:solidFill>
                  <a:schemeClr val="tx1"/>
                </a:solidFill>
                <a:effectLst/>
                <a:latin typeface="+mn-lt"/>
                <a:ea typeface="+mn-ea"/>
                <a:cs typeface="+mn-cs"/>
              </a:rPr>
              <a:t> année. Reportez-vous à la rubrique Santé pour vos niveaux scolaires, pour fournir aux élèves des questions d’orientation supplémentaires pour soutenir l’apprentissage des résultats particuliers de la maternelle à la 8</a:t>
            </a:r>
            <a:r>
              <a:rPr lang="fr-CA" sz="1200" b="1" kern="1200" baseline="30000" dirty="0" smtClean="0">
                <a:solidFill>
                  <a:schemeClr val="tx1"/>
                </a:solidFill>
                <a:effectLst/>
                <a:latin typeface="+mn-lt"/>
                <a:ea typeface="+mn-ea"/>
                <a:cs typeface="+mn-cs"/>
              </a:rPr>
              <a:t>e</a:t>
            </a:r>
            <a:r>
              <a:rPr lang="fr-CA" sz="1200" b="1" kern="1200" dirty="0" smtClean="0">
                <a:solidFill>
                  <a:schemeClr val="tx1"/>
                </a:solidFill>
                <a:effectLst/>
                <a:latin typeface="+mn-lt"/>
                <a:ea typeface="+mn-ea"/>
                <a:cs typeface="+mn-cs"/>
              </a:rPr>
              <a:t> année.</a:t>
            </a:r>
            <a:endParaRPr lang="en-CA" b="1" dirty="0"/>
          </a:p>
        </p:txBody>
      </p:sp>
      <p:sp>
        <p:nvSpPr>
          <p:cNvPr id="4" name="Slide Number Placeholder 3"/>
          <p:cNvSpPr>
            <a:spLocks noGrp="1"/>
          </p:cNvSpPr>
          <p:nvPr>
            <p:ph type="sldNum" sz="quarter" idx="5"/>
          </p:nvPr>
        </p:nvSpPr>
        <p:spPr/>
        <p:txBody>
          <a:bodyPr/>
          <a:lstStyle/>
          <a:p>
            <a:fld id="{53433F1A-706F-4739-AE42-6E02610226F4}" type="slidenum">
              <a:rPr lang="en-CA" smtClean="0"/>
              <a:t>3</a:t>
            </a:fld>
            <a:endParaRPr lang="en-CA"/>
          </a:p>
        </p:txBody>
      </p:sp>
    </p:spTree>
    <p:extLst>
      <p:ext uri="{BB962C8B-B14F-4D97-AF65-F5344CB8AC3E}">
        <p14:creationId xmlns:p14="http://schemas.microsoft.com/office/powerpoint/2010/main" val="429064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433F1A-706F-4739-AE42-6E02610226F4}" type="slidenum">
              <a:rPr lang="en-CA" smtClean="0"/>
              <a:t>23</a:t>
            </a:fld>
            <a:endParaRPr lang="en-CA"/>
          </a:p>
        </p:txBody>
      </p:sp>
    </p:spTree>
    <p:extLst>
      <p:ext uri="{BB962C8B-B14F-4D97-AF65-F5344CB8AC3E}">
        <p14:creationId xmlns:p14="http://schemas.microsoft.com/office/powerpoint/2010/main" val="2410147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u="sng" kern="1200" dirty="0" smtClean="0">
                <a:solidFill>
                  <a:schemeClr val="tx1"/>
                </a:solidFill>
                <a:effectLst/>
                <a:latin typeface="+mn-lt"/>
                <a:ea typeface="+mn-ea"/>
                <a:cs typeface="+mn-cs"/>
              </a:rPr>
              <a:t>Les </a:t>
            </a:r>
            <a:r>
              <a:rPr lang="fr-CA" sz="1200" b="1" u="sng" kern="1200" dirty="0" smtClean="0">
                <a:solidFill>
                  <a:schemeClr val="tx1"/>
                </a:solidFill>
                <a:effectLst/>
                <a:latin typeface="+mn-lt"/>
                <a:ea typeface="+mn-ea"/>
                <a:cs typeface="+mn-cs"/>
              </a:rPr>
              <a:t>éléments naturels</a:t>
            </a:r>
            <a:r>
              <a:rPr lang="fr-CA" sz="1200" u="sng" kern="1200" dirty="0" smtClean="0">
                <a:solidFill>
                  <a:schemeClr val="tx1"/>
                </a:solidFill>
                <a:effectLst/>
                <a:latin typeface="+mn-lt"/>
                <a:ea typeface="+mn-ea"/>
                <a:cs typeface="+mn-cs"/>
              </a:rPr>
              <a:t> se produisent naturellement dans la nature/le monde naturel</a:t>
            </a:r>
            <a:r>
              <a:rPr lang="fr-CA" sz="1200" kern="1200" dirty="0" smtClean="0">
                <a:solidFill>
                  <a:schemeClr val="tx1"/>
                </a:solidFill>
                <a:effectLst/>
                <a:latin typeface="+mn-lt"/>
                <a:ea typeface="+mn-ea"/>
                <a:cs typeface="+mn-cs"/>
              </a:rPr>
              <a:t> (arbres, fleurs, oiseaux); les </a:t>
            </a:r>
            <a:r>
              <a:rPr lang="fr-CA" sz="1200" b="1" u="sng" kern="1200" dirty="0" smtClean="0">
                <a:solidFill>
                  <a:schemeClr val="tx1"/>
                </a:solidFill>
                <a:effectLst/>
                <a:latin typeface="+mn-lt"/>
                <a:ea typeface="+mn-ea"/>
                <a:cs typeface="+mn-cs"/>
              </a:rPr>
              <a:t>éléments construits</a:t>
            </a:r>
            <a:r>
              <a:rPr lang="fr-CA" sz="1200" u="sng" kern="1200" dirty="0" smtClean="0">
                <a:solidFill>
                  <a:schemeClr val="tx1"/>
                </a:solidFill>
                <a:effectLst/>
                <a:latin typeface="+mn-lt"/>
                <a:ea typeface="+mn-ea"/>
                <a:cs typeface="+mn-cs"/>
              </a:rPr>
              <a:t> sont fabriqués par des humains</a:t>
            </a:r>
            <a:r>
              <a:rPr lang="fr-CA" sz="1200" kern="1200" dirty="0" smtClean="0">
                <a:solidFill>
                  <a:schemeClr val="tx1"/>
                </a:solidFill>
                <a:effectLst/>
                <a:latin typeface="+mn-lt"/>
                <a:ea typeface="+mn-ea"/>
                <a:cs typeface="+mn-cs"/>
              </a:rPr>
              <a:t> (jouets, outils, bâtiments).</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24</a:t>
            </a:fld>
            <a:endParaRPr lang="en-CA"/>
          </a:p>
        </p:txBody>
      </p:sp>
    </p:spTree>
    <p:extLst>
      <p:ext uri="{BB962C8B-B14F-4D97-AF65-F5344CB8AC3E}">
        <p14:creationId xmlns:p14="http://schemas.microsoft.com/office/powerpoint/2010/main" val="126439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supervision d’un adulte est nécessaire pour améliorer l’expérience d’apprentissage par la conversation et pour explorer la nature en toute sécurité, en faisant attention aux choses qui peuvent être nocives (herbe à puce, tiques, guêpes, etc.).</a:t>
            </a:r>
            <a:endParaRPr lang="en-US" u="sng" dirty="0"/>
          </a:p>
        </p:txBody>
      </p:sp>
      <p:sp>
        <p:nvSpPr>
          <p:cNvPr id="4" name="Slide Number Placeholder 3"/>
          <p:cNvSpPr>
            <a:spLocks noGrp="1"/>
          </p:cNvSpPr>
          <p:nvPr>
            <p:ph type="sldNum" sz="quarter" idx="10"/>
          </p:nvPr>
        </p:nvSpPr>
        <p:spPr/>
        <p:txBody>
          <a:bodyPr/>
          <a:lstStyle/>
          <a:p>
            <a:fld id="{53433F1A-706F-4739-AE42-6E02610226F4}" type="slidenum">
              <a:rPr lang="en-CA" smtClean="0"/>
              <a:t>25</a:t>
            </a:fld>
            <a:endParaRPr lang="en-CA"/>
          </a:p>
        </p:txBody>
      </p:sp>
    </p:spTree>
    <p:extLst>
      <p:ext uri="{BB962C8B-B14F-4D97-AF65-F5344CB8AC3E}">
        <p14:creationId xmlns:p14="http://schemas.microsoft.com/office/powerpoint/2010/main" val="843923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noProof="0" dirty="0" smtClean="0">
                <a:solidFill>
                  <a:schemeClr val="tx1"/>
                </a:solidFill>
                <a:effectLst/>
                <a:latin typeface="+mn-lt"/>
                <a:ea typeface="+mn-ea"/>
                <a:cs typeface="+mn-cs"/>
              </a:rPr>
              <a:t>Ressource</a:t>
            </a:r>
            <a:r>
              <a:rPr lang="fr-CA" sz="1200" kern="1200" baseline="0" noProof="0" dirty="0" smtClean="0">
                <a:solidFill>
                  <a:schemeClr val="tx1"/>
                </a:solidFill>
                <a:effectLst/>
                <a:latin typeface="+mn-lt"/>
                <a:ea typeface="+mn-ea"/>
                <a:cs typeface="+mn-cs"/>
              </a:rPr>
              <a:t> pour l’enseignant </a:t>
            </a:r>
            <a:r>
              <a:rPr lang="fr-CA" sz="1200" kern="1200" noProof="0" dirty="0" smtClean="0">
                <a:solidFill>
                  <a:schemeClr val="tx1"/>
                </a:solidFill>
                <a:effectLst/>
                <a:latin typeface="+mn-lt"/>
                <a:ea typeface="+mn-ea"/>
                <a:cs typeface="+mn-cs"/>
              </a:rPr>
              <a:t>suivant les niveaux scolaires :</a:t>
            </a:r>
          </a:p>
          <a:p>
            <a:r>
              <a:rPr lang="fr-CA" sz="1200" u="sng" kern="1200" noProof="0" dirty="0" smtClean="0">
                <a:solidFill>
                  <a:schemeClr val="tx1"/>
                </a:solidFill>
                <a:effectLst/>
                <a:latin typeface="+mn-lt"/>
                <a:ea typeface="+mn-ea"/>
                <a:cs typeface="+mn-cs"/>
                <a:hlinkClick r:id="rId3"/>
              </a:rPr>
              <a:t>https://www.fortwhyte.org/field-trip-enhancement-kits/ </a:t>
            </a:r>
            <a:endParaRPr lang="fr-CA" sz="1200" kern="1200" noProof="0" dirty="0" smtClean="0">
              <a:solidFill>
                <a:schemeClr val="tx1"/>
              </a:solidFill>
              <a:effectLst/>
              <a:latin typeface="+mn-lt"/>
              <a:ea typeface="+mn-ea"/>
              <a:cs typeface="+mn-cs"/>
            </a:endParaRPr>
          </a:p>
          <a:p>
            <a:r>
              <a:rPr lang="fr-CA" sz="1200" b="1" kern="1200" noProof="0" dirty="0" smtClean="0">
                <a:solidFill>
                  <a:schemeClr val="tx1"/>
                </a:solidFill>
                <a:effectLst/>
                <a:latin typeface="+mn-lt"/>
                <a:ea typeface="+mn-ea"/>
                <a:cs typeface="+mn-cs"/>
              </a:rPr>
              <a:t> </a:t>
            </a:r>
            <a:r>
              <a:rPr lang="fr-CA" sz="1200" kern="1200" noProof="0" dirty="0" smtClean="0">
                <a:solidFill>
                  <a:schemeClr val="tx1"/>
                </a:solidFill>
                <a:effectLst/>
                <a:latin typeface="+mn-lt"/>
                <a:ea typeface="+mn-ea"/>
                <a:cs typeface="+mn-cs"/>
              </a:rPr>
              <a:t> </a:t>
            </a:r>
          </a:p>
          <a:p>
            <a:r>
              <a:rPr lang="fr-CA" sz="1200" kern="1200" noProof="0" dirty="0" smtClean="0">
                <a:solidFill>
                  <a:schemeClr val="tx1"/>
                </a:solidFill>
                <a:effectLst/>
                <a:latin typeface="+mn-lt"/>
                <a:ea typeface="+mn-ea"/>
                <a:cs typeface="+mn-cs"/>
              </a:rPr>
              <a:t>Fiche d’identification des oiseaux </a:t>
            </a:r>
            <a:r>
              <a:rPr lang="fr-CA" sz="1200" kern="1200" noProof="0" dirty="0" err="1" smtClean="0">
                <a:solidFill>
                  <a:schemeClr val="tx1"/>
                </a:solidFill>
                <a:effectLst/>
                <a:latin typeface="+mn-lt"/>
                <a:ea typeface="+mn-ea"/>
                <a:cs typeface="+mn-cs"/>
              </a:rPr>
              <a:t>FortWhyte</a:t>
            </a:r>
            <a:r>
              <a:rPr lang="fr-CA" sz="1200" kern="1200" noProof="0" dirty="0" smtClean="0">
                <a:solidFill>
                  <a:schemeClr val="tx1"/>
                </a:solidFill>
                <a:effectLst/>
                <a:latin typeface="+mn-lt"/>
                <a:ea typeface="+mn-ea"/>
                <a:cs typeface="+mn-cs"/>
              </a:rPr>
              <a:t> Alive : </a:t>
            </a:r>
          </a:p>
          <a:p>
            <a:r>
              <a:rPr lang="fr-CA" sz="1200" u="sng" kern="1200" noProof="0" dirty="0" smtClean="0">
                <a:solidFill>
                  <a:schemeClr val="tx1"/>
                </a:solidFill>
                <a:effectLst/>
                <a:latin typeface="+mn-lt"/>
                <a:ea typeface="+mn-ea"/>
                <a:cs typeface="+mn-cs"/>
                <a:hlinkClick r:id="rId4"/>
              </a:rPr>
              <a:t>https://www.fortwhyte.org/wp-content/uploads/2020/03/FWA-CommonBirdsWaterfowl-FR-16-REDUCED.pdf</a:t>
            </a:r>
            <a:r>
              <a:rPr lang="fr-CA" sz="1200" kern="1200" noProof="0" dirty="0" smtClean="0">
                <a:solidFill>
                  <a:schemeClr val="tx1"/>
                </a:solidFill>
                <a:effectLst/>
                <a:latin typeface="+mn-lt"/>
                <a:ea typeface="+mn-ea"/>
                <a:cs typeface="+mn-cs"/>
              </a:rPr>
              <a:t> </a:t>
            </a:r>
          </a:p>
          <a:p>
            <a:r>
              <a:rPr lang="fr-CA" sz="1200" kern="1200" noProof="0" dirty="0" smtClean="0">
                <a:solidFill>
                  <a:schemeClr val="tx1"/>
                </a:solidFill>
                <a:effectLst/>
                <a:latin typeface="+mn-lt"/>
                <a:ea typeface="+mn-ea"/>
                <a:cs typeface="+mn-cs"/>
              </a:rPr>
              <a:t> </a:t>
            </a:r>
          </a:p>
          <a:p>
            <a:r>
              <a:rPr lang="fr-CA" sz="1200" kern="1200" noProof="0" dirty="0" smtClean="0">
                <a:solidFill>
                  <a:schemeClr val="tx1"/>
                </a:solidFill>
                <a:effectLst/>
                <a:latin typeface="+mn-lt"/>
                <a:ea typeface="+mn-ea"/>
                <a:cs typeface="+mn-cs"/>
              </a:rPr>
              <a:t>La légende des bêtes aquatiques </a:t>
            </a:r>
            <a:r>
              <a:rPr lang="fr-CA" sz="1200" kern="1200" noProof="0" dirty="0" err="1" smtClean="0">
                <a:solidFill>
                  <a:schemeClr val="tx1"/>
                </a:solidFill>
                <a:effectLst/>
                <a:latin typeface="+mn-lt"/>
                <a:ea typeface="+mn-ea"/>
                <a:cs typeface="+mn-cs"/>
              </a:rPr>
              <a:t>FortWhyte</a:t>
            </a:r>
            <a:r>
              <a:rPr lang="fr-CA" sz="1200" kern="1200" noProof="0" dirty="0" smtClean="0">
                <a:solidFill>
                  <a:schemeClr val="tx1"/>
                </a:solidFill>
                <a:effectLst/>
                <a:latin typeface="+mn-lt"/>
                <a:ea typeface="+mn-ea"/>
                <a:cs typeface="+mn-cs"/>
              </a:rPr>
              <a:t> Alive : </a:t>
            </a:r>
          </a:p>
          <a:p>
            <a:r>
              <a:rPr lang="fr-CA" sz="1200" u="sng" kern="1200" noProof="0" dirty="0" smtClean="0">
                <a:solidFill>
                  <a:schemeClr val="tx1"/>
                </a:solidFill>
                <a:effectLst/>
                <a:latin typeface="+mn-lt"/>
                <a:ea typeface="+mn-ea"/>
                <a:cs typeface="+mn-cs"/>
                <a:hlinkClick r:id="rId5"/>
              </a:rPr>
              <a:t>https://www.fortwhyte.org/wp-content/uploads/2020/04/Invertebrate-key-Francais.pdf</a:t>
            </a:r>
            <a:endParaRPr lang="fr-CA"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26</a:t>
            </a:fld>
            <a:endParaRPr lang="en-CA"/>
          </a:p>
        </p:txBody>
      </p:sp>
    </p:spTree>
    <p:extLst>
      <p:ext uri="{BB962C8B-B14F-4D97-AF65-F5344CB8AC3E}">
        <p14:creationId xmlns:p14="http://schemas.microsoft.com/office/powerpoint/2010/main" val="4237411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Avertissez les élèves de ne pas manger de baies à moins qu’un adulte n’ait confirmé qu’elles peuvent être consommées sans danger.</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27</a:t>
            </a:fld>
            <a:endParaRPr lang="en-CA"/>
          </a:p>
        </p:txBody>
      </p:sp>
    </p:spTree>
    <p:extLst>
      <p:ext uri="{BB962C8B-B14F-4D97-AF65-F5344CB8AC3E}">
        <p14:creationId xmlns:p14="http://schemas.microsoft.com/office/powerpoint/2010/main" val="4002027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28</a:t>
            </a:fld>
            <a:endParaRPr lang="en-CA"/>
          </a:p>
        </p:txBody>
      </p:sp>
    </p:spTree>
    <p:extLst>
      <p:ext uri="{BB962C8B-B14F-4D97-AF65-F5344CB8AC3E}">
        <p14:creationId xmlns:p14="http://schemas.microsoft.com/office/powerpoint/2010/main" val="3353301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 nombreux élèves ne comprennent peut-être pas encore que le soleil se lève à l’est et se couche à l’ouest. C’est peut-être le bon moment de leur rappeler ce fait.</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31</a:t>
            </a:fld>
            <a:endParaRPr lang="en-CA"/>
          </a:p>
        </p:txBody>
      </p:sp>
    </p:spTree>
    <p:extLst>
      <p:ext uri="{BB962C8B-B14F-4D97-AF65-F5344CB8AC3E}">
        <p14:creationId xmlns:p14="http://schemas.microsoft.com/office/powerpoint/2010/main" val="236124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fld id="{53433F1A-706F-4739-AE42-6E02610226F4}" type="slidenum">
              <a:rPr lang="en-CA" smtClean="0"/>
              <a:t>32</a:t>
            </a:fld>
            <a:endParaRPr lang="en-CA"/>
          </a:p>
        </p:txBody>
      </p:sp>
    </p:spTree>
    <p:extLst>
      <p:ext uri="{BB962C8B-B14F-4D97-AF65-F5344CB8AC3E}">
        <p14:creationId xmlns:p14="http://schemas.microsoft.com/office/powerpoint/2010/main" val="3349472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Les élèves de la maternelle à la 2</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année peuvent s’entraîner à compter pendant le jeu. Reportez-vous à la rubrique Mathématiques en annexe, pour fournir aux élèves des questions d’orientation supplémentaires pour soutenir l’apprentissage de leurs résultats propres à leur niveau scolaire.</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35</a:t>
            </a:fld>
            <a:endParaRPr lang="en-CA"/>
          </a:p>
        </p:txBody>
      </p:sp>
    </p:spTree>
    <p:extLst>
      <p:ext uri="{BB962C8B-B14F-4D97-AF65-F5344CB8AC3E}">
        <p14:creationId xmlns:p14="http://schemas.microsoft.com/office/powerpoint/2010/main" val="966084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u="sng" kern="1200" noProof="0" dirty="0" smtClean="0">
                <a:solidFill>
                  <a:schemeClr val="tx1"/>
                </a:solidFill>
                <a:effectLst/>
                <a:latin typeface="+mn-lt"/>
                <a:ea typeface="+mn-ea"/>
                <a:cs typeface="+mn-cs"/>
              </a:rPr>
              <a:t>Cette activité peut soutenir l’apprentissage de nombreux résultats de mathématiques de la maternelle à la 8</a:t>
            </a:r>
            <a:r>
              <a:rPr lang="fr-CA" sz="1200" b="1" u="sng" kern="1200" baseline="30000" noProof="0" dirty="0" smtClean="0">
                <a:solidFill>
                  <a:schemeClr val="tx1"/>
                </a:solidFill>
                <a:effectLst/>
                <a:latin typeface="+mn-lt"/>
                <a:ea typeface="+mn-ea"/>
                <a:cs typeface="+mn-cs"/>
              </a:rPr>
              <a:t>e</a:t>
            </a:r>
            <a:r>
              <a:rPr lang="fr-CA" sz="1200" b="1" u="sng" kern="1200" noProof="0" dirty="0" smtClean="0">
                <a:solidFill>
                  <a:schemeClr val="tx1"/>
                </a:solidFill>
                <a:effectLst/>
                <a:latin typeface="+mn-lt"/>
                <a:ea typeface="+mn-ea"/>
                <a:cs typeface="+mn-cs"/>
              </a:rPr>
              <a:t> année : Forme et espace et Statistique et probabilité. Reportez-vous à la rubrique Mathématiques en annexe, pour fournir aux élèves des questions d’orientation supplémentaires pour faciliter l’apprentissage des résultats particuliers de mathématiques du niveau spécifique. Les élèves aimeront peut-être savoir que la compréhension des formes bidimensionnelles et des objets tridimensionnels est importante pour de nombreux emplois tels que la construction, la menuiserie, l’architecture et l’ingénierie.</a:t>
            </a:r>
            <a:endParaRPr lang="fr-CA" b="1" u="sng" noProof="0" dirty="0" smtClean="0">
              <a:cs typeface="Calibri"/>
            </a:endParaRPr>
          </a:p>
          <a:p>
            <a:endParaRPr lang="en-US" u="sng" dirty="0">
              <a:cs typeface="Calibri"/>
            </a:endParaRPr>
          </a:p>
          <a:p>
            <a:r>
              <a:rPr lang="fr-CA" sz="1200" u="sng" kern="1200" dirty="0" smtClean="0">
                <a:solidFill>
                  <a:schemeClr val="tx1"/>
                </a:solidFill>
                <a:effectLst/>
                <a:latin typeface="+mn-lt"/>
                <a:ea typeface="+mn-ea"/>
                <a:cs typeface="+mn-cs"/>
              </a:rPr>
              <a:t>Les descriptions de forme et d’attribut de forme suivantes par niveau scolaire peuvent vous aider à planifier et à différencier cette activité :</a:t>
            </a:r>
            <a:endParaRPr lang="en-US" u="sng" dirty="0">
              <a:cs typeface="Calibri"/>
            </a:endParaRPr>
          </a:p>
          <a:p>
            <a:r>
              <a:rPr lang="fr-CA" sz="1200" kern="1200" dirty="0" smtClean="0">
                <a:solidFill>
                  <a:schemeClr val="tx1"/>
                </a:solidFill>
                <a:effectLst/>
                <a:latin typeface="+mn-lt"/>
                <a:ea typeface="+mn-ea"/>
                <a:cs typeface="+mn-cs"/>
              </a:rPr>
              <a:t>Maternelle – grand, petit, rond, comme une boîte, comme une canette</a:t>
            </a:r>
            <a:endParaRPr lang="en-US" dirty="0">
              <a:cs typeface="Calibri"/>
            </a:endParaRPr>
          </a:p>
          <a:p>
            <a:r>
              <a:rPr lang="fr-CA" sz="1200" kern="1200" dirty="0" smtClean="0">
                <a:solidFill>
                  <a:schemeClr val="tx1"/>
                </a:solidFill>
                <a:effectLst/>
                <a:latin typeface="+mn-lt"/>
                <a:ea typeface="+mn-ea"/>
                <a:cs typeface="+mn-cs"/>
              </a:rPr>
              <a:t>Niveau 1 – rond, plat, pointu, comme une boîte, comme une canette</a:t>
            </a:r>
          </a:p>
          <a:p>
            <a:r>
              <a:rPr lang="fr-CA" sz="1200" kern="1200" dirty="0" smtClean="0">
                <a:solidFill>
                  <a:schemeClr val="tx1"/>
                </a:solidFill>
                <a:effectLst/>
                <a:latin typeface="+mn-lt"/>
                <a:ea typeface="+mn-ea"/>
                <a:cs typeface="+mn-cs"/>
              </a:rPr>
              <a:t>Niveau 2 – cubes, sphères, cônes, cylindres, prismes, pyramides, triangles, carrés, rectangles, cercles</a:t>
            </a:r>
            <a:endParaRPr lang="en-US" dirty="0">
              <a:cs typeface="Calibri"/>
            </a:endParaRPr>
          </a:p>
          <a:p>
            <a:r>
              <a:rPr lang="fr-CA" sz="1200" kern="1200" dirty="0" smtClean="0">
                <a:solidFill>
                  <a:schemeClr val="tx1"/>
                </a:solidFill>
                <a:effectLst/>
                <a:latin typeface="+mn-lt"/>
                <a:ea typeface="+mn-ea"/>
                <a:cs typeface="+mn-cs"/>
              </a:rPr>
              <a:t>Niveau 3 – triangles, quadrilatères, pentagones, hexagones, octogones, faces, arêtes, sommets</a:t>
            </a:r>
            <a:endParaRPr lang="en-US" dirty="0">
              <a:cs typeface="Calibri"/>
            </a:endParaRPr>
          </a:p>
          <a:p>
            <a:r>
              <a:rPr lang="fr-CA" sz="1200" kern="1200" dirty="0" smtClean="0">
                <a:solidFill>
                  <a:schemeClr val="tx1"/>
                </a:solidFill>
                <a:effectLst/>
                <a:latin typeface="+mn-lt"/>
                <a:ea typeface="+mn-ea"/>
                <a:cs typeface="+mn-cs"/>
              </a:rPr>
              <a:t>Niveau 4 – prismes rectangulaires et triangulaires</a:t>
            </a:r>
            <a:endParaRPr lang="en-US" dirty="0">
              <a:cs typeface="Calibri"/>
            </a:endParaRPr>
          </a:p>
          <a:p>
            <a:r>
              <a:rPr lang="fr-CA" sz="1200" kern="1200" dirty="0" smtClean="0">
                <a:solidFill>
                  <a:schemeClr val="tx1"/>
                </a:solidFill>
                <a:effectLst/>
                <a:latin typeface="+mn-lt"/>
                <a:ea typeface="+mn-ea"/>
                <a:cs typeface="+mn-cs"/>
              </a:rPr>
              <a:t>Niveau 5 – rectangles, carrés, trapèzes, parallélogrammes, losanges; arêtes, faces et côtés parallèles, sécant, perpendiculaire, vertical, horizontal</a:t>
            </a:r>
            <a:endParaRPr lang="en-US" dirty="0">
              <a:cs typeface="Calibri"/>
            </a:endParaRPr>
          </a:p>
          <a:p>
            <a:r>
              <a:rPr lang="fr-CA" sz="1200" kern="1200" dirty="0" smtClean="0">
                <a:solidFill>
                  <a:schemeClr val="tx1"/>
                </a:solidFill>
                <a:effectLst/>
                <a:latin typeface="+mn-lt"/>
                <a:ea typeface="+mn-ea"/>
                <a:cs typeface="+mn-cs"/>
              </a:rPr>
              <a:t>Niveau 6 – triangles (scalène, isocèle, équilatéral, droit, obtus, aigu); triangles, quadrilatères, pentagones, hexagones, octogones</a:t>
            </a:r>
            <a:endParaRPr lang="en-US" dirty="0">
              <a:cs typeface="Calibri"/>
            </a:endParaRPr>
          </a:p>
          <a:p>
            <a:r>
              <a:rPr lang="fr-CA" sz="1200" kern="1200" dirty="0" smtClean="0">
                <a:solidFill>
                  <a:schemeClr val="tx1"/>
                </a:solidFill>
                <a:effectLst/>
                <a:latin typeface="+mn-lt"/>
                <a:ea typeface="+mn-ea"/>
                <a:cs typeface="+mn-cs"/>
              </a:rPr>
              <a:t>Niveau 7 – cercles, triangles, parallélogrammes</a:t>
            </a:r>
            <a:r>
              <a:rPr lang="en-US" dirty="0"/>
              <a:t> </a:t>
            </a:r>
            <a:endParaRPr lang="en-US" dirty="0">
              <a:cs typeface="Calibri"/>
            </a:endParaRPr>
          </a:p>
          <a:p>
            <a:r>
              <a:rPr lang="fr-CA" sz="1200" kern="1200" dirty="0" smtClean="0">
                <a:solidFill>
                  <a:schemeClr val="tx1"/>
                </a:solidFill>
                <a:effectLst/>
                <a:latin typeface="+mn-lt"/>
                <a:ea typeface="+mn-ea"/>
                <a:cs typeface="+mn-cs"/>
              </a:rPr>
              <a:t>Niveau 8 – Objets 3D (cubes, sphères, cônes, cylindres, prismes, pyramides, prismes rectangulaires droits, prismes triangulaires droits, cylindres droits)</a:t>
            </a:r>
            <a:endParaRPr lang="en-US" dirty="0">
              <a:cs typeface="Calibri"/>
            </a:endParaRPr>
          </a:p>
          <a:p>
            <a:r>
              <a:rPr lang="fr-CA" sz="1200" kern="1200" dirty="0" smtClean="0">
                <a:solidFill>
                  <a:schemeClr val="tx1"/>
                </a:solidFill>
                <a:effectLst/>
                <a:latin typeface="+mn-lt"/>
                <a:ea typeface="+mn-ea"/>
                <a:cs typeface="+mn-cs"/>
              </a:rPr>
              <a:t>(Voir la rubrique d’évaluation des mathématiques pour les résultats d’apprentissage particuliers de chaque niveau.)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37</a:t>
            </a:fld>
            <a:endParaRPr lang="en-CA"/>
          </a:p>
        </p:txBody>
      </p:sp>
    </p:spTree>
    <p:extLst>
      <p:ext uri="{BB962C8B-B14F-4D97-AF65-F5344CB8AC3E}">
        <p14:creationId xmlns:p14="http://schemas.microsoft.com/office/powerpoint/2010/main" val="13740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smtClean="0">
                <a:solidFill>
                  <a:schemeClr val="tx1"/>
                </a:solidFill>
                <a:effectLst/>
                <a:latin typeface="+mn-lt"/>
                <a:ea typeface="+mn-ea"/>
                <a:cs typeface="+mn-cs"/>
              </a:rPr>
              <a:t>Cette expérience d’apprentissage soutient l’apprentissage des résultats de santé de la maternelle à la 8</a:t>
            </a:r>
            <a:r>
              <a:rPr lang="fr-CA" sz="1200" b="1" kern="1200" baseline="30000" noProof="0" dirty="0" smtClean="0">
                <a:solidFill>
                  <a:schemeClr val="tx1"/>
                </a:solidFill>
                <a:effectLst/>
                <a:latin typeface="+mn-lt"/>
                <a:ea typeface="+mn-ea"/>
                <a:cs typeface="+mn-cs"/>
              </a:rPr>
              <a:t>e</a:t>
            </a:r>
            <a:r>
              <a:rPr lang="fr-CA" sz="1200" b="1" kern="1200" noProof="0" dirty="0" smtClean="0">
                <a:solidFill>
                  <a:schemeClr val="tx1"/>
                </a:solidFill>
                <a:effectLst/>
                <a:latin typeface="+mn-lt"/>
                <a:ea typeface="+mn-ea"/>
                <a:cs typeface="+mn-cs"/>
              </a:rPr>
              <a:t> année. Reportez-vous à la rubrique Santé pour vos niveaux scolaires, pour fournir aux élèves des questions d’orientation supplémentaires pour soutenir l’apprentissage des résultats particuliers de la maternelle à la 8</a:t>
            </a:r>
            <a:r>
              <a:rPr lang="fr-CA" sz="1200" b="1" kern="1200" baseline="30000" noProof="0" dirty="0" smtClean="0">
                <a:solidFill>
                  <a:schemeClr val="tx1"/>
                </a:solidFill>
                <a:effectLst/>
                <a:latin typeface="+mn-lt"/>
                <a:ea typeface="+mn-ea"/>
                <a:cs typeface="+mn-cs"/>
              </a:rPr>
              <a:t>e</a:t>
            </a:r>
            <a:r>
              <a:rPr lang="fr-CA" sz="1200" b="1" kern="1200" noProof="0" dirty="0" smtClean="0">
                <a:solidFill>
                  <a:schemeClr val="tx1"/>
                </a:solidFill>
                <a:effectLst/>
                <a:latin typeface="+mn-lt"/>
                <a:ea typeface="+mn-ea"/>
                <a:cs typeface="+mn-cs"/>
              </a:rPr>
              <a:t> année.</a:t>
            </a:r>
            <a:endParaRPr lang="fr-CA" b="1" noProof="0" dirty="0"/>
          </a:p>
        </p:txBody>
      </p:sp>
      <p:sp>
        <p:nvSpPr>
          <p:cNvPr id="4" name="Slide Number Placeholder 3"/>
          <p:cNvSpPr>
            <a:spLocks noGrp="1"/>
          </p:cNvSpPr>
          <p:nvPr>
            <p:ph type="sldNum" sz="quarter" idx="5"/>
          </p:nvPr>
        </p:nvSpPr>
        <p:spPr/>
        <p:txBody>
          <a:bodyPr/>
          <a:lstStyle/>
          <a:p>
            <a:fld id="{53433F1A-706F-4739-AE42-6E02610226F4}" type="slidenum">
              <a:rPr lang="en-CA" smtClean="0"/>
              <a:t>4</a:t>
            </a:fld>
            <a:endParaRPr lang="en-CA"/>
          </a:p>
        </p:txBody>
      </p:sp>
    </p:spTree>
    <p:extLst>
      <p:ext uri="{BB962C8B-B14F-4D97-AF65-F5344CB8AC3E}">
        <p14:creationId xmlns:p14="http://schemas.microsoft.com/office/powerpoint/2010/main" val="3437961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fr-CA" sz="1200" b="1" u="sng" kern="1200" dirty="0" smtClean="0">
                <a:solidFill>
                  <a:schemeClr val="tx1"/>
                </a:solidFill>
                <a:effectLst/>
                <a:latin typeface="+mn-lt"/>
                <a:ea typeface="+mn-ea"/>
                <a:cs typeface="+mn-cs"/>
              </a:rPr>
              <a:t>Cette activité peut soutenir l’apprentissage de nombreux résultats du volet Motifs et relations des mathématiques de la maternelle à la 3</a:t>
            </a:r>
            <a:r>
              <a:rPr lang="fr-CA" sz="1200" b="1" u="sng" kern="1200" baseline="30000" dirty="0" smtClean="0">
                <a:solidFill>
                  <a:schemeClr val="tx1"/>
                </a:solidFill>
                <a:effectLst/>
                <a:latin typeface="+mn-lt"/>
                <a:ea typeface="+mn-ea"/>
                <a:cs typeface="+mn-cs"/>
              </a:rPr>
              <a:t>e</a:t>
            </a:r>
            <a:r>
              <a:rPr lang="fr-CA" sz="1200" b="1" u="sng" kern="1200" dirty="0" smtClean="0">
                <a:solidFill>
                  <a:schemeClr val="tx1"/>
                </a:solidFill>
                <a:effectLst/>
                <a:latin typeface="+mn-lt"/>
                <a:ea typeface="+mn-ea"/>
                <a:cs typeface="+mn-cs"/>
              </a:rPr>
              <a:t> année, et de la 5</a:t>
            </a:r>
            <a:r>
              <a:rPr lang="fr-CA" sz="1200" b="1" u="sng" kern="1200" baseline="30000" dirty="0" smtClean="0">
                <a:solidFill>
                  <a:schemeClr val="tx1"/>
                </a:solidFill>
                <a:effectLst/>
                <a:latin typeface="+mn-lt"/>
                <a:ea typeface="+mn-ea"/>
                <a:cs typeface="+mn-cs"/>
              </a:rPr>
              <a:t>e</a:t>
            </a:r>
            <a:r>
              <a:rPr lang="fr-CA" sz="1200" b="1" u="sng" kern="1200" dirty="0" smtClean="0">
                <a:solidFill>
                  <a:schemeClr val="tx1"/>
                </a:solidFill>
                <a:effectLst/>
                <a:latin typeface="+mn-lt"/>
                <a:ea typeface="+mn-ea"/>
                <a:cs typeface="+mn-cs"/>
              </a:rPr>
              <a:t>, 7</a:t>
            </a:r>
            <a:r>
              <a:rPr lang="fr-CA" sz="1200" b="1" u="sng" kern="1200" baseline="30000" dirty="0" smtClean="0">
                <a:solidFill>
                  <a:schemeClr val="tx1"/>
                </a:solidFill>
                <a:effectLst/>
                <a:latin typeface="+mn-lt"/>
                <a:ea typeface="+mn-ea"/>
                <a:cs typeface="+mn-cs"/>
              </a:rPr>
              <a:t>e</a:t>
            </a:r>
            <a:r>
              <a:rPr lang="fr-CA" sz="1200" b="1" u="sng" kern="1200" dirty="0" smtClean="0">
                <a:solidFill>
                  <a:schemeClr val="tx1"/>
                </a:solidFill>
                <a:effectLst/>
                <a:latin typeface="+mn-lt"/>
                <a:ea typeface="+mn-ea"/>
                <a:cs typeface="+mn-cs"/>
              </a:rPr>
              <a:t> et 8</a:t>
            </a:r>
            <a:r>
              <a:rPr lang="fr-CA" sz="1200" b="1" u="sng" kern="1200" baseline="30000" dirty="0" smtClean="0">
                <a:solidFill>
                  <a:schemeClr val="tx1"/>
                </a:solidFill>
                <a:effectLst/>
                <a:latin typeface="+mn-lt"/>
                <a:ea typeface="+mn-ea"/>
                <a:cs typeface="+mn-cs"/>
              </a:rPr>
              <a:t>e</a:t>
            </a:r>
            <a:r>
              <a:rPr lang="fr-CA" sz="1200" b="1" u="sng" kern="1200" dirty="0" smtClean="0">
                <a:solidFill>
                  <a:schemeClr val="tx1"/>
                </a:solidFill>
                <a:effectLst/>
                <a:latin typeface="+mn-lt"/>
                <a:ea typeface="+mn-ea"/>
                <a:cs typeface="+mn-cs"/>
              </a:rPr>
              <a:t> années. Reportez-vous à la rubrique Mathématiques en annexe, pour fournir aux élèves des questions d’orientation supplémentaires pour faciliter l’apprentissage des résultats particuliers de mathématiques du niveau spécifique. Les élèves aimeront peut-être savoir que la compréhension des motifs répétitifs dans la nature a aidé à soutenir de nombreuses conceptions architecturales et techniques.</a:t>
            </a:r>
            <a:endParaRPr lang="en-US" b="1" u="sng" dirty="0">
              <a:solidFill>
                <a:srgbClr val="FF0000"/>
              </a:solidFill>
              <a:cs typeface="Calibri"/>
            </a:endParaRPr>
          </a:p>
          <a:p>
            <a:pPr>
              <a:lnSpc>
                <a:spcPct val="90000"/>
              </a:lnSpc>
              <a:spcBef>
                <a:spcPts val="1000"/>
              </a:spcBef>
            </a:pPr>
            <a:endParaRPr lang="en-US" b="1" u="none" dirty="0"/>
          </a:p>
          <a:p>
            <a:pPr>
              <a:lnSpc>
                <a:spcPct val="90000"/>
              </a:lnSpc>
              <a:spcBef>
                <a:spcPts val="1000"/>
              </a:spcBef>
            </a:pPr>
            <a:r>
              <a:rPr lang="fr-CA" sz="1200" u="sng" kern="1200" dirty="0" smtClean="0">
                <a:solidFill>
                  <a:schemeClr val="tx1"/>
                </a:solidFill>
                <a:effectLst/>
                <a:latin typeface="+mn-lt"/>
                <a:ea typeface="+mn-ea"/>
                <a:cs typeface="+mn-cs"/>
              </a:rPr>
              <a:t>Ressources relatives aux motifs de la nature, aux fractales, au nombre d’or et à </a:t>
            </a:r>
            <a:r>
              <a:rPr lang="fr-CA" sz="1200" u="sng" kern="1200" dirty="0" err="1" smtClean="0">
                <a:solidFill>
                  <a:schemeClr val="tx1"/>
                </a:solidFill>
                <a:effectLst/>
                <a:latin typeface="+mn-lt"/>
                <a:ea typeface="+mn-ea"/>
                <a:cs typeface="+mn-cs"/>
              </a:rPr>
              <a:t>Fibonacci</a:t>
            </a:r>
            <a:r>
              <a:rPr lang="fr-CA" sz="1200" u="sng" kern="1200" dirty="0" smtClean="0">
                <a:solidFill>
                  <a:schemeClr val="tx1"/>
                </a:solidFill>
                <a:effectLst/>
                <a:latin typeface="+mn-lt"/>
                <a:ea typeface="+mn-ea"/>
                <a:cs typeface="+mn-cs"/>
              </a:rPr>
              <a:t> :</a:t>
            </a:r>
            <a:endParaRPr lang="en-US" u="sng" dirty="0"/>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3"/>
              </a:rPr>
              <a:t>Mathématiques : la fascinante suite de </a:t>
            </a:r>
            <a:r>
              <a:rPr lang="fr-CA" sz="1200" u="sng" kern="1200" dirty="0" err="1" smtClean="0">
                <a:solidFill>
                  <a:schemeClr val="tx1"/>
                </a:solidFill>
                <a:effectLst/>
                <a:latin typeface="+mn-lt"/>
                <a:ea typeface="+mn-ea"/>
                <a:cs typeface="+mn-cs"/>
                <a:hlinkClick r:id="rId3"/>
              </a:rPr>
              <a:t>Fibonacci</a:t>
            </a:r>
            <a:r>
              <a:rPr lang="fr-CA" sz="1200" u="sng" kern="1200" dirty="0" smtClean="0">
                <a:solidFill>
                  <a:schemeClr val="tx1"/>
                </a:solidFill>
                <a:effectLst/>
                <a:latin typeface="+mn-lt"/>
                <a:ea typeface="+mn-ea"/>
                <a:cs typeface="+mn-cs"/>
                <a:hlinkClick r:id="rId3"/>
              </a:rPr>
              <a:t> et le nombre d'or | National Geographic</a:t>
            </a:r>
            <a:endParaRPr lang="en-US" sz="1200" b="0"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endParaRPr>
          </a:p>
          <a:p>
            <a:pPr marL="0" indent="0">
              <a:buFont typeface="Arial" panose="020B0604020202020204" pitchFamily="34" charset="0"/>
              <a:buNone/>
            </a:pPr>
            <a:r>
              <a:rPr lang="fr-CA" sz="1200" u="sng" kern="1200" dirty="0" smtClean="0">
                <a:solidFill>
                  <a:schemeClr val="tx1"/>
                </a:solidFill>
                <a:effectLst/>
                <a:latin typeface="+mn-lt"/>
                <a:ea typeface="+mn-ea"/>
                <a:cs typeface="+mn-cs"/>
                <a:hlinkClick r:id="rId3"/>
              </a:rPr>
              <a:t>https://www.nationalgeographic.fr/sciences/mathematiques-la-fascinante-suite-de-fibonacci-et-le-nombre-dor</a:t>
            </a:r>
            <a:endParaRPr lang="en-US" sz="1200" b="0" u="sng" kern="1200" dirty="0">
              <a:solidFill>
                <a:srgbClr val="0070C0"/>
              </a:solidFill>
              <a:effectLst/>
              <a:latin typeface="+mn-lt"/>
              <a:ea typeface="+mn-ea"/>
              <a:cs typeface="+mn-cs"/>
              <a:hlinkClick r:id="rId4">
                <a:extLst>
                  <a:ext uri="{A12FA001-AC4F-418D-AE19-62706E023703}">
                    <ahyp:hlinkClr xmlns:ahyp="http://schemas.microsoft.com/office/drawing/2018/hyperlinkcolor" xmlns="" val="tx"/>
                  </a:ext>
                </a:extLst>
              </a:hlinkClick>
            </a:endParaRPr>
          </a:p>
          <a:p>
            <a:pPr marL="171450" indent="-171450">
              <a:buFont typeface="Arial" panose="020B0604020202020204" pitchFamily="34" charset="0"/>
              <a:buChar char="•"/>
            </a:pPr>
            <a:r>
              <a:rPr lang="en-CA" sz="1200" u="sng" kern="1200" dirty="0" smtClean="0">
                <a:solidFill>
                  <a:schemeClr val="tx1"/>
                </a:solidFill>
                <a:effectLst/>
                <a:latin typeface="+mn-lt"/>
                <a:ea typeface="+mn-ea"/>
                <a:cs typeface="+mn-cs"/>
                <a:hlinkClick r:id="rId5"/>
              </a:rPr>
              <a:t>FIBONACCI Introduction </a:t>
            </a:r>
            <a:r>
              <a:rPr lang="en-CA" sz="1200" u="sng" kern="1200" dirty="0" err="1" smtClean="0">
                <a:solidFill>
                  <a:schemeClr val="tx1"/>
                </a:solidFill>
                <a:effectLst/>
                <a:latin typeface="+mn-lt"/>
                <a:ea typeface="+mn-ea"/>
                <a:cs typeface="+mn-cs"/>
                <a:hlinkClick r:id="rId5"/>
              </a:rPr>
              <a:t>en</a:t>
            </a:r>
            <a:r>
              <a:rPr lang="en-CA" sz="1200" u="sng" kern="1200" dirty="0" smtClean="0">
                <a:solidFill>
                  <a:schemeClr val="tx1"/>
                </a:solidFill>
                <a:effectLst/>
                <a:latin typeface="+mn-lt"/>
                <a:ea typeface="+mn-ea"/>
                <a:cs typeface="+mn-cs"/>
                <a:hlinkClick r:id="rId5"/>
              </a:rPr>
              <a:t> images</a:t>
            </a:r>
            <a:endParaRPr lang="en-US" sz="1200" kern="1200" dirty="0">
              <a:solidFill>
                <a:schemeClr val="tx1"/>
              </a:solidFill>
              <a:effectLst/>
              <a:latin typeface="+mn-lt"/>
              <a:ea typeface="+mn-ea"/>
              <a:cs typeface="+mn-cs"/>
            </a:endParaRPr>
          </a:p>
          <a:p>
            <a:r>
              <a:rPr lang="en-CA" sz="1200" u="sng" kern="1200" dirty="0" smtClean="0">
                <a:solidFill>
                  <a:schemeClr val="tx1"/>
                </a:solidFill>
                <a:effectLst/>
                <a:latin typeface="+mn-lt"/>
                <a:ea typeface="+mn-ea"/>
                <a:cs typeface="+mn-cs"/>
                <a:hlinkClick r:id="rId5"/>
              </a:rPr>
              <a:t>https://www.youtube.com/watch?v=UySwwzB2Sxw</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6"/>
              </a:rPr>
              <a:t>la Suite de </a:t>
            </a:r>
            <a:r>
              <a:rPr lang="fr-CA" sz="1200" u="sng" kern="1200" dirty="0" err="1" smtClean="0">
                <a:solidFill>
                  <a:schemeClr val="tx1"/>
                </a:solidFill>
                <a:effectLst/>
                <a:latin typeface="+mn-lt"/>
                <a:ea typeface="+mn-ea"/>
                <a:cs typeface="+mn-cs"/>
                <a:hlinkClick r:id="rId6"/>
              </a:rPr>
              <a:t>Fibonacci</a:t>
            </a:r>
            <a:r>
              <a:rPr lang="fr-CA" sz="1200" u="sng" kern="1200" dirty="0" smtClean="0">
                <a:solidFill>
                  <a:schemeClr val="tx1"/>
                </a:solidFill>
                <a:effectLst/>
                <a:latin typeface="+mn-lt"/>
                <a:ea typeface="+mn-ea"/>
                <a:cs typeface="+mn-cs"/>
                <a:hlinkClick r:id="rId6"/>
              </a:rPr>
              <a:t> - YouTube</a:t>
            </a:r>
            <a:endParaRPr lang="en-US" sz="1200" kern="1200" dirty="0">
              <a:solidFill>
                <a:schemeClr val="tx1"/>
              </a:solidFill>
              <a:effectLst/>
              <a:latin typeface="+mn-lt"/>
              <a:ea typeface="+mn-ea"/>
              <a:cs typeface="+mn-cs"/>
            </a:endParaRPr>
          </a:p>
          <a:p>
            <a:r>
              <a:rPr lang="en-CA" sz="1200" u="sng" kern="1200" dirty="0" smtClean="0">
                <a:solidFill>
                  <a:schemeClr val="tx1"/>
                </a:solidFill>
                <a:effectLst/>
                <a:latin typeface="+mn-lt"/>
                <a:ea typeface="+mn-ea"/>
                <a:cs typeface="+mn-cs"/>
                <a:hlinkClick r:id="rId6"/>
              </a:rPr>
              <a:t>https://www.youtube.com/watch?v=plZYlNJHk00</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7"/>
              </a:rPr>
              <a:t>La Nature par les Nombres Suite de </a:t>
            </a:r>
            <a:r>
              <a:rPr lang="fr-CA" sz="1200" u="sng" kern="1200" dirty="0" err="1" smtClean="0">
                <a:solidFill>
                  <a:schemeClr val="tx1"/>
                </a:solidFill>
                <a:effectLst/>
                <a:latin typeface="+mn-lt"/>
                <a:ea typeface="+mn-ea"/>
                <a:cs typeface="+mn-cs"/>
                <a:hlinkClick r:id="rId7"/>
              </a:rPr>
              <a:t>Fibonacci.flv</a:t>
            </a:r>
            <a:endParaRPr lang="en-US" sz="1200" b="0" u="sng" kern="1200" dirty="0">
              <a:solidFill>
                <a:schemeClr val="tx1"/>
              </a:solidFill>
              <a:effectLst/>
              <a:latin typeface="+mn-lt"/>
              <a:ea typeface="+mn-ea"/>
              <a:cs typeface="+mn-cs"/>
            </a:endParaRPr>
          </a:p>
          <a:p>
            <a:r>
              <a:rPr lang="fr-CA" sz="1200" u="sng" kern="1200" dirty="0" smtClean="0">
                <a:solidFill>
                  <a:schemeClr val="tx1"/>
                </a:solidFill>
                <a:effectLst/>
                <a:latin typeface="+mn-lt"/>
                <a:ea typeface="+mn-ea"/>
                <a:cs typeface="+mn-cs"/>
                <a:hlinkClick r:id="rId7"/>
              </a:rPr>
              <a:t>https://www.youtube.com/watch?v=kgY1o6606JQ</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8"/>
              </a:rPr>
              <a:t>Le nombre d'or - </a:t>
            </a:r>
            <a:r>
              <a:rPr lang="fr-CA" sz="1200" u="sng" kern="1200" dirty="0" err="1" smtClean="0">
                <a:solidFill>
                  <a:schemeClr val="tx1"/>
                </a:solidFill>
                <a:effectLst/>
                <a:latin typeface="+mn-lt"/>
                <a:ea typeface="+mn-ea"/>
                <a:cs typeface="+mn-cs"/>
                <a:hlinkClick r:id="rId8"/>
              </a:rPr>
              <a:t>Micmaths</a:t>
            </a:r>
            <a:r>
              <a:rPr lang="fr-CA" sz="1200" u="sng" kern="1200" dirty="0" smtClean="0">
                <a:solidFill>
                  <a:schemeClr val="tx1"/>
                </a:solidFill>
                <a:effectLst/>
                <a:latin typeface="+mn-lt"/>
                <a:ea typeface="+mn-ea"/>
                <a:cs typeface="+mn-cs"/>
                <a:hlinkClick r:id="rId8"/>
              </a:rPr>
              <a:t> - YouTube</a:t>
            </a:r>
            <a:endParaRPr lang="en-US" sz="1200" kern="1200" dirty="0">
              <a:solidFill>
                <a:schemeClr val="tx1"/>
              </a:solidFill>
              <a:effectLst/>
              <a:latin typeface="+mn-lt"/>
              <a:ea typeface="+mn-ea"/>
              <a:cs typeface="+mn-cs"/>
            </a:endParaRPr>
          </a:p>
          <a:p>
            <a:r>
              <a:rPr lang="fr-CA" sz="1200" u="sng" kern="1200" dirty="0" smtClean="0">
                <a:solidFill>
                  <a:schemeClr val="tx1"/>
                </a:solidFill>
                <a:effectLst/>
                <a:latin typeface="+mn-lt"/>
                <a:ea typeface="+mn-ea"/>
                <a:cs typeface="+mn-cs"/>
                <a:hlinkClick r:id="rId8"/>
              </a:rPr>
              <a:t>https://www.youtube.com/watch?v=DxmFbdp7v9Q</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9"/>
              </a:rPr>
              <a:t>1. Les fractales dans la Nature - Site sur les nombres complexe et les Fractales (jimdofree.com)</a:t>
            </a:r>
            <a:endParaRPr lang="en-US" sz="1200" kern="1200" dirty="0">
              <a:solidFill>
                <a:schemeClr val="tx1"/>
              </a:solidFill>
              <a:effectLst/>
              <a:latin typeface="+mn-lt"/>
              <a:ea typeface="+mn-ea"/>
              <a:cs typeface="+mn-cs"/>
            </a:endParaRPr>
          </a:p>
          <a:p>
            <a:r>
              <a:rPr lang="fr-CA" sz="1200" u="sng" kern="1200" dirty="0" smtClean="0">
                <a:solidFill>
                  <a:schemeClr val="tx1"/>
                </a:solidFill>
                <a:effectLst/>
                <a:latin typeface="+mn-lt"/>
                <a:ea typeface="+mn-ea"/>
                <a:cs typeface="+mn-cs"/>
                <a:hlinkClick r:id="rId9"/>
              </a:rPr>
              <a:t>https://complexe.jimdofree.com/les-fractales/o%C3%B9-les-retrouve-t-on/la-nature-fractale-de-l-univers/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10"/>
              </a:rPr>
              <a:t>Les fractales, une curiosité mathématique - Québec Science (quebecscience.qc.ca)</a:t>
            </a:r>
            <a:endParaRPr lang="en-US" sz="1200" kern="1200" dirty="0">
              <a:solidFill>
                <a:schemeClr val="tx1"/>
              </a:solidFill>
              <a:effectLst/>
              <a:latin typeface="+mn-lt"/>
              <a:ea typeface="+mn-ea"/>
              <a:cs typeface="+mn-cs"/>
            </a:endParaRPr>
          </a:p>
          <a:p>
            <a:r>
              <a:rPr lang="fr-CA" sz="1200" u="sng" kern="1200" dirty="0" smtClean="0">
                <a:solidFill>
                  <a:schemeClr val="tx1"/>
                </a:solidFill>
                <a:effectLst/>
                <a:latin typeface="+mn-lt"/>
                <a:ea typeface="+mn-ea"/>
                <a:cs typeface="+mn-cs"/>
                <a:hlinkClick r:id="rId10"/>
              </a:rPr>
              <a:t>https://www.quebecscience.qc.ca/14-17-ans/encyclo/fractales-curiosite-mathematique/</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fr-CA" sz="1200" u="sng" kern="1200" dirty="0" smtClean="0">
                <a:solidFill>
                  <a:schemeClr val="tx1"/>
                </a:solidFill>
                <a:effectLst/>
                <a:latin typeface="+mn-lt"/>
                <a:ea typeface="+mn-ea"/>
                <a:cs typeface="+mn-cs"/>
                <a:hlinkClick r:id="rId11"/>
              </a:rPr>
              <a:t>Les fractales (maths-et-tiques.fr)</a:t>
            </a:r>
            <a:endParaRPr lang="en-US" sz="1200" kern="1200" dirty="0" smtClean="0">
              <a:solidFill>
                <a:schemeClr val="tx1"/>
              </a:solidFill>
              <a:effectLst/>
              <a:latin typeface="+mn-lt"/>
              <a:ea typeface="+mn-ea"/>
              <a:cs typeface="+mn-cs"/>
            </a:endParaRPr>
          </a:p>
          <a:p>
            <a:r>
              <a:rPr lang="en-CA" sz="1200" u="sng" kern="1200" dirty="0" smtClean="0">
                <a:solidFill>
                  <a:schemeClr val="tx1"/>
                </a:solidFill>
                <a:effectLst/>
                <a:latin typeface="+mn-lt"/>
                <a:ea typeface="+mn-ea"/>
                <a:cs typeface="+mn-cs"/>
                <a:hlinkClick r:id="rId11"/>
              </a:rPr>
              <a:t>https://www.maths-et-tiques.fr/index.php/detentes/les-fractales</a:t>
            </a:r>
            <a:endParaRPr lang="en-US" dirty="0">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38</a:t>
            </a:fld>
            <a:endParaRPr lang="en-CA"/>
          </a:p>
        </p:txBody>
      </p:sp>
    </p:spTree>
    <p:extLst>
      <p:ext uri="{BB962C8B-B14F-4D97-AF65-F5344CB8AC3E}">
        <p14:creationId xmlns:p14="http://schemas.microsoft.com/office/powerpoint/2010/main" val="230935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noProof="0" dirty="0" smtClean="0">
                <a:solidFill>
                  <a:schemeClr val="tx1"/>
                </a:solidFill>
                <a:effectLst/>
                <a:latin typeface="+mn-lt"/>
                <a:ea typeface="+mn-ea"/>
                <a:cs typeface="+mn-cs"/>
              </a:rPr>
              <a:t>Fondation David Suzuki</a:t>
            </a:r>
            <a:r>
              <a:rPr lang="fr-CA" sz="1200" b="0" i="0" u="none" strike="noStrike" kern="1200" baseline="0" noProof="0" dirty="0" smtClean="0">
                <a:solidFill>
                  <a:schemeClr val="tx1"/>
                </a:solidFill>
                <a:effectLst/>
                <a:latin typeface="+mn-lt"/>
                <a:ea typeface="+mn-ea"/>
                <a:cs typeface="+mn-cs"/>
              </a:rPr>
              <a:t> : Un monde. Une nature.</a:t>
            </a:r>
          </a:p>
          <a:p>
            <a:r>
              <a:rPr lang="fr-CA" sz="1200" u="sng" kern="1200" noProof="0" dirty="0" smtClean="0">
                <a:solidFill>
                  <a:schemeClr val="tx1"/>
                </a:solidFill>
                <a:effectLst/>
                <a:latin typeface="+mn-lt"/>
                <a:ea typeface="+mn-ea"/>
                <a:cs typeface="+mn-cs"/>
                <a:hlinkClick r:id="rId3"/>
              </a:rPr>
              <a:t>https://fr.davidsuzuki.org/?_gl=1%2A1uj5z21%2A_ga%2ANDYyOTAzNzEzLjE2MjIxMzg2MDY.%2A_ga_ZJM56QW2XH%2AMTYyMjEzODYwNi4xLjAuMTYyMjEzODYwNi4w&amp;_ga=2.151407610.2144563225.1622138606-462903713.1622138606%3Flanguage_notification</a:t>
            </a:r>
            <a:endParaRPr lang="fr-CA" noProof="0" dirty="0"/>
          </a:p>
        </p:txBody>
      </p:sp>
      <p:sp>
        <p:nvSpPr>
          <p:cNvPr id="4" name="Slide Number Placeholder 3"/>
          <p:cNvSpPr>
            <a:spLocks noGrp="1"/>
          </p:cNvSpPr>
          <p:nvPr>
            <p:ph type="sldNum" sz="quarter" idx="10"/>
          </p:nvPr>
        </p:nvSpPr>
        <p:spPr/>
        <p:txBody>
          <a:bodyPr/>
          <a:lstStyle/>
          <a:p>
            <a:fld id="{53433F1A-706F-4739-AE42-6E02610226F4}" type="slidenum">
              <a:rPr lang="en-CA" smtClean="0"/>
              <a:t>39</a:t>
            </a:fld>
            <a:endParaRPr lang="en-CA"/>
          </a:p>
        </p:txBody>
      </p:sp>
    </p:spTree>
    <p:extLst>
      <p:ext uri="{BB962C8B-B14F-4D97-AF65-F5344CB8AC3E}">
        <p14:creationId xmlns:p14="http://schemas.microsoft.com/office/powerpoint/2010/main" val="2183503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40</a:t>
            </a:fld>
            <a:endParaRPr lang="en-CA"/>
          </a:p>
        </p:txBody>
      </p:sp>
    </p:spTree>
    <p:extLst>
      <p:ext uri="{BB962C8B-B14F-4D97-AF65-F5344CB8AC3E}">
        <p14:creationId xmlns:p14="http://schemas.microsoft.com/office/powerpoint/2010/main" val="403892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433F1A-706F-4739-AE42-6E02610226F4}" type="slidenum">
              <a:rPr lang="en-CA" smtClean="0"/>
              <a:t>5</a:t>
            </a:fld>
            <a:endParaRPr lang="en-CA"/>
          </a:p>
        </p:txBody>
      </p:sp>
    </p:spTree>
    <p:extLst>
      <p:ext uri="{BB962C8B-B14F-4D97-AF65-F5344CB8AC3E}">
        <p14:creationId xmlns:p14="http://schemas.microsoft.com/office/powerpoint/2010/main" val="363232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trike="noStrike" noProof="0" dirty="0" smtClean="0">
                <a:solidFill>
                  <a:schemeClr val="tx1"/>
                </a:solidFill>
              </a:rPr>
              <a:t>Ces idées ont été inspirées du livre Curiosité</a:t>
            </a:r>
            <a:r>
              <a:rPr lang="fr-CA" strike="noStrike" baseline="0" noProof="0" dirty="0" smtClean="0">
                <a:solidFill>
                  <a:schemeClr val="tx1"/>
                </a:solidFill>
              </a:rPr>
              <a:t> naturelle,</a:t>
            </a:r>
            <a:r>
              <a:rPr lang="fr-CA" strike="noStrike" noProof="0" dirty="0" smtClean="0">
                <a:solidFill>
                  <a:schemeClr val="tx1"/>
                </a:solidFill>
              </a:rPr>
              <a:t> 2</a:t>
            </a:r>
            <a:r>
              <a:rPr lang="fr-CA" strike="noStrike" baseline="30000" noProof="0" dirty="0" smtClean="0">
                <a:solidFill>
                  <a:schemeClr val="tx1"/>
                </a:solidFill>
              </a:rPr>
              <a:t>e</a:t>
            </a:r>
            <a:r>
              <a:rPr lang="fr-CA" strike="noStrike" noProof="0" dirty="0" smtClean="0">
                <a:solidFill>
                  <a:schemeClr val="tx1"/>
                </a:solidFill>
              </a:rPr>
              <a:t> édition</a:t>
            </a:r>
            <a:r>
              <a:rPr lang="fr-CA" strike="noStrike" baseline="0" noProof="0" dirty="0" smtClean="0">
                <a:solidFill>
                  <a:schemeClr val="tx1"/>
                </a:solidFill>
              </a:rPr>
              <a:t> </a:t>
            </a:r>
            <a:r>
              <a:rPr lang="fr-CA" sz="1200" b="0" i="0" u="none" strike="noStrike" kern="1200" noProof="0" dirty="0" smtClean="0">
                <a:solidFill>
                  <a:schemeClr val="tx1"/>
                </a:solidFill>
                <a:effectLst/>
                <a:latin typeface="+mn-lt"/>
                <a:ea typeface="+mn-ea"/>
                <a:cs typeface="+mn-cs"/>
                <a:hlinkClick r:id="rId3" tooltip="https://www.naturalcuriosity.ca/book"/>
              </a:rPr>
              <a:t>https://www.naturalcuriosity.ca/book</a:t>
            </a:r>
            <a:endParaRPr lang="fr-CA"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noProof="0" dirty="0" smtClean="0"/>
              <a:t>Atlas des peoples Autochtones du Canada : </a:t>
            </a:r>
            <a:r>
              <a:rPr lang="fr-CA" sz="1200" u="sng" kern="1200" noProof="0" dirty="0" smtClean="0">
                <a:solidFill>
                  <a:schemeClr val="tx1"/>
                </a:solidFill>
                <a:effectLst/>
                <a:latin typeface="+mn-lt"/>
                <a:ea typeface="+mn-ea"/>
                <a:cs typeface="+mn-cs"/>
                <a:hlinkClick r:id="rId4"/>
              </a:rPr>
              <a:t>https://atlasdespeuplesautochtonesducanada.ca/section/les-premieres-nations/</a:t>
            </a:r>
            <a:endParaRPr lang="fr-CA"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noProof="0" dirty="0" smtClean="0"/>
              <a:t>Ici</a:t>
            </a:r>
            <a:r>
              <a:rPr lang="fr-CA" baseline="0" noProof="0" dirty="0" smtClean="0"/>
              <a:t> Radio-Canada espace Autochtones : </a:t>
            </a:r>
            <a:r>
              <a:rPr lang="fr-CA" sz="1200" u="sng" kern="1200" noProof="0" dirty="0" smtClean="0">
                <a:solidFill>
                  <a:schemeClr val="tx1"/>
                </a:solidFill>
                <a:effectLst/>
                <a:latin typeface="+mn-lt"/>
                <a:ea typeface="+mn-ea"/>
                <a:cs typeface="+mn-cs"/>
                <a:hlinkClick r:id="rId5"/>
              </a:rPr>
              <a:t>https://ici.radio-canada.ca/espaces-autochtones</a:t>
            </a:r>
            <a:endParaRPr lang="fr-CA" baseline="0"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noProof="0" dirty="0" smtClean="0"/>
              <a:t>Respecter</a:t>
            </a:r>
            <a:r>
              <a:rPr lang="fr-CA" baseline="0" noProof="0" dirty="0" smtClean="0"/>
              <a:t> Mère nature : </a:t>
            </a:r>
            <a:r>
              <a:rPr lang="fr-CA" sz="1200" u="sng" kern="1200" noProof="0" dirty="0" smtClean="0">
                <a:solidFill>
                  <a:schemeClr val="tx1"/>
                </a:solidFill>
                <a:effectLst/>
                <a:latin typeface="+mn-lt"/>
                <a:ea typeface="+mn-ea"/>
                <a:cs typeface="+mn-cs"/>
                <a:hlinkClick r:id="rId6"/>
              </a:rPr>
              <a:t>http://amerindien.e-monsite.com/pages/respecter-mere-nature.html</a:t>
            </a:r>
            <a:endParaRPr lang="fr-CA" baseline="0"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noProof="0" dirty="0" smtClean="0"/>
              <a:t>Honorer</a:t>
            </a:r>
            <a:r>
              <a:rPr lang="fr-CA" baseline="0" noProof="0" dirty="0" smtClean="0"/>
              <a:t> la terre : </a:t>
            </a:r>
            <a:r>
              <a:rPr lang="fr-CA" sz="1200" u="sng" kern="1200" noProof="0" dirty="0" smtClean="0">
                <a:solidFill>
                  <a:schemeClr val="tx1"/>
                </a:solidFill>
                <a:effectLst/>
                <a:latin typeface="+mn-lt"/>
                <a:ea typeface="+mn-ea"/>
                <a:cs typeface="+mn-cs"/>
                <a:hlinkClick r:id="rId7"/>
              </a:rPr>
              <a:t>https://www.afn.ca/fr/honerer-la-terre/</a:t>
            </a:r>
            <a:endParaRPr lang="fr-CA" baseline="0"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noProof="0" dirty="0" smtClean="0"/>
              <a:t>Concepts culturels : </a:t>
            </a:r>
            <a:r>
              <a:rPr lang="fr-CA" sz="1200" u="sng" kern="1200" noProof="0" dirty="0" smtClean="0">
                <a:solidFill>
                  <a:schemeClr val="tx1"/>
                </a:solidFill>
                <a:effectLst/>
                <a:latin typeface="+mn-lt"/>
                <a:ea typeface="+mn-ea"/>
                <a:cs typeface="+mn-cs"/>
                <a:hlinkClick r:id="rId8"/>
              </a:rPr>
              <a:t>https://www.edu.gov.mb.ca/m12/edu-auto/perspectives/concepts.html</a:t>
            </a:r>
            <a:endParaRPr lang="fr-CA" baseline="0"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noProof="0" dirty="0" smtClean="0"/>
              <a:t>Article en français mais vidéo en anglais seulement : </a:t>
            </a:r>
            <a:r>
              <a:rPr lang="en-CA" sz="1200" b="0" i="1" kern="1200" noProof="0" dirty="0" smtClean="0">
                <a:solidFill>
                  <a:schemeClr val="tx1"/>
                </a:solidFill>
                <a:effectLst/>
                <a:latin typeface="+mn-lt"/>
                <a:ea typeface="+mn-ea"/>
                <a:cs typeface="+mn-cs"/>
              </a:rPr>
              <a:t>Mother Earth</a:t>
            </a:r>
            <a:r>
              <a:rPr lang="fr-CA" sz="1200" b="0" i="0" kern="1200" noProof="0" dirty="0" smtClean="0">
                <a:solidFill>
                  <a:schemeClr val="tx1"/>
                </a:solidFill>
                <a:effectLst/>
                <a:latin typeface="+mn-lt"/>
                <a:ea typeface="+mn-ea"/>
                <a:cs typeface="+mn-cs"/>
              </a:rPr>
              <a:t>, une ode à la nature et à la culture autochtone en images : </a:t>
            </a:r>
            <a:r>
              <a:rPr lang="fr-CA" sz="1200" u="sng" kern="1200" noProof="0" dirty="0" smtClean="0">
                <a:solidFill>
                  <a:schemeClr val="tx1"/>
                </a:solidFill>
                <a:effectLst/>
                <a:latin typeface="+mn-lt"/>
                <a:ea typeface="+mn-ea"/>
                <a:cs typeface="+mn-cs"/>
                <a:hlinkClick r:id="rId9"/>
              </a:rPr>
              <a:t>https://ici.radio-canada.ca/espaces-autochtones/1770042/film-banff-colombie-britannique-lilwat-mother-earth-ode-nature-images</a:t>
            </a:r>
            <a:endParaRPr lang="fr-CA" baseline="0" noProof="0" dirty="0" smtClean="0"/>
          </a:p>
        </p:txBody>
      </p:sp>
      <p:sp>
        <p:nvSpPr>
          <p:cNvPr id="4" name="Slide Number Placeholder 3"/>
          <p:cNvSpPr>
            <a:spLocks noGrp="1"/>
          </p:cNvSpPr>
          <p:nvPr>
            <p:ph type="sldNum" sz="quarter" idx="10"/>
          </p:nvPr>
        </p:nvSpPr>
        <p:spPr/>
        <p:txBody>
          <a:bodyPr/>
          <a:lstStyle/>
          <a:p>
            <a:fld id="{53433F1A-706F-4739-AE42-6E02610226F4}" type="slidenum">
              <a:rPr lang="en-CA" smtClean="0"/>
              <a:t>6</a:t>
            </a:fld>
            <a:endParaRPr lang="en-CA"/>
          </a:p>
        </p:txBody>
      </p:sp>
    </p:spTree>
    <p:extLst>
      <p:ext uri="{BB962C8B-B14F-4D97-AF65-F5344CB8AC3E}">
        <p14:creationId xmlns:p14="http://schemas.microsoft.com/office/powerpoint/2010/main" val="348763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7</a:t>
            </a:fld>
            <a:endParaRPr lang="en-CA"/>
          </a:p>
        </p:txBody>
      </p:sp>
    </p:spTree>
    <p:extLst>
      <p:ext uri="{BB962C8B-B14F-4D97-AF65-F5344CB8AC3E}">
        <p14:creationId xmlns:p14="http://schemas.microsoft.com/office/powerpoint/2010/main" val="2567732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strike="noStrike" kern="1200" dirty="0" smtClean="0">
                <a:solidFill>
                  <a:schemeClr val="tx1"/>
                </a:solidFill>
                <a:effectLst/>
                <a:latin typeface="+mn-lt"/>
                <a:ea typeface="+mn-ea"/>
                <a:cs typeface="+mn-cs"/>
              </a:rPr>
              <a:t>Intégration des</a:t>
            </a:r>
            <a:r>
              <a:rPr lang="fr-FR" sz="1200" i="1" strike="noStrike" kern="1200" baseline="0" dirty="0" smtClean="0">
                <a:solidFill>
                  <a:schemeClr val="tx1"/>
                </a:solidFill>
                <a:effectLst/>
                <a:latin typeface="+mn-lt"/>
                <a:ea typeface="+mn-ea"/>
                <a:cs typeface="+mn-cs"/>
              </a:rPr>
              <a:t> </a:t>
            </a:r>
            <a:r>
              <a:rPr lang="fr-FR" sz="1200" i="1" strike="noStrike" kern="1200" dirty="0" smtClean="0">
                <a:solidFill>
                  <a:schemeClr val="tx1"/>
                </a:solidFill>
                <a:effectLst/>
                <a:latin typeface="+mn-lt"/>
                <a:ea typeface="+mn-ea"/>
                <a:cs typeface="+mn-cs"/>
              </a:rPr>
              <a:t>perspectives autochtones</a:t>
            </a:r>
            <a:r>
              <a:rPr lang="fr-FR" sz="1200" i="1" strike="noStrike" kern="1200" baseline="0" dirty="0" smtClean="0">
                <a:solidFill>
                  <a:schemeClr val="tx1"/>
                </a:solidFill>
                <a:effectLst/>
                <a:latin typeface="+mn-lt"/>
                <a:ea typeface="+mn-ea"/>
                <a:cs typeface="+mn-cs"/>
              </a:rPr>
              <a:t> </a:t>
            </a:r>
            <a:r>
              <a:rPr lang="fr-FR" sz="1200" i="1" strike="noStrike" kern="1200" dirty="0" smtClean="0">
                <a:solidFill>
                  <a:schemeClr val="tx1"/>
                </a:solidFill>
                <a:effectLst/>
                <a:latin typeface="+mn-lt"/>
                <a:ea typeface="+mn-ea"/>
                <a:cs typeface="+mn-cs"/>
              </a:rPr>
              <a:t>dans les programmes</a:t>
            </a:r>
            <a:r>
              <a:rPr lang="fr-FR" sz="1200" i="1" strike="noStrike" kern="1200" baseline="0" dirty="0" smtClean="0">
                <a:solidFill>
                  <a:schemeClr val="tx1"/>
                </a:solidFill>
                <a:effectLst/>
                <a:latin typeface="+mn-lt"/>
                <a:ea typeface="+mn-ea"/>
                <a:cs typeface="+mn-cs"/>
              </a:rPr>
              <a:t> </a:t>
            </a:r>
            <a:r>
              <a:rPr lang="fr-FR" sz="1200" i="1" strike="noStrike" kern="1200" dirty="0" smtClean="0">
                <a:solidFill>
                  <a:schemeClr val="tx1"/>
                </a:solidFill>
                <a:effectLst/>
                <a:latin typeface="+mn-lt"/>
                <a:ea typeface="+mn-ea"/>
                <a:cs typeface="+mn-cs"/>
              </a:rPr>
              <a:t>d’études</a:t>
            </a:r>
            <a:r>
              <a:rPr lang="fr-FR" sz="1200" i="0" strike="noStrike" kern="1200" dirty="0" smtClean="0">
                <a:solidFill>
                  <a:schemeClr val="tx1"/>
                </a:solidFill>
                <a:effectLst/>
                <a:latin typeface="+mn-lt"/>
                <a:ea typeface="+mn-ea"/>
                <a:cs typeface="+mn-cs"/>
              </a:rPr>
              <a:t>,</a:t>
            </a:r>
            <a:r>
              <a:rPr lang="fr-FR" sz="1200" strike="noStrike" kern="1200" dirty="0" smtClean="0">
                <a:solidFill>
                  <a:schemeClr val="tx1"/>
                </a:solidFill>
                <a:effectLst/>
                <a:latin typeface="+mn-lt"/>
                <a:ea typeface="+mn-ea"/>
                <a:cs typeface="+mn-cs"/>
              </a:rPr>
              <a:t> page 8.</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https://www.edu.gov.mb.ca/m12/frpub/pol/persp/docs/complet.pdf</a:t>
            </a:r>
            <a:r>
              <a:rPr lang="fr-FR" sz="1200" strike="noStrike"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33F1A-706F-4739-AE42-6E02610226F4}" type="slidenum">
              <a:rPr lang="en-CA" smtClean="0"/>
              <a:t>8</a:t>
            </a:fld>
            <a:endParaRPr lang="en-CA"/>
          </a:p>
        </p:txBody>
      </p:sp>
    </p:spTree>
    <p:extLst>
      <p:ext uri="{BB962C8B-B14F-4D97-AF65-F5344CB8AC3E}">
        <p14:creationId xmlns:p14="http://schemas.microsoft.com/office/powerpoint/2010/main" val="352154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noProof="0" dirty="0" smtClean="0"/>
              <a:t>Toponymie : </a:t>
            </a:r>
            <a:r>
              <a:rPr lang="fr-CA" sz="1200" u="sng" kern="1200" noProof="0" dirty="0" smtClean="0">
                <a:solidFill>
                  <a:schemeClr val="tx1"/>
                </a:solidFill>
                <a:effectLst/>
                <a:latin typeface="+mn-lt"/>
                <a:ea typeface="+mn-ea"/>
                <a:cs typeface="+mn-cs"/>
                <a:hlinkClick r:id="rId3"/>
              </a:rPr>
              <a:t>https://www.thecanadianencyclopedia.ca/fr/article/toponymie</a:t>
            </a:r>
            <a:endParaRPr lang="fr-CA" noProof="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i="0" u="none" strike="noStrike" kern="1200" noProof="0" dirty="0" smtClean="0">
                <a:solidFill>
                  <a:schemeClr val="tx1"/>
                </a:solidFill>
                <a:effectLst/>
                <a:latin typeface="+mn-lt"/>
                <a:ea typeface="+mn-ea"/>
                <a:cs typeface="+mn-cs"/>
              </a:rPr>
              <a:t>Signification des villes</a:t>
            </a:r>
            <a:r>
              <a:rPr lang="fr-CA" sz="1200" b="0" i="0" u="none" strike="noStrike" kern="1200" baseline="0" noProof="0" dirty="0" smtClean="0">
                <a:solidFill>
                  <a:schemeClr val="tx1"/>
                </a:solidFill>
                <a:effectLst/>
                <a:latin typeface="+mn-lt"/>
                <a:ea typeface="+mn-ea"/>
                <a:cs typeface="+mn-cs"/>
              </a:rPr>
              <a:t> canadiennes : </a:t>
            </a:r>
            <a:r>
              <a:rPr lang="fr-CA" sz="1200" u="sng" kern="1200" noProof="0" dirty="0" smtClean="0">
                <a:solidFill>
                  <a:schemeClr val="tx1"/>
                </a:solidFill>
                <a:effectLst/>
                <a:latin typeface="+mn-lt"/>
                <a:ea typeface="+mn-ea"/>
                <a:cs typeface="+mn-cs"/>
                <a:hlinkClick r:id="rId4"/>
              </a:rPr>
              <a:t>https://www.rcinet.ca/fr/2013/09/15/quelles-sont-les-differentes-origines-amerindiennes-des-noms-des-villes-canadiennes/</a:t>
            </a:r>
            <a:endParaRPr lang="fr-CA" noProof="0" dirty="0" smtClean="0"/>
          </a:p>
          <a:p>
            <a:endParaRPr lang="fr-CA" sz="1200" b="0" i="0" u="none" strike="noStrike" kern="1200" noProof="0" dirty="0" smtClean="0">
              <a:solidFill>
                <a:schemeClr val="tx1"/>
              </a:solidFill>
              <a:effectLst/>
              <a:latin typeface="+mn-lt"/>
              <a:ea typeface="+mn-ea"/>
              <a:cs typeface="+mn-cs"/>
            </a:endParaRPr>
          </a:p>
          <a:p>
            <a:r>
              <a:rPr lang="fr-CA" sz="1200" b="0" i="0" u="none" strike="noStrike" kern="1200" noProof="0" dirty="0" smtClean="0">
                <a:solidFill>
                  <a:schemeClr val="tx1"/>
                </a:solidFill>
                <a:effectLst/>
                <a:latin typeface="+mn-lt"/>
                <a:ea typeface="+mn-ea"/>
                <a:cs typeface="+mn-cs"/>
              </a:rPr>
              <a:t>Récits du territoire - </a:t>
            </a:r>
            <a:r>
              <a:rPr lang="fr-CA" sz="1200" u="sng" kern="1200" noProof="0" dirty="0" smtClean="0">
                <a:solidFill>
                  <a:schemeClr val="tx1"/>
                </a:solidFill>
                <a:effectLst/>
                <a:latin typeface="+mn-lt"/>
                <a:ea typeface="+mn-ea"/>
                <a:cs typeface="+mn-cs"/>
                <a:hlinkClick r:id="rId5"/>
              </a:rPr>
              <a:t>https://cartes.canada.ca/journal/content-fr.html?lang=fr&amp;appid=11756f2e3c454acdb214f950cf1e2f7d&amp;appidalt=0e585399e9474ccf932104a239d90652</a:t>
            </a:r>
            <a:endParaRPr lang="fr-CA" noProof="0" dirty="0"/>
          </a:p>
        </p:txBody>
      </p:sp>
      <p:sp>
        <p:nvSpPr>
          <p:cNvPr id="4" name="Slide Number Placeholder 3"/>
          <p:cNvSpPr>
            <a:spLocks noGrp="1"/>
          </p:cNvSpPr>
          <p:nvPr>
            <p:ph type="sldNum" sz="quarter" idx="10"/>
          </p:nvPr>
        </p:nvSpPr>
        <p:spPr/>
        <p:txBody>
          <a:bodyPr/>
          <a:lstStyle/>
          <a:p>
            <a:fld id="{53433F1A-706F-4739-AE42-6E02610226F4}" type="slidenum">
              <a:rPr lang="en-CA" smtClean="0"/>
              <a:t>9</a:t>
            </a:fld>
            <a:endParaRPr lang="en-CA"/>
          </a:p>
        </p:txBody>
      </p:sp>
    </p:spTree>
    <p:extLst>
      <p:ext uri="{BB962C8B-B14F-4D97-AF65-F5344CB8AC3E}">
        <p14:creationId xmlns:p14="http://schemas.microsoft.com/office/powerpoint/2010/main" val="210066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i="0" u="none" strike="noStrike" kern="1200" noProof="0" dirty="0" smtClean="0">
                <a:solidFill>
                  <a:schemeClr val="tx1"/>
                </a:solidFill>
                <a:effectLst/>
                <a:latin typeface="+mn-lt"/>
                <a:ea typeface="+mn-ea"/>
                <a:cs typeface="+mn-cs"/>
              </a:rPr>
              <a:t>Le</a:t>
            </a:r>
            <a:r>
              <a:rPr lang="fr-CA" sz="1200" b="0" i="0" u="none" strike="noStrike" kern="1200" baseline="0" noProof="0" dirty="0" smtClean="0">
                <a:solidFill>
                  <a:schemeClr val="tx1"/>
                </a:solidFill>
                <a:effectLst/>
                <a:latin typeface="+mn-lt"/>
                <a:ea typeface="+mn-ea"/>
                <a:cs typeface="+mn-cs"/>
              </a:rPr>
              <a:t> Manitoba : </a:t>
            </a:r>
            <a:r>
              <a:rPr lang="fr-CA" sz="1200" u="sng" kern="1200" noProof="0" dirty="0" smtClean="0">
                <a:solidFill>
                  <a:schemeClr val="tx1"/>
                </a:solidFill>
                <a:effectLst/>
                <a:latin typeface="+mn-lt"/>
                <a:ea typeface="+mn-ea"/>
                <a:cs typeface="+mn-cs"/>
                <a:hlinkClick r:id="rId3"/>
              </a:rPr>
              <a:t>https://www.axl.cefan.ulaval.ca/amnord/manitoba.htm#:~:text=Les%20langues%20autochtones%20les%20plus,inuktitut%20(65)%2C%20etc</a:t>
            </a:r>
            <a:endParaRPr lang="fr-CA"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33F1A-706F-4739-AE42-6E02610226F4}" type="slidenum">
              <a:rPr lang="en-CA" smtClean="0"/>
              <a:t>10</a:t>
            </a:fld>
            <a:endParaRPr lang="en-CA"/>
          </a:p>
        </p:txBody>
      </p:sp>
    </p:spTree>
    <p:extLst>
      <p:ext uri="{BB962C8B-B14F-4D97-AF65-F5344CB8AC3E}">
        <p14:creationId xmlns:p14="http://schemas.microsoft.com/office/powerpoint/2010/main" val="418696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9AE-3CC0-481B-892E-6925D6F3FB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5ECC697-DD1B-44FE-AC3A-AE74DBE05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EF8D06F-97D7-470D-90F6-2327DF71F46D}"/>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5" name="Footer Placeholder 4">
            <a:extLst>
              <a:ext uri="{FF2B5EF4-FFF2-40B4-BE49-F238E27FC236}">
                <a16:creationId xmlns:a16="http://schemas.microsoft.com/office/drawing/2014/main" id="{102BD5A4-588E-4101-B6A3-DDB41FFB5D7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912237-F8C1-4B9A-A8B6-C4B537753B65}"/>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67694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40F6-8338-4524-8790-8389936EED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8E21E2-74CC-49DD-A29F-D9B8504919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1A6E5F6-009D-4721-9115-263806C75558}"/>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5" name="Footer Placeholder 4">
            <a:extLst>
              <a:ext uri="{FF2B5EF4-FFF2-40B4-BE49-F238E27FC236}">
                <a16:creationId xmlns:a16="http://schemas.microsoft.com/office/drawing/2014/main" id="{B857D176-B9A3-49DC-B848-A876CB7329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EC8A75-156F-43AF-BFE5-2EDBCA1E705D}"/>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92326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80F945-B1DB-40C0-AD4A-2101E94507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761A03C-6913-4340-822D-D680438F2D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696AE8-B1C1-44DD-97AA-1114C537E4B6}"/>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5" name="Footer Placeholder 4">
            <a:extLst>
              <a:ext uri="{FF2B5EF4-FFF2-40B4-BE49-F238E27FC236}">
                <a16:creationId xmlns:a16="http://schemas.microsoft.com/office/drawing/2014/main" id="{C060EA65-A80E-433F-BBF0-FCCEE41266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BF3DA9-EC9A-4CFA-8A04-75338B9B953B}"/>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232071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18F7-3140-4AD6-9D81-BAD7421849F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71E35B0-5D04-48A4-95E2-E2E684FA5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A44011-A5E4-48E5-81E3-2AA0A083B0F2}"/>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5" name="Footer Placeholder 4">
            <a:extLst>
              <a:ext uri="{FF2B5EF4-FFF2-40B4-BE49-F238E27FC236}">
                <a16:creationId xmlns:a16="http://schemas.microsoft.com/office/drawing/2014/main" id="{27E8E517-96EB-4B38-9F82-4B82CAEC3DB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1B8A90-A6A6-4126-8615-E0BDA9CB7C7A}"/>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261592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C418-D737-4E7D-B963-DEC8447BA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ADECF4A-B72A-4AA9-82E1-B693207C4F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25188-61B4-4D9E-9E62-8944002713CA}"/>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5" name="Footer Placeholder 4">
            <a:extLst>
              <a:ext uri="{FF2B5EF4-FFF2-40B4-BE49-F238E27FC236}">
                <a16:creationId xmlns:a16="http://schemas.microsoft.com/office/drawing/2014/main" id="{8583F3B2-8063-433F-A60C-FDD302216B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C39967-3B2D-46FB-9F26-5F6F440071EE}"/>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39981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DAA4-6DB5-489A-AD5C-8969A645939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22182A5-FF0F-49B0-8FD1-993ABDD47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33C3E6F-D0DD-4CA5-BE5B-E741B47A2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9D15440-E9C9-467B-B18D-271B79FFB6CD}"/>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6" name="Footer Placeholder 5">
            <a:extLst>
              <a:ext uri="{FF2B5EF4-FFF2-40B4-BE49-F238E27FC236}">
                <a16:creationId xmlns:a16="http://schemas.microsoft.com/office/drawing/2014/main" id="{6546AF29-C518-42A0-8A33-07A28E8A901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B193E12-D8D6-48E5-8811-D67B4DE6C1AC}"/>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54051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C00A-471A-47E5-99A4-CB1C972F22A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1720358-09B5-4561-8FE0-47F0D45FE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CAE35-6956-491E-8F15-8F0F70AA3E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3DA318D-17F8-4779-B9EB-EB35937B1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D60C7-7D40-4302-8960-B600400F9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9317003-D23E-47AE-840C-D22A9945F80A}"/>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8" name="Footer Placeholder 7">
            <a:extLst>
              <a:ext uri="{FF2B5EF4-FFF2-40B4-BE49-F238E27FC236}">
                <a16:creationId xmlns:a16="http://schemas.microsoft.com/office/drawing/2014/main" id="{64639465-2771-4E23-9166-5B00150C9BA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2F72948-DF4A-40DB-9FDC-3ACF1BD2E2FF}"/>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336365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3F22-3A7F-41D9-B8A6-E21F3BCE634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0FBD0C9-DB61-4164-A712-4DA9596A08E5}"/>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4" name="Footer Placeholder 3">
            <a:extLst>
              <a:ext uri="{FF2B5EF4-FFF2-40B4-BE49-F238E27FC236}">
                <a16:creationId xmlns:a16="http://schemas.microsoft.com/office/drawing/2014/main" id="{ADDCC95F-F416-45DA-A6D7-73409781AE3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425A880-7882-44DD-A7D7-88FF53208482}"/>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377464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626AD-EF5A-447B-8F70-C91BCF509E45}"/>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3" name="Footer Placeholder 2">
            <a:extLst>
              <a:ext uri="{FF2B5EF4-FFF2-40B4-BE49-F238E27FC236}">
                <a16:creationId xmlns:a16="http://schemas.microsoft.com/office/drawing/2014/main" id="{0C824893-8671-47A3-81ED-C41CD6A334C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DBEBE6C-F81C-4B2F-978A-A41A54E92000}"/>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289438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616-666D-4945-84B5-7E626BF48D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1B1BE11-47B6-4978-B45F-D8BB4D4DA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2D54504-DCEC-4031-949F-1E573E80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3F033-F75A-4C24-A3ED-2030C43E41FD}"/>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6" name="Footer Placeholder 5">
            <a:extLst>
              <a:ext uri="{FF2B5EF4-FFF2-40B4-BE49-F238E27FC236}">
                <a16:creationId xmlns:a16="http://schemas.microsoft.com/office/drawing/2014/main" id="{BD26509D-824E-47CF-929B-24292C263E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0140E93-E8B6-4F03-8FEC-9C82EFB9CE42}"/>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4246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89EC-08BA-4795-9B79-385335BD2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8CE4829-5599-4660-8861-686927632B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6EEAC2F-55A2-4E61-BAA9-84C842A77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95EB3-3275-43A0-B5C3-88F2BC636B28}"/>
              </a:ext>
            </a:extLst>
          </p:cNvPr>
          <p:cNvSpPr>
            <a:spLocks noGrp="1"/>
          </p:cNvSpPr>
          <p:nvPr>
            <p:ph type="dt" sz="half" idx="10"/>
          </p:nvPr>
        </p:nvSpPr>
        <p:spPr/>
        <p:txBody>
          <a:bodyPr/>
          <a:lstStyle/>
          <a:p>
            <a:fld id="{190E4BF1-319D-40F5-9178-D4CD4E372285}" type="datetimeFigureOut">
              <a:rPr lang="en-CA" smtClean="0"/>
              <a:t>2021-07-22</a:t>
            </a:fld>
            <a:endParaRPr lang="en-CA"/>
          </a:p>
        </p:txBody>
      </p:sp>
      <p:sp>
        <p:nvSpPr>
          <p:cNvPr id="6" name="Footer Placeholder 5">
            <a:extLst>
              <a:ext uri="{FF2B5EF4-FFF2-40B4-BE49-F238E27FC236}">
                <a16:creationId xmlns:a16="http://schemas.microsoft.com/office/drawing/2014/main" id="{E621618C-AED9-4EDE-BC7C-7356B0AB6F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2D96E9-7A33-46DE-8A20-8663C7350D84}"/>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97000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34A24-4BBD-453E-894C-1576A33E00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E663D6F-A3DC-4AFA-8989-8BA2A88B7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D0D2F9-BEB2-4D25-8402-40687DFF7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E4BF1-319D-40F5-9178-D4CD4E372285}" type="datetimeFigureOut">
              <a:rPr lang="en-CA" smtClean="0"/>
              <a:t>2021-07-22</a:t>
            </a:fld>
            <a:endParaRPr lang="en-CA"/>
          </a:p>
        </p:txBody>
      </p:sp>
      <p:sp>
        <p:nvSpPr>
          <p:cNvPr id="5" name="Footer Placeholder 4">
            <a:extLst>
              <a:ext uri="{FF2B5EF4-FFF2-40B4-BE49-F238E27FC236}">
                <a16:creationId xmlns:a16="http://schemas.microsoft.com/office/drawing/2014/main" id="{0D8D2E84-B73C-4906-922B-0A714A46A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6A6CFB7-36AB-4A79-9D19-E7C932210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7BBE3-4265-424C-88EC-E743AC8A1AA1}" type="slidenum">
              <a:rPr lang="en-CA" smtClean="0"/>
              <a:t>‹#›</a:t>
            </a:fld>
            <a:endParaRPr lang="en-CA"/>
          </a:p>
        </p:txBody>
      </p:sp>
    </p:spTree>
    <p:extLst>
      <p:ext uri="{BB962C8B-B14F-4D97-AF65-F5344CB8AC3E}">
        <p14:creationId xmlns:p14="http://schemas.microsoft.com/office/powerpoint/2010/main" val="259050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14922165@N00/9657413397"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4922165@N00"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fr.glosbe.com/fr/oj" TargetMode="External"/><Relationship Id="rId3" Type="http://schemas.openxmlformats.org/officeDocument/2006/relationships/image" Target="../media/image11.jpeg"/><Relationship Id="rId7" Type="http://schemas.openxmlformats.org/officeDocument/2006/relationships/hyperlink" Target="https://ojibwe.lib.umn.edu/" TargetMode="External"/><Relationship Id="rId12" Type="http://schemas.openxmlformats.org/officeDocument/2006/relationships/hyperlink" Target="https://creativecommons.org/licenses/by-nc/3.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axl.cefan.ulaval.ca/amnord/cnddemofamindien_algk.htm" TargetMode="External"/><Relationship Id="rId11" Type="http://schemas.openxmlformats.org/officeDocument/2006/relationships/hyperlink" Target="https://fr.glosbe.com/fr/iu" TargetMode="External"/><Relationship Id="rId5" Type="http://schemas.openxmlformats.org/officeDocument/2006/relationships/hyperlink" Target="https://www.axl.cefan.ulaval.ca/amnord/mitchif.htm" TargetMode="External"/><Relationship Id="rId10" Type="http://schemas.openxmlformats.org/officeDocument/2006/relationships/hyperlink" Target="https://fr.glosbe.com/fr/dak" TargetMode="External"/><Relationship Id="rId4" Type="http://schemas.openxmlformats.org/officeDocument/2006/relationships/hyperlink" Target="https://www.flickr.com/photos/edsuom/9615843623" TargetMode="External"/><Relationship Id="rId9" Type="http://schemas.openxmlformats.org/officeDocument/2006/relationships/hyperlink" Target="https://fr.glosbe.com/fr/c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trcm.ca/wp-content/uploads/Manitoba-Numbered-Treaties-Map-french.pdf" TargetMode="External"/><Relationship Id="rId5" Type="http://schemas.openxmlformats.org/officeDocument/2006/relationships/hyperlink" Target="https://native-land.ca/?lang=fr" TargetMode="External"/><Relationship Id="rId4" Type="http://schemas.openxmlformats.org/officeDocument/2006/relationships/hyperlink" Target="https://en.wiktionary.org/wiki/teepe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14922165@N00/7359946398"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4922165@N0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4922165@N00" TargetMode="External"/><Relationship Id="rId4" Type="http://schemas.openxmlformats.org/officeDocument/2006/relationships/hyperlink" Target="https://www.flickr.com/photos/14922165@N00/8042151844"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8.xml"/><Relationship Id="rId18" Type="http://schemas.openxmlformats.org/officeDocument/2006/relationships/slide" Target="slide31.xml"/><Relationship Id="rId26" Type="http://schemas.openxmlformats.org/officeDocument/2006/relationships/slide" Target="slide34.xml"/><Relationship Id="rId3" Type="http://schemas.openxmlformats.org/officeDocument/2006/relationships/slide" Target="slide15.xml"/><Relationship Id="rId21" Type="http://schemas.openxmlformats.org/officeDocument/2006/relationships/slide" Target="slide30.xml"/><Relationship Id="rId7" Type="http://schemas.openxmlformats.org/officeDocument/2006/relationships/slide" Target="slide19.xml"/><Relationship Id="rId12" Type="http://schemas.openxmlformats.org/officeDocument/2006/relationships/slide" Target="slide23.xml"/><Relationship Id="rId17" Type="http://schemas.openxmlformats.org/officeDocument/2006/relationships/slide" Target="slide26.xml"/><Relationship Id="rId25" Type="http://schemas.openxmlformats.org/officeDocument/2006/relationships/slide" Target="slide29.xml"/><Relationship Id="rId2" Type="http://schemas.openxmlformats.org/officeDocument/2006/relationships/notesSlide" Target="../notesSlides/notesSlide12.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6.xml"/><Relationship Id="rId6" Type="http://schemas.openxmlformats.org/officeDocument/2006/relationships/slide" Target="slide18.xml"/><Relationship Id="rId11" Type="http://schemas.openxmlformats.org/officeDocument/2006/relationships/slide" Target="slide37.xml"/><Relationship Id="rId24" Type="http://schemas.openxmlformats.org/officeDocument/2006/relationships/slide" Target="slide24.xml"/><Relationship Id="rId5" Type="http://schemas.openxmlformats.org/officeDocument/2006/relationships/slide" Target="slide17.xml"/><Relationship Id="rId15" Type="http://schemas.openxmlformats.org/officeDocument/2006/relationships/slide" Target="slide38.xml"/><Relationship Id="rId23" Type="http://schemas.openxmlformats.org/officeDocument/2006/relationships/slide" Target="slide35.xml"/><Relationship Id="rId10" Type="http://schemas.openxmlformats.org/officeDocument/2006/relationships/slide" Target="slide32.xml"/><Relationship Id="rId19" Type="http://schemas.openxmlformats.org/officeDocument/2006/relationships/slide" Target="slide20.xml"/><Relationship Id="rId4" Type="http://schemas.openxmlformats.org/officeDocument/2006/relationships/slide" Target="slide16.xml"/><Relationship Id="rId9" Type="http://schemas.openxmlformats.org/officeDocument/2006/relationships/slide" Target="slide27.xml"/><Relationship Id="rId14" Type="http://schemas.openxmlformats.org/officeDocument/2006/relationships/slide" Target="slide33.xml"/><Relationship Id="rId22" Type="http://schemas.openxmlformats.org/officeDocument/2006/relationships/slide" Target="slide36.xml"/><Relationship Id="rId27" Type="http://schemas.openxmlformats.org/officeDocument/2006/relationships/slide" Target="slide39.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84958441@N08" TargetMode="External"/><Relationship Id="rId4" Type="http://schemas.openxmlformats.org/officeDocument/2006/relationships/hyperlink" Target="https://www.flickr.com/photos/84958441@N08/1441517918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hyperlink" Target="https://commons.wikimedia.org/wiki/File:The_last_flower_(5054990933).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1247304@N06" TargetMode="External"/><Relationship Id="rId4" Type="http://schemas.openxmlformats.org/officeDocument/2006/relationships/hyperlink" Target="https://www.flickr.com/photos/11247304@N06/134097904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hyperlink" Target="https://www.geograph.org.uk/photo/6399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61846758@N02" TargetMode="External"/><Relationship Id="rId4" Type="http://schemas.openxmlformats.org/officeDocument/2006/relationships/hyperlink" Target="https://www.flickr.com/photos/61846758@N02/633126567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36281822@N08" TargetMode="External"/><Relationship Id="rId4" Type="http://schemas.openxmlformats.org/officeDocument/2006/relationships/hyperlink" Target="https://www.flickr.com/photos/36281822@N08/400590341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arbrescanada.ca/ressources/arbres-officiels-au-canada/manitoba-epinette-blanche/" TargetMode="External"/><Relationship Id="rId4" Type="http://schemas.openxmlformats.org/officeDocument/2006/relationships/hyperlink" Target="https://commons.wikimedia.org/wiki/File:Autumn_Forest_(1)_(22093127090).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4922165@N00" TargetMode="External"/><Relationship Id="rId4" Type="http://schemas.openxmlformats.org/officeDocument/2006/relationships/hyperlink" Target="https://www.flickr.com/photos/14922165@N00/1594694634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hyperlink" Target="https://www.flickr.com/photos/infomatique/577637629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slide" Target="slide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0134557@N08" TargetMode="External"/><Relationship Id="rId4" Type="http://schemas.openxmlformats.org/officeDocument/2006/relationships/hyperlink" Target="https://www.flickr.com/photos/10134557@N08/252844681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Victoria_Park_bench.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3.0/" TargetMode="External"/><Relationship Id="rId4" Type="http://schemas.openxmlformats.org/officeDocument/2006/relationships/hyperlink" Target="http://flickr.com/photos/nicholas_t/9525616129"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Douglas_squirrel" TargetMode="External"/><Relationship Id="rId13" Type="http://schemas.openxmlformats.org/officeDocument/2006/relationships/hyperlink" Target="https://creativecommons.org/licenses/by/2.0/?ref=ccsearch&amp;atype=rich" TargetMode="External"/><Relationship Id="rId3" Type="http://schemas.openxmlformats.org/officeDocument/2006/relationships/notesSlide" Target="../notesSlides/notesSlide23.xml"/><Relationship Id="rId7" Type="http://schemas.openxmlformats.org/officeDocument/2006/relationships/image" Target="../media/image29.jpeg"/><Relationship Id="rId12" Type="http://schemas.openxmlformats.org/officeDocument/2006/relationships/hyperlink" Target="https://www.flickr.com/photos/43145783@N00" TargetMode="External"/><Relationship Id="rId17"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image" Target="../media/image26.wmf"/><Relationship Id="rId1" Type="http://schemas.openxmlformats.org/officeDocument/2006/relationships/vmlDrawing" Target="../drawings/vmlDrawing1.vml"/><Relationship Id="rId6" Type="http://schemas.openxmlformats.org/officeDocument/2006/relationships/image" Target="../media/image28.jpeg"/><Relationship Id="rId11" Type="http://schemas.openxmlformats.org/officeDocument/2006/relationships/hyperlink" Target="https://www.flickr.com/photos/43145783@N00/3096833291" TargetMode="External"/><Relationship Id="rId5" Type="http://schemas.openxmlformats.org/officeDocument/2006/relationships/hyperlink" Target="https://www.flickr.com/photos/dkenyon/16739769684/in/pool-e-510" TargetMode="External"/><Relationship Id="rId15" Type="http://schemas.openxmlformats.org/officeDocument/2006/relationships/oleObject" Target="../embeddings/oleObject1.bin"/><Relationship Id="rId10" Type="http://schemas.openxmlformats.org/officeDocument/2006/relationships/hyperlink" Target="https://creativecommons.org/licenses/by-nc-nd/3.0/" TargetMode="External"/><Relationship Id="rId4" Type="http://schemas.openxmlformats.org/officeDocument/2006/relationships/image" Target="../media/image27.jpeg"/><Relationship Id="rId9" Type="http://schemas.openxmlformats.org/officeDocument/2006/relationships/hyperlink" Target="https://creativecommons.org/licenses/by-sa/3.0/" TargetMode="External"/><Relationship Id="rId14" Type="http://schemas.openxmlformats.org/officeDocument/2006/relationships/slide" Target="slide14.xml"/></Relationships>
</file>

<file path=ppt/slides/_rels/slide2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0.jpeg"/><Relationship Id="rId7" Type="http://schemas.openxmlformats.org/officeDocument/2006/relationships/hyperlink" Target="https://creativecommons.org/licenses/by/2.0/?ref=ccsearch&amp;atype=rich"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flickr.com/photos/23212428@N00" TargetMode="External"/><Relationship Id="rId5" Type="http://schemas.openxmlformats.org/officeDocument/2006/relationships/hyperlink" Target="https://www.flickr.com/photos/23212428@N00/10893842873" TargetMode="Externa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file:pine_cone.jpg" TargetMode="External"/><Relationship Id="rId3" Type="http://schemas.openxmlformats.org/officeDocument/2006/relationships/image" Target="../media/image31.jpeg"/><Relationship Id="rId7" Type="http://schemas.openxmlformats.org/officeDocument/2006/relationships/image" Target="../media/image33.jpeg"/><Relationship Id="rId12" Type="http://schemas.openxmlformats.org/officeDocument/2006/relationships/slide" Target="slide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flickr.com/photos/8628862@N05/29939326301"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32.jpeg"/><Relationship Id="rId10" Type="http://schemas.openxmlformats.org/officeDocument/2006/relationships/hyperlink" Target="https://creativecommons.org/licenses/by-nc-sa/3.0/" TargetMode="External"/><Relationship Id="rId4" Type="http://schemas.openxmlformats.org/officeDocument/2006/relationships/hyperlink" Target="https://www.flickr.com/photos/26668694@N05/40760789483" TargetMode="External"/><Relationship Id="rId9"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4.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hyperlink" Target="https://creativecommons.org/licenses/by-sa/2.0/?ref=ccsearch&amp;atype=rich" TargetMode="External"/><Relationship Id="rId5" Type="http://schemas.openxmlformats.org/officeDocument/2006/relationships/hyperlink" Target="https://www.flickr.com/photos/68958307@N00" TargetMode="External"/><Relationship Id="rId4" Type="http://schemas.openxmlformats.org/officeDocument/2006/relationships/hyperlink" Target="https://www.flickr.com/photos/68958307@N00/489112021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diggita.it/story.php?title=Customer_Care_larte_di_conquistare_i_Client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4.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1247304@N06" TargetMode="External"/><Relationship Id="rId4" Type="http://schemas.openxmlformats.org/officeDocument/2006/relationships/hyperlink" Target="https://www.flickr.com/photos/11247304@N06/1340979043"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35.jpeg"/><Relationship Id="rId7" Type="http://schemas.openxmlformats.org/officeDocument/2006/relationships/hyperlink" Target="https://creativecommons.org/licenses/by/3.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jochen.kirstaetter.name/torrential-rain-in-mauritius-some-parts-of-the-island/" TargetMode="External"/><Relationship Id="rId5" Type="http://schemas.openxmlformats.org/officeDocument/2006/relationships/image" Target="../media/image36.jpeg"/><Relationship Id="rId4" Type="http://schemas.openxmlformats.org/officeDocument/2006/relationships/hyperlink" Target="https://commons.wikimedia.org/wiki/File:Sun_in_the_sky.jpg" TargetMode="External"/><Relationship Id="rId9" Type="http://schemas.openxmlformats.org/officeDocument/2006/relationships/slide" Target="slide14.xml"/></Relationships>
</file>

<file path=ppt/slides/_rels/slide32.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image" Target="../media/image37.jpeg"/><Relationship Id="rId7" Type="http://schemas.openxmlformats.org/officeDocument/2006/relationships/hyperlink" Target="https://www.flickr.com/photos/31288116@N0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lickr.com/photos/31288116@N02/3909268647" TargetMode="External"/><Relationship Id="rId5" Type="http://schemas.openxmlformats.org/officeDocument/2006/relationships/hyperlink" Target="https://cartebateau.com/fr/nuages" TargetMode="External"/><Relationship Id="rId4" Type="http://schemas.openxmlformats.org/officeDocument/2006/relationships/image" Target="../media/image6.png"/><Relationship Id="rId9" Type="http://schemas.openxmlformats.org/officeDocument/2006/relationships/slide" Target="slide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wheatfields/165144837" TargetMode="External"/><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hyperlink" Target="https://creativecommons.org/licenses/by-nc-sa/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Bartkauz_-_Great_Grey_Owl_(Strix_nebulosa)_-_Weltvogelpark_Walsrode_2012-004-cropped.jpg"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slide" Target="slide1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image" Target="../media/image6.png"/><Relationship Id="rId4" Type="http://schemas.openxmlformats.org/officeDocument/2006/relationships/hyperlink" Target="http://www.kitchenandresidentialdesign.com/2011/04/further-proof-that-us-suburbia-is.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ahbcs.org/nature-art-pnp-for-thanksgiving-break/" TargetMode="Externa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hyperlink" Target="https://creativecommons.org/licenses/by-sa/3.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Crocus_minimus02.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slide" Target="slide1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6.png"/><Relationship Id="rId4" Type="http://schemas.openxmlformats.org/officeDocument/2006/relationships/hyperlink" Target="http://slowgardener.blogspot.com/2017/02/mathematics-and-images-of-nature.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slide" Target="slide1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fr.davidsuzuki.org/?_gl=1*1uj5z21*_ga*NDYyOTAzNzEzLjE2MjIxMzg2MDY.*_ga_ZJM56QW2XH*MTYyMjEzODYwNi4xLjAuMTYyMjEzODYwNi4w&amp;_ga=2.151407610.2144563225.1622138606-462903713.1622138606?language_notification" TargetMode="External"/><Relationship Id="rId4" Type="http://schemas.openxmlformats.org/officeDocument/2006/relationships/hyperlink" Target="https://www.flickr.com/photos/oo/28965471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Heart_icon_red_hollow.sv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www.pngall.com/earth-day-pn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File:Murray_Lake,_Manitoba.jpg"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6.png"/><Relationship Id="rId4" Type="http://schemas.openxmlformats.org/officeDocument/2006/relationships/hyperlink" Target="https://www.punditcafe.com/living/shoelace-styles-10-cool-ways-to-tie-shoela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53357045@N02/497304060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Whiteshell_River,_Pine_Point_Trail,_Whiteshell_Provincial_Park_-_panoramio_(10).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hyperlink" Target="https://commons.wikimedia.org/wiki/File:Petroforms_in_Whiteshell_Provincial_Park_Manitob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creativecommons.org/licenses/by/2.0/?ref=ccsearch&amp;atype=ric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flickr.com/photos/83402006@N00" TargetMode="External"/><Relationship Id="rId5" Type="http://schemas.openxmlformats.org/officeDocument/2006/relationships/hyperlink" Target="https://www.flickr.com/photos/83402006@N00/158583580" TargetMode="External"/><Relationship Id="rId4" Type="http://schemas.openxmlformats.org/officeDocument/2006/relationships/hyperlink" Target="https://cartes.canada.ca/journal/content-fr.html?lang=fr&amp;appid=11756f2e3c454acdb214f950cf1e2f7d&amp;appidalt=0e585399e9474ccf932104a239d9065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3F13021-2B19-49DB-9605-D1AF553D4759}"/>
              </a:ext>
            </a:extLst>
          </p:cNvPr>
          <p:cNvPicPr>
            <a:picLocks noChangeAspect="1"/>
          </p:cNvPicPr>
          <p:nvPr/>
        </p:nvPicPr>
        <p:blipFill rotWithShape="1">
          <a:blip r:embed="rId2"/>
          <a:srcRect/>
          <a:stretch/>
        </p:blipFill>
        <p:spPr>
          <a:xfrm>
            <a:off x="955028" y="10"/>
            <a:ext cx="10281964" cy="6857990"/>
          </a:xfrm>
          <a:prstGeom prst="rect">
            <a:avLst/>
          </a:prstGeom>
        </p:spPr>
      </p:pic>
      <p:sp>
        <p:nvSpPr>
          <p:cNvPr id="26" name="Rectangle 2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ADC6C-7315-4990-A161-D465DB502005}"/>
              </a:ext>
            </a:extLst>
          </p:cNvPr>
          <p:cNvSpPr>
            <a:spLocks noGrp="1"/>
          </p:cNvSpPr>
          <p:nvPr>
            <p:ph type="ctrTitle"/>
          </p:nvPr>
        </p:nvSpPr>
        <p:spPr>
          <a:xfrm>
            <a:off x="523875" y="5317240"/>
            <a:ext cx="11210925" cy="744836"/>
          </a:xfrm>
        </p:spPr>
        <p:txBody>
          <a:bodyPr vert="horz" lIns="91440" tIns="45720" rIns="91440" bIns="45720" rtlCol="0" anchor="ctr">
            <a:noAutofit/>
          </a:bodyPr>
          <a:lstStyle/>
          <a:p>
            <a:r>
              <a:rPr lang="fr-CA" sz="4800" dirty="0" smtClean="0">
                <a:solidFill>
                  <a:schemeClr val="tx1">
                    <a:lumMod val="85000"/>
                    <a:lumOff val="15000"/>
                  </a:schemeClr>
                </a:solidFill>
              </a:rPr>
              <a:t>Apprendre de la terre</a:t>
            </a:r>
            <a:endParaRPr lang="fr-CA" sz="4800" dirty="0">
              <a:solidFill>
                <a:schemeClr val="tx1">
                  <a:lumMod val="85000"/>
                  <a:lumOff val="15000"/>
                </a:schemeClr>
              </a:solidFill>
              <a:cs typeface="Calibri Light"/>
            </a:endParaRPr>
          </a:p>
        </p:txBody>
      </p:sp>
      <p:cxnSp>
        <p:nvCxnSpPr>
          <p:cNvPr id="28" name="Straight Connector 3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DBDE70-330A-49D2-8381-EC1B3D3D2A91}"/>
              </a:ext>
            </a:extLst>
          </p:cNvPr>
          <p:cNvSpPr txBox="1"/>
          <p:nvPr/>
        </p:nvSpPr>
        <p:spPr>
          <a:xfrm>
            <a:off x="957532" y="6622211"/>
            <a:ext cx="572171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smtClean="0">
                <a:ea typeface="+mn-lt"/>
                <a:cs typeface="+mn-lt"/>
                <a:hlinkClick r:id="rId3"/>
              </a:rPr>
              <a:t>« Forrest H. </a:t>
            </a:r>
            <a:r>
              <a:rPr lang="en-US" sz="700" dirty="0" err="1" smtClean="0">
                <a:ea typeface="+mn-lt"/>
                <a:cs typeface="+mn-lt"/>
                <a:hlinkClick r:id="rId3"/>
              </a:rPr>
              <a:t>Dutlinger</a:t>
            </a:r>
            <a:r>
              <a:rPr lang="en-US" sz="700" dirty="0" smtClean="0">
                <a:ea typeface="+mn-lt"/>
                <a:cs typeface="+mn-lt"/>
                <a:hlinkClick r:id="rId3"/>
              </a:rPr>
              <a:t> Natural Area (Revisit) (5) »</a:t>
            </a:r>
            <a:r>
              <a:rPr lang="en-US" sz="700" dirty="0">
                <a:ea typeface="+mn-lt"/>
                <a:cs typeface="+mn-lt"/>
              </a:rPr>
              <a:t> </a:t>
            </a:r>
            <a:r>
              <a:rPr lang="fr-CA" sz="700" dirty="0" smtClean="0">
                <a:ea typeface="+mn-lt"/>
                <a:cs typeface="+mn-lt"/>
              </a:rPr>
              <a:t>par</a:t>
            </a:r>
            <a:r>
              <a:rPr lang="en-US" sz="700" dirty="0">
                <a:ea typeface="+mn-lt"/>
                <a:cs typeface="+mn-lt"/>
              </a:rPr>
              <a:t> </a:t>
            </a:r>
            <a:r>
              <a:rPr lang="en-US" sz="700" dirty="0" err="1">
                <a:ea typeface="+mn-lt"/>
                <a:cs typeface="+mn-lt"/>
                <a:hlinkClick r:id="rId4"/>
              </a:rPr>
              <a:t>Nicholas_T</a:t>
            </a:r>
            <a:r>
              <a:rPr lang="en-US" sz="700" dirty="0">
                <a:ea typeface="+mn-lt"/>
                <a:cs typeface="+mn-lt"/>
              </a:rPr>
              <a:t> </a:t>
            </a:r>
            <a:r>
              <a:rPr lang="fr-CA" sz="700" dirty="0" smtClean="0">
                <a:ea typeface="+mn-lt"/>
                <a:cs typeface="+mn-lt"/>
              </a:rPr>
              <a:t>est sous licence</a:t>
            </a:r>
            <a:r>
              <a:rPr lang="en-US" sz="700" dirty="0">
                <a:ea typeface="+mn-lt"/>
                <a:cs typeface="+mn-lt"/>
              </a:rPr>
              <a:t> </a:t>
            </a:r>
            <a:r>
              <a:rPr lang="en-US" sz="700" dirty="0">
                <a:ea typeface="+mn-lt"/>
                <a:cs typeface="+mn-lt"/>
                <a:hlinkClick r:id="rId5"/>
              </a:rPr>
              <a:t>CC BY 2.0</a:t>
            </a:r>
            <a:r>
              <a:rPr lang="en-US" sz="700" dirty="0">
                <a:ea typeface="+mn-lt"/>
                <a:cs typeface="+mn-lt"/>
              </a:rPr>
              <a:t> </a:t>
            </a:r>
            <a:endParaRPr lang="en-US" sz="700" dirty="0">
              <a:cs typeface="Calibri"/>
            </a:endParaRPr>
          </a:p>
        </p:txBody>
      </p:sp>
      <p:sp>
        <p:nvSpPr>
          <p:cNvPr id="5" name="Rectangle 4"/>
          <p:cNvSpPr/>
          <p:nvPr/>
        </p:nvSpPr>
        <p:spPr>
          <a:xfrm>
            <a:off x="10642632" y="6264951"/>
            <a:ext cx="133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1</a:t>
            </a:r>
            <a:endParaRPr lang="fr-CA" sz="2400" dirty="0"/>
          </a:p>
        </p:txBody>
      </p:sp>
    </p:spTree>
    <p:extLst>
      <p:ext uri="{BB962C8B-B14F-4D97-AF65-F5344CB8AC3E}">
        <p14:creationId xmlns:p14="http://schemas.microsoft.com/office/powerpoint/2010/main" val="1843710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568AB88-086C-41BD-9C36-429973F39A9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162" t="11471" r="-2" b="6080"/>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2B1D4F77-A17C-43D7-B7FA-545148E4E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4F618-CD33-496F-A52B-0EFAAB788BD5}"/>
              </a:ext>
            </a:extLst>
          </p:cNvPr>
          <p:cNvSpPr>
            <a:spLocks noGrp="1"/>
          </p:cNvSpPr>
          <p:nvPr>
            <p:ph type="title"/>
          </p:nvPr>
        </p:nvSpPr>
        <p:spPr>
          <a:xfrm>
            <a:off x="336884" y="456528"/>
            <a:ext cx="4279277" cy="749452"/>
          </a:xfrm>
        </p:spPr>
        <p:txBody>
          <a:bodyPr>
            <a:normAutofit fontScale="90000"/>
          </a:bodyPr>
          <a:lstStyle/>
          <a:p>
            <a:r>
              <a:rPr lang="fr-CA" sz="3600" dirty="0" smtClean="0">
                <a:cs typeface="Calibri Light"/>
              </a:rPr>
              <a:t>Les langues autochtones</a:t>
            </a:r>
            <a:endParaRPr lang="fr-CA" sz="3600" dirty="0"/>
          </a:p>
        </p:txBody>
      </p:sp>
      <p:sp>
        <p:nvSpPr>
          <p:cNvPr id="3" name="Content Placeholder 2">
            <a:extLst>
              <a:ext uri="{FF2B5EF4-FFF2-40B4-BE49-F238E27FC236}">
                <a16:creationId xmlns:a16="http://schemas.microsoft.com/office/drawing/2014/main" id="{E40A53D4-22AE-4C56-8585-67B40ABF5345}"/>
              </a:ext>
            </a:extLst>
          </p:cNvPr>
          <p:cNvSpPr>
            <a:spLocks noGrp="1"/>
          </p:cNvSpPr>
          <p:nvPr>
            <p:ph idx="1"/>
          </p:nvPr>
        </p:nvSpPr>
        <p:spPr>
          <a:xfrm>
            <a:off x="475220" y="1341331"/>
            <a:ext cx="4140941" cy="4715015"/>
          </a:xfrm>
        </p:spPr>
        <p:txBody>
          <a:bodyPr vert="horz" lIns="91440" tIns="45720" rIns="91440" bIns="45720" rtlCol="0" anchor="t">
            <a:noAutofit/>
          </a:bodyPr>
          <a:lstStyle/>
          <a:p>
            <a:pPr marL="0" indent="0">
              <a:buNone/>
            </a:pPr>
            <a:r>
              <a:rPr lang="fr-CA" sz="1800" u="sng" dirty="0" smtClean="0">
                <a:ea typeface="+mn-lt"/>
                <a:cs typeface="+mn-lt"/>
              </a:rPr>
              <a:t>Les langues autochtones les plus parlées sont :</a:t>
            </a:r>
            <a:r>
              <a:rPr lang="fr-CA" sz="1800" dirty="0" smtClean="0">
                <a:ea typeface="+mn-lt"/>
                <a:cs typeface="+mn-lt"/>
              </a:rPr>
              <a:t> </a:t>
            </a:r>
            <a:endParaRPr lang="fr-CA" sz="1800" dirty="0" smtClean="0">
              <a:cs typeface="Calibri" panose="020F0502020204030204"/>
            </a:endParaRPr>
          </a:p>
          <a:p>
            <a:r>
              <a:rPr lang="fr-CA" sz="1800" dirty="0" smtClean="0">
                <a:ea typeface="+mn-lt"/>
                <a:cs typeface="+mn-lt"/>
              </a:rPr>
              <a:t>le cri (14 000 loc.);</a:t>
            </a:r>
            <a:endParaRPr lang="fr-CA" sz="1800" dirty="0" smtClean="0">
              <a:cs typeface="Calibri"/>
            </a:endParaRPr>
          </a:p>
          <a:p>
            <a:r>
              <a:rPr lang="fr-CA" sz="1800" dirty="0" smtClean="0">
                <a:ea typeface="+mn-lt"/>
                <a:cs typeface="+mn-lt"/>
              </a:rPr>
              <a:t>l’</a:t>
            </a:r>
            <a:r>
              <a:rPr lang="fr-CA" sz="1800" dirty="0" err="1">
                <a:ea typeface="+mn-lt"/>
                <a:cs typeface="+mn-lt"/>
              </a:rPr>
              <a:t>o</a:t>
            </a:r>
            <a:r>
              <a:rPr lang="fr-CA" sz="1800" dirty="0" err="1" smtClean="0">
                <a:ea typeface="+mn-lt"/>
                <a:cs typeface="+mn-lt"/>
              </a:rPr>
              <a:t>jibwé</a:t>
            </a:r>
            <a:r>
              <a:rPr lang="fr-CA" sz="1800" dirty="0" smtClean="0">
                <a:ea typeface="+mn-lt"/>
                <a:cs typeface="+mn-lt"/>
              </a:rPr>
              <a:t> (6 700);</a:t>
            </a:r>
            <a:endParaRPr lang="fr-CA" sz="1800" dirty="0" smtClean="0">
              <a:cs typeface="Calibri"/>
            </a:endParaRPr>
          </a:p>
          <a:p>
            <a:r>
              <a:rPr lang="fr-CA" sz="1800" dirty="0" smtClean="0">
                <a:ea typeface="+mn-lt"/>
                <a:cs typeface="+mn-lt"/>
              </a:rPr>
              <a:t>l’</a:t>
            </a:r>
            <a:r>
              <a:rPr lang="fr-CA" sz="1800" dirty="0" err="1">
                <a:ea typeface="+mn-lt"/>
                <a:cs typeface="+mn-lt"/>
              </a:rPr>
              <a:t>o</a:t>
            </a:r>
            <a:r>
              <a:rPr lang="fr-CA" sz="1800" dirty="0" err="1" smtClean="0">
                <a:ea typeface="+mn-lt"/>
                <a:cs typeface="+mn-lt"/>
              </a:rPr>
              <a:t>ji</a:t>
            </a:r>
            <a:r>
              <a:rPr lang="fr-CA" sz="1800" dirty="0" smtClean="0">
                <a:ea typeface="+mn-lt"/>
                <a:cs typeface="+mn-lt"/>
              </a:rPr>
              <a:t>-cri (6 500);</a:t>
            </a:r>
            <a:endParaRPr lang="fr-CA" sz="1800" dirty="0" smtClean="0">
              <a:cs typeface="Calibri"/>
            </a:endParaRPr>
          </a:p>
          <a:p>
            <a:r>
              <a:rPr lang="fr-CA" sz="1800" dirty="0" smtClean="0">
                <a:ea typeface="+mn-lt"/>
                <a:cs typeface="+mn-lt"/>
              </a:rPr>
              <a:t>le </a:t>
            </a:r>
            <a:r>
              <a:rPr lang="fr-CA" sz="1800" dirty="0" err="1">
                <a:ea typeface="+mn-lt"/>
                <a:cs typeface="+mn-lt"/>
              </a:rPr>
              <a:t>d</a:t>
            </a:r>
            <a:r>
              <a:rPr lang="fr-CA" sz="1800" dirty="0" err="1" smtClean="0">
                <a:ea typeface="+mn-lt"/>
                <a:cs typeface="+mn-lt"/>
              </a:rPr>
              <a:t>éné</a:t>
            </a:r>
            <a:r>
              <a:rPr lang="fr-CA" sz="1800" dirty="0" smtClean="0">
                <a:ea typeface="+mn-lt"/>
                <a:cs typeface="+mn-lt"/>
              </a:rPr>
              <a:t> (810);</a:t>
            </a:r>
            <a:endParaRPr lang="fr-CA" sz="1800" dirty="0" smtClean="0">
              <a:cs typeface="Calibri"/>
            </a:endParaRPr>
          </a:p>
          <a:p>
            <a:r>
              <a:rPr lang="fr-CA" sz="1800" dirty="0" smtClean="0">
                <a:ea typeface="+mn-lt"/>
                <a:cs typeface="+mn-lt"/>
              </a:rPr>
              <a:t>le dakota (630);</a:t>
            </a:r>
            <a:endParaRPr lang="fr-CA" sz="1800" dirty="0" smtClean="0">
              <a:cs typeface="Calibri"/>
            </a:endParaRPr>
          </a:p>
          <a:p>
            <a:r>
              <a:rPr lang="fr-CA" sz="1800" dirty="0" smtClean="0">
                <a:ea typeface="+mn-lt"/>
                <a:cs typeface="+mn-lt"/>
              </a:rPr>
              <a:t>l’inuktitut (65).</a:t>
            </a:r>
            <a:endParaRPr lang="fr-CA" sz="1800" dirty="0" smtClean="0">
              <a:cs typeface="Calibri"/>
            </a:endParaRPr>
          </a:p>
          <a:p>
            <a:pPr marL="0" indent="0">
              <a:buNone/>
            </a:pPr>
            <a:r>
              <a:rPr lang="fr-CA" sz="1800" dirty="0" smtClean="0">
                <a:solidFill>
                  <a:prstClr val="black"/>
                </a:solidFill>
              </a:rPr>
              <a:t>Le Manitoba compte une langue unique au Canada : le </a:t>
            </a:r>
            <a:r>
              <a:rPr lang="fr-CA" sz="1800" b="1" dirty="0" err="1" smtClean="0">
                <a:solidFill>
                  <a:prstClr val="black"/>
                </a:solidFill>
                <a:hlinkClick r:id="rId5"/>
              </a:rPr>
              <a:t>mitchif</a:t>
            </a:r>
            <a:r>
              <a:rPr lang="fr-CA" sz="1800" dirty="0" smtClean="0">
                <a:solidFill>
                  <a:prstClr val="black"/>
                </a:solidFill>
              </a:rPr>
              <a:t>. C’est une </a:t>
            </a:r>
            <a:r>
              <a:rPr lang="fr-CA" sz="1800" b="1" i="1" dirty="0" smtClean="0">
                <a:solidFill>
                  <a:prstClr val="black"/>
                </a:solidFill>
              </a:rPr>
              <a:t>langue mixte</a:t>
            </a:r>
            <a:r>
              <a:rPr lang="fr-CA" sz="1800" dirty="0" smtClean="0">
                <a:solidFill>
                  <a:prstClr val="black"/>
                </a:solidFill>
              </a:rPr>
              <a:t> issue du cri (</a:t>
            </a:r>
            <a:r>
              <a:rPr lang="fr-CA" sz="1800" dirty="0" smtClean="0">
                <a:solidFill>
                  <a:prstClr val="black"/>
                </a:solidFill>
                <a:hlinkClick r:id="rId6"/>
              </a:rPr>
              <a:t>famille algonquienne</a:t>
            </a:r>
            <a:r>
              <a:rPr lang="fr-CA" sz="1800" dirty="0" smtClean="0">
                <a:solidFill>
                  <a:prstClr val="black"/>
                </a:solidFill>
              </a:rPr>
              <a:t>) et du français, mais qui contient aussi des mots </a:t>
            </a:r>
            <a:r>
              <a:rPr lang="fr-CA" sz="1800" dirty="0" err="1" smtClean="0">
                <a:solidFill>
                  <a:prstClr val="black"/>
                </a:solidFill>
              </a:rPr>
              <a:t>ojibwé</a:t>
            </a:r>
            <a:r>
              <a:rPr lang="fr-CA" sz="1800" dirty="0" smtClean="0">
                <a:solidFill>
                  <a:prstClr val="black"/>
                </a:solidFill>
              </a:rPr>
              <a:t> (rares) et anglais (récents).</a:t>
            </a:r>
            <a:endParaRPr lang="fr-CA" sz="1600" dirty="0">
              <a:cs typeface="Calibri"/>
            </a:endParaRPr>
          </a:p>
        </p:txBody>
      </p:sp>
      <p:sp>
        <p:nvSpPr>
          <p:cNvPr id="4" name="TextBox 3">
            <a:extLst>
              <a:ext uri="{FF2B5EF4-FFF2-40B4-BE49-F238E27FC236}">
                <a16:creationId xmlns:a16="http://schemas.microsoft.com/office/drawing/2014/main" id="{11040214-185C-45A5-9D50-ECF09B3396FF}"/>
              </a:ext>
            </a:extLst>
          </p:cNvPr>
          <p:cNvSpPr txBox="1"/>
          <p:nvPr/>
        </p:nvSpPr>
        <p:spPr>
          <a:xfrm>
            <a:off x="8203720" y="3934015"/>
            <a:ext cx="3864634" cy="266226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fr-CA" dirty="0" smtClean="0">
                <a:ea typeface="+mn-lt"/>
                <a:cs typeface="+mn-lt"/>
              </a:rPr>
              <a:t>Dictionnaires utiles :</a:t>
            </a:r>
          </a:p>
          <a:p>
            <a:r>
              <a:rPr lang="fr-CA" dirty="0" smtClean="0">
                <a:ea typeface="+mn-lt"/>
                <a:cs typeface="+mn-lt"/>
              </a:rPr>
              <a:t>français - </a:t>
            </a:r>
            <a:r>
              <a:rPr lang="fr-CA" dirty="0" err="1" smtClean="0">
                <a:ea typeface="+mn-lt"/>
                <a:cs typeface="+mn-lt"/>
              </a:rPr>
              <a:t>ojibwé</a:t>
            </a:r>
            <a:endParaRPr lang="fr-CA" dirty="0" smtClean="0">
              <a:cs typeface="Calibri"/>
              <a:hlinkClick r:id="rId7"/>
            </a:endParaRPr>
          </a:p>
          <a:p>
            <a:r>
              <a:rPr lang="fr-CA" dirty="0" smtClean="0">
                <a:hlinkClick r:id="rId8"/>
              </a:rPr>
              <a:t>https://fr.glosbe.com/fr/oj</a:t>
            </a:r>
            <a:endParaRPr lang="fr-CA" dirty="0" smtClean="0">
              <a:cs typeface="Calibri"/>
            </a:endParaRPr>
          </a:p>
          <a:p>
            <a:r>
              <a:rPr lang="fr-CA" dirty="0" smtClean="0">
                <a:ea typeface="+mn-lt"/>
                <a:cs typeface="+mn-lt"/>
              </a:rPr>
              <a:t>français </a:t>
            </a:r>
            <a:r>
              <a:rPr lang="fr-CA">
                <a:ea typeface="+mn-lt"/>
                <a:cs typeface="+mn-lt"/>
              </a:rPr>
              <a:t>- </a:t>
            </a:r>
            <a:r>
              <a:rPr lang="fr-CA" smtClean="0">
                <a:ea typeface="+mn-lt"/>
                <a:cs typeface="+mn-lt"/>
              </a:rPr>
              <a:t>c</a:t>
            </a:r>
            <a:r>
              <a:rPr lang="fr-CA" smtClean="0"/>
              <a:t>ri</a:t>
            </a:r>
            <a:endParaRPr lang="fr-CA" dirty="0" smtClean="0">
              <a:ea typeface="+mn-lt"/>
              <a:cs typeface="+mn-lt"/>
            </a:endParaRPr>
          </a:p>
          <a:p>
            <a:r>
              <a:rPr lang="fr-CA" dirty="0" smtClean="0">
                <a:hlinkClick r:id="rId9"/>
              </a:rPr>
              <a:t>https://fr.glosbe.com/fr/cr</a:t>
            </a:r>
            <a:endParaRPr lang="fr-CA" dirty="0" smtClean="0">
              <a:cs typeface="Calibri"/>
            </a:endParaRPr>
          </a:p>
          <a:p>
            <a:r>
              <a:rPr lang="fr-CA" dirty="0" smtClean="0">
                <a:ea typeface="+mn-lt"/>
                <a:cs typeface="+mn-lt"/>
              </a:rPr>
              <a:t>français </a:t>
            </a:r>
            <a:r>
              <a:rPr lang="fr-CA" dirty="0">
                <a:ea typeface="+mn-lt"/>
                <a:cs typeface="+mn-lt"/>
              </a:rPr>
              <a:t>- </a:t>
            </a:r>
            <a:r>
              <a:rPr lang="fr-CA" dirty="0"/>
              <a:t>d</a:t>
            </a:r>
            <a:r>
              <a:rPr lang="fr-CA" dirty="0" smtClean="0"/>
              <a:t>akota</a:t>
            </a:r>
            <a:endParaRPr lang="fr-CA" dirty="0" smtClean="0">
              <a:ea typeface="+mn-lt"/>
              <a:cs typeface="+mn-lt"/>
            </a:endParaRPr>
          </a:p>
          <a:p>
            <a:r>
              <a:rPr lang="fr-CA" dirty="0" smtClean="0">
                <a:hlinkClick r:id="rId10"/>
              </a:rPr>
              <a:t>https://fr.glosbe.com/fr/dak</a:t>
            </a:r>
            <a:endParaRPr lang="fr-CA" dirty="0" smtClean="0">
              <a:cs typeface="Calibri"/>
            </a:endParaRPr>
          </a:p>
          <a:p>
            <a:r>
              <a:rPr lang="fr-CA" dirty="0" smtClean="0">
                <a:ea typeface="+mn-lt"/>
                <a:cs typeface="+mn-lt"/>
              </a:rPr>
              <a:t>français </a:t>
            </a:r>
            <a:r>
              <a:rPr lang="fr-CA" dirty="0">
                <a:ea typeface="+mn-lt"/>
                <a:cs typeface="+mn-lt"/>
              </a:rPr>
              <a:t>- </a:t>
            </a:r>
            <a:r>
              <a:rPr lang="fr-CA" dirty="0"/>
              <a:t>i</a:t>
            </a:r>
            <a:r>
              <a:rPr lang="fr-CA" dirty="0" smtClean="0"/>
              <a:t>nuktitut</a:t>
            </a:r>
            <a:endParaRPr lang="fr-CA" dirty="0" smtClean="0">
              <a:ea typeface="+mn-lt"/>
              <a:cs typeface="+mn-lt"/>
            </a:endParaRPr>
          </a:p>
          <a:p>
            <a:r>
              <a:rPr lang="fr-CA" dirty="0" smtClean="0">
                <a:hlinkClick r:id="rId11"/>
              </a:rPr>
              <a:t>https://fr.glosbe.com/fr/iu</a:t>
            </a:r>
            <a:endParaRPr lang="fr-CA" dirty="0"/>
          </a:p>
        </p:txBody>
      </p:sp>
      <p:sp>
        <p:nvSpPr>
          <p:cNvPr id="5" name="TextBox 4">
            <a:extLst>
              <a:ext uri="{FF2B5EF4-FFF2-40B4-BE49-F238E27FC236}">
                <a16:creationId xmlns:a16="http://schemas.microsoft.com/office/drawing/2014/main" id="{8E1C6058-5EDA-4DAA-9CC7-955DEB10F952}"/>
              </a:ext>
            </a:extLst>
          </p:cNvPr>
          <p:cNvSpPr txBox="1"/>
          <p:nvPr/>
        </p:nvSpPr>
        <p:spPr>
          <a:xfrm>
            <a:off x="6564701" y="353683"/>
            <a:ext cx="485667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fr-CA" sz="2800" dirty="0" smtClean="0"/>
              <a:t>Traduire les mots suivants :</a:t>
            </a:r>
            <a:endParaRPr lang="fr-CA" sz="2800" dirty="0"/>
          </a:p>
        </p:txBody>
      </p:sp>
      <p:sp>
        <p:nvSpPr>
          <p:cNvPr id="9" name="TextBox 8">
            <a:extLst>
              <a:ext uri="{FF2B5EF4-FFF2-40B4-BE49-F238E27FC236}">
                <a16:creationId xmlns:a16="http://schemas.microsoft.com/office/drawing/2014/main" id="{79CBAEB0-862D-4560-A525-43BF2BC7256E}"/>
              </a:ext>
            </a:extLst>
          </p:cNvPr>
          <p:cNvSpPr txBox="1"/>
          <p:nvPr/>
        </p:nvSpPr>
        <p:spPr>
          <a:xfrm>
            <a:off x="9828853" y="6657945"/>
            <a:ext cx="2363147"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12">
                  <a:extLst>
                    <a:ext uri="{A12FA001-AC4F-418D-AE19-62706E023703}">
                      <ahyp:hlinkClr xmlns:ahyp="http://schemas.microsoft.com/office/drawing/2018/hyperlinkcolor" xmlns="" val="tx"/>
                    </a:ext>
                  </a:extLst>
                </a:hlinkClick>
              </a:rPr>
              <a:t>CC BY-NC</a:t>
            </a:r>
            <a:r>
              <a:rPr lang="fr-CA" sz="700" dirty="0" smtClean="0"/>
              <a:t>.</a:t>
            </a:r>
            <a:endParaRPr lang="fr-CA" sz="700" dirty="0">
              <a:cs typeface="Calibri"/>
            </a:endParaRPr>
          </a:p>
        </p:txBody>
      </p:sp>
      <p:sp>
        <p:nvSpPr>
          <p:cNvPr id="11" name="TextBox 10">
            <a:extLst>
              <a:ext uri="{FF2B5EF4-FFF2-40B4-BE49-F238E27FC236}">
                <a16:creationId xmlns:a16="http://schemas.microsoft.com/office/drawing/2014/main" id="{D9FD24C5-6B14-4066-AD9E-516B596BBD85}"/>
              </a:ext>
            </a:extLst>
          </p:cNvPr>
          <p:cNvSpPr txBox="1"/>
          <p:nvPr/>
        </p:nvSpPr>
        <p:spPr>
          <a:xfrm>
            <a:off x="5817080" y="1892060"/>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fr-CA" sz="2400" dirty="0" smtClean="0">
                <a:ea typeface="+mn-lt"/>
                <a:cs typeface="+mn-lt"/>
              </a:rPr>
              <a:t>La terre</a:t>
            </a:r>
            <a:endParaRPr lang="fr-CA" sz="2400" dirty="0">
              <a:cs typeface="Calibri" panose="020F0502020204030204"/>
            </a:endParaRPr>
          </a:p>
        </p:txBody>
      </p:sp>
      <p:sp>
        <p:nvSpPr>
          <p:cNvPr id="13" name="TextBox 12">
            <a:extLst>
              <a:ext uri="{FF2B5EF4-FFF2-40B4-BE49-F238E27FC236}">
                <a16:creationId xmlns:a16="http://schemas.microsoft.com/office/drawing/2014/main" id="{ACD89DAF-D899-4FFF-9BBF-E38CD7B32B4C}"/>
              </a:ext>
            </a:extLst>
          </p:cNvPr>
          <p:cNvSpPr txBox="1"/>
          <p:nvPr/>
        </p:nvSpPr>
        <p:spPr>
          <a:xfrm>
            <a:off x="8002439" y="2812212"/>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fr-CA" sz="2400" dirty="0" smtClean="0">
                <a:ea typeface="+mn-lt"/>
                <a:cs typeface="+mn-lt"/>
              </a:rPr>
              <a:t>L’eau</a:t>
            </a:r>
            <a:endParaRPr lang="fr-CA" dirty="0"/>
          </a:p>
        </p:txBody>
      </p:sp>
      <p:sp>
        <p:nvSpPr>
          <p:cNvPr id="15" name="TextBox 14">
            <a:extLst>
              <a:ext uri="{FF2B5EF4-FFF2-40B4-BE49-F238E27FC236}">
                <a16:creationId xmlns:a16="http://schemas.microsoft.com/office/drawing/2014/main" id="{0D696069-7FD2-440E-8AD6-C79D34466D63}"/>
              </a:ext>
            </a:extLst>
          </p:cNvPr>
          <p:cNvSpPr txBox="1"/>
          <p:nvPr/>
        </p:nvSpPr>
        <p:spPr>
          <a:xfrm>
            <a:off x="9138250" y="1834551"/>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fr-CA" sz="2400" dirty="0" smtClean="0">
                <a:ea typeface="+mn-lt"/>
                <a:cs typeface="+mn-lt"/>
              </a:rPr>
              <a:t>Le lac</a:t>
            </a:r>
            <a:endParaRPr lang="fr-CA" sz="2400" dirty="0">
              <a:cs typeface="Calibri" panose="020F0502020204030204"/>
            </a:endParaRPr>
          </a:p>
        </p:txBody>
      </p:sp>
      <p:sp>
        <p:nvSpPr>
          <p:cNvPr id="16" name="TextBox 15">
            <a:extLst>
              <a:ext uri="{FF2B5EF4-FFF2-40B4-BE49-F238E27FC236}">
                <a16:creationId xmlns:a16="http://schemas.microsoft.com/office/drawing/2014/main" id="{0DDCE939-E565-4FAE-BDC2-6232A11E3474}"/>
              </a:ext>
            </a:extLst>
          </p:cNvPr>
          <p:cNvSpPr txBox="1"/>
          <p:nvPr/>
        </p:nvSpPr>
        <p:spPr>
          <a:xfrm>
            <a:off x="6694099" y="3876136"/>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fr-CA" sz="2400" dirty="0" smtClean="0">
                <a:ea typeface="+mn-lt"/>
                <a:cs typeface="+mn-lt"/>
              </a:rPr>
              <a:t>La forêt</a:t>
            </a:r>
            <a:endParaRPr lang="fr-CA" sz="2400" dirty="0">
              <a:cs typeface="Calibri" panose="020F0502020204030204"/>
            </a:endParaRPr>
          </a:p>
        </p:txBody>
      </p:sp>
      <p:sp>
        <p:nvSpPr>
          <p:cNvPr id="17" name="TextBox 16">
            <a:extLst>
              <a:ext uri="{FF2B5EF4-FFF2-40B4-BE49-F238E27FC236}">
                <a16:creationId xmlns:a16="http://schemas.microsoft.com/office/drawing/2014/main" id="{816523B8-8C8E-4172-ACDA-48673B2FFD58}"/>
              </a:ext>
            </a:extLst>
          </p:cNvPr>
          <p:cNvSpPr txBox="1"/>
          <p:nvPr/>
        </p:nvSpPr>
        <p:spPr>
          <a:xfrm>
            <a:off x="10274060" y="3015733"/>
            <a:ext cx="1332000" cy="460800"/>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fr-CA" sz="2400" dirty="0" smtClean="0">
                <a:ea typeface="+mn-lt"/>
                <a:cs typeface="+mn-lt"/>
              </a:rPr>
              <a:t>La rivière</a:t>
            </a:r>
            <a:endParaRPr lang="fr-CA" dirty="0"/>
          </a:p>
        </p:txBody>
      </p:sp>
      <p:sp>
        <p:nvSpPr>
          <p:cNvPr id="18" name="Rectangle 17"/>
          <p:cNvSpPr/>
          <p:nvPr/>
        </p:nvSpPr>
        <p:spPr>
          <a:xfrm>
            <a:off x="6096010" y="6273980"/>
            <a:ext cx="1476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4a</a:t>
            </a:r>
            <a:endParaRPr lang="fr-CA" sz="2400" dirty="0"/>
          </a:p>
        </p:txBody>
      </p:sp>
    </p:spTree>
    <p:extLst>
      <p:ext uri="{BB962C8B-B14F-4D97-AF65-F5344CB8AC3E}">
        <p14:creationId xmlns:p14="http://schemas.microsoft.com/office/powerpoint/2010/main" val="8477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E8FAF-714C-4167-A87E-44051F464386}"/>
              </a:ext>
            </a:extLst>
          </p:cNvPr>
          <p:cNvSpPr>
            <a:spLocks noGrp="1"/>
          </p:cNvSpPr>
          <p:nvPr>
            <p:ph type="title"/>
          </p:nvPr>
        </p:nvSpPr>
        <p:spPr>
          <a:xfrm>
            <a:off x="5297762" y="329184"/>
            <a:ext cx="6251110" cy="1783080"/>
          </a:xfrm>
        </p:spPr>
        <p:txBody>
          <a:bodyPr anchor="b">
            <a:noAutofit/>
          </a:bodyPr>
          <a:lstStyle/>
          <a:p>
            <a:r>
              <a:rPr lang="fr-CA" sz="4800" dirty="0"/>
              <a:t>Qui considère cette terre comme sa maison?</a:t>
            </a:r>
            <a:endParaRPr lang="en-US" sz="4800" dirty="0"/>
          </a:p>
        </p:txBody>
      </p:sp>
      <p:pic>
        <p:nvPicPr>
          <p:cNvPr id="4" name="Picture 4">
            <a:extLst>
              <a:ext uri="{FF2B5EF4-FFF2-40B4-BE49-F238E27FC236}">
                <a16:creationId xmlns:a16="http://schemas.microsoft.com/office/drawing/2014/main" id="{86D3F766-D809-4767-827D-C833AB403B26}"/>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4777" r="477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AB47DA-A574-479E-A740-945C5FC64808}"/>
              </a:ext>
            </a:extLst>
          </p:cNvPr>
          <p:cNvSpPr>
            <a:spLocks noGrp="1"/>
          </p:cNvSpPr>
          <p:nvPr>
            <p:ph idx="1"/>
          </p:nvPr>
        </p:nvSpPr>
        <p:spPr>
          <a:xfrm>
            <a:off x="4718304" y="2660041"/>
            <a:ext cx="7546848" cy="3972694"/>
          </a:xfrm>
        </p:spPr>
        <p:txBody>
          <a:bodyPr vert="horz" lIns="91440" tIns="45720" rIns="91440" bIns="45720" rtlCol="0" anchor="t">
            <a:no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Visitez les sites Web suivants pour en savoir plus sur :</a:t>
            </a:r>
            <a:endParaRPr lang="fr-CA" sz="2400" dirty="0" smtClean="0">
              <a:cs typeface="Calibri"/>
            </a:endParaRPr>
          </a:p>
          <a:p>
            <a:pPr lvl="1"/>
            <a:r>
              <a:rPr lang="fr-CA" sz="2000" dirty="0" smtClean="0">
                <a:cs typeface="Calibri"/>
                <a:hlinkClick r:id="rId5"/>
              </a:rPr>
              <a:t>Les territoires traditionnels</a:t>
            </a:r>
            <a:endParaRPr lang="fr-CA" sz="2000" dirty="0" smtClean="0">
              <a:cs typeface="Calibri"/>
            </a:endParaRPr>
          </a:p>
          <a:p>
            <a:pPr lvl="1"/>
            <a:r>
              <a:rPr lang="fr-CA" sz="2000" dirty="0" smtClean="0">
                <a:cs typeface="Calibri"/>
                <a:hlinkClick r:id="rId6"/>
              </a:rPr>
              <a:t>Les traités</a:t>
            </a:r>
            <a:endParaRPr lang="fr-CA" sz="20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Quels sont les territoires traditionnels là où vous habitez?</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Quels traités ont été négociés là où vous habitez?</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Qu’est-ce que ça fait d’apprendre sur les peuples autochtones et leurs territoires traditionnels?</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 est un exemple de reconnaissance de la terre?</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Pourquoi est-il important d’exprimer la reconnaissance de la terre?</a:t>
            </a:r>
            <a:endParaRPr lang="fr-CA" sz="2400" dirty="0">
              <a:cs typeface="Calibri"/>
            </a:endParaRPr>
          </a:p>
        </p:txBody>
      </p:sp>
      <p:sp>
        <p:nvSpPr>
          <p:cNvPr id="5" name="TextBox 4">
            <a:extLst>
              <a:ext uri="{FF2B5EF4-FFF2-40B4-BE49-F238E27FC236}">
                <a16:creationId xmlns:a16="http://schemas.microsoft.com/office/drawing/2014/main" id="{6A787682-B18E-4FEA-9E24-226EBAAE8060}"/>
              </a:ext>
            </a:extLst>
          </p:cNvPr>
          <p:cNvSpPr txBox="1"/>
          <p:nvPr/>
        </p:nvSpPr>
        <p:spPr>
          <a:xfrm>
            <a:off x="0" y="6599208"/>
            <a:ext cx="4657725" cy="317500"/>
          </a:xfrm>
          <a:prstGeom prst="rect">
            <a:avLst/>
          </a:prstGeom>
        </p:spPr>
        <p:txBody>
          <a:bodyPr lIns="91440" tIns="45720" rIns="91440" bIns="45720" anchor="t">
            <a:normAutofit/>
          </a:bodyPr>
          <a:lstStyle/>
          <a:p>
            <a:r>
              <a:rPr lang="fr-CA" sz="700" dirty="0" smtClean="0">
                <a:hlinkClick r:id="rId4"/>
              </a:rPr>
              <a:t>Cette photo</a:t>
            </a:r>
            <a:r>
              <a:rPr lang="fr-CA" sz="700" dirty="0" smtClean="0"/>
              <a:t> d’un auteur inconnu est sous licence </a:t>
            </a:r>
            <a:r>
              <a:rPr lang="fr-CA" sz="700" dirty="0" smtClean="0">
                <a:hlinkClick r:id="rId7"/>
              </a:rPr>
              <a:t>CC BY-SA</a:t>
            </a:r>
            <a:r>
              <a:rPr lang="fr-CA" sz="700" dirty="0" smtClean="0"/>
              <a:t>.</a:t>
            </a:r>
            <a:endParaRPr lang="fr-CA" sz="700" dirty="0">
              <a:cs typeface="Calibri"/>
            </a:endParaRPr>
          </a:p>
        </p:txBody>
      </p:sp>
      <p:sp>
        <p:nvSpPr>
          <p:cNvPr id="8" name="Rectangle 7"/>
          <p:cNvSpPr/>
          <p:nvPr/>
        </p:nvSpPr>
        <p:spPr>
          <a:xfrm>
            <a:off x="10527792" y="164879"/>
            <a:ext cx="133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5</a:t>
            </a:r>
            <a:endParaRPr lang="fr-CA" sz="2400" dirty="0"/>
          </a:p>
        </p:txBody>
      </p:sp>
    </p:spTree>
    <p:extLst>
      <p:ext uri="{BB962C8B-B14F-4D97-AF65-F5344CB8AC3E}">
        <p14:creationId xmlns:p14="http://schemas.microsoft.com/office/powerpoint/2010/main" val="5555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FE1BA90-EBB7-4BF8-A64F-D98F2D333EC8}"/>
              </a:ext>
            </a:extLst>
          </p:cNvPr>
          <p:cNvPicPr>
            <a:picLocks noChangeAspect="1"/>
          </p:cNvPicPr>
          <p:nvPr/>
        </p:nvPicPr>
        <p:blipFill rotWithShape="1">
          <a:blip r:embed="rId2"/>
          <a:srcRect t="12500" b="12500"/>
          <a:stretch/>
        </p:blipFill>
        <p:spPr>
          <a:xfrm>
            <a:off x="0"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2F41119-035D-4B60-96B7-2478F1BF03F3}"/>
              </a:ext>
            </a:extLst>
          </p:cNvPr>
          <p:cNvSpPr>
            <a:spLocks noGrp="1"/>
          </p:cNvSpPr>
          <p:nvPr>
            <p:ph type="title"/>
          </p:nvPr>
        </p:nvSpPr>
        <p:spPr>
          <a:xfrm>
            <a:off x="263750" y="1712667"/>
            <a:ext cx="5167419" cy="1544037"/>
          </a:xfrm>
        </p:spPr>
        <p:txBody>
          <a:bodyPr>
            <a:noAutofit/>
          </a:bodyPr>
          <a:lstStyle/>
          <a:p>
            <a:pPr algn="ctr"/>
            <a:r>
              <a:rPr lang="fr-CA" dirty="0"/>
              <a:t>Quel est votre relation avec la terre?</a:t>
            </a:r>
            <a:endParaRPr lang="en-US" sz="4000" dirty="0">
              <a:cs typeface="Calibri Light"/>
            </a:endParaRP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E3D775-DE96-4440-B6F8-4270F060026D}"/>
              </a:ext>
            </a:extLst>
          </p:cNvPr>
          <p:cNvSpPr>
            <a:spLocks noGrp="1"/>
          </p:cNvSpPr>
          <p:nvPr>
            <p:ph idx="1"/>
          </p:nvPr>
        </p:nvSpPr>
        <p:spPr>
          <a:xfrm>
            <a:off x="662926" y="3547911"/>
            <a:ext cx="4593021" cy="2936141"/>
          </a:xfrm>
        </p:spPr>
        <p:txBody>
          <a:bodyPr vert="horz" lIns="91440" tIns="45720" rIns="91440" bIns="45720" rtlCol="0" anchor="ctr">
            <a:noAutofit/>
          </a:bodyPr>
          <a:lstStyle/>
          <a:p>
            <a:r>
              <a:rPr lang="fr-CA" sz="2000" dirty="0">
                <a:latin typeface="Calibri" panose="020F0502020204030204" pitchFamily="34" charset="0"/>
                <a:ea typeface="Calibri" panose="020F0502020204030204" pitchFamily="34" charset="0"/>
                <a:cs typeface="Times New Roman" panose="02020603050405020304" pitchFamily="18" charset="0"/>
              </a:rPr>
              <a:t>Pensez à l’endroit où vous habitez.</a:t>
            </a:r>
            <a:endParaRPr lang="en-US" sz="2000" dirty="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Pensez à l’endroit où votre famille a vécu au fil du temps.</a:t>
            </a:r>
            <a:endParaRPr lang="en-US" sz="2000" dirty="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Comment votre identité (qui vous êtes) est-elle liée à l’endroit où vous habitez?</a:t>
            </a:r>
            <a:endParaRPr lang="en-US" sz="2000" dirty="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Quel est le lien de votre famille avec la terre?</a:t>
            </a:r>
            <a:endParaRPr lang="en-US" sz="2000" dirty="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Comment votre famille interagit-elle avec la terre?</a:t>
            </a:r>
            <a:endParaRPr lang="en-US" sz="2000" dirty="0">
              <a:cs typeface="Calibri"/>
            </a:endParaRPr>
          </a:p>
        </p:txBody>
      </p:sp>
      <p:sp>
        <p:nvSpPr>
          <p:cNvPr id="5" name="TextBox 4">
            <a:extLst>
              <a:ext uri="{FF2B5EF4-FFF2-40B4-BE49-F238E27FC236}">
                <a16:creationId xmlns:a16="http://schemas.microsoft.com/office/drawing/2014/main" id="{87C660AA-F931-4084-B286-D1682EC8071F}"/>
              </a:ext>
            </a:extLst>
          </p:cNvPr>
          <p:cNvSpPr txBox="1"/>
          <p:nvPr/>
        </p:nvSpPr>
        <p:spPr>
          <a:xfrm>
            <a:off x="8735683" y="6650966"/>
            <a:ext cx="458350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3"/>
              </a:rPr>
              <a:t>« Tionesta </a:t>
            </a:r>
            <a:r>
              <a:rPr lang="fr-CA" sz="700" dirty="0" err="1" smtClean="0">
                <a:ea typeface="+mn-lt"/>
                <a:cs typeface="+mn-lt"/>
                <a:hlinkClick r:id="rId3"/>
              </a:rPr>
              <a:t>Research</a:t>
            </a:r>
            <a:r>
              <a:rPr lang="fr-CA" sz="700" dirty="0" smtClean="0">
                <a:ea typeface="+mn-lt"/>
                <a:cs typeface="+mn-lt"/>
                <a:hlinkClick r:id="rId3"/>
              </a:rPr>
              <a:t> Natural Area (</a:t>
            </a:r>
            <a:r>
              <a:rPr lang="fr-CA" sz="700" dirty="0" err="1" smtClean="0">
                <a:ea typeface="+mn-lt"/>
                <a:cs typeface="+mn-lt"/>
                <a:hlinkClick r:id="rId3"/>
              </a:rPr>
              <a:t>Revisited</a:t>
            </a:r>
            <a:r>
              <a:rPr lang="fr-CA" sz="700" dirty="0" smtClean="0">
                <a:ea typeface="+mn-lt"/>
                <a:cs typeface="+mn-lt"/>
                <a:hlinkClick r:id="rId3"/>
              </a:rPr>
              <a:t>) (2) »</a:t>
            </a:r>
            <a:r>
              <a:rPr lang="fr-CA" sz="700" dirty="0" smtClean="0">
                <a:ea typeface="+mn-lt"/>
                <a:cs typeface="+mn-lt"/>
              </a:rPr>
              <a:t> par </a:t>
            </a:r>
            <a:r>
              <a:rPr lang="fr-CA" sz="700" dirty="0" err="1" smtClean="0">
                <a:ea typeface="+mn-lt"/>
                <a:cs typeface="+mn-lt"/>
                <a:hlinkClick r:id="rId4"/>
              </a:rPr>
              <a:t>Nicholas_T</a:t>
            </a:r>
            <a:r>
              <a:rPr lang="fr-CA" sz="700" dirty="0" smtClean="0">
                <a:ea typeface="+mn-lt"/>
                <a:cs typeface="+mn-lt"/>
              </a:rPr>
              <a:t> est sous licence </a:t>
            </a:r>
            <a:r>
              <a:rPr lang="fr-CA" sz="700" dirty="0" smtClean="0">
                <a:ea typeface="+mn-lt"/>
                <a:cs typeface="+mn-lt"/>
                <a:hlinkClick r:id="rId5"/>
              </a:rPr>
              <a:t>CC BY 2.0</a:t>
            </a:r>
            <a:r>
              <a:rPr lang="fr-CA" sz="700" dirty="0" smtClean="0">
                <a:ea typeface="+mn-lt"/>
                <a:cs typeface="+mn-lt"/>
              </a:rPr>
              <a:t> </a:t>
            </a:r>
            <a:endParaRPr lang="fr-CA" sz="700" dirty="0">
              <a:cs typeface="Calibri"/>
            </a:endParaRPr>
          </a:p>
        </p:txBody>
      </p:sp>
      <p:sp>
        <p:nvSpPr>
          <p:cNvPr id="7" name="Cloud 6">
            <a:extLst>
              <a:ext uri="{FF2B5EF4-FFF2-40B4-BE49-F238E27FC236}">
                <a16:creationId xmlns:a16="http://schemas.microsoft.com/office/drawing/2014/main" id="{29933888-B1AB-4342-9E05-E6E6AF18AED4}"/>
              </a:ext>
            </a:extLst>
          </p:cNvPr>
          <p:cNvSpPr/>
          <p:nvPr/>
        </p:nvSpPr>
        <p:spPr>
          <a:xfrm rot="997778">
            <a:off x="7403596" y="1292499"/>
            <a:ext cx="4097309" cy="178632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B3FD500E-AB44-4944-839F-74BF5E324315}"/>
              </a:ext>
            </a:extLst>
          </p:cNvPr>
          <p:cNvSpPr txBox="1"/>
          <p:nvPr/>
        </p:nvSpPr>
        <p:spPr>
          <a:xfrm rot="789839">
            <a:off x="7965245" y="1679779"/>
            <a:ext cx="3155429" cy="9233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dirty="0">
                <a:latin typeface="Calibri" panose="020F0502020204030204" pitchFamily="34" charset="0"/>
                <a:ea typeface="Calibri" panose="020F0502020204030204" pitchFamily="34" charset="0"/>
                <a:cs typeface="Times New Roman" panose="02020603050405020304" pitchFamily="18" charset="0"/>
              </a:rPr>
              <a:t>Pensez à un lieu qui est très spécial pour vous. Qu’est-ce qui rend ce lieu spécial?</a:t>
            </a:r>
            <a:endParaRPr lang="en-US" dirty="0"/>
          </a:p>
        </p:txBody>
      </p:sp>
      <p:sp>
        <p:nvSpPr>
          <p:cNvPr id="10" name="Rectangle 9"/>
          <p:cNvSpPr/>
          <p:nvPr/>
        </p:nvSpPr>
        <p:spPr>
          <a:xfrm>
            <a:off x="10615539" y="5989319"/>
            <a:ext cx="133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6</a:t>
            </a:r>
            <a:endParaRPr lang="fr-CA" sz="2400" dirty="0"/>
          </a:p>
        </p:txBody>
      </p:sp>
    </p:spTree>
    <p:extLst>
      <p:ext uri="{BB962C8B-B14F-4D97-AF65-F5344CB8AC3E}">
        <p14:creationId xmlns:p14="http://schemas.microsoft.com/office/powerpoint/2010/main" val="24427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8BA11AB-53C9-4A19-B01D-42193CAE2016}"/>
              </a:ext>
            </a:extLst>
          </p:cNvPr>
          <p:cNvPicPr>
            <a:picLocks noChangeAspect="1"/>
          </p:cNvPicPr>
          <p:nvPr/>
        </p:nvPicPr>
        <p:blipFill rotWithShape="1">
          <a:blip r:embed="rId3"/>
          <a:srcRect r="9091" b="2339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C20EA-FF99-4414-9262-B93FCBF814C2}"/>
              </a:ext>
            </a:extLst>
          </p:cNvPr>
          <p:cNvSpPr>
            <a:spLocks noGrp="1"/>
          </p:cNvSpPr>
          <p:nvPr>
            <p:ph type="title"/>
          </p:nvPr>
        </p:nvSpPr>
        <p:spPr>
          <a:xfrm>
            <a:off x="594804" y="386289"/>
            <a:ext cx="6793548" cy="1344975"/>
          </a:xfrm>
        </p:spPr>
        <p:txBody>
          <a:bodyPr>
            <a:normAutofit/>
          </a:bodyPr>
          <a:lstStyle/>
          <a:p>
            <a:r>
              <a:rPr lang="fr-CA" dirty="0" smtClean="0"/>
              <a:t>Passer du temps avec la terre</a:t>
            </a:r>
            <a:endParaRPr lang="fr-CA" dirty="0"/>
          </a:p>
        </p:txBody>
      </p:sp>
      <p:sp>
        <p:nvSpPr>
          <p:cNvPr id="3" name="Content Placeholder 2">
            <a:extLst>
              <a:ext uri="{FF2B5EF4-FFF2-40B4-BE49-F238E27FC236}">
                <a16:creationId xmlns:a16="http://schemas.microsoft.com/office/drawing/2014/main" id="{B4BF3857-2A93-4677-B3B5-82CA9CE72866}"/>
              </a:ext>
            </a:extLst>
          </p:cNvPr>
          <p:cNvSpPr>
            <a:spLocks noGrp="1"/>
          </p:cNvSpPr>
          <p:nvPr>
            <p:ph idx="1"/>
          </p:nvPr>
        </p:nvSpPr>
        <p:spPr>
          <a:xfrm>
            <a:off x="594109" y="1572768"/>
            <a:ext cx="6620505" cy="4511040"/>
          </a:xfrm>
        </p:spPr>
        <p:txBody>
          <a:bodyPr vert="horz" lIns="91440" tIns="45720" rIns="91440" bIns="45720" rtlCol="0" anchor="t">
            <a:normAutofit lnSpcReduction="10000"/>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La meilleure façon d’approfondir votre relation avec la terre est de passer du temps avec la terre.</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Passer du temps avec la terre peut avoir lieu n’importe où à l’extérieur : dans une ville, à la campagne, dans la brousse ou dans une forêt. La nature est partout!</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La diapositive suivante est un tableau de choix qui présente des idées de ce que vous pouvez faire pour passer du temps avec la terre. Vous pouvez choisir parmi 25 activités liées à la terre.</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Consultez toujours un adulte avant d’aller dehors. Habillez-vous convenablement, respectez la nature et soyez prudent!</a:t>
            </a:r>
            <a:endParaRPr lang="fr-CA" sz="2400" dirty="0">
              <a:cs typeface="Calibri"/>
            </a:endParaRPr>
          </a:p>
        </p:txBody>
      </p:sp>
      <p:sp>
        <p:nvSpPr>
          <p:cNvPr id="4" name="TextBox 3">
            <a:extLst>
              <a:ext uri="{FF2B5EF4-FFF2-40B4-BE49-F238E27FC236}">
                <a16:creationId xmlns:a16="http://schemas.microsoft.com/office/drawing/2014/main" id="{677D0AB8-35B2-427B-B953-BED989428E0D}"/>
              </a:ext>
            </a:extLst>
          </p:cNvPr>
          <p:cNvSpPr txBox="1"/>
          <p:nvPr/>
        </p:nvSpPr>
        <p:spPr>
          <a:xfrm>
            <a:off x="-5751" y="6607834"/>
            <a:ext cx="938553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a:t>
            </a:r>
            <a:r>
              <a:rPr lang="fr-CA" sz="700" dirty="0" err="1" smtClean="0">
                <a:ea typeface="+mn-lt"/>
                <a:cs typeface="+mn-lt"/>
                <a:hlinkClick r:id="rId4"/>
              </a:rPr>
              <a:t>Welsh</a:t>
            </a:r>
            <a:r>
              <a:rPr lang="fr-CA" sz="700" dirty="0" smtClean="0">
                <a:ea typeface="+mn-lt"/>
                <a:cs typeface="+mn-lt"/>
                <a:hlinkClick r:id="rId4"/>
              </a:rPr>
              <a:t> </a:t>
            </a:r>
            <a:r>
              <a:rPr lang="fr-CA" sz="700" dirty="0" err="1" smtClean="0">
                <a:ea typeface="+mn-lt"/>
                <a:cs typeface="+mn-lt"/>
                <a:hlinkClick r:id="rId4"/>
              </a:rPr>
              <a:t>Mountain</a:t>
            </a:r>
            <a:r>
              <a:rPr lang="fr-CA" sz="700" dirty="0" smtClean="0">
                <a:ea typeface="+mn-lt"/>
                <a:cs typeface="+mn-lt"/>
                <a:hlinkClick r:id="rId4"/>
              </a:rPr>
              <a:t> Nature </a:t>
            </a:r>
            <a:r>
              <a:rPr lang="fr-CA" sz="700" dirty="0" err="1" smtClean="0">
                <a:ea typeface="+mn-lt"/>
                <a:cs typeface="+mn-lt"/>
                <a:hlinkClick r:id="rId4"/>
              </a:rPr>
              <a:t>Preserve</a:t>
            </a:r>
            <a:r>
              <a:rPr lang="fr-CA" sz="700" dirty="0" smtClean="0">
                <a:ea typeface="+mn-lt"/>
                <a:cs typeface="+mn-lt"/>
                <a:hlinkClick r:id="rId4"/>
              </a:rPr>
              <a:t> (</a:t>
            </a:r>
            <a:r>
              <a:rPr lang="fr-CA" sz="700" dirty="0" err="1" smtClean="0">
                <a:ea typeface="+mn-lt"/>
                <a:cs typeface="+mn-lt"/>
                <a:hlinkClick r:id="rId4"/>
              </a:rPr>
              <a:t>Revisited</a:t>
            </a:r>
            <a:r>
              <a:rPr lang="fr-CA" sz="700" dirty="0" smtClean="0">
                <a:ea typeface="+mn-lt"/>
                <a:cs typeface="+mn-lt"/>
                <a:hlinkClick r:id="rId4"/>
              </a:rPr>
              <a:t>) (1) »</a:t>
            </a:r>
            <a:r>
              <a:rPr lang="fr-CA" sz="700" dirty="0" smtClean="0">
                <a:ea typeface="+mn-lt"/>
                <a:cs typeface="+mn-lt"/>
              </a:rPr>
              <a:t> par </a:t>
            </a:r>
            <a:r>
              <a:rPr lang="fr-CA" sz="700" dirty="0" err="1" smtClean="0">
                <a:ea typeface="+mn-lt"/>
                <a:cs typeface="+mn-lt"/>
                <a:hlinkClick r:id="rId5"/>
              </a:rPr>
              <a:t>Nicholas_T</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sz="700" dirty="0">
              <a:cs typeface="Calibri"/>
            </a:endParaRPr>
          </a:p>
        </p:txBody>
      </p:sp>
    </p:spTree>
    <p:extLst>
      <p:ext uri="{BB962C8B-B14F-4D97-AF65-F5344CB8AC3E}">
        <p14:creationId xmlns:p14="http://schemas.microsoft.com/office/powerpoint/2010/main" val="12761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FDE2F">
            <a:alpha val="33000"/>
          </a:srgbClr>
        </a:solidFill>
        <a:effectLst/>
      </p:bgPr>
    </p:bg>
    <p:spTree>
      <p:nvGrpSpPr>
        <p:cNvPr id="1" name=""/>
        <p:cNvGrpSpPr/>
        <p:nvPr/>
      </p:nvGrpSpPr>
      <p:grpSpPr>
        <a:xfrm>
          <a:off x="0" y="0"/>
          <a:ext cx="0" cy="0"/>
          <a:chOff x="0" y="0"/>
          <a:chExt cx="0" cy="0"/>
        </a:xfrm>
      </p:grpSpPr>
      <p:sp>
        <p:nvSpPr>
          <p:cNvPr id="19" name="Title 18"/>
          <p:cNvSpPr>
            <a:spLocks noGrp="1"/>
          </p:cNvSpPr>
          <p:nvPr>
            <p:ph type="title"/>
          </p:nvPr>
        </p:nvSpPr>
        <p:spPr>
          <a:xfrm>
            <a:off x="277367" y="92408"/>
            <a:ext cx="10515600" cy="1325563"/>
          </a:xfrm>
        </p:spPr>
        <p:txBody>
          <a:bodyPr>
            <a:normAutofit fontScale="90000"/>
          </a:bodyPr>
          <a:lstStyle/>
          <a:p>
            <a:r>
              <a:rPr lang="fr-CA" sz="5400" dirty="0" smtClean="0"/>
              <a:t>Tableau de choix : activités liées à la terre</a:t>
            </a:r>
            <a:endParaRPr lang="fr-CA" sz="5400" dirty="0">
              <a:cs typeface="Calibri Light"/>
            </a:endParaRPr>
          </a:p>
        </p:txBody>
      </p:sp>
      <p:sp>
        <p:nvSpPr>
          <p:cNvPr id="9" name="Rounded Rectangle 8">
            <a:hlinkClick r:id="rId3" action="ppaction://hlinksldjump"/>
          </p:cNvPr>
          <p:cNvSpPr/>
          <p:nvPr/>
        </p:nvSpPr>
        <p:spPr>
          <a:xfrm>
            <a:off x="578247" y="1944913"/>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4949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4357" y="50733"/>
                  <a:pt x="49486" y="-13412"/>
                  <a:pt x="120955" y="0"/>
                </a:cubicBezTo>
                <a:cubicBezTo>
                  <a:pt x="250382" y="-59066"/>
                  <a:pt x="507862" y="47164"/>
                  <a:pt x="635223" y="0"/>
                </a:cubicBezTo>
                <a:cubicBezTo>
                  <a:pt x="762584" y="-47164"/>
                  <a:pt x="969924" y="1770"/>
                  <a:pt x="1149491" y="0"/>
                </a:cubicBezTo>
                <a:cubicBezTo>
                  <a:pt x="1329058" y="-1770"/>
                  <a:pt x="1498493" y="65153"/>
                  <a:pt x="1711474" y="0"/>
                </a:cubicBezTo>
                <a:cubicBezTo>
                  <a:pt x="1770180" y="12113"/>
                  <a:pt x="1821668" y="56395"/>
                  <a:pt x="1832429" y="120955"/>
                </a:cubicBezTo>
                <a:cubicBezTo>
                  <a:pt x="1834628" y="320213"/>
                  <a:pt x="1807164" y="443730"/>
                  <a:pt x="1832429" y="604760"/>
                </a:cubicBezTo>
                <a:cubicBezTo>
                  <a:pt x="1841292" y="679178"/>
                  <a:pt x="1782320" y="722342"/>
                  <a:pt x="1711474" y="725715"/>
                </a:cubicBezTo>
                <a:cubicBezTo>
                  <a:pt x="1531597" y="753046"/>
                  <a:pt x="1353644" y="703610"/>
                  <a:pt x="1165396" y="725715"/>
                </a:cubicBezTo>
                <a:cubicBezTo>
                  <a:pt x="977148" y="747820"/>
                  <a:pt x="822509" y="702999"/>
                  <a:pt x="682938" y="725715"/>
                </a:cubicBezTo>
                <a:cubicBezTo>
                  <a:pt x="543367" y="748431"/>
                  <a:pt x="299483" y="658316"/>
                  <a:pt x="120955" y="725715"/>
                </a:cubicBezTo>
                <a:cubicBezTo>
                  <a:pt x="54456" y="722982"/>
                  <a:pt x="12540" y="663785"/>
                  <a:pt x="0" y="604760"/>
                </a:cubicBezTo>
                <a:cubicBezTo>
                  <a:pt x="-11499" y="464968"/>
                  <a:pt x="33638" y="308032"/>
                  <a:pt x="0" y="120955"/>
                </a:cubicBezTo>
                <a:close/>
              </a:path>
              <a:path w="1832429" h="725715" stroke="0" extrusionOk="0">
                <a:moveTo>
                  <a:pt x="0" y="120955"/>
                </a:moveTo>
                <a:cubicBezTo>
                  <a:pt x="7137" y="48525"/>
                  <a:pt x="45885" y="7214"/>
                  <a:pt x="120955" y="0"/>
                </a:cubicBezTo>
                <a:cubicBezTo>
                  <a:pt x="328895" y="-12074"/>
                  <a:pt x="475688" y="4550"/>
                  <a:pt x="619318" y="0"/>
                </a:cubicBezTo>
                <a:cubicBezTo>
                  <a:pt x="762948" y="-4550"/>
                  <a:pt x="933385" y="7122"/>
                  <a:pt x="1181301" y="0"/>
                </a:cubicBezTo>
                <a:cubicBezTo>
                  <a:pt x="1429217" y="-7122"/>
                  <a:pt x="1596887" y="11924"/>
                  <a:pt x="1711474" y="0"/>
                </a:cubicBezTo>
                <a:cubicBezTo>
                  <a:pt x="1777766" y="-15593"/>
                  <a:pt x="1848634" y="65521"/>
                  <a:pt x="1832429" y="120955"/>
                </a:cubicBezTo>
                <a:cubicBezTo>
                  <a:pt x="1835353" y="325085"/>
                  <a:pt x="1785823" y="432896"/>
                  <a:pt x="1832429" y="604760"/>
                </a:cubicBezTo>
                <a:cubicBezTo>
                  <a:pt x="1831608" y="688613"/>
                  <a:pt x="1779282" y="721405"/>
                  <a:pt x="1711474" y="725715"/>
                </a:cubicBezTo>
                <a:cubicBezTo>
                  <a:pt x="1577379" y="729078"/>
                  <a:pt x="1291561" y="684074"/>
                  <a:pt x="1165396" y="725715"/>
                </a:cubicBezTo>
                <a:cubicBezTo>
                  <a:pt x="1039231" y="767356"/>
                  <a:pt x="843270" y="668030"/>
                  <a:pt x="651128" y="725715"/>
                </a:cubicBezTo>
                <a:cubicBezTo>
                  <a:pt x="458986" y="783400"/>
                  <a:pt x="313792" y="680320"/>
                  <a:pt x="120955" y="725715"/>
                </a:cubicBezTo>
                <a:cubicBezTo>
                  <a:pt x="46567" y="742213"/>
                  <a:pt x="6781" y="659510"/>
                  <a:pt x="0" y="604760"/>
                </a:cubicBezTo>
                <a:cubicBezTo>
                  <a:pt x="-49994" y="482033"/>
                  <a:pt x="36147" y="324433"/>
                  <a:pt x="0" y="120955"/>
                </a:cubicBezTo>
                <a:close/>
              </a:path>
            </a:pathLst>
          </a:custGeom>
          <a:solidFill>
            <a:schemeClr val="accent6">
              <a:lumMod val="40000"/>
              <a:lumOff val="60000"/>
            </a:schemeClr>
          </a:solidFill>
          <a:ln>
            <a:extLst>
              <a:ext uri="{C807C97D-BFC1-408E-A445-0C87EB9F89A2}">
                <ask:lineSketchStyleProps xmlns:ask="http://schemas.microsoft.com/office/drawing/2018/sketchyshapes" xmlns="" sd="4222757554">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 </a:t>
            </a:r>
            <a:r>
              <a:rPr lang="fr-CA" dirty="0">
                <a:latin typeface="Calibri" panose="020F0502020204030204" pitchFamily="34" charset="0"/>
                <a:ea typeface="Calibri" panose="020F0502020204030204" pitchFamily="34" charset="0"/>
                <a:cs typeface="Times New Roman" panose="02020603050405020304" pitchFamily="18" charset="0"/>
              </a:rPr>
              <a:t>Regardez l’herbe</a:t>
            </a:r>
            <a:endParaRPr lang="en-US" dirty="0"/>
          </a:p>
        </p:txBody>
      </p:sp>
      <p:sp>
        <p:nvSpPr>
          <p:cNvPr id="10" name="Rounded Rectangle 9">
            <a:hlinkClick r:id="rId4" action="ppaction://hlinksldjump"/>
          </p:cNvPr>
          <p:cNvSpPr/>
          <p:nvPr/>
        </p:nvSpPr>
        <p:spPr>
          <a:xfrm>
            <a:off x="2700962" y="1944912"/>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0177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1931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4933" y="49752"/>
                  <a:pt x="61913" y="-11653"/>
                  <a:pt x="120955" y="0"/>
                </a:cubicBezTo>
                <a:cubicBezTo>
                  <a:pt x="332504" y="-18855"/>
                  <a:pt x="379127" y="29388"/>
                  <a:pt x="603412" y="0"/>
                </a:cubicBezTo>
                <a:cubicBezTo>
                  <a:pt x="827697" y="-29388"/>
                  <a:pt x="869537" y="7723"/>
                  <a:pt x="1101775" y="0"/>
                </a:cubicBezTo>
                <a:cubicBezTo>
                  <a:pt x="1334013" y="-7723"/>
                  <a:pt x="1463395" y="69224"/>
                  <a:pt x="1711474" y="0"/>
                </a:cubicBezTo>
                <a:cubicBezTo>
                  <a:pt x="1786909" y="-10768"/>
                  <a:pt x="1845541" y="61707"/>
                  <a:pt x="1832429" y="120955"/>
                </a:cubicBezTo>
                <a:cubicBezTo>
                  <a:pt x="1870790" y="237898"/>
                  <a:pt x="1825246" y="365817"/>
                  <a:pt x="1832429" y="604760"/>
                </a:cubicBezTo>
                <a:cubicBezTo>
                  <a:pt x="1847267" y="679857"/>
                  <a:pt x="1783406" y="726067"/>
                  <a:pt x="1711474" y="725715"/>
                </a:cubicBezTo>
                <a:cubicBezTo>
                  <a:pt x="1567495" y="727156"/>
                  <a:pt x="1348346" y="680836"/>
                  <a:pt x="1165396" y="725715"/>
                </a:cubicBezTo>
                <a:cubicBezTo>
                  <a:pt x="982446" y="770594"/>
                  <a:pt x="884279" y="707536"/>
                  <a:pt x="619318" y="725715"/>
                </a:cubicBezTo>
                <a:cubicBezTo>
                  <a:pt x="354357" y="743894"/>
                  <a:pt x="349095" y="709654"/>
                  <a:pt x="120955" y="725715"/>
                </a:cubicBezTo>
                <a:cubicBezTo>
                  <a:pt x="47291" y="715634"/>
                  <a:pt x="4173" y="679979"/>
                  <a:pt x="0" y="604760"/>
                </a:cubicBezTo>
                <a:cubicBezTo>
                  <a:pt x="-52600" y="397213"/>
                  <a:pt x="28704" y="233450"/>
                  <a:pt x="0" y="120955"/>
                </a:cubicBezTo>
                <a:close/>
              </a:path>
              <a:path w="1832429" h="725715" stroke="0" extrusionOk="0">
                <a:moveTo>
                  <a:pt x="0" y="120955"/>
                </a:moveTo>
                <a:cubicBezTo>
                  <a:pt x="8526" y="41036"/>
                  <a:pt x="52403" y="5769"/>
                  <a:pt x="120955" y="0"/>
                </a:cubicBezTo>
                <a:cubicBezTo>
                  <a:pt x="283679" y="-10040"/>
                  <a:pt x="491143" y="6150"/>
                  <a:pt x="667033" y="0"/>
                </a:cubicBezTo>
                <a:cubicBezTo>
                  <a:pt x="842923" y="-6150"/>
                  <a:pt x="1032666" y="44012"/>
                  <a:pt x="1165396" y="0"/>
                </a:cubicBezTo>
                <a:cubicBezTo>
                  <a:pt x="1298126" y="-44012"/>
                  <a:pt x="1463127" y="31622"/>
                  <a:pt x="1711474" y="0"/>
                </a:cubicBezTo>
                <a:cubicBezTo>
                  <a:pt x="1764391" y="8624"/>
                  <a:pt x="1844993" y="66661"/>
                  <a:pt x="1832429" y="120955"/>
                </a:cubicBezTo>
                <a:cubicBezTo>
                  <a:pt x="1858337" y="358416"/>
                  <a:pt x="1788034" y="434987"/>
                  <a:pt x="1832429" y="604760"/>
                </a:cubicBezTo>
                <a:cubicBezTo>
                  <a:pt x="1831786" y="674353"/>
                  <a:pt x="1779304" y="717645"/>
                  <a:pt x="1711474" y="725715"/>
                </a:cubicBezTo>
                <a:cubicBezTo>
                  <a:pt x="1547093" y="747825"/>
                  <a:pt x="1390520" y="721059"/>
                  <a:pt x="1213111" y="725715"/>
                </a:cubicBezTo>
                <a:cubicBezTo>
                  <a:pt x="1035702" y="730371"/>
                  <a:pt x="862922" y="700811"/>
                  <a:pt x="651128" y="725715"/>
                </a:cubicBezTo>
                <a:cubicBezTo>
                  <a:pt x="439334" y="750619"/>
                  <a:pt x="310475" y="715227"/>
                  <a:pt x="120955" y="725715"/>
                </a:cubicBezTo>
                <a:cubicBezTo>
                  <a:pt x="58601" y="743035"/>
                  <a:pt x="18147" y="667503"/>
                  <a:pt x="0" y="604760"/>
                </a:cubicBezTo>
                <a:cubicBezTo>
                  <a:pt x="-43167" y="438668"/>
                  <a:pt x="28701" y="298355"/>
                  <a:pt x="0" y="120955"/>
                </a:cubicBezTo>
                <a:close/>
              </a:path>
            </a:pathLst>
          </a:custGeom>
          <a:solidFill>
            <a:schemeClr val="accent5">
              <a:lumMod val="40000"/>
              <a:lumOff val="60000"/>
            </a:schemeClr>
          </a:solidFill>
          <a:ln>
            <a:extLst>
              <a:ext uri="{C807C97D-BFC1-408E-A445-0C87EB9F89A2}">
                <ask:lineSketchStyleProps xmlns:ask="http://schemas.microsoft.com/office/drawing/2018/sketchyshapes" xmlns="" sd="125486570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2. </a:t>
            </a:r>
            <a:r>
              <a:rPr lang="fr-CA" dirty="0">
                <a:latin typeface="Calibri" panose="020F0502020204030204" pitchFamily="34" charset="0"/>
                <a:ea typeface="Calibri" panose="020F0502020204030204" pitchFamily="34" charset="0"/>
                <a:cs typeface="Times New Roman" panose="02020603050405020304" pitchFamily="18" charset="0"/>
              </a:rPr>
              <a:t>Utilisez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vos </a:t>
            </a:r>
            <a:r>
              <a:rPr lang="fr-CA" dirty="0">
                <a:latin typeface="Calibri" panose="020F0502020204030204" pitchFamily="34" charset="0"/>
                <a:ea typeface="Calibri" panose="020F0502020204030204" pitchFamily="34" charset="0"/>
                <a:cs typeface="Times New Roman" panose="02020603050405020304" pitchFamily="18" charset="0"/>
              </a:rPr>
              <a:t>sens</a:t>
            </a:r>
            <a:endParaRPr lang="en-US" dirty="0"/>
          </a:p>
        </p:txBody>
      </p:sp>
      <p:sp>
        <p:nvSpPr>
          <p:cNvPr id="11" name="Rounded Rectangle 10">
            <a:hlinkClick r:id="rId5" action="ppaction://hlinksldjump"/>
          </p:cNvPr>
          <p:cNvSpPr/>
          <p:nvPr/>
        </p:nvSpPr>
        <p:spPr>
          <a:xfrm>
            <a:off x="4789203" y="1944911"/>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656" y="52505"/>
                  <a:pt x="46588" y="-5260"/>
                  <a:pt x="120955" y="0"/>
                </a:cubicBezTo>
                <a:cubicBezTo>
                  <a:pt x="255058" y="-51578"/>
                  <a:pt x="382849" y="19837"/>
                  <a:pt x="603412" y="0"/>
                </a:cubicBezTo>
                <a:cubicBezTo>
                  <a:pt x="823975" y="-19837"/>
                  <a:pt x="1009423" y="28227"/>
                  <a:pt x="1117680" y="0"/>
                </a:cubicBezTo>
                <a:cubicBezTo>
                  <a:pt x="1225937" y="-28227"/>
                  <a:pt x="1485020" y="57803"/>
                  <a:pt x="1711474" y="0"/>
                </a:cubicBezTo>
                <a:cubicBezTo>
                  <a:pt x="1771413" y="-7988"/>
                  <a:pt x="1828981" y="41456"/>
                  <a:pt x="1832429" y="120955"/>
                </a:cubicBezTo>
                <a:cubicBezTo>
                  <a:pt x="1856712" y="338950"/>
                  <a:pt x="1797867" y="394926"/>
                  <a:pt x="1832429" y="604760"/>
                </a:cubicBezTo>
                <a:cubicBezTo>
                  <a:pt x="1845728" y="678809"/>
                  <a:pt x="1778421" y="730183"/>
                  <a:pt x="1711474" y="725715"/>
                </a:cubicBezTo>
                <a:cubicBezTo>
                  <a:pt x="1524349" y="772401"/>
                  <a:pt x="1314100" y="683882"/>
                  <a:pt x="1181301" y="725715"/>
                </a:cubicBezTo>
                <a:cubicBezTo>
                  <a:pt x="1048502" y="767548"/>
                  <a:pt x="897407" y="708279"/>
                  <a:pt x="682938" y="725715"/>
                </a:cubicBezTo>
                <a:cubicBezTo>
                  <a:pt x="468469" y="743151"/>
                  <a:pt x="298513" y="679082"/>
                  <a:pt x="120955" y="725715"/>
                </a:cubicBezTo>
                <a:cubicBezTo>
                  <a:pt x="72068" y="730901"/>
                  <a:pt x="7871" y="688203"/>
                  <a:pt x="0" y="604760"/>
                </a:cubicBezTo>
                <a:cubicBezTo>
                  <a:pt x="-14176" y="384649"/>
                  <a:pt x="57709" y="307110"/>
                  <a:pt x="0" y="120955"/>
                </a:cubicBezTo>
                <a:close/>
              </a:path>
              <a:path w="1832429" h="725715" stroke="0" extrusionOk="0">
                <a:moveTo>
                  <a:pt x="0" y="120955"/>
                </a:moveTo>
                <a:cubicBezTo>
                  <a:pt x="-15350" y="56406"/>
                  <a:pt x="43484" y="-14046"/>
                  <a:pt x="120955" y="0"/>
                </a:cubicBezTo>
                <a:cubicBezTo>
                  <a:pt x="346039" y="-36148"/>
                  <a:pt x="450501" y="14177"/>
                  <a:pt x="635223" y="0"/>
                </a:cubicBezTo>
                <a:cubicBezTo>
                  <a:pt x="819945" y="-14177"/>
                  <a:pt x="928506" y="38290"/>
                  <a:pt x="1117680" y="0"/>
                </a:cubicBezTo>
                <a:cubicBezTo>
                  <a:pt x="1306854" y="-38290"/>
                  <a:pt x="1487751" y="18599"/>
                  <a:pt x="1711474" y="0"/>
                </a:cubicBezTo>
                <a:cubicBezTo>
                  <a:pt x="1789383" y="-15286"/>
                  <a:pt x="1840150" y="56304"/>
                  <a:pt x="1832429" y="120955"/>
                </a:cubicBezTo>
                <a:cubicBezTo>
                  <a:pt x="1855887" y="282607"/>
                  <a:pt x="1818054" y="474642"/>
                  <a:pt x="1832429" y="604760"/>
                </a:cubicBezTo>
                <a:cubicBezTo>
                  <a:pt x="1820908" y="682138"/>
                  <a:pt x="1777167" y="739346"/>
                  <a:pt x="1711474" y="725715"/>
                </a:cubicBezTo>
                <a:cubicBezTo>
                  <a:pt x="1565615" y="729146"/>
                  <a:pt x="1397114" y="718039"/>
                  <a:pt x="1229017" y="725715"/>
                </a:cubicBezTo>
                <a:cubicBezTo>
                  <a:pt x="1060920" y="733391"/>
                  <a:pt x="955823" y="706202"/>
                  <a:pt x="698844" y="725715"/>
                </a:cubicBezTo>
                <a:cubicBezTo>
                  <a:pt x="441865" y="745228"/>
                  <a:pt x="360453" y="671341"/>
                  <a:pt x="120955" y="725715"/>
                </a:cubicBezTo>
                <a:cubicBezTo>
                  <a:pt x="58386" y="732368"/>
                  <a:pt x="363" y="668350"/>
                  <a:pt x="0" y="604760"/>
                </a:cubicBezTo>
                <a:cubicBezTo>
                  <a:pt x="-51046" y="394976"/>
                  <a:pt x="52059" y="252874"/>
                  <a:pt x="0" y="120955"/>
                </a:cubicBezTo>
                <a:close/>
              </a:path>
            </a:pathLst>
          </a:custGeom>
          <a:solidFill>
            <a:schemeClr val="accent4">
              <a:lumMod val="40000"/>
              <a:lumOff val="60000"/>
            </a:schemeClr>
          </a:solidFill>
          <a:ln>
            <a:extLst>
              <a:ext uri="{C807C97D-BFC1-408E-A445-0C87EB9F89A2}">
                <ask:lineSketchStyleProps xmlns:ask="http://schemas.microsoft.com/office/drawing/2018/sketchyshapes" xmlns="" sd="184903799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3. </a:t>
            </a:r>
            <a:r>
              <a:rPr lang="fr-CA" dirty="0">
                <a:latin typeface="Calibri" panose="020F0502020204030204" pitchFamily="34" charset="0"/>
                <a:ea typeface="Calibri" panose="020F0502020204030204" pitchFamily="34" charset="0"/>
                <a:cs typeface="Times New Roman" panose="02020603050405020304" pitchFamily="18" charset="0"/>
              </a:rPr>
              <a:t>Respirez</a:t>
            </a:r>
            <a:endParaRPr lang="en-US" dirty="0"/>
          </a:p>
        </p:txBody>
      </p:sp>
      <p:sp>
        <p:nvSpPr>
          <p:cNvPr id="12" name="Rounded Rectangle 11">
            <a:hlinkClick r:id="rId6" action="ppaction://hlinksldjump"/>
          </p:cNvPr>
          <p:cNvSpPr/>
          <p:nvPr/>
        </p:nvSpPr>
        <p:spPr>
          <a:xfrm>
            <a:off x="7279780" y="1944911"/>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9884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573" y="68399"/>
                  <a:pt x="47983" y="-3891"/>
                  <a:pt x="120955" y="0"/>
                </a:cubicBezTo>
                <a:cubicBezTo>
                  <a:pt x="355102" y="-12918"/>
                  <a:pt x="376040" y="11165"/>
                  <a:pt x="603412" y="0"/>
                </a:cubicBezTo>
                <a:cubicBezTo>
                  <a:pt x="830784" y="-11165"/>
                  <a:pt x="953243" y="62752"/>
                  <a:pt x="1165396" y="0"/>
                </a:cubicBezTo>
                <a:cubicBezTo>
                  <a:pt x="1377549" y="-62752"/>
                  <a:pt x="1447071" y="14406"/>
                  <a:pt x="1711474" y="0"/>
                </a:cubicBezTo>
                <a:cubicBezTo>
                  <a:pt x="1765201" y="-2284"/>
                  <a:pt x="1823234" y="60075"/>
                  <a:pt x="1832429" y="120955"/>
                </a:cubicBezTo>
                <a:cubicBezTo>
                  <a:pt x="1882267" y="247659"/>
                  <a:pt x="1805468" y="437911"/>
                  <a:pt x="1832429" y="604760"/>
                </a:cubicBezTo>
                <a:cubicBezTo>
                  <a:pt x="1830134" y="683129"/>
                  <a:pt x="1779162" y="713428"/>
                  <a:pt x="1711474" y="725715"/>
                </a:cubicBezTo>
                <a:cubicBezTo>
                  <a:pt x="1539130" y="771444"/>
                  <a:pt x="1425165" y="692262"/>
                  <a:pt x="1181301" y="725715"/>
                </a:cubicBezTo>
                <a:cubicBezTo>
                  <a:pt x="937437" y="759168"/>
                  <a:pt x="919219" y="699235"/>
                  <a:pt x="698844" y="725715"/>
                </a:cubicBezTo>
                <a:cubicBezTo>
                  <a:pt x="478469" y="752195"/>
                  <a:pt x="367811" y="686946"/>
                  <a:pt x="120955" y="725715"/>
                </a:cubicBezTo>
                <a:cubicBezTo>
                  <a:pt x="63357" y="718750"/>
                  <a:pt x="1384" y="679833"/>
                  <a:pt x="0" y="604760"/>
                </a:cubicBezTo>
                <a:cubicBezTo>
                  <a:pt x="-7259" y="362911"/>
                  <a:pt x="43289" y="285569"/>
                  <a:pt x="0" y="120955"/>
                </a:cubicBezTo>
                <a:close/>
              </a:path>
              <a:path w="1832429" h="725715" stroke="0" extrusionOk="0">
                <a:moveTo>
                  <a:pt x="0" y="120955"/>
                </a:moveTo>
                <a:cubicBezTo>
                  <a:pt x="-1760" y="58607"/>
                  <a:pt x="71579" y="9164"/>
                  <a:pt x="120955" y="0"/>
                </a:cubicBezTo>
                <a:cubicBezTo>
                  <a:pt x="335741" y="-53534"/>
                  <a:pt x="423515" y="14700"/>
                  <a:pt x="651128" y="0"/>
                </a:cubicBezTo>
                <a:cubicBezTo>
                  <a:pt x="878741" y="-14700"/>
                  <a:pt x="935247" y="54498"/>
                  <a:pt x="1213111" y="0"/>
                </a:cubicBezTo>
                <a:cubicBezTo>
                  <a:pt x="1490975" y="-54498"/>
                  <a:pt x="1530152" y="38124"/>
                  <a:pt x="1711474" y="0"/>
                </a:cubicBezTo>
                <a:cubicBezTo>
                  <a:pt x="1776887" y="8507"/>
                  <a:pt x="1821201" y="45319"/>
                  <a:pt x="1832429" y="120955"/>
                </a:cubicBezTo>
                <a:cubicBezTo>
                  <a:pt x="1837959" y="335396"/>
                  <a:pt x="1787107" y="490931"/>
                  <a:pt x="1832429" y="604760"/>
                </a:cubicBezTo>
                <a:cubicBezTo>
                  <a:pt x="1830369" y="676059"/>
                  <a:pt x="1758873" y="728363"/>
                  <a:pt x="1711474" y="725715"/>
                </a:cubicBezTo>
                <a:cubicBezTo>
                  <a:pt x="1596259" y="774988"/>
                  <a:pt x="1367580" y="667821"/>
                  <a:pt x="1165396" y="725715"/>
                </a:cubicBezTo>
                <a:cubicBezTo>
                  <a:pt x="963212" y="783609"/>
                  <a:pt x="771709" y="689914"/>
                  <a:pt x="619318" y="725715"/>
                </a:cubicBezTo>
                <a:cubicBezTo>
                  <a:pt x="466927" y="761516"/>
                  <a:pt x="346963" y="692274"/>
                  <a:pt x="120955" y="725715"/>
                </a:cubicBezTo>
                <a:cubicBezTo>
                  <a:pt x="65340" y="719117"/>
                  <a:pt x="-11330" y="683696"/>
                  <a:pt x="0" y="604760"/>
                </a:cubicBezTo>
                <a:cubicBezTo>
                  <a:pt x="-48731" y="403360"/>
                  <a:pt x="7413" y="266269"/>
                  <a:pt x="0" y="120955"/>
                </a:cubicBezTo>
                <a:close/>
              </a:path>
            </a:pathLst>
          </a:custGeom>
          <a:solidFill>
            <a:schemeClr val="accent2">
              <a:lumMod val="40000"/>
              <a:lumOff val="60000"/>
            </a:schemeClr>
          </a:solidFill>
          <a:ln>
            <a:extLst>
              <a:ext uri="{C807C97D-BFC1-408E-A445-0C87EB9F89A2}">
                <ask:lineSketchStyleProps xmlns:ask="http://schemas.microsoft.com/office/drawing/2018/sketchyshapes" xmlns="" sd="295425768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4. </a:t>
            </a:r>
            <a:r>
              <a:rPr lang="fr-CA" dirty="0">
                <a:latin typeface="Calibri" panose="020F0502020204030204" pitchFamily="34" charset="0"/>
                <a:ea typeface="Calibri" panose="020F0502020204030204" pitchFamily="34" charset="0"/>
                <a:cs typeface="Times New Roman" panose="02020603050405020304" pitchFamily="18" charset="0"/>
              </a:rPr>
              <a:t>Devenez ami avec un arbre</a:t>
            </a:r>
            <a:endParaRPr lang="en-US" dirty="0"/>
          </a:p>
        </p:txBody>
      </p:sp>
      <p:sp>
        <p:nvSpPr>
          <p:cNvPr id="13" name="Rounded Rectangle 12">
            <a:hlinkClick r:id="rId7" action="ppaction://hlinksldjump"/>
          </p:cNvPr>
          <p:cNvSpPr/>
          <p:nvPr/>
        </p:nvSpPr>
        <p:spPr>
          <a:xfrm>
            <a:off x="9451263" y="1944909"/>
            <a:ext cx="1832429" cy="725715"/>
          </a:xfrm>
          <a:custGeom>
            <a:avLst/>
            <a:gdLst>
              <a:gd name="connsiteX0" fmla="*/ 0 w 1832429"/>
              <a:gd name="connsiteY0" fmla="*/ 120955 h 725715"/>
              <a:gd name="connsiteX1" fmla="*/ 120955 w 1832429"/>
              <a:gd name="connsiteY1" fmla="*/ 0 h 725715"/>
              <a:gd name="connsiteX2" fmla="*/ 682938 w 1832429"/>
              <a:gd name="connsiteY2" fmla="*/ 0 h 725715"/>
              <a:gd name="connsiteX3" fmla="*/ 1244922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49491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817" y="61502"/>
                  <a:pt x="58268" y="19067"/>
                  <a:pt x="120955" y="0"/>
                </a:cubicBezTo>
                <a:cubicBezTo>
                  <a:pt x="271949" y="-1715"/>
                  <a:pt x="478488" y="8600"/>
                  <a:pt x="682938" y="0"/>
                </a:cubicBezTo>
                <a:cubicBezTo>
                  <a:pt x="887388" y="-8600"/>
                  <a:pt x="1005099" y="43108"/>
                  <a:pt x="1244922" y="0"/>
                </a:cubicBezTo>
                <a:cubicBezTo>
                  <a:pt x="1484745" y="-43108"/>
                  <a:pt x="1484229" y="12753"/>
                  <a:pt x="1711474" y="0"/>
                </a:cubicBezTo>
                <a:cubicBezTo>
                  <a:pt x="1773586" y="-6037"/>
                  <a:pt x="1825047" y="57058"/>
                  <a:pt x="1832429" y="120955"/>
                </a:cubicBezTo>
                <a:cubicBezTo>
                  <a:pt x="1862961" y="354927"/>
                  <a:pt x="1775204" y="423920"/>
                  <a:pt x="1832429" y="604760"/>
                </a:cubicBezTo>
                <a:cubicBezTo>
                  <a:pt x="1835371" y="685221"/>
                  <a:pt x="1765515" y="734100"/>
                  <a:pt x="1711474" y="725715"/>
                </a:cubicBezTo>
                <a:cubicBezTo>
                  <a:pt x="1566799" y="740109"/>
                  <a:pt x="1268045" y="690049"/>
                  <a:pt x="1149491" y="725715"/>
                </a:cubicBezTo>
                <a:cubicBezTo>
                  <a:pt x="1030937" y="761381"/>
                  <a:pt x="888454" y="718297"/>
                  <a:pt x="667033" y="725715"/>
                </a:cubicBezTo>
                <a:cubicBezTo>
                  <a:pt x="445612" y="733133"/>
                  <a:pt x="237299" y="722414"/>
                  <a:pt x="120955" y="725715"/>
                </a:cubicBezTo>
                <a:cubicBezTo>
                  <a:pt x="58966" y="727128"/>
                  <a:pt x="11128" y="669078"/>
                  <a:pt x="0" y="604760"/>
                </a:cubicBezTo>
                <a:cubicBezTo>
                  <a:pt x="-19253" y="392109"/>
                  <a:pt x="12077" y="356661"/>
                  <a:pt x="0" y="120955"/>
                </a:cubicBezTo>
                <a:close/>
              </a:path>
              <a:path w="1832429" h="725715" stroke="0" extrusionOk="0">
                <a:moveTo>
                  <a:pt x="0" y="120955"/>
                </a:moveTo>
                <a:cubicBezTo>
                  <a:pt x="-5533" y="67069"/>
                  <a:pt x="41092" y="-12301"/>
                  <a:pt x="120955" y="0"/>
                </a:cubicBezTo>
                <a:cubicBezTo>
                  <a:pt x="375483" y="-47776"/>
                  <a:pt x="431595" y="25598"/>
                  <a:pt x="682938" y="0"/>
                </a:cubicBezTo>
                <a:cubicBezTo>
                  <a:pt x="934281" y="-25598"/>
                  <a:pt x="1104642" y="37449"/>
                  <a:pt x="1213111" y="0"/>
                </a:cubicBezTo>
                <a:cubicBezTo>
                  <a:pt x="1321580" y="-37449"/>
                  <a:pt x="1510353" y="20707"/>
                  <a:pt x="1711474" y="0"/>
                </a:cubicBezTo>
                <a:cubicBezTo>
                  <a:pt x="1777401" y="-2791"/>
                  <a:pt x="1834463" y="59368"/>
                  <a:pt x="1832429" y="120955"/>
                </a:cubicBezTo>
                <a:cubicBezTo>
                  <a:pt x="1834892" y="218989"/>
                  <a:pt x="1798671" y="410627"/>
                  <a:pt x="1832429" y="604760"/>
                </a:cubicBezTo>
                <a:cubicBezTo>
                  <a:pt x="1834702" y="674264"/>
                  <a:pt x="1779178" y="726895"/>
                  <a:pt x="1711474" y="725715"/>
                </a:cubicBezTo>
                <a:cubicBezTo>
                  <a:pt x="1602570" y="755251"/>
                  <a:pt x="1384207" y="668247"/>
                  <a:pt x="1229017" y="725715"/>
                </a:cubicBezTo>
                <a:cubicBezTo>
                  <a:pt x="1073827" y="783183"/>
                  <a:pt x="882163" y="659370"/>
                  <a:pt x="667033" y="725715"/>
                </a:cubicBezTo>
                <a:cubicBezTo>
                  <a:pt x="451903" y="792060"/>
                  <a:pt x="279276" y="711685"/>
                  <a:pt x="120955" y="725715"/>
                </a:cubicBezTo>
                <a:cubicBezTo>
                  <a:pt x="43960" y="736561"/>
                  <a:pt x="-7280" y="685875"/>
                  <a:pt x="0" y="604760"/>
                </a:cubicBezTo>
                <a:cubicBezTo>
                  <a:pt x="-46452" y="506598"/>
                  <a:pt x="31744" y="274573"/>
                  <a:pt x="0" y="120955"/>
                </a:cubicBezTo>
                <a:close/>
              </a:path>
            </a:pathLst>
          </a:custGeom>
          <a:solidFill>
            <a:schemeClr val="bg1">
              <a:lumMod val="85000"/>
            </a:schemeClr>
          </a:solidFill>
          <a:ln>
            <a:extLst>
              <a:ext uri="{C807C97D-BFC1-408E-A445-0C87EB9F89A2}">
                <ask:lineSketchStyleProps xmlns:ask="http://schemas.microsoft.com/office/drawing/2018/sketchyshapes" xmlns="" sd="1815921414">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5. </a:t>
            </a:r>
            <a:r>
              <a:rPr lang="fr-CA" dirty="0">
                <a:latin typeface="Calibri" panose="020F0502020204030204" pitchFamily="34" charset="0"/>
                <a:ea typeface="Calibri" panose="020F0502020204030204" pitchFamily="34" charset="0"/>
                <a:cs typeface="Times New Roman" panose="02020603050405020304" pitchFamily="18" charset="0"/>
              </a:rPr>
              <a:t>Regardez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les </a:t>
            </a:r>
            <a:r>
              <a:rPr lang="fr-CA" dirty="0">
                <a:latin typeface="Calibri" panose="020F0502020204030204" pitchFamily="34" charset="0"/>
                <a:ea typeface="Calibri" panose="020F0502020204030204" pitchFamily="34" charset="0"/>
                <a:cs typeface="Times New Roman" panose="02020603050405020304" pitchFamily="18" charset="0"/>
              </a:rPr>
              <a:t>arbres</a:t>
            </a:r>
            <a:endParaRPr lang="en-US" dirty="0"/>
          </a:p>
        </p:txBody>
      </p:sp>
      <p:sp>
        <p:nvSpPr>
          <p:cNvPr id="14" name="Rounded Rectangle 13">
            <a:hlinkClick r:id="rId8" action="ppaction://hlinksldjump"/>
          </p:cNvPr>
          <p:cNvSpPr/>
          <p:nvPr/>
        </p:nvSpPr>
        <p:spPr>
          <a:xfrm>
            <a:off x="4789203" y="2902632"/>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0177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71474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3114" y="53444"/>
                  <a:pt x="54047" y="-10819"/>
                  <a:pt x="120955" y="0"/>
                </a:cubicBezTo>
                <a:cubicBezTo>
                  <a:pt x="353591" y="-7816"/>
                  <a:pt x="417754" y="50016"/>
                  <a:pt x="603412" y="0"/>
                </a:cubicBezTo>
                <a:cubicBezTo>
                  <a:pt x="789070" y="-50016"/>
                  <a:pt x="955627" y="39793"/>
                  <a:pt x="1101775" y="0"/>
                </a:cubicBezTo>
                <a:cubicBezTo>
                  <a:pt x="1247923" y="-39793"/>
                  <a:pt x="1436744" y="21364"/>
                  <a:pt x="1711474" y="0"/>
                </a:cubicBezTo>
                <a:cubicBezTo>
                  <a:pt x="1781655" y="3989"/>
                  <a:pt x="1832279" y="38992"/>
                  <a:pt x="1832429" y="120955"/>
                </a:cubicBezTo>
                <a:cubicBezTo>
                  <a:pt x="1880382" y="228776"/>
                  <a:pt x="1776077" y="444509"/>
                  <a:pt x="1832429" y="604760"/>
                </a:cubicBezTo>
                <a:cubicBezTo>
                  <a:pt x="1825237" y="679405"/>
                  <a:pt x="1764924" y="722410"/>
                  <a:pt x="1711474" y="725715"/>
                </a:cubicBezTo>
                <a:cubicBezTo>
                  <a:pt x="1552188" y="731136"/>
                  <a:pt x="1398786" y="720792"/>
                  <a:pt x="1213111" y="725715"/>
                </a:cubicBezTo>
                <a:cubicBezTo>
                  <a:pt x="1027436" y="730638"/>
                  <a:pt x="906192" y="671515"/>
                  <a:pt x="714749" y="725715"/>
                </a:cubicBezTo>
                <a:cubicBezTo>
                  <a:pt x="523306" y="779915"/>
                  <a:pt x="263053" y="689451"/>
                  <a:pt x="120955" y="725715"/>
                </a:cubicBezTo>
                <a:cubicBezTo>
                  <a:pt x="47511" y="728459"/>
                  <a:pt x="-11742" y="687262"/>
                  <a:pt x="0" y="604760"/>
                </a:cubicBezTo>
                <a:cubicBezTo>
                  <a:pt x="-52851" y="492005"/>
                  <a:pt x="34229" y="346239"/>
                  <a:pt x="0" y="120955"/>
                </a:cubicBezTo>
                <a:close/>
              </a:path>
              <a:path w="1832429" h="725715" stroke="0" extrusionOk="0">
                <a:moveTo>
                  <a:pt x="0" y="120955"/>
                </a:moveTo>
                <a:cubicBezTo>
                  <a:pt x="13150" y="52129"/>
                  <a:pt x="51782" y="1022"/>
                  <a:pt x="120955" y="0"/>
                </a:cubicBezTo>
                <a:cubicBezTo>
                  <a:pt x="284979" y="-17374"/>
                  <a:pt x="488543" y="42124"/>
                  <a:pt x="635223" y="0"/>
                </a:cubicBezTo>
                <a:cubicBezTo>
                  <a:pt x="781903" y="-42124"/>
                  <a:pt x="906246" y="53585"/>
                  <a:pt x="1165396" y="0"/>
                </a:cubicBezTo>
                <a:cubicBezTo>
                  <a:pt x="1424546" y="-53585"/>
                  <a:pt x="1464417" y="54434"/>
                  <a:pt x="1711474" y="0"/>
                </a:cubicBezTo>
                <a:cubicBezTo>
                  <a:pt x="1785635" y="-8981"/>
                  <a:pt x="1833703" y="56763"/>
                  <a:pt x="1832429" y="120955"/>
                </a:cubicBezTo>
                <a:cubicBezTo>
                  <a:pt x="1844259" y="299473"/>
                  <a:pt x="1812499" y="487356"/>
                  <a:pt x="1832429" y="604760"/>
                </a:cubicBezTo>
                <a:cubicBezTo>
                  <a:pt x="1824648" y="659746"/>
                  <a:pt x="1781248" y="716022"/>
                  <a:pt x="1711474" y="725715"/>
                </a:cubicBezTo>
                <a:cubicBezTo>
                  <a:pt x="1558509" y="730964"/>
                  <a:pt x="1416403" y="716906"/>
                  <a:pt x="1181301" y="725715"/>
                </a:cubicBezTo>
                <a:cubicBezTo>
                  <a:pt x="946199" y="734524"/>
                  <a:pt x="785899" y="722183"/>
                  <a:pt x="619318" y="725715"/>
                </a:cubicBezTo>
                <a:cubicBezTo>
                  <a:pt x="452737" y="729247"/>
                  <a:pt x="293945" y="688716"/>
                  <a:pt x="120955" y="725715"/>
                </a:cubicBezTo>
                <a:cubicBezTo>
                  <a:pt x="57731" y="717866"/>
                  <a:pt x="6665" y="674290"/>
                  <a:pt x="0" y="604760"/>
                </a:cubicBezTo>
                <a:cubicBezTo>
                  <a:pt x="-2258" y="413543"/>
                  <a:pt x="16772" y="225782"/>
                  <a:pt x="0" y="120955"/>
                </a:cubicBezTo>
                <a:close/>
              </a:path>
            </a:pathLst>
          </a:custGeom>
          <a:solidFill>
            <a:schemeClr val="accent6">
              <a:lumMod val="40000"/>
              <a:lumOff val="60000"/>
            </a:schemeClr>
          </a:solidFill>
          <a:ln>
            <a:extLst>
              <a:ext uri="{C807C97D-BFC1-408E-A445-0C87EB9F89A2}">
                <ask:lineSketchStyleProps xmlns:ask="http://schemas.microsoft.com/office/drawing/2018/sketchyshapes" xmlns="" sd="347479810">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8. </a:t>
            </a:r>
            <a:r>
              <a:rPr lang="fr-CA" dirty="0">
                <a:latin typeface="Calibri" panose="020F0502020204030204" pitchFamily="34" charset="0"/>
                <a:ea typeface="Calibri" panose="020F0502020204030204" pitchFamily="34" charset="0"/>
                <a:cs typeface="Times New Roman" panose="02020603050405020304" pitchFamily="18" charset="0"/>
              </a:rPr>
              <a:t>Explorez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votre </a:t>
            </a:r>
            <a:r>
              <a:rPr lang="fr-CA" dirty="0">
                <a:latin typeface="Calibri" panose="020F0502020204030204" pitchFamily="34" charset="0"/>
                <a:ea typeface="Calibri" panose="020F0502020204030204" pitchFamily="34" charset="0"/>
                <a:cs typeface="Times New Roman" panose="02020603050405020304" pitchFamily="18" charset="0"/>
              </a:rPr>
              <a:t>jardin</a:t>
            </a:r>
            <a:endParaRPr lang="en-US" dirty="0"/>
          </a:p>
        </p:txBody>
      </p:sp>
      <p:sp>
        <p:nvSpPr>
          <p:cNvPr id="15" name="Rounded Rectangle 14">
            <a:hlinkClick r:id="rId9" action="ppaction://hlinksldjump"/>
          </p:cNvPr>
          <p:cNvSpPr/>
          <p:nvPr/>
        </p:nvSpPr>
        <p:spPr>
          <a:xfrm>
            <a:off x="4789203" y="3860353"/>
            <a:ext cx="2244918"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49491 w 1832429"/>
              <a:gd name="connsiteY8" fmla="*/ 725715 h 725715"/>
              <a:gd name="connsiteX9" fmla="*/ 587507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9285" y="56912"/>
                  <a:pt x="64265" y="10513"/>
                  <a:pt x="120955" y="0"/>
                </a:cubicBezTo>
                <a:cubicBezTo>
                  <a:pt x="319644" y="-59276"/>
                  <a:pt x="499370" y="14459"/>
                  <a:pt x="635223" y="0"/>
                </a:cubicBezTo>
                <a:cubicBezTo>
                  <a:pt x="771076" y="-14459"/>
                  <a:pt x="969977" y="28280"/>
                  <a:pt x="1117680" y="0"/>
                </a:cubicBezTo>
                <a:cubicBezTo>
                  <a:pt x="1265383" y="-28280"/>
                  <a:pt x="1429798" y="49109"/>
                  <a:pt x="1711474" y="0"/>
                </a:cubicBezTo>
                <a:cubicBezTo>
                  <a:pt x="1780665" y="7039"/>
                  <a:pt x="1831577" y="61848"/>
                  <a:pt x="1832429" y="120955"/>
                </a:cubicBezTo>
                <a:cubicBezTo>
                  <a:pt x="1885539" y="298711"/>
                  <a:pt x="1806271" y="399210"/>
                  <a:pt x="1832429" y="604760"/>
                </a:cubicBezTo>
                <a:cubicBezTo>
                  <a:pt x="1820903" y="687496"/>
                  <a:pt x="1783648" y="723416"/>
                  <a:pt x="1711474" y="725715"/>
                </a:cubicBezTo>
                <a:cubicBezTo>
                  <a:pt x="1464850" y="775914"/>
                  <a:pt x="1428034" y="671791"/>
                  <a:pt x="1149491" y="725715"/>
                </a:cubicBezTo>
                <a:cubicBezTo>
                  <a:pt x="870948" y="779639"/>
                  <a:pt x="823350" y="660619"/>
                  <a:pt x="587507" y="725715"/>
                </a:cubicBezTo>
                <a:cubicBezTo>
                  <a:pt x="351664" y="790811"/>
                  <a:pt x="297752" y="707195"/>
                  <a:pt x="120955" y="725715"/>
                </a:cubicBezTo>
                <a:cubicBezTo>
                  <a:pt x="62854" y="724541"/>
                  <a:pt x="-12053" y="660714"/>
                  <a:pt x="0" y="604760"/>
                </a:cubicBezTo>
                <a:cubicBezTo>
                  <a:pt x="-52154" y="417656"/>
                  <a:pt x="50751" y="319391"/>
                  <a:pt x="0" y="120955"/>
                </a:cubicBezTo>
                <a:close/>
              </a:path>
              <a:path w="1832429" h="725715" stroke="0" extrusionOk="0">
                <a:moveTo>
                  <a:pt x="0" y="120955"/>
                </a:moveTo>
                <a:cubicBezTo>
                  <a:pt x="6785" y="47146"/>
                  <a:pt x="51144" y="2023"/>
                  <a:pt x="120955" y="0"/>
                </a:cubicBezTo>
                <a:cubicBezTo>
                  <a:pt x="361477" y="-17833"/>
                  <a:pt x="380047" y="36065"/>
                  <a:pt x="603412" y="0"/>
                </a:cubicBezTo>
                <a:cubicBezTo>
                  <a:pt x="826777" y="-36065"/>
                  <a:pt x="958335" y="34643"/>
                  <a:pt x="1149491" y="0"/>
                </a:cubicBezTo>
                <a:cubicBezTo>
                  <a:pt x="1340647" y="-34643"/>
                  <a:pt x="1565857" y="33346"/>
                  <a:pt x="1711474" y="0"/>
                </a:cubicBezTo>
                <a:cubicBezTo>
                  <a:pt x="1776748" y="-1116"/>
                  <a:pt x="1826941" y="56210"/>
                  <a:pt x="1832429" y="120955"/>
                </a:cubicBezTo>
                <a:cubicBezTo>
                  <a:pt x="1846256" y="330603"/>
                  <a:pt x="1822834" y="458219"/>
                  <a:pt x="1832429" y="604760"/>
                </a:cubicBezTo>
                <a:cubicBezTo>
                  <a:pt x="1812598" y="668723"/>
                  <a:pt x="1779849" y="738747"/>
                  <a:pt x="1711474" y="725715"/>
                </a:cubicBezTo>
                <a:cubicBezTo>
                  <a:pt x="1534942" y="768150"/>
                  <a:pt x="1423461" y="714759"/>
                  <a:pt x="1213111" y="725715"/>
                </a:cubicBezTo>
                <a:cubicBezTo>
                  <a:pt x="1002761" y="736671"/>
                  <a:pt x="898830" y="670354"/>
                  <a:pt x="651128" y="725715"/>
                </a:cubicBezTo>
                <a:cubicBezTo>
                  <a:pt x="403426" y="781076"/>
                  <a:pt x="279733" y="691056"/>
                  <a:pt x="120955" y="725715"/>
                </a:cubicBezTo>
                <a:cubicBezTo>
                  <a:pt x="42316" y="723667"/>
                  <a:pt x="-9183" y="680729"/>
                  <a:pt x="0" y="604760"/>
                </a:cubicBezTo>
                <a:cubicBezTo>
                  <a:pt x="-16234" y="506245"/>
                  <a:pt x="13997" y="242229"/>
                  <a:pt x="0" y="120955"/>
                </a:cubicBezTo>
                <a:close/>
              </a:path>
            </a:pathLst>
          </a:custGeom>
          <a:solidFill>
            <a:schemeClr val="accent5">
              <a:lumMod val="40000"/>
              <a:lumOff val="60000"/>
            </a:schemeClr>
          </a:solidFill>
          <a:ln>
            <a:extLst>
              <a:ext uri="{C807C97D-BFC1-408E-A445-0C87EB9F89A2}">
                <ask:lineSketchStyleProps xmlns:ask="http://schemas.microsoft.com/office/drawing/2018/sketchyshapes" xmlns="" sd="3351457095">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13. </a:t>
            </a:r>
            <a:r>
              <a:rPr lang="fr-CA" dirty="0">
                <a:latin typeface="Calibri" panose="020F0502020204030204" pitchFamily="34" charset="0"/>
                <a:ea typeface="Calibri" panose="020F0502020204030204" pitchFamily="34" charset="0"/>
                <a:cs typeface="Times New Roman" panose="02020603050405020304" pitchFamily="18" charset="0"/>
              </a:rPr>
              <a:t>Collectez des éléments de la nature</a:t>
            </a:r>
            <a:endParaRPr lang="en-US" dirty="0"/>
          </a:p>
        </p:txBody>
      </p:sp>
      <p:sp>
        <p:nvSpPr>
          <p:cNvPr id="16" name="Rounded Rectangle 15">
            <a:hlinkClick r:id="rId10" action="ppaction://hlinksldjump"/>
          </p:cNvPr>
          <p:cNvSpPr/>
          <p:nvPr/>
        </p:nvSpPr>
        <p:spPr>
          <a:xfrm>
            <a:off x="4789203" y="4840291"/>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97206 w 1832429"/>
              <a:gd name="connsiteY8" fmla="*/ 725715 h 725715"/>
              <a:gd name="connsiteX9" fmla="*/ 63522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6205" y="53604"/>
                  <a:pt x="48133" y="3620"/>
                  <a:pt x="120955" y="0"/>
                </a:cubicBezTo>
                <a:cubicBezTo>
                  <a:pt x="262468" y="-38605"/>
                  <a:pt x="451681" y="7389"/>
                  <a:pt x="603412" y="0"/>
                </a:cubicBezTo>
                <a:cubicBezTo>
                  <a:pt x="755143" y="-7389"/>
                  <a:pt x="979677" y="13648"/>
                  <a:pt x="1117680" y="0"/>
                </a:cubicBezTo>
                <a:cubicBezTo>
                  <a:pt x="1255683" y="-13648"/>
                  <a:pt x="1570746" y="46932"/>
                  <a:pt x="1711474" y="0"/>
                </a:cubicBezTo>
                <a:cubicBezTo>
                  <a:pt x="1792225" y="-5351"/>
                  <a:pt x="1828912" y="48456"/>
                  <a:pt x="1832429" y="120955"/>
                </a:cubicBezTo>
                <a:cubicBezTo>
                  <a:pt x="1867916" y="326846"/>
                  <a:pt x="1818939" y="507757"/>
                  <a:pt x="1832429" y="604760"/>
                </a:cubicBezTo>
                <a:cubicBezTo>
                  <a:pt x="1814809" y="679557"/>
                  <a:pt x="1781732" y="722770"/>
                  <a:pt x="1711474" y="725715"/>
                </a:cubicBezTo>
                <a:cubicBezTo>
                  <a:pt x="1542543" y="761791"/>
                  <a:pt x="1426045" y="706505"/>
                  <a:pt x="1197206" y="725715"/>
                </a:cubicBezTo>
                <a:cubicBezTo>
                  <a:pt x="968367" y="744925"/>
                  <a:pt x="756776" y="709250"/>
                  <a:pt x="635223" y="725715"/>
                </a:cubicBezTo>
                <a:cubicBezTo>
                  <a:pt x="513670" y="742180"/>
                  <a:pt x="325813" y="685515"/>
                  <a:pt x="120955" y="725715"/>
                </a:cubicBezTo>
                <a:cubicBezTo>
                  <a:pt x="67181" y="739163"/>
                  <a:pt x="-2883" y="672601"/>
                  <a:pt x="0" y="604760"/>
                </a:cubicBezTo>
                <a:cubicBezTo>
                  <a:pt x="-22526" y="445806"/>
                  <a:pt x="7678" y="290651"/>
                  <a:pt x="0" y="120955"/>
                </a:cubicBezTo>
                <a:close/>
              </a:path>
              <a:path w="1832429" h="725715" stroke="0" extrusionOk="0">
                <a:moveTo>
                  <a:pt x="0" y="120955"/>
                </a:moveTo>
                <a:cubicBezTo>
                  <a:pt x="-4190" y="43484"/>
                  <a:pt x="68809" y="12727"/>
                  <a:pt x="120955" y="0"/>
                </a:cubicBezTo>
                <a:cubicBezTo>
                  <a:pt x="345413" y="-53113"/>
                  <a:pt x="517513" y="27532"/>
                  <a:pt x="682938" y="0"/>
                </a:cubicBezTo>
                <a:cubicBezTo>
                  <a:pt x="848363" y="-27532"/>
                  <a:pt x="1001879" y="56731"/>
                  <a:pt x="1244922" y="0"/>
                </a:cubicBezTo>
                <a:cubicBezTo>
                  <a:pt x="1487965" y="-56731"/>
                  <a:pt x="1543445" y="28061"/>
                  <a:pt x="1711474" y="0"/>
                </a:cubicBezTo>
                <a:cubicBezTo>
                  <a:pt x="1783904" y="-6634"/>
                  <a:pt x="1844468" y="58277"/>
                  <a:pt x="1832429" y="120955"/>
                </a:cubicBezTo>
                <a:cubicBezTo>
                  <a:pt x="1835884" y="251636"/>
                  <a:pt x="1808442" y="379475"/>
                  <a:pt x="1832429" y="604760"/>
                </a:cubicBezTo>
                <a:cubicBezTo>
                  <a:pt x="1834972" y="677568"/>
                  <a:pt x="1775178" y="722912"/>
                  <a:pt x="1711474" y="725715"/>
                </a:cubicBezTo>
                <a:cubicBezTo>
                  <a:pt x="1519491" y="731884"/>
                  <a:pt x="1354776" y="667881"/>
                  <a:pt x="1165396" y="725715"/>
                </a:cubicBezTo>
                <a:cubicBezTo>
                  <a:pt x="976016" y="783549"/>
                  <a:pt x="883432" y="677731"/>
                  <a:pt x="635223" y="725715"/>
                </a:cubicBezTo>
                <a:cubicBezTo>
                  <a:pt x="387014" y="773699"/>
                  <a:pt x="261513" y="668346"/>
                  <a:pt x="120955" y="725715"/>
                </a:cubicBezTo>
                <a:cubicBezTo>
                  <a:pt x="60800" y="737705"/>
                  <a:pt x="-14603" y="668356"/>
                  <a:pt x="0" y="604760"/>
                </a:cubicBezTo>
                <a:cubicBezTo>
                  <a:pt x="-55359" y="401607"/>
                  <a:pt x="29433" y="312381"/>
                  <a:pt x="0" y="120955"/>
                </a:cubicBezTo>
                <a:close/>
              </a:path>
            </a:pathLst>
          </a:custGeom>
          <a:solidFill>
            <a:schemeClr val="bg1">
              <a:lumMod val="85000"/>
            </a:schemeClr>
          </a:solidFill>
          <a:ln>
            <a:extLst>
              <a:ext uri="{C807C97D-BFC1-408E-A445-0C87EB9F89A2}">
                <ask:lineSketchStyleProps xmlns:ask="http://schemas.microsoft.com/office/drawing/2018/sketchyshapes" xmlns="" sd="4069760506">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18. </a:t>
            </a:r>
            <a:r>
              <a:rPr lang="fr-CA" dirty="0">
                <a:latin typeface="Calibri" panose="020F0502020204030204" pitchFamily="34" charset="0"/>
                <a:ea typeface="Calibri" panose="020F0502020204030204" pitchFamily="34" charset="0"/>
                <a:cs typeface="Times New Roman" panose="02020603050405020304" pitchFamily="18" charset="0"/>
              </a:rPr>
              <a:t>Contemplez les nuages</a:t>
            </a:r>
            <a:endParaRPr lang="en-US" dirty="0"/>
          </a:p>
        </p:txBody>
      </p:sp>
      <p:sp>
        <p:nvSpPr>
          <p:cNvPr id="17" name="Rounded Rectangle 16">
            <a:hlinkClick r:id="rId11" action="ppaction://hlinksldjump"/>
          </p:cNvPr>
          <p:cNvSpPr/>
          <p:nvPr/>
        </p:nvSpPr>
        <p:spPr>
          <a:xfrm>
            <a:off x="4789203" y="5820229"/>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08587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5112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6459" y="36878"/>
                  <a:pt x="71021" y="-8336"/>
                  <a:pt x="120955" y="0"/>
                </a:cubicBezTo>
                <a:cubicBezTo>
                  <a:pt x="250812" y="-24356"/>
                  <a:pt x="455771" y="13586"/>
                  <a:pt x="603412" y="0"/>
                </a:cubicBezTo>
                <a:cubicBezTo>
                  <a:pt x="751053" y="-13586"/>
                  <a:pt x="979922" y="45307"/>
                  <a:pt x="1085870" y="0"/>
                </a:cubicBezTo>
                <a:cubicBezTo>
                  <a:pt x="1191818" y="-45307"/>
                  <a:pt x="1444841" y="54777"/>
                  <a:pt x="1711474" y="0"/>
                </a:cubicBezTo>
                <a:cubicBezTo>
                  <a:pt x="1783071" y="1945"/>
                  <a:pt x="1823881" y="54684"/>
                  <a:pt x="1832429" y="120955"/>
                </a:cubicBezTo>
                <a:cubicBezTo>
                  <a:pt x="1885935" y="263168"/>
                  <a:pt x="1783495" y="499670"/>
                  <a:pt x="1832429" y="604760"/>
                </a:cubicBezTo>
                <a:cubicBezTo>
                  <a:pt x="1826126" y="680308"/>
                  <a:pt x="1785209" y="739265"/>
                  <a:pt x="1711474" y="725715"/>
                </a:cubicBezTo>
                <a:cubicBezTo>
                  <a:pt x="1581883" y="782667"/>
                  <a:pt x="1344168" y="684742"/>
                  <a:pt x="1165396" y="725715"/>
                </a:cubicBezTo>
                <a:cubicBezTo>
                  <a:pt x="986624" y="766688"/>
                  <a:pt x="784366" y="675201"/>
                  <a:pt x="651128" y="725715"/>
                </a:cubicBezTo>
                <a:cubicBezTo>
                  <a:pt x="517890" y="776229"/>
                  <a:pt x="270903" y="664865"/>
                  <a:pt x="120955" y="725715"/>
                </a:cubicBezTo>
                <a:cubicBezTo>
                  <a:pt x="47914" y="722683"/>
                  <a:pt x="-7352" y="666863"/>
                  <a:pt x="0" y="604760"/>
                </a:cubicBezTo>
                <a:cubicBezTo>
                  <a:pt x="-19403" y="379130"/>
                  <a:pt x="6347" y="235197"/>
                  <a:pt x="0" y="120955"/>
                </a:cubicBezTo>
                <a:close/>
              </a:path>
              <a:path w="1832429" h="725715" stroke="0" extrusionOk="0">
                <a:moveTo>
                  <a:pt x="0" y="120955"/>
                </a:moveTo>
                <a:cubicBezTo>
                  <a:pt x="3151" y="51681"/>
                  <a:pt x="44618" y="7940"/>
                  <a:pt x="120955" y="0"/>
                </a:cubicBezTo>
                <a:cubicBezTo>
                  <a:pt x="267655" y="-63857"/>
                  <a:pt x="403257" y="4067"/>
                  <a:pt x="682938" y="0"/>
                </a:cubicBezTo>
                <a:cubicBezTo>
                  <a:pt x="962619" y="-4067"/>
                  <a:pt x="982244" y="16282"/>
                  <a:pt x="1197206" y="0"/>
                </a:cubicBezTo>
                <a:cubicBezTo>
                  <a:pt x="1412168" y="-16282"/>
                  <a:pt x="1499435" y="667"/>
                  <a:pt x="1711474" y="0"/>
                </a:cubicBezTo>
                <a:cubicBezTo>
                  <a:pt x="1777194" y="11079"/>
                  <a:pt x="1827314" y="62460"/>
                  <a:pt x="1832429" y="120955"/>
                </a:cubicBezTo>
                <a:cubicBezTo>
                  <a:pt x="1881680" y="353715"/>
                  <a:pt x="1799813" y="491134"/>
                  <a:pt x="1832429" y="604760"/>
                </a:cubicBezTo>
                <a:cubicBezTo>
                  <a:pt x="1826084" y="688555"/>
                  <a:pt x="1772724" y="739409"/>
                  <a:pt x="1711474" y="725715"/>
                </a:cubicBezTo>
                <a:cubicBezTo>
                  <a:pt x="1542426" y="784634"/>
                  <a:pt x="1399402" y="715239"/>
                  <a:pt x="1181301" y="725715"/>
                </a:cubicBezTo>
                <a:cubicBezTo>
                  <a:pt x="963200" y="736191"/>
                  <a:pt x="900180" y="700315"/>
                  <a:pt x="682938" y="725715"/>
                </a:cubicBezTo>
                <a:cubicBezTo>
                  <a:pt x="465696" y="751115"/>
                  <a:pt x="298778" y="680678"/>
                  <a:pt x="120955" y="725715"/>
                </a:cubicBezTo>
                <a:cubicBezTo>
                  <a:pt x="55455" y="722207"/>
                  <a:pt x="1289" y="677581"/>
                  <a:pt x="0" y="604760"/>
                </a:cubicBezTo>
                <a:cubicBezTo>
                  <a:pt x="-42988" y="462595"/>
                  <a:pt x="24077" y="249755"/>
                  <a:pt x="0" y="120955"/>
                </a:cubicBezTo>
                <a:close/>
              </a:path>
            </a:pathLst>
          </a:custGeom>
          <a:solidFill>
            <a:schemeClr val="accent2">
              <a:lumMod val="40000"/>
              <a:lumOff val="60000"/>
            </a:schemeClr>
          </a:solidFill>
          <a:ln>
            <a:extLst>
              <a:ext uri="{C807C97D-BFC1-408E-A445-0C87EB9F89A2}">
                <ask:lineSketchStyleProps xmlns:ask="http://schemas.microsoft.com/office/drawing/2018/sketchyshapes" xmlns="" sd="136078953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dirty="0"/>
              <a:t>23. </a:t>
            </a:r>
            <a:r>
              <a:rPr lang="fr-CA" dirty="0">
                <a:latin typeface="Calibri" panose="020F0502020204030204" pitchFamily="34" charset="0"/>
                <a:ea typeface="Calibri" panose="020F0502020204030204" pitchFamily="34" charset="0"/>
                <a:cs typeface="Times New Roman" panose="02020603050405020304" pitchFamily="18" charset="0"/>
              </a:rPr>
              <a:t>Formes de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la </a:t>
            </a:r>
            <a:r>
              <a:rPr lang="fr-CA" dirty="0">
                <a:latin typeface="Calibri" panose="020F0502020204030204" pitchFamily="34" charset="0"/>
                <a:ea typeface="Calibri" panose="020F0502020204030204" pitchFamily="34" charset="0"/>
                <a:cs typeface="Times New Roman" panose="02020603050405020304" pitchFamily="18" charset="0"/>
              </a:rPr>
              <a:t>nature</a:t>
            </a:r>
            <a:endParaRPr lang="en-US" dirty="0"/>
          </a:p>
        </p:txBody>
      </p:sp>
      <p:sp>
        <p:nvSpPr>
          <p:cNvPr id="20" name="Rounded Rectangle 19">
            <a:hlinkClick r:id="rId12" action="ppaction://hlinksldjump"/>
          </p:cNvPr>
          <p:cNvSpPr/>
          <p:nvPr/>
        </p:nvSpPr>
        <p:spPr>
          <a:xfrm>
            <a:off x="7279780" y="2902632"/>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9884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488" y="48214"/>
                  <a:pt x="37274" y="5947"/>
                  <a:pt x="120955" y="0"/>
                </a:cubicBezTo>
                <a:cubicBezTo>
                  <a:pt x="263763" y="-47154"/>
                  <a:pt x="404963" y="33426"/>
                  <a:pt x="635223" y="0"/>
                </a:cubicBezTo>
                <a:cubicBezTo>
                  <a:pt x="865483" y="-33426"/>
                  <a:pt x="1052928" y="873"/>
                  <a:pt x="1181301" y="0"/>
                </a:cubicBezTo>
                <a:cubicBezTo>
                  <a:pt x="1309674" y="-873"/>
                  <a:pt x="1489846" y="4935"/>
                  <a:pt x="1711474" y="0"/>
                </a:cubicBezTo>
                <a:cubicBezTo>
                  <a:pt x="1770299" y="9935"/>
                  <a:pt x="1831210" y="49849"/>
                  <a:pt x="1832429" y="120955"/>
                </a:cubicBezTo>
                <a:cubicBezTo>
                  <a:pt x="1835084" y="339073"/>
                  <a:pt x="1777440" y="394552"/>
                  <a:pt x="1832429" y="604760"/>
                </a:cubicBezTo>
                <a:cubicBezTo>
                  <a:pt x="1839624" y="672453"/>
                  <a:pt x="1780165" y="718402"/>
                  <a:pt x="1711474" y="725715"/>
                </a:cubicBezTo>
                <a:cubicBezTo>
                  <a:pt x="1541912" y="768461"/>
                  <a:pt x="1383784" y="722025"/>
                  <a:pt x="1181301" y="725715"/>
                </a:cubicBezTo>
                <a:cubicBezTo>
                  <a:pt x="978818" y="729405"/>
                  <a:pt x="867364" y="691628"/>
                  <a:pt x="698844" y="725715"/>
                </a:cubicBezTo>
                <a:cubicBezTo>
                  <a:pt x="530324" y="759802"/>
                  <a:pt x="256992" y="697029"/>
                  <a:pt x="120955" y="725715"/>
                </a:cubicBezTo>
                <a:cubicBezTo>
                  <a:pt x="50857" y="731544"/>
                  <a:pt x="6749" y="679025"/>
                  <a:pt x="0" y="604760"/>
                </a:cubicBezTo>
                <a:cubicBezTo>
                  <a:pt x="-53408" y="392163"/>
                  <a:pt x="57185" y="355218"/>
                  <a:pt x="0" y="120955"/>
                </a:cubicBezTo>
                <a:close/>
              </a:path>
              <a:path w="1832429" h="725715" stroke="0" extrusionOk="0">
                <a:moveTo>
                  <a:pt x="0" y="120955"/>
                </a:moveTo>
                <a:cubicBezTo>
                  <a:pt x="1547" y="54946"/>
                  <a:pt x="62222" y="-14374"/>
                  <a:pt x="120955" y="0"/>
                </a:cubicBezTo>
                <a:cubicBezTo>
                  <a:pt x="228527" y="-45357"/>
                  <a:pt x="370464" y="1566"/>
                  <a:pt x="603412" y="0"/>
                </a:cubicBezTo>
                <a:cubicBezTo>
                  <a:pt x="836360" y="-1566"/>
                  <a:pt x="892655" y="39430"/>
                  <a:pt x="1117680" y="0"/>
                </a:cubicBezTo>
                <a:cubicBezTo>
                  <a:pt x="1342705" y="-39430"/>
                  <a:pt x="1435413" y="25321"/>
                  <a:pt x="1711474" y="0"/>
                </a:cubicBezTo>
                <a:cubicBezTo>
                  <a:pt x="1773688" y="-17849"/>
                  <a:pt x="1848099" y="51437"/>
                  <a:pt x="1832429" y="120955"/>
                </a:cubicBezTo>
                <a:cubicBezTo>
                  <a:pt x="1855901" y="263423"/>
                  <a:pt x="1782456" y="453052"/>
                  <a:pt x="1832429" y="604760"/>
                </a:cubicBezTo>
                <a:cubicBezTo>
                  <a:pt x="1830791" y="670818"/>
                  <a:pt x="1779893" y="720809"/>
                  <a:pt x="1711474" y="725715"/>
                </a:cubicBezTo>
                <a:cubicBezTo>
                  <a:pt x="1556222" y="764581"/>
                  <a:pt x="1325675" y="679662"/>
                  <a:pt x="1229017" y="725715"/>
                </a:cubicBezTo>
                <a:cubicBezTo>
                  <a:pt x="1132359" y="771768"/>
                  <a:pt x="924694" y="688811"/>
                  <a:pt x="698844" y="725715"/>
                </a:cubicBezTo>
                <a:cubicBezTo>
                  <a:pt x="472994" y="762619"/>
                  <a:pt x="283149" y="667192"/>
                  <a:pt x="120955" y="725715"/>
                </a:cubicBezTo>
                <a:cubicBezTo>
                  <a:pt x="60374" y="730027"/>
                  <a:pt x="-1758" y="673557"/>
                  <a:pt x="0" y="604760"/>
                </a:cubicBezTo>
                <a:cubicBezTo>
                  <a:pt x="-5699" y="494411"/>
                  <a:pt x="56744" y="344254"/>
                  <a:pt x="0" y="120955"/>
                </a:cubicBezTo>
                <a:close/>
              </a:path>
            </a:pathLst>
          </a:custGeom>
          <a:solidFill>
            <a:schemeClr val="bg1">
              <a:lumMod val="85000"/>
            </a:schemeClr>
          </a:solidFill>
          <a:ln>
            <a:extLst>
              <a:ext uri="{C807C97D-BFC1-408E-A445-0C87EB9F89A2}">
                <ask:lineSketchStyleProps xmlns:ask="http://schemas.microsoft.com/office/drawing/2018/sketchyshapes" xmlns="" sd="2369252867">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9. </a:t>
            </a:r>
            <a:r>
              <a:rPr lang="fr-CA" dirty="0">
                <a:latin typeface="Calibri" panose="020F0502020204030204" pitchFamily="34" charset="0"/>
                <a:ea typeface="Calibri" panose="020F0502020204030204" pitchFamily="34" charset="0"/>
                <a:cs typeface="Times New Roman" panose="02020603050405020304" pitchFamily="18" charset="0"/>
              </a:rPr>
              <a:t>Prenez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des </a:t>
            </a:r>
            <a:r>
              <a:rPr lang="fr-CA" dirty="0">
                <a:latin typeface="Calibri" panose="020F0502020204030204" pitchFamily="34" charset="0"/>
                <a:ea typeface="Calibri" panose="020F0502020204030204" pitchFamily="34" charset="0"/>
                <a:cs typeface="Times New Roman" panose="02020603050405020304" pitchFamily="18" charset="0"/>
              </a:rPr>
              <a:t>photos</a:t>
            </a:r>
            <a:endParaRPr lang="en-US" dirty="0"/>
          </a:p>
        </p:txBody>
      </p:sp>
      <p:sp>
        <p:nvSpPr>
          <p:cNvPr id="21" name="Rounded Rectangle 20">
            <a:hlinkClick r:id="rId13" action="ppaction://hlinksldjump"/>
          </p:cNvPr>
          <p:cNvSpPr/>
          <p:nvPr/>
        </p:nvSpPr>
        <p:spPr>
          <a:xfrm>
            <a:off x="7279778" y="3882570"/>
            <a:ext cx="1832429" cy="725715"/>
          </a:xfrm>
          <a:custGeom>
            <a:avLst/>
            <a:gdLst>
              <a:gd name="connsiteX0" fmla="*/ 0 w 1832429"/>
              <a:gd name="connsiteY0" fmla="*/ 120955 h 725715"/>
              <a:gd name="connsiteX1" fmla="*/ 120955 w 1832429"/>
              <a:gd name="connsiteY1" fmla="*/ 0 h 725715"/>
              <a:gd name="connsiteX2" fmla="*/ 619318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9439" y="67482"/>
                  <a:pt x="44920" y="1078"/>
                  <a:pt x="120955" y="0"/>
                </a:cubicBezTo>
                <a:cubicBezTo>
                  <a:pt x="240658" y="-56724"/>
                  <a:pt x="413015" y="14721"/>
                  <a:pt x="619318" y="0"/>
                </a:cubicBezTo>
                <a:cubicBezTo>
                  <a:pt x="825621" y="-14721"/>
                  <a:pt x="1063436" y="61471"/>
                  <a:pt x="1181301" y="0"/>
                </a:cubicBezTo>
                <a:cubicBezTo>
                  <a:pt x="1299166" y="-61471"/>
                  <a:pt x="1563546" y="35050"/>
                  <a:pt x="1711474" y="0"/>
                </a:cubicBezTo>
                <a:cubicBezTo>
                  <a:pt x="1774241" y="-53"/>
                  <a:pt x="1834441" y="51376"/>
                  <a:pt x="1832429" y="120955"/>
                </a:cubicBezTo>
                <a:cubicBezTo>
                  <a:pt x="1852520" y="319062"/>
                  <a:pt x="1780540" y="393454"/>
                  <a:pt x="1832429" y="604760"/>
                </a:cubicBezTo>
                <a:cubicBezTo>
                  <a:pt x="1826983" y="679625"/>
                  <a:pt x="1777286" y="729502"/>
                  <a:pt x="1711474" y="725715"/>
                </a:cubicBezTo>
                <a:cubicBezTo>
                  <a:pt x="1516375" y="744425"/>
                  <a:pt x="1381498" y="720144"/>
                  <a:pt x="1213111" y="725715"/>
                </a:cubicBezTo>
                <a:cubicBezTo>
                  <a:pt x="1044724" y="731286"/>
                  <a:pt x="897571" y="702522"/>
                  <a:pt x="682938" y="725715"/>
                </a:cubicBezTo>
                <a:cubicBezTo>
                  <a:pt x="468305" y="748908"/>
                  <a:pt x="238965" y="715480"/>
                  <a:pt x="120955" y="725715"/>
                </a:cubicBezTo>
                <a:cubicBezTo>
                  <a:pt x="71996" y="718330"/>
                  <a:pt x="-741" y="668178"/>
                  <a:pt x="0" y="604760"/>
                </a:cubicBezTo>
                <a:cubicBezTo>
                  <a:pt x="-42686" y="395955"/>
                  <a:pt x="48259" y="268574"/>
                  <a:pt x="0" y="120955"/>
                </a:cubicBezTo>
                <a:close/>
              </a:path>
              <a:path w="1832429" h="725715" stroke="0" extrusionOk="0">
                <a:moveTo>
                  <a:pt x="0" y="120955"/>
                </a:moveTo>
                <a:cubicBezTo>
                  <a:pt x="-6162" y="51267"/>
                  <a:pt x="58719" y="5655"/>
                  <a:pt x="120955" y="0"/>
                </a:cubicBezTo>
                <a:cubicBezTo>
                  <a:pt x="298022" y="-3515"/>
                  <a:pt x="466307" y="14714"/>
                  <a:pt x="619318" y="0"/>
                </a:cubicBezTo>
                <a:cubicBezTo>
                  <a:pt x="772329" y="-14714"/>
                  <a:pt x="999988" y="2961"/>
                  <a:pt x="1101775" y="0"/>
                </a:cubicBezTo>
                <a:cubicBezTo>
                  <a:pt x="1203562" y="-2961"/>
                  <a:pt x="1494081" y="59548"/>
                  <a:pt x="1711474" y="0"/>
                </a:cubicBezTo>
                <a:cubicBezTo>
                  <a:pt x="1777660" y="3311"/>
                  <a:pt x="1839566" y="72134"/>
                  <a:pt x="1832429" y="120955"/>
                </a:cubicBezTo>
                <a:cubicBezTo>
                  <a:pt x="1859599" y="282420"/>
                  <a:pt x="1811125" y="364137"/>
                  <a:pt x="1832429" y="604760"/>
                </a:cubicBezTo>
                <a:cubicBezTo>
                  <a:pt x="1829112" y="689512"/>
                  <a:pt x="1774446" y="725621"/>
                  <a:pt x="1711474" y="725715"/>
                </a:cubicBezTo>
                <a:cubicBezTo>
                  <a:pt x="1492102" y="735175"/>
                  <a:pt x="1429940" y="716561"/>
                  <a:pt x="1149491" y="725715"/>
                </a:cubicBezTo>
                <a:cubicBezTo>
                  <a:pt x="869042" y="734869"/>
                  <a:pt x="881133" y="722778"/>
                  <a:pt x="619318" y="725715"/>
                </a:cubicBezTo>
                <a:cubicBezTo>
                  <a:pt x="357503" y="728652"/>
                  <a:pt x="314904" y="722029"/>
                  <a:pt x="120955" y="725715"/>
                </a:cubicBezTo>
                <a:cubicBezTo>
                  <a:pt x="53549" y="710617"/>
                  <a:pt x="-4402" y="681161"/>
                  <a:pt x="0" y="604760"/>
                </a:cubicBezTo>
                <a:cubicBezTo>
                  <a:pt x="-4861" y="451374"/>
                  <a:pt x="1595" y="322596"/>
                  <a:pt x="0" y="120955"/>
                </a:cubicBezTo>
                <a:close/>
              </a:path>
            </a:pathLst>
          </a:custGeom>
          <a:solidFill>
            <a:schemeClr val="accent4">
              <a:lumMod val="40000"/>
              <a:lumOff val="60000"/>
            </a:schemeClr>
          </a:solidFill>
          <a:ln>
            <a:extLst>
              <a:ext uri="{C807C97D-BFC1-408E-A445-0C87EB9F89A2}">
                <ask:lineSketchStyleProps xmlns:ask="http://schemas.microsoft.com/office/drawing/2018/sketchyshapes" xmlns="" sd="157597050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14. </a:t>
            </a:r>
            <a:r>
              <a:rPr lang="fr-CA" dirty="0">
                <a:latin typeface="Calibri" panose="020F0502020204030204" pitchFamily="34" charset="0"/>
                <a:ea typeface="Calibri" panose="020F0502020204030204" pitchFamily="34" charset="0"/>
                <a:cs typeface="Times New Roman" panose="02020603050405020304" pitchFamily="18" charset="0"/>
              </a:rPr>
              <a:t>Récoltez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des </a:t>
            </a:r>
            <a:r>
              <a:rPr lang="fr-CA" dirty="0">
                <a:latin typeface="Calibri" panose="020F0502020204030204" pitchFamily="34" charset="0"/>
                <a:ea typeface="Calibri" panose="020F0502020204030204" pitchFamily="34" charset="0"/>
                <a:cs typeface="Times New Roman" panose="02020603050405020304" pitchFamily="18" charset="0"/>
              </a:rPr>
              <a:t>graines</a:t>
            </a:r>
            <a:endParaRPr lang="en-US" dirty="0"/>
          </a:p>
        </p:txBody>
      </p:sp>
      <p:sp>
        <p:nvSpPr>
          <p:cNvPr id="22" name="Rounded Rectangle 21">
            <a:hlinkClick r:id="rId14" action="ppaction://hlinksldjump"/>
          </p:cNvPr>
          <p:cNvSpPr/>
          <p:nvPr/>
        </p:nvSpPr>
        <p:spPr>
          <a:xfrm>
            <a:off x="7279779" y="4862510"/>
            <a:ext cx="1832429" cy="725715"/>
          </a:xfrm>
          <a:custGeom>
            <a:avLst/>
            <a:gdLst>
              <a:gd name="connsiteX0" fmla="*/ 0 w 1832429"/>
              <a:gd name="connsiteY0" fmla="*/ 120955 h 725715"/>
              <a:gd name="connsiteX1" fmla="*/ 120955 w 1832429"/>
              <a:gd name="connsiteY1" fmla="*/ 0 h 725715"/>
              <a:gd name="connsiteX2" fmla="*/ 619318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9884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265" y="59972"/>
                  <a:pt x="46689" y="8430"/>
                  <a:pt x="120955" y="0"/>
                </a:cubicBezTo>
                <a:cubicBezTo>
                  <a:pt x="260339" y="-50934"/>
                  <a:pt x="515922" y="42545"/>
                  <a:pt x="619318" y="0"/>
                </a:cubicBezTo>
                <a:cubicBezTo>
                  <a:pt x="722714" y="-42545"/>
                  <a:pt x="984045" y="66223"/>
                  <a:pt x="1181301" y="0"/>
                </a:cubicBezTo>
                <a:cubicBezTo>
                  <a:pt x="1378557" y="-66223"/>
                  <a:pt x="1457960" y="49767"/>
                  <a:pt x="1711474" y="0"/>
                </a:cubicBezTo>
                <a:cubicBezTo>
                  <a:pt x="1780323" y="9093"/>
                  <a:pt x="1817335" y="51490"/>
                  <a:pt x="1832429" y="120955"/>
                </a:cubicBezTo>
                <a:cubicBezTo>
                  <a:pt x="1875602" y="325403"/>
                  <a:pt x="1808621" y="433178"/>
                  <a:pt x="1832429" y="604760"/>
                </a:cubicBezTo>
                <a:cubicBezTo>
                  <a:pt x="1837324" y="669139"/>
                  <a:pt x="1762130" y="724042"/>
                  <a:pt x="1711474" y="725715"/>
                </a:cubicBezTo>
                <a:cubicBezTo>
                  <a:pt x="1591306" y="773281"/>
                  <a:pt x="1422185" y="684837"/>
                  <a:pt x="1213111" y="725715"/>
                </a:cubicBezTo>
                <a:cubicBezTo>
                  <a:pt x="1004037" y="766593"/>
                  <a:pt x="804458" y="722117"/>
                  <a:pt x="698844" y="725715"/>
                </a:cubicBezTo>
                <a:cubicBezTo>
                  <a:pt x="593230" y="729313"/>
                  <a:pt x="321237" y="709021"/>
                  <a:pt x="120955" y="725715"/>
                </a:cubicBezTo>
                <a:cubicBezTo>
                  <a:pt x="57223" y="741420"/>
                  <a:pt x="-7826" y="685658"/>
                  <a:pt x="0" y="604760"/>
                </a:cubicBezTo>
                <a:cubicBezTo>
                  <a:pt x="-51589" y="468166"/>
                  <a:pt x="48466" y="306195"/>
                  <a:pt x="0" y="120955"/>
                </a:cubicBezTo>
                <a:close/>
              </a:path>
              <a:path w="1832429" h="725715" stroke="0" extrusionOk="0">
                <a:moveTo>
                  <a:pt x="0" y="120955"/>
                </a:moveTo>
                <a:cubicBezTo>
                  <a:pt x="-808" y="52018"/>
                  <a:pt x="52394" y="-4674"/>
                  <a:pt x="120955" y="0"/>
                </a:cubicBezTo>
                <a:cubicBezTo>
                  <a:pt x="369021" y="-14324"/>
                  <a:pt x="379238" y="31076"/>
                  <a:pt x="635223" y="0"/>
                </a:cubicBezTo>
                <a:cubicBezTo>
                  <a:pt x="891208" y="-31076"/>
                  <a:pt x="1041465" y="41556"/>
                  <a:pt x="1165396" y="0"/>
                </a:cubicBezTo>
                <a:cubicBezTo>
                  <a:pt x="1289327" y="-41556"/>
                  <a:pt x="1462945" y="10744"/>
                  <a:pt x="1711474" y="0"/>
                </a:cubicBezTo>
                <a:cubicBezTo>
                  <a:pt x="1773782" y="-1301"/>
                  <a:pt x="1829481" y="57847"/>
                  <a:pt x="1832429" y="120955"/>
                </a:cubicBezTo>
                <a:cubicBezTo>
                  <a:pt x="1849577" y="233796"/>
                  <a:pt x="1790648" y="379192"/>
                  <a:pt x="1832429" y="604760"/>
                </a:cubicBezTo>
                <a:cubicBezTo>
                  <a:pt x="1833849" y="672352"/>
                  <a:pt x="1798026" y="723346"/>
                  <a:pt x="1711474" y="725715"/>
                </a:cubicBezTo>
                <a:cubicBezTo>
                  <a:pt x="1562347" y="757844"/>
                  <a:pt x="1365699" y="718083"/>
                  <a:pt x="1197206" y="725715"/>
                </a:cubicBezTo>
                <a:cubicBezTo>
                  <a:pt x="1028713" y="733347"/>
                  <a:pt x="785730" y="676516"/>
                  <a:pt x="667033" y="725715"/>
                </a:cubicBezTo>
                <a:cubicBezTo>
                  <a:pt x="548336" y="774914"/>
                  <a:pt x="323224" y="714428"/>
                  <a:pt x="120955" y="725715"/>
                </a:cubicBezTo>
                <a:cubicBezTo>
                  <a:pt x="53724" y="730250"/>
                  <a:pt x="9410" y="674410"/>
                  <a:pt x="0" y="604760"/>
                </a:cubicBezTo>
                <a:cubicBezTo>
                  <a:pt x="-19767" y="396936"/>
                  <a:pt x="51804" y="239863"/>
                  <a:pt x="0" y="120955"/>
                </a:cubicBezTo>
                <a:close/>
              </a:path>
            </a:pathLst>
          </a:custGeom>
          <a:solidFill>
            <a:schemeClr val="accent2">
              <a:lumMod val="40000"/>
              <a:lumOff val="60000"/>
            </a:schemeClr>
          </a:solidFill>
          <a:ln>
            <a:extLst>
              <a:ext uri="{C807C97D-BFC1-408E-A445-0C87EB9F89A2}">
                <ask:lineSketchStyleProps xmlns:ask="http://schemas.microsoft.com/office/drawing/2018/sketchyshapes" xmlns="" sd="4204453707">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19. </a:t>
            </a:r>
            <a:r>
              <a:rPr lang="fr-CA" dirty="0">
                <a:latin typeface="Calibri" panose="020F0502020204030204" pitchFamily="34" charset="0"/>
                <a:ea typeface="Calibri" panose="020F0502020204030204" pitchFamily="34" charset="0"/>
                <a:cs typeface="Times New Roman" panose="02020603050405020304" pitchFamily="18" charset="0"/>
              </a:rPr>
              <a:t>Ombres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et </a:t>
            </a:r>
            <a:r>
              <a:rPr lang="fr-CA" dirty="0">
                <a:latin typeface="Calibri" panose="020F0502020204030204" pitchFamily="34" charset="0"/>
                <a:ea typeface="Calibri" panose="020F0502020204030204" pitchFamily="34" charset="0"/>
                <a:cs typeface="Times New Roman" panose="02020603050405020304" pitchFamily="18" charset="0"/>
              </a:rPr>
              <a:t>lumières</a:t>
            </a:r>
            <a:endParaRPr lang="en-US" dirty="0"/>
          </a:p>
        </p:txBody>
      </p:sp>
      <p:sp>
        <p:nvSpPr>
          <p:cNvPr id="23" name="Rounded Rectangle 22">
            <a:hlinkClick r:id="rId15" action="ppaction://hlinksldjump"/>
          </p:cNvPr>
          <p:cNvSpPr/>
          <p:nvPr/>
        </p:nvSpPr>
        <p:spPr>
          <a:xfrm>
            <a:off x="7279777" y="5831221"/>
            <a:ext cx="1832429" cy="725715"/>
          </a:xfrm>
          <a:custGeom>
            <a:avLst/>
            <a:gdLst>
              <a:gd name="connsiteX0" fmla="*/ 0 w 1832429"/>
              <a:gd name="connsiteY0" fmla="*/ 120955 h 725715"/>
              <a:gd name="connsiteX1" fmla="*/ 120955 w 1832429"/>
              <a:gd name="connsiteY1" fmla="*/ 0 h 725715"/>
              <a:gd name="connsiteX2" fmla="*/ 651128 w 1832429"/>
              <a:gd name="connsiteY2" fmla="*/ 0 h 725715"/>
              <a:gd name="connsiteX3" fmla="*/ 113358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51" y="65692"/>
                  <a:pt x="50550" y="796"/>
                  <a:pt x="120955" y="0"/>
                </a:cubicBezTo>
                <a:cubicBezTo>
                  <a:pt x="380334" y="-58421"/>
                  <a:pt x="516240" y="62717"/>
                  <a:pt x="651128" y="0"/>
                </a:cubicBezTo>
                <a:cubicBezTo>
                  <a:pt x="786016" y="-62717"/>
                  <a:pt x="995164" y="26823"/>
                  <a:pt x="1133585" y="0"/>
                </a:cubicBezTo>
                <a:cubicBezTo>
                  <a:pt x="1272006" y="-26823"/>
                  <a:pt x="1497922" y="55544"/>
                  <a:pt x="1711474" y="0"/>
                </a:cubicBezTo>
                <a:cubicBezTo>
                  <a:pt x="1784561" y="-886"/>
                  <a:pt x="1845699" y="55336"/>
                  <a:pt x="1832429" y="120955"/>
                </a:cubicBezTo>
                <a:cubicBezTo>
                  <a:pt x="1838434" y="260328"/>
                  <a:pt x="1784287" y="403622"/>
                  <a:pt x="1832429" y="604760"/>
                </a:cubicBezTo>
                <a:cubicBezTo>
                  <a:pt x="1840599" y="671409"/>
                  <a:pt x="1781837" y="732897"/>
                  <a:pt x="1711474" y="725715"/>
                </a:cubicBezTo>
                <a:cubicBezTo>
                  <a:pt x="1574617" y="750787"/>
                  <a:pt x="1446711" y="720878"/>
                  <a:pt x="1213111" y="725715"/>
                </a:cubicBezTo>
                <a:cubicBezTo>
                  <a:pt x="979511" y="730552"/>
                  <a:pt x="937722" y="723505"/>
                  <a:pt x="667033" y="725715"/>
                </a:cubicBezTo>
                <a:cubicBezTo>
                  <a:pt x="396344" y="727925"/>
                  <a:pt x="379269" y="679293"/>
                  <a:pt x="120955" y="725715"/>
                </a:cubicBezTo>
                <a:cubicBezTo>
                  <a:pt x="35793" y="719391"/>
                  <a:pt x="9835" y="681217"/>
                  <a:pt x="0" y="604760"/>
                </a:cubicBezTo>
                <a:cubicBezTo>
                  <a:pt x="-32400" y="465538"/>
                  <a:pt x="11922" y="313249"/>
                  <a:pt x="0" y="120955"/>
                </a:cubicBezTo>
                <a:close/>
              </a:path>
              <a:path w="1832429" h="725715" stroke="0" extrusionOk="0">
                <a:moveTo>
                  <a:pt x="0" y="120955"/>
                </a:moveTo>
                <a:cubicBezTo>
                  <a:pt x="4480" y="50790"/>
                  <a:pt x="68079" y="7791"/>
                  <a:pt x="120955" y="0"/>
                </a:cubicBezTo>
                <a:cubicBezTo>
                  <a:pt x="227090" y="-22641"/>
                  <a:pt x="421976" y="42889"/>
                  <a:pt x="619318" y="0"/>
                </a:cubicBezTo>
                <a:cubicBezTo>
                  <a:pt x="816660" y="-42889"/>
                  <a:pt x="1001309" y="3046"/>
                  <a:pt x="1101775" y="0"/>
                </a:cubicBezTo>
                <a:cubicBezTo>
                  <a:pt x="1202241" y="-3046"/>
                  <a:pt x="1410592" y="41161"/>
                  <a:pt x="1711474" y="0"/>
                </a:cubicBezTo>
                <a:cubicBezTo>
                  <a:pt x="1794612" y="-2364"/>
                  <a:pt x="1831233" y="55241"/>
                  <a:pt x="1832429" y="120955"/>
                </a:cubicBezTo>
                <a:cubicBezTo>
                  <a:pt x="1874201" y="236826"/>
                  <a:pt x="1785417" y="382257"/>
                  <a:pt x="1832429" y="604760"/>
                </a:cubicBezTo>
                <a:cubicBezTo>
                  <a:pt x="1836459" y="681446"/>
                  <a:pt x="1775955" y="727577"/>
                  <a:pt x="1711474" y="725715"/>
                </a:cubicBezTo>
                <a:cubicBezTo>
                  <a:pt x="1513030" y="780564"/>
                  <a:pt x="1429591" y="708070"/>
                  <a:pt x="1181301" y="725715"/>
                </a:cubicBezTo>
                <a:cubicBezTo>
                  <a:pt x="933011" y="743360"/>
                  <a:pt x="905659" y="677288"/>
                  <a:pt x="682938" y="725715"/>
                </a:cubicBezTo>
                <a:cubicBezTo>
                  <a:pt x="460217" y="774142"/>
                  <a:pt x="290480" y="715799"/>
                  <a:pt x="120955" y="725715"/>
                </a:cubicBezTo>
                <a:cubicBezTo>
                  <a:pt x="64219" y="736363"/>
                  <a:pt x="1578" y="668090"/>
                  <a:pt x="0" y="604760"/>
                </a:cubicBezTo>
                <a:cubicBezTo>
                  <a:pt x="-53698" y="416152"/>
                  <a:pt x="26530" y="265183"/>
                  <a:pt x="0" y="120955"/>
                </a:cubicBezTo>
                <a:close/>
              </a:path>
            </a:pathLst>
          </a:custGeom>
          <a:solidFill>
            <a:schemeClr val="accent6">
              <a:lumMod val="40000"/>
              <a:lumOff val="60000"/>
            </a:schemeClr>
          </a:solidFill>
          <a:ln>
            <a:extLst>
              <a:ext uri="{C807C97D-BFC1-408E-A445-0C87EB9F89A2}">
                <ask:lineSketchStyleProps xmlns:ask="http://schemas.microsoft.com/office/drawing/2018/sketchyshapes" xmlns="" sd="152829253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dirty="0"/>
              <a:t>24. </a:t>
            </a:r>
            <a:r>
              <a:rPr lang="fr-CA" dirty="0">
                <a:latin typeface="Calibri" panose="020F0502020204030204" pitchFamily="34" charset="0"/>
                <a:ea typeface="Calibri" panose="020F0502020204030204" pitchFamily="34" charset="0"/>
                <a:cs typeface="Times New Roman" panose="02020603050405020304" pitchFamily="18" charset="0"/>
              </a:rPr>
              <a:t>Motifs de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la </a:t>
            </a:r>
            <a:r>
              <a:rPr lang="fr-CA" dirty="0">
                <a:latin typeface="Calibri" panose="020F0502020204030204" pitchFamily="34" charset="0"/>
                <a:ea typeface="Calibri" panose="020F0502020204030204" pitchFamily="34" charset="0"/>
                <a:cs typeface="Times New Roman" panose="02020603050405020304" pitchFamily="18" charset="0"/>
              </a:rPr>
              <a:t>nature</a:t>
            </a:r>
            <a:endParaRPr lang="en-US" dirty="0"/>
          </a:p>
        </p:txBody>
      </p:sp>
      <p:sp>
        <p:nvSpPr>
          <p:cNvPr id="24" name="Rounded Rectangle 23">
            <a:hlinkClick r:id="rId16" action="ppaction://hlinksldjump"/>
          </p:cNvPr>
          <p:cNvSpPr/>
          <p:nvPr/>
        </p:nvSpPr>
        <p:spPr>
          <a:xfrm>
            <a:off x="2700962" y="2902631"/>
            <a:ext cx="1832429" cy="725715"/>
          </a:xfrm>
          <a:custGeom>
            <a:avLst/>
            <a:gdLst>
              <a:gd name="connsiteX0" fmla="*/ 0 w 1832429"/>
              <a:gd name="connsiteY0" fmla="*/ 120955 h 725715"/>
              <a:gd name="connsiteX1" fmla="*/ 120955 w 1832429"/>
              <a:gd name="connsiteY1" fmla="*/ 0 h 725715"/>
              <a:gd name="connsiteX2" fmla="*/ 682938 w 1832429"/>
              <a:gd name="connsiteY2" fmla="*/ 0 h 725715"/>
              <a:gd name="connsiteX3" fmla="*/ 121311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29017 w 1832429"/>
              <a:gd name="connsiteY8" fmla="*/ 725715 h 725715"/>
              <a:gd name="connsiteX9" fmla="*/ 74655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838" y="55482"/>
                  <a:pt x="46022" y="5772"/>
                  <a:pt x="120955" y="0"/>
                </a:cubicBezTo>
                <a:cubicBezTo>
                  <a:pt x="385678" y="-3481"/>
                  <a:pt x="556574" y="36134"/>
                  <a:pt x="682938" y="0"/>
                </a:cubicBezTo>
                <a:cubicBezTo>
                  <a:pt x="809302" y="-36134"/>
                  <a:pt x="955611" y="58623"/>
                  <a:pt x="1213111" y="0"/>
                </a:cubicBezTo>
                <a:cubicBezTo>
                  <a:pt x="1470611" y="-58623"/>
                  <a:pt x="1511293" y="41961"/>
                  <a:pt x="1711474" y="0"/>
                </a:cubicBezTo>
                <a:cubicBezTo>
                  <a:pt x="1780094" y="3918"/>
                  <a:pt x="1831416" y="57205"/>
                  <a:pt x="1832429" y="120955"/>
                </a:cubicBezTo>
                <a:cubicBezTo>
                  <a:pt x="1861152" y="358501"/>
                  <a:pt x="1820158" y="455910"/>
                  <a:pt x="1832429" y="604760"/>
                </a:cubicBezTo>
                <a:cubicBezTo>
                  <a:pt x="1843266" y="670289"/>
                  <a:pt x="1789298" y="737211"/>
                  <a:pt x="1711474" y="725715"/>
                </a:cubicBezTo>
                <a:cubicBezTo>
                  <a:pt x="1579855" y="738225"/>
                  <a:pt x="1456888" y="709760"/>
                  <a:pt x="1229017" y="725715"/>
                </a:cubicBezTo>
                <a:cubicBezTo>
                  <a:pt x="1001146" y="741670"/>
                  <a:pt x="885555" y="705963"/>
                  <a:pt x="746559" y="725715"/>
                </a:cubicBezTo>
                <a:cubicBezTo>
                  <a:pt x="607563" y="745467"/>
                  <a:pt x="399827" y="661837"/>
                  <a:pt x="120955" y="725715"/>
                </a:cubicBezTo>
                <a:cubicBezTo>
                  <a:pt x="57639" y="738028"/>
                  <a:pt x="16076" y="672886"/>
                  <a:pt x="0" y="604760"/>
                </a:cubicBezTo>
                <a:cubicBezTo>
                  <a:pt x="-1141" y="414955"/>
                  <a:pt x="29144" y="273885"/>
                  <a:pt x="0" y="120955"/>
                </a:cubicBezTo>
                <a:close/>
              </a:path>
              <a:path w="1832429" h="725715" stroke="0" extrusionOk="0">
                <a:moveTo>
                  <a:pt x="0" y="120955"/>
                </a:moveTo>
                <a:cubicBezTo>
                  <a:pt x="-7515" y="47901"/>
                  <a:pt x="54482" y="-8981"/>
                  <a:pt x="120955" y="0"/>
                </a:cubicBezTo>
                <a:cubicBezTo>
                  <a:pt x="276375" y="-42104"/>
                  <a:pt x="485382" y="183"/>
                  <a:pt x="682938" y="0"/>
                </a:cubicBezTo>
                <a:cubicBezTo>
                  <a:pt x="880494" y="-183"/>
                  <a:pt x="1078581" y="47015"/>
                  <a:pt x="1181301" y="0"/>
                </a:cubicBezTo>
                <a:cubicBezTo>
                  <a:pt x="1284021" y="-47015"/>
                  <a:pt x="1534574" y="22113"/>
                  <a:pt x="1711474" y="0"/>
                </a:cubicBezTo>
                <a:cubicBezTo>
                  <a:pt x="1769995" y="14094"/>
                  <a:pt x="1822595" y="44679"/>
                  <a:pt x="1832429" y="120955"/>
                </a:cubicBezTo>
                <a:cubicBezTo>
                  <a:pt x="1873987" y="325768"/>
                  <a:pt x="1818457" y="426208"/>
                  <a:pt x="1832429" y="604760"/>
                </a:cubicBezTo>
                <a:cubicBezTo>
                  <a:pt x="1827198" y="657275"/>
                  <a:pt x="1777373" y="724390"/>
                  <a:pt x="1711474" y="725715"/>
                </a:cubicBezTo>
                <a:cubicBezTo>
                  <a:pt x="1550619" y="760681"/>
                  <a:pt x="1407951" y="684151"/>
                  <a:pt x="1165396" y="725715"/>
                </a:cubicBezTo>
                <a:cubicBezTo>
                  <a:pt x="922841" y="767279"/>
                  <a:pt x="883530" y="666594"/>
                  <a:pt x="651128" y="725715"/>
                </a:cubicBezTo>
                <a:cubicBezTo>
                  <a:pt x="418726" y="784836"/>
                  <a:pt x="348812" y="681380"/>
                  <a:pt x="120955" y="725715"/>
                </a:cubicBezTo>
                <a:cubicBezTo>
                  <a:pt x="48144" y="735752"/>
                  <a:pt x="-4257" y="680912"/>
                  <a:pt x="0" y="604760"/>
                </a:cubicBezTo>
                <a:cubicBezTo>
                  <a:pt x="-7504" y="364539"/>
                  <a:pt x="55730" y="297081"/>
                  <a:pt x="0" y="120955"/>
                </a:cubicBezTo>
                <a:close/>
              </a:path>
            </a:pathLst>
          </a:custGeom>
          <a:solidFill>
            <a:schemeClr val="accent4">
              <a:lumMod val="40000"/>
              <a:lumOff val="60000"/>
            </a:schemeClr>
          </a:solidFill>
          <a:ln>
            <a:extLst>
              <a:ext uri="{C807C97D-BFC1-408E-A445-0C87EB9F89A2}">
                <ask:lineSketchStyleProps xmlns:ask="http://schemas.microsoft.com/office/drawing/2018/sketchyshapes" xmlns="" sd="483686774">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7. </a:t>
            </a:r>
            <a:r>
              <a:rPr lang="fr-CA" dirty="0">
                <a:latin typeface="Calibri" panose="020F0502020204030204" pitchFamily="34" charset="0"/>
                <a:ea typeface="Calibri" panose="020F0502020204030204" pitchFamily="34" charset="0"/>
                <a:cs typeface="Times New Roman" panose="02020603050405020304" pitchFamily="18" charset="0"/>
              </a:rPr>
              <a:t>Dessinez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un </a:t>
            </a:r>
            <a:r>
              <a:rPr lang="fr-CA" dirty="0">
                <a:latin typeface="Calibri" panose="020F0502020204030204" pitchFamily="34" charset="0"/>
                <a:ea typeface="Calibri" panose="020F0502020204030204" pitchFamily="34" charset="0"/>
                <a:cs typeface="Times New Roman" panose="02020603050405020304" pitchFamily="18" charset="0"/>
              </a:rPr>
              <a:t>arbre</a:t>
            </a:r>
            <a:endParaRPr lang="en-US" dirty="0"/>
          </a:p>
        </p:txBody>
      </p:sp>
      <p:sp>
        <p:nvSpPr>
          <p:cNvPr id="25" name="Rounded Rectangle 24">
            <a:hlinkClick r:id="rId17" action="ppaction://hlinksldjump"/>
          </p:cNvPr>
          <p:cNvSpPr/>
          <p:nvPr/>
        </p:nvSpPr>
        <p:spPr>
          <a:xfrm>
            <a:off x="2700960" y="3860350"/>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3358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97206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15" y="55505"/>
                  <a:pt x="52536" y="10046"/>
                  <a:pt x="120955" y="0"/>
                </a:cubicBezTo>
                <a:cubicBezTo>
                  <a:pt x="246864" y="-9560"/>
                  <a:pt x="383419" y="23890"/>
                  <a:pt x="635223" y="0"/>
                </a:cubicBezTo>
                <a:cubicBezTo>
                  <a:pt x="887027" y="-23890"/>
                  <a:pt x="992116" y="38767"/>
                  <a:pt x="1133585" y="0"/>
                </a:cubicBezTo>
                <a:cubicBezTo>
                  <a:pt x="1275054" y="-38767"/>
                  <a:pt x="1521570" y="810"/>
                  <a:pt x="1711474" y="0"/>
                </a:cubicBezTo>
                <a:cubicBezTo>
                  <a:pt x="1789905" y="-2007"/>
                  <a:pt x="1817387" y="43876"/>
                  <a:pt x="1832429" y="120955"/>
                </a:cubicBezTo>
                <a:cubicBezTo>
                  <a:pt x="1868289" y="347042"/>
                  <a:pt x="1819944" y="444637"/>
                  <a:pt x="1832429" y="604760"/>
                </a:cubicBezTo>
                <a:cubicBezTo>
                  <a:pt x="1840996" y="675073"/>
                  <a:pt x="1775650" y="729785"/>
                  <a:pt x="1711474" y="725715"/>
                </a:cubicBezTo>
                <a:cubicBezTo>
                  <a:pt x="1506241" y="784837"/>
                  <a:pt x="1313776" y="699611"/>
                  <a:pt x="1197206" y="725715"/>
                </a:cubicBezTo>
                <a:cubicBezTo>
                  <a:pt x="1080636" y="751819"/>
                  <a:pt x="851682" y="669316"/>
                  <a:pt x="667033" y="725715"/>
                </a:cubicBezTo>
                <a:cubicBezTo>
                  <a:pt x="482384" y="782114"/>
                  <a:pt x="329311" y="709199"/>
                  <a:pt x="120955" y="725715"/>
                </a:cubicBezTo>
                <a:cubicBezTo>
                  <a:pt x="49973" y="708509"/>
                  <a:pt x="9499" y="676753"/>
                  <a:pt x="0" y="604760"/>
                </a:cubicBezTo>
                <a:cubicBezTo>
                  <a:pt x="-44862" y="447678"/>
                  <a:pt x="36012" y="235699"/>
                  <a:pt x="0" y="120955"/>
                </a:cubicBezTo>
                <a:close/>
              </a:path>
              <a:path w="1832429" h="725715" stroke="0" extrusionOk="0">
                <a:moveTo>
                  <a:pt x="0" y="120955"/>
                </a:moveTo>
                <a:cubicBezTo>
                  <a:pt x="1158" y="60330"/>
                  <a:pt x="38504" y="-7290"/>
                  <a:pt x="120955" y="0"/>
                </a:cubicBezTo>
                <a:cubicBezTo>
                  <a:pt x="348059" y="-14403"/>
                  <a:pt x="486658" y="55115"/>
                  <a:pt x="635223" y="0"/>
                </a:cubicBezTo>
                <a:cubicBezTo>
                  <a:pt x="783788" y="-55115"/>
                  <a:pt x="1052047" y="23626"/>
                  <a:pt x="1165396" y="0"/>
                </a:cubicBezTo>
                <a:cubicBezTo>
                  <a:pt x="1278745" y="-23626"/>
                  <a:pt x="1573666" y="50820"/>
                  <a:pt x="1711474" y="0"/>
                </a:cubicBezTo>
                <a:cubicBezTo>
                  <a:pt x="1776691" y="-12519"/>
                  <a:pt x="1833361" y="44288"/>
                  <a:pt x="1832429" y="120955"/>
                </a:cubicBezTo>
                <a:cubicBezTo>
                  <a:pt x="1871658" y="350769"/>
                  <a:pt x="1778176" y="397670"/>
                  <a:pt x="1832429" y="604760"/>
                </a:cubicBezTo>
                <a:cubicBezTo>
                  <a:pt x="1840198" y="668549"/>
                  <a:pt x="1778428" y="711766"/>
                  <a:pt x="1711474" y="725715"/>
                </a:cubicBezTo>
                <a:cubicBezTo>
                  <a:pt x="1519177" y="734136"/>
                  <a:pt x="1352695" y="671717"/>
                  <a:pt x="1197206" y="725715"/>
                </a:cubicBezTo>
                <a:cubicBezTo>
                  <a:pt x="1041717" y="779713"/>
                  <a:pt x="916860" y="673911"/>
                  <a:pt x="714749" y="725715"/>
                </a:cubicBezTo>
                <a:cubicBezTo>
                  <a:pt x="512638" y="777519"/>
                  <a:pt x="239778" y="690226"/>
                  <a:pt x="120955" y="725715"/>
                </a:cubicBezTo>
                <a:cubicBezTo>
                  <a:pt x="38498" y="734818"/>
                  <a:pt x="4374" y="670574"/>
                  <a:pt x="0" y="604760"/>
                </a:cubicBezTo>
                <a:cubicBezTo>
                  <a:pt x="-16067" y="377176"/>
                  <a:pt x="41631" y="262406"/>
                  <a:pt x="0" y="120955"/>
                </a:cubicBezTo>
                <a:close/>
              </a:path>
            </a:pathLst>
          </a:custGeom>
          <a:solidFill>
            <a:schemeClr val="accent2">
              <a:lumMod val="40000"/>
              <a:lumOff val="60000"/>
            </a:schemeClr>
          </a:solidFill>
          <a:ln>
            <a:extLst>
              <a:ext uri="{C807C97D-BFC1-408E-A445-0C87EB9F89A2}">
                <ask:lineSketchStyleProps xmlns:ask="http://schemas.microsoft.com/office/drawing/2018/sketchyshapes" xmlns="" sd="2061708948">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12. </a:t>
            </a:r>
            <a:r>
              <a:rPr lang="fr-CA" dirty="0">
                <a:latin typeface="Calibri" panose="020F0502020204030204" pitchFamily="34" charset="0"/>
                <a:ea typeface="Calibri" panose="020F0502020204030204" pitchFamily="34" charset="0"/>
                <a:cs typeface="Times New Roman" panose="02020603050405020304" pitchFamily="18" charset="0"/>
              </a:rPr>
              <a:t>Explorez avec un objectif</a:t>
            </a:r>
            <a:endParaRPr lang="en-US" dirty="0"/>
          </a:p>
        </p:txBody>
      </p:sp>
      <p:sp>
        <p:nvSpPr>
          <p:cNvPr id="26" name="Rounded Rectangle 25">
            <a:hlinkClick r:id="rId18" action="ppaction://hlinksldjump"/>
          </p:cNvPr>
          <p:cNvSpPr/>
          <p:nvPr/>
        </p:nvSpPr>
        <p:spPr>
          <a:xfrm>
            <a:off x="2700961" y="4854802"/>
            <a:ext cx="1832429" cy="725715"/>
          </a:xfrm>
          <a:custGeom>
            <a:avLst/>
            <a:gdLst>
              <a:gd name="connsiteX0" fmla="*/ 0 w 1832429"/>
              <a:gd name="connsiteY0" fmla="*/ 120955 h 725715"/>
              <a:gd name="connsiteX1" fmla="*/ 120955 w 1832429"/>
              <a:gd name="connsiteY1" fmla="*/ 0 h 725715"/>
              <a:gd name="connsiteX2" fmla="*/ 667033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49491 w 1832429"/>
              <a:gd name="connsiteY8" fmla="*/ 725715 h 725715"/>
              <a:gd name="connsiteX9" fmla="*/ 587507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915" y="70249"/>
                  <a:pt x="36007" y="2935"/>
                  <a:pt x="120955" y="0"/>
                </a:cubicBezTo>
                <a:cubicBezTo>
                  <a:pt x="253225" y="-43143"/>
                  <a:pt x="495802" y="42963"/>
                  <a:pt x="667033" y="0"/>
                </a:cubicBezTo>
                <a:cubicBezTo>
                  <a:pt x="838264" y="-42963"/>
                  <a:pt x="956028" y="53666"/>
                  <a:pt x="1165396" y="0"/>
                </a:cubicBezTo>
                <a:cubicBezTo>
                  <a:pt x="1374764" y="-53666"/>
                  <a:pt x="1473026" y="18136"/>
                  <a:pt x="1711474" y="0"/>
                </a:cubicBezTo>
                <a:cubicBezTo>
                  <a:pt x="1775943" y="484"/>
                  <a:pt x="1824281" y="54041"/>
                  <a:pt x="1832429" y="120955"/>
                </a:cubicBezTo>
                <a:cubicBezTo>
                  <a:pt x="1842936" y="316706"/>
                  <a:pt x="1781546" y="507132"/>
                  <a:pt x="1832429" y="604760"/>
                </a:cubicBezTo>
                <a:cubicBezTo>
                  <a:pt x="1826148" y="683358"/>
                  <a:pt x="1779685" y="726287"/>
                  <a:pt x="1711474" y="725715"/>
                </a:cubicBezTo>
                <a:cubicBezTo>
                  <a:pt x="1573925" y="777664"/>
                  <a:pt x="1330953" y="718028"/>
                  <a:pt x="1149491" y="725715"/>
                </a:cubicBezTo>
                <a:cubicBezTo>
                  <a:pt x="968029" y="733402"/>
                  <a:pt x="787745" y="723018"/>
                  <a:pt x="587507" y="725715"/>
                </a:cubicBezTo>
                <a:cubicBezTo>
                  <a:pt x="387269" y="728412"/>
                  <a:pt x="260674" y="718717"/>
                  <a:pt x="120955" y="725715"/>
                </a:cubicBezTo>
                <a:cubicBezTo>
                  <a:pt x="64791" y="734371"/>
                  <a:pt x="-14259" y="680910"/>
                  <a:pt x="0" y="604760"/>
                </a:cubicBezTo>
                <a:cubicBezTo>
                  <a:pt x="-17141" y="412064"/>
                  <a:pt x="16253" y="225745"/>
                  <a:pt x="0" y="120955"/>
                </a:cubicBezTo>
                <a:close/>
              </a:path>
              <a:path w="1832429" h="725715" stroke="0" extrusionOk="0">
                <a:moveTo>
                  <a:pt x="0" y="120955"/>
                </a:moveTo>
                <a:cubicBezTo>
                  <a:pt x="15200" y="62184"/>
                  <a:pt x="70733" y="9759"/>
                  <a:pt x="120955" y="0"/>
                </a:cubicBezTo>
                <a:cubicBezTo>
                  <a:pt x="324479" y="-5007"/>
                  <a:pt x="487388" y="859"/>
                  <a:pt x="667033" y="0"/>
                </a:cubicBezTo>
                <a:cubicBezTo>
                  <a:pt x="846678" y="-859"/>
                  <a:pt x="974406" y="52096"/>
                  <a:pt x="1213111" y="0"/>
                </a:cubicBezTo>
                <a:cubicBezTo>
                  <a:pt x="1451816" y="-52096"/>
                  <a:pt x="1489629" y="49196"/>
                  <a:pt x="1711474" y="0"/>
                </a:cubicBezTo>
                <a:cubicBezTo>
                  <a:pt x="1767374" y="15933"/>
                  <a:pt x="1832931" y="45582"/>
                  <a:pt x="1832429" y="120955"/>
                </a:cubicBezTo>
                <a:cubicBezTo>
                  <a:pt x="1873809" y="334995"/>
                  <a:pt x="1786031" y="380377"/>
                  <a:pt x="1832429" y="604760"/>
                </a:cubicBezTo>
                <a:cubicBezTo>
                  <a:pt x="1828607" y="671107"/>
                  <a:pt x="1781628" y="729925"/>
                  <a:pt x="1711474" y="725715"/>
                </a:cubicBezTo>
                <a:cubicBezTo>
                  <a:pt x="1607996" y="764431"/>
                  <a:pt x="1327208" y="705038"/>
                  <a:pt x="1229017" y="725715"/>
                </a:cubicBezTo>
                <a:cubicBezTo>
                  <a:pt x="1130826" y="746392"/>
                  <a:pt x="842182" y="666636"/>
                  <a:pt x="667033" y="725715"/>
                </a:cubicBezTo>
                <a:cubicBezTo>
                  <a:pt x="491884" y="784794"/>
                  <a:pt x="254163" y="678000"/>
                  <a:pt x="120955" y="725715"/>
                </a:cubicBezTo>
                <a:cubicBezTo>
                  <a:pt x="44210" y="713788"/>
                  <a:pt x="-12088" y="659962"/>
                  <a:pt x="0" y="604760"/>
                </a:cubicBezTo>
                <a:cubicBezTo>
                  <a:pt x="-40537" y="386487"/>
                  <a:pt x="18332" y="230573"/>
                  <a:pt x="0" y="120955"/>
                </a:cubicBezTo>
                <a:close/>
              </a:path>
            </a:pathLst>
          </a:custGeom>
          <a:solidFill>
            <a:schemeClr val="accent6">
              <a:lumMod val="40000"/>
              <a:lumOff val="60000"/>
            </a:schemeClr>
          </a:solidFill>
          <a:ln>
            <a:extLst>
              <a:ext uri="{C807C97D-BFC1-408E-A445-0C87EB9F89A2}">
                <ask:lineSketchStyleProps xmlns:ask="http://schemas.microsoft.com/office/drawing/2018/sketchyshapes" xmlns="" sd="4027916876">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17. </a:t>
            </a:r>
            <a:r>
              <a:rPr lang="fr-CA" dirty="0">
                <a:latin typeface="Calibri" panose="020F0502020204030204" pitchFamily="34" charset="0"/>
                <a:ea typeface="Calibri" panose="020F0502020204030204" pitchFamily="34" charset="0"/>
                <a:cs typeface="Times New Roman" panose="02020603050405020304" pitchFamily="18" charset="0"/>
              </a:rPr>
              <a:t>Quel temps fait-il?</a:t>
            </a:r>
            <a:endParaRPr lang="en-US" dirty="0"/>
          </a:p>
        </p:txBody>
      </p:sp>
      <p:sp>
        <p:nvSpPr>
          <p:cNvPr id="27" name="Rounded Rectangle 26">
            <a:hlinkClick r:id="rId19" action="ppaction://hlinksldjump"/>
          </p:cNvPr>
          <p:cNvSpPr/>
          <p:nvPr/>
        </p:nvSpPr>
        <p:spPr>
          <a:xfrm>
            <a:off x="578244" y="2902629"/>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3522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41" y="71485"/>
                  <a:pt x="52165" y="-435"/>
                  <a:pt x="120955" y="0"/>
                </a:cubicBezTo>
                <a:cubicBezTo>
                  <a:pt x="279336" y="-5503"/>
                  <a:pt x="520475" y="17588"/>
                  <a:pt x="635223" y="0"/>
                </a:cubicBezTo>
                <a:cubicBezTo>
                  <a:pt x="749971" y="-17588"/>
                  <a:pt x="1003590" y="62724"/>
                  <a:pt x="1181301" y="0"/>
                </a:cubicBezTo>
                <a:cubicBezTo>
                  <a:pt x="1359012" y="-62724"/>
                  <a:pt x="1588763" y="54786"/>
                  <a:pt x="1711474" y="0"/>
                </a:cubicBezTo>
                <a:cubicBezTo>
                  <a:pt x="1779896" y="13794"/>
                  <a:pt x="1829382" y="57370"/>
                  <a:pt x="1832429" y="120955"/>
                </a:cubicBezTo>
                <a:cubicBezTo>
                  <a:pt x="1841966" y="302452"/>
                  <a:pt x="1819673" y="427748"/>
                  <a:pt x="1832429" y="604760"/>
                </a:cubicBezTo>
                <a:cubicBezTo>
                  <a:pt x="1817518" y="667823"/>
                  <a:pt x="1796909" y="730170"/>
                  <a:pt x="1711474" y="725715"/>
                </a:cubicBezTo>
                <a:cubicBezTo>
                  <a:pt x="1555736" y="781117"/>
                  <a:pt x="1423306" y="705456"/>
                  <a:pt x="1181301" y="725715"/>
                </a:cubicBezTo>
                <a:cubicBezTo>
                  <a:pt x="939296" y="745974"/>
                  <a:pt x="847333" y="667586"/>
                  <a:pt x="635223" y="725715"/>
                </a:cubicBezTo>
                <a:cubicBezTo>
                  <a:pt x="423113" y="783844"/>
                  <a:pt x="301858" y="700393"/>
                  <a:pt x="120955" y="725715"/>
                </a:cubicBezTo>
                <a:cubicBezTo>
                  <a:pt x="64045" y="741734"/>
                  <a:pt x="-2436" y="668190"/>
                  <a:pt x="0" y="604760"/>
                </a:cubicBezTo>
                <a:cubicBezTo>
                  <a:pt x="-12334" y="388433"/>
                  <a:pt x="41961" y="362218"/>
                  <a:pt x="0" y="120955"/>
                </a:cubicBezTo>
                <a:close/>
              </a:path>
              <a:path w="1832429" h="725715" stroke="0" extrusionOk="0">
                <a:moveTo>
                  <a:pt x="0" y="120955"/>
                </a:moveTo>
                <a:cubicBezTo>
                  <a:pt x="9126" y="68829"/>
                  <a:pt x="52242" y="6561"/>
                  <a:pt x="120955" y="0"/>
                </a:cubicBezTo>
                <a:cubicBezTo>
                  <a:pt x="376782" y="-45633"/>
                  <a:pt x="546904" y="26802"/>
                  <a:pt x="682938" y="0"/>
                </a:cubicBezTo>
                <a:cubicBezTo>
                  <a:pt x="818972" y="-26802"/>
                  <a:pt x="969294" y="26202"/>
                  <a:pt x="1181301" y="0"/>
                </a:cubicBezTo>
                <a:cubicBezTo>
                  <a:pt x="1393308" y="-26202"/>
                  <a:pt x="1512182" y="60403"/>
                  <a:pt x="1711474" y="0"/>
                </a:cubicBezTo>
                <a:cubicBezTo>
                  <a:pt x="1780643" y="2612"/>
                  <a:pt x="1842047" y="71331"/>
                  <a:pt x="1832429" y="120955"/>
                </a:cubicBezTo>
                <a:cubicBezTo>
                  <a:pt x="1888929" y="276295"/>
                  <a:pt x="1815832" y="490224"/>
                  <a:pt x="1832429" y="604760"/>
                </a:cubicBezTo>
                <a:cubicBezTo>
                  <a:pt x="1830078" y="668625"/>
                  <a:pt x="1783174" y="709223"/>
                  <a:pt x="1711474" y="725715"/>
                </a:cubicBezTo>
                <a:cubicBezTo>
                  <a:pt x="1575361" y="742241"/>
                  <a:pt x="1407069" y="674501"/>
                  <a:pt x="1149491" y="725715"/>
                </a:cubicBezTo>
                <a:cubicBezTo>
                  <a:pt x="891913" y="776929"/>
                  <a:pt x="798679" y="687621"/>
                  <a:pt x="667033" y="725715"/>
                </a:cubicBezTo>
                <a:cubicBezTo>
                  <a:pt x="535387" y="763809"/>
                  <a:pt x="342232" y="706804"/>
                  <a:pt x="120955" y="725715"/>
                </a:cubicBezTo>
                <a:cubicBezTo>
                  <a:pt x="42088" y="739850"/>
                  <a:pt x="19386" y="668815"/>
                  <a:pt x="0" y="604760"/>
                </a:cubicBezTo>
                <a:cubicBezTo>
                  <a:pt x="-8994" y="445069"/>
                  <a:pt x="12766" y="285116"/>
                  <a:pt x="0" y="120955"/>
                </a:cubicBezTo>
                <a:close/>
              </a:path>
            </a:pathLst>
          </a:custGeom>
          <a:solidFill>
            <a:schemeClr val="accent2">
              <a:lumMod val="40000"/>
              <a:lumOff val="60000"/>
            </a:schemeClr>
          </a:solidFill>
          <a:ln>
            <a:extLst>
              <a:ext uri="{C807C97D-BFC1-408E-A445-0C87EB9F89A2}">
                <ask:lineSketchStyleProps xmlns:ask="http://schemas.microsoft.com/office/drawing/2018/sketchyshapes" xmlns="" sd="3326580158">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6. </a:t>
            </a:r>
            <a:r>
              <a:rPr lang="fr-CA" dirty="0">
                <a:latin typeface="Calibri" panose="020F0502020204030204" pitchFamily="34" charset="0"/>
                <a:ea typeface="Calibri" panose="020F0502020204030204" pitchFamily="34" charset="0"/>
                <a:cs typeface="Times New Roman" panose="02020603050405020304" pitchFamily="18" charset="0"/>
              </a:rPr>
              <a:t>Types d’arbres</a:t>
            </a:r>
            <a:endParaRPr lang="en-US" dirty="0"/>
          </a:p>
        </p:txBody>
      </p:sp>
      <p:sp>
        <p:nvSpPr>
          <p:cNvPr id="28" name="Rounded Rectangle 27">
            <a:hlinkClick r:id="rId20" action="ppaction://hlinksldjump"/>
          </p:cNvPr>
          <p:cNvSpPr/>
          <p:nvPr/>
        </p:nvSpPr>
        <p:spPr>
          <a:xfrm>
            <a:off x="578244" y="3860347"/>
            <a:ext cx="1832429" cy="725715"/>
          </a:xfrm>
          <a:custGeom>
            <a:avLst/>
            <a:gdLst>
              <a:gd name="connsiteX0" fmla="*/ 0 w 1832429"/>
              <a:gd name="connsiteY0" fmla="*/ 120955 h 725715"/>
              <a:gd name="connsiteX1" fmla="*/ 120955 w 1832429"/>
              <a:gd name="connsiteY1" fmla="*/ 0 h 725715"/>
              <a:gd name="connsiteX2" fmla="*/ 682938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03412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3455" y="57965"/>
                  <a:pt x="52760" y="5975"/>
                  <a:pt x="120955" y="0"/>
                </a:cubicBezTo>
                <a:cubicBezTo>
                  <a:pt x="344037" y="-14201"/>
                  <a:pt x="555933" y="31825"/>
                  <a:pt x="682938" y="0"/>
                </a:cubicBezTo>
                <a:cubicBezTo>
                  <a:pt x="809943" y="-31825"/>
                  <a:pt x="1013418" y="8515"/>
                  <a:pt x="1165396" y="0"/>
                </a:cubicBezTo>
                <a:cubicBezTo>
                  <a:pt x="1317374" y="-8515"/>
                  <a:pt x="1537048" y="60379"/>
                  <a:pt x="1711474" y="0"/>
                </a:cubicBezTo>
                <a:cubicBezTo>
                  <a:pt x="1776842" y="1045"/>
                  <a:pt x="1832568" y="57372"/>
                  <a:pt x="1832429" y="120955"/>
                </a:cubicBezTo>
                <a:cubicBezTo>
                  <a:pt x="1845460" y="219126"/>
                  <a:pt x="1829629" y="395468"/>
                  <a:pt x="1832429" y="604760"/>
                </a:cubicBezTo>
                <a:cubicBezTo>
                  <a:pt x="1843826" y="676659"/>
                  <a:pt x="1770437" y="724716"/>
                  <a:pt x="1711474" y="725715"/>
                </a:cubicBezTo>
                <a:cubicBezTo>
                  <a:pt x="1507500" y="768737"/>
                  <a:pt x="1330563" y="697179"/>
                  <a:pt x="1165396" y="725715"/>
                </a:cubicBezTo>
                <a:cubicBezTo>
                  <a:pt x="1000229" y="754251"/>
                  <a:pt x="767855" y="700404"/>
                  <a:pt x="603412" y="725715"/>
                </a:cubicBezTo>
                <a:cubicBezTo>
                  <a:pt x="438969" y="751026"/>
                  <a:pt x="258462" y="702124"/>
                  <a:pt x="120955" y="725715"/>
                </a:cubicBezTo>
                <a:cubicBezTo>
                  <a:pt x="65016" y="735884"/>
                  <a:pt x="3253" y="678208"/>
                  <a:pt x="0" y="604760"/>
                </a:cubicBezTo>
                <a:cubicBezTo>
                  <a:pt x="-11579" y="372915"/>
                  <a:pt x="31311" y="272677"/>
                  <a:pt x="0" y="120955"/>
                </a:cubicBezTo>
                <a:close/>
              </a:path>
              <a:path w="1832429" h="725715" stroke="0" extrusionOk="0">
                <a:moveTo>
                  <a:pt x="0" y="120955"/>
                </a:moveTo>
                <a:cubicBezTo>
                  <a:pt x="4843" y="60483"/>
                  <a:pt x="56237" y="-18386"/>
                  <a:pt x="120955" y="0"/>
                </a:cubicBezTo>
                <a:cubicBezTo>
                  <a:pt x="312260" y="-50977"/>
                  <a:pt x="500956" y="49497"/>
                  <a:pt x="667033" y="0"/>
                </a:cubicBezTo>
                <a:cubicBezTo>
                  <a:pt x="833110" y="-49497"/>
                  <a:pt x="957671" y="51483"/>
                  <a:pt x="1213111" y="0"/>
                </a:cubicBezTo>
                <a:cubicBezTo>
                  <a:pt x="1468551" y="-51483"/>
                  <a:pt x="1523106" y="30096"/>
                  <a:pt x="1711474" y="0"/>
                </a:cubicBezTo>
                <a:cubicBezTo>
                  <a:pt x="1780059" y="9774"/>
                  <a:pt x="1834057" y="41036"/>
                  <a:pt x="1832429" y="120955"/>
                </a:cubicBezTo>
                <a:cubicBezTo>
                  <a:pt x="1843672" y="325901"/>
                  <a:pt x="1829521" y="459284"/>
                  <a:pt x="1832429" y="604760"/>
                </a:cubicBezTo>
                <a:cubicBezTo>
                  <a:pt x="1822784" y="676341"/>
                  <a:pt x="1774004" y="724945"/>
                  <a:pt x="1711474" y="725715"/>
                </a:cubicBezTo>
                <a:cubicBezTo>
                  <a:pt x="1482723" y="780005"/>
                  <a:pt x="1339617" y="721531"/>
                  <a:pt x="1229017" y="725715"/>
                </a:cubicBezTo>
                <a:cubicBezTo>
                  <a:pt x="1118417" y="729899"/>
                  <a:pt x="908558" y="695052"/>
                  <a:pt x="746559" y="725715"/>
                </a:cubicBezTo>
                <a:cubicBezTo>
                  <a:pt x="584560" y="756378"/>
                  <a:pt x="307417" y="702367"/>
                  <a:pt x="120955" y="725715"/>
                </a:cubicBezTo>
                <a:cubicBezTo>
                  <a:pt x="63556" y="721678"/>
                  <a:pt x="13516" y="674132"/>
                  <a:pt x="0" y="604760"/>
                </a:cubicBezTo>
                <a:cubicBezTo>
                  <a:pt x="-15280" y="464175"/>
                  <a:pt x="9814" y="291047"/>
                  <a:pt x="0" y="120955"/>
                </a:cubicBezTo>
                <a:close/>
              </a:path>
            </a:pathLst>
          </a:custGeom>
          <a:solidFill>
            <a:schemeClr val="bg1">
              <a:lumMod val="85000"/>
            </a:schemeClr>
          </a:solidFill>
          <a:ln>
            <a:extLst>
              <a:ext uri="{C807C97D-BFC1-408E-A445-0C87EB9F89A2}">
                <ask:lineSketchStyleProps xmlns:ask="http://schemas.microsoft.com/office/drawing/2018/sketchyshapes" xmlns="" sd="3508895633">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11. </a:t>
            </a:r>
            <a:r>
              <a:rPr lang="fr-CA" dirty="0">
                <a:latin typeface="Calibri" panose="020F0502020204030204" pitchFamily="34" charset="0"/>
                <a:ea typeface="Calibri" panose="020F0502020204030204" pitchFamily="34" charset="0"/>
                <a:cs typeface="Times New Roman" panose="02020603050405020304" pitchFamily="18" charset="0"/>
              </a:rPr>
              <a:t>Explorez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la </a:t>
            </a:r>
            <a:r>
              <a:rPr lang="fr-CA" dirty="0">
                <a:latin typeface="Calibri" panose="020F0502020204030204" pitchFamily="34" charset="0"/>
                <a:ea typeface="Calibri" panose="020F0502020204030204" pitchFamily="34" charset="0"/>
                <a:cs typeface="Times New Roman" panose="02020603050405020304" pitchFamily="18" charset="0"/>
              </a:rPr>
              <a:t>nature</a:t>
            </a:r>
            <a:endParaRPr lang="en-US" dirty="0"/>
          </a:p>
        </p:txBody>
      </p:sp>
      <p:sp>
        <p:nvSpPr>
          <p:cNvPr id="29" name="Rounded Rectangle 28">
            <a:hlinkClick r:id="rId21" action="ppaction://hlinksldjump"/>
          </p:cNvPr>
          <p:cNvSpPr/>
          <p:nvPr/>
        </p:nvSpPr>
        <p:spPr>
          <a:xfrm>
            <a:off x="578245" y="4862510"/>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29017 w 1832429"/>
              <a:gd name="connsiteY8" fmla="*/ 725715 h 725715"/>
              <a:gd name="connsiteX9" fmla="*/ 71474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3159" y="72973"/>
                  <a:pt x="56731" y="2271"/>
                  <a:pt x="120955" y="0"/>
                </a:cubicBezTo>
                <a:cubicBezTo>
                  <a:pt x="225209" y="-50766"/>
                  <a:pt x="435704" y="45754"/>
                  <a:pt x="635223" y="0"/>
                </a:cubicBezTo>
                <a:cubicBezTo>
                  <a:pt x="834742" y="-45754"/>
                  <a:pt x="1034281" y="4102"/>
                  <a:pt x="1165396" y="0"/>
                </a:cubicBezTo>
                <a:cubicBezTo>
                  <a:pt x="1296511" y="-4102"/>
                  <a:pt x="1509539" y="33945"/>
                  <a:pt x="1711474" y="0"/>
                </a:cubicBezTo>
                <a:cubicBezTo>
                  <a:pt x="1762780" y="5456"/>
                  <a:pt x="1828669" y="46706"/>
                  <a:pt x="1832429" y="120955"/>
                </a:cubicBezTo>
                <a:cubicBezTo>
                  <a:pt x="1840987" y="296182"/>
                  <a:pt x="1800008" y="487683"/>
                  <a:pt x="1832429" y="604760"/>
                </a:cubicBezTo>
                <a:cubicBezTo>
                  <a:pt x="1835388" y="670574"/>
                  <a:pt x="1786893" y="717816"/>
                  <a:pt x="1711474" y="725715"/>
                </a:cubicBezTo>
                <a:cubicBezTo>
                  <a:pt x="1477687" y="765327"/>
                  <a:pt x="1435523" y="724667"/>
                  <a:pt x="1229017" y="725715"/>
                </a:cubicBezTo>
                <a:cubicBezTo>
                  <a:pt x="1022511" y="726763"/>
                  <a:pt x="950313" y="724150"/>
                  <a:pt x="714749" y="725715"/>
                </a:cubicBezTo>
                <a:cubicBezTo>
                  <a:pt x="479185" y="727280"/>
                  <a:pt x="286723" y="687404"/>
                  <a:pt x="120955" y="725715"/>
                </a:cubicBezTo>
                <a:cubicBezTo>
                  <a:pt x="52600" y="721240"/>
                  <a:pt x="-2701" y="660222"/>
                  <a:pt x="0" y="604760"/>
                </a:cubicBezTo>
                <a:cubicBezTo>
                  <a:pt x="-33474" y="504391"/>
                  <a:pt x="11969" y="348723"/>
                  <a:pt x="0" y="120955"/>
                </a:cubicBezTo>
                <a:close/>
              </a:path>
              <a:path w="1832429" h="725715" stroke="0" extrusionOk="0">
                <a:moveTo>
                  <a:pt x="0" y="120955"/>
                </a:moveTo>
                <a:cubicBezTo>
                  <a:pt x="-711" y="45777"/>
                  <a:pt x="61594" y="15777"/>
                  <a:pt x="120955" y="0"/>
                </a:cubicBezTo>
                <a:cubicBezTo>
                  <a:pt x="346071" y="-47962"/>
                  <a:pt x="525400" y="3512"/>
                  <a:pt x="635223" y="0"/>
                </a:cubicBezTo>
                <a:cubicBezTo>
                  <a:pt x="745046" y="-3512"/>
                  <a:pt x="940223" y="202"/>
                  <a:pt x="1165396" y="0"/>
                </a:cubicBezTo>
                <a:cubicBezTo>
                  <a:pt x="1390569" y="-202"/>
                  <a:pt x="1544260" y="24498"/>
                  <a:pt x="1711474" y="0"/>
                </a:cubicBezTo>
                <a:cubicBezTo>
                  <a:pt x="1776090" y="-1071"/>
                  <a:pt x="1835000" y="50722"/>
                  <a:pt x="1832429" y="120955"/>
                </a:cubicBezTo>
                <a:cubicBezTo>
                  <a:pt x="1849739" y="353783"/>
                  <a:pt x="1826146" y="472674"/>
                  <a:pt x="1832429" y="604760"/>
                </a:cubicBezTo>
                <a:cubicBezTo>
                  <a:pt x="1837564" y="657745"/>
                  <a:pt x="1770791" y="741195"/>
                  <a:pt x="1711474" y="725715"/>
                </a:cubicBezTo>
                <a:cubicBezTo>
                  <a:pt x="1607618" y="780392"/>
                  <a:pt x="1380722" y="669448"/>
                  <a:pt x="1229017" y="725715"/>
                </a:cubicBezTo>
                <a:cubicBezTo>
                  <a:pt x="1077312" y="781982"/>
                  <a:pt x="950147" y="667885"/>
                  <a:pt x="682938" y="725715"/>
                </a:cubicBezTo>
                <a:cubicBezTo>
                  <a:pt x="415729" y="783545"/>
                  <a:pt x="286967" y="677770"/>
                  <a:pt x="120955" y="725715"/>
                </a:cubicBezTo>
                <a:cubicBezTo>
                  <a:pt x="59255" y="738714"/>
                  <a:pt x="-134" y="691578"/>
                  <a:pt x="0" y="604760"/>
                </a:cubicBezTo>
                <a:cubicBezTo>
                  <a:pt x="-14081" y="387255"/>
                  <a:pt x="33063" y="278591"/>
                  <a:pt x="0" y="120955"/>
                </a:cubicBezTo>
                <a:close/>
              </a:path>
            </a:pathLst>
          </a:custGeom>
          <a:solidFill>
            <a:schemeClr val="accent5">
              <a:lumMod val="40000"/>
              <a:lumOff val="60000"/>
            </a:schemeClr>
          </a:solidFill>
          <a:ln>
            <a:extLst>
              <a:ext uri="{C807C97D-BFC1-408E-A445-0C87EB9F89A2}">
                <ask:lineSketchStyleProps xmlns:ask="http://schemas.microsoft.com/office/drawing/2018/sketchyshapes" xmlns="" sd="2194376825">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16. </a:t>
            </a:r>
            <a:r>
              <a:rPr lang="fr-CA" dirty="0">
                <a:latin typeface="Calibri" panose="020F0502020204030204" pitchFamily="34" charset="0"/>
                <a:ea typeface="Calibri" panose="020F0502020204030204" pitchFamily="34" charset="0"/>
                <a:cs typeface="Times New Roman" panose="02020603050405020304" pitchFamily="18" charset="0"/>
              </a:rPr>
              <a:t>Explorez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le </a:t>
            </a:r>
            <a:r>
              <a:rPr lang="fr-CA" dirty="0">
                <a:latin typeface="Calibri" panose="020F0502020204030204" pitchFamily="34" charset="0"/>
                <a:ea typeface="Calibri" panose="020F0502020204030204" pitchFamily="34" charset="0"/>
                <a:cs typeface="Times New Roman" panose="02020603050405020304" pitchFamily="18" charset="0"/>
              </a:rPr>
              <a:t>ciel</a:t>
            </a:r>
            <a:endParaRPr lang="en-US" dirty="0"/>
          </a:p>
        </p:txBody>
      </p:sp>
      <p:sp>
        <p:nvSpPr>
          <p:cNvPr id="30" name="Rounded Rectangle 29">
            <a:hlinkClick r:id="rId22" action="ppaction://hlinksldjump"/>
          </p:cNvPr>
          <p:cNvSpPr/>
          <p:nvPr/>
        </p:nvSpPr>
        <p:spPr>
          <a:xfrm>
            <a:off x="2700960" y="5831221"/>
            <a:ext cx="1832429" cy="725715"/>
          </a:xfrm>
          <a:custGeom>
            <a:avLst/>
            <a:gdLst>
              <a:gd name="connsiteX0" fmla="*/ 0 w 1832429"/>
              <a:gd name="connsiteY0" fmla="*/ 120955 h 725715"/>
              <a:gd name="connsiteX1" fmla="*/ 120955 w 1832429"/>
              <a:gd name="connsiteY1" fmla="*/ 0 h 725715"/>
              <a:gd name="connsiteX2" fmla="*/ 667033 w 1832429"/>
              <a:gd name="connsiteY2" fmla="*/ 0 h 725715"/>
              <a:gd name="connsiteX3" fmla="*/ 1229017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5112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2392" y="63190"/>
                  <a:pt x="57237" y="4040"/>
                  <a:pt x="120955" y="0"/>
                </a:cubicBezTo>
                <a:cubicBezTo>
                  <a:pt x="254754" y="-45802"/>
                  <a:pt x="402162" y="32890"/>
                  <a:pt x="667033" y="0"/>
                </a:cubicBezTo>
                <a:cubicBezTo>
                  <a:pt x="931904" y="-32890"/>
                  <a:pt x="1017290" y="10708"/>
                  <a:pt x="1229017" y="0"/>
                </a:cubicBezTo>
                <a:cubicBezTo>
                  <a:pt x="1440744" y="-10708"/>
                  <a:pt x="1488777" y="52168"/>
                  <a:pt x="1711474" y="0"/>
                </a:cubicBezTo>
                <a:cubicBezTo>
                  <a:pt x="1780922" y="6091"/>
                  <a:pt x="1827348" y="52345"/>
                  <a:pt x="1832429" y="120955"/>
                </a:cubicBezTo>
                <a:cubicBezTo>
                  <a:pt x="1875512" y="290551"/>
                  <a:pt x="1791627" y="496935"/>
                  <a:pt x="1832429" y="604760"/>
                </a:cubicBezTo>
                <a:cubicBezTo>
                  <a:pt x="1833890" y="660069"/>
                  <a:pt x="1766015" y="728466"/>
                  <a:pt x="1711474" y="725715"/>
                </a:cubicBezTo>
                <a:cubicBezTo>
                  <a:pt x="1552987" y="751067"/>
                  <a:pt x="1337013" y="676086"/>
                  <a:pt x="1213111" y="725715"/>
                </a:cubicBezTo>
                <a:cubicBezTo>
                  <a:pt x="1089209" y="775344"/>
                  <a:pt x="875687" y="680240"/>
                  <a:pt x="651128" y="725715"/>
                </a:cubicBezTo>
                <a:cubicBezTo>
                  <a:pt x="426569" y="771190"/>
                  <a:pt x="326456" y="670859"/>
                  <a:pt x="120955" y="725715"/>
                </a:cubicBezTo>
                <a:cubicBezTo>
                  <a:pt x="35977" y="723299"/>
                  <a:pt x="625" y="653891"/>
                  <a:pt x="0" y="604760"/>
                </a:cubicBezTo>
                <a:cubicBezTo>
                  <a:pt x="-32645" y="483684"/>
                  <a:pt x="21413" y="334071"/>
                  <a:pt x="0" y="120955"/>
                </a:cubicBezTo>
                <a:close/>
              </a:path>
              <a:path w="1832429" h="725715" stroke="0" extrusionOk="0">
                <a:moveTo>
                  <a:pt x="0" y="120955"/>
                </a:moveTo>
                <a:cubicBezTo>
                  <a:pt x="-10" y="50053"/>
                  <a:pt x="65172" y="-3989"/>
                  <a:pt x="120955" y="0"/>
                </a:cubicBezTo>
                <a:cubicBezTo>
                  <a:pt x="317539" y="-35008"/>
                  <a:pt x="414717" y="49747"/>
                  <a:pt x="619318" y="0"/>
                </a:cubicBezTo>
                <a:cubicBezTo>
                  <a:pt x="823919" y="-49747"/>
                  <a:pt x="961042" y="34384"/>
                  <a:pt x="1149491" y="0"/>
                </a:cubicBezTo>
                <a:cubicBezTo>
                  <a:pt x="1337940" y="-34384"/>
                  <a:pt x="1470823" y="55254"/>
                  <a:pt x="1711474" y="0"/>
                </a:cubicBezTo>
                <a:cubicBezTo>
                  <a:pt x="1777513" y="13768"/>
                  <a:pt x="1827820" y="57102"/>
                  <a:pt x="1832429" y="120955"/>
                </a:cubicBezTo>
                <a:cubicBezTo>
                  <a:pt x="1883810" y="319793"/>
                  <a:pt x="1785894" y="378358"/>
                  <a:pt x="1832429" y="604760"/>
                </a:cubicBezTo>
                <a:cubicBezTo>
                  <a:pt x="1831114" y="681656"/>
                  <a:pt x="1777124" y="717000"/>
                  <a:pt x="1711474" y="725715"/>
                </a:cubicBezTo>
                <a:cubicBezTo>
                  <a:pt x="1560931" y="767920"/>
                  <a:pt x="1303345" y="703555"/>
                  <a:pt x="1165396" y="725715"/>
                </a:cubicBezTo>
                <a:cubicBezTo>
                  <a:pt x="1027447" y="747875"/>
                  <a:pt x="897256" y="708022"/>
                  <a:pt x="667033" y="725715"/>
                </a:cubicBezTo>
                <a:cubicBezTo>
                  <a:pt x="436810" y="743408"/>
                  <a:pt x="300042" y="708323"/>
                  <a:pt x="120955" y="725715"/>
                </a:cubicBezTo>
                <a:cubicBezTo>
                  <a:pt x="52814" y="718642"/>
                  <a:pt x="2352" y="671956"/>
                  <a:pt x="0" y="604760"/>
                </a:cubicBezTo>
                <a:cubicBezTo>
                  <a:pt x="-32757" y="452900"/>
                  <a:pt x="6722" y="219868"/>
                  <a:pt x="0" y="120955"/>
                </a:cubicBezTo>
                <a:close/>
              </a:path>
            </a:pathLst>
          </a:custGeom>
          <a:solidFill>
            <a:schemeClr val="bg1">
              <a:lumMod val="85000"/>
            </a:schemeClr>
          </a:solidFill>
          <a:ln>
            <a:extLst>
              <a:ext uri="{C807C97D-BFC1-408E-A445-0C87EB9F89A2}">
                <ask:lineSketchStyleProps xmlns:ask="http://schemas.microsoft.com/office/drawing/2018/sketchyshapes" xmlns="" sd="1391836421">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22. </a:t>
            </a:r>
            <a:r>
              <a:rPr lang="fr-CA" dirty="0">
                <a:latin typeface="Calibri" panose="020F0502020204030204" pitchFamily="34" charset="0"/>
                <a:ea typeface="Calibri" panose="020F0502020204030204" pitchFamily="34" charset="0"/>
                <a:cs typeface="Times New Roman" panose="02020603050405020304" pitchFamily="18" charset="0"/>
              </a:rPr>
              <a:t>L’art de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la </a:t>
            </a:r>
            <a:r>
              <a:rPr lang="fr-CA" dirty="0">
                <a:latin typeface="Calibri" panose="020F0502020204030204" pitchFamily="34" charset="0"/>
                <a:ea typeface="Calibri" panose="020F0502020204030204" pitchFamily="34" charset="0"/>
                <a:cs typeface="Times New Roman" panose="02020603050405020304" pitchFamily="18" charset="0"/>
              </a:rPr>
              <a:t>nature</a:t>
            </a:r>
            <a:endParaRPr lang="en-US" dirty="0"/>
          </a:p>
        </p:txBody>
      </p:sp>
      <p:sp>
        <p:nvSpPr>
          <p:cNvPr id="31" name="Rounded Rectangle 30">
            <a:hlinkClick r:id="rId23" action="ppaction://hlinksldjump"/>
          </p:cNvPr>
          <p:cNvSpPr/>
          <p:nvPr/>
        </p:nvSpPr>
        <p:spPr>
          <a:xfrm>
            <a:off x="578244" y="5842450"/>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08587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29017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8021" y="57709"/>
                  <a:pt x="51590" y="1974"/>
                  <a:pt x="120955" y="0"/>
                </a:cubicBezTo>
                <a:cubicBezTo>
                  <a:pt x="337467" y="-46464"/>
                  <a:pt x="491954" y="2707"/>
                  <a:pt x="603412" y="0"/>
                </a:cubicBezTo>
                <a:cubicBezTo>
                  <a:pt x="714870" y="-2707"/>
                  <a:pt x="983890" y="33767"/>
                  <a:pt x="1085870" y="0"/>
                </a:cubicBezTo>
                <a:cubicBezTo>
                  <a:pt x="1187850" y="-33767"/>
                  <a:pt x="1536283" y="23280"/>
                  <a:pt x="1711474" y="0"/>
                </a:cubicBezTo>
                <a:cubicBezTo>
                  <a:pt x="1786942" y="-9123"/>
                  <a:pt x="1850465" y="53905"/>
                  <a:pt x="1832429" y="120955"/>
                </a:cubicBezTo>
                <a:cubicBezTo>
                  <a:pt x="1835457" y="340904"/>
                  <a:pt x="1815851" y="469900"/>
                  <a:pt x="1832429" y="604760"/>
                </a:cubicBezTo>
                <a:cubicBezTo>
                  <a:pt x="1841602" y="672179"/>
                  <a:pt x="1775329" y="727127"/>
                  <a:pt x="1711474" y="725715"/>
                </a:cubicBezTo>
                <a:cubicBezTo>
                  <a:pt x="1579696" y="753908"/>
                  <a:pt x="1341388" y="680445"/>
                  <a:pt x="1229017" y="725715"/>
                </a:cubicBezTo>
                <a:cubicBezTo>
                  <a:pt x="1116646" y="770985"/>
                  <a:pt x="894321" y="709807"/>
                  <a:pt x="667033" y="725715"/>
                </a:cubicBezTo>
                <a:cubicBezTo>
                  <a:pt x="439745" y="741623"/>
                  <a:pt x="389303" y="663899"/>
                  <a:pt x="120955" y="725715"/>
                </a:cubicBezTo>
                <a:cubicBezTo>
                  <a:pt x="53397" y="735579"/>
                  <a:pt x="-4474" y="684685"/>
                  <a:pt x="0" y="604760"/>
                </a:cubicBezTo>
                <a:cubicBezTo>
                  <a:pt x="-8933" y="496973"/>
                  <a:pt x="19298" y="348020"/>
                  <a:pt x="0" y="120955"/>
                </a:cubicBezTo>
                <a:close/>
              </a:path>
              <a:path w="1832429" h="725715" stroke="0" extrusionOk="0">
                <a:moveTo>
                  <a:pt x="0" y="120955"/>
                </a:moveTo>
                <a:cubicBezTo>
                  <a:pt x="19530" y="56373"/>
                  <a:pt x="73707" y="1874"/>
                  <a:pt x="120955" y="0"/>
                </a:cubicBezTo>
                <a:cubicBezTo>
                  <a:pt x="313910" y="-31896"/>
                  <a:pt x="423251" y="31808"/>
                  <a:pt x="619318" y="0"/>
                </a:cubicBezTo>
                <a:cubicBezTo>
                  <a:pt x="815385" y="-31808"/>
                  <a:pt x="1032318" y="1752"/>
                  <a:pt x="1149491" y="0"/>
                </a:cubicBezTo>
                <a:cubicBezTo>
                  <a:pt x="1266664" y="-1752"/>
                  <a:pt x="1597767" y="60244"/>
                  <a:pt x="1711474" y="0"/>
                </a:cubicBezTo>
                <a:cubicBezTo>
                  <a:pt x="1772700" y="-8859"/>
                  <a:pt x="1817537" y="58666"/>
                  <a:pt x="1832429" y="120955"/>
                </a:cubicBezTo>
                <a:cubicBezTo>
                  <a:pt x="1841726" y="261963"/>
                  <a:pt x="1783765" y="431670"/>
                  <a:pt x="1832429" y="604760"/>
                </a:cubicBezTo>
                <a:cubicBezTo>
                  <a:pt x="1836051" y="668945"/>
                  <a:pt x="1782010" y="724927"/>
                  <a:pt x="1711474" y="725715"/>
                </a:cubicBezTo>
                <a:cubicBezTo>
                  <a:pt x="1598450" y="751597"/>
                  <a:pt x="1429463" y="690693"/>
                  <a:pt x="1165396" y="725715"/>
                </a:cubicBezTo>
                <a:cubicBezTo>
                  <a:pt x="901329" y="760737"/>
                  <a:pt x="762914" y="701903"/>
                  <a:pt x="619318" y="725715"/>
                </a:cubicBezTo>
                <a:cubicBezTo>
                  <a:pt x="475722" y="749527"/>
                  <a:pt x="225509" y="701654"/>
                  <a:pt x="120955" y="725715"/>
                </a:cubicBezTo>
                <a:cubicBezTo>
                  <a:pt x="41301" y="722284"/>
                  <a:pt x="12911" y="668980"/>
                  <a:pt x="0" y="604760"/>
                </a:cubicBezTo>
                <a:cubicBezTo>
                  <a:pt x="-56329" y="465382"/>
                  <a:pt x="43178" y="324276"/>
                  <a:pt x="0" y="120955"/>
                </a:cubicBezTo>
                <a:close/>
              </a:path>
            </a:pathLst>
          </a:custGeom>
          <a:solidFill>
            <a:schemeClr val="accent4">
              <a:lumMod val="40000"/>
              <a:lumOff val="60000"/>
            </a:schemeClr>
          </a:solidFill>
          <a:ln>
            <a:extLst>
              <a:ext uri="{C807C97D-BFC1-408E-A445-0C87EB9F89A2}">
                <ask:lineSketchStyleProps xmlns:ask="http://schemas.microsoft.com/office/drawing/2018/sketchyshapes" xmlns="" sd="2044230745">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21. </a:t>
            </a:r>
            <a:r>
              <a:rPr lang="fr-CA" dirty="0">
                <a:latin typeface="Calibri" panose="020F0502020204030204" pitchFamily="34" charset="0"/>
                <a:ea typeface="Calibri" panose="020F0502020204030204" pitchFamily="34" charset="0"/>
                <a:cs typeface="Times New Roman" panose="02020603050405020304" pitchFamily="18" charset="0"/>
              </a:rPr>
              <a:t>Jeu de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la </a:t>
            </a:r>
            <a:r>
              <a:rPr lang="fr-CA" dirty="0">
                <a:latin typeface="Calibri" panose="020F0502020204030204" pitchFamily="34" charset="0"/>
                <a:ea typeface="Calibri" panose="020F0502020204030204" pitchFamily="34" charset="0"/>
                <a:cs typeface="Times New Roman" panose="02020603050405020304" pitchFamily="18" charset="0"/>
              </a:rPr>
              <a:t>nature</a:t>
            </a:r>
            <a:endParaRPr lang="en-US" dirty="0"/>
          </a:p>
        </p:txBody>
      </p:sp>
      <p:sp>
        <p:nvSpPr>
          <p:cNvPr id="32" name="Rounded Rectangle 31">
            <a:hlinkClick r:id="rId24" action="ppaction://hlinksldjump"/>
          </p:cNvPr>
          <p:cNvSpPr/>
          <p:nvPr/>
        </p:nvSpPr>
        <p:spPr>
          <a:xfrm>
            <a:off x="9451263" y="2902629"/>
            <a:ext cx="2106315" cy="725715"/>
          </a:xfrm>
          <a:custGeom>
            <a:avLst/>
            <a:gdLst>
              <a:gd name="connsiteX0" fmla="*/ 0 w 1832429"/>
              <a:gd name="connsiteY0" fmla="*/ 120955 h 725715"/>
              <a:gd name="connsiteX1" fmla="*/ 120955 w 1832429"/>
              <a:gd name="connsiteY1" fmla="*/ 0 h 725715"/>
              <a:gd name="connsiteX2" fmla="*/ 667033 w 1832429"/>
              <a:gd name="connsiteY2" fmla="*/ 0 h 725715"/>
              <a:gd name="connsiteX3" fmla="*/ 1229017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5112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567" y="54290"/>
                  <a:pt x="50741" y="-1942"/>
                  <a:pt x="120955" y="0"/>
                </a:cubicBezTo>
                <a:cubicBezTo>
                  <a:pt x="361856" y="-59667"/>
                  <a:pt x="529823" y="2257"/>
                  <a:pt x="667033" y="0"/>
                </a:cubicBezTo>
                <a:cubicBezTo>
                  <a:pt x="804243" y="-2257"/>
                  <a:pt x="974245" y="51460"/>
                  <a:pt x="1229017" y="0"/>
                </a:cubicBezTo>
                <a:cubicBezTo>
                  <a:pt x="1483789" y="-51460"/>
                  <a:pt x="1526838" y="20946"/>
                  <a:pt x="1711474" y="0"/>
                </a:cubicBezTo>
                <a:cubicBezTo>
                  <a:pt x="1795388" y="-9765"/>
                  <a:pt x="1821001" y="64328"/>
                  <a:pt x="1832429" y="120955"/>
                </a:cubicBezTo>
                <a:cubicBezTo>
                  <a:pt x="1880933" y="338782"/>
                  <a:pt x="1812702" y="506254"/>
                  <a:pt x="1832429" y="604760"/>
                </a:cubicBezTo>
                <a:cubicBezTo>
                  <a:pt x="1832768" y="679486"/>
                  <a:pt x="1791182" y="719124"/>
                  <a:pt x="1711474" y="725715"/>
                </a:cubicBezTo>
                <a:cubicBezTo>
                  <a:pt x="1559827" y="757314"/>
                  <a:pt x="1312402" y="677897"/>
                  <a:pt x="1165396" y="725715"/>
                </a:cubicBezTo>
                <a:cubicBezTo>
                  <a:pt x="1018390" y="773533"/>
                  <a:pt x="764320" y="689409"/>
                  <a:pt x="651128" y="725715"/>
                </a:cubicBezTo>
                <a:cubicBezTo>
                  <a:pt x="537936" y="762021"/>
                  <a:pt x="289130" y="674521"/>
                  <a:pt x="120955" y="725715"/>
                </a:cubicBezTo>
                <a:cubicBezTo>
                  <a:pt x="42969" y="726600"/>
                  <a:pt x="14971" y="684664"/>
                  <a:pt x="0" y="604760"/>
                </a:cubicBezTo>
                <a:cubicBezTo>
                  <a:pt x="-32601" y="378123"/>
                  <a:pt x="34568" y="323158"/>
                  <a:pt x="0" y="120955"/>
                </a:cubicBezTo>
                <a:close/>
              </a:path>
              <a:path w="1832429" h="725715" stroke="0" extrusionOk="0">
                <a:moveTo>
                  <a:pt x="0" y="120955"/>
                </a:moveTo>
                <a:cubicBezTo>
                  <a:pt x="-1948" y="56052"/>
                  <a:pt x="47657" y="13665"/>
                  <a:pt x="120955" y="0"/>
                </a:cubicBezTo>
                <a:cubicBezTo>
                  <a:pt x="343151" y="-29786"/>
                  <a:pt x="421440" y="21492"/>
                  <a:pt x="603412" y="0"/>
                </a:cubicBezTo>
                <a:cubicBezTo>
                  <a:pt x="785384" y="-21492"/>
                  <a:pt x="891780" y="35750"/>
                  <a:pt x="1133585" y="0"/>
                </a:cubicBezTo>
                <a:cubicBezTo>
                  <a:pt x="1375390" y="-35750"/>
                  <a:pt x="1560445" y="34289"/>
                  <a:pt x="1711474" y="0"/>
                </a:cubicBezTo>
                <a:cubicBezTo>
                  <a:pt x="1791274" y="-6427"/>
                  <a:pt x="1828198" y="61805"/>
                  <a:pt x="1832429" y="120955"/>
                </a:cubicBezTo>
                <a:cubicBezTo>
                  <a:pt x="1838188" y="285510"/>
                  <a:pt x="1795082" y="410256"/>
                  <a:pt x="1832429" y="604760"/>
                </a:cubicBezTo>
                <a:cubicBezTo>
                  <a:pt x="1830318" y="671916"/>
                  <a:pt x="1790501" y="725415"/>
                  <a:pt x="1711474" y="725715"/>
                </a:cubicBezTo>
                <a:cubicBezTo>
                  <a:pt x="1583933" y="779520"/>
                  <a:pt x="1371316" y="706601"/>
                  <a:pt x="1213111" y="725715"/>
                </a:cubicBezTo>
                <a:cubicBezTo>
                  <a:pt x="1054906" y="744829"/>
                  <a:pt x="919708" y="680017"/>
                  <a:pt x="698844" y="725715"/>
                </a:cubicBezTo>
                <a:cubicBezTo>
                  <a:pt x="477980" y="771413"/>
                  <a:pt x="243725" y="671659"/>
                  <a:pt x="120955" y="725715"/>
                </a:cubicBezTo>
                <a:cubicBezTo>
                  <a:pt x="56024" y="725082"/>
                  <a:pt x="-7368" y="678773"/>
                  <a:pt x="0" y="604760"/>
                </a:cubicBezTo>
                <a:cubicBezTo>
                  <a:pt x="-4475" y="435056"/>
                  <a:pt x="21195" y="243406"/>
                  <a:pt x="0" y="120955"/>
                </a:cubicBezTo>
                <a:close/>
              </a:path>
            </a:pathLst>
          </a:custGeom>
          <a:solidFill>
            <a:schemeClr val="accent5">
              <a:lumMod val="40000"/>
              <a:lumOff val="60000"/>
            </a:schemeClr>
          </a:solidFill>
          <a:ln>
            <a:extLst>
              <a:ext uri="{C807C97D-BFC1-408E-A445-0C87EB9F89A2}">
                <ask:lineSketchStyleProps xmlns:ask="http://schemas.microsoft.com/office/drawing/2018/sketchyshapes" xmlns="" sd="77081619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10. </a:t>
            </a:r>
            <a:r>
              <a:rPr lang="fr-CA" dirty="0">
                <a:latin typeface="Calibri" panose="020F0502020204030204" pitchFamily="34" charset="0"/>
                <a:ea typeface="Calibri" panose="020F0502020204030204" pitchFamily="34" charset="0"/>
                <a:cs typeface="Times New Roman" panose="02020603050405020304" pitchFamily="18" charset="0"/>
              </a:rPr>
              <a:t>Éléments naturel et construits</a:t>
            </a:r>
            <a:r>
              <a:rPr lang="en-US" dirty="0" smtClean="0"/>
              <a:t> </a:t>
            </a:r>
            <a:endParaRPr lang="en-US" dirty="0"/>
          </a:p>
        </p:txBody>
      </p:sp>
      <p:sp>
        <p:nvSpPr>
          <p:cNvPr id="33" name="Rounded Rectangle 32">
            <a:hlinkClick r:id="rId25" action="ppaction://hlinksldjump"/>
          </p:cNvPr>
          <p:cNvSpPr/>
          <p:nvPr/>
        </p:nvSpPr>
        <p:spPr>
          <a:xfrm>
            <a:off x="9451263" y="3882570"/>
            <a:ext cx="1832429" cy="725715"/>
          </a:xfrm>
          <a:custGeom>
            <a:avLst/>
            <a:gdLst>
              <a:gd name="connsiteX0" fmla="*/ 0 w 1832429"/>
              <a:gd name="connsiteY0" fmla="*/ 120955 h 725715"/>
              <a:gd name="connsiteX1" fmla="*/ 120955 w 1832429"/>
              <a:gd name="connsiteY1" fmla="*/ 0 h 725715"/>
              <a:gd name="connsiteX2" fmla="*/ 619318 w 1832429"/>
              <a:gd name="connsiteY2" fmla="*/ 0 h 725715"/>
              <a:gd name="connsiteX3" fmla="*/ 110177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71474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9485" y="51892"/>
                  <a:pt x="63049" y="14004"/>
                  <a:pt x="120955" y="0"/>
                </a:cubicBezTo>
                <a:cubicBezTo>
                  <a:pt x="312915" y="-13056"/>
                  <a:pt x="502512" y="1856"/>
                  <a:pt x="619318" y="0"/>
                </a:cubicBezTo>
                <a:cubicBezTo>
                  <a:pt x="736124" y="-1856"/>
                  <a:pt x="975233" y="53801"/>
                  <a:pt x="1101775" y="0"/>
                </a:cubicBezTo>
                <a:cubicBezTo>
                  <a:pt x="1228317" y="-53801"/>
                  <a:pt x="1500134" y="25841"/>
                  <a:pt x="1711474" y="0"/>
                </a:cubicBezTo>
                <a:cubicBezTo>
                  <a:pt x="1762669" y="551"/>
                  <a:pt x="1841315" y="48187"/>
                  <a:pt x="1832429" y="120955"/>
                </a:cubicBezTo>
                <a:cubicBezTo>
                  <a:pt x="1846819" y="348840"/>
                  <a:pt x="1815678" y="381277"/>
                  <a:pt x="1832429" y="604760"/>
                </a:cubicBezTo>
                <a:cubicBezTo>
                  <a:pt x="1849225" y="662568"/>
                  <a:pt x="1779793" y="711853"/>
                  <a:pt x="1711474" y="725715"/>
                </a:cubicBezTo>
                <a:cubicBezTo>
                  <a:pt x="1484101" y="769938"/>
                  <a:pt x="1394726" y="712978"/>
                  <a:pt x="1213111" y="725715"/>
                </a:cubicBezTo>
                <a:cubicBezTo>
                  <a:pt x="1031496" y="738452"/>
                  <a:pt x="848357" y="722482"/>
                  <a:pt x="714749" y="725715"/>
                </a:cubicBezTo>
                <a:cubicBezTo>
                  <a:pt x="581141" y="728948"/>
                  <a:pt x="340634" y="681253"/>
                  <a:pt x="120955" y="725715"/>
                </a:cubicBezTo>
                <a:cubicBezTo>
                  <a:pt x="59925" y="724895"/>
                  <a:pt x="-16468" y="664690"/>
                  <a:pt x="0" y="604760"/>
                </a:cubicBezTo>
                <a:cubicBezTo>
                  <a:pt x="-55171" y="417660"/>
                  <a:pt x="25435" y="239631"/>
                  <a:pt x="0" y="120955"/>
                </a:cubicBezTo>
                <a:close/>
              </a:path>
              <a:path w="1832429" h="725715" stroke="0" extrusionOk="0">
                <a:moveTo>
                  <a:pt x="0" y="120955"/>
                </a:moveTo>
                <a:cubicBezTo>
                  <a:pt x="1985" y="52772"/>
                  <a:pt x="52605" y="-2102"/>
                  <a:pt x="120955" y="0"/>
                </a:cubicBezTo>
                <a:cubicBezTo>
                  <a:pt x="351319" y="-7264"/>
                  <a:pt x="364127" y="56964"/>
                  <a:pt x="603412" y="0"/>
                </a:cubicBezTo>
                <a:cubicBezTo>
                  <a:pt x="842697" y="-56964"/>
                  <a:pt x="897705" y="708"/>
                  <a:pt x="1165396" y="0"/>
                </a:cubicBezTo>
                <a:cubicBezTo>
                  <a:pt x="1433087" y="-708"/>
                  <a:pt x="1447651" y="55203"/>
                  <a:pt x="1711474" y="0"/>
                </a:cubicBezTo>
                <a:cubicBezTo>
                  <a:pt x="1791285" y="-5127"/>
                  <a:pt x="1824104" y="50832"/>
                  <a:pt x="1832429" y="120955"/>
                </a:cubicBezTo>
                <a:cubicBezTo>
                  <a:pt x="1861384" y="228625"/>
                  <a:pt x="1817211" y="421591"/>
                  <a:pt x="1832429" y="604760"/>
                </a:cubicBezTo>
                <a:cubicBezTo>
                  <a:pt x="1823612" y="657314"/>
                  <a:pt x="1780562" y="722289"/>
                  <a:pt x="1711474" y="725715"/>
                </a:cubicBezTo>
                <a:cubicBezTo>
                  <a:pt x="1550827" y="749876"/>
                  <a:pt x="1380922" y="685613"/>
                  <a:pt x="1197206" y="725715"/>
                </a:cubicBezTo>
                <a:cubicBezTo>
                  <a:pt x="1013490" y="765817"/>
                  <a:pt x="775865" y="660117"/>
                  <a:pt x="635223" y="725715"/>
                </a:cubicBezTo>
                <a:cubicBezTo>
                  <a:pt x="494581" y="791313"/>
                  <a:pt x="329400" y="667646"/>
                  <a:pt x="120955" y="725715"/>
                </a:cubicBezTo>
                <a:cubicBezTo>
                  <a:pt x="54373" y="724274"/>
                  <a:pt x="10665" y="664084"/>
                  <a:pt x="0" y="604760"/>
                </a:cubicBezTo>
                <a:cubicBezTo>
                  <a:pt x="-4158" y="500058"/>
                  <a:pt x="14122" y="293017"/>
                  <a:pt x="0" y="120955"/>
                </a:cubicBezTo>
                <a:close/>
              </a:path>
            </a:pathLst>
          </a:custGeom>
          <a:solidFill>
            <a:schemeClr val="accent6">
              <a:lumMod val="40000"/>
              <a:lumOff val="60000"/>
            </a:schemeClr>
          </a:solidFill>
          <a:ln>
            <a:extLst>
              <a:ext uri="{C807C97D-BFC1-408E-A445-0C87EB9F89A2}">
                <ask:lineSketchStyleProps xmlns:ask="http://schemas.microsoft.com/office/drawing/2018/sketchyshapes" xmlns="" sd="4143298491">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15. </a:t>
            </a:r>
            <a:r>
              <a:rPr lang="fr-CA" dirty="0">
                <a:latin typeface="Calibri" panose="020F0502020204030204" pitchFamily="34" charset="0"/>
                <a:ea typeface="Calibri" panose="020F0502020204030204" pitchFamily="34" charset="0"/>
                <a:cs typeface="Times New Roman" panose="02020603050405020304" pitchFamily="18" charset="0"/>
              </a:rPr>
              <a:t>Trouvez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un </a:t>
            </a:r>
            <a:r>
              <a:rPr lang="fr-CA" dirty="0">
                <a:latin typeface="Calibri" panose="020F0502020204030204" pitchFamily="34" charset="0"/>
                <a:ea typeface="Calibri" panose="020F0502020204030204" pitchFamily="34" charset="0"/>
                <a:cs typeface="Times New Roman" panose="02020603050405020304" pitchFamily="18" charset="0"/>
              </a:rPr>
              <a:t>souvenir</a:t>
            </a:r>
            <a:endParaRPr lang="en-US" dirty="0"/>
          </a:p>
        </p:txBody>
      </p:sp>
      <p:sp>
        <p:nvSpPr>
          <p:cNvPr id="34" name="Rounded Rectangle 33">
            <a:hlinkClick r:id="rId26" action="ppaction://hlinksldjump"/>
          </p:cNvPr>
          <p:cNvSpPr/>
          <p:nvPr/>
        </p:nvSpPr>
        <p:spPr>
          <a:xfrm>
            <a:off x="9451263" y="4876437"/>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08587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3608" y="52832"/>
                  <a:pt x="67939" y="7766"/>
                  <a:pt x="120955" y="0"/>
                </a:cubicBezTo>
                <a:cubicBezTo>
                  <a:pt x="250612" y="-45916"/>
                  <a:pt x="430651" y="29683"/>
                  <a:pt x="603412" y="0"/>
                </a:cubicBezTo>
                <a:cubicBezTo>
                  <a:pt x="776173" y="-29683"/>
                  <a:pt x="877392" y="29004"/>
                  <a:pt x="1085870" y="0"/>
                </a:cubicBezTo>
                <a:cubicBezTo>
                  <a:pt x="1294348" y="-29004"/>
                  <a:pt x="1421138" y="35708"/>
                  <a:pt x="1711474" y="0"/>
                </a:cubicBezTo>
                <a:cubicBezTo>
                  <a:pt x="1770784" y="-14558"/>
                  <a:pt x="1848519" y="58318"/>
                  <a:pt x="1832429" y="120955"/>
                </a:cubicBezTo>
                <a:cubicBezTo>
                  <a:pt x="1856249" y="312545"/>
                  <a:pt x="1778224" y="424656"/>
                  <a:pt x="1832429" y="604760"/>
                </a:cubicBezTo>
                <a:cubicBezTo>
                  <a:pt x="1833377" y="655400"/>
                  <a:pt x="1783720" y="707304"/>
                  <a:pt x="1711474" y="725715"/>
                </a:cubicBezTo>
                <a:cubicBezTo>
                  <a:pt x="1538631" y="735757"/>
                  <a:pt x="1369018" y="723123"/>
                  <a:pt x="1213111" y="725715"/>
                </a:cubicBezTo>
                <a:cubicBezTo>
                  <a:pt x="1057204" y="728307"/>
                  <a:pt x="881108" y="712197"/>
                  <a:pt x="682938" y="725715"/>
                </a:cubicBezTo>
                <a:cubicBezTo>
                  <a:pt x="484768" y="739233"/>
                  <a:pt x="373064" y="687732"/>
                  <a:pt x="120955" y="725715"/>
                </a:cubicBezTo>
                <a:cubicBezTo>
                  <a:pt x="39695" y="731866"/>
                  <a:pt x="-7726" y="670660"/>
                  <a:pt x="0" y="604760"/>
                </a:cubicBezTo>
                <a:cubicBezTo>
                  <a:pt x="-6566" y="435725"/>
                  <a:pt x="52894" y="302939"/>
                  <a:pt x="0" y="120955"/>
                </a:cubicBezTo>
                <a:close/>
              </a:path>
              <a:path w="1832429" h="725715" stroke="0" extrusionOk="0">
                <a:moveTo>
                  <a:pt x="0" y="120955"/>
                </a:moveTo>
                <a:cubicBezTo>
                  <a:pt x="-1804" y="53804"/>
                  <a:pt x="53813" y="2292"/>
                  <a:pt x="120955" y="0"/>
                </a:cubicBezTo>
                <a:cubicBezTo>
                  <a:pt x="247689" y="-63159"/>
                  <a:pt x="465583" y="15591"/>
                  <a:pt x="667033" y="0"/>
                </a:cubicBezTo>
                <a:cubicBezTo>
                  <a:pt x="868483" y="-15591"/>
                  <a:pt x="943982" y="56080"/>
                  <a:pt x="1213111" y="0"/>
                </a:cubicBezTo>
                <a:cubicBezTo>
                  <a:pt x="1482240" y="-56080"/>
                  <a:pt x="1521333" y="55618"/>
                  <a:pt x="1711474" y="0"/>
                </a:cubicBezTo>
                <a:cubicBezTo>
                  <a:pt x="1784210" y="4842"/>
                  <a:pt x="1842571" y="58717"/>
                  <a:pt x="1832429" y="120955"/>
                </a:cubicBezTo>
                <a:cubicBezTo>
                  <a:pt x="1844052" y="218154"/>
                  <a:pt x="1775359" y="388342"/>
                  <a:pt x="1832429" y="604760"/>
                </a:cubicBezTo>
                <a:cubicBezTo>
                  <a:pt x="1832607" y="681003"/>
                  <a:pt x="1773806" y="713984"/>
                  <a:pt x="1711474" y="725715"/>
                </a:cubicBezTo>
                <a:cubicBezTo>
                  <a:pt x="1580412" y="763375"/>
                  <a:pt x="1466862" y="699992"/>
                  <a:pt x="1229017" y="725715"/>
                </a:cubicBezTo>
                <a:cubicBezTo>
                  <a:pt x="991172" y="751438"/>
                  <a:pt x="966284" y="677315"/>
                  <a:pt x="714749" y="725715"/>
                </a:cubicBezTo>
                <a:cubicBezTo>
                  <a:pt x="463214" y="774115"/>
                  <a:pt x="278999" y="665483"/>
                  <a:pt x="120955" y="725715"/>
                </a:cubicBezTo>
                <a:cubicBezTo>
                  <a:pt x="49077" y="709503"/>
                  <a:pt x="13519" y="672901"/>
                  <a:pt x="0" y="604760"/>
                </a:cubicBezTo>
                <a:cubicBezTo>
                  <a:pt x="-34357" y="389494"/>
                  <a:pt x="8495" y="362058"/>
                  <a:pt x="0" y="120955"/>
                </a:cubicBezTo>
                <a:close/>
              </a:path>
            </a:pathLst>
          </a:custGeom>
          <a:solidFill>
            <a:schemeClr val="accent4">
              <a:lumMod val="40000"/>
              <a:lumOff val="60000"/>
            </a:schemeClr>
          </a:solidFill>
          <a:ln>
            <a:extLst>
              <a:ext uri="{C807C97D-BFC1-408E-A445-0C87EB9F89A2}">
                <ask:lineSketchStyleProps xmlns:ask="http://schemas.microsoft.com/office/drawing/2018/sketchyshapes" xmlns="" sd="453884337">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20. </a:t>
            </a:r>
            <a:r>
              <a:rPr lang="fr-CA" dirty="0">
                <a:latin typeface="Calibri" panose="020F0502020204030204" pitchFamily="34" charset="0"/>
                <a:ea typeface="Calibri" panose="020F0502020204030204" pitchFamily="34" charset="0"/>
                <a:cs typeface="Times New Roman" panose="02020603050405020304" pitchFamily="18" charset="0"/>
              </a:rPr>
              <a:t>Jouez </a:t>
            </a:r>
            <a:r>
              <a:rPr lang="fr-CA" dirty="0" smtClean="0">
                <a:latin typeface="Calibri" panose="020F0502020204030204" pitchFamily="34" charset="0"/>
                <a:ea typeface="Calibri" panose="020F0502020204030204" pitchFamily="34" charset="0"/>
                <a:cs typeface="Times New Roman" panose="02020603050405020304" pitchFamily="18" charset="0"/>
              </a:rPr>
              <a:t/>
            </a:r>
            <a:br>
              <a:rPr lang="fr-CA" dirty="0" smtClean="0">
                <a:latin typeface="Calibri" panose="020F0502020204030204" pitchFamily="34" charset="0"/>
                <a:ea typeface="Calibri" panose="020F0502020204030204" pitchFamily="34" charset="0"/>
                <a:cs typeface="Times New Roman" panose="02020603050405020304" pitchFamily="18" charset="0"/>
              </a:rPr>
            </a:br>
            <a:r>
              <a:rPr lang="fr-CA" dirty="0" smtClean="0">
                <a:latin typeface="Calibri" panose="020F0502020204030204" pitchFamily="34" charset="0"/>
                <a:ea typeface="Calibri" panose="020F0502020204030204" pitchFamily="34" charset="0"/>
                <a:cs typeface="Times New Roman" panose="02020603050405020304" pitchFamily="18" charset="0"/>
              </a:rPr>
              <a:t>à </a:t>
            </a:r>
            <a:r>
              <a:rPr lang="fr-CA" dirty="0">
                <a:latin typeface="Calibri" panose="020F0502020204030204" pitchFamily="34" charset="0"/>
                <a:ea typeface="Calibri" panose="020F0502020204030204" pitchFamily="34" charset="0"/>
                <a:cs typeface="Times New Roman" panose="02020603050405020304" pitchFamily="18" charset="0"/>
              </a:rPr>
              <a:t>mimer!</a:t>
            </a:r>
            <a:endParaRPr lang="en-US" dirty="0"/>
          </a:p>
        </p:txBody>
      </p:sp>
      <p:sp>
        <p:nvSpPr>
          <p:cNvPr id="35" name="Rounded Rectangle 34">
            <a:hlinkClick r:id="rId27" action="ppaction://hlinksldjump"/>
          </p:cNvPr>
          <p:cNvSpPr/>
          <p:nvPr/>
        </p:nvSpPr>
        <p:spPr>
          <a:xfrm>
            <a:off x="9451263" y="5820229"/>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73065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122" y="41091"/>
                  <a:pt x="46956" y="1071"/>
                  <a:pt x="120955" y="0"/>
                </a:cubicBezTo>
                <a:cubicBezTo>
                  <a:pt x="373833" y="-28023"/>
                  <a:pt x="414204" y="15260"/>
                  <a:pt x="635223" y="0"/>
                </a:cubicBezTo>
                <a:cubicBezTo>
                  <a:pt x="856242" y="-15260"/>
                  <a:pt x="907794" y="44697"/>
                  <a:pt x="1117680" y="0"/>
                </a:cubicBezTo>
                <a:cubicBezTo>
                  <a:pt x="1327566" y="-44697"/>
                  <a:pt x="1467808" y="4622"/>
                  <a:pt x="1711474" y="0"/>
                </a:cubicBezTo>
                <a:cubicBezTo>
                  <a:pt x="1776203" y="706"/>
                  <a:pt x="1829553" y="54898"/>
                  <a:pt x="1832429" y="120955"/>
                </a:cubicBezTo>
                <a:cubicBezTo>
                  <a:pt x="1863198" y="295621"/>
                  <a:pt x="1801194" y="420183"/>
                  <a:pt x="1832429" y="604760"/>
                </a:cubicBezTo>
                <a:cubicBezTo>
                  <a:pt x="1836401" y="675906"/>
                  <a:pt x="1778302" y="723992"/>
                  <a:pt x="1711474" y="725715"/>
                </a:cubicBezTo>
                <a:cubicBezTo>
                  <a:pt x="1547250" y="730031"/>
                  <a:pt x="1421167" y="712707"/>
                  <a:pt x="1213111" y="725715"/>
                </a:cubicBezTo>
                <a:cubicBezTo>
                  <a:pt x="1005055" y="738723"/>
                  <a:pt x="926489" y="682079"/>
                  <a:pt x="730654" y="725715"/>
                </a:cubicBezTo>
                <a:cubicBezTo>
                  <a:pt x="534819" y="769351"/>
                  <a:pt x="371229" y="712687"/>
                  <a:pt x="120955" y="725715"/>
                </a:cubicBezTo>
                <a:cubicBezTo>
                  <a:pt x="56441" y="716219"/>
                  <a:pt x="-2409" y="687126"/>
                  <a:pt x="0" y="604760"/>
                </a:cubicBezTo>
                <a:cubicBezTo>
                  <a:pt x="-53311" y="436784"/>
                  <a:pt x="54470" y="271693"/>
                  <a:pt x="0" y="120955"/>
                </a:cubicBezTo>
                <a:close/>
              </a:path>
              <a:path w="1832429" h="725715" stroke="0" extrusionOk="0">
                <a:moveTo>
                  <a:pt x="0" y="120955"/>
                </a:moveTo>
                <a:cubicBezTo>
                  <a:pt x="7905" y="51797"/>
                  <a:pt x="44584" y="15097"/>
                  <a:pt x="120955" y="0"/>
                </a:cubicBezTo>
                <a:cubicBezTo>
                  <a:pt x="364289" y="-54517"/>
                  <a:pt x="449354" y="52753"/>
                  <a:pt x="619318" y="0"/>
                </a:cubicBezTo>
                <a:cubicBezTo>
                  <a:pt x="789282" y="-52753"/>
                  <a:pt x="955027" y="9202"/>
                  <a:pt x="1117680" y="0"/>
                </a:cubicBezTo>
                <a:cubicBezTo>
                  <a:pt x="1280333" y="-9202"/>
                  <a:pt x="1591938" y="18558"/>
                  <a:pt x="1711474" y="0"/>
                </a:cubicBezTo>
                <a:cubicBezTo>
                  <a:pt x="1779526" y="3214"/>
                  <a:pt x="1825785" y="50789"/>
                  <a:pt x="1832429" y="120955"/>
                </a:cubicBezTo>
                <a:cubicBezTo>
                  <a:pt x="1881807" y="311107"/>
                  <a:pt x="1828534" y="463726"/>
                  <a:pt x="1832429" y="604760"/>
                </a:cubicBezTo>
                <a:cubicBezTo>
                  <a:pt x="1836244" y="675943"/>
                  <a:pt x="1786116" y="724038"/>
                  <a:pt x="1711474" y="725715"/>
                </a:cubicBezTo>
                <a:cubicBezTo>
                  <a:pt x="1499704" y="770399"/>
                  <a:pt x="1281329" y="668059"/>
                  <a:pt x="1165396" y="725715"/>
                </a:cubicBezTo>
                <a:cubicBezTo>
                  <a:pt x="1049463" y="783371"/>
                  <a:pt x="798227" y="709242"/>
                  <a:pt x="682938" y="725715"/>
                </a:cubicBezTo>
                <a:cubicBezTo>
                  <a:pt x="567649" y="742188"/>
                  <a:pt x="353063" y="701880"/>
                  <a:pt x="120955" y="725715"/>
                </a:cubicBezTo>
                <a:cubicBezTo>
                  <a:pt x="51017" y="710967"/>
                  <a:pt x="-2034" y="655038"/>
                  <a:pt x="0" y="604760"/>
                </a:cubicBezTo>
                <a:cubicBezTo>
                  <a:pt x="-48984" y="463575"/>
                  <a:pt x="21190" y="353480"/>
                  <a:pt x="0" y="120955"/>
                </a:cubicBezTo>
                <a:close/>
              </a:path>
            </a:pathLst>
          </a:custGeom>
          <a:solidFill>
            <a:schemeClr val="accent5">
              <a:lumMod val="40000"/>
              <a:lumOff val="60000"/>
            </a:schemeClr>
          </a:solidFill>
          <a:ln>
            <a:extLst>
              <a:ext uri="{C807C97D-BFC1-408E-A445-0C87EB9F89A2}">
                <ask:lineSketchStyleProps xmlns:ask="http://schemas.microsoft.com/office/drawing/2018/sketchyshapes" xmlns="" sd="3273819533">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25. </a:t>
            </a:r>
            <a:r>
              <a:rPr lang="fr-CA" dirty="0">
                <a:latin typeface="Calibri" panose="020F0502020204030204" pitchFamily="34" charset="0"/>
                <a:ea typeface="Calibri" panose="020F0502020204030204" pitchFamily="34" charset="0"/>
                <a:cs typeface="Times New Roman" panose="02020603050405020304" pitchFamily="18" charset="0"/>
              </a:rPr>
              <a:t>Temps libre</a:t>
            </a:r>
            <a:endParaRPr lang="en-US" dirty="0"/>
          </a:p>
        </p:txBody>
      </p:sp>
      <p:sp>
        <p:nvSpPr>
          <p:cNvPr id="3" name="TextBox 2"/>
          <p:cNvSpPr txBox="1"/>
          <p:nvPr/>
        </p:nvSpPr>
        <p:spPr>
          <a:xfrm>
            <a:off x="760380" y="1094805"/>
            <a:ext cx="10730574" cy="646331"/>
          </a:xfrm>
          <a:prstGeom prst="rect">
            <a:avLst/>
          </a:prstGeom>
          <a:noFill/>
        </p:spPr>
        <p:txBody>
          <a:bodyPr wrap="square" rtlCol="0">
            <a:spAutoFit/>
          </a:bodyPr>
          <a:lstStyle/>
          <a:p>
            <a:r>
              <a:rPr lang="fr-CA" dirty="0" smtClean="0"/>
              <a:t>*Consultez toujours un adulte avant d’aller dehors. Assurez-vous qu’un adulte vous accompagne lors des promenades dans la nature.*​</a:t>
            </a:r>
            <a:endParaRPr lang="fr-CA" dirty="0"/>
          </a:p>
        </p:txBody>
      </p:sp>
      <p:sp>
        <p:nvSpPr>
          <p:cNvPr id="36" name="Rectangle 35"/>
          <p:cNvSpPr/>
          <p:nvPr/>
        </p:nvSpPr>
        <p:spPr>
          <a:xfrm>
            <a:off x="10896810" y="43640"/>
            <a:ext cx="1224000" cy="1293193"/>
          </a:xfrm>
          <a:prstGeom prst="rect">
            <a:avLst/>
          </a:prstGeom>
          <a:noFill/>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Annexes </a:t>
            </a:r>
            <a:r>
              <a:rPr lang="en-US" sz="2400" dirty="0"/>
              <a:t/>
            </a:r>
            <a:br>
              <a:rPr lang="en-US" sz="2400" dirty="0"/>
            </a:br>
            <a:r>
              <a:rPr lang="en-US" sz="2400" dirty="0" smtClean="0"/>
              <a:t>7a</a:t>
            </a:r>
            <a:endParaRPr lang="en-US" sz="2400" dirty="0"/>
          </a:p>
          <a:p>
            <a:pPr algn="ctr"/>
            <a:r>
              <a:rPr lang="en-US" sz="2400" dirty="0" smtClean="0"/>
              <a:t>7b</a:t>
            </a:r>
            <a:endParaRPr lang="en-US" sz="2400" dirty="0"/>
          </a:p>
        </p:txBody>
      </p:sp>
    </p:spTree>
    <p:extLst>
      <p:ext uri="{BB962C8B-B14F-4D97-AF65-F5344CB8AC3E}">
        <p14:creationId xmlns:p14="http://schemas.microsoft.com/office/powerpoint/2010/main" val="163954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4D6B-F080-4DFC-956A-D1D0AA7DD72B}"/>
              </a:ext>
            </a:extLst>
          </p:cNvPr>
          <p:cNvSpPr>
            <a:spLocks noGrp="1"/>
          </p:cNvSpPr>
          <p:nvPr>
            <p:ph type="title"/>
          </p:nvPr>
        </p:nvSpPr>
        <p:spPr>
          <a:xfrm>
            <a:off x="4965430" y="629268"/>
            <a:ext cx="6931546" cy="1286160"/>
          </a:xfrm>
        </p:spPr>
        <p:txBody>
          <a:bodyPr anchor="b">
            <a:normAutofit fontScale="90000"/>
          </a:bodyPr>
          <a:lstStyle/>
          <a:p>
            <a:r>
              <a:rPr lang="fr-FR" dirty="0">
                <a:cs typeface="Calibri Light"/>
              </a:rPr>
              <a:t>Activité n</a:t>
            </a:r>
            <a:r>
              <a:rPr lang="fr-FR" baseline="30000" dirty="0">
                <a:cs typeface="Calibri Light"/>
              </a:rPr>
              <a:t>o</a:t>
            </a:r>
            <a:r>
              <a:rPr lang="fr-FR" dirty="0">
                <a:cs typeface="Calibri Light"/>
              </a:rPr>
              <a:t> 1 </a:t>
            </a:r>
            <a:r>
              <a:rPr lang="fr-FR" dirty="0" smtClean="0">
                <a:cs typeface="Calibri Light"/>
              </a:rPr>
              <a:t>– </a:t>
            </a:r>
            <a:r>
              <a:rPr lang="fr-FR" dirty="0">
                <a:cs typeface="Calibri Light"/>
              </a:rPr>
              <a:t>Regardez l’herbe</a:t>
            </a:r>
            <a:r>
              <a:rPr lang="en-US" dirty="0">
                <a:cs typeface="Calibri Light"/>
              </a:rPr>
              <a:t> </a:t>
            </a:r>
            <a:endParaRPr lang="en-US" dirty="0"/>
          </a:p>
        </p:txBody>
      </p:sp>
      <p:sp>
        <p:nvSpPr>
          <p:cNvPr id="3" name="Content Placeholder 2">
            <a:extLst>
              <a:ext uri="{FF2B5EF4-FFF2-40B4-BE49-F238E27FC236}">
                <a16:creationId xmlns:a16="http://schemas.microsoft.com/office/drawing/2014/main" id="{4F5DD24A-3095-4D93-A539-22A0E0E2CF42}"/>
              </a:ext>
            </a:extLst>
          </p:cNvPr>
          <p:cNvSpPr>
            <a:spLocks noGrp="1"/>
          </p:cNvSpPr>
          <p:nvPr>
            <p:ph idx="1"/>
          </p:nvPr>
        </p:nvSpPr>
        <p:spPr>
          <a:xfrm>
            <a:off x="4965431" y="2378310"/>
            <a:ext cx="6931545" cy="4087343"/>
          </a:xfrm>
        </p:spPr>
        <p:txBody>
          <a:bodyPr vert="horz" lIns="91440" tIns="45720" rIns="91440" bIns="45720" rtlCol="0" anchor="t">
            <a:noAutofit/>
          </a:bodyPr>
          <a:lstStyle/>
          <a:p>
            <a:r>
              <a:rPr lang="fr-CA" sz="2000" dirty="0">
                <a:latin typeface="Calibri" panose="020F0502020204030204" pitchFamily="34" charset="0"/>
                <a:ea typeface="Calibri" panose="020F0502020204030204" pitchFamily="34" charset="0"/>
                <a:cs typeface="Times New Roman" panose="02020603050405020304" pitchFamily="18" charset="0"/>
              </a:rPr>
              <a:t>Asseyez-vous sur un coin d’herbe. Pensez à la façon dont tout dans la nature vit et respire ensemble.</a:t>
            </a:r>
            <a:endParaRPr lang="en-US" sz="2000" dirty="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Allongez-vous maintenant sur le ventre et regardez l’herbe de près. Que voyez-vous? Utilisez vos mains pour écarter doucement l’herbe. Parmi l’herbe, voyez-vous de la terre? de la matière végétale en décomposition? des insectes? des feuilles? des brindilles? des cailloux? Comparez l’apparence de l’herbe vue de près ou de loin</a:t>
            </a:r>
            <a:r>
              <a:rPr lang="fr-CA"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smtClean="0">
              <a:cs typeface="Calibri"/>
            </a:endParaRPr>
          </a:p>
          <a:p>
            <a:pPr marL="0" indent="0">
              <a:spcBef>
                <a:spcPts val="0"/>
              </a:spcBef>
              <a:buNone/>
            </a:pPr>
            <a:r>
              <a:rPr lang="en-US" sz="2400" u="sng" dirty="0" smtClean="0">
                <a:cs typeface="Calibri"/>
              </a:rPr>
              <a:t/>
            </a:r>
            <a:br>
              <a:rPr lang="en-US" sz="2400" u="sng" dirty="0" smtClean="0">
                <a:cs typeface="Calibri"/>
              </a:rPr>
            </a:br>
            <a:r>
              <a:rPr lang="en-US" sz="2000" u="sng" dirty="0" smtClean="0">
                <a:cs typeface="Calibri"/>
              </a:rPr>
              <a:t>Questions :</a:t>
            </a:r>
            <a:endParaRPr lang="en-US" sz="2000" dirty="0" smtClean="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Quels animaux, oiseaux ou insectes dépendent de cette herbe pour vivre?</a:t>
            </a:r>
            <a:endParaRPr lang="en-US" sz="2000" dirty="0">
              <a:cs typeface="Calibri"/>
            </a:endParaRPr>
          </a:p>
          <a:p>
            <a:r>
              <a:rPr lang="fr-CA" sz="2000" dirty="0">
                <a:latin typeface="Calibri" panose="020F0502020204030204" pitchFamily="34" charset="0"/>
                <a:ea typeface="Calibri" panose="020F0502020204030204" pitchFamily="34" charset="0"/>
                <a:cs typeface="Times New Roman" panose="02020603050405020304" pitchFamily="18" charset="0"/>
              </a:rPr>
              <a:t>Que pensez-vous qu’il adviendra de la matière végétale en décomposition?</a:t>
            </a:r>
            <a:endParaRPr lang="en-US" sz="2000" dirty="0">
              <a:cs typeface="Calibri" panose="020F0502020204030204"/>
            </a:endParaRPr>
          </a:p>
          <a:p>
            <a:pPr marL="0" indent="0">
              <a:buNone/>
            </a:pPr>
            <a:endParaRPr lang="en-US" sz="1800" dirty="0">
              <a:cs typeface="Calibri" panose="020F0502020204030204"/>
            </a:endParaRPr>
          </a:p>
        </p:txBody>
      </p:sp>
      <p:pic>
        <p:nvPicPr>
          <p:cNvPr id="7" name="Picture 7">
            <a:extLst>
              <a:ext uri="{FF2B5EF4-FFF2-40B4-BE49-F238E27FC236}">
                <a16:creationId xmlns:a16="http://schemas.microsoft.com/office/drawing/2014/main" id="{ACF04DD7-5656-48E0-92C8-318BD6D98AAB}"/>
              </a:ext>
            </a:extLst>
          </p:cNvPr>
          <p:cNvPicPr>
            <a:picLocks noChangeAspect="1"/>
          </p:cNvPicPr>
          <p:nvPr/>
        </p:nvPicPr>
        <p:blipFill rotWithShape="1">
          <a:blip r:embed="rId2"/>
          <a:srcRect l="27458" r="27458"/>
          <a:stretch/>
        </p:blipFill>
        <p:spPr>
          <a:xfrm>
            <a:off x="20" y="10"/>
            <a:ext cx="4635571" cy="6857990"/>
          </a:xfrm>
          <a:prstGeom prst="rect">
            <a:avLst/>
          </a:prstGeom>
          <a:effectLst/>
        </p:spPr>
      </p:pic>
      <p:cxnSp>
        <p:nvCxnSpPr>
          <p:cNvPr id="15"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6B826"/>
            </a:solidFill>
          </a:ln>
        </p:spPr>
        <p:style>
          <a:lnRef idx="1">
            <a:schemeClr val="accent1"/>
          </a:lnRef>
          <a:fillRef idx="0">
            <a:schemeClr val="accent1"/>
          </a:fillRef>
          <a:effectRef idx="0">
            <a:schemeClr val="accent1"/>
          </a:effectRef>
          <a:fontRef idx="minor">
            <a:schemeClr val="tx1"/>
          </a:fontRef>
        </p:style>
      </p:cxnSp>
      <p:sp>
        <p:nvSpPr>
          <p:cNvPr id="5" name="Oval 4">
            <a:hlinkClick r:id="rId3"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3" action="ppaction://hlinksldjump"/>
              </a:rPr>
              <a:t>Tableau de choix</a:t>
            </a:r>
            <a:endParaRPr lang="fr-CA" sz="1600" dirty="0"/>
          </a:p>
        </p:txBody>
      </p:sp>
      <p:sp>
        <p:nvSpPr>
          <p:cNvPr id="4" name="TextBox 3">
            <a:extLst>
              <a:ext uri="{FF2B5EF4-FFF2-40B4-BE49-F238E27FC236}">
                <a16:creationId xmlns:a16="http://schemas.microsoft.com/office/drawing/2014/main" id="{85FE8440-9E86-43DF-A764-2BE2B9042675}"/>
              </a:ext>
            </a:extLst>
          </p:cNvPr>
          <p:cNvSpPr txBox="1"/>
          <p:nvPr/>
        </p:nvSpPr>
        <p:spPr>
          <a:xfrm>
            <a:off x="-48882" y="6665343"/>
            <a:ext cx="581995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Nature. »</a:t>
            </a:r>
            <a:r>
              <a:rPr lang="fr-CA" sz="700" dirty="0" smtClean="0">
                <a:ea typeface="+mn-lt"/>
                <a:cs typeface="+mn-lt"/>
              </a:rPr>
              <a:t> par </a:t>
            </a:r>
            <a:r>
              <a:rPr lang="fr-CA" sz="700" dirty="0" smtClean="0">
                <a:ea typeface="+mn-lt"/>
                <a:cs typeface="+mn-lt"/>
                <a:hlinkClick r:id="rId5"/>
              </a:rPr>
              <a:t>Vivian </a:t>
            </a:r>
            <a:r>
              <a:rPr lang="fr-CA" sz="700" dirty="0" err="1" smtClean="0">
                <a:ea typeface="+mn-lt"/>
                <a:cs typeface="+mn-lt"/>
                <a:hlinkClick r:id="rId5"/>
              </a:rPr>
              <a:t>Farinazzo</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sz="700" dirty="0">
              <a:cs typeface="Calibri"/>
            </a:endParaRPr>
          </a:p>
        </p:txBody>
      </p:sp>
    </p:spTree>
    <p:extLst>
      <p:ext uri="{BB962C8B-B14F-4D97-AF65-F5344CB8AC3E}">
        <p14:creationId xmlns:p14="http://schemas.microsoft.com/office/powerpoint/2010/main" val="148646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DC510C7-3E7B-4319-924E-1388E0B57B2E}"/>
              </a:ext>
            </a:extLst>
          </p:cNvPr>
          <p:cNvPicPr>
            <a:picLocks noChangeAspect="1"/>
          </p:cNvPicPr>
          <p:nvPr/>
        </p:nvPicPr>
        <p:blipFill rotWithShape="1">
          <a:blip r:embed="rId3">
            <a:alphaModFix/>
            <a:extLst>
              <a:ext uri="{837473B0-CC2E-450A-ABE3-18F120FF3D39}">
                <a1611:picAttrSrcUrl xmlns:a1611="http://schemas.microsoft.com/office/drawing/2016/11/main" xmlns="" r:id="rId4"/>
              </a:ext>
            </a:extLst>
          </a:blip>
          <a:srcRect l="23930" r="13834" b="-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AEC3C9E3-C202-4317-BCB5-1B8222157E71}"/>
              </a:ext>
            </a:extLst>
          </p:cNvPr>
          <p:cNvSpPr>
            <a:spLocks noGrp="1"/>
          </p:cNvSpPr>
          <p:nvPr>
            <p:ph type="title"/>
          </p:nvPr>
        </p:nvSpPr>
        <p:spPr>
          <a:xfrm>
            <a:off x="304800" y="237727"/>
            <a:ext cx="5145684" cy="1311664"/>
          </a:xfrm>
        </p:spPr>
        <p:txBody>
          <a:bodyPr>
            <a:normAutofit/>
          </a:bodyPr>
          <a:lstStyle/>
          <a:p>
            <a:r>
              <a:rPr lang="fr-CA" dirty="0" smtClean="0">
                <a:solidFill>
                  <a:srgbClr val="000000"/>
                </a:solidFill>
                <a:cs typeface="Calibri Light"/>
              </a:rPr>
              <a:t>Activité n</a:t>
            </a:r>
            <a:r>
              <a:rPr lang="fr-CA" baseline="30000" dirty="0" smtClean="0">
                <a:solidFill>
                  <a:srgbClr val="000000"/>
                </a:solidFill>
                <a:cs typeface="Calibri Light"/>
              </a:rPr>
              <a:t>o</a:t>
            </a:r>
            <a:r>
              <a:rPr lang="fr-CA" dirty="0" smtClean="0">
                <a:solidFill>
                  <a:srgbClr val="000000"/>
                </a:solidFill>
                <a:cs typeface="Calibri Light"/>
              </a:rPr>
              <a:t> 2 – </a:t>
            </a:r>
            <a:br>
              <a:rPr lang="fr-CA" dirty="0" smtClean="0">
                <a:solidFill>
                  <a:srgbClr val="000000"/>
                </a:solidFill>
                <a:cs typeface="Calibri Light"/>
              </a:rPr>
            </a:br>
            <a:r>
              <a:rPr lang="fr-CA" dirty="0" smtClean="0">
                <a:solidFill>
                  <a:srgbClr val="000000"/>
                </a:solidFill>
                <a:cs typeface="Calibri Light"/>
              </a:rPr>
              <a:t>Utilisez vos sens</a:t>
            </a:r>
            <a:endParaRPr lang="fr-CA" dirty="0">
              <a:solidFill>
                <a:srgbClr val="000000"/>
              </a:solidFill>
            </a:endParaRPr>
          </a:p>
        </p:txBody>
      </p:sp>
      <p:sp>
        <p:nvSpPr>
          <p:cNvPr id="3" name="Content Placeholder 2">
            <a:extLst>
              <a:ext uri="{FF2B5EF4-FFF2-40B4-BE49-F238E27FC236}">
                <a16:creationId xmlns:a16="http://schemas.microsoft.com/office/drawing/2014/main" id="{CA659020-76A0-425B-BC21-BEE47A40FAFD}"/>
              </a:ext>
            </a:extLst>
          </p:cNvPr>
          <p:cNvSpPr>
            <a:spLocks noGrp="1"/>
          </p:cNvSpPr>
          <p:nvPr>
            <p:ph idx="1"/>
          </p:nvPr>
        </p:nvSpPr>
        <p:spPr>
          <a:xfrm>
            <a:off x="329184" y="1711427"/>
            <a:ext cx="5705856" cy="4838376"/>
          </a:xfrm>
        </p:spPr>
        <p:txBody>
          <a:bodyPr vert="horz" lIns="91440" tIns="45720" rIns="91440" bIns="45720" rtlCol="0" anchor="ctr">
            <a:noAutofit/>
          </a:bodyPr>
          <a:lstStyle/>
          <a:p>
            <a:pPr marL="0" indent="0">
              <a:buNone/>
            </a:pPr>
            <a:r>
              <a:rPr lang="fr-CA" sz="1950" dirty="0" smtClean="0">
                <a:latin typeface="Calibri" panose="020F0502020204030204" pitchFamily="34" charset="0"/>
                <a:ea typeface="Calibri" panose="020F0502020204030204" pitchFamily="34" charset="0"/>
                <a:cs typeface="Times New Roman" panose="02020603050405020304" pitchFamily="18" charset="0"/>
              </a:rPr>
              <a:t>Explorez la nature en utilisant vos sens. Vous pouvez utiliser un sens à la fois ou utiliser tous les sens en même temps.</a:t>
            </a:r>
            <a:endParaRPr lang="fr-CA" sz="1950" dirty="0" smtClean="0">
              <a:solidFill>
                <a:srgbClr val="000000"/>
              </a:solidFill>
              <a:cs typeface="Calibri"/>
            </a:endParaRPr>
          </a:p>
          <a:p>
            <a:r>
              <a:rPr lang="fr-CA" sz="1950" dirty="0" smtClean="0">
                <a:latin typeface="Calibri" panose="020F0502020204030204" pitchFamily="34" charset="0"/>
                <a:ea typeface="Calibri" panose="020F0502020204030204" pitchFamily="34" charset="0"/>
                <a:cs typeface="Times New Roman" panose="02020603050405020304" pitchFamily="18" charset="0"/>
              </a:rPr>
              <a:t>La vue – À quoi ressemble la nature? De loin? De près?</a:t>
            </a:r>
            <a:endParaRPr lang="fr-CA" sz="1950" dirty="0" smtClean="0">
              <a:solidFill>
                <a:srgbClr val="000000"/>
              </a:solidFill>
              <a:cs typeface="Calibri"/>
            </a:endParaRPr>
          </a:p>
          <a:p>
            <a:r>
              <a:rPr lang="fr-CA" sz="1950" dirty="0" smtClean="0">
                <a:latin typeface="Calibri" panose="020F0502020204030204" pitchFamily="34" charset="0"/>
                <a:ea typeface="Calibri" panose="020F0502020204030204" pitchFamily="34" charset="0"/>
                <a:cs typeface="Times New Roman" panose="02020603050405020304" pitchFamily="18" charset="0"/>
              </a:rPr>
              <a:t>Le toucher – Que ressentez-vous au contact de la nature? Que ressentez-vous au contact de différentes choses?</a:t>
            </a:r>
            <a:endParaRPr lang="fr-CA" sz="1950" dirty="0" smtClean="0">
              <a:solidFill>
                <a:srgbClr val="000000"/>
              </a:solidFill>
              <a:cs typeface="Calibri"/>
            </a:endParaRPr>
          </a:p>
          <a:p>
            <a:r>
              <a:rPr lang="fr-CA" sz="1950" dirty="0" smtClean="0">
                <a:latin typeface="Calibri" panose="020F0502020204030204" pitchFamily="34" charset="0"/>
                <a:ea typeface="Calibri" panose="020F0502020204030204" pitchFamily="34" charset="0"/>
                <a:cs typeface="Times New Roman" panose="02020603050405020304" pitchFamily="18" charset="0"/>
              </a:rPr>
              <a:t>L’odorat – Quelle est l’odeur dégagée par la nature? Quelle est l’odeur dégagée par différentes choses?</a:t>
            </a:r>
            <a:endParaRPr lang="fr-CA" sz="1950" dirty="0" smtClean="0">
              <a:solidFill>
                <a:srgbClr val="000000"/>
              </a:solidFill>
              <a:cs typeface="Calibri"/>
            </a:endParaRPr>
          </a:p>
          <a:p>
            <a:r>
              <a:rPr lang="fr-CA" sz="1950" dirty="0" smtClean="0">
                <a:solidFill>
                  <a:srgbClr val="000000"/>
                </a:solidFill>
                <a:cs typeface="Calibri"/>
              </a:rPr>
              <a:t>L’ouïe – Quels sont les sons émis par la nature? Quels sont les sons émis par différentes choses?</a:t>
            </a:r>
          </a:p>
          <a:p>
            <a:r>
              <a:rPr lang="fr-CA" sz="1950" dirty="0" smtClean="0">
                <a:solidFill>
                  <a:srgbClr val="000000"/>
                </a:solidFill>
                <a:cs typeface="Calibri"/>
              </a:rPr>
              <a:t>Le goût – Quel goût a la nature? Goûtez des aliments qui proviennent de la nature.</a:t>
            </a:r>
          </a:p>
          <a:p>
            <a:pPr marL="0" indent="0">
              <a:buNone/>
            </a:pPr>
            <a:r>
              <a:rPr lang="fr-CA" sz="1950" dirty="0" smtClean="0">
                <a:solidFill>
                  <a:srgbClr val="000000"/>
                </a:solidFill>
                <a:cs typeface="Calibri"/>
              </a:rPr>
              <a:t>Fermez les yeux pour augmenter votre sens du toucher, de l’odorat, de l’ouïe ou du goût. </a:t>
            </a:r>
            <a:endParaRPr lang="fr-CA" sz="1950" dirty="0">
              <a:solidFill>
                <a:srgbClr val="000000"/>
              </a:solidFill>
              <a:cs typeface="Calibri"/>
            </a:endParaRPr>
          </a:p>
        </p:txBody>
      </p:sp>
      <p:sp>
        <p:nvSpPr>
          <p:cNvPr id="6" name="TextBox 5">
            <a:extLst>
              <a:ext uri="{FF2B5EF4-FFF2-40B4-BE49-F238E27FC236}">
                <a16:creationId xmlns:a16="http://schemas.microsoft.com/office/drawing/2014/main" id="{AC3592B2-1F52-4B44-BD05-A2D61BD61DFB}"/>
              </a:ext>
            </a:extLst>
          </p:cNvPr>
          <p:cNvSpPr txBox="1"/>
          <p:nvPr/>
        </p:nvSpPr>
        <p:spPr>
          <a:xfrm>
            <a:off x="9841372" y="6657945"/>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248777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4387-FA9D-4BC9-8432-DC15961D4226}"/>
              </a:ext>
            </a:extLst>
          </p:cNvPr>
          <p:cNvSpPr>
            <a:spLocks noGrp="1"/>
          </p:cNvSpPr>
          <p:nvPr>
            <p:ph type="title"/>
          </p:nvPr>
        </p:nvSpPr>
        <p:spPr>
          <a:xfrm>
            <a:off x="4965430" y="629268"/>
            <a:ext cx="6586491" cy="1286160"/>
          </a:xfrm>
        </p:spPr>
        <p:txBody>
          <a:bodyPr anchor="b">
            <a:normAutofit/>
          </a:bodyPr>
          <a:lstStyle/>
          <a:p>
            <a:r>
              <a:rPr lang="fr-CA" dirty="0" smtClean="0">
                <a:cs typeface="Calibri Light"/>
              </a:rPr>
              <a:t>Activité n</a:t>
            </a:r>
            <a:r>
              <a:rPr lang="fr-CA" baseline="30000" dirty="0" smtClean="0">
                <a:cs typeface="Calibri Light"/>
              </a:rPr>
              <a:t>o</a:t>
            </a:r>
            <a:r>
              <a:rPr lang="fr-CA" dirty="0" smtClean="0">
                <a:cs typeface="Calibri Light"/>
              </a:rPr>
              <a:t> 3 – Respirez</a:t>
            </a:r>
            <a:endParaRPr lang="fr-CA" dirty="0"/>
          </a:p>
        </p:txBody>
      </p:sp>
      <p:sp>
        <p:nvSpPr>
          <p:cNvPr id="3" name="Content Placeholder 2">
            <a:extLst>
              <a:ext uri="{FF2B5EF4-FFF2-40B4-BE49-F238E27FC236}">
                <a16:creationId xmlns:a16="http://schemas.microsoft.com/office/drawing/2014/main" id="{E5722B4F-FF2A-4F8E-A95D-DE5185584F2F}"/>
              </a:ext>
            </a:extLst>
          </p:cNvPr>
          <p:cNvSpPr>
            <a:spLocks noGrp="1"/>
          </p:cNvSpPr>
          <p:nvPr>
            <p:ph idx="1"/>
          </p:nvPr>
        </p:nvSpPr>
        <p:spPr>
          <a:xfrm>
            <a:off x="4965430" y="2218944"/>
            <a:ext cx="7226569" cy="4631712"/>
          </a:xfrm>
        </p:spPr>
        <p:txBody>
          <a:bodyPr vert="horz" lIns="91440" tIns="45720" rIns="91440" bIns="45720" rtlCol="0" anchor="t">
            <a:normAutofit fontScale="92500" lnSpcReduction="10000"/>
          </a:bodyPr>
          <a:lstStyle/>
          <a:p>
            <a:r>
              <a:rPr lang="fr-CA" sz="2400" dirty="0">
                <a:latin typeface="Calibri" panose="020F0502020204030204" pitchFamily="34" charset="0"/>
                <a:ea typeface="Calibri" panose="020F0502020204030204" pitchFamily="34" charset="0"/>
                <a:cs typeface="Times New Roman" panose="02020603050405020304" pitchFamily="18" charset="0"/>
              </a:rPr>
              <a:t>Qu’est-ce que ça fait de respirer de l’air frais?</a:t>
            </a:r>
            <a:endParaRPr lang="en-US" sz="2400" dirty="0">
              <a:cs typeface="Calibri" panose="020F0502020204030204"/>
            </a:endParaRPr>
          </a:p>
          <a:p>
            <a:r>
              <a:rPr lang="fr-CA" sz="2400" dirty="0">
                <a:latin typeface="Calibri" panose="020F0502020204030204" pitchFamily="34" charset="0"/>
                <a:ea typeface="Calibri" panose="020F0502020204030204" pitchFamily="34" charset="0"/>
                <a:cs typeface="Times New Roman" panose="02020603050405020304" pitchFamily="18" charset="0"/>
              </a:rPr>
              <a:t>Pouvez-vous faire la différence entre l’air intérieur et extérieur?</a:t>
            </a:r>
            <a:endParaRPr lang="en-US" sz="2400" dirty="0">
              <a:cs typeface="Calibri" panose="020F0502020204030204"/>
            </a:endParaRPr>
          </a:p>
          <a:p>
            <a:r>
              <a:rPr lang="fr-CA" sz="2400" dirty="0">
                <a:latin typeface="Calibri" panose="020F0502020204030204" pitchFamily="34" charset="0"/>
                <a:ea typeface="Calibri" panose="020F0502020204030204" pitchFamily="34" charset="0"/>
                <a:cs typeface="Times New Roman" panose="02020603050405020304" pitchFamily="18" charset="0"/>
              </a:rPr>
              <a:t>Concentrez-vous sur votre respiration en effectuant de bonnes respirations calmes.</a:t>
            </a:r>
            <a:r>
              <a:rPr lang="en-US" sz="2400" dirty="0">
                <a:cs typeface="Calibri" panose="020F0502020204030204"/>
              </a:rPr>
              <a:t> </a:t>
            </a:r>
          </a:p>
          <a:p>
            <a:r>
              <a:rPr lang="fr-CA" sz="2400" dirty="0">
                <a:latin typeface="Calibri" panose="020F0502020204030204" pitchFamily="34" charset="0"/>
                <a:ea typeface="Calibri" panose="020F0502020204030204" pitchFamily="34" charset="0"/>
                <a:cs typeface="Times New Roman" panose="02020603050405020304" pitchFamily="18" charset="0"/>
              </a:rPr>
              <a:t>Maintenant, sortez et trouvez un endroit calme et agréable pour vous asseoir, comme un coin d’herbe ou sous un arbre.</a:t>
            </a:r>
            <a:r>
              <a:rPr lang="en-US" sz="2400" dirty="0">
                <a:cs typeface="Calibri" panose="020F0502020204030204"/>
              </a:rPr>
              <a:t> </a:t>
            </a:r>
          </a:p>
          <a:p>
            <a:r>
              <a:rPr lang="fr-CA" sz="2400" dirty="0">
                <a:latin typeface="Calibri" panose="020F0502020204030204" pitchFamily="34" charset="0"/>
                <a:ea typeface="Calibri" panose="020F0502020204030204" pitchFamily="34" charset="0"/>
                <a:cs typeface="Times New Roman" panose="02020603050405020304" pitchFamily="18" charset="0"/>
              </a:rPr>
              <a:t>Fermez les yeux et concentrez-vous sur votre respiration pendant environ 1 minute. Que remarquez-vous? Comment vous sentez-vous?</a:t>
            </a:r>
            <a:endParaRPr lang="en-US" sz="2400" dirty="0">
              <a:cs typeface="Calibri" panose="020F0502020204030204"/>
            </a:endParaRPr>
          </a:p>
          <a:p>
            <a:r>
              <a:rPr lang="fr-CA" sz="2400" dirty="0">
                <a:latin typeface="Calibri" panose="020F0502020204030204" pitchFamily="34" charset="0"/>
                <a:ea typeface="Calibri" panose="020F0502020204030204" pitchFamily="34" charset="0"/>
                <a:cs typeface="Times New Roman" panose="02020603050405020304" pitchFamily="18" charset="0"/>
              </a:rPr>
              <a:t>Il peut être utile d’utiliser une minuterie. Avec de la pratique, vous pouvez également essayer de vous concentrer sur votre respiration pendant plus d’une minute.</a:t>
            </a:r>
            <a:endParaRPr lang="en-US" sz="2400" dirty="0">
              <a:cs typeface="Calibri" panose="020F0502020204030204"/>
            </a:endParaRPr>
          </a:p>
        </p:txBody>
      </p:sp>
      <p:pic>
        <p:nvPicPr>
          <p:cNvPr id="7" name="Picture 7">
            <a:extLst>
              <a:ext uri="{FF2B5EF4-FFF2-40B4-BE49-F238E27FC236}">
                <a16:creationId xmlns:a16="http://schemas.microsoft.com/office/drawing/2014/main" id="{26FA8514-7F13-4081-9726-6B0A3C9DBF0D}"/>
              </a:ext>
            </a:extLst>
          </p:cNvPr>
          <p:cNvPicPr>
            <a:picLocks noChangeAspect="1"/>
          </p:cNvPicPr>
          <p:nvPr/>
        </p:nvPicPr>
        <p:blipFill rotWithShape="1">
          <a:blip r:embed="rId3"/>
          <a:srcRect l="24652" r="2465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496F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FF8FFB-833A-416E-8C13-967C5D377B9C}"/>
              </a:ext>
            </a:extLst>
          </p:cNvPr>
          <p:cNvSpPr txBox="1"/>
          <p:nvPr/>
        </p:nvSpPr>
        <p:spPr>
          <a:xfrm>
            <a:off x="-5751" y="6650965"/>
            <a:ext cx="579120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Blue </a:t>
            </a:r>
            <a:r>
              <a:rPr lang="fr-CA" sz="700" dirty="0" err="1" smtClean="0">
                <a:ea typeface="+mn-lt"/>
                <a:cs typeface="+mn-lt"/>
                <a:hlinkClick r:id="rId4"/>
              </a:rPr>
              <a:t>sky</a:t>
            </a:r>
            <a:r>
              <a:rPr lang="fr-CA" sz="700" dirty="0" smtClean="0">
                <a:ea typeface="+mn-lt"/>
                <a:cs typeface="+mn-lt"/>
                <a:hlinkClick r:id="rId4"/>
              </a:rPr>
              <a:t> 1 »</a:t>
            </a:r>
            <a:r>
              <a:rPr lang="fr-CA" sz="700" dirty="0" smtClean="0">
                <a:ea typeface="+mn-lt"/>
                <a:cs typeface="+mn-lt"/>
              </a:rPr>
              <a:t> par </a:t>
            </a:r>
            <a:r>
              <a:rPr lang="fr-CA" sz="700" dirty="0" smtClean="0">
                <a:ea typeface="+mn-lt"/>
                <a:cs typeface="+mn-lt"/>
                <a:hlinkClick r:id="rId5"/>
              </a:rPr>
              <a:t>Fabio Marini</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3170268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4C80-EA4B-4169-82FD-7D90B7B0D6AB}"/>
              </a:ext>
            </a:extLst>
          </p:cNvPr>
          <p:cNvSpPr>
            <a:spLocks noGrp="1"/>
          </p:cNvSpPr>
          <p:nvPr>
            <p:ph type="title"/>
          </p:nvPr>
        </p:nvSpPr>
        <p:spPr>
          <a:xfrm>
            <a:off x="4965430" y="629268"/>
            <a:ext cx="6586491" cy="1286160"/>
          </a:xfrm>
        </p:spPr>
        <p:txBody>
          <a:bodyPr anchor="b">
            <a:normAutofit/>
          </a:bodyPr>
          <a:lstStyle/>
          <a:p>
            <a:r>
              <a:rPr lang="fr-FR" sz="4100" dirty="0">
                <a:cs typeface="Calibri Light"/>
              </a:rPr>
              <a:t>Activité n</a:t>
            </a:r>
            <a:r>
              <a:rPr lang="fr-FR" sz="4100" baseline="30000" dirty="0">
                <a:cs typeface="Calibri Light"/>
              </a:rPr>
              <a:t>o</a:t>
            </a:r>
            <a:r>
              <a:rPr lang="fr-FR" sz="4100" dirty="0">
                <a:cs typeface="Calibri Light"/>
              </a:rPr>
              <a:t> 4 – </a:t>
            </a:r>
            <a:r>
              <a:rPr lang="fr-FR" sz="4100" dirty="0" smtClean="0">
                <a:cs typeface="Calibri Light"/>
              </a:rPr>
              <a:t/>
            </a:r>
            <a:br>
              <a:rPr lang="fr-FR" sz="4100" dirty="0" smtClean="0">
                <a:cs typeface="Calibri Light"/>
              </a:rPr>
            </a:br>
            <a:r>
              <a:rPr lang="fr-FR" sz="4100" dirty="0" smtClean="0">
                <a:cs typeface="Calibri Light"/>
              </a:rPr>
              <a:t>Devenez </a:t>
            </a:r>
            <a:r>
              <a:rPr lang="fr-FR" sz="4100" dirty="0">
                <a:cs typeface="Calibri Light"/>
              </a:rPr>
              <a:t>ami avec un arbre</a:t>
            </a:r>
            <a:endParaRPr lang="en-US" sz="4100" dirty="0">
              <a:cs typeface="Calibri Light"/>
            </a:endParaRPr>
          </a:p>
        </p:txBody>
      </p:sp>
      <p:sp>
        <p:nvSpPr>
          <p:cNvPr id="3" name="Content Placeholder 2">
            <a:extLst>
              <a:ext uri="{FF2B5EF4-FFF2-40B4-BE49-F238E27FC236}">
                <a16:creationId xmlns:a16="http://schemas.microsoft.com/office/drawing/2014/main" id="{619B5CF4-8EC4-407D-ABC5-FAD91ED81AAC}"/>
              </a:ext>
            </a:extLst>
          </p:cNvPr>
          <p:cNvSpPr>
            <a:spLocks noGrp="1"/>
          </p:cNvSpPr>
          <p:nvPr>
            <p:ph idx="1"/>
          </p:nvPr>
        </p:nvSpPr>
        <p:spPr>
          <a:xfrm>
            <a:off x="4965431" y="2294627"/>
            <a:ext cx="6931545" cy="4360512"/>
          </a:xfrm>
        </p:spPr>
        <p:txBody>
          <a:bodyPr vert="horz" lIns="91440" tIns="45720" rIns="91440" bIns="45720" rtlCol="0" anchor="t">
            <a:noAutofit/>
          </a:bodyPr>
          <a:lstStyle/>
          <a:p>
            <a:r>
              <a:rPr lang="fr-CA" sz="2000" dirty="0">
                <a:latin typeface="Calibri" panose="020F0502020204030204" pitchFamily="34" charset="0"/>
                <a:ea typeface="Calibri" panose="020F0502020204030204" pitchFamily="34" charset="0"/>
                <a:cs typeface="Times New Roman" panose="02020603050405020304" pitchFamily="18" charset="0"/>
              </a:rPr>
              <a:t>Allez dehors et choisissez un arbre. Passez ensuite du temps avec votre arbre comme si vous rendiez visite à un ami ou à un membre de votre famille.</a:t>
            </a:r>
            <a:r>
              <a:rPr lang="en-US" sz="2000" dirty="0" smtClean="0">
                <a:cs typeface="Calibri" panose="020F0502020204030204"/>
              </a:rPr>
              <a:t> </a:t>
            </a:r>
            <a:endParaRPr lang="en-US" sz="2000" dirty="0">
              <a:cs typeface="Calibri" panose="020F0502020204030204"/>
            </a:endParaRPr>
          </a:p>
          <a:p>
            <a:r>
              <a:rPr lang="fr-CA" sz="2000" dirty="0">
                <a:latin typeface="Calibri" panose="020F0502020204030204" pitchFamily="34" charset="0"/>
                <a:ea typeface="Calibri" panose="020F0502020204030204" pitchFamily="34" charset="0"/>
                <a:cs typeface="Times New Roman" panose="02020603050405020304" pitchFamily="18" charset="0"/>
              </a:rPr>
              <a:t>Idées pour passer du temps avec votre arbre :</a:t>
            </a:r>
            <a:endParaRPr lang="en-US" sz="2000" dirty="0">
              <a:cs typeface="Calibri" panose="020F0502020204030204"/>
            </a:endParaRPr>
          </a:p>
          <a:p>
            <a:pPr lvl="1"/>
            <a:r>
              <a:rPr lang="fr-CA" sz="2000" dirty="0">
                <a:latin typeface="Calibri" panose="020F0502020204030204" pitchFamily="34" charset="0"/>
                <a:ea typeface="Calibri" panose="020F0502020204030204" pitchFamily="34" charset="0"/>
                <a:cs typeface="Times New Roman" panose="02020603050405020304" pitchFamily="18" charset="0"/>
              </a:rPr>
              <a:t>Parlez à votre arbre</a:t>
            </a:r>
            <a:endParaRPr lang="en-US" sz="2000" dirty="0">
              <a:ea typeface="+mn-lt"/>
              <a:cs typeface="+mn-lt"/>
            </a:endParaRPr>
          </a:p>
          <a:p>
            <a:pPr lvl="1"/>
            <a:r>
              <a:rPr lang="fr-CA" sz="2000" dirty="0">
                <a:latin typeface="Calibri" panose="020F0502020204030204" pitchFamily="34" charset="0"/>
                <a:ea typeface="Calibri" panose="020F0502020204030204" pitchFamily="34" charset="0"/>
                <a:cs typeface="Times New Roman" panose="02020603050405020304" pitchFamily="18" charset="0"/>
              </a:rPr>
              <a:t>Regardez votre arbre</a:t>
            </a:r>
            <a:endParaRPr lang="en-US" sz="2000" dirty="0">
              <a:ea typeface="+mn-lt"/>
              <a:cs typeface="+mn-lt"/>
            </a:endParaRPr>
          </a:p>
          <a:p>
            <a:pPr lvl="1"/>
            <a:r>
              <a:rPr lang="fr-CA" sz="2000" dirty="0">
                <a:latin typeface="Calibri" panose="020F0502020204030204" pitchFamily="34" charset="0"/>
                <a:ea typeface="Calibri" panose="020F0502020204030204" pitchFamily="34" charset="0"/>
                <a:cs typeface="Times New Roman" panose="02020603050405020304" pitchFamily="18" charset="0"/>
              </a:rPr>
              <a:t>Sentez l’écorce</a:t>
            </a:r>
            <a:endParaRPr lang="en-US" sz="2000" dirty="0">
              <a:ea typeface="+mn-lt"/>
              <a:cs typeface="+mn-lt"/>
            </a:endParaRPr>
          </a:p>
          <a:p>
            <a:pPr lvl="1"/>
            <a:r>
              <a:rPr lang="fr-CA" sz="2000" dirty="0">
                <a:latin typeface="Calibri" panose="020F0502020204030204" pitchFamily="34" charset="0"/>
                <a:ea typeface="Calibri" panose="020F0502020204030204" pitchFamily="34" charset="0"/>
                <a:cs typeface="Times New Roman" panose="02020603050405020304" pitchFamily="18" charset="0"/>
              </a:rPr>
              <a:t>Faites le tour de votre arbre</a:t>
            </a:r>
            <a:endParaRPr lang="en-US" sz="2000" dirty="0">
              <a:ea typeface="+mn-lt"/>
              <a:cs typeface="+mn-lt"/>
            </a:endParaRPr>
          </a:p>
          <a:p>
            <a:pPr lvl="1"/>
            <a:r>
              <a:rPr lang="fr-CA" sz="2000" dirty="0">
                <a:latin typeface="Calibri" panose="020F0502020204030204" pitchFamily="34" charset="0"/>
                <a:ea typeface="Calibri" panose="020F0502020204030204" pitchFamily="34" charset="0"/>
                <a:cs typeface="Times New Roman" panose="02020603050405020304" pitchFamily="18" charset="0"/>
              </a:rPr>
              <a:t>Embrassez votre arbre</a:t>
            </a:r>
            <a:endParaRPr lang="en-US" sz="2000" dirty="0">
              <a:ea typeface="+mn-lt"/>
              <a:cs typeface="+mn-lt"/>
            </a:endParaRPr>
          </a:p>
          <a:p>
            <a:pPr lvl="1"/>
            <a:r>
              <a:rPr lang="fr-CA" sz="2000" dirty="0">
                <a:latin typeface="Calibri" panose="020F0502020204030204" pitchFamily="34" charset="0"/>
                <a:ea typeface="Calibri" panose="020F0502020204030204" pitchFamily="34" charset="0"/>
                <a:cs typeface="Times New Roman" panose="02020603050405020304" pitchFamily="18" charset="0"/>
              </a:rPr>
              <a:t>Restez simplement avec votre arbre</a:t>
            </a:r>
            <a:endParaRPr lang="en-US" sz="2000" dirty="0">
              <a:cs typeface="Calibri"/>
            </a:endParaRPr>
          </a:p>
          <a:p>
            <a:pPr marL="457200" lvl="1" indent="0">
              <a:spcBef>
                <a:spcPts val="0"/>
              </a:spcBef>
              <a:buNone/>
            </a:pPr>
            <a:endParaRPr lang="en-US" sz="2000" dirty="0">
              <a:ea typeface="+mn-lt"/>
              <a:cs typeface="+mn-lt"/>
            </a:endParaRPr>
          </a:p>
          <a:p>
            <a:pPr marL="0" indent="0">
              <a:spcBef>
                <a:spcPts val="0"/>
              </a:spcBef>
              <a:buNone/>
            </a:pPr>
            <a:r>
              <a:rPr lang="fr-CA" sz="2000" u="sng" dirty="0">
                <a:latin typeface="Calibri" panose="020F0502020204030204" pitchFamily="34" charset="0"/>
                <a:ea typeface="Calibri" panose="020F0502020204030204" pitchFamily="34" charset="0"/>
                <a:cs typeface="Times New Roman" panose="02020603050405020304" pitchFamily="18" charset="0"/>
              </a:rPr>
              <a:t>Questions pour la suite :</a:t>
            </a:r>
            <a:endParaRPr lang="en-US" sz="2000" dirty="0">
              <a:ea typeface="+mn-lt"/>
              <a:cs typeface="+mn-lt"/>
            </a:endParaRPr>
          </a:p>
          <a:p>
            <a:pPr marL="342900" indent="-342900">
              <a:spcBef>
                <a:spcPts val="0"/>
              </a:spcBef>
            </a:pPr>
            <a:r>
              <a:rPr lang="fr-CA" sz="2000" dirty="0">
                <a:latin typeface="Calibri" panose="020F0502020204030204" pitchFamily="34" charset="0"/>
                <a:ea typeface="Calibri" panose="020F0502020204030204" pitchFamily="34" charset="0"/>
                <a:cs typeface="Times New Roman" panose="02020603050405020304" pitchFamily="18" charset="0"/>
              </a:rPr>
              <a:t>Qu’avez-vous appris de votre arbre?</a:t>
            </a:r>
            <a:endParaRPr lang="en-US" sz="2000" dirty="0">
              <a:cs typeface="Calibri"/>
            </a:endParaRPr>
          </a:p>
          <a:p>
            <a:pPr marL="342900" indent="-342900">
              <a:spcBef>
                <a:spcPts val="0"/>
              </a:spcBef>
            </a:pPr>
            <a:r>
              <a:rPr lang="fr-CA" sz="2000" dirty="0">
                <a:latin typeface="Calibri" panose="020F0502020204030204" pitchFamily="34" charset="0"/>
                <a:ea typeface="Calibri" panose="020F0502020204030204" pitchFamily="34" charset="0"/>
                <a:cs typeface="Times New Roman" panose="02020603050405020304" pitchFamily="18" charset="0"/>
              </a:rPr>
              <a:t>Qu’avez-vous ressenti en passant du temps avec votre arbre?</a:t>
            </a:r>
            <a:endParaRPr lang="en-US" sz="2000" dirty="0">
              <a:cs typeface="Calibri"/>
            </a:endParaRPr>
          </a:p>
          <a:p>
            <a:pPr lvl="1"/>
            <a:endParaRPr lang="en-US" sz="1400" dirty="0">
              <a:cs typeface="Calibri" panose="020F0502020204030204"/>
            </a:endParaRPr>
          </a:p>
          <a:p>
            <a:pPr lvl="1"/>
            <a:endParaRPr lang="en-US" sz="1400" dirty="0">
              <a:cs typeface="Calibri" panose="020F0502020204030204"/>
            </a:endParaRPr>
          </a:p>
          <a:p>
            <a:pPr marL="0" indent="0">
              <a:buNone/>
            </a:pPr>
            <a:endParaRPr lang="en-US" sz="1400" dirty="0">
              <a:cs typeface="Calibri" panose="020F0502020204030204"/>
            </a:endParaRPr>
          </a:p>
        </p:txBody>
      </p:sp>
      <p:pic>
        <p:nvPicPr>
          <p:cNvPr id="11" name="Picture 11">
            <a:extLst>
              <a:ext uri="{FF2B5EF4-FFF2-40B4-BE49-F238E27FC236}">
                <a16:creationId xmlns:a16="http://schemas.microsoft.com/office/drawing/2014/main" id="{4F01AC17-0375-42BD-90F2-9D27D052E419}"/>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9875"/>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6D4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EBD002-D307-4959-8F2C-416672681F0B}"/>
              </a:ext>
            </a:extLst>
          </p:cNvPr>
          <p:cNvSpPr txBox="1"/>
          <p:nvPr/>
        </p:nvSpPr>
        <p:spPr>
          <a:xfrm>
            <a:off x="2285268" y="6657945"/>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10" name="Oval 9">
            <a:hlinkClick r:id="rId6"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6" action="ppaction://hlinksldjump"/>
              </a:rPr>
              <a:t>Tableau de choix</a:t>
            </a:r>
            <a:endParaRPr lang="fr-CA" sz="1600" dirty="0"/>
          </a:p>
        </p:txBody>
      </p:sp>
    </p:spTree>
    <p:extLst>
      <p:ext uri="{BB962C8B-B14F-4D97-AF65-F5344CB8AC3E}">
        <p14:creationId xmlns:p14="http://schemas.microsoft.com/office/powerpoint/2010/main" val="3731862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8C94856-200D-405A-AB35-F9553D46E0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BE843-5B05-4619-A48A-51B5DBC1EAE6}"/>
              </a:ext>
            </a:extLst>
          </p:cNvPr>
          <p:cNvSpPr>
            <a:spLocks noGrp="1"/>
          </p:cNvSpPr>
          <p:nvPr>
            <p:ph type="title"/>
          </p:nvPr>
        </p:nvSpPr>
        <p:spPr>
          <a:xfrm>
            <a:off x="346428" y="253175"/>
            <a:ext cx="7223595" cy="629491"/>
          </a:xfrm>
        </p:spPr>
        <p:txBody>
          <a:bodyPr anchor="t">
            <a:noAutofit/>
          </a:bodyPr>
          <a:lstStyle/>
          <a:p>
            <a:r>
              <a:rPr lang="fr-CA" sz="3600" dirty="0" smtClean="0">
                <a:cs typeface="Calibri Light"/>
              </a:rPr>
              <a:t>Activité n</a:t>
            </a:r>
            <a:r>
              <a:rPr lang="fr-CA" sz="3600" baseline="30000" dirty="0" smtClean="0">
                <a:cs typeface="Calibri Light"/>
              </a:rPr>
              <a:t>o</a:t>
            </a:r>
            <a:r>
              <a:rPr lang="fr-CA" sz="3600" dirty="0" smtClean="0">
                <a:cs typeface="Calibri Light"/>
              </a:rPr>
              <a:t> 5 – Regardez les arbres </a:t>
            </a:r>
            <a:endParaRPr lang="fr-CA" sz="3600" dirty="0">
              <a:cs typeface="Calibri Light"/>
            </a:endParaRPr>
          </a:p>
        </p:txBody>
      </p:sp>
      <p:sp>
        <p:nvSpPr>
          <p:cNvPr id="3" name="Content Placeholder 2">
            <a:extLst>
              <a:ext uri="{FF2B5EF4-FFF2-40B4-BE49-F238E27FC236}">
                <a16:creationId xmlns:a16="http://schemas.microsoft.com/office/drawing/2014/main" id="{0508DCAD-CC1E-421D-9430-7AAAD936090F}"/>
              </a:ext>
            </a:extLst>
          </p:cNvPr>
          <p:cNvSpPr>
            <a:spLocks noGrp="1"/>
          </p:cNvSpPr>
          <p:nvPr>
            <p:ph idx="1"/>
          </p:nvPr>
        </p:nvSpPr>
        <p:spPr>
          <a:xfrm>
            <a:off x="346428" y="938784"/>
            <a:ext cx="6792274" cy="5629077"/>
          </a:xfrm>
        </p:spPr>
        <p:txBody>
          <a:bodyPr vert="horz" lIns="91440" tIns="45720" rIns="91440" bIns="45720" rtlCol="0" anchor="t">
            <a:noAutofit/>
          </a:bodyPr>
          <a:lstStyle/>
          <a:p>
            <a:pPr marL="0" indent="0">
              <a:buNone/>
            </a:pPr>
            <a:r>
              <a:rPr lang="fr-CA" sz="1600" b="1" u="sng" dirty="0" smtClean="0">
                <a:solidFill>
                  <a:schemeClr val="tx1">
                    <a:alpha val="60000"/>
                  </a:schemeClr>
                </a:solidFill>
                <a:ea typeface="+mn-lt"/>
                <a:cs typeface="+mn-lt"/>
              </a:rPr>
              <a:t>Avez-vous déjà remarqué à quel point chaque arbre est unique?</a:t>
            </a:r>
            <a:r>
              <a:rPr lang="fr-CA" sz="1600" b="1" dirty="0" smtClean="0">
                <a:solidFill>
                  <a:schemeClr val="tx1">
                    <a:alpha val="60000"/>
                  </a:schemeClr>
                </a:solidFill>
                <a:ea typeface="+mn-lt"/>
                <a:cs typeface="+mn-lt"/>
              </a:rPr>
              <a:t> </a:t>
            </a:r>
            <a:r>
              <a:rPr lang="fr-CA" sz="1600" dirty="0" smtClean="0">
                <a:solidFill>
                  <a:schemeClr val="tx1">
                    <a:alpha val="60000"/>
                  </a:schemeClr>
                </a:solidFill>
                <a:ea typeface="+mn-lt"/>
                <a:cs typeface="+mn-lt"/>
              </a:rPr>
              <a:t>Explorez les arbres dans votre cour d’école, votre jardin, votre parc local ou votre coin. Lorsque vous vous approchez de chaque arbre, regardez en haut, regardez en bas, regardez l’écorce et sentez-la avec vos mains.</a:t>
            </a:r>
          </a:p>
          <a:p>
            <a:pPr marL="0" indent="0">
              <a:buNone/>
            </a:pPr>
            <a:r>
              <a:rPr lang="fr-CA" sz="1600" u="sng" dirty="0" smtClean="0">
                <a:solidFill>
                  <a:schemeClr val="tx1">
                    <a:alpha val="60000"/>
                  </a:schemeClr>
                </a:solidFill>
                <a:ea typeface="+mn-lt"/>
                <a:cs typeface="+mn-lt"/>
              </a:rPr>
              <a:t>Quelques questions auxquelles réfléchir lorsque vous regardez chaque arbre :</a:t>
            </a:r>
          </a:p>
          <a:p>
            <a:r>
              <a:rPr lang="fr-CA" sz="1600" dirty="0" smtClean="0">
                <a:solidFill>
                  <a:schemeClr val="tx1">
                    <a:alpha val="60000"/>
                  </a:schemeClr>
                </a:solidFill>
                <a:ea typeface="+mn-lt"/>
                <a:cs typeface="+mn-lt"/>
              </a:rPr>
              <a:t>Est-ce que l’</a:t>
            </a:r>
            <a:r>
              <a:rPr lang="fr-CA" sz="1600" u="sng" dirty="0" smtClean="0">
                <a:solidFill>
                  <a:schemeClr val="tx1">
                    <a:alpha val="60000"/>
                  </a:schemeClr>
                </a:solidFill>
                <a:ea typeface="+mn-lt"/>
                <a:cs typeface="+mn-lt"/>
              </a:rPr>
              <a:t>arbre</a:t>
            </a:r>
            <a:r>
              <a:rPr lang="fr-CA" sz="1600" dirty="0" smtClean="0">
                <a:solidFill>
                  <a:schemeClr val="tx1">
                    <a:alpha val="60000"/>
                  </a:schemeClr>
                </a:solidFill>
                <a:ea typeface="+mn-lt"/>
                <a:cs typeface="+mn-lt"/>
              </a:rPr>
              <a:t> est </a:t>
            </a:r>
            <a:r>
              <a:rPr lang="fr-CA" sz="1600" b="1" dirty="0" smtClean="0">
                <a:solidFill>
                  <a:schemeClr val="tx1">
                    <a:alpha val="60000"/>
                  </a:schemeClr>
                </a:solidFill>
                <a:ea typeface="+mn-lt"/>
                <a:cs typeface="+mn-lt"/>
              </a:rPr>
              <a:t>gros</a:t>
            </a:r>
            <a:r>
              <a:rPr lang="fr-CA" sz="1600" dirty="0" smtClean="0">
                <a:solidFill>
                  <a:schemeClr val="tx1">
                    <a:alpha val="60000"/>
                  </a:schemeClr>
                </a:solidFill>
                <a:ea typeface="+mn-lt"/>
                <a:cs typeface="+mn-lt"/>
              </a:rPr>
              <a:t> et </a:t>
            </a:r>
            <a:r>
              <a:rPr lang="fr-CA" sz="1600" b="1" dirty="0" smtClean="0">
                <a:solidFill>
                  <a:schemeClr val="tx1">
                    <a:alpha val="60000"/>
                  </a:schemeClr>
                </a:solidFill>
                <a:ea typeface="+mn-lt"/>
                <a:cs typeface="+mn-lt"/>
              </a:rPr>
              <a:t>grand</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tout petit</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vieux</a:t>
            </a:r>
            <a:r>
              <a:rPr lang="fr-CA" sz="1600" dirty="0" smtClean="0">
                <a:solidFill>
                  <a:schemeClr val="tx1">
                    <a:alpha val="60000"/>
                  </a:schemeClr>
                </a:solidFill>
                <a:ea typeface="+mn-lt"/>
                <a:cs typeface="+mn-lt"/>
              </a:rPr>
              <a:t> ou </a:t>
            </a:r>
            <a:r>
              <a:rPr lang="fr-CA" sz="1600" b="1" dirty="0" smtClean="0">
                <a:solidFill>
                  <a:schemeClr val="tx1">
                    <a:alpha val="60000"/>
                  </a:schemeClr>
                </a:solidFill>
                <a:ea typeface="+mn-lt"/>
                <a:cs typeface="+mn-lt"/>
              </a:rPr>
              <a:t>jeune</a:t>
            </a:r>
            <a:r>
              <a:rPr lang="fr-CA" sz="1600" dirty="0" smtClean="0">
                <a:solidFill>
                  <a:schemeClr val="tx1">
                    <a:alpha val="60000"/>
                  </a:schemeClr>
                </a:solidFill>
                <a:ea typeface="+mn-lt"/>
                <a:cs typeface="+mn-lt"/>
              </a:rPr>
              <a:t>, a des </a:t>
            </a:r>
            <a:r>
              <a:rPr lang="fr-CA" sz="1600" b="1" dirty="0" smtClean="0">
                <a:solidFill>
                  <a:schemeClr val="tx1">
                    <a:alpha val="60000"/>
                  </a:schemeClr>
                </a:solidFill>
                <a:ea typeface="+mn-lt"/>
                <a:cs typeface="+mn-lt"/>
              </a:rPr>
              <a:t>trous</a:t>
            </a:r>
            <a:r>
              <a:rPr lang="fr-CA" sz="1600" dirty="0" smtClean="0">
                <a:solidFill>
                  <a:schemeClr val="tx1">
                    <a:alpha val="60000"/>
                  </a:schemeClr>
                </a:solidFill>
                <a:ea typeface="+mn-lt"/>
                <a:cs typeface="+mn-lt"/>
              </a:rPr>
              <a:t>, a un </a:t>
            </a:r>
            <a:r>
              <a:rPr lang="fr-CA" sz="1600" b="1" dirty="0" smtClean="0">
                <a:solidFill>
                  <a:schemeClr val="tx1">
                    <a:alpha val="60000"/>
                  </a:schemeClr>
                </a:solidFill>
                <a:ea typeface="+mn-lt"/>
                <a:cs typeface="+mn-lt"/>
              </a:rPr>
              <a:t>anneau</a:t>
            </a:r>
            <a:r>
              <a:rPr lang="fr-CA" sz="1600" dirty="0" smtClean="0">
                <a:solidFill>
                  <a:schemeClr val="tx1">
                    <a:alpha val="60000"/>
                  </a:schemeClr>
                </a:solidFill>
                <a:ea typeface="+mn-lt"/>
                <a:cs typeface="+mn-lt"/>
              </a:rPr>
              <a:t> ou est </a:t>
            </a:r>
            <a:r>
              <a:rPr lang="fr-CA" sz="1600" b="1" dirty="0" smtClean="0">
                <a:solidFill>
                  <a:schemeClr val="tx1">
                    <a:alpha val="60000"/>
                  </a:schemeClr>
                </a:solidFill>
                <a:ea typeface="+mn-lt"/>
                <a:cs typeface="+mn-lt"/>
              </a:rPr>
              <a:t>creux</a:t>
            </a:r>
            <a:r>
              <a:rPr lang="fr-CA" sz="1600" dirty="0" smtClean="0">
                <a:solidFill>
                  <a:schemeClr val="tx1">
                    <a:alpha val="60000"/>
                  </a:schemeClr>
                </a:solidFill>
                <a:ea typeface="+mn-lt"/>
                <a:cs typeface="+mn-lt"/>
              </a:rPr>
              <a:t>?</a:t>
            </a:r>
          </a:p>
          <a:p>
            <a:r>
              <a:rPr lang="fr-CA" sz="1600" dirty="0" smtClean="0">
                <a:solidFill>
                  <a:schemeClr val="tx1">
                    <a:alpha val="60000"/>
                  </a:schemeClr>
                </a:solidFill>
                <a:ea typeface="+mn-lt"/>
                <a:cs typeface="+mn-lt"/>
              </a:rPr>
              <a:t>L’</a:t>
            </a:r>
            <a:r>
              <a:rPr lang="fr-CA" sz="1600" u="sng" dirty="0" smtClean="0">
                <a:solidFill>
                  <a:schemeClr val="tx1">
                    <a:alpha val="60000"/>
                  </a:schemeClr>
                </a:solidFill>
                <a:ea typeface="+mn-lt"/>
                <a:cs typeface="+mn-lt"/>
              </a:rPr>
              <a:t>écorce</a:t>
            </a:r>
            <a:r>
              <a:rPr lang="fr-CA" sz="1600" dirty="0" smtClean="0">
                <a:solidFill>
                  <a:schemeClr val="tx1">
                    <a:alpha val="60000"/>
                  </a:schemeClr>
                </a:solidFill>
                <a:ea typeface="+mn-lt"/>
                <a:cs typeface="+mn-lt"/>
              </a:rPr>
              <a:t> de l’arbre est-elle </a:t>
            </a:r>
            <a:r>
              <a:rPr lang="fr-CA" sz="1600" b="1" dirty="0" smtClean="0">
                <a:solidFill>
                  <a:schemeClr val="tx1">
                    <a:alpha val="60000"/>
                  </a:schemeClr>
                </a:solidFill>
                <a:ea typeface="+mn-lt"/>
                <a:cs typeface="+mn-lt"/>
              </a:rPr>
              <a:t>rugueuse</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lisse</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chaude</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froide</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collante</a:t>
            </a:r>
            <a:r>
              <a:rPr lang="fr-CA" sz="1600" dirty="0" smtClean="0">
                <a:solidFill>
                  <a:schemeClr val="tx1">
                    <a:alpha val="60000"/>
                  </a:schemeClr>
                </a:solidFill>
                <a:ea typeface="+mn-lt"/>
                <a:cs typeface="+mn-lt"/>
              </a:rPr>
              <a:t> avec de la sève ou </a:t>
            </a:r>
            <a:r>
              <a:rPr lang="fr-CA" sz="1600" b="1" dirty="0" smtClean="0">
                <a:solidFill>
                  <a:schemeClr val="tx1">
                    <a:alpha val="60000"/>
                  </a:schemeClr>
                </a:solidFill>
                <a:ea typeface="+mn-lt"/>
                <a:cs typeface="+mn-lt"/>
              </a:rPr>
              <a:t>nue</a:t>
            </a:r>
            <a:r>
              <a:rPr lang="fr-CA" sz="1600" dirty="0" smtClean="0">
                <a:solidFill>
                  <a:schemeClr val="tx1">
                    <a:alpha val="60000"/>
                  </a:schemeClr>
                </a:solidFill>
                <a:ea typeface="+mn-lt"/>
                <a:cs typeface="+mn-lt"/>
              </a:rPr>
              <a:t> à cause des termites ou d’autres insectes ou animaux?</a:t>
            </a:r>
          </a:p>
          <a:p>
            <a:r>
              <a:rPr lang="fr-CA" sz="1600" dirty="0" smtClean="0">
                <a:solidFill>
                  <a:schemeClr val="tx1">
                    <a:alpha val="60000"/>
                  </a:schemeClr>
                </a:solidFill>
                <a:ea typeface="+mn-lt"/>
                <a:cs typeface="+mn-lt"/>
              </a:rPr>
              <a:t>Le </a:t>
            </a:r>
            <a:r>
              <a:rPr lang="fr-CA" sz="1600" u="sng" dirty="0" smtClean="0">
                <a:solidFill>
                  <a:schemeClr val="tx1">
                    <a:alpha val="60000"/>
                  </a:schemeClr>
                </a:solidFill>
                <a:ea typeface="+mn-lt"/>
                <a:cs typeface="+mn-lt"/>
              </a:rPr>
              <a:t>tronc</a:t>
            </a:r>
            <a:r>
              <a:rPr lang="fr-CA" sz="1600" dirty="0" smtClean="0">
                <a:solidFill>
                  <a:schemeClr val="tx1">
                    <a:alpha val="60000"/>
                  </a:schemeClr>
                </a:solidFill>
                <a:ea typeface="+mn-lt"/>
                <a:cs typeface="+mn-lt"/>
              </a:rPr>
              <a:t> de l’arbre est-il </a:t>
            </a:r>
            <a:r>
              <a:rPr lang="fr-CA" sz="1600" b="1" dirty="0" smtClean="0">
                <a:solidFill>
                  <a:schemeClr val="tx1">
                    <a:alpha val="60000"/>
                  </a:schemeClr>
                </a:solidFill>
                <a:ea typeface="+mn-lt"/>
                <a:cs typeface="+mn-lt"/>
              </a:rPr>
              <a:t>large</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étroit</a:t>
            </a:r>
            <a:r>
              <a:rPr lang="fr-CA" sz="1600" dirty="0" smtClean="0">
                <a:solidFill>
                  <a:schemeClr val="tx1">
                    <a:alpha val="60000"/>
                  </a:schemeClr>
                </a:solidFill>
                <a:ea typeface="+mn-lt"/>
                <a:cs typeface="+mn-lt"/>
              </a:rPr>
              <a:t>, ou alors </a:t>
            </a:r>
            <a:r>
              <a:rPr lang="fr-CA" sz="1600" b="1" dirty="0" smtClean="0">
                <a:solidFill>
                  <a:schemeClr val="tx1">
                    <a:alpha val="60000"/>
                  </a:schemeClr>
                </a:solidFill>
                <a:ea typeface="+mn-lt"/>
                <a:cs typeface="+mn-lt"/>
              </a:rPr>
              <a:t>divisé</a:t>
            </a:r>
            <a:r>
              <a:rPr lang="fr-CA" sz="1600" dirty="0" smtClean="0">
                <a:solidFill>
                  <a:schemeClr val="tx1">
                    <a:alpha val="60000"/>
                  </a:schemeClr>
                </a:solidFill>
                <a:ea typeface="+mn-lt"/>
                <a:cs typeface="+mn-lt"/>
              </a:rPr>
              <a:t> en deux ou plus avec beaucoup de </a:t>
            </a:r>
            <a:r>
              <a:rPr lang="fr-CA" sz="1600" b="1" dirty="0" smtClean="0">
                <a:solidFill>
                  <a:schemeClr val="tx1">
                    <a:alpha val="60000"/>
                  </a:schemeClr>
                </a:solidFill>
                <a:ea typeface="+mn-lt"/>
                <a:cs typeface="+mn-lt"/>
              </a:rPr>
              <a:t>pousses</a:t>
            </a:r>
            <a:r>
              <a:rPr lang="fr-CA" sz="1600" dirty="0" smtClean="0">
                <a:solidFill>
                  <a:schemeClr val="tx1">
                    <a:alpha val="60000"/>
                  </a:schemeClr>
                </a:solidFill>
                <a:ea typeface="+mn-lt"/>
                <a:cs typeface="+mn-lt"/>
              </a:rPr>
              <a:t> et de </a:t>
            </a:r>
            <a:r>
              <a:rPr lang="fr-CA" sz="1600" b="1" dirty="0" smtClean="0">
                <a:solidFill>
                  <a:schemeClr val="tx1">
                    <a:alpha val="60000"/>
                  </a:schemeClr>
                </a:solidFill>
                <a:ea typeface="+mn-lt"/>
                <a:cs typeface="+mn-lt"/>
              </a:rPr>
              <a:t>branches</a:t>
            </a:r>
            <a:r>
              <a:rPr lang="fr-CA" sz="1600" dirty="0" smtClean="0">
                <a:solidFill>
                  <a:schemeClr val="tx1">
                    <a:alpha val="60000"/>
                  </a:schemeClr>
                </a:solidFill>
                <a:ea typeface="+mn-lt"/>
                <a:cs typeface="+mn-lt"/>
              </a:rPr>
              <a:t>?</a:t>
            </a:r>
          </a:p>
          <a:p>
            <a:r>
              <a:rPr lang="fr-CA" sz="1600" dirty="0" smtClean="0">
                <a:solidFill>
                  <a:schemeClr val="tx1">
                    <a:alpha val="60000"/>
                  </a:schemeClr>
                </a:solidFill>
                <a:ea typeface="+mn-lt"/>
                <a:cs typeface="+mn-lt"/>
              </a:rPr>
              <a:t>Les </a:t>
            </a:r>
            <a:r>
              <a:rPr lang="fr-CA" sz="1600" u="sng" dirty="0" smtClean="0">
                <a:solidFill>
                  <a:schemeClr val="tx1">
                    <a:alpha val="60000"/>
                  </a:schemeClr>
                </a:solidFill>
                <a:ea typeface="+mn-lt"/>
                <a:cs typeface="+mn-lt"/>
              </a:rPr>
              <a:t>branches</a:t>
            </a:r>
            <a:r>
              <a:rPr lang="fr-CA" sz="1600" dirty="0" smtClean="0">
                <a:solidFill>
                  <a:schemeClr val="tx1">
                    <a:alpha val="60000"/>
                  </a:schemeClr>
                </a:solidFill>
                <a:ea typeface="+mn-lt"/>
                <a:cs typeface="+mn-lt"/>
              </a:rPr>
              <a:t> de l’arbre sont-elles </a:t>
            </a:r>
            <a:r>
              <a:rPr lang="fr-CA" sz="1600" b="1" dirty="0" smtClean="0">
                <a:solidFill>
                  <a:schemeClr val="tx1">
                    <a:alpha val="60000"/>
                  </a:schemeClr>
                </a:solidFill>
                <a:ea typeface="+mn-lt"/>
                <a:cs typeface="+mn-lt"/>
              </a:rPr>
              <a:t>grosses</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petites</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coupées</a:t>
            </a:r>
            <a:r>
              <a:rPr lang="fr-CA" sz="1600" dirty="0" smtClean="0">
                <a:solidFill>
                  <a:schemeClr val="tx1">
                    <a:alpha val="60000"/>
                  </a:schemeClr>
                </a:solidFill>
                <a:ea typeface="+mn-lt"/>
                <a:cs typeface="+mn-lt"/>
              </a:rPr>
              <a:t>, ou </a:t>
            </a:r>
            <a:r>
              <a:rPr lang="fr-CA" sz="1600" dirty="0" err="1" smtClean="0">
                <a:solidFill>
                  <a:schemeClr val="tx1">
                    <a:alpha val="60000"/>
                  </a:schemeClr>
                </a:solidFill>
                <a:ea typeface="+mn-lt"/>
                <a:cs typeface="+mn-lt"/>
              </a:rPr>
              <a:t>ont-elles</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peu</a:t>
            </a:r>
            <a:r>
              <a:rPr lang="fr-CA" sz="1600" dirty="0" smtClean="0">
                <a:solidFill>
                  <a:schemeClr val="tx1">
                    <a:alpha val="60000"/>
                  </a:schemeClr>
                </a:solidFill>
                <a:ea typeface="+mn-lt"/>
                <a:cs typeface="+mn-lt"/>
              </a:rPr>
              <a:t> ou </a:t>
            </a:r>
            <a:r>
              <a:rPr lang="fr-CA" sz="1600" b="1" dirty="0" smtClean="0">
                <a:solidFill>
                  <a:schemeClr val="tx1">
                    <a:alpha val="60000"/>
                  </a:schemeClr>
                </a:solidFill>
                <a:ea typeface="+mn-lt"/>
                <a:cs typeface="+mn-lt"/>
              </a:rPr>
              <a:t>beaucoup</a:t>
            </a:r>
            <a:r>
              <a:rPr lang="fr-CA" sz="1600" dirty="0" smtClean="0">
                <a:solidFill>
                  <a:schemeClr val="tx1">
                    <a:alpha val="60000"/>
                  </a:schemeClr>
                </a:solidFill>
                <a:ea typeface="+mn-lt"/>
                <a:cs typeface="+mn-lt"/>
              </a:rPr>
              <a:t> de pousses et de feuilles?</a:t>
            </a:r>
          </a:p>
          <a:p>
            <a:r>
              <a:rPr lang="fr-CA" sz="1600" dirty="0" smtClean="0">
                <a:solidFill>
                  <a:schemeClr val="tx1">
                    <a:alpha val="60000"/>
                  </a:schemeClr>
                </a:solidFill>
                <a:ea typeface="+mn-lt"/>
                <a:cs typeface="+mn-lt"/>
              </a:rPr>
              <a:t>Les </a:t>
            </a:r>
            <a:r>
              <a:rPr lang="fr-CA" sz="1600" u="sng" dirty="0" smtClean="0">
                <a:solidFill>
                  <a:schemeClr val="tx1">
                    <a:alpha val="60000"/>
                  </a:schemeClr>
                </a:solidFill>
                <a:ea typeface="+mn-lt"/>
                <a:cs typeface="+mn-lt"/>
              </a:rPr>
              <a:t>feuilles</a:t>
            </a:r>
            <a:r>
              <a:rPr lang="fr-CA" sz="1600" dirty="0" smtClean="0">
                <a:solidFill>
                  <a:schemeClr val="tx1">
                    <a:alpha val="60000"/>
                  </a:schemeClr>
                </a:solidFill>
                <a:ea typeface="+mn-lt"/>
                <a:cs typeface="+mn-lt"/>
              </a:rPr>
              <a:t> de l’arbre </a:t>
            </a:r>
            <a:r>
              <a:rPr lang="fr-CA" sz="1600" dirty="0" err="1" smtClean="0">
                <a:solidFill>
                  <a:schemeClr val="tx1">
                    <a:alpha val="60000"/>
                  </a:schemeClr>
                </a:solidFill>
                <a:ea typeface="+mn-lt"/>
                <a:cs typeface="+mn-lt"/>
              </a:rPr>
              <a:t>ont-elles</a:t>
            </a:r>
            <a:r>
              <a:rPr lang="fr-CA" sz="1600" dirty="0" smtClean="0">
                <a:solidFill>
                  <a:schemeClr val="tx1">
                    <a:alpha val="60000"/>
                  </a:schemeClr>
                </a:solidFill>
                <a:ea typeface="+mn-lt"/>
                <a:cs typeface="+mn-lt"/>
              </a:rPr>
              <a:t> différentes </a:t>
            </a:r>
            <a:r>
              <a:rPr lang="fr-CA" sz="1600" b="1" dirty="0" smtClean="0">
                <a:solidFill>
                  <a:schemeClr val="tx1">
                    <a:alpha val="60000"/>
                  </a:schemeClr>
                </a:solidFill>
                <a:ea typeface="+mn-lt"/>
                <a:cs typeface="+mn-lt"/>
              </a:rPr>
              <a:t>formes</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tailles</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couleurs</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épaisseurs</a:t>
            </a:r>
            <a:r>
              <a:rPr lang="fr-CA" sz="1600" dirty="0" smtClean="0">
                <a:solidFill>
                  <a:schemeClr val="tx1">
                    <a:alpha val="60000"/>
                  </a:schemeClr>
                </a:solidFill>
                <a:ea typeface="+mn-lt"/>
                <a:cs typeface="+mn-lt"/>
              </a:rPr>
              <a:t>? Sont-elles </a:t>
            </a:r>
            <a:r>
              <a:rPr lang="fr-CA" sz="1600" b="1" dirty="0" smtClean="0">
                <a:solidFill>
                  <a:schemeClr val="tx1">
                    <a:alpha val="60000"/>
                  </a:schemeClr>
                </a:solidFill>
                <a:ea typeface="+mn-lt"/>
                <a:cs typeface="+mn-lt"/>
              </a:rPr>
              <a:t>rugueuses</a:t>
            </a:r>
            <a:r>
              <a:rPr lang="fr-CA" sz="1600" dirty="0" smtClean="0">
                <a:solidFill>
                  <a:schemeClr val="tx1">
                    <a:alpha val="60000"/>
                  </a:schemeClr>
                </a:solidFill>
                <a:ea typeface="+mn-lt"/>
                <a:cs typeface="+mn-lt"/>
              </a:rPr>
              <a:t> ou </a:t>
            </a:r>
            <a:r>
              <a:rPr lang="fr-CA" sz="1600" b="1" dirty="0" smtClean="0">
                <a:solidFill>
                  <a:schemeClr val="tx1">
                    <a:alpha val="60000"/>
                  </a:schemeClr>
                </a:solidFill>
                <a:ea typeface="+mn-lt"/>
                <a:cs typeface="+mn-lt"/>
              </a:rPr>
              <a:t>lisses</a:t>
            </a:r>
            <a:r>
              <a:rPr lang="fr-CA" sz="1600" dirty="0" smtClean="0">
                <a:solidFill>
                  <a:schemeClr val="tx1">
                    <a:alpha val="60000"/>
                  </a:schemeClr>
                </a:solidFill>
                <a:ea typeface="+mn-lt"/>
                <a:cs typeface="+mn-lt"/>
              </a:rPr>
              <a:t>?</a:t>
            </a:r>
          </a:p>
          <a:p>
            <a:r>
              <a:rPr lang="fr-CA" sz="1600" dirty="0" smtClean="0">
                <a:solidFill>
                  <a:schemeClr val="tx1">
                    <a:alpha val="60000"/>
                  </a:schemeClr>
                </a:solidFill>
                <a:ea typeface="+mn-lt"/>
                <a:cs typeface="+mn-lt"/>
              </a:rPr>
              <a:t>L’arbre </a:t>
            </a:r>
            <a:r>
              <a:rPr lang="fr-CA" sz="1600" dirty="0" err="1" smtClean="0">
                <a:solidFill>
                  <a:schemeClr val="tx1">
                    <a:alpha val="60000"/>
                  </a:schemeClr>
                </a:solidFill>
                <a:ea typeface="+mn-lt"/>
                <a:cs typeface="+mn-lt"/>
              </a:rPr>
              <a:t>a-t-il</a:t>
            </a:r>
            <a:r>
              <a:rPr lang="fr-CA" sz="1600" dirty="0" smtClean="0">
                <a:solidFill>
                  <a:schemeClr val="tx1">
                    <a:alpha val="60000"/>
                  </a:schemeClr>
                </a:solidFill>
                <a:ea typeface="+mn-lt"/>
                <a:cs typeface="+mn-lt"/>
              </a:rPr>
              <a:t> de la </a:t>
            </a:r>
            <a:r>
              <a:rPr lang="fr-CA" sz="1600" u="sng" dirty="0" smtClean="0">
                <a:solidFill>
                  <a:schemeClr val="tx1">
                    <a:alpha val="60000"/>
                  </a:schemeClr>
                </a:solidFill>
                <a:ea typeface="+mn-lt"/>
                <a:cs typeface="+mn-lt"/>
              </a:rPr>
              <a:t>mousse</a:t>
            </a:r>
            <a:r>
              <a:rPr lang="fr-CA" sz="1600" dirty="0" smtClean="0">
                <a:solidFill>
                  <a:schemeClr val="tx1">
                    <a:alpha val="60000"/>
                  </a:schemeClr>
                </a:solidFill>
                <a:ea typeface="+mn-lt"/>
                <a:cs typeface="+mn-lt"/>
              </a:rPr>
              <a:t> ou des </a:t>
            </a:r>
            <a:r>
              <a:rPr lang="fr-CA" sz="1600" u="sng" dirty="0" smtClean="0">
                <a:solidFill>
                  <a:schemeClr val="tx1">
                    <a:alpha val="60000"/>
                  </a:schemeClr>
                </a:solidFill>
                <a:ea typeface="+mn-lt"/>
                <a:cs typeface="+mn-lt"/>
              </a:rPr>
              <a:t>champignons</a:t>
            </a:r>
            <a:r>
              <a:rPr lang="fr-CA" sz="1600" dirty="0" smtClean="0">
                <a:solidFill>
                  <a:schemeClr val="tx1">
                    <a:alpha val="60000"/>
                  </a:schemeClr>
                </a:solidFill>
                <a:ea typeface="+mn-lt"/>
                <a:cs typeface="+mn-lt"/>
              </a:rPr>
              <a:t>? Si oui, de quelle </a:t>
            </a:r>
            <a:r>
              <a:rPr lang="fr-CA" sz="1600" b="1" dirty="0" smtClean="0">
                <a:solidFill>
                  <a:schemeClr val="tx1">
                    <a:alpha val="60000"/>
                  </a:schemeClr>
                </a:solidFill>
                <a:ea typeface="+mn-lt"/>
                <a:cs typeface="+mn-lt"/>
              </a:rPr>
              <a:t>couleur</a:t>
            </a:r>
            <a:r>
              <a:rPr lang="fr-CA" sz="1600" dirty="0" smtClean="0">
                <a:solidFill>
                  <a:schemeClr val="tx1">
                    <a:alpha val="60000"/>
                  </a:schemeClr>
                </a:solidFill>
                <a:ea typeface="+mn-lt"/>
                <a:cs typeface="+mn-lt"/>
              </a:rPr>
              <a:t> ou </a:t>
            </a:r>
            <a:r>
              <a:rPr lang="fr-CA" sz="1600" b="1" dirty="0" smtClean="0">
                <a:solidFill>
                  <a:schemeClr val="tx1">
                    <a:alpha val="60000"/>
                  </a:schemeClr>
                </a:solidFill>
                <a:ea typeface="+mn-lt"/>
                <a:cs typeface="+mn-lt"/>
              </a:rPr>
              <a:t>texture</a:t>
            </a:r>
            <a:r>
              <a:rPr lang="fr-CA" sz="1600" dirty="0" smtClean="0">
                <a:solidFill>
                  <a:schemeClr val="tx1">
                    <a:alpha val="60000"/>
                  </a:schemeClr>
                </a:solidFill>
                <a:ea typeface="+mn-lt"/>
                <a:cs typeface="+mn-lt"/>
              </a:rPr>
              <a:t>?</a:t>
            </a:r>
          </a:p>
          <a:p>
            <a:r>
              <a:rPr lang="fr-CA" sz="1600" dirty="0" smtClean="0">
                <a:solidFill>
                  <a:schemeClr val="tx1">
                    <a:alpha val="60000"/>
                  </a:schemeClr>
                </a:solidFill>
                <a:ea typeface="+mn-lt"/>
                <a:cs typeface="+mn-lt"/>
              </a:rPr>
              <a:t>L’arbre </a:t>
            </a:r>
            <a:r>
              <a:rPr lang="fr-CA" sz="1600" dirty="0" err="1" smtClean="0">
                <a:solidFill>
                  <a:schemeClr val="tx1">
                    <a:alpha val="60000"/>
                  </a:schemeClr>
                </a:solidFill>
                <a:ea typeface="+mn-lt"/>
                <a:cs typeface="+mn-lt"/>
              </a:rPr>
              <a:t>a-t-il</a:t>
            </a:r>
            <a:r>
              <a:rPr lang="fr-CA" sz="1600" dirty="0" smtClean="0">
                <a:solidFill>
                  <a:schemeClr val="tx1">
                    <a:alpha val="60000"/>
                  </a:schemeClr>
                </a:solidFill>
                <a:ea typeface="+mn-lt"/>
                <a:cs typeface="+mn-lt"/>
              </a:rPr>
              <a:t> des </a:t>
            </a:r>
            <a:r>
              <a:rPr lang="fr-CA" sz="1600" u="sng" dirty="0" smtClean="0">
                <a:solidFill>
                  <a:schemeClr val="tx1">
                    <a:alpha val="60000"/>
                  </a:schemeClr>
                </a:solidFill>
                <a:ea typeface="+mn-lt"/>
                <a:cs typeface="+mn-lt"/>
              </a:rPr>
              <a:t>pommes de pin</a:t>
            </a:r>
            <a:r>
              <a:rPr lang="fr-CA" sz="1600" dirty="0" smtClean="0">
                <a:solidFill>
                  <a:schemeClr val="tx1">
                    <a:alpha val="60000"/>
                  </a:schemeClr>
                </a:solidFill>
                <a:ea typeface="+mn-lt"/>
                <a:cs typeface="+mn-lt"/>
              </a:rPr>
              <a:t> et </a:t>
            </a:r>
            <a:r>
              <a:rPr lang="fr-CA" sz="1600" u="sng" dirty="0" smtClean="0">
                <a:solidFill>
                  <a:schemeClr val="tx1">
                    <a:alpha val="60000"/>
                  </a:schemeClr>
                </a:solidFill>
                <a:ea typeface="+mn-lt"/>
                <a:cs typeface="+mn-lt"/>
              </a:rPr>
              <a:t>aiguilles de pin</a:t>
            </a:r>
            <a:r>
              <a:rPr lang="fr-CA" sz="1600" dirty="0" smtClean="0">
                <a:solidFill>
                  <a:schemeClr val="tx1">
                    <a:alpha val="60000"/>
                  </a:schemeClr>
                </a:solidFill>
                <a:ea typeface="+mn-lt"/>
                <a:cs typeface="+mn-lt"/>
              </a:rPr>
              <a:t>? Si oui, de quelle </a:t>
            </a:r>
            <a:r>
              <a:rPr lang="fr-CA" sz="1600" b="1" dirty="0" smtClean="0">
                <a:solidFill>
                  <a:schemeClr val="tx1">
                    <a:alpha val="60000"/>
                  </a:schemeClr>
                </a:solidFill>
                <a:ea typeface="+mn-lt"/>
                <a:cs typeface="+mn-lt"/>
              </a:rPr>
              <a:t>taille</a:t>
            </a:r>
            <a:r>
              <a:rPr lang="fr-CA" sz="1600" dirty="0" smtClean="0">
                <a:solidFill>
                  <a:schemeClr val="tx1">
                    <a:alpha val="60000"/>
                  </a:schemeClr>
                </a:solidFill>
                <a:ea typeface="+mn-lt"/>
                <a:cs typeface="+mn-lt"/>
              </a:rPr>
              <a:t>, </a:t>
            </a:r>
            <a:r>
              <a:rPr lang="fr-CA" sz="1600" b="1" dirty="0" smtClean="0">
                <a:solidFill>
                  <a:schemeClr val="tx1">
                    <a:alpha val="60000"/>
                  </a:schemeClr>
                </a:solidFill>
                <a:ea typeface="+mn-lt"/>
                <a:cs typeface="+mn-lt"/>
              </a:rPr>
              <a:t>couleur</a:t>
            </a:r>
            <a:r>
              <a:rPr lang="fr-CA" sz="1600" dirty="0" smtClean="0">
                <a:solidFill>
                  <a:schemeClr val="tx1">
                    <a:alpha val="60000"/>
                  </a:schemeClr>
                </a:solidFill>
                <a:ea typeface="+mn-lt"/>
                <a:cs typeface="+mn-lt"/>
              </a:rPr>
              <a:t> et </a:t>
            </a:r>
            <a:r>
              <a:rPr lang="fr-CA" sz="1600" b="1" dirty="0" smtClean="0">
                <a:solidFill>
                  <a:schemeClr val="tx1">
                    <a:alpha val="60000"/>
                  </a:schemeClr>
                </a:solidFill>
                <a:ea typeface="+mn-lt"/>
                <a:cs typeface="+mn-lt"/>
              </a:rPr>
              <a:t>structure</a:t>
            </a:r>
            <a:r>
              <a:rPr lang="fr-CA" sz="1600" dirty="0" smtClean="0">
                <a:solidFill>
                  <a:schemeClr val="tx1">
                    <a:alpha val="60000"/>
                  </a:schemeClr>
                </a:solidFill>
                <a:ea typeface="+mn-lt"/>
                <a:cs typeface="+mn-lt"/>
              </a:rPr>
              <a:t>? </a:t>
            </a:r>
          </a:p>
          <a:p>
            <a:r>
              <a:rPr lang="fr-CA" sz="1600" dirty="0" smtClean="0">
                <a:solidFill>
                  <a:schemeClr val="tx1">
                    <a:alpha val="60000"/>
                  </a:schemeClr>
                </a:solidFill>
                <a:ea typeface="+mn-lt"/>
                <a:cs typeface="+mn-lt"/>
              </a:rPr>
              <a:t>Est-ce que les </a:t>
            </a:r>
            <a:r>
              <a:rPr lang="fr-CA" sz="1600" u="sng" dirty="0" smtClean="0">
                <a:solidFill>
                  <a:schemeClr val="tx1">
                    <a:alpha val="60000"/>
                  </a:schemeClr>
                </a:solidFill>
                <a:ea typeface="+mn-lt"/>
                <a:cs typeface="+mn-lt"/>
              </a:rPr>
              <a:t>racines</a:t>
            </a:r>
            <a:r>
              <a:rPr lang="fr-CA" sz="1600" dirty="0" smtClean="0">
                <a:solidFill>
                  <a:schemeClr val="tx1">
                    <a:alpha val="60000"/>
                  </a:schemeClr>
                </a:solidFill>
                <a:ea typeface="+mn-lt"/>
                <a:cs typeface="+mn-lt"/>
              </a:rPr>
              <a:t> de l’arbre croissent </a:t>
            </a:r>
            <a:r>
              <a:rPr lang="fr-CA" sz="1600" b="1" dirty="0" smtClean="0">
                <a:solidFill>
                  <a:schemeClr val="tx1">
                    <a:alpha val="60000"/>
                  </a:schemeClr>
                </a:solidFill>
                <a:ea typeface="+mn-lt"/>
                <a:cs typeface="+mn-lt"/>
              </a:rPr>
              <a:t>près</a:t>
            </a:r>
            <a:r>
              <a:rPr lang="fr-CA" sz="1600" dirty="0" smtClean="0">
                <a:solidFill>
                  <a:schemeClr val="tx1">
                    <a:alpha val="60000"/>
                  </a:schemeClr>
                </a:solidFill>
                <a:ea typeface="+mn-lt"/>
                <a:cs typeface="+mn-lt"/>
              </a:rPr>
              <a:t> de la surface ou </a:t>
            </a:r>
            <a:r>
              <a:rPr lang="fr-CA" sz="1600" b="1" dirty="0" smtClean="0">
                <a:solidFill>
                  <a:schemeClr val="tx1">
                    <a:alpha val="60000"/>
                  </a:schemeClr>
                </a:solidFill>
                <a:ea typeface="+mn-lt"/>
                <a:cs typeface="+mn-lt"/>
              </a:rPr>
              <a:t>profondément</a:t>
            </a:r>
            <a:r>
              <a:rPr lang="fr-CA" sz="1600" dirty="0" smtClean="0">
                <a:solidFill>
                  <a:schemeClr val="tx1">
                    <a:alpha val="60000"/>
                  </a:schemeClr>
                </a:solidFill>
                <a:ea typeface="+mn-lt"/>
                <a:cs typeface="+mn-lt"/>
              </a:rPr>
              <a:t> dans le sol?</a:t>
            </a:r>
            <a:endParaRPr lang="fr-CA" sz="1600" dirty="0">
              <a:solidFill>
                <a:schemeClr val="tx1">
                  <a:alpha val="60000"/>
                </a:schemeClr>
              </a:solidFill>
              <a:ea typeface="+mn-lt"/>
              <a:cs typeface="+mn-lt"/>
            </a:endParaRPr>
          </a:p>
        </p:txBody>
      </p:sp>
      <p:pic>
        <p:nvPicPr>
          <p:cNvPr id="5" name="Picture 7">
            <a:extLst>
              <a:ext uri="{FF2B5EF4-FFF2-40B4-BE49-F238E27FC236}">
                <a16:creationId xmlns:a16="http://schemas.microsoft.com/office/drawing/2014/main" id="{7B5CEA11-050C-482C-B37C-5695E82DC4AD}"/>
              </a:ext>
            </a:extLst>
          </p:cNvPr>
          <p:cNvPicPr>
            <a:picLocks noChangeAspect="1"/>
          </p:cNvPicPr>
          <p:nvPr/>
        </p:nvPicPr>
        <p:blipFill rotWithShape="1">
          <a:blip r:embed="rId3"/>
          <a:srcRect l="26648" r="26648"/>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sp>
        <p:nvSpPr>
          <p:cNvPr id="4" name="TextBox 3">
            <a:extLst>
              <a:ext uri="{FF2B5EF4-FFF2-40B4-BE49-F238E27FC236}">
                <a16:creationId xmlns:a16="http://schemas.microsoft.com/office/drawing/2014/main" id="{8920F581-FC54-45F8-B340-3DC5C3347C9D}"/>
              </a:ext>
            </a:extLst>
          </p:cNvPr>
          <p:cNvSpPr txBox="1"/>
          <p:nvPr/>
        </p:nvSpPr>
        <p:spPr>
          <a:xfrm>
            <a:off x="10153290" y="6650965"/>
            <a:ext cx="229750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Nature »</a:t>
            </a:r>
            <a:r>
              <a:rPr lang="fr-CA" sz="700" dirty="0" smtClean="0">
                <a:ea typeface="+mn-lt"/>
                <a:cs typeface="+mn-lt"/>
              </a:rPr>
              <a:t> par </a:t>
            </a:r>
            <a:r>
              <a:rPr lang="fr-CA" sz="700" dirty="0" smtClean="0">
                <a:ea typeface="+mn-lt"/>
                <a:cs typeface="+mn-lt"/>
                <a:hlinkClick r:id="rId5"/>
              </a:rPr>
              <a:t>ChrisA1995</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2027809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B60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E2A0C6-4E2D-4C94-80ED-D76EC02D5F0D}"/>
              </a:ext>
            </a:extLst>
          </p:cNvPr>
          <p:cNvSpPr>
            <a:spLocks noGrp="1"/>
          </p:cNvSpPr>
          <p:nvPr>
            <p:ph type="title"/>
          </p:nvPr>
        </p:nvSpPr>
        <p:spPr>
          <a:xfrm>
            <a:off x="524256" y="491260"/>
            <a:ext cx="6594189" cy="1625210"/>
          </a:xfrm>
        </p:spPr>
        <p:txBody>
          <a:bodyPr>
            <a:normAutofit fontScale="90000"/>
          </a:bodyPr>
          <a:lstStyle/>
          <a:p>
            <a:pPr algn="ctr"/>
            <a:r>
              <a:rPr lang="fr-CA" sz="5400" b="1" dirty="0" smtClean="0">
                <a:solidFill>
                  <a:srgbClr val="FFFFFF"/>
                </a:solidFill>
                <a:cs typeface="Calibri Light"/>
              </a:rPr>
              <a:t>Comment sommes-nous en relations avec la terre?</a:t>
            </a:r>
            <a:endParaRPr lang="fr-CA" sz="5400" b="1" dirty="0">
              <a:solidFill>
                <a:srgbClr val="FFFFFF"/>
              </a:solidFill>
              <a:cs typeface="Calibri Light"/>
            </a:endParaRPr>
          </a:p>
        </p:txBody>
      </p:sp>
      <p:pic>
        <p:nvPicPr>
          <p:cNvPr id="4" name="Picture 4">
            <a:extLst>
              <a:ext uri="{FF2B5EF4-FFF2-40B4-BE49-F238E27FC236}">
                <a16:creationId xmlns:a16="http://schemas.microsoft.com/office/drawing/2014/main" id="{834E0983-5E7B-4A19-979E-BE575001FDDC}"/>
              </a:ext>
            </a:extLst>
          </p:cNvPr>
          <p:cNvPicPr>
            <a:picLocks noChangeAspect="1"/>
          </p:cNvPicPr>
          <p:nvPr/>
        </p:nvPicPr>
        <p:blipFill rotWithShape="1">
          <a:blip r:embed="rId3"/>
          <a:srcRect t="6665" b="6665"/>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427BB5-E915-41F1-8501-6E033669D926}"/>
              </a:ext>
            </a:extLst>
          </p:cNvPr>
          <p:cNvSpPr>
            <a:spLocks noGrp="1"/>
          </p:cNvSpPr>
          <p:nvPr>
            <p:ph idx="1"/>
          </p:nvPr>
        </p:nvSpPr>
        <p:spPr>
          <a:xfrm>
            <a:off x="7684262" y="1931669"/>
            <a:ext cx="3971078" cy="4399133"/>
          </a:xfrm>
        </p:spPr>
        <p:txBody>
          <a:bodyPr vert="horz" lIns="91440" tIns="45720" rIns="91440" bIns="45720" rtlCol="0" anchor="ctr">
            <a:noAutofit/>
          </a:bodyPr>
          <a:lstStyle/>
          <a:p>
            <a:r>
              <a:rPr lang="fr-CA" sz="3200" dirty="0" smtClean="0">
                <a:solidFill>
                  <a:srgbClr val="FFFFFF"/>
                </a:solidFill>
                <a:cs typeface="Calibri"/>
              </a:rPr>
              <a:t>À quoi ressemble une relation avec la terre?</a:t>
            </a:r>
          </a:p>
          <a:p>
            <a:r>
              <a:rPr lang="fr-CA" sz="3200" dirty="0" smtClean="0">
                <a:solidFill>
                  <a:srgbClr val="FFFFFF"/>
                </a:solidFill>
                <a:cs typeface="Calibri"/>
              </a:rPr>
              <a:t>Comment avoir une relation saine avec la terre?</a:t>
            </a:r>
          </a:p>
          <a:p>
            <a:r>
              <a:rPr lang="fr-CA" sz="3200" dirty="0" smtClean="0">
                <a:solidFill>
                  <a:srgbClr val="FFFFFF"/>
                </a:solidFill>
                <a:cs typeface="Calibri"/>
              </a:rPr>
              <a:t>Pourquoi est-il important d’avoir une relation avec la terre?</a:t>
            </a:r>
          </a:p>
          <a:p>
            <a:pPr lvl="1"/>
            <a:endParaRPr lang="fr-CA" sz="2000" dirty="0">
              <a:solidFill>
                <a:srgbClr val="FFFFFF"/>
              </a:solidFill>
              <a:cs typeface="Calibri"/>
            </a:endParaRPr>
          </a:p>
        </p:txBody>
      </p:sp>
      <p:sp>
        <p:nvSpPr>
          <p:cNvPr id="5" name="TextBox 4">
            <a:extLst>
              <a:ext uri="{FF2B5EF4-FFF2-40B4-BE49-F238E27FC236}">
                <a16:creationId xmlns:a16="http://schemas.microsoft.com/office/drawing/2014/main" id="{06A1B943-A331-4F29-BEFB-470BC378A4D6}"/>
              </a:ext>
            </a:extLst>
          </p:cNvPr>
          <p:cNvSpPr txBox="1"/>
          <p:nvPr/>
        </p:nvSpPr>
        <p:spPr>
          <a:xfrm>
            <a:off x="382438" y="6334664"/>
            <a:ext cx="668259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700" dirty="0" smtClean="0">
                <a:ea typeface="+mn-lt"/>
                <a:cs typeface="+mn-lt"/>
                <a:hlinkClick r:id="rId4"/>
              </a:rPr>
              <a:t>« First Natural Fire 10 flights arrive in Uganda - US Army Africa - 091011 »</a:t>
            </a:r>
            <a:r>
              <a:rPr lang="en-US" sz="700" dirty="0">
                <a:ea typeface="+mn-lt"/>
                <a:cs typeface="+mn-lt"/>
              </a:rPr>
              <a:t> </a:t>
            </a:r>
            <a:r>
              <a:rPr lang="fr-CA" sz="700" dirty="0" smtClean="0">
                <a:ea typeface="+mn-lt"/>
                <a:cs typeface="+mn-lt"/>
              </a:rPr>
              <a:t>par</a:t>
            </a:r>
            <a:r>
              <a:rPr lang="en-US" sz="700" dirty="0">
                <a:ea typeface="+mn-lt"/>
                <a:cs typeface="+mn-lt"/>
              </a:rPr>
              <a:t> </a:t>
            </a:r>
            <a:r>
              <a:rPr lang="en-US" sz="700" dirty="0">
                <a:ea typeface="+mn-lt"/>
                <a:cs typeface="+mn-lt"/>
                <a:hlinkClick r:id="rId5"/>
              </a:rPr>
              <a:t>US Army Africa</a:t>
            </a:r>
            <a:r>
              <a:rPr lang="en-US" sz="700" dirty="0">
                <a:ea typeface="+mn-lt"/>
                <a:cs typeface="+mn-lt"/>
              </a:rPr>
              <a:t> </a:t>
            </a:r>
            <a:r>
              <a:rPr lang="fr-CA" sz="700" dirty="0" smtClean="0">
                <a:ea typeface="+mn-lt"/>
                <a:cs typeface="+mn-lt"/>
              </a:rPr>
              <a:t>est sous licence</a:t>
            </a:r>
            <a:r>
              <a:rPr lang="en-US" sz="700" dirty="0">
                <a:ea typeface="+mn-lt"/>
                <a:cs typeface="+mn-lt"/>
              </a:rPr>
              <a:t> </a:t>
            </a:r>
            <a:r>
              <a:rPr lang="en-US" sz="700" dirty="0">
                <a:ea typeface="+mn-lt"/>
                <a:cs typeface="+mn-lt"/>
                <a:hlinkClick r:id="rId6"/>
              </a:rPr>
              <a:t>CC BY 2.0</a:t>
            </a:r>
            <a:r>
              <a:rPr lang="en-US" sz="700" dirty="0">
                <a:ea typeface="+mn-lt"/>
                <a:cs typeface="+mn-lt"/>
              </a:rPr>
              <a:t> </a:t>
            </a:r>
            <a:endParaRPr lang="en-US" sz="700" dirty="0">
              <a:cs typeface="Calibri"/>
            </a:endParaRPr>
          </a:p>
        </p:txBody>
      </p:sp>
      <p:sp>
        <p:nvSpPr>
          <p:cNvPr id="6" name="Right Arrow 5"/>
          <p:cNvSpPr/>
          <p:nvPr/>
        </p:nvSpPr>
        <p:spPr>
          <a:xfrm flipH="1">
            <a:off x="7684262" y="491260"/>
            <a:ext cx="3825748" cy="9717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dirty="0" smtClean="0"/>
              <a:t>Question d’enquête</a:t>
            </a:r>
            <a:endParaRPr lang="fr-CA" dirty="0"/>
          </a:p>
        </p:txBody>
      </p:sp>
    </p:spTree>
    <p:extLst>
      <p:ext uri="{BB962C8B-B14F-4D97-AF65-F5344CB8AC3E}">
        <p14:creationId xmlns:p14="http://schemas.microsoft.com/office/powerpoint/2010/main" val="35022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46FF2BD0-B181-4706-86F0-CD561C6551B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t="10428" r="9091" b="12675"/>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EFDA4-D56C-4329-AB2F-EE731E2708DF}"/>
              </a:ext>
            </a:extLst>
          </p:cNvPr>
          <p:cNvSpPr>
            <a:spLocks noGrp="1"/>
          </p:cNvSpPr>
          <p:nvPr>
            <p:ph type="title"/>
          </p:nvPr>
        </p:nvSpPr>
        <p:spPr>
          <a:xfrm>
            <a:off x="594804" y="640263"/>
            <a:ext cx="6619811" cy="1344975"/>
          </a:xfrm>
        </p:spPr>
        <p:txBody>
          <a:bodyPr>
            <a:normAutofit/>
          </a:bodyPr>
          <a:lstStyle/>
          <a:p>
            <a:r>
              <a:rPr lang="fr-CA" sz="4000" dirty="0" smtClean="0">
                <a:cs typeface="Calibri Light"/>
              </a:rPr>
              <a:t>Activité n</a:t>
            </a:r>
            <a:r>
              <a:rPr lang="fr-CA" sz="4000" baseline="30000" dirty="0" smtClean="0">
                <a:cs typeface="Calibri Light"/>
              </a:rPr>
              <a:t>o</a:t>
            </a:r>
            <a:r>
              <a:rPr lang="fr-CA" sz="4000" dirty="0" smtClean="0">
                <a:cs typeface="Calibri Light"/>
              </a:rPr>
              <a:t> 6 – Types d’arbres</a:t>
            </a:r>
            <a:endParaRPr lang="fr-CA" sz="4000" dirty="0"/>
          </a:p>
        </p:txBody>
      </p:sp>
      <p:sp>
        <p:nvSpPr>
          <p:cNvPr id="3" name="Content Placeholder 2">
            <a:extLst>
              <a:ext uri="{FF2B5EF4-FFF2-40B4-BE49-F238E27FC236}">
                <a16:creationId xmlns:a16="http://schemas.microsoft.com/office/drawing/2014/main" id="{E0F39CC9-0D5E-4213-B1E7-FFFD800287F9}"/>
              </a:ext>
            </a:extLst>
          </p:cNvPr>
          <p:cNvSpPr>
            <a:spLocks noGrp="1"/>
          </p:cNvSpPr>
          <p:nvPr>
            <p:ph idx="1"/>
          </p:nvPr>
        </p:nvSpPr>
        <p:spPr>
          <a:xfrm>
            <a:off x="594109" y="2121763"/>
            <a:ext cx="6620505" cy="3773010"/>
          </a:xfrm>
        </p:spPr>
        <p:txBody>
          <a:bodyPr vert="horz" lIns="91440" tIns="45720" rIns="91440" bIns="45720" rtlCol="0" anchor="t">
            <a:normAutofit/>
          </a:bodyPr>
          <a:lstStyle/>
          <a:p>
            <a:r>
              <a:rPr lang="fr-CA" sz="2400" dirty="0" smtClean="0">
                <a:cs typeface="Calibri"/>
              </a:rPr>
              <a:t>Allez vous promener à l’extérieur et notez les différents types d’arbres. </a:t>
            </a:r>
            <a:endParaRPr lang="fr-CA" dirty="0" smtClean="0"/>
          </a:p>
          <a:p>
            <a:r>
              <a:rPr lang="fr-CA" sz="2400" dirty="0" smtClean="0">
                <a:latin typeface="Calibri" panose="020F0502020204030204" pitchFamily="34" charset="0"/>
                <a:ea typeface="Calibri" panose="020F0502020204030204" pitchFamily="34" charset="0"/>
                <a:cs typeface="Times New Roman" panose="02020603050405020304" pitchFamily="18" charset="0"/>
              </a:rPr>
              <a:t>Essayez de deviner de quels types d’arbres il peut s’agir.</a:t>
            </a:r>
          </a:p>
          <a:p>
            <a:r>
              <a:rPr lang="fr-CA" sz="2400" dirty="0" smtClean="0">
                <a:latin typeface="Calibri" panose="020F0502020204030204" pitchFamily="34" charset="0"/>
                <a:cs typeface="Times New Roman" panose="02020603050405020304" pitchFamily="18" charset="0"/>
              </a:rPr>
              <a:t>Retournez à l’intérieur et regardez au site Web </a:t>
            </a:r>
            <a:r>
              <a:rPr lang="fr-FR" sz="2400" dirty="0" smtClean="0">
                <a:latin typeface="Calibri" panose="020F0502020204030204" pitchFamily="34" charset="0"/>
                <a:cs typeface="Times New Roman" panose="02020603050405020304" pitchFamily="18" charset="0"/>
                <a:hlinkClick r:id="rId5"/>
              </a:rPr>
              <a:t>Les arbres officiels au Canada</a:t>
            </a:r>
            <a:r>
              <a:rPr lang="fr-CA" sz="2400" dirty="0" smtClean="0">
                <a:latin typeface="Calibri" panose="020F0502020204030204" pitchFamily="34" charset="0"/>
                <a:cs typeface="Times New Roman" panose="02020603050405020304" pitchFamily="18" charset="0"/>
              </a:rPr>
              <a:t> pour voir l’arbre officiel de chaque province et territoire.</a:t>
            </a:r>
            <a:endParaRPr lang="fr-CA" dirty="0" smtClean="0"/>
          </a:p>
          <a:p>
            <a:r>
              <a:rPr lang="fr-CA" sz="2400" dirty="0" smtClean="0">
                <a:latin typeface="Calibri" panose="020F0502020204030204" pitchFamily="34" charset="0"/>
                <a:ea typeface="Calibri" panose="020F0502020204030204" pitchFamily="34" charset="0"/>
                <a:cs typeface="Times New Roman" panose="02020603050405020304" pitchFamily="18" charset="0"/>
              </a:rPr>
              <a:t>Retournez dehors et voyez combien d’arbres officiels vous pouvez trouver.</a:t>
            </a:r>
            <a:endParaRPr lang="fr-CA" sz="2400" dirty="0" smtClean="0">
              <a:cs typeface="Calibri"/>
            </a:endParaRPr>
          </a:p>
          <a:p>
            <a:endParaRPr lang="en-US" sz="2400" dirty="0">
              <a:cs typeface="Calibri"/>
            </a:endParaRPr>
          </a:p>
          <a:p>
            <a:endParaRPr lang="en-US" sz="2400" dirty="0">
              <a:cs typeface="Calibri"/>
            </a:endParaRPr>
          </a:p>
        </p:txBody>
      </p:sp>
      <p:sp>
        <p:nvSpPr>
          <p:cNvPr id="7" name="TextBox 6">
            <a:extLst>
              <a:ext uri="{FF2B5EF4-FFF2-40B4-BE49-F238E27FC236}">
                <a16:creationId xmlns:a16="http://schemas.microsoft.com/office/drawing/2014/main" id="{39158F0A-9ACE-4E91-B5CD-AF5EAA8FD36D}"/>
              </a:ext>
            </a:extLst>
          </p:cNvPr>
          <p:cNvSpPr txBox="1"/>
          <p:nvPr/>
        </p:nvSpPr>
        <p:spPr>
          <a:xfrm>
            <a:off x="9841677" y="6657945"/>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124143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D1B8-D554-4FE4-833A-A42C7B8449AE}"/>
              </a:ext>
            </a:extLst>
          </p:cNvPr>
          <p:cNvSpPr>
            <a:spLocks noGrp="1"/>
          </p:cNvSpPr>
          <p:nvPr>
            <p:ph type="title"/>
          </p:nvPr>
        </p:nvSpPr>
        <p:spPr>
          <a:xfrm>
            <a:off x="4965430" y="629268"/>
            <a:ext cx="6586491" cy="1286160"/>
          </a:xfrm>
        </p:spPr>
        <p:txBody>
          <a:bodyPr anchor="b">
            <a:normAutofit fontScale="90000"/>
          </a:bodyPr>
          <a:lstStyle/>
          <a:p>
            <a:r>
              <a:rPr lang="fr-CA" dirty="0" smtClean="0">
                <a:cs typeface="Calibri Light"/>
              </a:rPr>
              <a:t>Activité n</a:t>
            </a:r>
            <a:r>
              <a:rPr lang="fr-CA" baseline="30000" dirty="0" smtClean="0">
                <a:cs typeface="Calibri Light"/>
              </a:rPr>
              <a:t>o</a:t>
            </a:r>
            <a:r>
              <a:rPr lang="fr-CA" dirty="0" smtClean="0">
                <a:cs typeface="Calibri Light"/>
              </a:rPr>
              <a:t> 7 – </a:t>
            </a:r>
            <a:br>
              <a:rPr lang="fr-CA" dirty="0" smtClean="0">
                <a:cs typeface="Calibri Light"/>
              </a:rPr>
            </a:br>
            <a:r>
              <a:rPr lang="fr-CA" dirty="0" smtClean="0">
                <a:cs typeface="Calibri Light"/>
              </a:rPr>
              <a:t>Dessinez un arbre</a:t>
            </a:r>
            <a:endParaRPr lang="fr-CA" dirty="0">
              <a:cs typeface="Calibri Light"/>
            </a:endParaRPr>
          </a:p>
        </p:txBody>
      </p:sp>
      <p:sp>
        <p:nvSpPr>
          <p:cNvPr id="3" name="Content Placeholder 2">
            <a:extLst>
              <a:ext uri="{FF2B5EF4-FFF2-40B4-BE49-F238E27FC236}">
                <a16:creationId xmlns:a16="http://schemas.microsoft.com/office/drawing/2014/main" id="{ACBF1EE8-4B73-4697-8639-8DF699F549DD}"/>
              </a:ext>
            </a:extLst>
          </p:cNvPr>
          <p:cNvSpPr>
            <a:spLocks noGrp="1"/>
          </p:cNvSpPr>
          <p:nvPr>
            <p:ph idx="1"/>
          </p:nvPr>
        </p:nvSpPr>
        <p:spPr>
          <a:xfrm>
            <a:off x="4965431" y="2377440"/>
            <a:ext cx="6586489" cy="3785419"/>
          </a:xfrm>
        </p:spPr>
        <p:txBody>
          <a:bodyPr vert="horz" lIns="91440" tIns="45720" rIns="91440" bIns="45720" rtlCol="0" anchor="t">
            <a:noAutofit/>
          </a:bodyPr>
          <a:lstStyle/>
          <a:p>
            <a:r>
              <a:rPr lang="fr-CA" dirty="0">
                <a:latin typeface="Calibri" panose="020F0502020204030204" pitchFamily="34" charset="0"/>
                <a:ea typeface="Calibri" panose="020F0502020204030204" pitchFamily="34" charset="0"/>
                <a:cs typeface="Times New Roman" panose="02020603050405020304" pitchFamily="18" charset="0"/>
              </a:rPr>
              <a:t>Choisissez un arbre.</a:t>
            </a:r>
            <a:endParaRPr lang="en-US" dirty="0">
              <a:cs typeface="Calibri"/>
            </a:endParaRPr>
          </a:p>
          <a:p>
            <a:r>
              <a:rPr lang="fr-CA" dirty="0">
                <a:latin typeface="Calibri" panose="020F0502020204030204" pitchFamily="34" charset="0"/>
                <a:ea typeface="Calibri" panose="020F0502020204030204" pitchFamily="34" charset="0"/>
                <a:cs typeface="Times New Roman" panose="02020603050405020304" pitchFamily="18" charset="0"/>
              </a:rPr>
              <a:t>Savez-vous de quel arbre il s’agit? Comment pourriez-vous le savoir?</a:t>
            </a:r>
            <a:endParaRPr lang="en-US" dirty="0">
              <a:cs typeface="Calibri"/>
            </a:endParaRPr>
          </a:p>
          <a:p>
            <a:r>
              <a:rPr lang="fr-CA" dirty="0">
                <a:latin typeface="Calibri" panose="020F0502020204030204" pitchFamily="34" charset="0"/>
                <a:ea typeface="Calibri" panose="020F0502020204030204" pitchFamily="34" charset="0"/>
                <a:cs typeface="Times New Roman" panose="02020603050405020304" pitchFamily="18" charset="0"/>
              </a:rPr>
              <a:t>Quelle est la hauteur de votre arbre selon vous?</a:t>
            </a:r>
            <a:endParaRPr lang="en-US" dirty="0">
              <a:cs typeface="Calibri"/>
            </a:endParaRPr>
          </a:p>
          <a:p>
            <a:r>
              <a:rPr lang="fr-CA" dirty="0">
                <a:latin typeface="Calibri" panose="020F0502020204030204" pitchFamily="34" charset="0"/>
                <a:ea typeface="Calibri" panose="020F0502020204030204" pitchFamily="34" charset="0"/>
                <a:cs typeface="Times New Roman" panose="02020603050405020304" pitchFamily="18" charset="0"/>
              </a:rPr>
              <a:t>Quelle est la largeur du tronc?</a:t>
            </a:r>
            <a:endParaRPr lang="en-US" dirty="0">
              <a:cs typeface="Calibri"/>
            </a:endParaRPr>
          </a:p>
          <a:p>
            <a:r>
              <a:rPr lang="fr-CA" dirty="0">
                <a:latin typeface="Calibri" panose="020F0502020204030204" pitchFamily="34" charset="0"/>
                <a:ea typeface="Calibri" panose="020F0502020204030204" pitchFamily="34" charset="0"/>
                <a:cs typeface="Times New Roman" panose="02020603050405020304" pitchFamily="18" charset="0"/>
              </a:rPr>
              <a:t>Quelle est l’âge de votre arbre selon vous?</a:t>
            </a:r>
            <a:endParaRPr lang="en-US" dirty="0">
              <a:cs typeface="Calibri"/>
            </a:endParaRPr>
          </a:p>
          <a:p>
            <a:r>
              <a:rPr lang="fr-CA" dirty="0">
                <a:latin typeface="Calibri" panose="020F0502020204030204" pitchFamily="34" charset="0"/>
                <a:ea typeface="Calibri" panose="020F0502020204030204" pitchFamily="34" charset="0"/>
                <a:cs typeface="Times New Roman" panose="02020603050405020304" pitchFamily="18" charset="0"/>
              </a:rPr>
              <a:t>Comment appelleriez-vous cet arbre?</a:t>
            </a:r>
            <a:endParaRPr lang="en-US" dirty="0">
              <a:cs typeface="Calibri"/>
            </a:endParaRPr>
          </a:p>
          <a:p>
            <a:r>
              <a:rPr lang="fr-CA" dirty="0">
                <a:latin typeface="Calibri" panose="020F0502020204030204" pitchFamily="34" charset="0"/>
                <a:ea typeface="Calibri" panose="020F0502020204030204" pitchFamily="34" charset="0"/>
                <a:cs typeface="Times New Roman" panose="02020603050405020304" pitchFamily="18" charset="0"/>
              </a:rPr>
              <a:t>Faites un croquis de votre arbre.</a:t>
            </a:r>
            <a:endParaRPr lang="en-US" dirty="0">
              <a:cs typeface="Calibri"/>
            </a:endParaRPr>
          </a:p>
        </p:txBody>
      </p:sp>
      <p:pic>
        <p:nvPicPr>
          <p:cNvPr id="5" name="Picture 6">
            <a:extLst>
              <a:ext uri="{FF2B5EF4-FFF2-40B4-BE49-F238E27FC236}">
                <a16:creationId xmlns:a16="http://schemas.microsoft.com/office/drawing/2014/main" id="{FDE9EFF0-DB92-4266-9439-CBA9D79FADFB}"/>
              </a:ext>
            </a:extLst>
          </p:cNvPr>
          <p:cNvPicPr>
            <a:picLocks noChangeAspect="1"/>
          </p:cNvPicPr>
          <p:nvPr/>
        </p:nvPicPr>
        <p:blipFill rotWithShape="1">
          <a:blip r:embed="rId3"/>
          <a:srcRect l="27458" r="2745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B13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510CD9-A048-4F5C-8DC4-A119221F220B}"/>
              </a:ext>
            </a:extLst>
          </p:cNvPr>
          <p:cNvSpPr txBox="1"/>
          <p:nvPr/>
        </p:nvSpPr>
        <p:spPr>
          <a:xfrm>
            <a:off x="-5751" y="6607834"/>
            <a:ext cx="366335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a:t>
            </a:r>
            <a:r>
              <a:rPr lang="fr-CA" sz="700" dirty="0" err="1" smtClean="0">
                <a:ea typeface="+mn-lt"/>
                <a:cs typeface="+mn-lt"/>
                <a:hlinkClick r:id="rId4"/>
              </a:rPr>
              <a:t>Fern</a:t>
            </a:r>
            <a:r>
              <a:rPr lang="fr-CA" sz="700" dirty="0" smtClean="0">
                <a:ea typeface="+mn-lt"/>
                <a:cs typeface="+mn-lt"/>
                <a:hlinkClick r:id="rId4"/>
              </a:rPr>
              <a:t> Rock Nature </a:t>
            </a:r>
            <a:r>
              <a:rPr lang="fr-CA" sz="700" dirty="0" err="1" smtClean="0">
                <a:ea typeface="+mn-lt"/>
                <a:cs typeface="+mn-lt"/>
                <a:hlinkClick r:id="rId4"/>
              </a:rPr>
              <a:t>Trail</a:t>
            </a:r>
            <a:r>
              <a:rPr lang="fr-CA" sz="700" dirty="0" smtClean="0">
                <a:ea typeface="+mn-lt"/>
                <a:cs typeface="+mn-lt"/>
                <a:hlinkClick r:id="rId4"/>
              </a:rPr>
              <a:t> (6) »</a:t>
            </a:r>
            <a:r>
              <a:rPr lang="fr-CA" sz="700" dirty="0" smtClean="0">
                <a:ea typeface="+mn-lt"/>
                <a:cs typeface="+mn-lt"/>
              </a:rPr>
              <a:t> par </a:t>
            </a:r>
            <a:r>
              <a:rPr lang="fr-CA" sz="700" dirty="0" err="1" smtClean="0">
                <a:ea typeface="+mn-lt"/>
                <a:cs typeface="+mn-lt"/>
                <a:hlinkClick r:id="rId5"/>
              </a:rPr>
              <a:t>Nicholas_T</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3960810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956D5DA4-F4A2-4BCA-8072-88EC118EEDCE}"/>
              </a:ext>
            </a:extLst>
          </p:cNvPr>
          <p:cNvPicPr>
            <a:picLocks noChangeAspect="1"/>
          </p:cNvPicPr>
          <p:nvPr/>
        </p:nvPicPr>
        <p:blipFill rotWithShape="1">
          <a:blip r:embed="rId3">
            <a:alphaModFix/>
            <a:extLst>
              <a:ext uri="{837473B0-CC2E-450A-ABE3-18F120FF3D39}">
                <a1611:picAttrSrcUrl xmlns:a1611="http://schemas.microsoft.com/office/drawing/2016/11/main" xmlns="" r:id="rId4"/>
              </a:ext>
            </a:extLst>
          </a:blip>
          <a:srcRect l="17528" r="30260"/>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92D603B-6B4A-4C69-AF51-51CA998643A4}"/>
              </a:ext>
            </a:extLst>
          </p:cNvPr>
          <p:cNvSpPr>
            <a:spLocks noGrp="1"/>
          </p:cNvSpPr>
          <p:nvPr>
            <p:ph type="title"/>
          </p:nvPr>
        </p:nvSpPr>
        <p:spPr>
          <a:xfrm>
            <a:off x="373677" y="448872"/>
            <a:ext cx="5229679" cy="1463723"/>
          </a:xfrm>
        </p:spPr>
        <p:txBody>
          <a:bodyPr>
            <a:normAutofit/>
          </a:bodyPr>
          <a:lstStyle/>
          <a:p>
            <a:r>
              <a:rPr lang="fr-CA" dirty="0" smtClean="0">
                <a:solidFill>
                  <a:srgbClr val="000000"/>
                </a:solidFill>
                <a:cs typeface="Calibri Light"/>
              </a:rPr>
              <a:t>Activité n</a:t>
            </a:r>
            <a:r>
              <a:rPr lang="fr-CA" baseline="30000" dirty="0" smtClean="0">
                <a:solidFill>
                  <a:srgbClr val="000000"/>
                </a:solidFill>
                <a:cs typeface="Calibri Light"/>
              </a:rPr>
              <a:t>o</a:t>
            </a:r>
            <a:r>
              <a:rPr lang="fr-CA" dirty="0" smtClean="0">
                <a:solidFill>
                  <a:srgbClr val="000000"/>
                </a:solidFill>
                <a:cs typeface="Calibri Light"/>
              </a:rPr>
              <a:t> 8 – Explorez votre jardin</a:t>
            </a:r>
            <a:endParaRPr lang="fr-CA" dirty="0">
              <a:solidFill>
                <a:srgbClr val="000000"/>
              </a:solidFill>
            </a:endParaRPr>
          </a:p>
        </p:txBody>
      </p:sp>
      <p:sp>
        <p:nvSpPr>
          <p:cNvPr id="3" name="Content Placeholder 2">
            <a:extLst>
              <a:ext uri="{FF2B5EF4-FFF2-40B4-BE49-F238E27FC236}">
                <a16:creationId xmlns:a16="http://schemas.microsoft.com/office/drawing/2014/main" id="{B175321C-4197-4054-A94A-9AD10B450973}"/>
              </a:ext>
            </a:extLst>
          </p:cNvPr>
          <p:cNvSpPr>
            <a:spLocks noGrp="1"/>
          </p:cNvSpPr>
          <p:nvPr>
            <p:ph idx="1"/>
          </p:nvPr>
        </p:nvSpPr>
        <p:spPr>
          <a:xfrm>
            <a:off x="373677" y="1881172"/>
            <a:ext cx="5423562" cy="4876800"/>
          </a:xfrm>
        </p:spPr>
        <p:txBody>
          <a:bodyPr vert="horz" lIns="91440" tIns="45720" rIns="91440" bIns="45720" rtlCol="0" anchor="ctr">
            <a:noAutofit/>
          </a:bodyPr>
          <a:lstStyle/>
          <a:p>
            <a:r>
              <a:rPr lang="fr-CA" sz="2200" dirty="0" smtClean="0">
                <a:solidFill>
                  <a:srgbClr val="000000"/>
                </a:solidFill>
                <a:cs typeface="Calibri"/>
              </a:rPr>
              <a:t>Choisissez un lieu à explorer. Il peut s’agir de votre cour d’école, d’un jardin ou d’un parc à proximité.</a:t>
            </a:r>
          </a:p>
          <a:p>
            <a:r>
              <a:rPr lang="fr-CA" sz="2200" dirty="0" smtClean="0">
                <a:solidFill>
                  <a:srgbClr val="000000"/>
                </a:solidFill>
                <a:cs typeface="Calibri"/>
              </a:rPr>
              <a:t>Promenez-vous et observez. Combien d’herbe y </a:t>
            </a:r>
            <a:r>
              <a:rPr lang="fr-CA" sz="2200" dirty="0" err="1" smtClean="0">
                <a:solidFill>
                  <a:srgbClr val="000000"/>
                </a:solidFill>
                <a:cs typeface="Calibri"/>
              </a:rPr>
              <a:t>a-t-il</a:t>
            </a:r>
            <a:r>
              <a:rPr lang="fr-CA" sz="2200" dirty="0" smtClean="0">
                <a:solidFill>
                  <a:srgbClr val="000000"/>
                </a:solidFill>
                <a:cs typeface="Calibri"/>
              </a:rPr>
              <a:t>? Combien d’arbres y </a:t>
            </a:r>
            <a:r>
              <a:rPr lang="fr-CA" sz="2200" dirty="0" err="1" smtClean="0">
                <a:solidFill>
                  <a:srgbClr val="000000"/>
                </a:solidFill>
                <a:cs typeface="Calibri"/>
              </a:rPr>
              <a:t>a-t-il</a:t>
            </a:r>
            <a:r>
              <a:rPr lang="fr-CA" sz="2200" dirty="0" smtClean="0">
                <a:solidFill>
                  <a:srgbClr val="000000"/>
                </a:solidFill>
                <a:cs typeface="Calibri"/>
              </a:rPr>
              <a:t>? Où sont les arbres? Le terrain est-il plat ou y </a:t>
            </a:r>
            <a:r>
              <a:rPr lang="fr-CA" sz="2200" dirty="0" err="1" smtClean="0">
                <a:solidFill>
                  <a:srgbClr val="000000"/>
                </a:solidFill>
                <a:cs typeface="Calibri"/>
              </a:rPr>
              <a:t>a-t-il</a:t>
            </a:r>
            <a:r>
              <a:rPr lang="fr-CA" sz="2200" dirty="0" smtClean="0">
                <a:solidFill>
                  <a:srgbClr val="000000"/>
                </a:solidFill>
                <a:cs typeface="Calibri"/>
              </a:rPr>
              <a:t> des collines? Existe-t-il d’autres plantes? des rochers? de l’eau?</a:t>
            </a:r>
          </a:p>
          <a:p>
            <a:r>
              <a:rPr lang="fr-CA" sz="2200" dirty="0" smtClean="0">
                <a:solidFill>
                  <a:srgbClr val="000000"/>
                </a:solidFill>
                <a:cs typeface="Calibri"/>
              </a:rPr>
              <a:t>Dans quelle direction est le nord, le sud, l’est et l’ouest?</a:t>
            </a:r>
          </a:p>
          <a:p>
            <a:r>
              <a:rPr lang="fr-CA" sz="2200" dirty="0" smtClean="0">
                <a:solidFill>
                  <a:srgbClr val="000000"/>
                </a:solidFill>
                <a:cs typeface="Calibri"/>
              </a:rPr>
              <a:t>Quelles sont vos parties préférées? Quelles sont les parties que vous aimez le moins?</a:t>
            </a:r>
          </a:p>
          <a:p>
            <a:r>
              <a:rPr lang="fr-CA" sz="2200" dirty="0" smtClean="0">
                <a:solidFill>
                  <a:srgbClr val="000000"/>
                </a:solidFill>
                <a:cs typeface="Calibri"/>
              </a:rPr>
              <a:t>Créez un affichage, une carte ou une affiche du coin.</a:t>
            </a:r>
            <a:endParaRPr lang="fr-CA" sz="2000" dirty="0">
              <a:solidFill>
                <a:srgbClr val="000000"/>
              </a:solidFill>
              <a:cs typeface="Calibri"/>
            </a:endParaRPr>
          </a:p>
        </p:txBody>
      </p:sp>
      <p:sp>
        <p:nvSpPr>
          <p:cNvPr id="7" name="TextBox 6">
            <a:extLst>
              <a:ext uri="{FF2B5EF4-FFF2-40B4-BE49-F238E27FC236}">
                <a16:creationId xmlns:a16="http://schemas.microsoft.com/office/drawing/2014/main" id="{E45E3066-0C10-48AE-B120-082A7137A5FD}"/>
              </a:ext>
            </a:extLst>
          </p:cNvPr>
          <p:cNvSpPr txBox="1"/>
          <p:nvPr/>
        </p:nvSpPr>
        <p:spPr>
          <a:xfrm>
            <a:off x="9841372" y="6657945"/>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2236040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C941-455E-4596-AC00-E9F1C68154E6}"/>
              </a:ext>
            </a:extLst>
          </p:cNvPr>
          <p:cNvSpPr>
            <a:spLocks noGrp="1"/>
          </p:cNvSpPr>
          <p:nvPr>
            <p:ph type="title"/>
          </p:nvPr>
        </p:nvSpPr>
        <p:spPr>
          <a:xfrm>
            <a:off x="4965430" y="629268"/>
            <a:ext cx="6586491" cy="1286160"/>
          </a:xfrm>
        </p:spPr>
        <p:txBody>
          <a:bodyPr anchor="b">
            <a:normAutofit fontScale="90000"/>
          </a:bodyPr>
          <a:lstStyle/>
          <a:p>
            <a:r>
              <a:rPr lang="fr-FR" dirty="0">
                <a:cs typeface="Calibri Light"/>
              </a:rPr>
              <a:t>Activité n</a:t>
            </a:r>
            <a:r>
              <a:rPr lang="fr-FR" baseline="30000" dirty="0">
                <a:cs typeface="Calibri Light"/>
              </a:rPr>
              <a:t>o</a:t>
            </a:r>
            <a:r>
              <a:rPr lang="fr-FR" dirty="0">
                <a:cs typeface="Calibri Light"/>
              </a:rPr>
              <a:t> 9 – </a:t>
            </a:r>
            <a:r>
              <a:rPr lang="fr-FR" dirty="0" smtClean="0">
                <a:cs typeface="Calibri Light"/>
              </a:rPr>
              <a:t/>
            </a:r>
            <a:br>
              <a:rPr lang="fr-FR" dirty="0" smtClean="0">
                <a:cs typeface="Calibri Light"/>
              </a:rPr>
            </a:br>
            <a:r>
              <a:rPr lang="fr-FR" dirty="0" smtClean="0">
                <a:cs typeface="Calibri Light"/>
              </a:rPr>
              <a:t>Prenez </a:t>
            </a:r>
            <a:r>
              <a:rPr lang="fr-FR" dirty="0">
                <a:cs typeface="Calibri Light"/>
              </a:rPr>
              <a:t>des photos</a:t>
            </a:r>
            <a:endParaRPr lang="en-US" dirty="0"/>
          </a:p>
        </p:txBody>
      </p:sp>
      <p:sp>
        <p:nvSpPr>
          <p:cNvPr id="3" name="Content Placeholder 2">
            <a:extLst>
              <a:ext uri="{FF2B5EF4-FFF2-40B4-BE49-F238E27FC236}">
                <a16:creationId xmlns:a16="http://schemas.microsoft.com/office/drawing/2014/main" id="{12BF5D94-D55F-4A4A-B546-E43568749A07}"/>
              </a:ext>
            </a:extLst>
          </p:cNvPr>
          <p:cNvSpPr>
            <a:spLocks noGrp="1"/>
          </p:cNvSpPr>
          <p:nvPr>
            <p:ph idx="1"/>
          </p:nvPr>
        </p:nvSpPr>
        <p:spPr>
          <a:xfrm>
            <a:off x="4965430" y="2150742"/>
            <a:ext cx="7055881" cy="4029834"/>
          </a:xfrm>
        </p:spPr>
        <p:txBody>
          <a:bodyPr vert="horz" lIns="91440" tIns="45720" rIns="91440" bIns="45720" rtlCol="0" anchor="t">
            <a:no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Allez faire une promenade dans la nature. Demandez à un adulte de vous accompagner pour vous aider à prendre des photos.</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Marchez lentement et essayez de tout regarder.</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Lorsque vous voyez quelque chose qui vous frappe, prenez une photo.</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Au retour de votre promenade, regardez les photos que vous avez prises.</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Choisissez votre photo préférée et expliquez pourquoi elle est votre préférée.</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Montrez vos photos lors d’une séance de montre et raconte.</a:t>
            </a:r>
            <a:endParaRPr lang="fr-CA" sz="2400" dirty="0">
              <a:cs typeface="Calibri"/>
            </a:endParaRPr>
          </a:p>
        </p:txBody>
      </p:sp>
      <p:pic>
        <p:nvPicPr>
          <p:cNvPr id="5" name="Picture 6">
            <a:extLst>
              <a:ext uri="{FF2B5EF4-FFF2-40B4-BE49-F238E27FC236}">
                <a16:creationId xmlns:a16="http://schemas.microsoft.com/office/drawing/2014/main" id="{669E4940-2356-4581-BD22-409AEFA99B80}"/>
              </a:ext>
            </a:extLst>
          </p:cNvPr>
          <p:cNvPicPr>
            <a:picLocks noChangeAspect="1"/>
          </p:cNvPicPr>
          <p:nvPr/>
        </p:nvPicPr>
        <p:blipFill rotWithShape="1">
          <a:blip r:embed="rId3"/>
          <a:srcRect l="27491" r="2749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E25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DB29DE2-10F8-47E3-9E72-8A5A59BB9E4E}"/>
              </a:ext>
            </a:extLst>
          </p:cNvPr>
          <p:cNvSpPr txBox="1"/>
          <p:nvPr/>
        </p:nvSpPr>
        <p:spPr>
          <a:xfrm>
            <a:off x="-5751" y="6650966"/>
            <a:ext cx="275757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Nature </a:t>
            </a:r>
            <a:r>
              <a:rPr lang="fr-CA" sz="700" dirty="0" err="1" smtClean="0">
                <a:ea typeface="+mn-lt"/>
                <a:cs typeface="+mn-lt"/>
                <a:hlinkClick r:id="rId4"/>
              </a:rPr>
              <a:t>Wallpaper</a:t>
            </a:r>
            <a:r>
              <a:rPr lang="fr-CA" sz="700" dirty="0" smtClean="0">
                <a:ea typeface="+mn-lt"/>
                <a:cs typeface="+mn-lt"/>
                <a:hlinkClick r:id="rId4"/>
              </a:rPr>
              <a:t> »</a:t>
            </a:r>
            <a:r>
              <a:rPr lang="fr-CA" sz="700" dirty="0" smtClean="0">
                <a:ea typeface="+mn-lt"/>
                <a:cs typeface="+mn-lt"/>
              </a:rPr>
              <a:t> par </a:t>
            </a:r>
            <a:r>
              <a:rPr lang="fr-CA" sz="700" dirty="0" err="1" smtClean="0">
                <a:ea typeface="+mn-lt"/>
                <a:cs typeface="+mn-lt"/>
                <a:hlinkClick r:id="rId5"/>
              </a:rPr>
              <a:t>tiltti</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829665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17E9B88-539D-4B1E-8BDA-A84D8DAFF976}"/>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t="20828" r="9091" b="1099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DCEF5-F9A3-478D-803B-B862B64A189F}"/>
              </a:ext>
            </a:extLst>
          </p:cNvPr>
          <p:cNvSpPr>
            <a:spLocks noGrp="1"/>
          </p:cNvSpPr>
          <p:nvPr>
            <p:ph type="title"/>
          </p:nvPr>
        </p:nvSpPr>
        <p:spPr>
          <a:xfrm>
            <a:off x="594804" y="321177"/>
            <a:ext cx="6619811" cy="1664062"/>
          </a:xfrm>
        </p:spPr>
        <p:txBody>
          <a:bodyPr>
            <a:normAutofit/>
          </a:bodyPr>
          <a:lstStyle/>
          <a:p>
            <a:r>
              <a:rPr lang="fr-FR" sz="4100" dirty="0">
                <a:cs typeface="Calibri Light"/>
              </a:rPr>
              <a:t>Activité n</a:t>
            </a:r>
            <a:r>
              <a:rPr lang="fr-FR" sz="4100" baseline="30000" dirty="0">
                <a:cs typeface="Calibri Light"/>
              </a:rPr>
              <a:t>o</a:t>
            </a:r>
            <a:r>
              <a:rPr lang="fr-FR" sz="4100" dirty="0">
                <a:cs typeface="Calibri Light"/>
              </a:rPr>
              <a:t> 10 – </a:t>
            </a:r>
            <a:r>
              <a:rPr lang="fr-FR" sz="4100" dirty="0" smtClean="0">
                <a:cs typeface="Calibri Light"/>
              </a:rPr>
              <a:t/>
            </a:r>
            <a:br>
              <a:rPr lang="fr-FR" sz="4100" dirty="0" smtClean="0">
                <a:cs typeface="Calibri Light"/>
              </a:rPr>
            </a:br>
            <a:r>
              <a:rPr lang="fr-FR" sz="4100" dirty="0" smtClean="0">
                <a:cs typeface="Calibri Light"/>
              </a:rPr>
              <a:t>Éléments </a:t>
            </a:r>
            <a:r>
              <a:rPr lang="fr-FR" sz="4100" dirty="0">
                <a:cs typeface="Calibri Light"/>
              </a:rPr>
              <a:t>naturel et construits</a:t>
            </a:r>
            <a:endParaRPr lang="en-US" sz="4100" dirty="0"/>
          </a:p>
        </p:txBody>
      </p:sp>
      <p:sp>
        <p:nvSpPr>
          <p:cNvPr id="3" name="Content Placeholder 2">
            <a:extLst>
              <a:ext uri="{FF2B5EF4-FFF2-40B4-BE49-F238E27FC236}">
                <a16:creationId xmlns:a16="http://schemas.microsoft.com/office/drawing/2014/main" id="{38337F5E-3830-473C-BF74-ABD595F712C7}"/>
              </a:ext>
            </a:extLst>
          </p:cNvPr>
          <p:cNvSpPr>
            <a:spLocks noGrp="1"/>
          </p:cNvSpPr>
          <p:nvPr>
            <p:ph idx="1"/>
          </p:nvPr>
        </p:nvSpPr>
        <p:spPr>
          <a:xfrm>
            <a:off x="594109" y="1890115"/>
            <a:ext cx="6620505" cy="3773010"/>
          </a:xfrm>
        </p:spPr>
        <p:txBody>
          <a:bodyPr vert="horz" lIns="91440" tIns="45720" rIns="91440" bIns="45720" rtlCol="0" anchor="t">
            <a:noAutofit/>
          </a:bodyPr>
          <a:lstStyle/>
          <a:p>
            <a:r>
              <a:rPr lang="fr-CA" sz="2400" dirty="0">
                <a:latin typeface="Calibri" panose="020F0502020204030204" pitchFamily="34" charset="0"/>
                <a:ea typeface="Calibri" panose="020F0502020204030204" pitchFamily="34" charset="0"/>
                <a:cs typeface="Times New Roman" panose="02020603050405020304" pitchFamily="18" charset="0"/>
              </a:rPr>
              <a:t>La nature est partout, même dans des endroits inattendus.</a:t>
            </a:r>
            <a:endParaRPr lang="en-US" sz="2400" dirty="0">
              <a:cs typeface="Calibri"/>
            </a:endParaRPr>
          </a:p>
          <a:p>
            <a:r>
              <a:rPr lang="fr-CA" sz="2400" dirty="0">
                <a:latin typeface="Calibri" panose="020F0502020204030204" pitchFamily="34" charset="0"/>
                <a:ea typeface="Calibri" panose="020F0502020204030204" pitchFamily="34" charset="0"/>
                <a:cs typeface="Times New Roman" panose="02020603050405020304" pitchFamily="18" charset="0"/>
              </a:rPr>
              <a:t>De nombreuses villes ont des parcs et plantent des arbres et des fleurs le long des trottoirs.</a:t>
            </a:r>
            <a:r>
              <a:rPr lang="en-US" sz="2400" dirty="0">
                <a:cs typeface="Calibri"/>
              </a:rPr>
              <a:t> </a:t>
            </a:r>
          </a:p>
          <a:p>
            <a:r>
              <a:rPr lang="fr-CA" sz="2400" dirty="0">
                <a:latin typeface="Calibri" panose="020F0502020204030204" pitchFamily="34" charset="0"/>
                <a:ea typeface="Calibri" panose="020F0502020204030204" pitchFamily="34" charset="0"/>
                <a:cs typeface="Times New Roman" panose="02020603050405020304" pitchFamily="18" charset="0"/>
              </a:rPr>
              <a:t>Même les objets construits comme un banc de parc ou un lampadaire viennent de la nature. Le bois du banc du parc provient des arbres et le métal du lampadaire provient des roches.</a:t>
            </a:r>
            <a:endParaRPr lang="en-US" sz="2400" dirty="0">
              <a:cs typeface="Calibri"/>
            </a:endParaRPr>
          </a:p>
          <a:p>
            <a:r>
              <a:rPr lang="fr-CA" sz="2400" dirty="0">
                <a:latin typeface="Calibri" panose="020F0502020204030204" pitchFamily="34" charset="0"/>
                <a:ea typeface="Calibri" panose="020F0502020204030204" pitchFamily="34" charset="0"/>
                <a:cs typeface="Times New Roman" panose="02020603050405020304" pitchFamily="18" charset="0"/>
              </a:rPr>
              <a:t>Allez vous promener et notez toutes les choses que vous voyez qui sont naturelles et toutes les choses que vous voyez qui sont construites.</a:t>
            </a:r>
            <a:endParaRPr lang="en-US" sz="24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69ABC475-9938-4E7A-9B64-420399A222F5}"/>
              </a:ext>
            </a:extLst>
          </p:cNvPr>
          <p:cNvSpPr txBox="1"/>
          <p:nvPr/>
        </p:nvSpPr>
        <p:spPr>
          <a:xfrm>
            <a:off x="9841677" y="6657945"/>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9" name="Oval 8">
            <a:hlinkClick r:id="rId6"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6" action="ppaction://hlinksldjump"/>
              </a:rPr>
              <a:t>Tableau de choix</a:t>
            </a:r>
            <a:endParaRPr lang="fr-CA" sz="1600" dirty="0"/>
          </a:p>
        </p:txBody>
      </p:sp>
    </p:spTree>
    <p:extLst>
      <p:ext uri="{BB962C8B-B14F-4D97-AF65-F5344CB8AC3E}">
        <p14:creationId xmlns:p14="http://schemas.microsoft.com/office/powerpoint/2010/main" val="1368043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33FB-239B-455E-9B02-DB46A0C02121}"/>
              </a:ext>
            </a:extLst>
          </p:cNvPr>
          <p:cNvSpPr>
            <a:spLocks noGrp="1"/>
          </p:cNvSpPr>
          <p:nvPr>
            <p:ph type="title"/>
          </p:nvPr>
        </p:nvSpPr>
        <p:spPr>
          <a:xfrm>
            <a:off x="4965430" y="629268"/>
            <a:ext cx="6586491" cy="1286160"/>
          </a:xfrm>
        </p:spPr>
        <p:txBody>
          <a:bodyPr anchor="b">
            <a:normAutofit/>
          </a:bodyPr>
          <a:lstStyle/>
          <a:p>
            <a:r>
              <a:rPr lang="fr-CA" sz="4100" dirty="0" smtClean="0">
                <a:cs typeface="Calibri Light"/>
              </a:rPr>
              <a:t>Activité n</a:t>
            </a:r>
            <a:r>
              <a:rPr lang="fr-CA" sz="4100" baseline="30000" dirty="0" smtClean="0">
                <a:cs typeface="Calibri Light"/>
              </a:rPr>
              <a:t>o</a:t>
            </a:r>
            <a:r>
              <a:rPr lang="fr-CA" sz="4100" dirty="0" smtClean="0">
                <a:cs typeface="Calibri Light"/>
              </a:rPr>
              <a:t> 11 – </a:t>
            </a:r>
            <a:br>
              <a:rPr lang="fr-CA" sz="4100" dirty="0" smtClean="0">
                <a:cs typeface="Calibri Light"/>
              </a:rPr>
            </a:br>
            <a:r>
              <a:rPr lang="fr-CA" sz="4100" dirty="0" smtClean="0">
                <a:cs typeface="Calibri Light"/>
              </a:rPr>
              <a:t>Explorez la nature</a:t>
            </a:r>
            <a:endParaRPr lang="fr-CA" sz="4100" dirty="0"/>
          </a:p>
        </p:txBody>
      </p:sp>
      <p:sp>
        <p:nvSpPr>
          <p:cNvPr id="3" name="Content Placeholder 2">
            <a:extLst>
              <a:ext uri="{FF2B5EF4-FFF2-40B4-BE49-F238E27FC236}">
                <a16:creationId xmlns:a16="http://schemas.microsoft.com/office/drawing/2014/main" id="{27FAD9A3-4E66-4AEA-A483-7804BF237C41}"/>
              </a:ext>
            </a:extLst>
          </p:cNvPr>
          <p:cNvSpPr>
            <a:spLocks noGrp="1"/>
          </p:cNvSpPr>
          <p:nvPr>
            <p:ph idx="1"/>
          </p:nvPr>
        </p:nvSpPr>
        <p:spPr>
          <a:xfrm>
            <a:off x="4965431" y="2438400"/>
            <a:ext cx="7080265" cy="3785419"/>
          </a:xfrm>
        </p:spPr>
        <p:txBody>
          <a:bodyPr vert="horz" lIns="91440" tIns="45720" rIns="91440" bIns="45720" rtlCol="0" anchor="t">
            <a:noAutofit/>
          </a:bodyPr>
          <a:lstStyle/>
          <a:p>
            <a:r>
              <a:rPr lang="fr-CA" dirty="0" smtClean="0">
                <a:latin typeface="Calibri" panose="020F0502020204030204" pitchFamily="34" charset="0"/>
                <a:ea typeface="Calibri" panose="020F0502020204030204" pitchFamily="34" charset="0"/>
                <a:cs typeface="Times New Roman" panose="02020603050405020304" pitchFamily="18" charset="0"/>
              </a:rPr>
              <a:t>Supervision par un adulte requise.</a:t>
            </a:r>
            <a:endParaRPr lang="fr-CA" dirty="0" smtClean="0">
              <a:cs typeface="Calibri"/>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Explorez une zone boisée.</a:t>
            </a:r>
            <a:r>
              <a:rPr lang="fr-CA" dirty="0" smtClean="0">
                <a:cs typeface="Calibri"/>
              </a:rPr>
              <a:t> </a:t>
            </a:r>
          </a:p>
          <a:p>
            <a:r>
              <a:rPr lang="fr-CA" dirty="0" smtClean="0">
                <a:latin typeface="Calibri" panose="020F0502020204030204" pitchFamily="34" charset="0"/>
                <a:ea typeface="Calibri" panose="020F0502020204030204" pitchFamily="34" charset="0"/>
                <a:cs typeface="Times New Roman" panose="02020603050405020304" pitchFamily="18" charset="0"/>
              </a:rPr>
              <a:t>Marcher dans la brousse peut être délicat. Vous devez aller lentement, et faire attention à vos pas et aux branches.</a:t>
            </a:r>
            <a:endParaRPr lang="fr-CA" dirty="0" smtClean="0">
              <a:cs typeface="Calibri"/>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Que voyez-vous? Comment ça sent?</a:t>
            </a:r>
            <a:r>
              <a:rPr lang="fr-CA" dirty="0" smtClean="0">
                <a:cs typeface="Calibri"/>
              </a:rPr>
              <a:t> </a:t>
            </a:r>
          </a:p>
          <a:p>
            <a:r>
              <a:rPr lang="fr-CA" dirty="0" smtClean="0">
                <a:latin typeface="Calibri" panose="020F0502020204030204" pitchFamily="34" charset="0"/>
                <a:ea typeface="Calibri" panose="020F0502020204030204" pitchFamily="34" charset="0"/>
                <a:cs typeface="Times New Roman" panose="02020603050405020304" pitchFamily="18" charset="0"/>
              </a:rPr>
              <a:t>Arrêtez-vous et écoutez. Qu’entendez-vous?</a:t>
            </a:r>
            <a:r>
              <a:rPr lang="fr-CA" dirty="0" smtClean="0">
                <a:cs typeface="Calibri"/>
              </a:rPr>
              <a:t> </a:t>
            </a:r>
          </a:p>
          <a:p>
            <a:r>
              <a:rPr lang="fr-CA" dirty="0" smtClean="0">
                <a:latin typeface="Calibri" panose="020F0502020204030204" pitchFamily="34" charset="0"/>
                <a:ea typeface="Calibri" panose="020F0502020204030204" pitchFamily="34" charset="0"/>
                <a:cs typeface="Times New Roman" panose="02020603050405020304" pitchFamily="18" charset="0"/>
              </a:rPr>
              <a:t>Qu’est-ce que ça fait d’être dehors au milieu de la nature?</a:t>
            </a:r>
            <a:endParaRPr lang="fr-CA" dirty="0">
              <a:cs typeface="Calibri"/>
            </a:endParaRPr>
          </a:p>
        </p:txBody>
      </p:sp>
      <p:pic>
        <p:nvPicPr>
          <p:cNvPr id="5" name="Picture 5">
            <a:extLst>
              <a:ext uri="{FF2B5EF4-FFF2-40B4-BE49-F238E27FC236}">
                <a16:creationId xmlns:a16="http://schemas.microsoft.com/office/drawing/2014/main" id="{F2F08F5A-F502-446D-BD31-CFE25B0141F3}"/>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7375" r="27505"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2CE5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58DCECD-40B7-40CE-ADC4-A6EE449833CA}"/>
              </a:ext>
            </a:extLst>
          </p:cNvPr>
          <p:cNvSpPr txBox="1"/>
          <p:nvPr/>
        </p:nvSpPr>
        <p:spPr>
          <a:xfrm>
            <a:off x="2405492" y="6657945"/>
            <a:ext cx="2230099"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a:t>
            </a:r>
            <a:r>
              <a:rPr lang="fr-CA" sz="700" dirty="0" smtClean="0"/>
              <a:t>.</a:t>
            </a:r>
            <a:endParaRPr lang="fr-CA" sz="700" dirty="0">
              <a:cs typeface="Calibri"/>
            </a:endParaRPr>
          </a:p>
        </p:txBody>
      </p:sp>
      <p:sp>
        <p:nvSpPr>
          <p:cNvPr id="9" name="Oval 8">
            <a:hlinkClick r:id="rId6"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6" action="ppaction://hlinksldjump"/>
              </a:rPr>
              <a:t>Tableau de choix</a:t>
            </a:r>
            <a:endParaRPr lang="fr-CA" sz="1600" dirty="0"/>
          </a:p>
        </p:txBody>
      </p:sp>
    </p:spTree>
    <p:extLst>
      <p:ext uri="{BB962C8B-B14F-4D97-AF65-F5344CB8AC3E}">
        <p14:creationId xmlns:p14="http://schemas.microsoft.com/office/powerpoint/2010/main" val="3587748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4728-E0BA-48D0-A349-42F14AAB51BD}"/>
              </a:ext>
            </a:extLst>
          </p:cNvPr>
          <p:cNvSpPr>
            <a:spLocks noGrp="1"/>
          </p:cNvSpPr>
          <p:nvPr>
            <p:ph type="title"/>
          </p:nvPr>
        </p:nvSpPr>
        <p:spPr>
          <a:xfrm>
            <a:off x="4215847" y="151370"/>
            <a:ext cx="3087522" cy="2180706"/>
          </a:xfrm>
        </p:spPr>
        <p:txBody>
          <a:bodyPr>
            <a:normAutofit fontScale="90000"/>
          </a:bodyPr>
          <a:lstStyle/>
          <a:p>
            <a:r>
              <a:rPr lang="fr-CA" sz="4100" dirty="0" smtClean="0">
                <a:cs typeface="Calibri Light"/>
              </a:rPr>
              <a:t>Activité n</a:t>
            </a:r>
            <a:r>
              <a:rPr lang="fr-CA" sz="4100" baseline="30000" dirty="0" smtClean="0">
                <a:cs typeface="Calibri Light"/>
              </a:rPr>
              <a:t>o</a:t>
            </a:r>
            <a:r>
              <a:rPr lang="fr-CA" sz="4100" dirty="0" smtClean="0">
                <a:cs typeface="Calibri Light"/>
              </a:rPr>
              <a:t> 12 – Explorez avec un objectif </a:t>
            </a:r>
            <a:endParaRPr lang="fr-CA" sz="4100" dirty="0"/>
          </a:p>
        </p:txBody>
      </p:sp>
      <p:sp>
        <p:nvSpPr>
          <p:cNvPr id="13"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08B912C4-361A-43CE-A072-74EF06004FA7}"/>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l="19909" r="5088"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8">
            <a:extLst>
              <a:ext uri="{FF2B5EF4-FFF2-40B4-BE49-F238E27FC236}">
                <a16:creationId xmlns:a16="http://schemas.microsoft.com/office/drawing/2014/main" id="{9167A026-88F6-4A55-97AC-FABE1C3BC502}"/>
              </a:ext>
            </a:extLst>
          </p:cNvPr>
          <p:cNvPicPr>
            <a:picLocks noChangeAspect="1"/>
          </p:cNvPicPr>
          <p:nvPr/>
        </p:nvPicPr>
        <p:blipFill rotWithShape="1">
          <a:blip r:embed="rId6"/>
          <a:srcRect t="4525" b="4525"/>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5">
            <a:extLst>
              <a:ext uri="{FF2B5EF4-FFF2-40B4-BE49-F238E27FC236}">
                <a16:creationId xmlns:a16="http://schemas.microsoft.com/office/drawing/2014/main" id="{8255823A-DAB2-4139-8D47-BDF519568970}"/>
              </a:ext>
            </a:extLst>
          </p:cNvPr>
          <p:cNvPicPr>
            <a:picLocks noChangeAspect="1"/>
          </p:cNvPicPr>
          <p:nvPr/>
        </p:nvPicPr>
        <p:blipFill rotWithShape="1">
          <a:blip r:embed="rId7">
            <a:extLst>
              <a:ext uri="{837473B0-CC2E-450A-ABE3-18F120FF3D39}">
                <a1611:picAttrSrcUrl xmlns:a1611="http://schemas.microsoft.com/office/drawing/2016/11/main" xmlns="" r:id="rId8"/>
              </a:ext>
            </a:extLst>
          </a:blip>
          <a:srcRect l="4309" r="16561" b="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0E8ADEE2-2AFF-4B1C-8B32-D487482925AF}"/>
              </a:ext>
            </a:extLst>
          </p:cNvPr>
          <p:cNvSpPr>
            <a:spLocks noGrp="1"/>
          </p:cNvSpPr>
          <p:nvPr>
            <p:ph idx="1"/>
          </p:nvPr>
        </p:nvSpPr>
        <p:spPr>
          <a:xfrm>
            <a:off x="7337226" y="151370"/>
            <a:ext cx="4806006" cy="6408123"/>
          </a:xfrm>
        </p:spPr>
        <p:txBody>
          <a:bodyPr vert="horz" lIns="91440" tIns="45720" rIns="91440" bIns="45720" rtlCol="0" anchor="t">
            <a:noAutofit/>
          </a:bodyPr>
          <a:lstStyle/>
          <a:p>
            <a:pPr marL="0" indent="0">
              <a:buNone/>
            </a:pPr>
            <a:r>
              <a:rPr lang="fr-CA" sz="1650" dirty="0" smtClean="0">
                <a:latin typeface="Calibri" panose="020F0502020204030204" pitchFamily="34" charset="0"/>
                <a:ea typeface="Calibri" panose="020F0502020204030204" pitchFamily="34" charset="0"/>
                <a:cs typeface="Times New Roman" panose="02020603050405020304" pitchFamily="18" charset="0"/>
              </a:rPr>
              <a:t>Choisissez l’un des éléments suivants pour découvrir et explorer en utilisant vos sens. Après avoir exploré, revenez et communiquez ce que vous avez découvert.</a:t>
            </a:r>
            <a:endParaRPr lang="fr-CA" sz="1650" dirty="0" smtClean="0">
              <a:ea typeface="+mn-lt"/>
              <a:cs typeface="+mn-lt"/>
            </a:endParaRPr>
          </a:p>
          <a:p>
            <a:r>
              <a:rPr lang="fr-CA" sz="1650" dirty="0" smtClean="0">
                <a:latin typeface="Calibri" panose="020F0502020204030204" pitchFamily="34" charset="0"/>
                <a:ea typeface="Calibri" panose="020F0502020204030204" pitchFamily="34" charset="0"/>
                <a:cs typeface="Times New Roman" panose="02020603050405020304" pitchFamily="18" charset="0"/>
              </a:rPr>
              <a:t>Cherchez des</a:t>
            </a:r>
            <a:r>
              <a:rPr lang="fr-CA" sz="1650" b="1" dirty="0" smtClean="0">
                <a:latin typeface="Calibri" panose="020F0502020204030204" pitchFamily="34" charset="0"/>
                <a:ea typeface="Calibri" panose="020F0502020204030204" pitchFamily="34" charset="0"/>
                <a:cs typeface="Times New Roman" panose="02020603050405020304" pitchFamily="18" charset="0"/>
              </a:rPr>
              <a:t> preuves de la présence d’animaux</a:t>
            </a:r>
            <a:r>
              <a:rPr lang="fr-CA" sz="1650" dirty="0" smtClean="0">
                <a:latin typeface="Calibri" panose="020F0502020204030204" pitchFamily="34" charset="0"/>
                <a:ea typeface="Calibri" panose="020F0502020204030204" pitchFamily="34" charset="0"/>
                <a:cs typeface="Times New Roman" panose="02020603050405020304" pitchFamily="18" charset="0"/>
              </a:rPr>
              <a:t>. Peut-être y </a:t>
            </a:r>
            <a:r>
              <a:rPr lang="fr-CA" sz="1650" dirty="0" err="1" smtClean="0">
                <a:latin typeface="Calibri" panose="020F0502020204030204" pitchFamily="34" charset="0"/>
                <a:ea typeface="Calibri" panose="020F0502020204030204" pitchFamily="34" charset="0"/>
                <a:cs typeface="Times New Roman" panose="02020603050405020304" pitchFamily="18" charset="0"/>
              </a:rPr>
              <a:t>a-t-il</a:t>
            </a:r>
            <a:r>
              <a:rPr lang="fr-CA" sz="1650" dirty="0" smtClean="0">
                <a:latin typeface="Calibri" panose="020F0502020204030204" pitchFamily="34" charset="0"/>
                <a:ea typeface="Calibri" panose="020F0502020204030204" pitchFamily="34" charset="0"/>
                <a:cs typeface="Times New Roman" panose="02020603050405020304" pitchFamily="18" charset="0"/>
              </a:rPr>
              <a:t> des traces dans la boue ou la neige, des crottes d’animaux ou un nid d’oiseau? Ou un terrier dans un arbre où pourrait vivre un écureuil?</a:t>
            </a:r>
            <a:r>
              <a:rPr lang="fr-CA" sz="1650" dirty="0" smtClean="0">
                <a:ea typeface="+mn-lt"/>
                <a:cs typeface="+mn-lt"/>
              </a:rPr>
              <a:t> </a:t>
            </a:r>
          </a:p>
          <a:p>
            <a:r>
              <a:rPr lang="fr-CA" sz="1650" dirty="0" smtClean="0">
                <a:latin typeface="Calibri" panose="020F0502020204030204" pitchFamily="34" charset="0"/>
                <a:ea typeface="Calibri" panose="020F0502020204030204" pitchFamily="34" charset="0"/>
                <a:cs typeface="Times New Roman" panose="02020603050405020304" pitchFamily="18" charset="0"/>
              </a:rPr>
              <a:t>Cherchez des</a:t>
            </a:r>
            <a:r>
              <a:rPr lang="fr-CA" sz="1650" b="1" dirty="0" smtClean="0">
                <a:latin typeface="Calibri" panose="020F0502020204030204" pitchFamily="34" charset="0"/>
                <a:ea typeface="Calibri" panose="020F0502020204030204" pitchFamily="34" charset="0"/>
                <a:cs typeface="Times New Roman" panose="02020603050405020304" pitchFamily="18" charset="0"/>
              </a:rPr>
              <a:t> animaux</a:t>
            </a:r>
            <a:r>
              <a:rPr lang="fr-CA" sz="1650" dirty="0" smtClean="0">
                <a:latin typeface="Calibri" panose="020F0502020204030204" pitchFamily="34" charset="0"/>
                <a:ea typeface="Calibri" panose="020F0502020204030204" pitchFamily="34" charset="0"/>
                <a:cs typeface="Times New Roman" panose="02020603050405020304" pitchFamily="18" charset="0"/>
              </a:rPr>
              <a:t> (écureuils, lapins, oiseaux, etc.). À quoi ressemblent-ils et quels sons produisent-ils?</a:t>
            </a:r>
            <a:endParaRPr lang="fr-CA" sz="1650" dirty="0" smtClean="0">
              <a:cs typeface="Calibri"/>
            </a:endParaRPr>
          </a:p>
          <a:p>
            <a:r>
              <a:rPr lang="fr-CA" sz="1650" dirty="0" smtClean="0">
                <a:latin typeface="Calibri" panose="020F0502020204030204" pitchFamily="34" charset="0"/>
                <a:ea typeface="Calibri" panose="020F0502020204030204" pitchFamily="34" charset="0"/>
                <a:cs typeface="Times New Roman" panose="02020603050405020304" pitchFamily="18" charset="0"/>
              </a:rPr>
              <a:t>Cherchez des</a:t>
            </a:r>
            <a:r>
              <a:rPr lang="fr-CA" sz="1650" b="1" dirty="0" smtClean="0">
                <a:latin typeface="Calibri" panose="020F0502020204030204" pitchFamily="34" charset="0"/>
                <a:ea typeface="Calibri" panose="020F0502020204030204" pitchFamily="34" charset="0"/>
                <a:cs typeface="Times New Roman" panose="02020603050405020304" pitchFamily="18" charset="0"/>
              </a:rPr>
              <a:t> insectes</a:t>
            </a:r>
            <a:r>
              <a:rPr lang="fr-CA" sz="1650" dirty="0" smtClean="0">
                <a:latin typeface="Calibri" panose="020F0502020204030204" pitchFamily="34" charset="0"/>
                <a:ea typeface="Calibri" panose="020F0502020204030204" pitchFamily="34" charset="0"/>
                <a:cs typeface="Times New Roman" panose="02020603050405020304" pitchFamily="18" charset="0"/>
              </a:rPr>
              <a:t> (fourmis, coccinelles, mouches, etc.). À quoi ressemblent-ils et quels sons produisent-ils?</a:t>
            </a:r>
            <a:r>
              <a:rPr lang="fr-CA" sz="1650" dirty="0" smtClean="0"/>
              <a:t> </a:t>
            </a:r>
            <a:endParaRPr lang="fr-CA" sz="1650" dirty="0" smtClean="0">
              <a:cs typeface="Calibri"/>
            </a:endParaRPr>
          </a:p>
          <a:p>
            <a:r>
              <a:rPr lang="fr-CA" sz="1650" dirty="0" smtClean="0">
                <a:latin typeface="Calibri" panose="020F0502020204030204" pitchFamily="34" charset="0"/>
                <a:ea typeface="Calibri" panose="020F0502020204030204" pitchFamily="34" charset="0"/>
                <a:cs typeface="Times New Roman" panose="02020603050405020304" pitchFamily="18" charset="0"/>
              </a:rPr>
              <a:t>Cherchez des</a:t>
            </a:r>
            <a:r>
              <a:rPr lang="fr-CA" sz="1650" b="1" dirty="0" smtClean="0">
                <a:latin typeface="Calibri" panose="020F0502020204030204" pitchFamily="34" charset="0"/>
                <a:ea typeface="Calibri" panose="020F0502020204030204" pitchFamily="34" charset="0"/>
                <a:cs typeface="Times New Roman" panose="02020603050405020304" pitchFamily="18" charset="0"/>
              </a:rPr>
              <a:t> plantes</a:t>
            </a:r>
            <a:r>
              <a:rPr lang="fr-CA" sz="1650" dirty="0" smtClean="0">
                <a:latin typeface="Calibri" panose="020F0502020204030204" pitchFamily="34" charset="0"/>
                <a:ea typeface="Calibri" panose="020F0502020204030204" pitchFamily="34" charset="0"/>
                <a:cs typeface="Times New Roman" panose="02020603050405020304" pitchFamily="18" charset="0"/>
              </a:rPr>
              <a:t>. Voyez combien de types de plantes différents vous pouvez trouver (herbe, fleurs, arbres, arbustes, baies, feuilles, branches, écorce, graines, pommes de pin, aiguilles de pin, etc.).</a:t>
            </a:r>
            <a:endParaRPr lang="fr-CA" sz="1650" dirty="0" smtClean="0">
              <a:cs typeface="Calibri"/>
            </a:endParaRPr>
          </a:p>
          <a:p>
            <a:r>
              <a:rPr lang="fr-CA" sz="1650" dirty="0" smtClean="0">
                <a:latin typeface="Calibri" panose="020F0502020204030204" pitchFamily="34" charset="0"/>
                <a:ea typeface="Calibri" panose="020F0502020204030204" pitchFamily="34" charset="0"/>
                <a:cs typeface="Times New Roman" panose="02020603050405020304" pitchFamily="18" charset="0"/>
              </a:rPr>
              <a:t>Cherchez de l’</a:t>
            </a:r>
            <a:r>
              <a:rPr lang="fr-CA" sz="1650" b="1" dirty="0" smtClean="0">
                <a:latin typeface="Calibri" panose="020F0502020204030204" pitchFamily="34" charset="0"/>
                <a:ea typeface="Calibri" panose="020F0502020204030204" pitchFamily="34" charset="0"/>
                <a:cs typeface="Times New Roman" panose="02020603050405020304" pitchFamily="18" charset="0"/>
              </a:rPr>
              <a:t>eau. </a:t>
            </a:r>
            <a:r>
              <a:rPr lang="fr-CA" sz="1650" dirty="0" smtClean="0">
                <a:latin typeface="Calibri" panose="020F0502020204030204" pitchFamily="34" charset="0"/>
                <a:ea typeface="Calibri" panose="020F0502020204030204" pitchFamily="34" charset="0"/>
                <a:cs typeface="Times New Roman" panose="02020603050405020304" pitchFamily="18" charset="0"/>
              </a:rPr>
              <a:t>Y </a:t>
            </a:r>
            <a:r>
              <a:rPr lang="fr-CA" sz="1650" dirty="0" err="1" smtClean="0">
                <a:latin typeface="Calibri" panose="020F0502020204030204" pitchFamily="34" charset="0"/>
                <a:ea typeface="Calibri" panose="020F0502020204030204" pitchFamily="34" charset="0"/>
                <a:cs typeface="Times New Roman" panose="02020603050405020304" pitchFamily="18" charset="0"/>
              </a:rPr>
              <a:t>a-t-il</a:t>
            </a:r>
            <a:r>
              <a:rPr lang="fr-CA" sz="1650" dirty="0" smtClean="0">
                <a:latin typeface="Calibri" panose="020F0502020204030204" pitchFamily="34" charset="0"/>
                <a:ea typeface="Calibri" panose="020F0502020204030204" pitchFamily="34" charset="0"/>
                <a:cs typeface="Times New Roman" panose="02020603050405020304" pitchFamily="18" charset="0"/>
              </a:rPr>
              <a:t> différents types d’eau (flaque d’eau, gouttes de pluie, rosée, neige, glace, humidité dans l’herbe, etc.)?</a:t>
            </a:r>
            <a:endParaRPr lang="fr-CA" sz="1650" dirty="0" smtClean="0">
              <a:cs typeface="Calibri"/>
            </a:endParaRPr>
          </a:p>
          <a:p>
            <a:r>
              <a:rPr lang="fr-CA" sz="1650" dirty="0" smtClean="0">
                <a:latin typeface="Calibri" panose="020F0502020204030204" pitchFamily="34" charset="0"/>
                <a:ea typeface="Calibri" panose="020F0502020204030204" pitchFamily="34" charset="0"/>
                <a:cs typeface="Times New Roman" panose="02020603050405020304" pitchFamily="18" charset="0"/>
              </a:rPr>
              <a:t>Cherchez des</a:t>
            </a:r>
            <a:r>
              <a:rPr lang="fr-CA" sz="1650" b="1" dirty="0" smtClean="0">
                <a:latin typeface="Calibri" panose="020F0502020204030204" pitchFamily="34" charset="0"/>
                <a:ea typeface="Calibri" panose="020F0502020204030204" pitchFamily="34" charset="0"/>
                <a:cs typeface="Times New Roman" panose="02020603050405020304" pitchFamily="18" charset="0"/>
              </a:rPr>
              <a:t> caractéristiques du sol. </a:t>
            </a:r>
            <a:r>
              <a:rPr lang="fr-CA" sz="1650" dirty="0" smtClean="0">
                <a:latin typeface="Calibri" panose="020F0502020204030204" pitchFamily="34" charset="0"/>
                <a:ea typeface="Calibri" panose="020F0502020204030204" pitchFamily="34" charset="0"/>
                <a:cs typeface="Times New Roman" panose="02020603050405020304" pitchFamily="18" charset="0"/>
              </a:rPr>
              <a:t>Qu’y </a:t>
            </a:r>
            <a:r>
              <a:rPr lang="fr-CA" sz="1650" dirty="0" err="1" smtClean="0">
                <a:latin typeface="Calibri" panose="020F0502020204030204" pitchFamily="34" charset="0"/>
                <a:ea typeface="Calibri" panose="020F0502020204030204" pitchFamily="34" charset="0"/>
                <a:cs typeface="Times New Roman" panose="02020603050405020304" pitchFamily="18" charset="0"/>
              </a:rPr>
              <a:t>a-t-il</a:t>
            </a:r>
            <a:r>
              <a:rPr lang="fr-CA" sz="1650" dirty="0" smtClean="0">
                <a:latin typeface="Calibri" panose="020F0502020204030204" pitchFamily="34" charset="0"/>
                <a:ea typeface="Calibri" panose="020F0502020204030204" pitchFamily="34" charset="0"/>
                <a:cs typeface="Times New Roman" panose="02020603050405020304" pitchFamily="18" charset="0"/>
              </a:rPr>
              <a:t> dans le sol (terre, sable, argile, roches, etc.)? Est-il bosselé, lisse ou vallonné?</a:t>
            </a:r>
            <a:endParaRPr lang="fr-CA" sz="1650" dirty="0">
              <a:cs typeface="Calibri"/>
            </a:endParaRPr>
          </a:p>
        </p:txBody>
      </p:sp>
      <p:sp>
        <p:nvSpPr>
          <p:cNvPr id="6" name="TextBox 5">
            <a:extLst>
              <a:ext uri="{FF2B5EF4-FFF2-40B4-BE49-F238E27FC236}">
                <a16:creationId xmlns:a16="http://schemas.microsoft.com/office/drawing/2014/main" id="{CBDB886E-0EE8-45DD-B7D8-F4A9D551C25A}"/>
              </a:ext>
            </a:extLst>
          </p:cNvPr>
          <p:cNvSpPr txBox="1"/>
          <p:nvPr/>
        </p:nvSpPr>
        <p:spPr>
          <a:xfrm>
            <a:off x="9554130" y="6655040"/>
            <a:ext cx="2350323" cy="200055"/>
          </a:xfrm>
          <a:prstGeom prst="rect">
            <a:avLst/>
          </a:prstGeom>
          <a:noFill/>
        </p:spPr>
        <p:txBody>
          <a:bodyPr wrap="none" lIns="91440" tIns="45720" rIns="91440" bIns="45720" anchor="t">
            <a:spAutoFit/>
          </a:bodyPr>
          <a:lstStyle/>
          <a:p>
            <a:pPr algn="r">
              <a:spcAft>
                <a:spcPts val="600"/>
              </a:spcAft>
            </a:pPr>
            <a:r>
              <a:rPr lang="fr-CA" sz="700" dirty="0" smtClean="0">
                <a:solidFill>
                  <a:schemeClr val="bg1"/>
                </a:solidFill>
                <a:hlinkClick r:id="rId8"/>
              </a:rPr>
              <a:t>Cette photo</a:t>
            </a:r>
            <a:r>
              <a:rPr lang="fr-CA" sz="700" dirty="0" smtClean="0">
                <a:solidFill>
                  <a:schemeClr val="bg1"/>
                </a:solidFill>
              </a:rPr>
              <a:t> d’un auteur inconnu est sous licence </a:t>
            </a:r>
            <a:r>
              <a:rPr lang="fr-CA" sz="700" dirty="0" smtClean="0">
                <a:solidFill>
                  <a:schemeClr val="bg1"/>
                </a:solidFill>
                <a:hlinkClick r:id="rId9">
                  <a:extLst>
                    <a:ext uri="{A12FA001-AC4F-418D-AE19-62706E023703}">
                      <ahyp:hlinkClr xmlns:ahyp="http://schemas.microsoft.com/office/drawing/2018/hyperlinkcolor" xmlns="" val="tx"/>
                    </a:ext>
                  </a:extLst>
                </a:hlinkClick>
              </a:rPr>
              <a:t>CC BY-SA</a:t>
            </a:r>
            <a:r>
              <a:rPr lang="fr-CA" sz="700" dirty="0" smtClean="0">
                <a:solidFill>
                  <a:schemeClr val="bg1"/>
                </a:solidFill>
              </a:rPr>
              <a:t>.</a:t>
            </a:r>
            <a:endParaRPr lang="fr-CA" sz="700" dirty="0">
              <a:solidFill>
                <a:schemeClr val="bg1"/>
              </a:solidFill>
              <a:cs typeface="Calibri"/>
            </a:endParaRPr>
          </a:p>
        </p:txBody>
      </p:sp>
      <p:sp>
        <p:nvSpPr>
          <p:cNvPr id="10" name="TextBox 9">
            <a:extLst>
              <a:ext uri="{FF2B5EF4-FFF2-40B4-BE49-F238E27FC236}">
                <a16:creationId xmlns:a16="http://schemas.microsoft.com/office/drawing/2014/main" id="{FE518B1A-4172-42CB-B254-E56DEEF6AAEC}"/>
              </a:ext>
            </a:extLst>
          </p:cNvPr>
          <p:cNvSpPr txBox="1"/>
          <p:nvPr/>
        </p:nvSpPr>
        <p:spPr>
          <a:xfrm>
            <a:off x="7067676" y="6655040"/>
            <a:ext cx="2502609" cy="200055"/>
          </a:xfrm>
          <a:prstGeom prst="rect">
            <a:avLst/>
          </a:prstGeom>
          <a:noFill/>
        </p:spPr>
        <p:txBody>
          <a:bodyPr wrap="none" lIns="91440" tIns="45720" rIns="91440" bIns="45720" anchor="t">
            <a:spAutoFit/>
          </a:bodyPr>
          <a:lstStyle/>
          <a:p>
            <a:pPr algn="r">
              <a:spcAft>
                <a:spcPts val="600"/>
              </a:spcAft>
            </a:pPr>
            <a:r>
              <a:rPr lang="fr-CA" sz="700" dirty="0" smtClean="0">
                <a:solidFill>
                  <a:schemeClr val="bg1"/>
                </a:solidFill>
                <a:hlinkClick r:id="rId5"/>
              </a:rPr>
              <a:t>Cette photo</a:t>
            </a:r>
            <a:r>
              <a:rPr lang="fr-CA" sz="700" dirty="0" smtClean="0">
                <a:solidFill>
                  <a:schemeClr val="bg1"/>
                </a:solidFill>
              </a:rPr>
              <a:t> d’un auteur inconnu est sous licence </a:t>
            </a:r>
            <a:r>
              <a:rPr lang="fr-CA" sz="700" dirty="0" smtClean="0">
                <a:solidFill>
                  <a:schemeClr val="bg1"/>
                </a:solidFill>
                <a:hlinkClick r:id="rId10">
                  <a:extLst>
                    <a:ext uri="{A12FA001-AC4F-418D-AE19-62706E023703}">
                      <ahyp:hlinkClr xmlns:ahyp="http://schemas.microsoft.com/office/drawing/2018/hyperlinkcolor" xmlns="" val="tx"/>
                    </a:ext>
                  </a:extLst>
                </a:hlinkClick>
              </a:rPr>
              <a:t>CC BY-NC-ND</a:t>
            </a:r>
            <a:r>
              <a:rPr lang="fr-CA" sz="700" dirty="0" smtClean="0">
                <a:solidFill>
                  <a:schemeClr val="bg1"/>
                </a:solidFill>
              </a:rPr>
              <a:t>.</a:t>
            </a:r>
            <a:endParaRPr lang="fr-CA" sz="700" dirty="0">
              <a:solidFill>
                <a:schemeClr val="bg1"/>
              </a:solidFill>
              <a:cs typeface="Calibri"/>
            </a:endParaRPr>
          </a:p>
        </p:txBody>
      </p:sp>
      <p:sp>
        <p:nvSpPr>
          <p:cNvPr id="4" name="TextBox 3">
            <a:extLst>
              <a:ext uri="{FF2B5EF4-FFF2-40B4-BE49-F238E27FC236}">
                <a16:creationId xmlns:a16="http://schemas.microsoft.com/office/drawing/2014/main" id="{6959ACEB-0B17-43F4-995A-8E93038248A1}"/>
              </a:ext>
            </a:extLst>
          </p:cNvPr>
          <p:cNvSpPr txBox="1"/>
          <p:nvPr/>
        </p:nvSpPr>
        <p:spPr>
          <a:xfrm>
            <a:off x="-5749" y="6665343"/>
            <a:ext cx="638067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solidFill>
                  <a:schemeClr val="bg1"/>
                </a:solidFill>
                <a:ea typeface="+mn-lt"/>
                <a:cs typeface="+mn-lt"/>
                <a:hlinkClick r:id="rId11"/>
              </a:rPr>
              <a:t>« In </a:t>
            </a:r>
            <a:r>
              <a:rPr lang="fr-CA" sz="700" dirty="0" err="1" smtClean="0">
                <a:solidFill>
                  <a:schemeClr val="bg1"/>
                </a:solidFill>
                <a:ea typeface="+mn-lt"/>
                <a:cs typeface="+mn-lt"/>
                <a:hlinkClick r:id="rId11"/>
              </a:rPr>
              <a:t>search</a:t>
            </a:r>
            <a:r>
              <a:rPr lang="fr-CA" sz="700" dirty="0" smtClean="0">
                <a:solidFill>
                  <a:schemeClr val="bg1"/>
                </a:solidFill>
                <a:ea typeface="+mn-lt"/>
                <a:cs typeface="+mn-lt"/>
                <a:hlinkClick r:id="rId11"/>
              </a:rPr>
              <a:t> of the </a:t>
            </a:r>
            <a:r>
              <a:rPr lang="fr-CA" sz="700" dirty="0" err="1" smtClean="0">
                <a:solidFill>
                  <a:schemeClr val="bg1"/>
                </a:solidFill>
                <a:ea typeface="+mn-lt"/>
                <a:cs typeface="+mn-lt"/>
                <a:hlinkClick r:id="rId11"/>
              </a:rPr>
              <a:t>Maltese</a:t>
            </a:r>
            <a:r>
              <a:rPr lang="fr-CA" sz="700" dirty="0" smtClean="0">
                <a:solidFill>
                  <a:schemeClr val="bg1"/>
                </a:solidFill>
                <a:ea typeface="+mn-lt"/>
                <a:cs typeface="+mn-lt"/>
                <a:hlinkClick r:id="rId11"/>
              </a:rPr>
              <a:t> Falcon # 2 - Yellow </a:t>
            </a:r>
            <a:r>
              <a:rPr lang="fr-CA" sz="700" dirty="0" err="1" smtClean="0">
                <a:solidFill>
                  <a:schemeClr val="bg1"/>
                </a:solidFill>
                <a:ea typeface="+mn-lt"/>
                <a:cs typeface="+mn-lt"/>
                <a:hlinkClick r:id="rId11"/>
              </a:rPr>
              <a:t>Wagtail</a:t>
            </a:r>
            <a:r>
              <a:rPr lang="fr-CA" sz="700" dirty="0" smtClean="0">
                <a:solidFill>
                  <a:schemeClr val="bg1"/>
                </a:solidFill>
                <a:ea typeface="+mn-lt"/>
                <a:cs typeface="+mn-lt"/>
                <a:hlinkClick r:id="rId11"/>
              </a:rPr>
              <a:t>, </a:t>
            </a:r>
            <a:r>
              <a:rPr lang="fr-CA" sz="700" dirty="0" err="1" smtClean="0">
                <a:solidFill>
                  <a:schemeClr val="bg1"/>
                </a:solidFill>
                <a:ea typeface="+mn-lt"/>
                <a:cs typeface="+mn-lt"/>
                <a:hlinkClick r:id="rId11"/>
              </a:rPr>
              <a:t>Ghadira</a:t>
            </a:r>
            <a:r>
              <a:rPr lang="fr-CA" sz="700" dirty="0" smtClean="0">
                <a:solidFill>
                  <a:schemeClr val="bg1"/>
                </a:solidFill>
                <a:ea typeface="+mn-lt"/>
                <a:cs typeface="+mn-lt"/>
                <a:hlinkClick r:id="rId11"/>
              </a:rPr>
              <a:t> Nature Reserve, Malta »</a:t>
            </a:r>
            <a:r>
              <a:rPr lang="fr-CA" sz="700" dirty="0" smtClean="0">
                <a:solidFill>
                  <a:schemeClr val="bg1"/>
                </a:solidFill>
                <a:ea typeface="+mn-lt"/>
                <a:cs typeface="+mn-lt"/>
              </a:rPr>
              <a:t> par </a:t>
            </a:r>
            <a:r>
              <a:rPr lang="fr-CA" sz="700" dirty="0" smtClean="0">
                <a:solidFill>
                  <a:schemeClr val="bg1"/>
                </a:solidFill>
                <a:ea typeface="+mn-lt"/>
                <a:cs typeface="+mn-lt"/>
                <a:hlinkClick r:id="rId12">
                  <a:extLst>
                    <a:ext uri="{A12FA001-AC4F-418D-AE19-62706E023703}">
                      <ahyp:hlinkClr xmlns:ahyp="http://schemas.microsoft.com/office/drawing/2018/hyperlinkcolor" xmlns="" val="tx"/>
                    </a:ext>
                  </a:extLst>
                </a:hlinkClick>
              </a:rPr>
              <a:t>foxypar4</a:t>
            </a:r>
            <a:r>
              <a:rPr lang="fr-CA" sz="700" dirty="0" smtClean="0">
                <a:solidFill>
                  <a:schemeClr val="bg1"/>
                </a:solidFill>
                <a:ea typeface="+mn-lt"/>
                <a:cs typeface="+mn-lt"/>
              </a:rPr>
              <a:t> est sous licence </a:t>
            </a:r>
            <a:r>
              <a:rPr lang="fr-CA" sz="700" dirty="0" smtClean="0">
                <a:solidFill>
                  <a:schemeClr val="bg1"/>
                </a:solidFill>
                <a:ea typeface="+mn-lt"/>
                <a:cs typeface="+mn-lt"/>
                <a:hlinkClick r:id="rId13">
                  <a:extLst>
                    <a:ext uri="{A12FA001-AC4F-418D-AE19-62706E023703}">
                      <ahyp:hlinkClr xmlns:ahyp="http://schemas.microsoft.com/office/drawing/2018/hyperlinkcolor" xmlns="" val="tx"/>
                    </a:ext>
                  </a:extLst>
                </a:hlinkClick>
              </a:rPr>
              <a:t>CC BY 2.0</a:t>
            </a:r>
            <a:r>
              <a:rPr lang="fr-CA" sz="700" dirty="0" smtClean="0">
                <a:solidFill>
                  <a:schemeClr val="bg1"/>
                </a:solidFill>
                <a:ea typeface="+mn-lt"/>
                <a:cs typeface="+mn-lt"/>
              </a:rPr>
              <a:t> </a:t>
            </a:r>
            <a:endParaRPr lang="fr-CA" sz="700" dirty="0">
              <a:solidFill>
                <a:schemeClr val="bg1"/>
              </a:solidFill>
              <a:cs typeface="Calibri"/>
            </a:endParaRPr>
          </a:p>
        </p:txBody>
      </p:sp>
      <p:sp>
        <p:nvSpPr>
          <p:cNvPr id="17" name="Oval 16">
            <a:hlinkClick r:id="rId14" action="ppaction://hlinksldjump"/>
          </p:cNvPr>
          <p:cNvSpPr/>
          <p:nvPr/>
        </p:nvSpPr>
        <p:spPr>
          <a:xfrm>
            <a:off x="6040770" y="1826919"/>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14" action="ppaction://hlinksldjump"/>
              </a:rPr>
              <a:t>Tableau de choix</a:t>
            </a:r>
            <a:endParaRPr lang="fr-CA" sz="1600" dirty="0"/>
          </a:p>
        </p:txBody>
      </p:sp>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4263172140"/>
              </p:ext>
            </p:extLst>
          </p:nvPr>
        </p:nvGraphicFramePr>
        <p:xfrm>
          <a:off x="5381442" y="5929022"/>
          <a:ext cx="816696" cy="694776"/>
        </p:xfrm>
        <a:graphic>
          <a:graphicData uri="http://schemas.openxmlformats.org/presentationml/2006/ole">
            <mc:AlternateContent xmlns:mc="http://schemas.openxmlformats.org/markup-compatibility/2006">
              <mc:Choice xmlns:v="urn:schemas-microsoft-com:vml" Requires="v">
                <p:oleObj spid="_x0000_s1098"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381442" y="5929022"/>
                        <a:ext cx="816696" cy="694776"/>
                      </a:xfrm>
                      <a:prstGeom prst="rect">
                        <a:avLst/>
                      </a:prstGeom>
                      <a:solidFill>
                        <a:schemeClr val="tx1"/>
                      </a:solidFill>
                    </p:spPr>
                  </p:pic>
                </p:oleObj>
              </mc:Fallback>
            </mc:AlternateContent>
          </a:graphicData>
        </a:graphic>
      </p:graphicFrame>
      <p:sp>
        <p:nvSpPr>
          <p:cNvPr id="19" name="TextBox 18"/>
          <p:cNvSpPr txBox="1"/>
          <p:nvPr/>
        </p:nvSpPr>
        <p:spPr>
          <a:xfrm>
            <a:off x="5311104" y="5507167"/>
            <a:ext cx="1069524" cy="461665"/>
          </a:xfrm>
          <a:prstGeom prst="rect">
            <a:avLst/>
          </a:prstGeom>
          <a:noFill/>
        </p:spPr>
        <p:txBody>
          <a:bodyPr wrap="none" rtlCol="0">
            <a:spAutoFit/>
          </a:bodyPr>
          <a:lstStyle/>
          <a:p>
            <a:r>
              <a:rPr lang="fr-CA" sz="1200" b="1" dirty="0" smtClean="0"/>
              <a:t>Les traces </a:t>
            </a:r>
            <a:br>
              <a:rPr lang="fr-CA" sz="1200" b="1" dirty="0" smtClean="0"/>
            </a:br>
            <a:r>
              <a:rPr lang="fr-CA" sz="1200" b="1" dirty="0" smtClean="0"/>
              <a:t>des animaux :</a:t>
            </a:r>
            <a:endParaRPr lang="fr-CA" sz="1200" b="1" dirty="0"/>
          </a:p>
        </p:txBody>
      </p:sp>
      <p:sp>
        <p:nvSpPr>
          <p:cNvPr id="20" name="TextBox 19"/>
          <p:cNvSpPr txBox="1"/>
          <p:nvPr/>
        </p:nvSpPr>
        <p:spPr>
          <a:xfrm>
            <a:off x="6363199" y="5514908"/>
            <a:ext cx="1069524" cy="461665"/>
          </a:xfrm>
          <a:prstGeom prst="rect">
            <a:avLst/>
          </a:prstGeom>
          <a:noFill/>
        </p:spPr>
        <p:txBody>
          <a:bodyPr wrap="none" rtlCol="0">
            <a:spAutoFit/>
          </a:bodyPr>
          <a:lstStyle/>
          <a:p>
            <a:r>
              <a:rPr lang="fr-CA" sz="1200" b="1" dirty="0" smtClean="0"/>
              <a:t>Le lexique </a:t>
            </a:r>
            <a:br>
              <a:rPr lang="fr-CA" sz="1200" b="1" dirty="0" smtClean="0"/>
            </a:br>
            <a:r>
              <a:rPr lang="fr-CA" sz="1200" b="1" dirty="0" smtClean="0"/>
              <a:t>des animaux :</a:t>
            </a:r>
            <a:endParaRPr lang="fr-CA" sz="1200" b="1" dirty="0"/>
          </a:p>
        </p:txBody>
      </p:sp>
      <p:graphicFrame>
        <p:nvGraphicFramePr>
          <p:cNvPr id="21" name="Object 20">
            <a:hlinkClick r:id="" action="ppaction://ole?verb=0"/>
          </p:cNvPr>
          <p:cNvGraphicFramePr>
            <a:graphicFrameLocks noChangeAspect="1"/>
          </p:cNvGraphicFramePr>
          <p:nvPr>
            <p:extLst>
              <p:ext uri="{D42A27DB-BD31-4B8C-83A1-F6EECF244321}">
                <p14:modId xmlns:p14="http://schemas.microsoft.com/office/powerpoint/2010/main" val="2391302705"/>
              </p:ext>
            </p:extLst>
          </p:nvPr>
        </p:nvGraphicFramePr>
        <p:xfrm>
          <a:off x="6445984" y="5939843"/>
          <a:ext cx="817200" cy="689512"/>
        </p:xfrm>
        <a:graphic>
          <a:graphicData uri="http://schemas.openxmlformats.org/presentationml/2006/ole">
            <mc:AlternateContent xmlns:mc="http://schemas.openxmlformats.org/markup-compatibility/2006">
              <mc:Choice xmlns:v="urn:schemas-microsoft-com:vml" Requires="v">
                <p:oleObj spid="_x0000_s1099"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6"/>
                      <a:stretch>
                        <a:fillRect/>
                      </a:stretch>
                    </p:blipFill>
                    <p:spPr>
                      <a:xfrm>
                        <a:off x="6445984" y="5939843"/>
                        <a:ext cx="817200" cy="68951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2842853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32816D2-F59E-47BB-BAC4-2FD95897BBCF}"/>
              </a:ext>
            </a:extLst>
          </p:cNvPr>
          <p:cNvPicPr>
            <a:picLocks noChangeAspect="1"/>
          </p:cNvPicPr>
          <p:nvPr/>
        </p:nvPicPr>
        <p:blipFill rotWithShape="1">
          <a:blip r:embed="rId3"/>
          <a:srcRect l="18906" r="18906"/>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3CA16FD-B352-48DE-9137-D2B822365F9F}"/>
              </a:ext>
            </a:extLst>
          </p:cNvPr>
          <p:cNvSpPr>
            <a:spLocks noGrp="1"/>
          </p:cNvSpPr>
          <p:nvPr>
            <p:ph type="title"/>
          </p:nvPr>
        </p:nvSpPr>
        <p:spPr>
          <a:xfrm>
            <a:off x="431187" y="323992"/>
            <a:ext cx="5177447" cy="1397928"/>
          </a:xfrm>
        </p:spPr>
        <p:txBody>
          <a:bodyPr>
            <a:normAutofit fontScale="90000"/>
          </a:bodyPr>
          <a:lstStyle/>
          <a:p>
            <a:r>
              <a:rPr lang="fr-FR" sz="4100" dirty="0">
                <a:solidFill>
                  <a:srgbClr val="000000"/>
                </a:solidFill>
                <a:cs typeface="Calibri Light"/>
              </a:rPr>
              <a:t>Activité n</a:t>
            </a:r>
            <a:r>
              <a:rPr lang="fr-FR" sz="4100" baseline="30000" dirty="0">
                <a:solidFill>
                  <a:srgbClr val="000000"/>
                </a:solidFill>
                <a:cs typeface="Calibri Light"/>
              </a:rPr>
              <a:t>o</a:t>
            </a:r>
            <a:r>
              <a:rPr lang="fr-FR" sz="4100" dirty="0">
                <a:solidFill>
                  <a:srgbClr val="000000"/>
                </a:solidFill>
                <a:cs typeface="Calibri Light"/>
              </a:rPr>
              <a:t> 13 – </a:t>
            </a:r>
            <a:r>
              <a:rPr lang="fr-FR" sz="4100" dirty="0" smtClean="0">
                <a:solidFill>
                  <a:srgbClr val="000000"/>
                </a:solidFill>
                <a:cs typeface="Calibri Light"/>
              </a:rPr>
              <a:t>Collectez </a:t>
            </a:r>
            <a:r>
              <a:rPr lang="fr-FR" sz="4100" dirty="0">
                <a:solidFill>
                  <a:srgbClr val="000000"/>
                </a:solidFill>
                <a:cs typeface="Calibri Light"/>
              </a:rPr>
              <a:t>des éléments de la nature</a:t>
            </a:r>
            <a:endParaRPr lang="en-US" sz="4100" dirty="0">
              <a:solidFill>
                <a:srgbClr val="000000"/>
              </a:solidFill>
            </a:endParaRPr>
          </a:p>
        </p:txBody>
      </p:sp>
      <p:sp>
        <p:nvSpPr>
          <p:cNvPr id="3" name="Content Placeholder 2">
            <a:extLst>
              <a:ext uri="{FF2B5EF4-FFF2-40B4-BE49-F238E27FC236}">
                <a16:creationId xmlns:a16="http://schemas.microsoft.com/office/drawing/2014/main" id="{CC0F6512-3E57-4DB8-836A-6989DA1B718B}"/>
              </a:ext>
            </a:extLst>
          </p:cNvPr>
          <p:cNvSpPr>
            <a:spLocks noGrp="1"/>
          </p:cNvSpPr>
          <p:nvPr>
            <p:ph idx="1"/>
          </p:nvPr>
        </p:nvSpPr>
        <p:spPr>
          <a:xfrm>
            <a:off x="359299" y="1798213"/>
            <a:ext cx="5382538" cy="4838376"/>
          </a:xfrm>
        </p:spPr>
        <p:txBody>
          <a:bodyPr vert="horz" lIns="91440" tIns="45720" rIns="91440" bIns="45720" rtlCol="0" anchor="ctr">
            <a:noAutofit/>
          </a:bodyPr>
          <a:lstStyle/>
          <a:p>
            <a:r>
              <a:rPr lang="fr-CA" sz="1800" dirty="0" smtClean="0">
                <a:latin typeface="Calibri" panose="020F0502020204030204" pitchFamily="34" charset="0"/>
                <a:ea typeface="Calibri" panose="020F0502020204030204" pitchFamily="34" charset="0"/>
                <a:cs typeface="Times New Roman" panose="02020603050405020304" pitchFamily="18" charset="0"/>
              </a:rPr>
              <a:t>Allez dehors et collectionnez des éléments de la nature.</a:t>
            </a:r>
            <a:endParaRPr lang="fr-CA" sz="1800" dirty="0" smtClean="0">
              <a:solidFill>
                <a:srgbClr val="000000"/>
              </a:solidFill>
              <a:cs typeface="Calibri"/>
            </a:endParaRPr>
          </a:p>
          <a:p>
            <a:r>
              <a:rPr lang="fr-CA" sz="1800" dirty="0" smtClean="0">
                <a:latin typeface="Calibri" panose="020F0502020204030204" pitchFamily="34" charset="0"/>
                <a:ea typeface="Calibri" panose="020F0502020204030204" pitchFamily="34" charset="0"/>
                <a:cs typeface="Times New Roman" panose="02020603050405020304" pitchFamily="18" charset="0"/>
              </a:rPr>
              <a:t>Cela doit être fait avec soin. Veuillez ne rien casser ou tirer.</a:t>
            </a:r>
            <a:r>
              <a:rPr lang="fr-CA" sz="1800" dirty="0" smtClean="0">
                <a:solidFill>
                  <a:srgbClr val="000000"/>
                </a:solidFill>
                <a:cs typeface="Calibri"/>
              </a:rPr>
              <a:t> </a:t>
            </a:r>
          </a:p>
          <a:p>
            <a:r>
              <a:rPr lang="fr-CA" sz="1800" dirty="0" smtClean="0">
                <a:latin typeface="Calibri" panose="020F0502020204030204" pitchFamily="34" charset="0"/>
                <a:ea typeface="Calibri" panose="020F0502020204030204" pitchFamily="34" charset="0"/>
                <a:cs typeface="Times New Roman" panose="02020603050405020304" pitchFamily="18" charset="0"/>
              </a:rPr>
              <a:t>Vous pourriez prendre un sac pour transporter vos objets de nature.</a:t>
            </a:r>
            <a:endParaRPr lang="fr-CA" sz="1800" dirty="0" smtClean="0">
              <a:solidFill>
                <a:srgbClr val="000000"/>
              </a:solidFill>
              <a:cs typeface="Calibri"/>
            </a:endParaRPr>
          </a:p>
          <a:p>
            <a:r>
              <a:rPr lang="fr-CA" sz="1800" dirty="0" smtClean="0">
                <a:latin typeface="Calibri" panose="020F0502020204030204" pitchFamily="34" charset="0"/>
                <a:ea typeface="Calibri" panose="020F0502020204030204" pitchFamily="34" charset="0"/>
                <a:cs typeface="Times New Roman" panose="02020603050405020304" pitchFamily="18" charset="0"/>
              </a:rPr>
              <a:t>Éléments de la nature que vous pouvez collectionner :</a:t>
            </a:r>
            <a:endParaRPr lang="fr-CA" sz="1800" dirty="0" smtClean="0">
              <a:solidFill>
                <a:srgbClr val="000000"/>
              </a:solidFill>
              <a:cs typeface="Calibri"/>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Un caillou</a:t>
            </a:r>
            <a:endParaRPr lang="fr-CA" sz="1800" dirty="0" smtClean="0">
              <a:solidFill>
                <a:srgbClr val="000000"/>
              </a:solidFill>
              <a:ea typeface="+mn-lt"/>
              <a:cs typeface="+mn-lt"/>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Une petite branche ou brindille</a:t>
            </a:r>
            <a:endParaRPr lang="fr-CA" sz="1800" dirty="0" smtClean="0">
              <a:solidFill>
                <a:srgbClr val="000000"/>
              </a:solidFill>
              <a:ea typeface="+mn-lt"/>
              <a:cs typeface="+mn-lt"/>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Une feuille ou des baies tombées au sol</a:t>
            </a:r>
            <a:endParaRPr lang="fr-CA" sz="1800" dirty="0" smtClean="0">
              <a:solidFill>
                <a:srgbClr val="000000"/>
              </a:solidFill>
              <a:cs typeface="Calibri"/>
            </a:endParaRPr>
          </a:p>
          <a:p>
            <a:r>
              <a:rPr lang="fr-CA" sz="1800" dirty="0" smtClean="0">
                <a:latin typeface="Calibri" panose="020F0502020204030204" pitchFamily="34" charset="0"/>
                <a:ea typeface="Calibri" panose="020F0502020204030204" pitchFamily="34" charset="0"/>
                <a:cs typeface="Times New Roman" panose="02020603050405020304" pitchFamily="18" charset="0"/>
              </a:rPr>
              <a:t>Apportez vos éléments de la nature à l’intérieur.</a:t>
            </a:r>
            <a:r>
              <a:rPr lang="fr-CA" sz="1800" dirty="0" smtClean="0">
                <a:solidFill>
                  <a:srgbClr val="000000"/>
                </a:solidFill>
                <a:cs typeface="Calibri"/>
              </a:rPr>
              <a:t> </a:t>
            </a: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Examinez vos éléments de la nature de près</a:t>
            </a:r>
            <a:endParaRPr lang="fr-CA" sz="1800" dirty="0" smtClean="0">
              <a:solidFill>
                <a:srgbClr val="000000"/>
              </a:solidFill>
              <a:cs typeface="Calibri"/>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Choisissez quelques-uns de vos éléments de la nature et essayez de les dessiner (croquis)</a:t>
            </a:r>
            <a:endParaRPr lang="fr-CA" sz="1800" dirty="0" smtClean="0">
              <a:solidFill>
                <a:srgbClr val="000000"/>
              </a:solidFill>
              <a:cs typeface="Calibri"/>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Faites une exposition d’éléments de la nature, mettant en valeur votre collection</a:t>
            </a:r>
            <a:endParaRPr lang="fr-CA" sz="1800" dirty="0">
              <a:solidFill>
                <a:srgbClr val="000000"/>
              </a:solidFill>
              <a:cs typeface="Calibri"/>
            </a:endParaRPr>
          </a:p>
        </p:txBody>
      </p:sp>
      <p:sp>
        <p:nvSpPr>
          <p:cNvPr id="6" name="TextBox 5">
            <a:extLst>
              <a:ext uri="{FF2B5EF4-FFF2-40B4-BE49-F238E27FC236}">
                <a16:creationId xmlns:a16="http://schemas.microsoft.com/office/drawing/2014/main" id="{DE0175AA-29BF-473B-8C85-22F57FB37BD3}"/>
              </a:ext>
            </a:extLst>
          </p:cNvPr>
          <p:cNvSpPr txBox="1"/>
          <p:nvPr/>
        </p:nvSpPr>
        <p:spPr>
          <a:xfrm>
            <a:off x="9989388" y="6636589"/>
            <a:ext cx="2757577"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5"/>
              </a:rPr>
              <a:t>« </a:t>
            </a:r>
            <a:r>
              <a:rPr lang="fr-CA" sz="700" dirty="0" err="1" smtClean="0">
                <a:ea typeface="+mn-lt"/>
                <a:cs typeface="+mn-lt"/>
                <a:hlinkClick r:id="rId5"/>
              </a:rPr>
              <a:t>Fall</a:t>
            </a:r>
            <a:r>
              <a:rPr lang="fr-CA" sz="700" dirty="0" smtClean="0">
                <a:ea typeface="+mn-lt"/>
                <a:cs typeface="+mn-lt"/>
                <a:hlinkClick r:id="rId5"/>
              </a:rPr>
              <a:t> </a:t>
            </a:r>
            <a:r>
              <a:rPr lang="fr-CA" sz="700" dirty="0" err="1" smtClean="0">
                <a:ea typeface="+mn-lt"/>
                <a:cs typeface="+mn-lt"/>
                <a:hlinkClick r:id="rId5"/>
              </a:rPr>
              <a:t>Leaves</a:t>
            </a:r>
            <a:r>
              <a:rPr lang="fr-CA" sz="700" dirty="0" smtClean="0">
                <a:ea typeface="+mn-lt"/>
                <a:cs typeface="+mn-lt"/>
                <a:hlinkClick r:id="rId5"/>
              </a:rPr>
              <a:t> </a:t>
            </a:r>
            <a:r>
              <a:rPr lang="fr-CA" sz="700" dirty="0" err="1" smtClean="0">
                <a:ea typeface="+mn-lt"/>
                <a:cs typeface="+mn-lt"/>
                <a:hlinkClick r:id="rId5"/>
              </a:rPr>
              <a:t>Fall</a:t>
            </a:r>
            <a:r>
              <a:rPr lang="fr-CA" sz="700" dirty="0" smtClean="0">
                <a:ea typeface="+mn-lt"/>
                <a:cs typeface="+mn-lt"/>
                <a:hlinkClick r:id="rId5"/>
              </a:rPr>
              <a:t> »</a:t>
            </a:r>
            <a:r>
              <a:rPr lang="fr-CA" sz="700" dirty="0" smtClean="0">
                <a:ea typeface="+mn-lt"/>
                <a:cs typeface="+mn-lt"/>
              </a:rPr>
              <a:t> par </a:t>
            </a:r>
            <a:r>
              <a:rPr lang="fr-CA" sz="700" dirty="0" err="1" smtClean="0">
                <a:ea typeface="+mn-lt"/>
                <a:cs typeface="+mn-lt"/>
                <a:hlinkClick r:id="rId6"/>
              </a:rPr>
              <a:t>avrene</a:t>
            </a:r>
            <a:r>
              <a:rPr lang="fr-CA" sz="700" dirty="0" smtClean="0">
                <a:ea typeface="+mn-lt"/>
                <a:cs typeface="+mn-lt"/>
              </a:rPr>
              <a:t> est sous licence </a:t>
            </a:r>
            <a:r>
              <a:rPr lang="fr-CA" sz="700" dirty="0" smtClean="0">
                <a:ea typeface="+mn-lt"/>
                <a:cs typeface="+mn-lt"/>
                <a:hlinkClick r:id="rId7"/>
              </a:rPr>
              <a:t>CC BY 2.0</a:t>
            </a:r>
            <a:r>
              <a:rPr lang="fr-CA" sz="700" dirty="0" smtClean="0">
                <a:ea typeface="+mn-lt"/>
                <a:cs typeface="+mn-lt"/>
              </a:rPr>
              <a:t> </a:t>
            </a:r>
            <a:endParaRPr lang="fr-CA" sz="700" dirty="0">
              <a:cs typeface="Calibri"/>
            </a:endParaRPr>
          </a:p>
        </p:txBody>
      </p:sp>
      <p:sp>
        <p:nvSpPr>
          <p:cNvPr id="9" name="Oval 8">
            <a:hlinkClick r:id="rId8"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8" action="ppaction://hlinksldjump"/>
              </a:rPr>
              <a:t>Tableau de choix</a:t>
            </a:r>
            <a:endParaRPr lang="fr-CA" sz="1600" dirty="0"/>
          </a:p>
        </p:txBody>
      </p:sp>
    </p:spTree>
    <p:extLst>
      <p:ext uri="{BB962C8B-B14F-4D97-AF65-F5344CB8AC3E}">
        <p14:creationId xmlns:p14="http://schemas.microsoft.com/office/powerpoint/2010/main" val="3673231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32A0-0CFC-4CBF-8B74-58964F4E350F}"/>
              </a:ext>
            </a:extLst>
          </p:cNvPr>
          <p:cNvSpPr>
            <a:spLocks noGrp="1"/>
          </p:cNvSpPr>
          <p:nvPr>
            <p:ph type="title"/>
          </p:nvPr>
        </p:nvSpPr>
        <p:spPr>
          <a:xfrm>
            <a:off x="5502559" y="447383"/>
            <a:ext cx="4668257" cy="1325563"/>
          </a:xfrm>
        </p:spPr>
        <p:txBody>
          <a:bodyPr>
            <a:normAutofit fontScale="90000"/>
          </a:bodyPr>
          <a:lstStyle/>
          <a:p>
            <a:r>
              <a:rPr lang="fr-FR" dirty="0">
                <a:cs typeface="Calibri Light"/>
              </a:rPr>
              <a:t>Activité n</a:t>
            </a:r>
            <a:r>
              <a:rPr lang="fr-FR" baseline="30000" dirty="0">
                <a:cs typeface="Calibri Light"/>
              </a:rPr>
              <a:t>o</a:t>
            </a:r>
            <a:r>
              <a:rPr lang="fr-FR" dirty="0">
                <a:cs typeface="Calibri Light"/>
              </a:rPr>
              <a:t> 14 – Récoltez des graines</a:t>
            </a:r>
            <a:endParaRPr lang="en-US" dirty="0"/>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B759FDF5-A3B3-46C0-AEA3-4B79278D1FAF}"/>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5001" r="-4"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9">
            <a:extLst>
              <a:ext uri="{FF2B5EF4-FFF2-40B4-BE49-F238E27FC236}">
                <a16:creationId xmlns:a16="http://schemas.microsoft.com/office/drawing/2014/main" id="{BEB5A7C6-FCB5-481A-A9FA-13B68C88E663}"/>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l="14618" r="7094" b="-3"/>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5">
            <a:extLst>
              <a:ext uri="{FF2B5EF4-FFF2-40B4-BE49-F238E27FC236}">
                <a16:creationId xmlns:a16="http://schemas.microsoft.com/office/drawing/2014/main" id="{EDEB975B-7045-45D6-AA4B-AA769F0D3BF3}"/>
              </a:ext>
            </a:extLst>
          </p:cNvPr>
          <p:cNvPicPr>
            <a:picLocks noChangeAspect="1"/>
          </p:cNvPicPr>
          <p:nvPr/>
        </p:nvPicPr>
        <p:blipFill rotWithShape="1">
          <a:blip r:embed="rId7">
            <a:extLst>
              <a:ext uri="{837473B0-CC2E-450A-ABE3-18F120FF3D39}">
                <a1611:picAttrSrcUrl xmlns:a1611="http://schemas.microsoft.com/office/drawing/2016/11/main" xmlns="" r:id="rId8"/>
              </a:ext>
            </a:extLst>
          </a:blip>
          <a:srcRect l="13097" r="13097"/>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98814FCE-22BB-43C8-B366-F6E11C745A30}"/>
              </a:ext>
            </a:extLst>
          </p:cNvPr>
          <p:cNvSpPr>
            <a:spLocks noGrp="1"/>
          </p:cNvSpPr>
          <p:nvPr>
            <p:ph idx="1"/>
          </p:nvPr>
        </p:nvSpPr>
        <p:spPr>
          <a:xfrm>
            <a:off x="6940296" y="2060448"/>
            <a:ext cx="5027689" cy="4389120"/>
          </a:xfrm>
        </p:spPr>
        <p:txBody>
          <a:bodyPr vert="horz" lIns="91440" tIns="45720" rIns="91440" bIns="45720" rtlCol="0" anchor="t">
            <a:normAutofit lnSpcReduction="10000"/>
          </a:bodyPr>
          <a:lstStyle/>
          <a:p>
            <a:r>
              <a:rPr lang="fr-CA" dirty="0" smtClean="0">
                <a:latin typeface="Calibri" panose="020F0502020204030204" pitchFamily="34" charset="0"/>
                <a:ea typeface="Calibri" panose="020F0502020204030204" pitchFamily="34" charset="0"/>
                <a:cs typeface="Times New Roman" panose="02020603050405020304" pitchFamily="18" charset="0"/>
              </a:rPr>
              <a:t>Les graines sont partout!</a:t>
            </a:r>
            <a:endParaRPr lang="fr-CA" dirty="0" smtClean="0">
              <a:cs typeface="Calibri"/>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Il y a des graines dans les fruits, comme les pommes, les oranges, etc.</a:t>
            </a:r>
            <a:endParaRPr lang="fr-CA" dirty="0" smtClean="0">
              <a:cs typeface="Calibri"/>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On trouve également des graines dans la nature, comme les pommes de pin, les glands et les graines de pissenlit.</a:t>
            </a:r>
            <a:endParaRPr lang="fr-CA" dirty="0" smtClean="0">
              <a:cs typeface="Calibri"/>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Ramassez les graines pendant une semaine et faites une exposition de graines.</a:t>
            </a:r>
            <a:endParaRPr lang="fr-CA" dirty="0">
              <a:cs typeface="Calibri"/>
            </a:endParaRPr>
          </a:p>
        </p:txBody>
      </p:sp>
      <p:sp>
        <p:nvSpPr>
          <p:cNvPr id="7" name="TextBox 6">
            <a:extLst>
              <a:ext uri="{FF2B5EF4-FFF2-40B4-BE49-F238E27FC236}">
                <a16:creationId xmlns:a16="http://schemas.microsoft.com/office/drawing/2014/main" id="{C46B4A9E-05C3-4396-8F38-B1E181D867ED}"/>
              </a:ext>
            </a:extLst>
          </p:cNvPr>
          <p:cNvSpPr txBox="1"/>
          <p:nvPr/>
        </p:nvSpPr>
        <p:spPr>
          <a:xfrm>
            <a:off x="9685079" y="6611907"/>
            <a:ext cx="2363147" cy="200055"/>
          </a:xfrm>
          <a:prstGeom prst="rect">
            <a:avLst/>
          </a:prstGeom>
          <a:noFill/>
        </p:spPr>
        <p:txBody>
          <a:bodyPr wrap="none">
            <a:spAutoFit/>
          </a:bodyPr>
          <a:lstStyle/>
          <a:p>
            <a:pPr algn="r">
              <a:spcAft>
                <a:spcPts val="600"/>
              </a:spcAft>
            </a:pPr>
            <a:r>
              <a:rPr lang="fr-CA" sz="700" dirty="0" smtClean="0">
                <a:solidFill>
                  <a:srgbClr val="000000"/>
                </a:solidFill>
                <a:hlinkClick r:id="rId4"/>
              </a:rPr>
              <a:t>Cette photo</a:t>
            </a:r>
            <a:r>
              <a:rPr lang="fr-CA" sz="700" dirty="0" smtClean="0">
                <a:solidFill>
                  <a:srgbClr val="000000"/>
                </a:solidFill>
              </a:rPr>
              <a:t> </a:t>
            </a:r>
            <a:r>
              <a:rPr lang="fr-CA" sz="700" dirty="0" smtClean="0">
                <a:solidFill>
                  <a:schemeClr val="bg1"/>
                </a:solidFill>
              </a:rPr>
              <a:t>d’un auteur inconnu est sous licence</a:t>
            </a:r>
            <a:r>
              <a:rPr lang="fr-CA" sz="700" dirty="0" smtClean="0">
                <a:solidFill>
                  <a:srgbClr val="000000"/>
                </a:solidFill>
              </a:rPr>
              <a:t> </a:t>
            </a:r>
            <a:r>
              <a:rPr lang="fr-CA" sz="700" dirty="0" smtClean="0">
                <a:solidFill>
                  <a:srgbClr val="000000"/>
                </a:solidFill>
                <a:hlinkClick r:id="rId9">
                  <a:extLst>
                    <a:ext uri="{A12FA001-AC4F-418D-AE19-62706E023703}">
                      <ahyp:hlinkClr xmlns:ahyp="http://schemas.microsoft.com/office/drawing/2018/hyperlinkcolor" xmlns="" val="tx"/>
                    </a:ext>
                  </a:extLst>
                </a:hlinkClick>
              </a:rPr>
              <a:t>CC BY-NC</a:t>
            </a:r>
            <a:r>
              <a:rPr lang="fr-CA" sz="700" dirty="0" smtClean="0">
                <a:solidFill>
                  <a:srgbClr val="000000"/>
                </a:solidFill>
              </a:rPr>
              <a:t>.</a:t>
            </a:r>
            <a:endParaRPr lang="fr-CA" sz="700" dirty="0">
              <a:solidFill>
                <a:srgbClr val="000000"/>
              </a:solidFill>
            </a:endParaRPr>
          </a:p>
        </p:txBody>
      </p:sp>
      <p:sp>
        <p:nvSpPr>
          <p:cNvPr id="10" name="TextBox 9">
            <a:extLst>
              <a:ext uri="{FF2B5EF4-FFF2-40B4-BE49-F238E27FC236}">
                <a16:creationId xmlns:a16="http://schemas.microsoft.com/office/drawing/2014/main" id="{AA3CA347-5275-4DCB-87BE-D08BE24BAC91}"/>
              </a:ext>
            </a:extLst>
          </p:cNvPr>
          <p:cNvSpPr txBox="1"/>
          <p:nvPr/>
        </p:nvSpPr>
        <p:spPr>
          <a:xfrm>
            <a:off x="7201707" y="6611907"/>
            <a:ext cx="2483372" cy="200055"/>
          </a:xfrm>
          <a:prstGeom prst="rect">
            <a:avLst/>
          </a:prstGeom>
          <a:noFill/>
        </p:spPr>
        <p:txBody>
          <a:bodyPr wrap="none" lIns="91440" tIns="45720" rIns="91440" bIns="45720" anchor="t">
            <a:spAutoFit/>
          </a:bodyPr>
          <a:lstStyle/>
          <a:p>
            <a:pPr algn="r">
              <a:spcAft>
                <a:spcPts val="600"/>
              </a:spcAft>
            </a:pPr>
            <a:r>
              <a:rPr lang="fr-CA" sz="700" dirty="0" smtClean="0">
                <a:solidFill>
                  <a:schemeClr val="bg1"/>
                </a:solidFill>
                <a:hlinkClick r:id="rId6"/>
              </a:rPr>
              <a:t>Cette photo</a:t>
            </a:r>
            <a:r>
              <a:rPr lang="fr-CA" sz="700" dirty="0" smtClean="0">
                <a:solidFill>
                  <a:schemeClr val="bg1"/>
                </a:solidFill>
              </a:rPr>
              <a:t> d’un auteur inconnu est sous licence </a:t>
            </a:r>
            <a:r>
              <a:rPr lang="fr-CA" sz="700" dirty="0" smtClean="0">
                <a:solidFill>
                  <a:schemeClr val="bg1"/>
                </a:solidFill>
                <a:hlinkClick r:id="rId10">
                  <a:extLst>
                    <a:ext uri="{A12FA001-AC4F-418D-AE19-62706E023703}">
                      <ahyp:hlinkClr xmlns:ahyp="http://schemas.microsoft.com/office/drawing/2018/hyperlinkcolor" xmlns="" val="tx"/>
                    </a:ext>
                  </a:extLst>
                </a:hlinkClick>
              </a:rPr>
              <a:t>CC BY-SA-NC</a:t>
            </a:r>
            <a:r>
              <a:rPr lang="fr-CA" sz="700" dirty="0" smtClean="0">
                <a:solidFill>
                  <a:schemeClr val="bg1"/>
                </a:solidFill>
              </a:rPr>
              <a:t>.</a:t>
            </a:r>
            <a:endParaRPr lang="fr-CA" sz="700" dirty="0">
              <a:solidFill>
                <a:schemeClr val="bg1"/>
              </a:solidFill>
              <a:cs typeface="Calibri"/>
            </a:endParaRPr>
          </a:p>
        </p:txBody>
      </p:sp>
      <p:sp>
        <p:nvSpPr>
          <p:cNvPr id="8" name="TextBox 7">
            <a:extLst>
              <a:ext uri="{FF2B5EF4-FFF2-40B4-BE49-F238E27FC236}">
                <a16:creationId xmlns:a16="http://schemas.microsoft.com/office/drawing/2014/main" id="{39F6208D-2498-4ED8-92CC-EA3455B7E72E}"/>
              </a:ext>
            </a:extLst>
          </p:cNvPr>
          <p:cNvSpPr txBox="1"/>
          <p:nvPr/>
        </p:nvSpPr>
        <p:spPr>
          <a:xfrm>
            <a:off x="4763" y="6656717"/>
            <a:ext cx="3154362" cy="317500"/>
          </a:xfrm>
          <a:prstGeom prst="rect">
            <a:avLst/>
          </a:prstGeom>
        </p:spPr>
        <p:txBody>
          <a:bodyPr lIns="91440" tIns="45720" rIns="91440" bIns="45720" anchor="t">
            <a:normAutofit/>
          </a:bodyPr>
          <a:lstStyle/>
          <a:p>
            <a:r>
              <a:rPr lang="fr-CA" sz="700" dirty="0" smtClean="0">
                <a:solidFill>
                  <a:schemeClr val="bg1"/>
                </a:solidFill>
                <a:hlinkClick r:id="rId8"/>
              </a:rPr>
              <a:t>Cette photo</a:t>
            </a:r>
            <a:r>
              <a:rPr lang="fr-CA" sz="700" dirty="0" smtClean="0">
                <a:solidFill>
                  <a:schemeClr val="bg1"/>
                </a:solidFill>
              </a:rPr>
              <a:t> d’un auteur inconnu est sous licence </a:t>
            </a:r>
            <a:r>
              <a:rPr lang="fr-CA" sz="700" dirty="0" smtClean="0">
                <a:solidFill>
                  <a:schemeClr val="bg1"/>
                </a:solidFill>
                <a:hlinkClick r:id="rId11">
                  <a:extLst>
                    <a:ext uri="{A12FA001-AC4F-418D-AE19-62706E023703}">
                      <ahyp:hlinkClr xmlns:ahyp="http://schemas.microsoft.com/office/drawing/2018/hyperlinkcolor" xmlns="" val="tx"/>
                    </a:ext>
                  </a:extLst>
                </a:hlinkClick>
              </a:rPr>
              <a:t>CC BY-SA</a:t>
            </a:r>
            <a:r>
              <a:rPr lang="fr-CA" sz="700" dirty="0" smtClean="0">
                <a:solidFill>
                  <a:schemeClr val="bg1"/>
                </a:solidFill>
              </a:rPr>
              <a:t>.</a:t>
            </a:r>
            <a:endParaRPr lang="fr-CA" sz="700" dirty="0">
              <a:solidFill>
                <a:schemeClr val="bg1"/>
              </a:solidFill>
            </a:endParaRPr>
          </a:p>
        </p:txBody>
      </p:sp>
      <p:sp>
        <p:nvSpPr>
          <p:cNvPr id="16" name="Oval 15">
            <a:hlinkClick r:id="rId12"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12" action="ppaction://hlinksldjump"/>
              </a:rPr>
              <a:t>Tableau de choix</a:t>
            </a:r>
            <a:endParaRPr lang="fr-CA" sz="1600" dirty="0"/>
          </a:p>
        </p:txBody>
      </p:sp>
    </p:spTree>
    <p:extLst>
      <p:ext uri="{BB962C8B-B14F-4D97-AF65-F5344CB8AC3E}">
        <p14:creationId xmlns:p14="http://schemas.microsoft.com/office/powerpoint/2010/main" val="13216649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DA779A7-9D13-4C71-AD88-64030C658EB0}"/>
              </a:ext>
            </a:extLst>
          </p:cNvPr>
          <p:cNvPicPr>
            <a:picLocks noChangeAspect="1"/>
          </p:cNvPicPr>
          <p:nvPr/>
        </p:nvPicPr>
        <p:blipFill rotWithShape="1">
          <a:blip r:embed="rId2"/>
          <a:srcRect l="15036" r="15036"/>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19AAB7E-7B47-433C-9DA6-09B9A7929017}"/>
              </a:ext>
            </a:extLst>
          </p:cNvPr>
          <p:cNvSpPr>
            <a:spLocks noGrp="1"/>
          </p:cNvSpPr>
          <p:nvPr>
            <p:ph type="title"/>
          </p:nvPr>
        </p:nvSpPr>
        <p:spPr>
          <a:xfrm>
            <a:off x="344922" y="237727"/>
            <a:ext cx="4631109" cy="1484193"/>
          </a:xfrm>
        </p:spPr>
        <p:txBody>
          <a:bodyPr>
            <a:normAutofit fontScale="90000"/>
          </a:bodyPr>
          <a:lstStyle/>
          <a:p>
            <a:r>
              <a:rPr lang="fr-CA" dirty="0" smtClean="0">
                <a:solidFill>
                  <a:srgbClr val="000000"/>
                </a:solidFill>
                <a:cs typeface="Calibri Light"/>
              </a:rPr>
              <a:t>Activité n</a:t>
            </a:r>
            <a:r>
              <a:rPr lang="fr-CA" baseline="30000" dirty="0" smtClean="0">
                <a:solidFill>
                  <a:srgbClr val="000000"/>
                </a:solidFill>
                <a:cs typeface="Calibri Light"/>
              </a:rPr>
              <a:t>o</a:t>
            </a:r>
            <a:r>
              <a:rPr lang="fr-CA" dirty="0" smtClean="0">
                <a:solidFill>
                  <a:srgbClr val="000000"/>
                </a:solidFill>
                <a:cs typeface="Calibri Light"/>
              </a:rPr>
              <a:t> 15 – Trouvez un souvenir</a:t>
            </a:r>
            <a:endParaRPr lang="fr-CA" dirty="0">
              <a:solidFill>
                <a:srgbClr val="000000"/>
              </a:solidFill>
            </a:endParaRPr>
          </a:p>
        </p:txBody>
      </p:sp>
      <p:sp>
        <p:nvSpPr>
          <p:cNvPr id="3" name="Content Placeholder 2">
            <a:extLst>
              <a:ext uri="{FF2B5EF4-FFF2-40B4-BE49-F238E27FC236}">
                <a16:creationId xmlns:a16="http://schemas.microsoft.com/office/drawing/2014/main" id="{C0B404F7-F622-4170-ABA1-E0E3F2AD8A76}"/>
              </a:ext>
            </a:extLst>
          </p:cNvPr>
          <p:cNvSpPr>
            <a:spLocks noGrp="1"/>
          </p:cNvSpPr>
          <p:nvPr>
            <p:ph idx="1"/>
          </p:nvPr>
        </p:nvSpPr>
        <p:spPr>
          <a:xfrm>
            <a:off x="344922" y="1763301"/>
            <a:ext cx="5690118" cy="4838375"/>
          </a:xfrm>
        </p:spPr>
        <p:txBody>
          <a:bodyPr vert="horz" lIns="91440" tIns="45720" rIns="91440" bIns="45720" rtlCol="0" anchor="ctr">
            <a:no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Allez faire une promenade dans la nature.</a:t>
            </a:r>
            <a:endParaRPr lang="fr-CA" sz="2400" dirty="0" smtClean="0">
              <a:solidFill>
                <a:srgbClr val="000000"/>
              </a:solidFill>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Au cours de votre promenade, essayez de trouver un petit élément de la nature avec lequel vous sentez un lien, comme un caillou, une branche ou une feuille.</a:t>
            </a:r>
            <a:endParaRPr lang="fr-CA" sz="2400" dirty="0" smtClean="0">
              <a:solidFill>
                <a:srgbClr val="000000"/>
              </a:solidFill>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N’oubliez pas qu’il doit être déjà sur le sol. Veuillez ne rien casser ou tirer.</a:t>
            </a:r>
            <a:r>
              <a:rPr lang="fr-CA" sz="2400" dirty="0" smtClean="0">
                <a:solidFill>
                  <a:srgbClr val="000000"/>
                </a:solidFill>
                <a:ea typeface="+mn-lt"/>
                <a:cs typeface="+mn-lt"/>
              </a:rPr>
              <a:t> </a:t>
            </a:r>
          </a:p>
          <a:p>
            <a:r>
              <a:rPr lang="fr-CA" sz="2400" dirty="0" smtClean="0">
                <a:latin typeface="Calibri" panose="020F0502020204030204" pitchFamily="34" charset="0"/>
                <a:ea typeface="Calibri" panose="020F0502020204030204" pitchFamily="34" charset="0"/>
                <a:cs typeface="Times New Roman" panose="02020603050405020304" pitchFamily="18" charset="0"/>
              </a:rPr>
              <a:t>Prenez votre élément de la nature et tenez-le dans vos mains. Qu’est-ce que ça fait au contact? À quoi cela ressemble?</a:t>
            </a:r>
            <a:endParaRPr lang="fr-CA" sz="2400" dirty="0" smtClean="0">
              <a:solidFill>
                <a:srgbClr val="000000"/>
              </a:solidFill>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Apportez votre élément à l’intérieur. Vous pouvez utiliser votre élément de la nature pour vous aider si jamais vous êtes stressé ou déprimé.</a:t>
            </a:r>
            <a:endParaRPr lang="fr-CA" sz="2400" dirty="0">
              <a:solidFill>
                <a:srgbClr val="000000"/>
              </a:solidFill>
              <a:ea typeface="+mn-lt"/>
              <a:cs typeface="+mn-lt"/>
            </a:endParaRPr>
          </a:p>
        </p:txBody>
      </p:sp>
      <p:sp>
        <p:nvSpPr>
          <p:cNvPr id="8" name="TextBox 7">
            <a:extLst>
              <a:ext uri="{FF2B5EF4-FFF2-40B4-BE49-F238E27FC236}">
                <a16:creationId xmlns:a16="http://schemas.microsoft.com/office/drawing/2014/main" id="{3B111B7F-37A2-48A3-950D-BD8AA648921B}"/>
              </a:ext>
            </a:extLst>
          </p:cNvPr>
          <p:cNvSpPr txBox="1"/>
          <p:nvPr/>
        </p:nvSpPr>
        <p:spPr>
          <a:xfrm>
            <a:off x="9043358" y="6650966"/>
            <a:ext cx="366335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a:t>
            </a:r>
            <a:r>
              <a:rPr lang="fr-CA" sz="700" dirty="0" err="1" smtClean="0">
                <a:ea typeface="+mn-lt"/>
                <a:cs typeface="+mn-lt"/>
                <a:hlinkClick r:id="rId4"/>
              </a:rPr>
              <a:t>Pebbles</a:t>
            </a:r>
            <a:r>
              <a:rPr lang="fr-CA" sz="700" dirty="0" smtClean="0">
                <a:ea typeface="+mn-lt"/>
                <a:cs typeface="+mn-lt"/>
                <a:hlinkClick r:id="rId4"/>
              </a:rPr>
              <a:t> on </a:t>
            </a:r>
            <a:r>
              <a:rPr lang="fr-CA" sz="700" dirty="0" err="1" smtClean="0">
                <a:ea typeface="+mn-lt"/>
                <a:cs typeface="+mn-lt"/>
                <a:hlinkClick r:id="rId4"/>
              </a:rPr>
              <a:t>Findhorn</a:t>
            </a:r>
            <a:r>
              <a:rPr lang="fr-CA" sz="700" dirty="0" smtClean="0">
                <a:ea typeface="+mn-lt"/>
                <a:cs typeface="+mn-lt"/>
                <a:hlinkClick r:id="rId4"/>
              </a:rPr>
              <a:t> Beach »</a:t>
            </a:r>
            <a:r>
              <a:rPr lang="fr-CA" sz="700" dirty="0" smtClean="0">
                <a:ea typeface="+mn-lt"/>
                <a:cs typeface="+mn-lt"/>
              </a:rPr>
              <a:t> par </a:t>
            </a:r>
            <a:r>
              <a:rPr lang="fr-CA" sz="700" dirty="0" err="1" smtClean="0">
                <a:ea typeface="+mn-lt"/>
                <a:cs typeface="+mn-lt"/>
                <a:hlinkClick r:id="rId5"/>
              </a:rPr>
              <a:t>Assaulted</a:t>
            </a:r>
            <a:r>
              <a:rPr lang="fr-CA" sz="700" dirty="0" smtClean="0">
                <a:ea typeface="+mn-lt"/>
                <a:cs typeface="+mn-lt"/>
                <a:hlinkClick r:id="rId5"/>
              </a:rPr>
              <a:t> </a:t>
            </a:r>
            <a:r>
              <a:rPr lang="fr-CA" sz="700" dirty="0" err="1" smtClean="0">
                <a:ea typeface="+mn-lt"/>
                <a:cs typeface="+mn-lt"/>
                <a:hlinkClick r:id="rId5"/>
              </a:rPr>
              <a:t>Peanut</a:t>
            </a:r>
            <a:r>
              <a:rPr lang="fr-CA" sz="700" dirty="0" smtClean="0">
                <a:ea typeface="+mn-lt"/>
                <a:cs typeface="+mn-lt"/>
              </a:rPr>
              <a:t> est sous licence </a:t>
            </a:r>
            <a:r>
              <a:rPr lang="fr-CA" sz="700" dirty="0" smtClean="0">
                <a:ea typeface="+mn-lt"/>
                <a:cs typeface="+mn-lt"/>
                <a:hlinkClick r:id="rId6"/>
              </a:rPr>
              <a:t>CC BY-SA 2.0</a:t>
            </a:r>
            <a:r>
              <a:rPr lang="fr-CA" sz="700" dirty="0" smtClean="0">
                <a:ea typeface="+mn-lt"/>
                <a:cs typeface="+mn-lt"/>
              </a:rPr>
              <a:t> </a:t>
            </a:r>
            <a:endParaRPr lang="fr-CA" sz="700" dirty="0">
              <a:cs typeface="Calibri"/>
            </a:endParaRPr>
          </a:p>
        </p:txBody>
      </p:sp>
      <p:sp>
        <p:nvSpPr>
          <p:cNvPr id="11" name="Oval 10">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3054661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D9195-A179-4334-902C-C1BC464B4B3E}"/>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4E90B-AB79-41FD-B2E8-15C3228634CC}"/>
              </a:ext>
            </a:extLst>
          </p:cNvPr>
          <p:cNvSpPr>
            <a:spLocks noGrp="1"/>
          </p:cNvSpPr>
          <p:nvPr>
            <p:ph type="title"/>
          </p:nvPr>
        </p:nvSpPr>
        <p:spPr>
          <a:xfrm>
            <a:off x="594804" y="640263"/>
            <a:ext cx="6619811" cy="1344975"/>
          </a:xfrm>
        </p:spPr>
        <p:txBody>
          <a:bodyPr>
            <a:normAutofit/>
          </a:bodyPr>
          <a:lstStyle/>
          <a:p>
            <a:r>
              <a:rPr lang="fr-CA" sz="6000" dirty="0" smtClean="0">
                <a:cs typeface="Calibri Light"/>
              </a:rPr>
              <a:t>Amitiés </a:t>
            </a:r>
            <a:endParaRPr lang="fr-CA" sz="6000" dirty="0"/>
          </a:p>
        </p:txBody>
      </p:sp>
      <p:sp>
        <p:nvSpPr>
          <p:cNvPr id="3" name="Content Placeholder 2">
            <a:extLst>
              <a:ext uri="{FF2B5EF4-FFF2-40B4-BE49-F238E27FC236}">
                <a16:creationId xmlns:a16="http://schemas.microsoft.com/office/drawing/2014/main" id="{0387EE3E-3E49-4506-BA62-77AB52748AB2}"/>
              </a:ext>
            </a:extLst>
          </p:cNvPr>
          <p:cNvSpPr>
            <a:spLocks noGrp="1"/>
          </p:cNvSpPr>
          <p:nvPr>
            <p:ph idx="1"/>
          </p:nvPr>
        </p:nvSpPr>
        <p:spPr>
          <a:xfrm>
            <a:off x="594109" y="2121763"/>
            <a:ext cx="6620505" cy="3773010"/>
          </a:xfrm>
        </p:spPr>
        <p:txBody>
          <a:bodyPr vert="horz" lIns="91440" tIns="45720" rIns="91440" bIns="45720" rtlCol="0" anchor="t">
            <a:normAutofit/>
          </a:bodyPr>
          <a:lstStyle/>
          <a:p>
            <a:r>
              <a:rPr lang="fr-CA" dirty="0" smtClean="0">
                <a:cs typeface="Calibri"/>
              </a:rPr>
              <a:t>À quoi cela ressemble-t-il quand quelqu’un est un bon ami?</a:t>
            </a:r>
          </a:p>
          <a:p>
            <a:r>
              <a:rPr lang="fr-CA" dirty="0" smtClean="0">
                <a:cs typeface="Calibri"/>
              </a:rPr>
              <a:t>À quoi cela ressemble-t-il quand quelqu’un n’est pas un bon ami?</a:t>
            </a:r>
          </a:p>
          <a:p>
            <a:r>
              <a:rPr lang="fr-CA" dirty="0" smtClean="0">
                <a:cs typeface="Calibri"/>
              </a:rPr>
              <a:t>Qu’est-ce que ça fait quand quelqu’un est un bon ami?</a:t>
            </a:r>
          </a:p>
          <a:p>
            <a:r>
              <a:rPr lang="fr-CA" dirty="0" smtClean="0">
                <a:cs typeface="Calibri"/>
              </a:rPr>
              <a:t>Qu’est-ce que ça fait quand quelqu’un n’est pas un bon ami?</a:t>
            </a:r>
          </a:p>
          <a:p>
            <a:endParaRPr lang="en-US" sz="2400" dirty="0">
              <a:cs typeface="Calibri"/>
            </a:endParaRPr>
          </a:p>
          <a:p>
            <a:endParaRPr lang="en-US" sz="2400" dirty="0">
              <a:cs typeface="Calibri"/>
            </a:endParaRPr>
          </a:p>
        </p:txBody>
      </p:sp>
      <p:sp>
        <p:nvSpPr>
          <p:cNvPr id="5" name="TextBox 4">
            <a:extLst>
              <a:ext uri="{FF2B5EF4-FFF2-40B4-BE49-F238E27FC236}">
                <a16:creationId xmlns:a16="http://schemas.microsoft.com/office/drawing/2014/main" id="{49C1F837-FDF2-4E10-AC04-39ABB529D9B7}"/>
              </a:ext>
            </a:extLst>
          </p:cNvPr>
          <p:cNvSpPr txBox="1"/>
          <p:nvPr/>
        </p:nvSpPr>
        <p:spPr>
          <a:xfrm>
            <a:off x="9961901" y="6657945"/>
            <a:ext cx="2230099"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a:t>
            </a:r>
            <a:r>
              <a:rPr lang="fr-CA" sz="700" dirty="0" smtClean="0"/>
              <a:t>.</a:t>
            </a:r>
            <a:endParaRPr lang="fr-CA" sz="700" dirty="0">
              <a:cs typeface="Calibri"/>
            </a:endParaRPr>
          </a:p>
        </p:txBody>
      </p:sp>
      <p:sp>
        <p:nvSpPr>
          <p:cNvPr id="7" name="Rectangle 6"/>
          <p:cNvSpPr/>
          <p:nvPr/>
        </p:nvSpPr>
        <p:spPr>
          <a:xfrm>
            <a:off x="10347315" y="5989319"/>
            <a:ext cx="1476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2a</a:t>
            </a:r>
            <a:endParaRPr lang="fr-CA" sz="2400" dirty="0"/>
          </a:p>
        </p:txBody>
      </p:sp>
    </p:spTree>
    <p:extLst>
      <p:ext uri="{BB962C8B-B14F-4D97-AF65-F5344CB8AC3E}">
        <p14:creationId xmlns:p14="http://schemas.microsoft.com/office/powerpoint/2010/main" val="38795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776DD11C-C577-4B38-8E2F-FB966ABBD3FE}"/>
              </a:ext>
            </a:extLst>
          </p:cNvPr>
          <p:cNvPicPr>
            <a:picLocks noChangeAspect="1"/>
          </p:cNvPicPr>
          <p:nvPr/>
        </p:nvPicPr>
        <p:blipFill rotWithShape="1">
          <a:blip r:embed="rId2">
            <a:alphaModFix/>
          </a:blip>
          <a:srcRect l="2045" r="28028"/>
          <a:stretch/>
        </p:blipFill>
        <p:spPr>
          <a:xfrm>
            <a:off x="5797543" y="1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2D6595D2-35AF-496C-902F-D398AFD5478F}"/>
              </a:ext>
            </a:extLst>
          </p:cNvPr>
          <p:cNvSpPr>
            <a:spLocks noGrp="1"/>
          </p:cNvSpPr>
          <p:nvPr>
            <p:ph type="title"/>
          </p:nvPr>
        </p:nvSpPr>
        <p:spPr>
          <a:xfrm>
            <a:off x="546204" y="338370"/>
            <a:ext cx="5062430" cy="1311664"/>
          </a:xfrm>
        </p:spPr>
        <p:txBody>
          <a:bodyPr>
            <a:normAutofit/>
          </a:bodyPr>
          <a:lstStyle/>
          <a:p>
            <a:r>
              <a:rPr lang="fr-CA" dirty="0" smtClean="0">
                <a:solidFill>
                  <a:srgbClr val="000000"/>
                </a:solidFill>
                <a:cs typeface="Calibri Light"/>
              </a:rPr>
              <a:t>Activité n</a:t>
            </a:r>
            <a:r>
              <a:rPr lang="fr-CA" baseline="30000" dirty="0" smtClean="0">
                <a:solidFill>
                  <a:srgbClr val="000000"/>
                </a:solidFill>
                <a:cs typeface="Calibri Light"/>
              </a:rPr>
              <a:t>o</a:t>
            </a:r>
            <a:r>
              <a:rPr lang="fr-CA" dirty="0" smtClean="0">
                <a:solidFill>
                  <a:srgbClr val="000000"/>
                </a:solidFill>
                <a:cs typeface="Calibri Light"/>
              </a:rPr>
              <a:t> 16 – Explorez le ciel</a:t>
            </a:r>
            <a:endParaRPr lang="fr-CA" dirty="0">
              <a:solidFill>
                <a:srgbClr val="000000"/>
              </a:solidFill>
            </a:endParaRPr>
          </a:p>
        </p:txBody>
      </p:sp>
      <p:sp>
        <p:nvSpPr>
          <p:cNvPr id="3" name="Content Placeholder 2">
            <a:extLst>
              <a:ext uri="{FF2B5EF4-FFF2-40B4-BE49-F238E27FC236}">
                <a16:creationId xmlns:a16="http://schemas.microsoft.com/office/drawing/2014/main" id="{8AA0AB07-6045-4282-B4F0-D7B53B4A6838}"/>
              </a:ext>
            </a:extLst>
          </p:cNvPr>
          <p:cNvSpPr>
            <a:spLocks noGrp="1"/>
          </p:cNvSpPr>
          <p:nvPr>
            <p:ph idx="1"/>
          </p:nvPr>
        </p:nvSpPr>
        <p:spPr>
          <a:xfrm>
            <a:off x="546204" y="1650035"/>
            <a:ext cx="5488836" cy="5189678"/>
          </a:xfrm>
        </p:spPr>
        <p:txBody>
          <a:bodyPr vert="horz" lIns="91440" tIns="45720" rIns="91440" bIns="45720" rtlCol="0" anchor="ctr">
            <a:norm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Choisissez une heure de la journée (le matin, l’après-midi, le soir ou la nuit).</a:t>
            </a:r>
            <a:endParaRPr lang="fr-CA" sz="2400" dirty="0" smtClean="0">
              <a:solidFill>
                <a:srgbClr val="000000"/>
              </a:solidFill>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Regardez le ciel</a:t>
            </a:r>
            <a:endParaRPr lang="fr-CA" sz="2400" dirty="0" smtClean="0">
              <a:solidFill>
                <a:srgbClr val="000000"/>
              </a:solidFill>
              <a:ea typeface="+mn-lt"/>
              <a:cs typeface="+mn-lt"/>
            </a:endParaRPr>
          </a:p>
          <a:p>
            <a:pPr marL="914400" lvl="1" indent="-457200"/>
            <a:r>
              <a:rPr lang="fr-CA" dirty="0" smtClean="0">
                <a:latin typeface="Calibri" panose="020F0502020204030204" pitchFamily="34" charset="0"/>
                <a:ea typeface="Calibri" panose="020F0502020204030204" pitchFamily="34" charset="0"/>
                <a:cs typeface="Times New Roman" panose="02020603050405020304" pitchFamily="18" charset="0"/>
              </a:rPr>
              <a:t>Que voyez-vous?</a:t>
            </a:r>
            <a:r>
              <a:rPr lang="fr-CA" dirty="0" smtClean="0">
                <a:solidFill>
                  <a:srgbClr val="000000"/>
                </a:solidFill>
                <a:ea typeface="+mn-lt"/>
                <a:cs typeface="+mn-lt"/>
              </a:rPr>
              <a:t> </a:t>
            </a:r>
          </a:p>
          <a:p>
            <a:pPr marL="914400" lvl="1" indent="-457200"/>
            <a:r>
              <a:rPr lang="fr-CA" dirty="0" smtClean="0">
                <a:latin typeface="Calibri" panose="020F0502020204030204" pitchFamily="34" charset="0"/>
                <a:ea typeface="Calibri" panose="020F0502020204030204" pitchFamily="34" charset="0"/>
                <a:cs typeface="Times New Roman" panose="02020603050405020304" pitchFamily="18" charset="0"/>
              </a:rPr>
              <a:t>Qu’entendez-vous?</a:t>
            </a:r>
            <a:r>
              <a:rPr lang="fr-CA" dirty="0" smtClean="0">
                <a:solidFill>
                  <a:srgbClr val="000000"/>
                </a:solidFill>
                <a:ea typeface="+mn-lt"/>
                <a:cs typeface="+mn-lt"/>
              </a:rPr>
              <a:t> </a:t>
            </a:r>
          </a:p>
          <a:p>
            <a:pPr marL="914400" lvl="1" indent="-457200"/>
            <a:r>
              <a:rPr lang="fr-CA" dirty="0" smtClean="0">
                <a:latin typeface="Calibri" panose="020F0502020204030204" pitchFamily="34" charset="0"/>
                <a:ea typeface="Calibri" panose="020F0502020204030204" pitchFamily="34" charset="0"/>
                <a:cs typeface="Times New Roman" panose="02020603050405020304" pitchFamily="18" charset="0"/>
              </a:rPr>
              <a:t>Que sentez-vous?</a:t>
            </a:r>
            <a:r>
              <a:rPr lang="fr-CA" dirty="0" smtClean="0">
                <a:solidFill>
                  <a:srgbClr val="000000"/>
                </a:solidFill>
                <a:ea typeface="+mn-lt"/>
                <a:cs typeface="+mn-lt"/>
              </a:rPr>
              <a:t> </a:t>
            </a:r>
          </a:p>
          <a:p>
            <a:pPr marL="914400" lvl="1" indent="-457200"/>
            <a:r>
              <a:rPr lang="fr-CA" dirty="0" smtClean="0">
                <a:latin typeface="Calibri" panose="020F0502020204030204" pitchFamily="34" charset="0"/>
                <a:ea typeface="Calibri" panose="020F0502020204030204" pitchFamily="34" charset="0"/>
                <a:cs typeface="Times New Roman" panose="02020603050405020304" pitchFamily="18" charset="0"/>
              </a:rPr>
              <a:t>Que ressentez-vous?</a:t>
            </a:r>
            <a:r>
              <a:rPr lang="fr-CA" dirty="0" smtClean="0">
                <a:solidFill>
                  <a:srgbClr val="000000"/>
                </a:solidFill>
                <a:ea typeface="+mn-lt"/>
                <a:cs typeface="+mn-lt"/>
              </a:rPr>
              <a:t> </a:t>
            </a:r>
          </a:p>
          <a:p>
            <a:pPr marL="914400" lvl="1" indent="-457200"/>
            <a:r>
              <a:rPr lang="fr-CA" dirty="0" smtClean="0">
                <a:latin typeface="Calibri" panose="020F0502020204030204" pitchFamily="34" charset="0"/>
                <a:ea typeface="Calibri" panose="020F0502020204030204" pitchFamily="34" charset="0"/>
                <a:cs typeface="Times New Roman" panose="02020603050405020304" pitchFamily="18" charset="0"/>
              </a:rPr>
              <a:t>Qu’est-ce que vous vous demandez?</a:t>
            </a:r>
            <a:endParaRPr lang="fr-CA" dirty="0" smtClean="0">
              <a:solidFill>
                <a:srgbClr val="000000"/>
              </a:solidFill>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Dessinez une image du ciel que vous avez vu, en incluant autant de détails que possible. Expliquez votre image à un partenaire ou à un membre de la famille.</a:t>
            </a:r>
            <a:endParaRPr lang="fr-CA" sz="2400" dirty="0">
              <a:solidFill>
                <a:srgbClr val="000000"/>
              </a:solidFill>
              <a:ea typeface="+mn-lt"/>
              <a:cs typeface="+mn-lt"/>
            </a:endParaRPr>
          </a:p>
        </p:txBody>
      </p:sp>
      <p:sp>
        <p:nvSpPr>
          <p:cNvPr id="4" name="TextBox 3">
            <a:extLst>
              <a:ext uri="{FF2B5EF4-FFF2-40B4-BE49-F238E27FC236}">
                <a16:creationId xmlns:a16="http://schemas.microsoft.com/office/drawing/2014/main" id="{C35A6EB4-9B04-4B0D-9C9F-9E4601A2319D}"/>
              </a:ext>
            </a:extLst>
          </p:cNvPr>
          <p:cNvSpPr txBox="1"/>
          <p:nvPr/>
        </p:nvSpPr>
        <p:spPr>
          <a:xfrm>
            <a:off x="9966384" y="6650966"/>
            <a:ext cx="274320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4"/>
              </a:rPr>
              <a:t>« Blue </a:t>
            </a:r>
            <a:r>
              <a:rPr lang="fr-CA" sz="700" dirty="0" err="1" smtClean="0">
                <a:ea typeface="+mn-lt"/>
                <a:cs typeface="+mn-lt"/>
                <a:hlinkClick r:id="rId4"/>
              </a:rPr>
              <a:t>sky</a:t>
            </a:r>
            <a:r>
              <a:rPr lang="fr-CA" sz="700" dirty="0" smtClean="0">
                <a:ea typeface="+mn-lt"/>
                <a:cs typeface="+mn-lt"/>
                <a:hlinkClick r:id="rId4"/>
              </a:rPr>
              <a:t> 1 »</a:t>
            </a:r>
            <a:r>
              <a:rPr lang="fr-CA" sz="700" dirty="0" smtClean="0">
                <a:ea typeface="+mn-lt"/>
                <a:cs typeface="+mn-lt"/>
              </a:rPr>
              <a:t> par </a:t>
            </a:r>
            <a:r>
              <a:rPr lang="fr-CA" sz="700" dirty="0" smtClean="0">
                <a:ea typeface="+mn-lt"/>
                <a:cs typeface="+mn-lt"/>
                <a:hlinkClick r:id="rId5"/>
              </a:rPr>
              <a:t>Fabio Marini</a:t>
            </a:r>
            <a:r>
              <a:rPr lang="fr-CA" sz="700" dirty="0" smtClean="0">
                <a:ea typeface="+mn-lt"/>
                <a:cs typeface="+mn-lt"/>
              </a:rPr>
              <a:t> est sous licence </a:t>
            </a:r>
            <a:r>
              <a:rPr lang="fr-CA" sz="700" dirty="0" smtClean="0">
                <a:ea typeface="+mn-lt"/>
                <a:cs typeface="+mn-lt"/>
                <a:hlinkClick r:id="rId6"/>
              </a:rPr>
              <a:t>CC BY 2.0</a:t>
            </a:r>
            <a:r>
              <a:rPr lang="fr-CA" sz="700" dirty="0" smtClean="0">
                <a:ea typeface="+mn-lt"/>
                <a:cs typeface="+mn-lt"/>
              </a:rPr>
              <a:t> </a:t>
            </a:r>
            <a:endParaRPr lang="fr-CA" dirty="0"/>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248202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C30C-06A9-4C02-A668-104565C38CA8}"/>
              </a:ext>
            </a:extLst>
          </p:cNvPr>
          <p:cNvSpPr>
            <a:spLocks noGrp="1"/>
          </p:cNvSpPr>
          <p:nvPr>
            <p:ph type="title"/>
          </p:nvPr>
        </p:nvSpPr>
        <p:spPr>
          <a:xfrm>
            <a:off x="4834648" y="-19670"/>
            <a:ext cx="6422849" cy="1676603"/>
          </a:xfrm>
        </p:spPr>
        <p:txBody>
          <a:bodyPr>
            <a:normAutofit/>
          </a:bodyPr>
          <a:lstStyle/>
          <a:p>
            <a:r>
              <a:rPr lang="fr-CA" dirty="0" smtClean="0">
                <a:cs typeface="Calibri Light"/>
              </a:rPr>
              <a:t>Activité n</a:t>
            </a:r>
            <a:r>
              <a:rPr lang="fr-CA" baseline="30000" dirty="0" smtClean="0">
                <a:cs typeface="Calibri Light"/>
              </a:rPr>
              <a:t>o</a:t>
            </a:r>
            <a:r>
              <a:rPr lang="fr-CA" dirty="0" smtClean="0">
                <a:cs typeface="Calibri Light"/>
              </a:rPr>
              <a:t> 17 – </a:t>
            </a:r>
            <a:br>
              <a:rPr lang="fr-CA" dirty="0" smtClean="0">
                <a:cs typeface="Calibri Light"/>
              </a:rPr>
            </a:br>
            <a:r>
              <a:rPr lang="fr-CA" dirty="0" smtClean="0">
                <a:cs typeface="Calibri Light"/>
              </a:rPr>
              <a:t>Quel temps fait-il?</a:t>
            </a:r>
            <a:endParaRPr lang="fr-CA" dirty="0"/>
          </a:p>
        </p:txBody>
      </p:sp>
      <p:sp>
        <p:nvSpPr>
          <p:cNvPr id="21" name="Rectangle 23">
            <a:extLst>
              <a:ext uri="{FF2B5EF4-FFF2-40B4-BE49-F238E27FC236}">
                <a16:creationId xmlns:a16="http://schemas.microsoft.com/office/drawing/2014/main" id="{A98BC887-4916-4227-9F48-3B078D23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95D5198D-A4D3-4BD5-B90C-43D0E963F378}"/>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8931" r="9610" b="5"/>
          <a:stretch/>
        </p:blipFill>
        <p:spPr>
          <a:xfrm>
            <a:off x="804670" y="803049"/>
            <a:ext cx="3026664" cy="2470743"/>
          </a:xfrm>
          <a:prstGeom prst="rect">
            <a:avLst/>
          </a:prstGeom>
          <a:effectLst/>
        </p:spPr>
      </p:pic>
      <p:pic>
        <p:nvPicPr>
          <p:cNvPr id="5" name="Picture 5">
            <a:extLst>
              <a:ext uri="{FF2B5EF4-FFF2-40B4-BE49-F238E27FC236}">
                <a16:creationId xmlns:a16="http://schemas.microsoft.com/office/drawing/2014/main" id="{159FB3E6-34EC-4457-B5CC-BAAC8311F64F}"/>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l="4937" r="1969"/>
          <a:stretch/>
        </p:blipFill>
        <p:spPr>
          <a:xfrm>
            <a:off x="804674" y="3461344"/>
            <a:ext cx="3026663" cy="2438400"/>
          </a:xfrm>
          <a:prstGeom prst="rect">
            <a:avLst/>
          </a:prstGeom>
        </p:spPr>
      </p:pic>
      <p:sp>
        <p:nvSpPr>
          <p:cNvPr id="3" name="Content Placeholder 2">
            <a:extLst>
              <a:ext uri="{FF2B5EF4-FFF2-40B4-BE49-F238E27FC236}">
                <a16:creationId xmlns:a16="http://schemas.microsoft.com/office/drawing/2014/main" id="{F8E401A9-5366-426A-A790-6675B0A8DC1E}"/>
              </a:ext>
            </a:extLst>
          </p:cNvPr>
          <p:cNvSpPr>
            <a:spLocks noGrp="1"/>
          </p:cNvSpPr>
          <p:nvPr>
            <p:ph idx="1"/>
          </p:nvPr>
        </p:nvSpPr>
        <p:spPr>
          <a:xfrm>
            <a:off x="4829334" y="1511808"/>
            <a:ext cx="7054238" cy="5341945"/>
          </a:xfrm>
        </p:spPr>
        <p:txBody>
          <a:bodyPr vert="horz" lIns="91440" tIns="45720" rIns="91440" bIns="45720" rtlCol="0" anchor="t">
            <a:noAutofit/>
          </a:bodyPr>
          <a:lstStyle/>
          <a:p>
            <a:r>
              <a:rPr lang="fr-CA" sz="1900" dirty="0" smtClean="0">
                <a:latin typeface="Calibri" panose="020F0502020204030204" pitchFamily="34" charset="0"/>
                <a:ea typeface="Calibri" panose="020F0502020204030204" pitchFamily="34" charset="0"/>
                <a:cs typeface="Times New Roman" panose="02020603050405020304" pitchFamily="18" charset="0"/>
              </a:rPr>
              <a:t>Quel temps fait-il aujourd’hui? Ensoleillé, nuageux, frais, chaud, venteux, pluvieux ou neigeux? Quelle est la température? Comment cela change-t-il?</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Selon vous, quel temps </a:t>
            </a:r>
            <a:r>
              <a:rPr lang="fr-CA" sz="1900" dirty="0" err="1" smtClean="0">
                <a:latin typeface="Calibri" panose="020F0502020204030204" pitchFamily="34" charset="0"/>
                <a:ea typeface="Calibri" panose="020F0502020204030204" pitchFamily="34" charset="0"/>
                <a:cs typeface="Times New Roman" panose="02020603050405020304" pitchFamily="18" charset="0"/>
              </a:rPr>
              <a:t>fera-t-il</a:t>
            </a:r>
            <a:r>
              <a:rPr lang="fr-CA" sz="1900" dirty="0" smtClean="0">
                <a:latin typeface="Calibri" panose="020F0502020204030204" pitchFamily="34" charset="0"/>
                <a:ea typeface="Calibri" panose="020F0502020204030204" pitchFamily="34" charset="0"/>
                <a:cs typeface="Times New Roman" panose="02020603050405020304" pitchFamily="18" charset="0"/>
              </a:rPr>
              <a:t> demain?</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Quelle est la différence entre le jour et la nuit?</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Comment pouvez-vous le dire?</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Pourquoi le soleil est-il important? Pourquoi la pluie est-elle importante?</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Comment le temps touche-t-il les animaux, les insectes et les êtres vivants?</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Quelle saison est-ce maintenant?</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Quelle est votre saison préférée et celle que vous aimez le moins? L’été, l’hiver, l’automne ou le printemps? Le temps </a:t>
            </a:r>
            <a:r>
              <a:rPr lang="fr-CA" sz="1900" dirty="0" err="1" smtClean="0">
                <a:latin typeface="Calibri" panose="020F0502020204030204" pitchFamily="34" charset="0"/>
                <a:ea typeface="Calibri" panose="020F0502020204030204" pitchFamily="34" charset="0"/>
                <a:cs typeface="Times New Roman" panose="02020603050405020304" pitchFamily="18" charset="0"/>
              </a:rPr>
              <a:t>a-t-il</a:t>
            </a:r>
            <a:r>
              <a:rPr lang="fr-CA" sz="1900" dirty="0" smtClean="0">
                <a:latin typeface="Calibri" panose="020F0502020204030204" pitchFamily="34" charset="0"/>
                <a:ea typeface="Calibri" panose="020F0502020204030204" pitchFamily="34" charset="0"/>
                <a:cs typeface="Times New Roman" panose="02020603050405020304" pitchFamily="18" charset="0"/>
              </a:rPr>
              <a:t> un rapport avec votre choix?</a:t>
            </a:r>
            <a:endParaRPr lang="fr-CA" sz="1900" dirty="0" smtClean="0">
              <a:cs typeface="Calibri"/>
            </a:endParaRPr>
          </a:p>
          <a:p>
            <a:r>
              <a:rPr lang="fr-CA" sz="1900" dirty="0" smtClean="0">
                <a:latin typeface="Calibri" panose="020F0502020204030204" pitchFamily="34" charset="0"/>
                <a:ea typeface="Calibri" panose="020F0502020204030204" pitchFamily="34" charset="0"/>
                <a:cs typeface="Times New Roman" panose="02020603050405020304" pitchFamily="18" charset="0"/>
              </a:rPr>
              <a:t>Comment l’eau change-t-elle avec les saisons? Eau congelée, eau fondue, niveau élevé, niveau bas, etc.</a:t>
            </a:r>
            <a:endParaRPr lang="fr-CA" sz="1800" dirty="0">
              <a:cs typeface="Calibri"/>
            </a:endParaRPr>
          </a:p>
        </p:txBody>
      </p:sp>
      <p:sp>
        <p:nvSpPr>
          <p:cNvPr id="6" name="TextBox 5">
            <a:extLst>
              <a:ext uri="{FF2B5EF4-FFF2-40B4-BE49-F238E27FC236}">
                <a16:creationId xmlns:a16="http://schemas.microsoft.com/office/drawing/2014/main" id="{1D1E7D65-87CD-4341-9955-A532A4C478B6}"/>
              </a:ext>
            </a:extLst>
          </p:cNvPr>
          <p:cNvSpPr txBox="1"/>
          <p:nvPr/>
        </p:nvSpPr>
        <p:spPr>
          <a:xfrm>
            <a:off x="2291351" y="6662972"/>
            <a:ext cx="2230099" cy="200055"/>
          </a:xfrm>
          <a:prstGeom prst="rect">
            <a:avLst/>
          </a:prstGeom>
          <a:noFill/>
        </p:spPr>
        <p:txBody>
          <a:bodyPr wrap="none" lIns="91440" tIns="45720" rIns="91440" bIns="45720" anchor="t">
            <a:spAutoFit/>
          </a:bodyPr>
          <a:lstStyle/>
          <a:p>
            <a:pPr algn="r">
              <a:spcAft>
                <a:spcPts val="600"/>
              </a:spcAft>
            </a:pPr>
            <a:r>
              <a:rPr lang="fr-CA" sz="700" dirty="0" smtClean="0">
                <a:hlinkClick r:id="rId6"/>
              </a:rPr>
              <a:t>Cette photo</a:t>
            </a:r>
            <a:r>
              <a:rPr lang="fr-CA" sz="700" dirty="0" smtClean="0"/>
              <a:t> d’un auteur inconnu est sous licence </a:t>
            </a:r>
            <a:r>
              <a:rPr lang="fr-CA" sz="700" dirty="0" smtClean="0">
                <a:hlinkClick r:id="rId7">
                  <a:extLst>
                    <a:ext uri="{A12FA001-AC4F-418D-AE19-62706E023703}">
                      <ahyp:hlinkClr xmlns:ahyp="http://schemas.microsoft.com/office/drawing/2018/hyperlinkcolor" xmlns="" val="tx"/>
                    </a:ext>
                  </a:extLst>
                </a:hlinkClick>
              </a:rPr>
              <a:t>CC BY</a:t>
            </a:r>
            <a:r>
              <a:rPr lang="fr-CA" sz="700" dirty="0" smtClean="0"/>
              <a:t>.</a:t>
            </a:r>
            <a:endParaRPr lang="fr-CA" sz="700" dirty="0">
              <a:cs typeface="Calibri"/>
            </a:endParaRPr>
          </a:p>
        </p:txBody>
      </p:sp>
      <p:sp>
        <p:nvSpPr>
          <p:cNvPr id="10" name="TextBox 9">
            <a:extLst>
              <a:ext uri="{FF2B5EF4-FFF2-40B4-BE49-F238E27FC236}">
                <a16:creationId xmlns:a16="http://schemas.microsoft.com/office/drawing/2014/main" id="{C81DA44D-0AC0-4F48-B6E4-C57FBEAF6F26}"/>
              </a:ext>
            </a:extLst>
          </p:cNvPr>
          <p:cNvSpPr txBox="1"/>
          <p:nvPr/>
        </p:nvSpPr>
        <p:spPr>
          <a:xfrm>
            <a:off x="-28612" y="6653699"/>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8">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12" name="Oval 11">
            <a:hlinkClick r:id="rId9"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9" action="ppaction://hlinksldjump"/>
              </a:rPr>
              <a:t>Tableau de choix</a:t>
            </a:r>
            <a:endParaRPr lang="fr-CA" sz="1600" dirty="0"/>
          </a:p>
        </p:txBody>
      </p:sp>
    </p:spTree>
    <p:extLst>
      <p:ext uri="{BB962C8B-B14F-4D97-AF65-F5344CB8AC3E}">
        <p14:creationId xmlns:p14="http://schemas.microsoft.com/office/powerpoint/2010/main" val="2915537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2750635-CB44-4E25-8E0C-50A435CCF3F0}"/>
              </a:ext>
            </a:extLst>
          </p:cNvPr>
          <p:cNvPicPr>
            <a:picLocks noChangeAspect="1"/>
          </p:cNvPicPr>
          <p:nvPr/>
        </p:nvPicPr>
        <p:blipFill rotWithShape="1">
          <a:blip r:embed="rId3"/>
          <a:srcRect l="15036" r="15036"/>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78708C6-6393-4A6B-A6E8-EA1B6F85B29E}"/>
              </a:ext>
            </a:extLst>
          </p:cNvPr>
          <p:cNvSpPr>
            <a:spLocks noGrp="1"/>
          </p:cNvSpPr>
          <p:nvPr>
            <p:ph type="title"/>
          </p:nvPr>
        </p:nvSpPr>
        <p:spPr>
          <a:xfrm>
            <a:off x="158016" y="199882"/>
            <a:ext cx="4956959" cy="1311664"/>
          </a:xfrm>
        </p:spPr>
        <p:txBody>
          <a:bodyPr>
            <a:normAutofit fontScale="90000"/>
          </a:bodyPr>
          <a:lstStyle/>
          <a:p>
            <a:r>
              <a:rPr lang="fr-CA" dirty="0" smtClean="0">
                <a:solidFill>
                  <a:srgbClr val="000000"/>
                </a:solidFill>
              </a:rPr>
              <a:t>Activité n</a:t>
            </a:r>
            <a:r>
              <a:rPr lang="fr-CA" baseline="30000" dirty="0" smtClean="0">
                <a:solidFill>
                  <a:srgbClr val="000000"/>
                </a:solidFill>
              </a:rPr>
              <a:t>o</a:t>
            </a:r>
            <a:r>
              <a:rPr lang="fr-CA" dirty="0" smtClean="0">
                <a:solidFill>
                  <a:srgbClr val="000000"/>
                </a:solidFill>
              </a:rPr>
              <a:t> 18 – Contemplez les nuages</a:t>
            </a:r>
            <a:endParaRPr lang="fr-CA" dirty="0">
              <a:solidFill>
                <a:srgbClr val="000000"/>
              </a:solidFill>
            </a:endParaRPr>
          </a:p>
        </p:txBody>
      </p:sp>
      <p:sp>
        <p:nvSpPr>
          <p:cNvPr id="3" name="Content Placeholder 2">
            <a:extLst>
              <a:ext uri="{FF2B5EF4-FFF2-40B4-BE49-F238E27FC236}">
                <a16:creationId xmlns:a16="http://schemas.microsoft.com/office/drawing/2014/main" id="{39FBAE8E-D09F-4B64-ADC4-D0F5CAB23A08}"/>
              </a:ext>
            </a:extLst>
          </p:cNvPr>
          <p:cNvSpPr>
            <a:spLocks noGrp="1"/>
          </p:cNvSpPr>
          <p:nvPr>
            <p:ph idx="1"/>
          </p:nvPr>
        </p:nvSpPr>
        <p:spPr>
          <a:xfrm>
            <a:off x="158016" y="1711427"/>
            <a:ext cx="6495447" cy="4910262"/>
          </a:xfrm>
        </p:spPr>
        <p:txBody>
          <a:bodyPr vert="horz" lIns="91440" tIns="45720" rIns="91440" bIns="45720" rtlCol="0" anchor="ctr">
            <a:noAutofit/>
          </a:bodyPr>
          <a:lstStyle/>
          <a:p>
            <a:r>
              <a:rPr lang="fr-CA" sz="1800" dirty="0" smtClean="0">
                <a:latin typeface="Calibri" panose="020F0502020204030204" pitchFamily="34" charset="0"/>
                <a:ea typeface="Calibri" panose="020F0502020204030204" pitchFamily="34" charset="0"/>
                <a:cs typeface="Times New Roman" panose="02020603050405020304" pitchFamily="18" charset="0"/>
              </a:rPr>
              <a:t>Allongez-vous sur le sol et regardez le ciel.</a:t>
            </a:r>
            <a:endParaRPr lang="fr-CA" sz="1800" dirty="0" smtClean="0">
              <a:solidFill>
                <a:srgbClr val="000000"/>
              </a:solidFill>
              <a:cs typeface="Calibri" panose="020F0502020204030204"/>
            </a:endParaRPr>
          </a:p>
          <a:p>
            <a:r>
              <a:rPr lang="fr-CA" sz="1800" dirty="0" smtClean="0">
                <a:latin typeface="Calibri" panose="020F0502020204030204" pitchFamily="34" charset="0"/>
                <a:ea typeface="Calibri" panose="020F0502020204030204" pitchFamily="34" charset="0"/>
                <a:cs typeface="Times New Roman" panose="02020603050405020304" pitchFamily="18" charset="0"/>
              </a:rPr>
              <a:t>Regardez les nuages.</a:t>
            </a:r>
            <a:r>
              <a:rPr lang="fr-CA" sz="1800" dirty="0" smtClean="0">
                <a:solidFill>
                  <a:srgbClr val="000000"/>
                </a:solidFill>
                <a:cs typeface="Calibri" panose="020F0502020204030204"/>
              </a:rPr>
              <a:t> </a:t>
            </a: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Voyez-vous des formes dans les nuages? Des formes d’animaux ou d’insectes?</a:t>
            </a:r>
            <a:endParaRPr lang="fr-CA" sz="1800" dirty="0" smtClean="0">
              <a:solidFill>
                <a:srgbClr val="000000"/>
              </a:solidFill>
              <a:cs typeface="Calibri" panose="020F0502020204030204"/>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Les nuages couvrent-ils tout le ciel, ou seulement une partie de celui-ci?</a:t>
            </a:r>
            <a:endParaRPr lang="fr-CA" sz="1800" dirty="0" smtClean="0">
              <a:solidFill>
                <a:srgbClr val="000000"/>
              </a:solidFill>
              <a:cs typeface="Calibri" panose="020F0502020204030204"/>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Les nuages sont-ils hauts ou bas dans le ciel?</a:t>
            </a:r>
            <a:endParaRPr lang="fr-CA" sz="1800" dirty="0" smtClean="0">
              <a:solidFill>
                <a:srgbClr val="000000"/>
              </a:solidFill>
              <a:cs typeface="Calibri" panose="020F0502020204030204"/>
            </a:endParaRPr>
          </a:p>
          <a:p>
            <a:pPr lvl="1"/>
            <a:r>
              <a:rPr lang="fr-CA" sz="1800" dirty="0" smtClean="0">
                <a:latin typeface="Calibri" panose="020F0502020204030204" pitchFamily="34" charset="0"/>
                <a:ea typeface="Calibri" panose="020F0502020204030204" pitchFamily="34" charset="0"/>
                <a:cs typeface="Times New Roman" panose="02020603050405020304" pitchFamily="18" charset="0"/>
              </a:rPr>
              <a:t>Les nuages sont-ils blancs ou gris, fins ou épais, plats ou arrondis, gonflés, plumeux ou ressemblent-ils à des ondulations de grain?</a:t>
            </a:r>
            <a:r>
              <a:rPr lang="fr-CA" sz="1800" dirty="0" smtClean="0">
                <a:solidFill>
                  <a:srgbClr val="000000"/>
                </a:solidFill>
                <a:cs typeface="Calibri" panose="020F0502020204030204"/>
              </a:rPr>
              <a:t> </a:t>
            </a:r>
          </a:p>
          <a:p>
            <a:r>
              <a:rPr lang="fr-CA" sz="1800" dirty="0" smtClean="0">
                <a:latin typeface="Calibri" panose="020F0502020204030204" pitchFamily="34" charset="0"/>
                <a:ea typeface="Calibri" panose="020F0502020204030204" pitchFamily="34" charset="0"/>
                <a:cs typeface="Times New Roman" panose="02020603050405020304" pitchFamily="18" charset="0"/>
              </a:rPr>
              <a:t>Faites une affiche, à l’aide de boules de coton, des différents types de nuages que vous voyez.</a:t>
            </a:r>
            <a:r>
              <a:rPr lang="fr-CA" sz="1800" dirty="0" smtClean="0">
                <a:solidFill>
                  <a:srgbClr val="000000"/>
                </a:solidFill>
                <a:cs typeface="Calibri" panose="020F0502020204030204"/>
              </a:rPr>
              <a:t> </a:t>
            </a:r>
          </a:p>
          <a:p>
            <a:r>
              <a:rPr lang="fr-CA" sz="1800" dirty="0" smtClean="0">
                <a:latin typeface="Calibri" panose="020F0502020204030204" pitchFamily="34" charset="0"/>
                <a:ea typeface="Calibri" panose="020F0502020204030204" pitchFamily="34" charset="0"/>
                <a:cs typeface="Times New Roman" panose="02020603050405020304" pitchFamily="18" charset="0"/>
              </a:rPr>
              <a:t>En savoir plus sur les nuages :</a:t>
            </a:r>
            <a:r>
              <a:rPr lang="fr-CA" sz="1800" dirty="0" smtClean="0">
                <a:solidFill>
                  <a:srgbClr val="000000"/>
                </a:solidFill>
                <a:cs typeface="Calibri" panose="020F0502020204030204"/>
              </a:rPr>
              <a:t> </a:t>
            </a:r>
            <a:r>
              <a:rPr lang="fr-CA" sz="1800" dirty="0">
                <a:solidFill>
                  <a:srgbClr val="000000"/>
                </a:solidFill>
                <a:cs typeface="Calibri" panose="020F0502020204030204"/>
                <a:hlinkClick r:id="rId5"/>
              </a:rPr>
              <a:t>https://</a:t>
            </a:r>
            <a:r>
              <a:rPr lang="fr-CA" sz="1800" dirty="0" smtClean="0">
                <a:solidFill>
                  <a:srgbClr val="000000"/>
                </a:solidFill>
                <a:cs typeface="Calibri" panose="020F0502020204030204"/>
                <a:hlinkClick r:id="rId5"/>
              </a:rPr>
              <a:t>cartebateau.com/fr/nuages</a:t>
            </a:r>
            <a:endParaRPr lang="fr-CA" sz="1800" dirty="0">
              <a:solidFill>
                <a:srgbClr val="000000"/>
              </a:solidFill>
              <a:cs typeface="Calibri" panose="020F0502020204030204"/>
            </a:endParaRPr>
          </a:p>
        </p:txBody>
      </p:sp>
      <p:sp>
        <p:nvSpPr>
          <p:cNvPr id="6" name="TextBox 5">
            <a:extLst>
              <a:ext uri="{FF2B5EF4-FFF2-40B4-BE49-F238E27FC236}">
                <a16:creationId xmlns:a16="http://schemas.microsoft.com/office/drawing/2014/main" id="{E1AF877A-CEA0-4DCB-815F-71D7804C3EC6}"/>
              </a:ext>
            </a:extLst>
          </p:cNvPr>
          <p:cNvSpPr txBox="1"/>
          <p:nvPr/>
        </p:nvSpPr>
        <p:spPr>
          <a:xfrm>
            <a:off x="9733471" y="6650966"/>
            <a:ext cx="366335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6"/>
              </a:rPr>
              <a:t>« Cloud Texture 02 »</a:t>
            </a:r>
            <a:r>
              <a:rPr lang="fr-CA" sz="700" dirty="0" smtClean="0">
                <a:ea typeface="+mn-lt"/>
                <a:cs typeface="+mn-lt"/>
              </a:rPr>
              <a:t> par </a:t>
            </a:r>
            <a:r>
              <a:rPr lang="fr-CA" sz="700" dirty="0" err="1" smtClean="0">
                <a:ea typeface="+mn-lt"/>
                <a:cs typeface="+mn-lt"/>
                <a:hlinkClick r:id="rId7"/>
              </a:rPr>
              <a:t>SixRevisions</a:t>
            </a:r>
            <a:r>
              <a:rPr lang="fr-CA" sz="700" dirty="0" smtClean="0">
                <a:ea typeface="+mn-lt"/>
                <a:cs typeface="+mn-lt"/>
              </a:rPr>
              <a:t> est sous licence </a:t>
            </a:r>
            <a:r>
              <a:rPr lang="fr-CA" sz="700" dirty="0" smtClean="0">
                <a:ea typeface="+mn-lt"/>
                <a:cs typeface="+mn-lt"/>
                <a:hlinkClick r:id="rId8"/>
              </a:rPr>
              <a:t>CC BY 2.0</a:t>
            </a:r>
            <a:r>
              <a:rPr lang="fr-CA" sz="700" dirty="0" smtClean="0">
                <a:ea typeface="+mn-lt"/>
                <a:cs typeface="+mn-lt"/>
              </a:rPr>
              <a:t> </a:t>
            </a:r>
            <a:endParaRPr lang="fr-CA" sz="700" dirty="0">
              <a:ea typeface="+mn-lt"/>
              <a:cs typeface="+mn-lt"/>
            </a:endParaRPr>
          </a:p>
        </p:txBody>
      </p:sp>
      <p:sp>
        <p:nvSpPr>
          <p:cNvPr id="9" name="Oval 8">
            <a:hlinkClick r:id="rId9"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9" action="ppaction://hlinksldjump"/>
              </a:rPr>
              <a:t>Tableau de choix</a:t>
            </a:r>
            <a:endParaRPr lang="fr-CA" sz="1600" dirty="0"/>
          </a:p>
        </p:txBody>
      </p:sp>
    </p:spTree>
    <p:extLst>
      <p:ext uri="{BB962C8B-B14F-4D97-AF65-F5344CB8AC3E}">
        <p14:creationId xmlns:p14="http://schemas.microsoft.com/office/powerpoint/2010/main" val="3686800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EF19E13-4557-4A8E-82D4-B9780745E467}"/>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8403" r="9091" b="13415"/>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A71FC-E97A-4CC4-812C-2519DEF7B3F7}"/>
              </a:ext>
            </a:extLst>
          </p:cNvPr>
          <p:cNvSpPr>
            <a:spLocks noGrp="1"/>
          </p:cNvSpPr>
          <p:nvPr>
            <p:ph type="title"/>
          </p:nvPr>
        </p:nvSpPr>
        <p:spPr>
          <a:xfrm>
            <a:off x="594804" y="640263"/>
            <a:ext cx="6619811" cy="1344975"/>
          </a:xfrm>
        </p:spPr>
        <p:txBody>
          <a:bodyPr>
            <a:normAutofit/>
          </a:bodyPr>
          <a:lstStyle/>
          <a:p>
            <a:r>
              <a:rPr lang="fr-CA" sz="4000" dirty="0" smtClean="0">
                <a:cs typeface="Calibri Light"/>
              </a:rPr>
              <a:t>Activité n</a:t>
            </a:r>
            <a:r>
              <a:rPr lang="fr-CA" sz="4000" baseline="30000" dirty="0" smtClean="0">
                <a:cs typeface="Calibri Light"/>
              </a:rPr>
              <a:t>o</a:t>
            </a:r>
            <a:r>
              <a:rPr lang="fr-CA" sz="4000" dirty="0" smtClean="0">
                <a:cs typeface="Calibri Light"/>
              </a:rPr>
              <a:t> 19 – </a:t>
            </a:r>
            <a:br>
              <a:rPr lang="fr-CA" sz="4000" dirty="0" smtClean="0">
                <a:cs typeface="Calibri Light"/>
              </a:rPr>
            </a:br>
            <a:r>
              <a:rPr lang="fr-CA" sz="4000" dirty="0" smtClean="0">
                <a:cs typeface="Calibri Light"/>
              </a:rPr>
              <a:t>Ombres et lumières</a:t>
            </a:r>
            <a:endParaRPr lang="fr-CA" sz="4000" dirty="0"/>
          </a:p>
        </p:txBody>
      </p:sp>
      <p:sp>
        <p:nvSpPr>
          <p:cNvPr id="3" name="Content Placeholder 2">
            <a:extLst>
              <a:ext uri="{FF2B5EF4-FFF2-40B4-BE49-F238E27FC236}">
                <a16:creationId xmlns:a16="http://schemas.microsoft.com/office/drawing/2014/main" id="{90FABA84-1365-413F-B8A2-49814CA4DBFD}"/>
              </a:ext>
            </a:extLst>
          </p:cNvPr>
          <p:cNvSpPr>
            <a:spLocks noGrp="1"/>
          </p:cNvSpPr>
          <p:nvPr>
            <p:ph idx="1"/>
          </p:nvPr>
        </p:nvSpPr>
        <p:spPr>
          <a:xfrm>
            <a:off x="594109" y="2121763"/>
            <a:ext cx="6620505" cy="4096156"/>
          </a:xfrm>
        </p:spPr>
        <p:txBody>
          <a:bodyPr vert="horz" lIns="91440" tIns="45720" rIns="91440" bIns="45720" rtlCol="0" anchor="t">
            <a:noAutofit/>
          </a:bodyPr>
          <a:lstStyle/>
          <a:p>
            <a:r>
              <a:rPr lang="fr-CA" sz="2000" dirty="0" smtClean="0">
                <a:latin typeface="Calibri" panose="020F0502020204030204" pitchFamily="34" charset="0"/>
                <a:ea typeface="Calibri" panose="020F0502020204030204" pitchFamily="34" charset="0"/>
                <a:cs typeface="Times New Roman" panose="02020603050405020304" pitchFamily="18" charset="0"/>
              </a:rPr>
              <a:t>Cette activité ne peut se faire que par temps ensoleillé.</a:t>
            </a:r>
            <a:endParaRPr lang="fr-CA" sz="2000" dirty="0" smtClean="0">
              <a:cs typeface="Calibri"/>
            </a:endParaRPr>
          </a:p>
          <a:p>
            <a:r>
              <a:rPr lang="fr-CA" sz="2000" dirty="0" smtClean="0">
                <a:latin typeface="Calibri" panose="020F0502020204030204" pitchFamily="34" charset="0"/>
                <a:ea typeface="Calibri" panose="020F0502020204030204" pitchFamily="34" charset="0"/>
                <a:cs typeface="Times New Roman" panose="02020603050405020304" pitchFamily="18" charset="0"/>
              </a:rPr>
              <a:t>Tendez votre main et voyez à quoi ressemble l’ombre lorsque votre main est près du sol par rapport à lorsque vous êtes debout avec votre main en l’air. Comment l’ombre change-t-elle?</a:t>
            </a:r>
            <a:endParaRPr lang="fr-CA" sz="2000" dirty="0" smtClean="0">
              <a:cs typeface="Calibri"/>
            </a:endParaRPr>
          </a:p>
          <a:p>
            <a:r>
              <a:rPr lang="fr-CA" sz="2000" dirty="0" smtClean="0">
                <a:latin typeface="Calibri" panose="020F0502020204030204" pitchFamily="34" charset="0"/>
                <a:ea typeface="Calibri" panose="020F0502020204030204" pitchFamily="34" charset="0"/>
                <a:cs typeface="Times New Roman" panose="02020603050405020304" pitchFamily="18" charset="0"/>
              </a:rPr>
              <a:t>Ensuite, essayez de créer différentes formes à partir de votre ombre. Vous pouvez utiliser tout votre corps ou seulement vos mains.</a:t>
            </a:r>
            <a:endParaRPr lang="fr-CA" sz="2000" dirty="0" smtClean="0">
              <a:cs typeface="Calibri"/>
            </a:endParaRPr>
          </a:p>
          <a:p>
            <a:r>
              <a:rPr lang="fr-CA" sz="2000" dirty="0" smtClean="0">
                <a:latin typeface="Calibri" panose="020F0502020204030204" pitchFamily="34" charset="0"/>
                <a:ea typeface="Calibri" panose="020F0502020204030204" pitchFamily="34" charset="0"/>
                <a:cs typeface="Times New Roman" panose="02020603050405020304" pitchFamily="18" charset="0"/>
              </a:rPr>
              <a:t>Demandez à quelqu’un de deviner quel type de forme vous essayez de faire ou prenez une photo de votre ombre et demandez aux gens de deviner.</a:t>
            </a:r>
            <a:endParaRPr lang="fr-CA" sz="2000" dirty="0" smtClean="0">
              <a:cs typeface="Calibri"/>
            </a:endParaRPr>
          </a:p>
          <a:p>
            <a:r>
              <a:rPr lang="fr-CA" sz="2000" dirty="0" smtClean="0">
                <a:latin typeface="Calibri" panose="020F0502020204030204" pitchFamily="34" charset="0"/>
                <a:ea typeface="Calibri" panose="020F0502020204030204" pitchFamily="34" charset="0"/>
                <a:cs typeface="Times New Roman" panose="02020603050405020304" pitchFamily="18" charset="0"/>
              </a:rPr>
              <a:t>Quelle était votre forme d’ombre préférée et pourquoi?</a:t>
            </a:r>
            <a:endParaRPr lang="fr-CA" sz="2000" dirty="0">
              <a:cs typeface="Calibri"/>
            </a:endParaRPr>
          </a:p>
        </p:txBody>
      </p:sp>
      <p:sp>
        <p:nvSpPr>
          <p:cNvPr id="6" name="TextBox 5">
            <a:extLst>
              <a:ext uri="{FF2B5EF4-FFF2-40B4-BE49-F238E27FC236}">
                <a16:creationId xmlns:a16="http://schemas.microsoft.com/office/drawing/2014/main" id="{9101CBB6-4A75-4FB2-B6CB-126D9B3718AB}"/>
              </a:ext>
            </a:extLst>
          </p:cNvPr>
          <p:cNvSpPr txBox="1"/>
          <p:nvPr/>
        </p:nvSpPr>
        <p:spPr>
          <a:xfrm>
            <a:off x="9406703" y="6657945"/>
            <a:ext cx="2483372" cy="200055"/>
          </a:xfrm>
          <a:prstGeom prst="rect">
            <a:avLst/>
          </a:prstGeom>
          <a:noFill/>
        </p:spPr>
        <p:txBody>
          <a:bodyPr wrap="none" lIns="91440" tIns="45720" rIns="91440" bIns="45720" anchor="t">
            <a:spAutoFit/>
          </a:bodyPr>
          <a:lstStyle/>
          <a:p>
            <a:pPr algn="r">
              <a:spcAft>
                <a:spcPts val="600"/>
              </a:spcAft>
            </a:pPr>
            <a:r>
              <a:rPr lang="fr-CA" sz="700" dirty="0" smtClean="0">
                <a:hlinkClick r:id="rId3"/>
              </a:rPr>
              <a:t>Cette photo</a:t>
            </a:r>
            <a:r>
              <a:rPr lang="fr-CA" sz="700" dirty="0" smtClean="0"/>
              <a:t> d’un auteur inconnu est sous licence </a:t>
            </a:r>
            <a:r>
              <a:rPr lang="fr-CA" sz="700" dirty="0" smtClean="0">
                <a:hlinkClick r:id="rId4">
                  <a:extLst>
                    <a:ext uri="{A12FA001-AC4F-418D-AE19-62706E023703}">
                      <ahyp:hlinkClr xmlns:ahyp="http://schemas.microsoft.com/office/drawing/2018/hyperlinkcolor" xmlns="" val="tx"/>
                    </a:ext>
                  </a:extLst>
                </a:hlinkClick>
              </a:rPr>
              <a:t>CC BY-SA-NC</a:t>
            </a:r>
            <a:r>
              <a:rPr lang="fr-CA" sz="700" dirty="0" smtClean="0"/>
              <a:t>.</a:t>
            </a:r>
            <a:endParaRPr lang="fr-CA" sz="700" dirty="0">
              <a:cs typeface="Calibri"/>
            </a:endParaRPr>
          </a:p>
        </p:txBody>
      </p:sp>
      <p:sp>
        <p:nvSpPr>
          <p:cNvPr id="9" name="Oval 8">
            <a:hlinkClick r:id="rId5"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5" action="ppaction://hlinksldjump"/>
              </a:rPr>
              <a:t>Tableau de choix</a:t>
            </a:r>
            <a:endParaRPr lang="fr-CA" sz="1600" dirty="0"/>
          </a:p>
        </p:txBody>
      </p:sp>
    </p:spTree>
    <p:extLst>
      <p:ext uri="{BB962C8B-B14F-4D97-AF65-F5344CB8AC3E}">
        <p14:creationId xmlns:p14="http://schemas.microsoft.com/office/powerpoint/2010/main" val="1494401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73BFD-729D-4625-92A2-0BD41ABE132A}"/>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3382" r="338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A87AB5D-3C65-49D3-9C8E-C930E1A597F3}"/>
              </a:ext>
            </a:extLst>
          </p:cNvPr>
          <p:cNvSpPr>
            <a:spLocks noGrp="1"/>
          </p:cNvSpPr>
          <p:nvPr>
            <p:ph type="title"/>
          </p:nvPr>
        </p:nvSpPr>
        <p:spPr>
          <a:xfrm>
            <a:off x="330545" y="0"/>
            <a:ext cx="5278089" cy="1814871"/>
          </a:xfrm>
        </p:spPr>
        <p:txBody>
          <a:bodyPr>
            <a:normAutofit/>
          </a:bodyPr>
          <a:lstStyle/>
          <a:p>
            <a:r>
              <a:rPr lang="fr-FR" dirty="0">
                <a:solidFill>
                  <a:srgbClr val="000000"/>
                </a:solidFill>
                <a:cs typeface="Calibri Light"/>
              </a:rPr>
              <a:t>Activité n</a:t>
            </a:r>
            <a:r>
              <a:rPr lang="fr-FR" baseline="30000" dirty="0">
                <a:solidFill>
                  <a:srgbClr val="000000"/>
                </a:solidFill>
                <a:cs typeface="Calibri Light"/>
              </a:rPr>
              <a:t>o</a:t>
            </a:r>
            <a:r>
              <a:rPr lang="fr-FR" dirty="0">
                <a:solidFill>
                  <a:srgbClr val="000000"/>
                </a:solidFill>
                <a:cs typeface="Calibri Light"/>
              </a:rPr>
              <a:t> 20 – </a:t>
            </a:r>
            <a:r>
              <a:rPr lang="fr-FR" dirty="0" smtClean="0">
                <a:solidFill>
                  <a:srgbClr val="000000"/>
                </a:solidFill>
                <a:cs typeface="Calibri Light"/>
              </a:rPr>
              <a:t/>
            </a:r>
            <a:br>
              <a:rPr lang="fr-FR" dirty="0" smtClean="0">
                <a:solidFill>
                  <a:srgbClr val="000000"/>
                </a:solidFill>
                <a:cs typeface="Calibri Light"/>
              </a:rPr>
            </a:br>
            <a:r>
              <a:rPr lang="fr-FR" dirty="0" smtClean="0">
                <a:solidFill>
                  <a:srgbClr val="000000"/>
                </a:solidFill>
                <a:cs typeface="Calibri Light"/>
              </a:rPr>
              <a:t>Jouez </a:t>
            </a:r>
            <a:r>
              <a:rPr lang="fr-FR" dirty="0">
                <a:solidFill>
                  <a:srgbClr val="000000"/>
                </a:solidFill>
                <a:cs typeface="Calibri Light"/>
              </a:rPr>
              <a:t>à mimer!</a:t>
            </a:r>
            <a:endParaRPr lang="en-US" dirty="0">
              <a:solidFill>
                <a:srgbClr val="000000"/>
              </a:solidFill>
            </a:endParaRPr>
          </a:p>
        </p:txBody>
      </p:sp>
      <p:sp>
        <p:nvSpPr>
          <p:cNvPr id="3" name="Content Placeholder 2">
            <a:extLst>
              <a:ext uri="{FF2B5EF4-FFF2-40B4-BE49-F238E27FC236}">
                <a16:creationId xmlns:a16="http://schemas.microsoft.com/office/drawing/2014/main" id="{5864D37D-A2E6-43CB-9A38-2319C8D3CD5E}"/>
              </a:ext>
            </a:extLst>
          </p:cNvPr>
          <p:cNvSpPr>
            <a:spLocks noGrp="1"/>
          </p:cNvSpPr>
          <p:nvPr>
            <p:ph idx="1"/>
          </p:nvPr>
        </p:nvSpPr>
        <p:spPr>
          <a:xfrm>
            <a:off x="330545" y="2023873"/>
            <a:ext cx="5655727" cy="4708466"/>
          </a:xfrm>
        </p:spPr>
        <p:txBody>
          <a:bodyPr vert="horz" lIns="91440" tIns="45720" rIns="91440" bIns="45720" rtlCol="0" anchor="ctr">
            <a:no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Faites semblant d’être un animal, juste pour s’amuser! De cette façon, vous pouvez imaginer ce que ce serait d’être cet animal.</a:t>
            </a:r>
            <a:endParaRPr lang="fr-CA" sz="2400" dirty="0" smtClean="0">
              <a:solidFill>
                <a:srgbClr val="000000"/>
              </a:solidFill>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Vous pouvez aussi demander à quelqu’un d’essayer de deviner quel animal vous êtes.</a:t>
            </a:r>
            <a:r>
              <a:rPr lang="fr-CA" sz="2400" dirty="0" smtClean="0">
                <a:solidFill>
                  <a:srgbClr val="000000"/>
                </a:solidFill>
                <a:cs typeface="Calibri"/>
              </a:rPr>
              <a:t> </a:t>
            </a:r>
          </a:p>
          <a:p>
            <a:r>
              <a:rPr lang="fr-CA" sz="2400" dirty="0" smtClean="0">
                <a:latin typeface="Calibri" panose="020F0502020204030204" pitchFamily="34" charset="0"/>
                <a:ea typeface="Calibri" panose="020F0502020204030204" pitchFamily="34" charset="0"/>
                <a:cs typeface="Times New Roman" panose="02020603050405020304" pitchFamily="18" charset="0"/>
              </a:rPr>
              <a:t>Ou vous pourriez demander à quelqu’un de prendre une photo de vous en train de mimer votre animal et ensuite demander aux gens de deviner.</a:t>
            </a:r>
            <a:endParaRPr lang="fr-CA" sz="2400" dirty="0" smtClean="0">
              <a:solidFill>
                <a:srgbClr val="000000"/>
              </a:solidFill>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Vous pouvez également dessiner l’animal et demander aux gens de deviner de quel animal il s’agit.</a:t>
            </a:r>
            <a:endParaRPr lang="fr-CA" sz="2400" dirty="0" smtClean="0">
              <a:solidFill>
                <a:srgbClr val="000000"/>
              </a:solidFill>
              <a:cs typeface="Calibri"/>
            </a:endParaRPr>
          </a:p>
          <a:p>
            <a:endParaRPr lang="en-US" sz="2000" dirty="0">
              <a:solidFill>
                <a:srgbClr val="000000"/>
              </a:solidFill>
              <a:cs typeface="Calibri"/>
            </a:endParaRPr>
          </a:p>
        </p:txBody>
      </p:sp>
      <p:sp>
        <p:nvSpPr>
          <p:cNvPr id="5" name="TextBox 4">
            <a:extLst>
              <a:ext uri="{FF2B5EF4-FFF2-40B4-BE49-F238E27FC236}">
                <a16:creationId xmlns:a16="http://schemas.microsoft.com/office/drawing/2014/main" id="{698CBFB8-4C3E-4B9C-8B6B-DE9870400067}"/>
              </a:ext>
            </a:extLst>
          </p:cNvPr>
          <p:cNvSpPr txBox="1"/>
          <p:nvPr/>
        </p:nvSpPr>
        <p:spPr>
          <a:xfrm>
            <a:off x="8958118" y="6595776"/>
            <a:ext cx="3233882" cy="256887"/>
          </a:xfrm>
          <a:prstGeom prst="rect">
            <a:avLst/>
          </a:prstGeom>
          <a:noFill/>
        </p:spPr>
        <p:txBody>
          <a:bodyPr lIns="91440" tIns="45720" rIns="91440" bIns="45720" anchor="t">
            <a:normAutofit/>
          </a:bodyPr>
          <a:lstStyle/>
          <a:p>
            <a:r>
              <a:rPr lang="fr-CA" sz="700" dirty="0" smtClean="0">
                <a:hlinkClick r:id="rId3"/>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9" name="Oval 8">
            <a:hlinkClick r:id="rId6"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6" action="ppaction://hlinksldjump"/>
              </a:rPr>
              <a:t>Tableau de choix</a:t>
            </a:r>
            <a:endParaRPr lang="fr-CA" sz="1600" dirty="0"/>
          </a:p>
        </p:txBody>
      </p:sp>
    </p:spTree>
    <p:extLst>
      <p:ext uri="{BB962C8B-B14F-4D97-AF65-F5344CB8AC3E}">
        <p14:creationId xmlns:p14="http://schemas.microsoft.com/office/powerpoint/2010/main" val="1168025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5AEBC60-4F05-4A43-A3C7-EA44FE0A4CBC}"/>
              </a:ext>
            </a:extLst>
          </p:cNvPr>
          <p:cNvPicPr>
            <a:picLocks noChangeAspect="1"/>
          </p:cNvPicPr>
          <p:nvPr/>
        </p:nvPicPr>
        <p:blipFill rotWithShape="1">
          <a:blip r:embed="rId3">
            <a:alphaModFix/>
            <a:extLst>
              <a:ext uri="{837473B0-CC2E-450A-ABE3-18F120FF3D39}">
                <a1611:picAttrSrcUrl xmlns:a1611="http://schemas.microsoft.com/office/drawing/2016/11/main" xmlns="" r:id="rId4"/>
              </a:ext>
            </a:extLst>
          </a:blip>
          <a:srcRect l="15794" r="12180" b="-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8DDE20A-361E-4602-9ABB-974EFD776C1A}"/>
              </a:ext>
            </a:extLst>
          </p:cNvPr>
          <p:cNvSpPr>
            <a:spLocks noGrp="1"/>
          </p:cNvSpPr>
          <p:nvPr>
            <p:ph type="title"/>
          </p:nvPr>
        </p:nvSpPr>
        <p:spPr>
          <a:xfrm>
            <a:off x="388054" y="554030"/>
            <a:ext cx="5220580" cy="1311664"/>
          </a:xfrm>
        </p:spPr>
        <p:txBody>
          <a:bodyPr>
            <a:normAutofit/>
          </a:bodyPr>
          <a:lstStyle/>
          <a:p>
            <a:r>
              <a:rPr lang="fr-CA" dirty="0" smtClean="0">
                <a:solidFill>
                  <a:srgbClr val="000000"/>
                </a:solidFill>
                <a:cs typeface="Calibri Light"/>
              </a:rPr>
              <a:t>Activité n</a:t>
            </a:r>
            <a:r>
              <a:rPr lang="fr-CA" baseline="30000" dirty="0" smtClean="0">
                <a:solidFill>
                  <a:srgbClr val="000000"/>
                </a:solidFill>
                <a:cs typeface="Calibri Light"/>
              </a:rPr>
              <a:t>o</a:t>
            </a:r>
            <a:r>
              <a:rPr lang="fr-CA" dirty="0" smtClean="0">
                <a:solidFill>
                  <a:srgbClr val="000000"/>
                </a:solidFill>
                <a:cs typeface="Calibri Light"/>
              </a:rPr>
              <a:t> 21 – </a:t>
            </a:r>
            <a:br>
              <a:rPr lang="fr-CA" dirty="0" smtClean="0">
                <a:solidFill>
                  <a:srgbClr val="000000"/>
                </a:solidFill>
                <a:cs typeface="Calibri Light"/>
              </a:rPr>
            </a:br>
            <a:r>
              <a:rPr lang="fr-CA" dirty="0" smtClean="0">
                <a:solidFill>
                  <a:srgbClr val="000000"/>
                </a:solidFill>
                <a:cs typeface="Calibri Light"/>
              </a:rPr>
              <a:t>Jeu de la nature</a:t>
            </a:r>
            <a:endParaRPr lang="fr-CA" dirty="0">
              <a:solidFill>
                <a:srgbClr val="000000"/>
              </a:solidFill>
            </a:endParaRPr>
          </a:p>
        </p:txBody>
      </p:sp>
      <p:sp>
        <p:nvSpPr>
          <p:cNvPr id="3" name="Content Placeholder 2">
            <a:extLst>
              <a:ext uri="{FF2B5EF4-FFF2-40B4-BE49-F238E27FC236}">
                <a16:creationId xmlns:a16="http://schemas.microsoft.com/office/drawing/2014/main" id="{4A820FA8-56AF-4805-85FB-177B6438035B}"/>
              </a:ext>
            </a:extLst>
          </p:cNvPr>
          <p:cNvSpPr>
            <a:spLocks noGrp="1"/>
          </p:cNvSpPr>
          <p:nvPr>
            <p:ph idx="1"/>
          </p:nvPr>
        </p:nvSpPr>
        <p:spPr>
          <a:xfrm>
            <a:off x="388054" y="1999489"/>
            <a:ext cx="5586026" cy="4650956"/>
          </a:xfrm>
        </p:spPr>
        <p:txBody>
          <a:bodyPr vert="horz" lIns="91440" tIns="45720" rIns="91440" bIns="45720" rtlCol="0" anchor="ctr">
            <a:norm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Créez un jeu de la nature!</a:t>
            </a:r>
            <a:r>
              <a:rPr lang="fr-CA" sz="2400" dirty="0" smtClean="0">
                <a:solidFill>
                  <a:srgbClr val="000000"/>
                </a:solidFill>
                <a:cs typeface="Calibri"/>
              </a:rPr>
              <a:t> </a:t>
            </a:r>
          </a:p>
          <a:p>
            <a:r>
              <a:rPr lang="fr-CA" sz="2400" dirty="0" smtClean="0">
                <a:latin typeface="Calibri" panose="020F0502020204030204" pitchFamily="34" charset="0"/>
                <a:ea typeface="Calibri" panose="020F0502020204030204" pitchFamily="34" charset="0"/>
                <a:cs typeface="Times New Roman" panose="02020603050405020304" pitchFamily="18" charset="0"/>
              </a:rPr>
              <a:t>Vous devez pouvoir y jouer à l’extérieur.</a:t>
            </a:r>
            <a:endParaRPr lang="fr-CA" sz="2400" dirty="0" smtClean="0">
              <a:solidFill>
                <a:srgbClr val="000000"/>
              </a:solidFill>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La plupart des jeux ont les éléments suivants :</a:t>
            </a:r>
            <a:endParaRPr lang="fr-CA" sz="2400" dirty="0" smtClean="0">
              <a:solidFill>
                <a:srgbClr val="000000"/>
              </a:solidFill>
              <a:cs typeface="Calibri"/>
            </a:endParaRPr>
          </a:p>
          <a:p>
            <a:pPr lvl="1"/>
            <a:r>
              <a:rPr lang="fr-CA" dirty="0" smtClean="0">
                <a:latin typeface="Calibri" panose="020F0502020204030204" pitchFamily="34" charset="0"/>
                <a:ea typeface="Calibri" panose="020F0502020204030204" pitchFamily="34" charset="0"/>
                <a:cs typeface="Times New Roman" panose="02020603050405020304" pitchFamily="18" charset="0"/>
              </a:rPr>
              <a:t>Le nom du jeu</a:t>
            </a:r>
            <a:endParaRPr lang="fr-CA" dirty="0" smtClean="0">
              <a:solidFill>
                <a:srgbClr val="000000"/>
              </a:solidFill>
              <a:cs typeface="Calibri"/>
            </a:endParaRPr>
          </a:p>
          <a:p>
            <a:pPr lvl="1"/>
            <a:r>
              <a:rPr lang="fr-CA" dirty="0" smtClean="0">
                <a:latin typeface="Calibri" panose="020F0502020204030204" pitchFamily="34" charset="0"/>
                <a:ea typeface="Calibri" panose="020F0502020204030204" pitchFamily="34" charset="0"/>
                <a:cs typeface="Times New Roman" panose="02020603050405020304" pitchFamily="18" charset="0"/>
              </a:rPr>
              <a:t>Les règles du jeu et la façon de gagner des points</a:t>
            </a:r>
            <a:endParaRPr lang="fr-CA" dirty="0" smtClean="0">
              <a:solidFill>
                <a:srgbClr val="000000"/>
              </a:solidFill>
              <a:cs typeface="Calibri"/>
            </a:endParaRPr>
          </a:p>
          <a:p>
            <a:pPr lvl="1"/>
            <a:r>
              <a:rPr lang="fr-CA" dirty="0" smtClean="0">
                <a:latin typeface="Calibri" panose="020F0502020204030204" pitchFamily="34" charset="0"/>
                <a:ea typeface="Calibri" panose="020F0502020204030204" pitchFamily="34" charset="0"/>
                <a:cs typeface="Times New Roman" panose="02020603050405020304" pitchFamily="18" charset="0"/>
              </a:rPr>
              <a:t>Les instructions sur la façon de jouer au jeu</a:t>
            </a:r>
            <a:endParaRPr lang="fr-CA" dirty="0" smtClean="0">
              <a:solidFill>
                <a:srgbClr val="000000"/>
              </a:solidFill>
              <a:cs typeface="Calibri"/>
            </a:endParaRPr>
          </a:p>
          <a:p>
            <a:pPr lvl="1"/>
            <a:r>
              <a:rPr lang="fr-CA" dirty="0" smtClean="0">
                <a:latin typeface="Calibri" panose="020F0502020204030204" pitchFamily="34" charset="0"/>
                <a:ea typeface="Calibri" panose="020F0502020204030204" pitchFamily="34" charset="0"/>
                <a:cs typeface="Times New Roman" panose="02020603050405020304" pitchFamily="18" charset="0"/>
              </a:rPr>
              <a:t>Les noms et les mots du jeu correspondent au thème (dans ce cas, la nature)</a:t>
            </a:r>
            <a:endParaRPr lang="fr-CA" dirty="0">
              <a:solidFill>
                <a:srgbClr val="000000"/>
              </a:solidFill>
              <a:cs typeface="Calibri"/>
            </a:endParaRPr>
          </a:p>
        </p:txBody>
      </p:sp>
      <p:sp>
        <p:nvSpPr>
          <p:cNvPr id="6" name="TextBox 5">
            <a:extLst>
              <a:ext uri="{FF2B5EF4-FFF2-40B4-BE49-F238E27FC236}">
                <a16:creationId xmlns:a16="http://schemas.microsoft.com/office/drawing/2014/main" id="{90AC6E86-41ED-4ABC-ADC8-9A687A4814C4}"/>
              </a:ext>
            </a:extLst>
          </p:cNvPr>
          <p:cNvSpPr txBox="1"/>
          <p:nvPr/>
        </p:nvSpPr>
        <p:spPr>
          <a:xfrm>
            <a:off x="9473426" y="6657945"/>
            <a:ext cx="2502609"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BY-NC-ND</a:t>
            </a:r>
            <a:r>
              <a:rPr lang="fr-CA" sz="700" dirty="0" smtClean="0"/>
              <a:t>.</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1178521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2751DE-013D-43C5-9719-456C81C151DC}"/>
              </a:ext>
            </a:extLst>
          </p:cNvPr>
          <p:cNvSpPr>
            <a:spLocks noGrp="1"/>
          </p:cNvSpPr>
          <p:nvPr>
            <p:ph type="title"/>
          </p:nvPr>
        </p:nvSpPr>
        <p:spPr>
          <a:xfrm>
            <a:off x="244140" y="609600"/>
            <a:ext cx="4333401" cy="1330839"/>
          </a:xfrm>
        </p:spPr>
        <p:txBody>
          <a:bodyPr>
            <a:normAutofit/>
          </a:bodyPr>
          <a:lstStyle/>
          <a:p>
            <a:r>
              <a:rPr lang="fr-CA" dirty="0" smtClean="0">
                <a:cs typeface="Calibri Light"/>
              </a:rPr>
              <a:t>Activité n</a:t>
            </a:r>
            <a:r>
              <a:rPr lang="fr-CA" baseline="30000" dirty="0" smtClean="0">
                <a:cs typeface="Calibri Light"/>
              </a:rPr>
              <a:t>o</a:t>
            </a:r>
            <a:r>
              <a:rPr lang="fr-CA" dirty="0" smtClean="0">
                <a:cs typeface="Calibri Light"/>
              </a:rPr>
              <a:t> 22 – L’art de la nature</a:t>
            </a:r>
            <a:endParaRPr lang="fr-CA" dirty="0"/>
          </a:p>
        </p:txBody>
      </p:sp>
      <p:sp>
        <p:nvSpPr>
          <p:cNvPr id="3" name="Content Placeholder 2">
            <a:extLst>
              <a:ext uri="{FF2B5EF4-FFF2-40B4-BE49-F238E27FC236}">
                <a16:creationId xmlns:a16="http://schemas.microsoft.com/office/drawing/2014/main" id="{678717B5-3CF4-4F88-A402-412BC0F762C0}"/>
              </a:ext>
            </a:extLst>
          </p:cNvPr>
          <p:cNvSpPr>
            <a:spLocks noGrp="1"/>
          </p:cNvSpPr>
          <p:nvPr>
            <p:ph idx="1"/>
          </p:nvPr>
        </p:nvSpPr>
        <p:spPr>
          <a:xfrm>
            <a:off x="244140" y="2133600"/>
            <a:ext cx="4333401" cy="4616069"/>
          </a:xfrm>
        </p:spPr>
        <p:txBody>
          <a:bodyPr vert="horz" lIns="91440" tIns="45720" rIns="91440" bIns="45720" rtlCol="0" anchor="t">
            <a:normAutofit lnSpcReduction="10000"/>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Allez dehors et rassemblez des éléments de la nature qui sont déjà sur le sol. Par exemple, des bâtons, des pierres, des feuilles, de la terre, etc.</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Choisissez un coin et créez une œuvre d’art avec les matériaux que vous avez rassemblés.</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Prenez une photo.</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Vous pourriez également regarder des photos d’art de la nature en ligne pour avoir des idées avant de sortir.</a:t>
            </a:r>
            <a:endParaRPr lang="fr-CA" sz="2000" dirty="0">
              <a:cs typeface="Calibri"/>
            </a:endParaRPr>
          </a:p>
        </p:txBody>
      </p:sp>
      <p:pic>
        <p:nvPicPr>
          <p:cNvPr id="5" name="Picture 5">
            <a:extLst>
              <a:ext uri="{FF2B5EF4-FFF2-40B4-BE49-F238E27FC236}">
                <a16:creationId xmlns:a16="http://schemas.microsoft.com/office/drawing/2014/main" id="{8DF4623A-725C-4EDB-897F-303C6EB9EE27}"/>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445457" y="894181"/>
            <a:ext cx="6155141" cy="5093379"/>
          </a:xfrm>
          <a:prstGeom prst="rect">
            <a:avLst/>
          </a:prstGeom>
        </p:spPr>
      </p:pic>
      <p:sp>
        <p:nvSpPr>
          <p:cNvPr id="6" name="TextBox 5">
            <a:extLst>
              <a:ext uri="{FF2B5EF4-FFF2-40B4-BE49-F238E27FC236}">
                <a16:creationId xmlns:a16="http://schemas.microsoft.com/office/drawing/2014/main" id="{7E61C543-C4D5-4BE3-8272-9C4611B8C819}"/>
              </a:ext>
            </a:extLst>
          </p:cNvPr>
          <p:cNvSpPr txBox="1"/>
          <p:nvPr/>
        </p:nvSpPr>
        <p:spPr>
          <a:xfrm>
            <a:off x="9624087" y="6650147"/>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3"/>
              </a:rPr>
              <a:t>Cette photo</a:t>
            </a:r>
            <a:r>
              <a:rPr lang="fr-CA" sz="700" dirty="0" smtClean="0"/>
              <a:t> d’un auteur inconnu est sous licence </a:t>
            </a:r>
            <a:r>
              <a:rPr lang="fr-CA" sz="700" dirty="0" smtClean="0">
                <a:hlinkClick r:id="rId4">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10" name="Oval 9">
            <a:hlinkClick r:id="rId5"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5" action="ppaction://hlinksldjump"/>
              </a:rPr>
              <a:t>Tableau de choix</a:t>
            </a:r>
            <a:endParaRPr lang="fr-CA" sz="1600" dirty="0"/>
          </a:p>
        </p:txBody>
      </p:sp>
    </p:spTree>
    <p:extLst>
      <p:ext uri="{BB962C8B-B14F-4D97-AF65-F5344CB8AC3E}">
        <p14:creationId xmlns:p14="http://schemas.microsoft.com/office/powerpoint/2010/main" val="1297643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6390" y="628620"/>
            <a:ext cx="6586491" cy="1286160"/>
          </a:xfrm>
        </p:spPr>
        <p:txBody>
          <a:bodyPr anchor="b">
            <a:normAutofit/>
          </a:bodyPr>
          <a:lstStyle/>
          <a:p>
            <a:r>
              <a:rPr lang="fr-CA" sz="4100" dirty="0" smtClean="0">
                <a:cs typeface="Calibri Light"/>
              </a:rPr>
              <a:t>Activité n</a:t>
            </a:r>
            <a:r>
              <a:rPr lang="fr-CA" sz="4100" baseline="30000" dirty="0" smtClean="0">
                <a:cs typeface="Calibri Light"/>
              </a:rPr>
              <a:t>o</a:t>
            </a:r>
            <a:r>
              <a:rPr lang="fr-CA" sz="4100" dirty="0" smtClean="0">
                <a:cs typeface="Calibri Light"/>
              </a:rPr>
              <a:t> 23 – </a:t>
            </a:r>
            <a:br>
              <a:rPr lang="fr-CA" sz="4100" dirty="0" smtClean="0">
                <a:cs typeface="Calibri Light"/>
              </a:rPr>
            </a:br>
            <a:r>
              <a:rPr lang="fr-CA" sz="4100" dirty="0" smtClean="0">
                <a:cs typeface="Calibri Light"/>
              </a:rPr>
              <a:t>Formes de la nature</a:t>
            </a:r>
            <a:endParaRPr lang="fr-CA" sz="4100" dirty="0"/>
          </a:p>
        </p:txBody>
      </p:sp>
      <p:sp>
        <p:nvSpPr>
          <p:cNvPr id="3" name="Content Placeholder 2"/>
          <p:cNvSpPr>
            <a:spLocks noGrp="1"/>
          </p:cNvSpPr>
          <p:nvPr>
            <p:ph idx="1"/>
          </p:nvPr>
        </p:nvSpPr>
        <p:spPr>
          <a:xfrm>
            <a:off x="4965431" y="2275840"/>
            <a:ext cx="7226569" cy="4336167"/>
          </a:xfrm>
        </p:spPr>
        <p:txBody>
          <a:bodyPr vert="horz" lIns="91440" tIns="45720" rIns="91440" bIns="45720" rtlCol="0" anchor="t">
            <a:noAutofit/>
          </a:bodyPr>
          <a:lstStyle/>
          <a:p>
            <a:r>
              <a:rPr lang="fr-CA" sz="2100" dirty="0" smtClean="0">
                <a:latin typeface="Calibri" panose="020F0502020204030204" pitchFamily="34" charset="0"/>
                <a:ea typeface="Calibri" panose="020F0502020204030204" pitchFamily="34" charset="0"/>
                <a:cs typeface="Times New Roman" panose="02020603050405020304" pitchFamily="18" charset="0"/>
              </a:rPr>
              <a:t>Faites une liste de formes 2D ou d’objets 3D que vous pensez pouvoir trouver dans la nature.</a:t>
            </a:r>
            <a:endParaRPr lang="fr-CA" sz="2100" dirty="0" smtClean="0">
              <a:cs typeface="Calibri"/>
            </a:endParaRPr>
          </a:p>
          <a:p>
            <a:r>
              <a:rPr lang="fr-CA" sz="2100" dirty="0" smtClean="0">
                <a:latin typeface="Calibri" panose="020F0502020204030204" pitchFamily="34" charset="0"/>
                <a:ea typeface="Calibri" panose="020F0502020204030204" pitchFamily="34" charset="0"/>
                <a:cs typeface="Times New Roman" panose="02020603050405020304" pitchFamily="18" charset="0"/>
              </a:rPr>
              <a:t>Allez vous promener et voyez combien de formes et d’objets différents vous pouvez trouver dans la nature.</a:t>
            </a:r>
            <a:endParaRPr lang="fr-CA" sz="2100" dirty="0" smtClean="0">
              <a:cs typeface="Calibri"/>
            </a:endParaRPr>
          </a:p>
          <a:p>
            <a:r>
              <a:rPr lang="fr-CA" sz="2100" dirty="0" smtClean="0">
                <a:latin typeface="Calibri" panose="020F0502020204030204" pitchFamily="34" charset="0"/>
                <a:ea typeface="Calibri" panose="020F0502020204030204" pitchFamily="34" charset="0"/>
                <a:cs typeface="Times New Roman" panose="02020603050405020304" pitchFamily="18" charset="0"/>
              </a:rPr>
              <a:t>Prenez note du nombre de chaque forme et objet que vous trouvez et créez un graphique à partir de vos résultats.</a:t>
            </a:r>
            <a:endParaRPr lang="fr-CA" sz="2100" dirty="0" smtClean="0">
              <a:cs typeface="Calibri"/>
            </a:endParaRPr>
          </a:p>
          <a:p>
            <a:r>
              <a:rPr lang="fr-CA" sz="2100" dirty="0" smtClean="0">
                <a:latin typeface="Calibri" panose="020F0502020204030204" pitchFamily="34" charset="0"/>
                <a:ea typeface="Calibri" panose="020F0502020204030204" pitchFamily="34" charset="0"/>
                <a:cs typeface="Times New Roman" panose="02020603050405020304" pitchFamily="18" charset="0"/>
              </a:rPr>
              <a:t>Comparez la taille des formes et des objets que vous trouvez. Lesquels sont plus gros, plus longs, plus larges, plus courts?</a:t>
            </a:r>
            <a:r>
              <a:rPr lang="fr-CA" sz="2100" dirty="0" smtClean="0"/>
              <a:t> </a:t>
            </a:r>
          </a:p>
          <a:p>
            <a:r>
              <a:rPr lang="fr-CA" sz="2100" dirty="0" smtClean="0">
                <a:latin typeface="Calibri" panose="020F0502020204030204" pitchFamily="34" charset="0"/>
                <a:ea typeface="Calibri" panose="020F0502020204030204" pitchFamily="34" charset="0"/>
                <a:cs typeface="Times New Roman" panose="02020603050405020304" pitchFamily="18" charset="0"/>
              </a:rPr>
              <a:t>L’une des formes 2D est-elle symétrique?</a:t>
            </a:r>
            <a:endParaRPr lang="fr-CA" sz="2100" dirty="0" smtClean="0"/>
          </a:p>
          <a:p>
            <a:r>
              <a:rPr lang="fr-CA" sz="2100" dirty="0" smtClean="0">
                <a:latin typeface="Calibri" panose="020F0502020204030204" pitchFamily="34" charset="0"/>
                <a:ea typeface="Calibri" panose="020F0502020204030204" pitchFamily="34" charset="0"/>
                <a:cs typeface="Times New Roman" panose="02020603050405020304" pitchFamily="18" charset="0"/>
              </a:rPr>
              <a:t>Mesurez et comparez la longueur, la largeur, la hauteur, le périmètre, la surface, les angles ou la circonférence des formes ou des objets.</a:t>
            </a:r>
            <a:endParaRPr lang="en-US" sz="2100" dirty="0">
              <a:cs typeface="Calibri"/>
            </a:endParaRPr>
          </a:p>
        </p:txBody>
      </p:sp>
      <p:pic>
        <p:nvPicPr>
          <p:cNvPr id="5" name="Picture 5">
            <a:extLst>
              <a:ext uri="{FF2B5EF4-FFF2-40B4-BE49-F238E27FC236}">
                <a16:creationId xmlns:a16="http://schemas.microsoft.com/office/drawing/2014/main" id="{74AA824A-60EB-4C0B-B0A2-BC6DF6254A4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4652" r="2465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7C4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38D592-9443-4DE5-ACB8-B8E13A4E6A20}"/>
              </a:ext>
            </a:extLst>
          </p:cNvPr>
          <p:cNvSpPr txBox="1"/>
          <p:nvPr/>
        </p:nvSpPr>
        <p:spPr>
          <a:xfrm>
            <a:off x="1723159" y="6641523"/>
            <a:ext cx="2912341" cy="213591"/>
          </a:xfrm>
          <a:prstGeom prst="rect">
            <a:avLst/>
          </a:prstGeom>
          <a:noFill/>
        </p:spPr>
        <p:txBody>
          <a:bodyPr lIns="91440" tIns="45720" rIns="91440" bIns="45720" anchor="t">
            <a:normAutofit/>
          </a:bodyPr>
          <a:lstStyle/>
          <a:p>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9" name="Oval 8">
            <a:hlinkClick r:id="rId6"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6" action="ppaction://hlinksldjump"/>
              </a:rPr>
              <a:t>Tableau de choix</a:t>
            </a:r>
            <a:endParaRPr lang="fr-CA" sz="1600" dirty="0"/>
          </a:p>
        </p:txBody>
      </p:sp>
    </p:spTree>
    <p:extLst>
      <p:ext uri="{BB962C8B-B14F-4D97-AF65-F5344CB8AC3E}">
        <p14:creationId xmlns:p14="http://schemas.microsoft.com/office/powerpoint/2010/main" val="3444449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27EA35-42FD-4F7B-BC0D-879C656F575D}"/>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3777" r="23777"/>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322780" y="307333"/>
            <a:ext cx="4803636" cy="1311664"/>
          </a:xfrm>
        </p:spPr>
        <p:txBody>
          <a:bodyPr>
            <a:normAutofit/>
          </a:bodyPr>
          <a:lstStyle/>
          <a:p>
            <a:r>
              <a:rPr lang="fr-FR" dirty="0">
                <a:solidFill>
                  <a:srgbClr val="000000"/>
                </a:solidFill>
                <a:cs typeface="Calibri Light"/>
              </a:rPr>
              <a:t>Activité n</a:t>
            </a:r>
            <a:r>
              <a:rPr lang="fr-FR" baseline="30000" dirty="0">
                <a:solidFill>
                  <a:srgbClr val="000000"/>
                </a:solidFill>
                <a:cs typeface="Calibri Light"/>
              </a:rPr>
              <a:t>o</a:t>
            </a:r>
            <a:r>
              <a:rPr lang="fr-FR" dirty="0">
                <a:solidFill>
                  <a:srgbClr val="000000"/>
                </a:solidFill>
                <a:cs typeface="Calibri Light"/>
              </a:rPr>
              <a:t> 24 – Motifs de la nature</a:t>
            </a:r>
            <a:endParaRPr lang="en-US" dirty="0">
              <a:solidFill>
                <a:srgbClr val="000000"/>
              </a:solidFill>
            </a:endParaRPr>
          </a:p>
        </p:txBody>
      </p:sp>
      <p:sp>
        <p:nvSpPr>
          <p:cNvPr id="3" name="Content Placeholder 2"/>
          <p:cNvSpPr>
            <a:spLocks noGrp="1"/>
          </p:cNvSpPr>
          <p:nvPr>
            <p:ph idx="1"/>
          </p:nvPr>
        </p:nvSpPr>
        <p:spPr>
          <a:xfrm>
            <a:off x="322780" y="1621537"/>
            <a:ext cx="5712260" cy="5059680"/>
          </a:xfrm>
        </p:spPr>
        <p:txBody>
          <a:bodyPr anchor="ctr">
            <a:normAutofit fontScale="85000" lnSpcReduction="10000"/>
          </a:bodyPr>
          <a:lstStyle/>
          <a:p>
            <a:r>
              <a:rPr lang="fr-CA" sz="2400" dirty="0">
                <a:latin typeface="Calibri" panose="020F0502020204030204" pitchFamily="34" charset="0"/>
                <a:ea typeface="Calibri" panose="020F0502020204030204" pitchFamily="34" charset="0"/>
                <a:cs typeface="Times New Roman" panose="02020603050405020304" pitchFamily="18" charset="0"/>
              </a:rPr>
              <a:t>Les motifs sont partout dans la nature!</a:t>
            </a:r>
            <a:endParaRPr lang="en-US" sz="2400" dirty="0" smtClean="0">
              <a:solidFill>
                <a:srgbClr val="000000"/>
              </a:solidFill>
              <a:cs typeface="Calibri"/>
            </a:endParaRPr>
          </a:p>
          <a:p>
            <a:r>
              <a:rPr lang="fr-CA" sz="2400" dirty="0">
                <a:latin typeface="Calibri" panose="020F0502020204030204" pitchFamily="34" charset="0"/>
                <a:ea typeface="Calibri" panose="020F0502020204030204" pitchFamily="34" charset="0"/>
                <a:cs typeface="Times New Roman" panose="02020603050405020304" pitchFamily="18" charset="0"/>
              </a:rPr>
              <a:t>Combien de motifs différents pouvez-vous trouver?</a:t>
            </a:r>
            <a:endParaRPr lang="en-US" sz="2400" dirty="0" smtClean="0">
              <a:solidFill>
                <a:srgbClr val="000000"/>
              </a:solidFill>
            </a:endParaRPr>
          </a:p>
          <a:p>
            <a:r>
              <a:rPr lang="fr-CA" sz="2400" dirty="0">
                <a:latin typeface="Calibri" panose="020F0502020204030204" pitchFamily="34" charset="0"/>
                <a:ea typeface="Calibri" panose="020F0502020204030204" pitchFamily="34" charset="0"/>
                <a:cs typeface="Times New Roman" panose="02020603050405020304" pitchFamily="18" charset="0"/>
              </a:rPr>
              <a:t>En voici quelques exemples :</a:t>
            </a:r>
            <a:endParaRPr lang="en-US" sz="2400" dirty="0">
              <a:ea typeface="+mn-lt"/>
              <a:cs typeface="+mn-lt"/>
            </a:endParaRPr>
          </a:p>
          <a:p>
            <a:pPr lvl="1"/>
            <a:r>
              <a:rPr lang="fr-CA" dirty="0">
                <a:latin typeface="Calibri" panose="020F0502020204030204" pitchFamily="34" charset="0"/>
                <a:ea typeface="Calibri" panose="020F0502020204030204" pitchFamily="34" charset="0"/>
                <a:cs typeface="Times New Roman" panose="02020603050405020304" pitchFamily="18" charset="0"/>
              </a:rPr>
              <a:t>ramification d’arbres, de fougères ou de deltas de fleuves ou rivières</a:t>
            </a:r>
            <a:endParaRPr lang="en-US" dirty="0">
              <a:ea typeface="+mn-lt"/>
              <a:cs typeface="+mn-lt"/>
            </a:endParaRPr>
          </a:p>
          <a:p>
            <a:pPr lvl="1"/>
            <a:r>
              <a:rPr lang="fr-CA" dirty="0">
                <a:latin typeface="Calibri" panose="020F0502020204030204" pitchFamily="34" charset="0"/>
                <a:ea typeface="Calibri" panose="020F0502020204030204" pitchFamily="34" charset="0"/>
                <a:cs typeface="Times New Roman" panose="02020603050405020304" pitchFamily="18" charset="0"/>
              </a:rPr>
              <a:t>spirales dans les pommes de pin, les pétales de fleurs ou les graines de tournesol</a:t>
            </a:r>
            <a:r>
              <a:rPr lang="en-US" dirty="0">
                <a:solidFill>
                  <a:srgbClr val="000000"/>
                </a:solidFill>
                <a:ea typeface="+mn-lt"/>
                <a:cs typeface="+mn-lt"/>
              </a:rPr>
              <a:t> </a:t>
            </a:r>
            <a:endParaRPr lang="en-US" dirty="0">
              <a:ea typeface="+mn-lt"/>
              <a:cs typeface="+mn-lt"/>
            </a:endParaRPr>
          </a:p>
          <a:p>
            <a:pPr lvl="1"/>
            <a:r>
              <a:rPr lang="fr-CA" dirty="0">
                <a:latin typeface="Calibri" panose="020F0502020204030204" pitchFamily="34" charset="0"/>
                <a:ea typeface="Calibri" panose="020F0502020204030204" pitchFamily="34" charset="0"/>
                <a:cs typeface="Times New Roman" panose="02020603050405020304" pitchFamily="18" charset="0"/>
              </a:rPr>
              <a:t>motifs de fissuration dans les vieilles bûches sèches, l’écorce d’arbre, la boue séchée ou la glace de flaques d’eau</a:t>
            </a:r>
            <a:endParaRPr lang="en-US" dirty="0">
              <a:ea typeface="+mn-lt"/>
              <a:cs typeface="+mn-lt"/>
            </a:endParaRPr>
          </a:p>
          <a:p>
            <a:pPr lvl="1"/>
            <a:r>
              <a:rPr lang="fr-CA" dirty="0">
                <a:latin typeface="Calibri" panose="020F0502020204030204" pitchFamily="34" charset="0"/>
                <a:ea typeface="Calibri" panose="020F0502020204030204" pitchFamily="34" charset="0"/>
                <a:cs typeface="Times New Roman" panose="02020603050405020304" pitchFamily="18" charset="0"/>
              </a:rPr>
              <a:t>motifs de formes sur les animaux, les oiseaux, les poissons, les insectes ou les reptiles</a:t>
            </a:r>
            <a:endParaRPr lang="en-US" dirty="0">
              <a:ea typeface="+mn-lt"/>
              <a:cs typeface="+mn-lt"/>
            </a:endParaRPr>
          </a:p>
          <a:p>
            <a:r>
              <a:rPr lang="fr-CA" sz="2400" dirty="0">
                <a:latin typeface="Calibri" panose="020F0502020204030204" pitchFamily="34" charset="0"/>
                <a:ea typeface="Calibri" panose="020F0502020204030204" pitchFamily="34" charset="0"/>
                <a:cs typeface="Times New Roman" panose="02020603050405020304" pitchFamily="18" charset="0"/>
              </a:rPr>
              <a:t>Dessinez quelques-uns des motifs et demandez à un membre de votre famille ou à un ami de deviner d’où vient le motif.</a:t>
            </a:r>
            <a:endParaRPr lang="en-US" sz="2400" dirty="0">
              <a:solidFill>
                <a:srgbClr val="000000"/>
              </a:solidFill>
              <a:cs typeface="Calibri"/>
            </a:endParaRPr>
          </a:p>
          <a:p>
            <a:r>
              <a:rPr lang="fr-CA" sz="2400" dirty="0">
                <a:latin typeface="Calibri" panose="020F0502020204030204" pitchFamily="34" charset="0"/>
                <a:ea typeface="Calibri" panose="020F0502020204030204" pitchFamily="34" charset="0"/>
                <a:cs typeface="Times New Roman" panose="02020603050405020304" pitchFamily="18" charset="0"/>
              </a:rPr>
              <a:t>Créez un motif en utilisant des éléments de la nature</a:t>
            </a:r>
            <a:r>
              <a:rPr lang="fr-CA"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dirty="0">
              <a:solidFill>
                <a:srgbClr val="000000"/>
              </a:solidFill>
              <a:cs typeface="Calibri"/>
            </a:endParaRPr>
          </a:p>
        </p:txBody>
      </p:sp>
      <p:sp>
        <p:nvSpPr>
          <p:cNvPr id="6" name="TextBox 5">
            <a:extLst>
              <a:ext uri="{FF2B5EF4-FFF2-40B4-BE49-F238E27FC236}">
                <a16:creationId xmlns:a16="http://schemas.microsoft.com/office/drawing/2014/main" id="{60A1B383-FC48-4CC4-92A6-35EC5CC64DA4}"/>
              </a:ext>
            </a:extLst>
          </p:cNvPr>
          <p:cNvSpPr txBox="1"/>
          <p:nvPr/>
        </p:nvSpPr>
        <p:spPr>
          <a:xfrm>
            <a:off x="9109710" y="6593840"/>
            <a:ext cx="3082290" cy="266700"/>
          </a:xfrm>
          <a:prstGeom prst="rect">
            <a:avLst/>
          </a:prstGeom>
          <a:noFill/>
        </p:spPr>
        <p:txBody>
          <a:bodyPr lIns="91440" tIns="45720" rIns="91440" bIns="45720" anchor="t">
            <a:normAutofit/>
          </a:bodyPr>
          <a:lstStyle/>
          <a:p>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a:t>
            </a:r>
            <a:r>
              <a:rPr lang="fr-CA" sz="700" dirty="0" smtClean="0"/>
              <a:t>.</a:t>
            </a:r>
            <a:endParaRPr lang="fr-CA" sz="700" dirty="0">
              <a:cs typeface="Calibri"/>
            </a:endParaRPr>
          </a:p>
        </p:txBody>
      </p:sp>
      <p:sp>
        <p:nvSpPr>
          <p:cNvPr id="9" name="Oval 8">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2032419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701746-0657-4467-BBD3-24051A715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D5C23B5-914A-4B14-BE12-9313D46ECFC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2879" t="17298" r="12930" b="-31"/>
          <a:stretch/>
        </p:blipFill>
        <p:spPr>
          <a:xfrm>
            <a:off x="4559968" y="10"/>
            <a:ext cx="7628249" cy="6860122"/>
          </a:xfrm>
          <a:prstGeom prst="rect">
            <a:avLst/>
          </a:prstGeom>
        </p:spPr>
      </p:pic>
      <p:sp useBgFill="1">
        <p:nvSpPr>
          <p:cNvPr id="12" name="Freeform: Shape 11">
            <a:extLst>
              <a:ext uri="{FF2B5EF4-FFF2-40B4-BE49-F238E27FC236}">
                <a16:creationId xmlns:a16="http://schemas.microsoft.com/office/drawing/2014/main" id="{117BEB00-3E3D-4F08-AF56-DB0D22FB5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2AC806-F3EB-4237-91CE-0686B3D26069}"/>
              </a:ext>
            </a:extLst>
          </p:cNvPr>
          <p:cNvSpPr>
            <a:spLocks noGrp="1"/>
          </p:cNvSpPr>
          <p:nvPr>
            <p:ph type="title"/>
          </p:nvPr>
        </p:nvSpPr>
        <p:spPr>
          <a:xfrm>
            <a:off x="322114" y="302967"/>
            <a:ext cx="3596105" cy="1549641"/>
          </a:xfrm>
        </p:spPr>
        <p:txBody>
          <a:bodyPr anchor="t">
            <a:normAutofit/>
          </a:bodyPr>
          <a:lstStyle/>
          <a:p>
            <a:r>
              <a:rPr lang="fr-FR" dirty="0">
                <a:cs typeface="Calibri Light"/>
              </a:rPr>
              <a:t>Activité n</a:t>
            </a:r>
            <a:r>
              <a:rPr lang="fr-FR" baseline="30000" dirty="0">
                <a:cs typeface="Calibri Light"/>
              </a:rPr>
              <a:t>o</a:t>
            </a:r>
            <a:r>
              <a:rPr lang="fr-FR" dirty="0">
                <a:cs typeface="Calibri Light"/>
              </a:rPr>
              <a:t> 25 – Temps libre</a:t>
            </a:r>
            <a:endParaRPr lang="en-US" dirty="0"/>
          </a:p>
        </p:txBody>
      </p:sp>
      <p:sp>
        <p:nvSpPr>
          <p:cNvPr id="3" name="Content Placeholder 2">
            <a:extLst>
              <a:ext uri="{FF2B5EF4-FFF2-40B4-BE49-F238E27FC236}">
                <a16:creationId xmlns:a16="http://schemas.microsoft.com/office/drawing/2014/main" id="{1AC3909F-E9DF-4FA7-A371-AB73088EB7DC}"/>
              </a:ext>
            </a:extLst>
          </p:cNvPr>
          <p:cNvSpPr>
            <a:spLocks noGrp="1"/>
          </p:cNvSpPr>
          <p:nvPr>
            <p:ph idx="1"/>
          </p:nvPr>
        </p:nvSpPr>
        <p:spPr>
          <a:xfrm>
            <a:off x="322114" y="1912189"/>
            <a:ext cx="4079198" cy="4664309"/>
          </a:xfrm>
        </p:spPr>
        <p:txBody>
          <a:bodyPr vert="horz" lIns="91440" tIns="45720" rIns="91440" bIns="45720" rtlCol="0" anchor="t">
            <a:noAutofit/>
          </a:bodyPr>
          <a:lstStyle/>
          <a:p>
            <a:r>
              <a:rPr lang="fr-FR" sz="2000" dirty="0" smtClean="0">
                <a:solidFill>
                  <a:schemeClr val="tx1">
                    <a:alpha val="60000"/>
                  </a:schemeClr>
                </a:solidFill>
                <a:cs typeface="Calibri"/>
              </a:rPr>
              <a:t>Allez </a:t>
            </a:r>
            <a:r>
              <a:rPr lang="fr-FR" sz="2000" dirty="0">
                <a:solidFill>
                  <a:schemeClr val="tx1">
                    <a:alpha val="60000"/>
                  </a:schemeClr>
                </a:solidFill>
                <a:cs typeface="Calibri"/>
              </a:rPr>
              <a:t>dehors et passez environ cinq minutes au contact de la nature</a:t>
            </a:r>
            <a:r>
              <a:rPr lang="fr-FR" sz="2000" dirty="0" smtClean="0">
                <a:solidFill>
                  <a:schemeClr val="tx1">
                    <a:alpha val="60000"/>
                  </a:schemeClr>
                </a:solidFill>
                <a:cs typeface="Calibri"/>
              </a:rPr>
              <a:t>.</a:t>
            </a:r>
          </a:p>
          <a:p>
            <a:endParaRPr lang="en-US" sz="1000" dirty="0">
              <a:solidFill>
                <a:schemeClr val="tx1">
                  <a:alpha val="60000"/>
                </a:schemeClr>
              </a:solidFill>
              <a:cs typeface="Calibri"/>
            </a:endParaRPr>
          </a:p>
          <a:p>
            <a:pPr>
              <a:spcBef>
                <a:spcPts val="0"/>
              </a:spcBef>
            </a:pPr>
            <a:r>
              <a:rPr lang="fr-FR" sz="2000" dirty="0" smtClean="0">
                <a:solidFill>
                  <a:schemeClr val="tx1">
                    <a:alpha val="60000"/>
                  </a:schemeClr>
                </a:solidFill>
                <a:cs typeface="Calibri"/>
              </a:rPr>
              <a:t>Le </a:t>
            </a:r>
            <a:r>
              <a:rPr lang="fr-FR" sz="2000" dirty="0">
                <a:solidFill>
                  <a:schemeClr val="tx1">
                    <a:alpha val="60000"/>
                  </a:schemeClr>
                </a:solidFill>
                <a:cs typeface="Calibri"/>
              </a:rPr>
              <a:t>jeu non structuré est important</a:t>
            </a:r>
            <a:r>
              <a:rPr lang="fr-FR" sz="2000" dirty="0" smtClean="0">
                <a:solidFill>
                  <a:schemeClr val="tx1">
                    <a:alpha val="60000"/>
                  </a:schemeClr>
                </a:solidFill>
                <a:cs typeface="Calibri"/>
              </a:rPr>
              <a:t>.</a:t>
            </a:r>
          </a:p>
          <a:p>
            <a:pPr>
              <a:spcBef>
                <a:spcPts val="0"/>
              </a:spcBef>
            </a:pPr>
            <a:endParaRPr lang="en-US" sz="1000" dirty="0">
              <a:solidFill>
                <a:schemeClr val="tx1">
                  <a:alpha val="60000"/>
                </a:schemeClr>
              </a:solidFill>
              <a:cs typeface="Calibri"/>
            </a:endParaRPr>
          </a:p>
          <a:p>
            <a:r>
              <a:rPr lang="fr-FR" sz="2000" dirty="0" smtClean="0">
                <a:solidFill>
                  <a:schemeClr val="tx1">
                    <a:alpha val="60000"/>
                  </a:schemeClr>
                </a:solidFill>
                <a:cs typeface="Calibri"/>
              </a:rPr>
              <a:t>Mettez-vous </a:t>
            </a:r>
            <a:r>
              <a:rPr lang="fr-FR" sz="2000" dirty="0">
                <a:solidFill>
                  <a:schemeClr val="tx1">
                    <a:alpha val="60000"/>
                  </a:schemeClr>
                </a:solidFill>
                <a:cs typeface="Calibri"/>
              </a:rPr>
              <a:t>au défi de passer de plus en plus de temps chaque jour au contact de la nature</a:t>
            </a:r>
            <a:r>
              <a:rPr lang="fr-FR" sz="2000" dirty="0" smtClean="0">
                <a:solidFill>
                  <a:schemeClr val="tx1">
                    <a:alpha val="60000"/>
                  </a:schemeClr>
                </a:solidFill>
                <a:cs typeface="Calibri"/>
              </a:rPr>
              <a:t>.</a:t>
            </a:r>
            <a:endParaRPr lang="en-US" sz="2000" dirty="0">
              <a:solidFill>
                <a:schemeClr val="tx1">
                  <a:alpha val="60000"/>
                </a:schemeClr>
              </a:solidFill>
              <a:cs typeface="Calibri"/>
            </a:endParaRPr>
          </a:p>
          <a:p>
            <a:pPr>
              <a:spcBef>
                <a:spcPts val="0"/>
              </a:spcBef>
            </a:pPr>
            <a:endParaRPr lang="en-US" sz="1000" dirty="0" smtClean="0">
              <a:solidFill>
                <a:schemeClr val="tx1">
                  <a:alpha val="60000"/>
                </a:schemeClr>
              </a:solidFill>
              <a:cs typeface="Calibri"/>
            </a:endParaRPr>
          </a:p>
          <a:p>
            <a:r>
              <a:rPr lang="fr-FR" sz="2000" dirty="0" smtClean="0">
                <a:solidFill>
                  <a:schemeClr val="tx1">
                    <a:alpha val="60000"/>
                  </a:schemeClr>
                </a:solidFill>
                <a:cs typeface="Calibri"/>
              </a:rPr>
              <a:t>Pour plus d’information, visitez le site Web : </a:t>
            </a:r>
            <a:r>
              <a:rPr lang="fr-FR" sz="2000" dirty="0" smtClean="0">
                <a:solidFill>
                  <a:schemeClr val="tx1">
                    <a:alpha val="60000"/>
                  </a:schemeClr>
                </a:solidFill>
                <a:cs typeface="Calibri"/>
                <a:hlinkClick r:id="rId5"/>
              </a:rPr>
              <a:t>Fondation David Suzuki : Un monde. Une nature.</a:t>
            </a:r>
            <a:r>
              <a:rPr lang="en-US" sz="2000" dirty="0" smtClean="0">
                <a:solidFill>
                  <a:schemeClr val="tx1">
                    <a:alpha val="60000"/>
                  </a:schemeClr>
                </a:solidFill>
                <a:cs typeface="Calibri"/>
              </a:rPr>
              <a:t> </a:t>
            </a:r>
            <a:endParaRPr lang="en-US" sz="2000" dirty="0">
              <a:solidFill>
                <a:schemeClr val="tx1">
                  <a:alpha val="60000"/>
                </a:schemeClr>
              </a:solidFill>
              <a:cs typeface="Calibri"/>
            </a:endParaRPr>
          </a:p>
        </p:txBody>
      </p:sp>
      <p:sp>
        <p:nvSpPr>
          <p:cNvPr id="6" name="TextBox 5">
            <a:extLst>
              <a:ext uri="{FF2B5EF4-FFF2-40B4-BE49-F238E27FC236}">
                <a16:creationId xmlns:a16="http://schemas.microsoft.com/office/drawing/2014/main" id="{ED947B22-F2EB-4AF8-BF30-1AD9D970E3BE}"/>
              </a:ext>
            </a:extLst>
          </p:cNvPr>
          <p:cNvSpPr txBox="1"/>
          <p:nvPr/>
        </p:nvSpPr>
        <p:spPr>
          <a:xfrm>
            <a:off x="8755380" y="6596524"/>
            <a:ext cx="3436620" cy="266700"/>
          </a:xfrm>
          <a:prstGeom prst="rect">
            <a:avLst/>
          </a:prstGeom>
          <a:noFill/>
        </p:spPr>
        <p:txBody>
          <a:bodyPr lIns="91440" tIns="45720" rIns="91440" bIns="45720" anchor="t">
            <a:normAutofit/>
          </a:bodyPr>
          <a:lstStyle/>
          <a:p>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BY-SA-NC</a:t>
            </a:r>
            <a:r>
              <a:rPr lang="fr-CA" sz="700" dirty="0" smtClean="0"/>
              <a:t>.</a:t>
            </a:r>
            <a:endParaRPr lang="fr-CA" sz="700" dirty="0">
              <a:cs typeface="Calibri"/>
            </a:endParaRPr>
          </a:p>
        </p:txBody>
      </p:sp>
      <p:sp>
        <p:nvSpPr>
          <p:cNvPr id="11" name="Oval 10">
            <a:hlinkClick r:id="rId7" action="ppaction://hlinksldjump"/>
          </p:cNvPr>
          <p:cNvSpPr/>
          <p:nvPr/>
        </p:nvSpPr>
        <p:spPr>
          <a:xfrm>
            <a:off x="10631424" y="192215"/>
            <a:ext cx="1252147" cy="10932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fr-CA" sz="1600" dirty="0" smtClean="0">
                <a:hlinkClick r:id="rId7" action="ppaction://hlinksldjump"/>
              </a:rPr>
              <a:t>Tableau de choix</a:t>
            </a:r>
            <a:endParaRPr lang="fr-CA" sz="1600" dirty="0"/>
          </a:p>
        </p:txBody>
      </p:sp>
    </p:spTree>
    <p:extLst>
      <p:ext uri="{BB962C8B-B14F-4D97-AF65-F5344CB8AC3E}">
        <p14:creationId xmlns:p14="http://schemas.microsoft.com/office/powerpoint/2010/main" val="3185833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16BF4F81-CE79-4A24-860D-9959FF7162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A67F7-89C8-4EB2-92B8-4D27898E73F4}"/>
              </a:ext>
            </a:extLst>
          </p:cNvPr>
          <p:cNvSpPr>
            <a:spLocks noGrp="1"/>
          </p:cNvSpPr>
          <p:nvPr>
            <p:ph type="title"/>
          </p:nvPr>
        </p:nvSpPr>
        <p:spPr>
          <a:xfrm>
            <a:off x="7742831" y="681037"/>
            <a:ext cx="3738779" cy="1788811"/>
          </a:xfrm>
        </p:spPr>
        <p:txBody>
          <a:bodyPr>
            <a:normAutofit/>
          </a:bodyPr>
          <a:lstStyle/>
          <a:p>
            <a:r>
              <a:rPr lang="fr-CA" sz="4800" dirty="0" smtClean="0">
                <a:cs typeface="Calibri Light"/>
              </a:rPr>
              <a:t>Relations</a:t>
            </a:r>
            <a:endParaRPr lang="fr-CA" sz="4800" dirty="0"/>
          </a:p>
        </p:txBody>
      </p:sp>
      <p:sp>
        <p:nvSpPr>
          <p:cNvPr id="3" name="Content Placeholder 2">
            <a:extLst>
              <a:ext uri="{FF2B5EF4-FFF2-40B4-BE49-F238E27FC236}">
                <a16:creationId xmlns:a16="http://schemas.microsoft.com/office/drawing/2014/main" id="{35B897BB-9538-4DD5-8388-3D6F669C7650}"/>
              </a:ext>
            </a:extLst>
          </p:cNvPr>
          <p:cNvSpPr>
            <a:spLocks noGrp="1"/>
          </p:cNvSpPr>
          <p:nvPr>
            <p:ph idx="1"/>
          </p:nvPr>
        </p:nvSpPr>
        <p:spPr>
          <a:xfrm>
            <a:off x="7742830" y="2630161"/>
            <a:ext cx="3847807" cy="3546801"/>
          </a:xfrm>
        </p:spPr>
        <p:txBody>
          <a:bodyPr vert="horz" lIns="91440" tIns="45720" rIns="91440" bIns="45720" rtlCol="0" anchor="t">
            <a:noAutofit/>
          </a:bodyPr>
          <a:lstStyle/>
          <a:p>
            <a:r>
              <a:rPr lang="fr-CA" sz="2400" dirty="0" smtClean="0"/>
              <a:t>À quoi ressemble une relation saine?</a:t>
            </a:r>
            <a:endParaRPr lang="fr-CA" sz="2400" dirty="0" smtClean="0">
              <a:cs typeface="Calibri"/>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À quoi ressemble une relation malsaine?</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Qu’est-ce que ça fait d’avoir une relation saine?</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Qu’est-ce que ça fait d’avoir une relation malsaine?</a:t>
            </a:r>
            <a:endParaRPr lang="fr-CA" sz="2400" dirty="0"/>
          </a:p>
        </p:txBody>
      </p:sp>
      <p:pic>
        <p:nvPicPr>
          <p:cNvPr id="4" name="Picture 4">
            <a:extLst>
              <a:ext uri="{FF2B5EF4-FFF2-40B4-BE49-F238E27FC236}">
                <a16:creationId xmlns:a16="http://schemas.microsoft.com/office/drawing/2014/main" id="{1BADA4ED-F26C-482D-87CA-E2E017C62CED}"/>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t="2417" b="2417"/>
          <a:stretch/>
        </p:blipFill>
        <p:spPr>
          <a:xfrm>
            <a:off x="479278" y="484633"/>
            <a:ext cx="6542215" cy="5888736"/>
          </a:xfrm>
          <a:prstGeom prst="rect">
            <a:avLst/>
          </a:prstGeom>
        </p:spPr>
      </p:pic>
      <p:sp>
        <p:nvSpPr>
          <p:cNvPr id="10" name="TextBox 9">
            <a:extLst>
              <a:ext uri="{FF2B5EF4-FFF2-40B4-BE49-F238E27FC236}">
                <a16:creationId xmlns:a16="http://schemas.microsoft.com/office/drawing/2014/main" id="{3FFB313B-0384-4816-8822-9CB791E21958}"/>
              </a:ext>
            </a:extLst>
          </p:cNvPr>
          <p:cNvSpPr txBox="1"/>
          <p:nvPr/>
        </p:nvSpPr>
        <p:spPr>
          <a:xfrm>
            <a:off x="2636029" y="6603851"/>
            <a:ext cx="6542088" cy="317500"/>
          </a:xfrm>
          <a:prstGeom prst="rect">
            <a:avLst/>
          </a:prstGeom>
        </p:spPr>
        <p:txBody>
          <a:bodyPr lIns="91440" tIns="45720" rIns="91440" bIns="45720" anchor="t">
            <a:normAutofit/>
          </a:bodyPr>
          <a:lstStyle/>
          <a:p>
            <a:r>
              <a:rPr lang="fr-CA" sz="700" dirty="0" smtClean="0">
                <a:hlinkClick r:id="rId4"/>
              </a:rPr>
              <a:t>Cette photo</a:t>
            </a:r>
            <a:r>
              <a:rPr lang="fr-CA" sz="700" dirty="0" smtClean="0"/>
              <a:t> d’un auteur inconnu est sous licence </a:t>
            </a:r>
            <a:r>
              <a:rPr lang="fr-CA" sz="700" dirty="0" smtClean="0">
                <a:hlinkClick r:id="rId5"/>
              </a:rPr>
              <a:t>CC BY-SA</a:t>
            </a:r>
            <a:r>
              <a:rPr lang="fr-CA" sz="700" dirty="0" smtClean="0"/>
              <a:t>.</a:t>
            </a:r>
            <a:endParaRPr lang="fr-CA" sz="700" dirty="0">
              <a:cs typeface="Calibri"/>
            </a:endParaRPr>
          </a:p>
        </p:txBody>
      </p:sp>
      <p:sp>
        <p:nvSpPr>
          <p:cNvPr id="8" name="Rectangle 7"/>
          <p:cNvSpPr/>
          <p:nvPr/>
        </p:nvSpPr>
        <p:spPr>
          <a:xfrm>
            <a:off x="322045" y="6144769"/>
            <a:ext cx="151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2b</a:t>
            </a:r>
            <a:endParaRPr lang="fr-CA" sz="2400" dirty="0"/>
          </a:p>
        </p:txBody>
      </p:sp>
    </p:spTree>
    <p:extLst>
      <p:ext uri="{BB962C8B-B14F-4D97-AF65-F5344CB8AC3E}">
        <p14:creationId xmlns:p14="http://schemas.microsoft.com/office/powerpoint/2010/main" val="2311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8ED08A1D-4632-47AB-8832-C17BA0086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E1429-6EEA-4108-B1AC-907227DEBA3D}"/>
              </a:ext>
            </a:extLst>
          </p:cNvPr>
          <p:cNvSpPr>
            <a:spLocks noGrp="1"/>
          </p:cNvSpPr>
          <p:nvPr>
            <p:ph type="title"/>
          </p:nvPr>
        </p:nvSpPr>
        <p:spPr>
          <a:xfrm>
            <a:off x="1251677" y="662399"/>
            <a:ext cx="4357499" cy="1494000"/>
          </a:xfrm>
        </p:spPr>
        <p:txBody>
          <a:bodyPr anchor="t">
            <a:normAutofit/>
          </a:bodyPr>
          <a:lstStyle/>
          <a:p>
            <a:r>
              <a:rPr lang="fr-CA" sz="5400" b="1" u="sng" dirty="0" smtClean="0">
                <a:cs typeface="Calibri Light"/>
              </a:rPr>
              <a:t>Agissez</a:t>
            </a:r>
            <a:endParaRPr lang="fr-CA" sz="5400" b="1" u="sng" dirty="0">
              <a:cs typeface="Calibri Light"/>
            </a:endParaRPr>
          </a:p>
        </p:txBody>
      </p:sp>
      <p:grpSp>
        <p:nvGrpSpPr>
          <p:cNvPr id="10" name="Group 13">
            <a:extLst>
              <a:ext uri="{FF2B5EF4-FFF2-40B4-BE49-F238E27FC236}">
                <a16:creationId xmlns:a16="http://schemas.microsoft.com/office/drawing/2014/main" id="{0075437B-93A1-4A73-812B-C5030CC2FFC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6"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5" name="Content Placeholder 4"/>
          <p:cNvSpPr>
            <a:spLocks noGrp="1"/>
          </p:cNvSpPr>
          <p:nvPr>
            <p:ph idx="1"/>
          </p:nvPr>
        </p:nvSpPr>
        <p:spPr>
          <a:xfrm>
            <a:off x="1251678" y="1869057"/>
            <a:ext cx="4636765" cy="4606799"/>
          </a:xfrm>
        </p:spPr>
        <p:txBody>
          <a:bodyPr vert="horz" lIns="91440" tIns="45720" rIns="91440" bIns="45720" rtlCol="0" anchor="t">
            <a:noAutofit/>
          </a:bodyPr>
          <a:lstStyle/>
          <a:p>
            <a:pPr marL="0" indent="0">
              <a:buNone/>
            </a:pPr>
            <a:r>
              <a:rPr lang="fr-CA" sz="2400" dirty="0" smtClean="0">
                <a:solidFill>
                  <a:schemeClr val="tx1">
                    <a:alpha val="60000"/>
                  </a:schemeClr>
                </a:solidFill>
                <a:cs typeface="Calibri Light"/>
              </a:rPr>
              <a:t>Que pouvez-vous faire à partir de ce que vous avez appris?</a:t>
            </a:r>
            <a:endParaRPr lang="fr-CA" sz="2400" dirty="0" smtClean="0">
              <a:solidFill>
                <a:schemeClr val="tx1">
                  <a:alpha val="60000"/>
                </a:schemeClr>
              </a:solidFill>
              <a:ea typeface="+mn-lt"/>
              <a:cs typeface="+mn-lt"/>
            </a:endParaRPr>
          </a:p>
          <a:p>
            <a:r>
              <a:rPr lang="fr-CA" sz="2400" dirty="0" smtClean="0">
                <a:solidFill>
                  <a:schemeClr val="tx1">
                    <a:alpha val="60000"/>
                  </a:schemeClr>
                </a:solidFill>
                <a:ea typeface="+mn-lt"/>
                <a:cs typeface="+mn-lt"/>
              </a:rPr>
              <a:t>Faites quelque chose (aidez à prendre soin de la Terre mère)</a:t>
            </a:r>
          </a:p>
          <a:p>
            <a:r>
              <a:rPr lang="fr-CA" sz="2400" dirty="0" smtClean="0">
                <a:solidFill>
                  <a:schemeClr val="tx1">
                    <a:alpha val="60000"/>
                  </a:schemeClr>
                </a:solidFill>
                <a:ea typeface="+mn-lt"/>
                <a:cs typeface="+mn-lt"/>
              </a:rPr>
              <a:t>Continuez à apprendre (au sujet de la nature)</a:t>
            </a:r>
          </a:p>
          <a:p>
            <a:r>
              <a:rPr lang="fr-CA" sz="2400" dirty="0" smtClean="0">
                <a:solidFill>
                  <a:schemeClr val="tx1">
                    <a:alpha val="60000"/>
                  </a:schemeClr>
                </a:solidFill>
                <a:ea typeface="+mn-lt"/>
                <a:cs typeface="+mn-lt"/>
              </a:rPr>
              <a:t>Créez quelque chose (faites une affiche, une vidéo, une chanson, une œuvre d’art)</a:t>
            </a:r>
          </a:p>
          <a:p>
            <a:r>
              <a:rPr lang="fr-CA" sz="2400" dirty="0" smtClean="0">
                <a:solidFill>
                  <a:schemeClr val="tx1">
                    <a:alpha val="60000"/>
                  </a:schemeClr>
                </a:solidFill>
                <a:ea typeface="+mn-lt"/>
                <a:cs typeface="+mn-lt"/>
              </a:rPr>
              <a:t>Sensibilisez (éduquez les autres)</a:t>
            </a:r>
          </a:p>
          <a:p>
            <a:r>
              <a:rPr lang="fr-CA" sz="2400" dirty="0" smtClean="0">
                <a:solidFill>
                  <a:schemeClr val="tx1">
                    <a:alpha val="60000"/>
                  </a:schemeClr>
                </a:solidFill>
                <a:cs typeface="Calibri"/>
              </a:rPr>
              <a:t>Célébrez votre relation avec la terre</a:t>
            </a:r>
          </a:p>
          <a:p>
            <a:endParaRPr lang="en-US" sz="2000" dirty="0">
              <a:solidFill>
                <a:schemeClr val="tx1">
                  <a:alpha val="60000"/>
                </a:schemeClr>
              </a:solidFill>
            </a:endParaRPr>
          </a:p>
        </p:txBody>
      </p:sp>
      <p:pic>
        <p:nvPicPr>
          <p:cNvPr id="4" name="Picture 6">
            <a:extLst>
              <a:ext uri="{FF2B5EF4-FFF2-40B4-BE49-F238E27FC236}">
                <a16:creationId xmlns:a16="http://schemas.microsoft.com/office/drawing/2014/main" id="{26EAB48D-ADA9-4CE5-AF0B-E2B999A70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462" y="1275204"/>
            <a:ext cx="5026224" cy="4825175"/>
          </a:xfrm>
          <a:prstGeom prst="rect">
            <a:avLst/>
          </a:prstGeom>
        </p:spPr>
      </p:pic>
      <p:sp>
        <p:nvSpPr>
          <p:cNvPr id="7" name="TextBox 6">
            <a:extLst>
              <a:ext uri="{FF2B5EF4-FFF2-40B4-BE49-F238E27FC236}">
                <a16:creationId xmlns:a16="http://schemas.microsoft.com/office/drawing/2014/main" id="{6B257CF9-98E0-45C1-AC86-6ED938036ABB}"/>
              </a:ext>
            </a:extLst>
          </p:cNvPr>
          <p:cNvSpPr txBox="1"/>
          <p:nvPr/>
        </p:nvSpPr>
        <p:spPr>
          <a:xfrm>
            <a:off x="9687652" y="6650951"/>
            <a:ext cx="2363147"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BY-NC</a:t>
            </a:r>
            <a:r>
              <a:rPr lang="fr-CA" sz="700" dirty="0" smtClean="0"/>
              <a:t>.</a:t>
            </a:r>
            <a:endParaRPr lang="fr-CA" sz="700" dirty="0">
              <a:cs typeface="Calibri"/>
            </a:endParaRPr>
          </a:p>
        </p:txBody>
      </p:sp>
      <p:sp>
        <p:nvSpPr>
          <p:cNvPr id="11" name="Rectangle 10"/>
          <p:cNvSpPr/>
          <p:nvPr/>
        </p:nvSpPr>
        <p:spPr>
          <a:xfrm>
            <a:off x="10615539" y="5989319"/>
            <a:ext cx="133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8</a:t>
            </a:r>
            <a:endParaRPr lang="fr-CA" sz="2400" dirty="0"/>
          </a:p>
        </p:txBody>
      </p:sp>
    </p:spTree>
    <p:extLst>
      <p:ext uri="{BB962C8B-B14F-4D97-AF65-F5344CB8AC3E}">
        <p14:creationId xmlns:p14="http://schemas.microsoft.com/office/powerpoint/2010/main" val="274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127A-BD5F-4E9F-A76D-207E6283B034}"/>
              </a:ext>
            </a:extLst>
          </p:cNvPr>
          <p:cNvSpPr>
            <a:spLocks noGrp="1"/>
          </p:cNvSpPr>
          <p:nvPr>
            <p:ph type="title"/>
          </p:nvPr>
        </p:nvSpPr>
        <p:spPr>
          <a:xfrm>
            <a:off x="173420" y="159380"/>
            <a:ext cx="5670791" cy="2415654"/>
          </a:xfrm>
        </p:spPr>
        <p:txBody>
          <a:bodyPr>
            <a:normAutofit fontScale="90000"/>
          </a:bodyPr>
          <a:lstStyle/>
          <a:p>
            <a:pPr algn="ctr"/>
            <a:r>
              <a:rPr lang="fr-FR" sz="2900" u="sng" dirty="0">
                <a:cs typeface="Calibri Light" panose="020F0302020204030204"/>
              </a:rPr>
              <a:t>Réfléchissez à notre question d’enquête</a:t>
            </a:r>
            <a:r>
              <a:rPr lang="fr-FR" sz="2900" dirty="0">
                <a:cs typeface="Calibri Light" panose="020F0302020204030204"/>
              </a:rPr>
              <a:t> :</a:t>
            </a:r>
            <a:r>
              <a:rPr lang="en-US" sz="3700" dirty="0" smtClean="0">
                <a:cs typeface="Calibri Light" panose="020F0302020204030204"/>
              </a:rPr>
              <a:t> </a:t>
            </a:r>
            <a:r>
              <a:rPr lang="en-US" sz="3700" dirty="0">
                <a:cs typeface="Calibri Light" panose="020F0302020204030204"/>
              </a:rPr>
              <a:t/>
            </a:r>
            <a:br>
              <a:rPr lang="en-US" sz="3700" dirty="0">
                <a:cs typeface="Calibri Light" panose="020F0302020204030204"/>
              </a:rPr>
            </a:br>
            <a:r>
              <a:rPr lang="fr-FR" sz="4700" b="1" dirty="0">
                <a:solidFill>
                  <a:schemeClr val="accent1">
                    <a:lumMod val="75000"/>
                  </a:schemeClr>
                </a:solidFill>
                <a:ea typeface="+mn-lt"/>
                <a:cs typeface="+mn-lt"/>
              </a:rPr>
              <a:t>Comment sommes-nous en relation avec la terre?</a:t>
            </a:r>
            <a:endParaRPr lang="en-US" sz="4700" dirty="0">
              <a:solidFill>
                <a:schemeClr val="accent1">
                  <a:lumMod val="75000"/>
                </a:schemeClr>
              </a:solidFill>
              <a:cs typeface="Calibri Light" panose="020F0302020204030204"/>
            </a:endParaRPr>
          </a:p>
        </p:txBody>
      </p:sp>
      <p:cxnSp>
        <p:nvCxnSpPr>
          <p:cNvPr id="15"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C586A8-DBFB-411A-8277-629C784E8310}"/>
              </a:ext>
            </a:extLst>
          </p:cNvPr>
          <p:cNvSpPr>
            <a:spLocks noGrp="1"/>
          </p:cNvSpPr>
          <p:nvPr>
            <p:ph idx="1"/>
          </p:nvPr>
        </p:nvSpPr>
        <p:spPr>
          <a:xfrm>
            <a:off x="410906" y="2575034"/>
            <a:ext cx="5810226" cy="4123586"/>
          </a:xfrm>
        </p:spPr>
        <p:txBody>
          <a:bodyPr vert="horz" lIns="91440" tIns="45720" rIns="91440" bIns="45720" rtlCol="0" anchor="t">
            <a:noAutofit/>
          </a:bodyPr>
          <a:lstStyle/>
          <a:p>
            <a:r>
              <a:rPr lang="fr-CA" sz="2400" dirty="0" smtClean="0">
                <a:latin typeface="Calibri" panose="020F0502020204030204" pitchFamily="34" charset="0"/>
                <a:ea typeface="Calibri" panose="020F0502020204030204" pitchFamily="34" charset="0"/>
                <a:cs typeface="Times New Roman" panose="02020603050405020304" pitchFamily="18" charset="0"/>
              </a:rPr>
              <a:t>Comment votre pensée a-t-elle changé?</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Quels sens utilisez-vous le plus naturellement dans votre relation avec la terre?</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Quels sens aimeriez-vous développer pour mieux interagir avec la terre?</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Qu’avez-vous appris de nouveau?</a:t>
            </a:r>
            <a:endParaRPr lang="fr-CA" sz="2400" dirty="0" smtClean="0">
              <a:ea typeface="+mn-lt"/>
              <a:cs typeface="+mn-lt"/>
            </a:endParaRP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Quelle est la chose préférée que vous avez apprise?</a:t>
            </a:r>
            <a:r>
              <a:rPr lang="fr-CA" sz="2400" dirty="0" smtClean="0">
                <a:ea typeface="+mn-lt"/>
                <a:cs typeface="+mn-lt"/>
              </a:rPr>
              <a:t> </a:t>
            </a:r>
          </a:p>
          <a:p>
            <a:r>
              <a:rPr lang="fr-CA" sz="2400" dirty="0" smtClean="0">
                <a:latin typeface="Calibri" panose="020F0502020204030204" pitchFamily="34" charset="0"/>
                <a:ea typeface="Calibri" panose="020F0502020204030204" pitchFamily="34" charset="0"/>
                <a:cs typeface="Times New Roman" panose="02020603050405020304" pitchFamily="18" charset="0"/>
              </a:rPr>
              <a:t>Quel sujet voudriez-vous approfondir?</a:t>
            </a:r>
            <a:endParaRPr lang="fr-CA" sz="2400" dirty="0">
              <a:ea typeface="+mn-lt"/>
              <a:cs typeface="+mn-lt"/>
            </a:endParaRPr>
          </a:p>
        </p:txBody>
      </p:sp>
      <p:pic>
        <p:nvPicPr>
          <p:cNvPr id="6" name="Picture 10">
            <a:extLst>
              <a:ext uri="{FF2B5EF4-FFF2-40B4-BE49-F238E27FC236}">
                <a16:creationId xmlns:a16="http://schemas.microsoft.com/office/drawing/2014/main" id="{644016F4-354F-48F9-8E46-7458A1085DEA}"/>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9274" r="1927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id="{D0DE8BBE-F269-45CA-AD14-816F55E9CAAE}"/>
              </a:ext>
            </a:extLst>
          </p:cNvPr>
          <p:cNvSpPr txBox="1"/>
          <p:nvPr/>
        </p:nvSpPr>
        <p:spPr>
          <a:xfrm>
            <a:off x="9110088" y="6599208"/>
            <a:ext cx="3421351" cy="265546"/>
          </a:xfrm>
          <a:prstGeom prst="rect">
            <a:avLst/>
          </a:prstGeom>
          <a:noFill/>
        </p:spPr>
        <p:txBody>
          <a:bodyPr lIns="91440" tIns="45720" rIns="91440" bIns="45720" anchor="t">
            <a:normAutofit/>
          </a:bodyPr>
          <a:lstStyle/>
          <a:p>
            <a:r>
              <a:rPr lang="fr-CA" sz="700" dirty="0" smtClean="0">
                <a:hlinkClick r:id="rId3"/>
              </a:rPr>
              <a:t>Cette photo</a:t>
            </a:r>
            <a:r>
              <a:rPr lang="fr-CA" sz="700" dirty="0" smtClean="0"/>
              <a:t> d’un auteur inconnu est sous licence </a:t>
            </a:r>
            <a:r>
              <a:rPr lang="fr-CA" sz="700" dirty="0" smtClean="0">
                <a:hlinkClick r:id="rId4">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7" name="Rectangle 6"/>
          <p:cNvSpPr/>
          <p:nvPr/>
        </p:nvSpPr>
        <p:spPr>
          <a:xfrm>
            <a:off x="6562827" y="6241420"/>
            <a:ext cx="133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9</a:t>
            </a:r>
            <a:endParaRPr lang="fr-CA" sz="2400" dirty="0"/>
          </a:p>
        </p:txBody>
      </p:sp>
    </p:spTree>
    <p:extLst>
      <p:ext uri="{BB962C8B-B14F-4D97-AF65-F5344CB8AC3E}">
        <p14:creationId xmlns:p14="http://schemas.microsoft.com/office/powerpoint/2010/main" val="4821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44ABE5-3EE4-42FC-9765-8CBA872C3C66}"/>
              </a:ext>
            </a:extLst>
          </p:cNvPr>
          <p:cNvPicPr>
            <a:picLocks noChangeAspect="1"/>
          </p:cNvPicPr>
          <p:nvPr/>
        </p:nvPicPr>
        <p:blipFill rotWithShape="1">
          <a:blip r:embed="rId3">
            <a:alphaModFix/>
            <a:extLst>
              <a:ext uri="{837473B0-CC2E-450A-ABE3-18F120FF3D39}">
                <a1611:picAttrSrcUrl xmlns:a1611="http://schemas.microsoft.com/office/drawing/2016/11/main" xmlns="" r:id="rId4"/>
              </a:ext>
            </a:extLst>
          </a:blip>
          <a:srcRect l="20600" r="17164"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045FBC4-696D-4366-B5D7-3EB197122EED}"/>
              </a:ext>
            </a:extLst>
          </p:cNvPr>
          <p:cNvSpPr>
            <a:spLocks noGrp="1"/>
          </p:cNvSpPr>
          <p:nvPr>
            <p:ph type="title"/>
          </p:nvPr>
        </p:nvSpPr>
        <p:spPr>
          <a:xfrm>
            <a:off x="646847" y="439012"/>
            <a:ext cx="4803636" cy="1599211"/>
          </a:xfrm>
        </p:spPr>
        <p:txBody>
          <a:bodyPr vert="horz" lIns="91440" tIns="45720" rIns="91440" bIns="45720" rtlCol="0" anchor="ctr">
            <a:noAutofit/>
          </a:bodyPr>
          <a:lstStyle/>
          <a:p>
            <a:pPr algn="ctr"/>
            <a:r>
              <a:rPr lang="fr-CA" sz="4900" dirty="0" smtClean="0">
                <a:solidFill>
                  <a:srgbClr val="000000"/>
                </a:solidFill>
                <a:cs typeface="Calibri Light"/>
              </a:rPr>
              <a:t>Relations </a:t>
            </a:r>
            <a:br>
              <a:rPr lang="fr-CA" sz="4900" dirty="0" smtClean="0">
                <a:solidFill>
                  <a:srgbClr val="000000"/>
                </a:solidFill>
                <a:cs typeface="Calibri Light"/>
              </a:rPr>
            </a:br>
            <a:r>
              <a:rPr lang="fr-CA" sz="4900" dirty="0" smtClean="0">
                <a:solidFill>
                  <a:srgbClr val="000000"/>
                </a:solidFill>
                <a:cs typeface="Calibri Light"/>
              </a:rPr>
              <a:t>avec la terre</a:t>
            </a:r>
            <a:endParaRPr lang="fr-CA" dirty="0"/>
          </a:p>
        </p:txBody>
      </p:sp>
      <p:sp>
        <p:nvSpPr>
          <p:cNvPr id="3" name="Content Placeholder 2">
            <a:extLst>
              <a:ext uri="{FF2B5EF4-FFF2-40B4-BE49-F238E27FC236}">
                <a16:creationId xmlns:a16="http://schemas.microsoft.com/office/drawing/2014/main" id="{E35B98E2-1FAE-453E-A0DA-9978A893C5BB}"/>
              </a:ext>
            </a:extLst>
          </p:cNvPr>
          <p:cNvSpPr>
            <a:spLocks noGrp="1"/>
          </p:cNvSpPr>
          <p:nvPr>
            <p:ph idx="1"/>
          </p:nvPr>
        </p:nvSpPr>
        <p:spPr>
          <a:xfrm>
            <a:off x="301790" y="2329652"/>
            <a:ext cx="5802448" cy="4320793"/>
          </a:xfrm>
        </p:spPr>
        <p:txBody>
          <a:bodyPr vert="horz" lIns="91440" tIns="45720" rIns="91440" bIns="45720" rtlCol="0" anchor="ctr">
            <a:normAutofit/>
          </a:bodyPr>
          <a:lstStyle/>
          <a:p>
            <a:r>
              <a:rPr lang="fr-CA" dirty="0" smtClean="0">
                <a:latin typeface="Calibri" panose="020F0502020204030204" pitchFamily="34" charset="0"/>
                <a:ea typeface="Calibri" panose="020F0502020204030204" pitchFamily="34" charset="0"/>
                <a:cs typeface="Times New Roman" panose="02020603050405020304" pitchFamily="18" charset="0"/>
              </a:rPr>
              <a:t>Que pouvez-vous apporter à la terre?</a:t>
            </a:r>
            <a:endParaRPr lang="fr-CA" dirty="0" smtClean="0">
              <a:solidFill>
                <a:srgbClr val="000000"/>
              </a:solidFill>
              <a:ea typeface="+mn-lt"/>
              <a:cs typeface="+mn-lt"/>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Que pouvez-vous donner à la terre?</a:t>
            </a:r>
            <a:endParaRPr lang="fr-CA" dirty="0" smtClean="0">
              <a:solidFill>
                <a:srgbClr val="000000"/>
              </a:solidFill>
              <a:ea typeface="+mn-lt"/>
              <a:cs typeface="+mn-lt"/>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Comment vous sentez-vous lorsque vous donnez à la terre?</a:t>
            </a:r>
            <a:endParaRPr lang="fr-CA" dirty="0" smtClean="0">
              <a:solidFill>
                <a:srgbClr val="000000"/>
              </a:solidFill>
              <a:ea typeface="+mn-lt"/>
              <a:cs typeface="+mn-lt"/>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Comment vous sentez-vous lorsque la terre vous donne?</a:t>
            </a:r>
            <a:endParaRPr lang="fr-CA" dirty="0" smtClean="0">
              <a:solidFill>
                <a:srgbClr val="000000"/>
              </a:solidFill>
              <a:ea typeface="+mn-lt"/>
              <a:cs typeface="+mn-lt"/>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Comment la terre prend-elle soin de nous?</a:t>
            </a:r>
            <a:endParaRPr lang="fr-CA" dirty="0" smtClean="0">
              <a:solidFill>
                <a:srgbClr val="000000"/>
              </a:solidFill>
              <a:cs typeface="Calibri" panose="020F0502020204030204"/>
            </a:endParaRPr>
          </a:p>
          <a:p>
            <a:r>
              <a:rPr lang="fr-CA" dirty="0" smtClean="0">
                <a:latin typeface="Calibri" panose="020F0502020204030204" pitchFamily="34" charset="0"/>
                <a:ea typeface="Calibri" panose="020F0502020204030204" pitchFamily="34" charset="0"/>
                <a:cs typeface="Times New Roman" panose="02020603050405020304" pitchFamily="18" charset="0"/>
              </a:rPr>
              <a:t>Comment prendre soin de la terre?</a:t>
            </a:r>
            <a:endParaRPr lang="fr-CA" dirty="0" smtClean="0">
              <a:solidFill>
                <a:srgbClr val="000000"/>
              </a:solidFill>
              <a:cs typeface="Calibri" panose="020F0502020204030204"/>
            </a:endParaRPr>
          </a:p>
          <a:p>
            <a:endParaRPr lang="en-US" sz="2000" dirty="0">
              <a:solidFill>
                <a:srgbClr val="000000"/>
              </a:solidFill>
              <a:cs typeface="Calibri" panose="020F0502020204030204"/>
            </a:endParaRPr>
          </a:p>
        </p:txBody>
      </p:sp>
      <p:sp>
        <p:nvSpPr>
          <p:cNvPr id="5" name="TextBox 4">
            <a:extLst>
              <a:ext uri="{FF2B5EF4-FFF2-40B4-BE49-F238E27FC236}">
                <a16:creationId xmlns:a16="http://schemas.microsoft.com/office/drawing/2014/main" id="{ECABC4A6-7CCC-4715-B7DE-244DC3EF64FA}"/>
              </a:ext>
            </a:extLst>
          </p:cNvPr>
          <p:cNvSpPr txBox="1"/>
          <p:nvPr/>
        </p:nvSpPr>
        <p:spPr>
          <a:xfrm>
            <a:off x="9961596" y="6657945"/>
            <a:ext cx="2230099"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a:t>
            </a:r>
            <a:r>
              <a:rPr lang="fr-CA" sz="700" dirty="0" smtClean="0"/>
              <a:t>.</a:t>
            </a:r>
            <a:endParaRPr lang="fr-CA" sz="700" dirty="0">
              <a:cs typeface="Calibri"/>
            </a:endParaRPr>
          </a:p>
        </p:txBody>
      </p:sp>
      <p:sp>
        <p:nvSpPr>
          <p:cNvPr id="7" name="Rectangle 6"/>
          <p:cNvSpPr/>
          <p:nvPr/>
        </p:nvSpPr>
        <p:spPr>
          <a:xfrm>
            <a:off x="5797238" y="6300772"/>
            <a:ext cx="1476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2c</a:t>
            </a:r>
            <a:endParaRPr lang="fr-CA" sz="2400" dirty="0"/>
          </a:p>
        </p:txBody>
      </p:sp>
    </p:spTree>
    <p:extLst>
      <p:ext uri="{BB962C8B-B14F-4D97-AF65-F5344CB8AC3E}">
        <p14:creationId xmlns:p14="http://schemas.microsoft.com/office/powerpoint/2010/main" val="9832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5FF501E-F2DD-4000-82F6-B26947AEC31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1876"/>
          <a:stretch/>
        </p:blipFill>
        <p:spPr>
          <a:xfrm>
            <a:off x="1" y="10"/>
            <a:ext cx="9669642" cy="6857990"/>
          </a:xfrm>
          <a:prstGeom prst="rect">
            <a:avLst/>
          </a:prstGeom>
        </p:spPr>
      </p:pic>
      <p:sp>
        <p:nvSpPr>
          <p:cNvPr id="18"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22991-1E72-4A67-91A9-6856A17D44B3}"/>
              </a:ext>
            </a:extLst>
          </p:cNvPr>
          <p:cNvSpPr>
            <a:spLocks noGrp="1"/>
          </p:cNvSpPr>
          <p:nvPr>
            <p:ph type="title"/>
          </p:nvPr>
        </p:nvSpPr>
        <p:spPr>
          <a:xfrm>
            <a:off x="8667422" y="523276"/>
            <a:ext cx="3419622" cy="2244968"/>
          </a:xfrm>
        </p:spPr>
        <p:txBody>
          <a:bodyPr vert="horz" lIns="91440" tIns="45720" rIns="91440" bIns="45720" rtlCol="0" anchor="ctr">
            <a:noAutofit/>
          </a:bodyPr>
          <a:lstStyle/>
          <a:p>
            <a:pPr algn="r"/>
            <a:r>
              <a:rPr lang="fr-CA" dirty="0"/>
              <a:t>Perspectives autochtones sur la terre</a:t>
            </a:r>
            <a:endParaRPr lang="en-US" sz="4800" dirty="0">
              <a:cs typeface="Calibri Light"/>
            </a:endParaRPr>
          </a:p>
        </p:txBody>
      </p:sp>
      <p:sp>
        <p:nvSpPr>
          <p:cNvPr id="3" name="Content Placeholder 2">
            <a:extLst>
              <a:ext uri="{FF2B5EF4-FFF2-40B4-BE49-F238E27FC236}">
                <a16:creationId xmlns:a16="http://schemas.microsoft.com/office/drawing/2014/main" id="{27F53866-9E53-46A4-8541-7A05EE2766DA}"/>
              </a:ext>
            </a:extLst>
          </p:cNvPr>
          <p:cNvSpPr>
            <a:spLocks noGrp="1"/>
          </p:cNvSpPr>
          <p:nvPr>
            <p:ph idx="1"/>
          </p:nvPr>
        </p:nvSpPr>
        <p:spPr>
          <a:xfrm>
            <a:off x="4803648" y="3153068"/>
            <a:ext cx="7312150" cy="3397706"/>
          </a:xfrm>
        </p:spPr>
        <p:txBody>
          <a:bodyPr vert="horz" lIns="91440" tIns="45720" rIns="91440" bIns="45720" rtlCol="0" anchor="t">
            <a:noAutofit/>
          </a:bodyPr>
          <a:lstStyle/>
          <a:p>
            <a:pPr marL="0" indent="0" algn="r">
              <a:buNone/>
            </a:pPr>
            <a:r>
              <a:rPr lang="fr-CA" sz="2400" dirty="0" smtClean="0">
                <a:latin typeface="Calibri" panose="020F0502020204030204" pitchFamily="34" charset="0"/>
                <a:ea typeface="Calibri" panose="020F0502020204030204" pitchFamily="34" charset="0"/>
                <a:cs typeface="Times New Roman" panose="02020603050405020304" pitchFamily="18" charset="0"/>
              </a:rPr>
              <a:t>Le lieu est vivant.</a:t>
            </a:r>
            <a:r>
              <a:rPr lang="fr-CA" sz="2400" dirty="0" smtClean="0">
                <a:ea typeface="+mn-lt"/>
                <a:cs typeface="+mn-lt"/>
              </a:rPr>
              <a:t> </a:t>
            </a:r>
          </a:p>
          <a:p>
            <a:pPr marL="0" indent="0" algn="r">
              <a:buNone/>
            </a:pPr>
            <a:r>
              <a:rPr lang="fr-CA" sz="2400" dirty="0" smtClean="0">
                <a:latin typeface="Calibri" panose="020F0502020204030204" pitchFamily="34" charset="0"/>
                <a:ea typeface="Calibri" panose="020F0502020204030204" pitchFamily="34" charset="0"/>
                <a:cs typeface="Times New Roman" panose="02020603050405020304" pitchFamily="18" charset="0"/>
              </a:rPr>
              <a:t>Tout est interconnecté.</a:t>
            </a:r>
            <a:r>
              <a:rPr lang="fr-CA" sz="2400" dirty="0" smtClean="0">
                <a:ea typeface="+mn-lt"/>
                <a:cs typeface="+mn-lt"/>
              </a:rPr>
              <a:t> </a:t>
            </a:r>
          </a:p>
          <a:p>
            <a:pPr marL="0" indent="0" algn="r">
              <a:buNone/>
            </a:pPr>
            <a:r>
              <a:rPr lang="fr-CA" sz="2400" dirty="0" smtClean="0">
                <a:latin typeface="Calibri" panose="020F0502020204030204" pitchFamily="34" charset="0"/>
                <a:ea typeface="Calibri" panose="020F0502020204030204" pitchFamily="34" charset="0"/>
                <a:cs typeface="Times New Roman" panose="02020603050405020304" pitchFamily="18" charset="0"/>
              </a:rPr>
              <a:t>Toute la vie vit et respire ensemble.</a:t>
            </a:r>
            <a:r>
              <a:rPr lang="fr-CA" sz="2400" dirty="0" smtClean="0">
                <a:ea typeface="+mn-lt"/>
                <a:cs typeface="+mn-lt"/>
              </a:rPr>
              <a:t> </a:t>
            </a:r>
          </a:p>
          <a:p>
            <a:pPr marL="0" indent="0" algn="r">
              <a:buNone/>
            </a:pPr>
            <a:endParaRPr lang="fr-CA" sz="2400" dirty="0" smtClean="0">
              <a:ea typeface="+mn-lt"/>
              <a:cs typeface="+mn-lt"/>
            </a:endParaRPr>
          </a:p>
          <a:p>
            <a:pPr marL="0" indent="0" algn="r">
              <a:buNone/>
            </a:pPr>
            <a:r>
              <a:rPr lang="fr-CA" sz="2400" dirty="0" smtClean="0">
                <a:latin typeface="Calibri" panose="020F0502020204030204" pitchFamily="34" charset="0"/>
                <a:ea typeface="Calibri" panose="020F0502020204030204" pitchFamily="34" charset="0"/>
                <a:cs typeface="Times New Roman" panose="02020603050405020304" pitchFamily="18" charset="0"/>
              </a:rPr>
              <a:t>Comment le lieu est-il vivant?</a:t>
            </a:r>
            <a:endParaRPr lang="fr-CA" sz="2400" dirty="0" smtClean="0">
              <a:ea typeface="+mn-lt"/>
              <a:cs typeface="+mn-lt"/>
            </a:endParaRPr>
          </a:p>
          <a:p>
            <a:pPr marL="0" indent="0" algn="r">
              <a:buNone/>
            </a:pPr>
            <a:r>
              <a:rPr lang="fr-CA" sz="2400" dirty="0" smtClean="0">
                <a:latin typeface="Calibri" panose="020F0502020204030204" pitchFamily="34" charset="0"/>
                <a:ea typeface="Calibri" panose="020F0502020204030204" pitchFamily="34" charset="0"/>
                <a:cs typeface="Times New Roman" panose="02020603050405020304" pitchFamily="18" charset="0"/>
              </a:rPr>
              <a:t>Comment est-ce que tout est interconnecté?</a:t>
            </a:r>
            <a:endParaRPr lang="fr-CA" sz="2400" dirty="0" smtClean="0">
              <a:ea typeface="+mn-lt"/>
              <a:cs typeface="+mn-lt"/>
            </a:endParaRPr>
          </a:p>
          <a:p>
            <a:pPr marL="0" indent="0" algn="r">
              <a:buNone/>
            </a:pPr>
            <a:r>
              <a:rPr lang="fr-CA" sz="2400" dirty="0" smtClean="0">
                <a:latin typeface="Calibri" panose="020F0502020204030204" pitchFamily="34" charset="0"/>
                <a:ea typeface="Calibri" panose="020F0502020204030204" pitchFamily="34" charset="0"/>
                <a:cs typeface="Times New Roman" panose="02020603050405020304" pitchFamily="18" charset="0"/>
              </a:rPr>
              <a:t>Comment toute la vie </a:t>
            </a:r>
            <a:r>
              <a:rPr lang="fr-CA" sz="2400" dirty="0" err="1" smtClean="0">
                <a:latin typeface="Calibri" panose="020F0502020204030204" pitchFamily="34" charset="0"/>
                <a:ea typeface="Calibri" panose="020F0502020204030204" pitchFamily="34" charset="0"/>
                <a:cs typeface="Times New Roman" panose="02020603050405020304" pitchFamily="18" charset="0"/>
              </a:rPr>
              <a:t>vit-elle</a:t>
            </a:r>
            <a:r>
              <a:rPr lang="fr-CA" sz="2400" dirty="0" smtClean="0">
                <a:latin typeface="Calibri" panose="020F0502020204030204" pitchFamily="34" charset="0"/>
                <a:ea typeface="Calibri" panose="020F0502020204030204" pitchFamily="34" charset="0"/>
                <a:cs typeface="Times New Roman" panose="02020603050405020304" pitchFamily="18" charset="0"/>
              </a:rPr>
              <a:t> et respire-t-elle ensemble?</a:t>
            </a:r>
            <a:endParaRPr lang="fr-CA" sz="2400" dirty="0">
              <a:cs typeface="Calibri" panose="020F0502020204030204"/>
            </a:endParaRPr>
          </a:p>
        </p:txBody>
      </p:sp>
      <p:sp>
        <p:nvSpPr>
          <p:cNvPr id="6" name="TextBox 5">
            <a:extLst>
              <a:ext uri="{FF2B5EF4-FFF2-40B4-BE49-F238E27FC236}">
                <a16:creationId xmlns:a16="http://schemas.microsoft.com/office/drawing/2014/main" id="{9A80774D-D26B-4EBF-9EEB-B25A44625E9E}"/>
              </a:ext>
            </a:extLst>
          </p:cNvPr>
          <p:cNvSpPr txBox="1"/>
          <p:nvPr/>
        </p:nvSpPr>
        <p:spPr>
          <a:xfrm>
            <a:off x="-22305" y="6657945"/>
            <a:ext cx="2230099"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a:t>
            </a:r>
            <a:r>
              <a:rPr lang="fr-CA" sz="700" dirty="0" smtClean="0"/>
              <a:t>.</a:t>
            </a:r>
            <a:endParaRPr lang="fr-CA" sz="700" dirty="0">
              <a:cs typeface="Calibri"/>
            </a:endParaRPr>
          </a:p>
        </p:txBody>
      </p:sp>
      <p:sp>
        <p:nvSpPr>
          <p:cNvPr id="9" name="Rectangle 8"/>
          <p:cNvSpPr/>
          <p:nvPr/>
        </p:nvSpPr>
        <p:spPr>
          <a:xfrm>
            <a:off x="278345" y="6093574"/>
            <a:ext cx="1476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3a</a:t>
            </a:r>
            <a:endParaRPr lang="fr-CA" sz="2400" dirty="0"/>
          </a:p>
        </p:txBody>
      </p:sp>
    </p:spTree>
    <p:extLst>
      <p:ext uri="{BB962C8B-B14F-4D97-AF65-F5344CB8AC3E}">
        <p14:creationId xmlns:p14="http://schemas.microsoft.com/office/powerpoint/2010/main" val="13254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71CA680-1117-4EFC-A5C9-5AE4B2E98E54}"/>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0561E16-71B6-41B7-8072-0FC145F4428C}"/>
              </a:ext>
            </a:extLst>
          </p:cNvPr>
          <p:cNvSpPr>
            <a:spLocks noGrp="1"/>
          </p:cNvSpPr>
          <p:nvPr>
            <p:ph type="title"/>
          </p:nvPr>
        </p:nvSpPr>
        <p:spPr>
          <a:xfrm>
            <a:off x="426929" y="1913950"/>
            <a:ext cx="4691608" cy="1342754"/>
          </a:xfrm>
        </p:spPr>
        <p:txBody>
          <a:bodyPr>
            <a:noAutofit/>
          </a:bodyPr>
          <a:lstStyle/>
          <a:p>
            <a:pPr algn="ctr"/>
            <a:r>
              <a:rPr lang="fr-CA" dirty="0" smtClean="0"/>
              <a:t>Qu’entendons-nous par terre?</a:t>
            </a:r>
            <a:endParaRPr lang="fr-CA" sz="4000" dirty="0">
              <a:cs typeface="Calibri Light"/>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66F7C2-7ABA-41B5-A747-497FED2BF0A1}"/>
              </a:ext>
            </a:extLst>
          </p:cNvPr>
          <p:cNvSpPr>
            <a:spLocks noGrp="1"/>
          </p:cNvSpPr>
          <p:nvPr>
            <p:ph idx="1"/>
          </p:nvPr>
        </p:nvSpPr>
        <p:spPr>
          <a:xfrm>
            <a:off x="525516" y="3417573"/>
            <a:ext cx="4593021" cy="2763613"/>
          </a:xfrm>
        </p:spPr>
        <p:txBody>
          <a:bodyPr vert="horz" lIns="91440" tIns="45720" rIns="91440" bIns="45720" rtlCol="0" anchor="ctr">
            <a:normAutofit lnSpcReduction="10000"/>
          </a:bodyPr>
          <a:lstStyle/>
          <a:p>
            <a:pPr marL="0" indent="0">
              <a:buNone/>
            </a:pPr>
            <a:r>
              <a:rPr lang="fr-CA" sz="2000" dirty="0">
                <a:latin typeface="Calibri" panose="020F0502020204030204" pitchFamily="34" charset="0"/>
                <a:ea typeface="Calibri" panose="020F0502020204030204" pitchFamily="34" charset="0"/>
                <a:cs typeface="Times New Roman" panose="02020603050405020304" pitchFamily="18" charset="0"/>
              </a:rPr>
              <a:t>« La terre est notre premier </a:t>
            </a:r>
            <a:r>
              <a:rPr lang="fr-CA" sz="2000" b="1" u="sng" dirty="0">
                <a:latin typeface="Calibri" panose="020F0502020204030204" pitchFamily="34" charset="0"/>
                <a:ea typeface="Calibri" panose="020F0502020204030204" pitchFamily="34" charset="0"/>
                <a:cs typeface="Times New Roman" panose="02020603050405020304" pitchFamily="18" charset="0"/>
              </a:rPr>
              <a:t>enseignant</a:t>
            </a:r>
            <a:r>
              <a:rPr lang="fr-CA" sz="2000" dirty="0">
                <a:latin typeface="Calibri" panose="020F0502020204030204" pitchFamily="34" charset="0"/>
                <a:ea typeface="Calibri" panose="020F0502020204030204" pitchFamily="34" charset="0"/>
                <a:cs typeface="Times New Roman" panose="02020603050405020304" pitchFamily="18" charset="0"/>
              </a:rPr>
              <a:t>, et une relation avec la Terre est nécessaire à la compréhension de nous-mêmes, des autres et du monde dans lequel nous vivons. »</a:t>
            </a:r>
            <a:r>
              <a:rPr lang="en-US" sz="2000" dirty="0">
                <a:ea typeface="+mn-lt"/>
                <a:cs typeface="+mn-lt"/>
              </a:rPr>
              <a:t> </a:t>
            </a:r>
            <a:endParaRPr lang="en-US" sz="2000" dirty="0">
              <a:cs typeface="Calibri" panose="020F0502020204030204"/>
            </a:endParaRPr>
          </a:p>
          <a:p>
            <a:pPr marL="0" indent="0">
              <a:buNone/>
            </a:pPr>
            <a:r>
              <a:rPr lang="fr-CA" sz="2000" dirty="0">
                <a:latin typeface="Calibri" panose="020F0502020204030204" pitchFamily="34" charset="0"/>
                <a:ea typeface="Calibri" panose="020F0502020204030204" pitchFamily="34" charset="0"/>
                <a:cs typeface="Times New Roman" panose="02020603050405020304" pitchFamily="18" charset="0"/>
              </a:rPr>
              <a:t>« La </a:t>
            </a:r>
            <a:r>
              <a:rPr lang="fr-CA" sz="2000" b="1" u="sng" dirty="0">
                <a:latin typeface="Calibri" panose="020F0502020204030204" pitchFamily="34" charset="0"/>
                <a:ea typeface="Calibri" panose="020F0502020204030204" pitchFamily="34" charset="0"/>
                <a:cs typeface="Times New Roman" panose="02020603050405020304" pitchFamily="18" charset="0"/>
              </a:rPr>
              <a:t>terre englobe tout</a:t>
            </a:r>
            <a:r>
              <a:rPr lang="fr-CA" sz="2000" dirty="0">
                <a:latin typeface="Calibri" panose="020F0502020204030204" pitchFamily="34" charset="0"/>
                <a:ea typeface="Calibri" panose="020F0502020204030204" pitchFamily="34" charset="0"/>
                <a:cs typeface="Times New Roman" panose="02020603050405020304" pitchFamily="18" charset="0"/>
              </a:rPr>
              <a:t> ce qui est </a:t>
            </a:r>
            <a:r>
              <a:rPr lang="fr-CA" sz="2000" dirty="0" smtClean="0">
                <a:latin typeface="Calibri" panose="020F0502020204030204" pitchFamily="34" charset="0"/>
                <a:ea typeface="Calibri" panose="020F0502020204030204" pitchFamily="34" charset="0"/>
                <a:cs typeface="Times New Roman" panose="02020603050405020304" pitchFamily="18" charset="0"/>
              </a:rPr>
              <a:t/>
            </a:r>
            <a:br>
              <a:rPr lang="fr-CA" sz="2000" dirty="0" smtClean="0">
                <a:latin typeface="Calibri" panose="020F0502020204030204" pitchFamily="34" charset="0"/>
                <a:ea typeface="Calibri" panose="020F0502020204030204" pitchFamily="34" charset="0"/>
                <a:cs typeface="Times New Roman" panose="02020603050405020304" pitchFamily="18" charset="0"/>
              </a:rPr>
            </a:br>
            <a:r>
              <a:rPr lang="fr-CA" sz="2000" dirty="0" smtClean="0">
                <a:latin typeface="Calibri" panose="020F0502020204030204" pitchFamily="34" charset="0"/>
                <a:ea typeface="Calibri" panose="020F0502020204030204" pitchFamily="34" charset="0"/>
                <a:cs typeface="Times New Roman" panose="02020603050405020304" pitchFamily="18" charset="0"/>
              </a:rPr>
              <a:t>au-dessus</a:t>
            </a:r>
            <a:r>
              <a:rPr lang="fr-CA" sz="2000" dirty="0">
                <a:latin typeface="Calibri" panose="020F0502020204030204" pitchFamily="34" charset="0"/>
                <a:ea typeface="Calibri" panose="020F0502020204030204" pitchFamily="34" charset="0"/>
                <a:cs typeface="Times New Roman" panose="02020603050405020304" pitchFamily="18" charset="0"/>
              </a:rPr>
              <a:t>, au-dessous et autour de nous, y compris les éléments de l’air, du temps, de l’eau, de la Terre et du ciel, s’étendant jusqu’au cosmos. »</a:t>
            </a:r>
            <a:r>
              <a:rPr lang="en-US" sz="2000" dirty="0">
                <a:ea typeface="+mn-lt"/>
                <a:cs typeface="+mn-lt"/>
              </a:rPr>
              <a:t> </a:t>
            </a:r>
          </a:p>
        </p:txBody>
      </p:sp>
      <p:sp>
        <p:nvSpPr>
          <p:cNvPr id="4" name="TextBox 3">
            <a:extLst>
              <a:ext uri="{FF2B5EF4-FFF2-40B4-BE49-F238E27FC236}">
                <a16:creationId xmlns:a16="http://schemas.microsoft.com/office/drawing/2014/main" id="{443D51AF-1FDF-46C5-BC7C-011494CD355F}"/>
              </a:ext>
            </a:extLst>
          </p:cNvPr>
          <p:cNvSpPr txBox="1"/>
          <p:nvPr/>
        </p:nvSpPr>
        <p:spPr>
          <a:xfrm>
            <a:off x="6162136" y="238664"/>
            <a:ext cx="4597879" cy="1569660"/>
          </a:xfrm>
          <a:prstGeom prst="rect">
            <a:avLst/>
          </a:prstGeom>
          <a:solidFill>
            <a:srgbClr val="FFFFFF">
              <a:alpha val="43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dirty="0" smtClean="0">
                <a:latin typeface="Calibri" panose="020F0502020204030204" pitchFamily="34" charset="0"/>
                <a:ea typeface="Calibri" panose="020F0502020204030204" pitchFamily="34" charset="0"/>
                <a:cs typeface="Times New Roman" panose="02020603050405020304" pitchFamily="18" charset="0"/>
              </a:rPr>
              <a:t>Cela change-t-il votre regard sur la terre? Expliquez votre réponse.</a:t>
            </a:r>
            <a:endParaRPr lang="fr-CA" sz="3200" dirty="0">
              <a:ea typeface="+mn-lt"/>
              <a:cs typeface="+mn-lt"/>
            </a:endParaRPr>
          </a:p>
        </p:txBody>
      </p:sp>
      <p:sp>
        <p:nvSpPr>
          <p:cNvPr id="6" name="TextBox 5">
            <a:extLst>
              <a:ext uri="{FF2B5EF4-FFF2-40B4-BE49-F238E27FC236}">
                <a16:creationId xmlns:a16="http://schemas.microsoft.com/office/drawing/2014/main" id="{95E58BFE-72EC-464F-88BB-42D86EC14E96}"/>
              </a:ext>
            </a:extLst>
          </p:cNvPr>
          <p:cNvSpPr txBox="1"/>
          <p:nvPr/>
        </p:nvSpPr>
        <p:spPr>
          <a:xfrm>
            <a:off x="9841676" y="6643568"/>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5">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7" name="TextBox 6">
            <a:extLst>
              <a:ext uri="{FF2B5EF4-FFF2-40B4-BE49-F238E27FC236}">
                <a16:creationId xmlns:a16="http://schemas.microsoft.com/office/drawing/2014/main" id="{C100FF79-29DA-46B7-9C54-D3C167D39D03}"/>
              </a:ext>
            </a:extLst>
          </p:cNvPr>
          <p:cNvSpPr txBox="1"/>
          <p:nvPr/>
        </p:nvSpPr>
        <p:spPr>
          <a:xfrm>
            <a:off x="652127" y="6176513"/>
            <a:ext cx="47567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smtClean="0">
                <a:cs typeface="Calibri"/>
              </a:rPr>
              <a:t>Source :  Rapport </a:t>
            </a:r>
            <a:r>
              <a:rPr lang="en-US" sz="1200" i="1" dirty="0" smtClean="0">
                <a:cs typeface="Calibri"/>
              </a:rPr>
              <a:t>Land Based Education Success Pathway Thompson Community Circle VOICE Pathways to Success (</a:t>
            </a:r>
            <a:r>
              <a:rPr lang="en-US" sz="1200" i="1" dirty="0">
                <a:cs typeface="Calibri"/>
              </a:rPr>
              <a:t>2015</a:t>
            </a:r>
            <a:r>
              <a:rPr lang="en-US" sz="1200" i="1" dirty="0" smtClean="0">
                <a:cs typeface="Calibri"/>
              </a:rPr>
              <a:t>)</a:t>
            </a:r>
            <a:r>
              <a:rPr lang="en-US" sz="1200" dirty="0" smtClean="0">
                <a:cs typeface="Calibri"/>
              </a:rPr>
              <a:t>, pages 10, 19</a:t>
            </a:r>
            <a:endParaRPr lang="en-US" sz="1600" dirty="0">
              <a:cs typeface="Calibri" panose="020F0502020204030204"/>
            </a:endParaRPr>
          </a:p>
        </p:txBody>
      </p:sp>
      <p:sp>
        <p:nvSpPr>
          <p:cNvPr id="10" name="Rectangle 9"/>
          <p:cNvSpPr/>
          <p:nvPr/>
        </p:nvSpPr>
        <p:spPr>
          <a:xfrm>
            <a:off x="10408275" y="5989319"/>
            <a:ext cx="151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3b</a:t>
            </a:r>
            <a:endParaRPr lang="fr-CA" sz="2400" dirty="0"/>
          </a:p>
        </p:txBody>
      </p:sp>
    </p:spTree>
    <p:extLst>
      <p:ext uri="{BB962C8B-B14F-4D97-AF65-F5344CB8AC3E}">
        <p14:creationId xmlns:p14="http://schemas.microsoft.com/office/powerpoint/2010/main" val="33338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7C26E3E-8B7D-4DF5-993B-77A03797369B}"/>
              </a:ext>
            </a:extLst>
          </p:cNvPr>
          <p:cNvPicPr>
            <a:picLocks noChangeAspect="1"/>
          </p:cNvPicPr>
          <p:nvPr/>
        </p:nvPicPr>
        <p:blipFill rotWithShape="1">
          <a:blip r:embed="rId3">
            <a:alphaModFix/>
            <a:extLst>
              <a:ext uri="{837473B0-CC2E-450A-ABE3-18F120FF3D39}">
                <a1611:picAttrSrcUrl xmlns:a1611="http://schemas.microsoft.com/office/drawing/2016/11/main" xmlns="" r:id="rId4"/>
              </a:ext>
            </a:extLst>
          </a:blip>
          <a:srcRect l="13990" r="16083"/>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323992"/>
            <a:ext cx="4803636" cy="1311664"/>
          </a:xfrm>
        </p:spPr>
        <p:txBody>
          <a:bodyPr>
            <a:normAutofit/>
          </a:bodyPr>
          <a:lstStyle/>
          <a:p>
            <a:r>
              <a:rPr lang="fr-CA" sz="5400" dirty="0" smtClean="0">
                <a:solidFill>
                  <a:srgbClr val="000000"/>
                </a:solidFill>
              </a:rPr>
              <a:t>Rendre grâce</a:t>
            </a:r>
            <a:endParaRPr lang="fr-CA" sz="5400" dirty="0">
              <a:solidFill>
                <a:srgbClr val="000000"/>
              </a:solidFill>
            </a:endParaRPr>
          </a:p>
        </p:txBody>
      </p:sp>
      <p:sp>
        <p:nvSpPr>
          <p:cNvPr id="3" name="Content Placeholder 2"/>
          <p:cNvSpPr>
            <a:spLocks noGrp="1"/>
          </p:cNvSpPr>
          <p:nvPr>
            <p:ph idx="1"/>
          </p:nvPr>
        </p:nvSpPr>
        <p:spPr>
          <a:xfrm>
            <a:off x="474318" y="1567653"/>
            <a:ext cx="5138123" cy="4967772"/>
          </a:xfrm>
        </p:spPr>
        <p:txBody>
          <a:bodyPr vert="horz" lIns="91440" tIns="45720" rIns="91440" bIns="45720" rtlCol="0" anchor="ctr">
            <a:noAutofit/>
          </a:bodyPr>
          <a:lstStyle/>
          <a:p>
            <a:pPr marL="0" indent="0">
              <a:buNone/>
            </a:pPr>
            <a:r>
              <a:rPr lang="fr-CA" sz="2000" dirty="0" smtClean="0">
                <a:solidFill>
                  <a:srgbClr val="000000"/>
                </a:solidFill>
              </a:rPr>
              <a:t>« Lorsque les Autochtones obtenaient de la Terre les nécessités de la vie, ils la remerciaient de ce cadeau qui leur permettait de vivre. » </a:t>
            </a:r>
            <a:r>
              <a:rPr lang="fr-CA" sz="2000" i="1" dirty="0" smtClean="0">
                <a:solidFill>
                  <a:srgbClr val="000000"/>
                </a:solidFill>
              </a:rPr>
              <a:t>Intégration des perspectives autochtones dans les programmes d’études, page 8.</a:t>
            </a:r>
            <a:endParaRPr lang="fr-CA" sz="2000" i="1" dirty="0" smtClean="0">
              <a:solidFill>
                <a:srgbClr val="000000"/>
              </a:solidFill>
              <a:cs typeface="Calibri"/>
            </a:endParaRPr>
          </a:p>
          <a:p>
            <a:endParaRPr lang="fr-CA" sz="2000" i="1" dirty="0" smtClean="0">
              <a:solidFill>
                <a:srgbClr val="000000"/>
              </a:solidFill>
              <a:cs typeface="Calibri"/>
            </a:endParaRPr>
          </a:p>
          <a:p>
            <a:pPr>
              <a:spcBef>
                <a:spcPts val="0"/>
              </a:spcBef>
            </a:pPr>
            <a:r>
              <a:rPr lang="fr-CA" sz="2000" dirty="0" smtClean="0">
                <a:latin typeface="Calibri" panose="020F0502020204030204" pitchFamily="34" charset="0"/>
                <a:ea typeface="Calibri" panose="020F0502020204030204" pitchFamily="34" charset="0"/>
                <a:cs typeface="Times New Roman" panose="02020603050405020304" pitchFamily="18" charset="0"/>
              </a:rPr>
              <a:t>La vision du monde autochtone valorise l’importance de rendre grâce. Lorsque vous visitez un site sacré, récoltez de la nourriture ou des médecines, ou prenez quelque chose de la terre, il est très important de rendre grâce. De nombreux peuples autochtones font une offrande de tabac, car celui-ci est considéré comme une médecine sacrée.</a:t>
            </a:r>
            <a:endParaRPr lang="fr-CA" sz="2000" dirty="0" smtClean="0">
              <a:solidFill>
                <a:srgbClr val="000000"/>
              </a:solidFill>
              <a:cs typeface="Calibri"/>
            </a:endParaRPr>
          </a:p>
          <a:p>
            <a:r>
              <a:rPr lang="fr-CA" sz="2000" dirty="0" smtClean="0">
                <a:latin typeface="Calibri" panose="020F0502020204030204" pitchFamily="34" charset="0"/>
                <a:ea typeface="Calibri" panose="020F0502020204030204" pitchFamily="34" charset="0"/>
                <a:cs typeface="Times New Roman" panose="02020603050405020304" pitchFamily="18" charset="0"/>
              </a:rPr>
              <a:t>Vous pouvez rendre grâce en reconnaissant la terre et en remerciant la terre pour ses dons.</a:t>
            </a:r>
            <a:endParaRPr lang="fr-CA" sz="2000" dirty="0">
              <a:solidFill>
                <a:srgbClr val="000000"/>
              </a:solidFill>
              <a:cs typeface="Calibri"/>
            </a:endParaRPr>
          </a:p>
        </p:txBody>
      </p:sp>
      <p:sp>
        <p:nvSpPr>
          <p:cNvPr id="5" name="TextBox 4">
            <a:extLst>
              <a:ext uri="{FF2B5EF4-FFF2-40B4-BE49-F238E27FC236}">
                <a16:creationId xmlns:a16="http://schemas.microsoft.com/office/drawing/2014/main" id="{060D10FF-4EBC-4FC0-98FE-E48BCC271870}"/>
              </a:ext>
            </a:extLst>
          </p:cNvPr>
          <p:cNvSpPr txBox="1"/>
          <p:nvPr/>
        </p:nvSpPr>
        <p:spPr>
          <a:xfrm>
            <a:off x="9841372" y="6657945"/>
            <a:ext cx="2350323" cy="200055"/>
          </a:xfrm>
          <a:prstGeom prst="rect">
            <a:avLst/>
          </a:prstGeom>
          <a:noFill/>
        </p:spPr>
        <p:txBody>
          <a:bodyPr wrap="none" lIns="91440" tIns="45720" rIns="91440" bIns="45720" anchor="t">
            <a:spAutoFit/>
          </a:bodyPr>
          <a:lstStyle/>
          <a:p>
            <a:pPr algn="r">
              <a:spcAft>
                <a:spcPts val="600"/>
              </a:spcAft>
            </a:pPr>
            <a:r>
              <a:rPr lang="fr-CA" sz="700" dirty="0" smtClean="0">
                <a:hlinkClick r:id="rId4"/>
              </a:rPr>
              <a:t>Cette photo</a:t>
            </a:r>
            <a:r>
              <a:rPr lang="fr-CA" sz="700" dirty="0" smtClean="0"/>
              <a:t> d’un auteur inconnu est sous licence </a:t>
            </a:r>
            <a:r>
              <a:rPr lang="fr-CA" sz="700" dirty="0" smtClean="0">
                <a:hlinkClick r:id="rId6">
                  <a:extLst>
                    <a:ext uri="{A12FA001-AC4F-418D-AE19-62706E023703}">
                      <ahyp:hlinkClr xmlns:ahyp="http://schemas.microsoft.com/office/drawing/2018/hyperlinkcolor" xmlns="" val="tx"/>
                    </a:ext>
                  </a:extLst>
                </a:hlinkClick>
              </a:rPr>
              <a:t>CC BY-SA</a:t>
            </a:r>
            <a:r>
              <a:rPr lang="fr-CA" sz="700" dirty="0" smtClean="0"/>
              <a:t>.</a:t>
            </a:r>
            <a:endParaRPr lang="fr-CA" sz="700" dirty="0">
              <a:cs typeface="Calibri"/>
            </a:endParaRPr>
          </a:p>
        </p:txBody>
      </p:sp>
      <p:sp>
        <p:nvSpPr>
          <p:cNvPr id="7" name="Rectangle 6"/>
          <p:cNvSpPr/>
          <p:nvPr/>
        </p:nvSpPr>
        <p:spPr>
          <a:xfrm>
            <a:off x="5641751" y="6200745"/>
            <a:ext cx="1512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 3b</a:t>
            </a:r>
            <a:endParaRPr lang="fr-CA" sz="2400" dirty="0"/>
          </a:p>
        </p:txBody>
      </p:sp>
    </p:spTree>
    <p:extLst>
      <p:ext uri="{BB962C8B-B14F-4D97-AF65-F5344CB8AC3E}">
        <p14:creationId xmlns:p14="http://schemas.microsoft.com/office/powerpoint/2010/main" val="10703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A1A42E6-AA9C-465F-AFFB-FAC68D8541A3}"/>
              </a:ext>
            </a:extLst>
          </p:cNvPr>
          <p:cNvPicPr>
            <a:picLocks noChangeAspect="1"/>
          </p:cNvPicPr>
          <p:nvPr/>
        </p:nvPicPr>
        <p:blipFill rotWithShape="1">
          <a:blip r:embed="rId3"/>
          <a:srcRect t="12500" b="125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F18E1-B69D-4C57-AF21-E2604B24BA53}"/>
              </a:ext>
            </a:extLst>
          </p:cNvPr>
          <p:cNvSpPr>
            <a:spLocks noGrp="1"/>
          </p:cNvSpPr>
          <p:nvPr>
            <p:ph type="title"/>
          </p:nvPr>
        </p:nvSpPr>
        <p:spPr>
          <a:xfrm>
            <a:off x="594805" y="640263"/>
            <a:ext cx="6342444" cy="1344975"/>
          </a:xfrm>
        </p:spPr>
        <p:txBody>
          <a:bodyPr>
            <a:normAutofit/>
          </a:bodyPr>
          <a:lstStyle/>
          <a:p>
            <a:r>
              <a:rPr lang="fr-CA" dirty="0" smtClean="0">
                <a:cs typeface="Calibri Light"/>
              </a:rPr>
              <a:t>Pourquoi nommons-nous les lieux?</a:t>
            </a:r>
            <a:r>
              <a:rPr lang="fr-CA" sz="4000" dirty="0" smtClean="0">
                <a:cs typeface="Calibri Light"/>
              </a:rPr>
              <a:t> </a:t>
            </a:r>
            <a:endParaRPr lang="fr-CA" sz="4000" dirty="0"/>
          </a:p>
        </p:txBody>
      </p:sp>
      <p:sp>
        <p:nvSpPr>
          <p:cNvPr id="3" name="Content Placeholder 2">
            <a:extLst>
              <a:ext uri="{FF2B5EF4-FFF2-40B4-BE49-F238E27FC236}">
                <a16:creationId xmlns:a16="http://schemas.microsoft.com/office/drawing/2014/main" id="{37AB81E6-287B-404B-895B-B1613F552284}"/>
              </a:ext>
            </a:extLst>
          </p:cNvPr>
          <p:cNvSpPr>
            <a:spLocks noGrp="1"/>
          </p:cNvSpPr>
          <p:nvPr>
            <p:ph idx="1"/>
          </p:nvPr>
        </p:nvSpPr>
        <p:spPr>
          <a:xfrm>
            <a:off x="594109" y="2050512"/>
            <a:ext cx="6940546" cy="3773010"/>
          </a:xfrm>
        </p:spPr>
        <p:txBody>
          <a:bodyPr vert="horz" lIns="91440" tIns="45720" rIns="91440" bIns="45720" rtlCol="0" anchor="t">
            <a:noAutofit/>
          </a:bodyPr>
          <a:lstStyle/>
          <a:p>
            <a:pPr marL="0" indent="0">
              <a:buNone/>
            </a:pPr>
            <a:r>
              <a:rPr lang="fr-CA" sz="2000" dirty="0" smtClean="0">
                <a:latin typeface="Calibri" panose="020F0502020204030204" pitchFamily="34" charset="0"/>
                <a:ea typeface="Calibri" panose="020F0502020204030204" pitchFamily="34" charset="0"/>
                <a:cs typeface="Times New Roman" panose="02020603050405020304" pitchFamily="18" charset="0"/>
              </a:rPr>
              <a:t>« Un grand nombre de noms de lieux autochtones permettent de transmettre des connaissances relativement aux territoires de chasse et de pêche traditionnels, de même que sur les routes empruntées pour voyager. Ainsi, cette toponymie renforce la relation qu’entretiennent les Nations avec leurs territoires. »</a:t>
            </a:r>
            <a:r>
              <a:rPr lang="fr-CA" sz="2000" i="1" dirty="0" smtClean="0">
                <a:ea typeface="+mn-lt"/>
                <a:cs typeface="+mn-lt"/>
              </a:rPr>
              <a:t> Récits du territoire : Noms et lieux autochtones au Canada</a:t>
            </a:r>
          </a:p>
          <a:p>
            <a:pPr marL="0" indent="0">
              <a:spcBef>
                <a:spcPts val="0"/>
              </a:spcBef>
              <a:buNone/>
            </a:pPr>
            <a:endParaRPr lang="fr-CA" sz="2000" dirty="0" smtClean="0">
              <a:ea typeface="+mn-lt"/>
              <a:cs typeface="+mn-lt"/>
            </a:endParaRPr>
          </a:p>
          <a:p>
            <a:pPr marL="0" indent="0">
              <a:buNone/>
            </a:pPr>
            <a:r>
              <a:rPr lang="fr-CA" sz="2000" dirty="0" smtClean="0">
                <a:latin typeface="Calibri" panose="020F0502020204030204" pitchFamily="34" charset="0"/>
                <a:ea typeface="Calibri" panose="020F0502020204030204" pitchFamily="34" charset="0"/>
                <a:cs typeface="Times New Roman" panose="02020603050405020304" pitchFamily="18" charset="0"/>
              </a:rPr>
              <a:t>La plupart des noms de lieux autochtones décrivent un lieu. </a:t>
            </a:r>
            <a:br>
              <a:rPr lang="fr-CA" sz="2000" dirty="0" smtClean="0">
                <a:latin typeface="Calibri" panose="020F0502020204030204" pitchFamily="34" charset="0"/>
                <a:ea typeface="Calibri" panose="020F0502020204030204" pitchFamily="34" charset="0"/>
                <a:cs typeface="Times New Roman" panose="02020603050405020304" pitchFamily="18" charset="0"/>
              </a:rPr>
            </a:br>
            <a:r>
              <a:rPr lang="fr-CA" sz="2000" dirty="0" smtClean="0">
                <a:latin typeface="Calibri" panose="020F0502020204030204" pitchFamily="34" charset="0"/>
                <a:ea typeface="Calibri" panose="020F0502020204030204" pitchFamily="34" charset="0"/>
                <a:cs typeface="Times New Roman" panose="02020603050405020304" pitchFamily="18" charset="0"/>
              </a:rPr>
              <a:t>Par exemple, les endroits commençant par</a:t>
            </a:r>
            <a:r>
              <a:rPr lang="fr-CA" sz="2000" i="1" dirty="0" smtClean="0">
                <a:latin typeface="Calibri" panose="020F0502020204030204" pitchFamily="34" charset="0"/>
                <a:ea typeface="Calibri" panose="020F0502020204030204" pitchFamily="34" charset="0"/>
                <a:cs typeface="Times New Roman" panose="02020603050405020304" pitchFamily="18" charset="0"/>
              </a:rPr>
              <a:t> </a:t>
            </a:r>
            <a:r>
              <a:rPr lang="fr-CA" sz="2000" i="1" dirty="0" err="1" smtClean="0">
                <a:latin typeface="Calibri" panose="020F0502020204030204" pitchFamily="34" charset="0"/>
                <a:ea typeface="Calibri" panose="020F0502020204030204" pitchFamily="34" charset="0"/>
                <a:cs typeface="Times New Roman" panose="02020603050405020304" pitchFamily="18" charset="0"/>
              </a:rPr>
              <a:t>mni</a:t>
            </a:r>
            <a:r>
              <a:rPr lang="fr-CA" sz="2000" dirty="0" smtClean="0">
                <a:latin typeface="Calibri" panose="020F0502020204030204" pitchFamily="34" charset="0"/>
                <a:ea typeface="Calibri" panose="020F0502020204030204" pitchFamily="34" charset="0"/>
                <a:cs typeface="Times New Roman" panose="02020603050405020304" pitchFamily="18" charset="0"/>
              </a:rPr>
              <a:t> concernent l’eau, car dans la langue dakota, le mot pour l’eau est</a:t>
            </a:r>
            <a:r>
              <a:rPr lang="fr-CA" sz="2000" i="1" dirty="0" smtClean="0">
                <a:latin typeface="Calibri" panose="020F0502020204030204" pitchFamily="34" charset="0"/>
                <a:ea typeface="Calibri" panose="020F0502020204030204" pitchFamily="34" charset="0"/>
                <a:cs typeface="Times New Roman" panose="02020603050405020304" pitchFamily="18" charset="0"/>
              </a:rPr>
              <a:t> </a:t>
            </a:r>
            <a:r>
              <a:rPr lang="fr-CA" sz="2000" i="1" dirty="0" err="1" smtClean="0">
                <a:latin typeface="Calibri" panose="020F0502020204030204" pitchFamily="34" charset="0"/>
                <a:ea typeface="Calibri" panose="020F0502020204030204" pitchFamily="34" charset="0"/>
                <a:cs typeface="Times New Roman" panose="02020603050405020304" pitchFamily="18" charset="0"/>
              </a:rPr>
              <a:t>mni</a:t>
            </a:r>
            <a:r>
              <a:rPr lang="fr-CA" sz="2000" dirty="0" smtClean="0">
                <a:latin typeface="Calibri" panose="020F0502020204030204" pitchFamily="34" charset="0"/>
                <a:ea typeface="Calibri" panose="020F0502020204030204" pitchFamily="34" charset="0"/>
                <a:cs typeface="Times New Roman" panose="02020603050405020304" pitchFamily="18" charset="0"/>
              </a:rPr>
              <a:t>.</a:t>
            </a:r>
            <a:endParaRPr lang="fr-CA" sz="2000" dirty="0" smtClean="0">
              <a:ea typeface="+mn-lt"/>
              <a:cs typeface="+mn-lt"/>
            </a:endParaRPr>
          </a:p>
          <a:p>
            <a:pPr marL="0" indent="0">
              <a:spcBef>
                <a:spcPts val="0"/>
              </a:spcBef>
              <a:buNone/>
            </a:pPr>
            <a:endParaRPr lang="fr-CA" sz="2000" dirty="0" smtClean="0">
              <a:cs typeface="Calibri"/>
            </a:endParaRPr>
          </a:p>
          <a:p>
            <a:pPr marL="0" indent="0">
              <a:buNone/>
            </a:pPr>
            <a:r>
              <a:rPr lang="fr-CA" sz="2000" dirty="0" smtClean="0">
                <a:cs typeface="Calibri"/>
              </a:rPr>
              <a:t>Cliquez sur « </a:t>
            </a:r>
            <a:r>
              <a:rPr lang="fr-CA" sz="2000" dirty="0" smtClean="0">
                <a:cs typeface="Calibri"/>
                <a:hlinkClick r:id="rId4"/>
              </a:rPr>
              <a:t>Récits du territoire</a:t>
            </a:r>
            <a:r>
              <a:rPr lang="fr-CA" sz="2000" dirty="0" smtClean="0">
                <a:cs typeface="Calibri"/>
              </a:rPr>
              <a:t> » pour en savoir plus.</a:t>
            </a:r>
            <a:endParaRPr lang="fr-CA" sz="2000" dirty="0">
              <a:cs typeface="Calibri"/>
            </a:endParaRPr>
          </a:p>
        </p:txBody>
      </p:sp>
      <p:sp>
        <p:nvSpPr>
          <p:cNvPr id="5" name="TextBox 4">
            <a:extLst>
              <a:ext uri="{FF2B5EF4-FFF2-40B4-BE49-F238E27FC236}">
                <a16:creationId xmlns:a16="http://schemas.microsoft.com/office/drawing/2014/main" id="{A3A984F5-B340-43B3-9B9F-C17C055CD9DF}"/>
              </a:ext>
            </a:extLst>
          </p:cNvPr>
          <p:cNvSpPr txBox="1"/>
          <p:nvPr/>
        </p:nvSpPr>
        <p:spPr>
          <a:xfrm>
            <a:off x="8266323" y="4834741"/>
            <a:ext cx="3194009" cy="1015663"/>
          </a:xfrm>
          <a:prstGeom prst="rect">
            <a:avLst/>
          </a:prstGeom>
          <a:solidFill>
            <a:srgbClr val="FFFFFF">
              <a:alpha val="7490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fr-CA" sz="2000" dirty="0">
                <a:latin typeface="Calibri" panose="020F0502020204030204" pitchFamily="34" charset="0"/>
                <a:ea typeface="Calibri" panose="020F0502020204030204" pitchFamily="34" charset="0"/>
                <a:cs typeface="Times New Roman" panose="02020603050405020304" pitchFamily="18" charset="0"/>
              </a:rPr>
              <a:t>Le saviez-vous? </a:t>
            </a:r>
            <a:r>
              <a:rPr lang="fr-CA" sz="2000" dirty="0" smtClean="0">
                <a:latin typeface="Calibri" panose="020F0502020204030204" pitchFamily="34" charset="0"/>
                <a:ea typeface="Calibri" panose="020F0502020204030204" pitchFamily="34" charset="0"/>
                <a:cs typeface="Times New Roman" panose="02020603050405020304" pitchFamily="18" charset="0"/>
              </a:rPr>
              <a:t/>
            </a:r>
            <a:br>
              <a:rPr lang="fr-CA" sz="2000" dirty="0" smtClean="0">
                <a:latin typeface="Calibri" panose="020F0502020204030204" pitchFamily="34" charset="0"/>
                <a:ea typeface="Calibri" panose="020F0502020204030204" pitchFamily="34" charset="0"/>
                <a:cs typeface="Times New Roman" panose="02020603050405020304" pitchFamily="18" charset="0"/>
              </a:rPr>
            </a:br>
            <a:r>
              <a:rPr lang="fr-CA" sz="2000" dirty="0" smtClean="0">
                <a:latin typeface="Calibri" panose="020F0502020204030204" pitchFamily="34" charset="0"/>
                <a:ea typeface="Calibri" panose="020F0502020204030204" pitchFamily="34" charset="0"/>
                <a:cs typeface="Times New Roman" panose="02020603050405020304" pitchFamily="18" charset="0"/>
              </a:rPr>
              <a:t>La</a:t>
            </a:r>
            <a:r>
              <a:rPr lang="fr-CA" sz="2000" b="1" dirty="0" smtClean="0">
                <a:latin typeface="Calibri" panose="020F0502020204030204" pitchFamily="34" charset="0"/>
                <a:ea typeface="Calibri" panose="020F0502020204030204" pitchFamily="34" charset="0"/>
                <a:cs typeface="Times New Roman" panose="02020603050405020304" pitchFamily="18" charset="0"/>
              </a:rPr>
              <a:t> </a:t>
            </a:r>
            <a:r>
              <a:rPr lang="fr-CA" sz="2000" b="1" dirty="0">
                <a:latin typeface="Calibri" panose="020F0502020204030204" pitchFamily="34" charset="0"/>
                <a:ea typeface="Calibri" panose="020F0502020204030204" pitchFamily="34" charset="0"/>
                <a:cs typeface="Times New Roman" panose="02020603050405020304" pitchFamily="18" charset="0"/>
              </a:rPr>
              <a:t>toponymie</a:t>
            </a:r>
            <a:r>
              <a:rPr lang="fr-CA" sz="2000" dirty="0">
                <a:latin typeface="Calibri" panose="020F0502020204030204" pitchFamily="34" charset="0"/>
                <a:ea typeface="Calibri" panose="020F0502020204030204" pitchFamily="34" charset="0"/>
                <a:cs typeface="Times New Roman" panose="02020603050405020304" pitchFamily="18" charset="0"/>
              </a:rPr>
              <a:t> est l’étude </a:t>
            </a:r>
            <a:r>
              <a:rPr lang="fr-CA" sz="2000" dirty="0" smtClean="0">
                <a:latin typeface="Calibri" panose="020F0502020204030204" pitchFamily="34" charset="0"/>
                <a:ea typeface="Calibri" panose="020F0502020204030204" pitchFamily="34" charset="0"/>
                <a:cs typeface="Times New Roman" panose="02020603050405020304" pitchFamily="18" charset="0"/>
              </a:rPr>
              <a:t/>
            </a:r>
            <a:br>
              <a:rPr lang="fr-CA" sz="2000" dirty="0" smtClean="0">
                <a:latin typeface="Calibri" panose="020F0502020204030204" pitchFamily="34" charset="0"/>
                <a:ea typeface="Calibri" panose="020F0502020204030204" pitchFamily="34" charset="0"/>
                <a:cs typeface="Times New Roman" panose="02020603050405020304" pitchFamily="18" charset="0"/>
              </a:rPr>
            </a:br>
            <a:r>
              <a:rPr lang="fr-CA" sz="2000" dirty="0" smtClean="0">
                <a:latin typeface="Calibri" panose="020F0502020204030204" pitchFamily="34" charset="0"/>
                <a:ea typeface="Calibri" panose="020F0502020204030204" pitchFamily="34" charset="0"/>
                <a:cs typeface="Times New Roman" panose="02020603050405020304" pitchFamily="18" charset="0"/>
              </a:rPr>
              <a:t>des </a:t>
            </a:r>
            <a:r>
              <a:rPr lang="fr-CA" sz="2000" dirty="0">
                <a:latin typeface="Calibri" panose="020F0502020204030204" pitchFamily="34" charset="0"/>
                <a:ea typeface="Calibri" panose="020F0502020204030204" pitchFamily="34" charset="0"/>
                <a:cs typeface="Times New Roman" panose="02020603050405020304" pitchFamily="18" charset="0"/>
              </a:rPr>
              <a:t>noms de lieux.</a:t>
            </a:r>
            <a:endParaRPr lang="en-US" sz="1400" dirty="0"/>
          </a:p>
        </p:txBody>
      </p:sp>
      <p:sp>
        <p:nvSpPr>
          <p:cNvPr id="7" name="TextBox 6">
            <a:extLst>
              <a:ext uri="{FF2B5EF4-FFF2-40B4-BE49-F238E27FC236}">
                <a16:creationId xmlns:a16="http://schemas.microsoft.com/office/drawing/2014/main" id="{64EBEADA-C371-4D18-B1BB-7123567ABFDB}"/>
              </a:ext>
            </a:extLst>
          </p:cNvPr>
          <p:cNvSpPr txBox="1"/>
          <p:nvPr/>
        </p:nvSpPr>
        <p:spPr>
          <a:xfrm>
            <a:off x="-5751" y="6650966"/>
            <a:ext cx="500044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 dirty="0" smtClean="0">
                <a:ea typeface="+mn-lt"/>
                <a:cs typeface="+mn-lt"/>
                <a:hlinkClick r:id="rId5"/>
              </a:rPr>
              <a:t>« nature »</a:t>
            </a:r>
            <a:r>
              <a:rPr lang="fr-CA" sz="700" dirty="0" smtClean="0">
                <a:ea typeface="+mn-lt"/>
                <a:cs typeface="+mn-lt"/>
              </a:rPr>
              <a:t> par </a:t>
            </a:r>
            <a:r>
              <a:rPr lang="fr-CA" sz="700" dirty="0" smtClean="0">
                <a:ea typeface="+mn-lt"/>
                <a:cs typeface="+mn-lt"/>
                <a:hlinkClick r:id="rId6"/>
              </a:rPr>
              <a:t>.</a:t>
            </a:r>
            <a:r>
              <a:rPr lang="fr-CA" sz="700" dirty="0" err="1" smtClean="0">
                <a:ea typeface="+mn-lt"/>
                <a:cs typeface="+mn-lt"/>
                <a:hlinkClick r:id="rId6"/>
              </a:rPr>
              <a:t>Elisa</a:t>
            </a:r>
            <a:r>
              <a:rPr lang="fr-CA" sz="700" dirty="0" smtClean="0">
                <a:ea typeface="+mn-lt"/>
                <a:cs typeface="+mn-lt"/>
                <a:hlinkClick r:id="rId6"/>
              </a:rPr>
              <a:t>.</a:t>
            </a:r>
            <a:r>
              <a:rPr lang="fr-CA" sz="700" dirty="0" smtClean="0">
                <a:ea typeface="+mn-lt"/>
                <a:cs typeface="+mn-lt"/>
              </a:rPr>
              <a:t> </a:t>
            </a:r>
            <a:r>
              <a:rPr lang="fr-CA" sz="700" dirty="0" smtClean="0"/>
              <a:t> est sous licence </a:t>
            </a:r>
            <a:r>
              <a:rPr lang="fr-CA" sz="700" dirty="0" smtClean="0">
                <a:ea typeface="+mn-lt"/>
                <a:cs typeface="+mn-lt"/>
              </a:rPr>
              <a:t> </a:t>
            </a:r>
            <a:r>
              <a:rPr lang="fr-CA" sz="700" dirty="0" smtClean="0">
                <a:ea typeface="+mn-lt"/>
                <a:cs typeface="+mn-lt"/>
                <a:hlinkClick r:id="rId7"/>
              </a:rPr>
              <a:t>CC BY 2.0</a:t>
            </a:r>
            <a:r>
              <a:rPr lang="fr-CA" sz="700" dirty="0" smtClean="0">
                <a:ea typeface="+mn-lt"/>
                <a:cs typeface="+mn-lt"/>
              </a:rPr>
              <a:t> </a:t>
            </a:r>
            <a:endParaRPr lang="fr-CA" sz="700" dirty="0">
              <a:ea typeface="+mn-lt"/>
              <a:cs typeface="+mn-lt"/>
            </a:endParaRPr>
          </a:p>
        </p:txBody>
      </p:sp>
      <p:sp>
        <p:nvSpPr>
          <p:cNvPr id="8" name="Rectangle 7"/>
          <p:cNvSpPr/>
          <p:nvPr/>
        </p:nvSpPr>
        <p:spPr>
          <a:xfrm>
            <a:off x="9528429" y="6217919"/>
            <a:ext cx="23040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CA" sz="2400" dirty="0" smtClean="0"/>
              <a:t>Annexes 4a et 4b</a:t>
            </a:r>
            <a:endParaRPr lang="fr-CA" sz="2400" dirty="0"/>
          </a:p>
        </p:txBody>
      </p:sp>
    </p:spTree>
    <p:extLst>
      <p:ext uri="{BB962C8B-B14F-4D97-AF65-F5344CB8AC3E}">
        <p14:creationId xmlns:p14="http://schemas.microsoft.com/office/powerpoint/2010/main" val="16219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22D8539CD5974E9B682DA4AE0A1EA1" ma:contentTypeVersion="12" ma:contentTypeDescription="Create a new document." ma:contentTypeScope="" ma:versionID="34a8ac898f83f8a177f094e6ffd57e06">
  <xsd:schema xmlns:xsd="http://www.w3.org/2001/XMLSchema" xmlns:xs="http://www.w3.org/2001/XMLSchema" xmlns:p="http://schemas.microsoft.com/office/2006/metadata/properties" xmlns:ns3="3fbc4532-7338-4087-b185-3e93b3f50667" xmlns:ns4="051119ac-5e13-4757-8818-3d7ccd275f01" targetNamespace="http://schemas.microsoft.com/office/2006/metadata/properties" ma:root="true" ma:fieldsID="eacfb86d1a26c25f64eb6bcd998da471" ns3:_="" ns4:_="">
    <xsd:import namespace="3fbc4532-7338-4087-b185-3e93b3f50667"/>
    <xsd:import namespace="051119ac-5e13-4757-8818-3d7ccd275f0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c4532-7338-4087-b185-3e93b3f50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119ac-5e13-4757-8818-3d7ccd275f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8CDDA6-CCBA-4CD0-9274-1632369D42D0}">
  <ds:schemaRefs>
    <ds:schemaRef ds:uri="http://purl.org/dc/terms/"/>
    <ds:schemaRef ds:uri="http://schemas.openxmlformats.org/package/2006/metadata/core-properties"/>
    <ds:schemaRef ds:uri="http://schemas.microsoft.com/office/2006/documentManagement/types"/>
    <ds:schemaRef ds:uri="3fbc4532-7338-4087-b185-3e93b3f50667"/>
    <ds:schemaRef ds:uri="http://purl.org/dc/elements/1.1/"/>
    <ds:schemaRef ds:uri="http://schemas.microsoft.com/office/2006/metadata/properties"/>
    <ds:schemaRef ds:uri="http://schemas.microsoft.com/office/infopath/2007/PartnerControls"/>
    <ds:schemaRef ds:uri="051119ac-5e13-4757-8818-3d7ccd275f01"/>
    <ds:schemaRef ds:uri="http://www.w3.org/XML/1998/namespace"/>
    <ds:schemaRef ds:uri="http://purl.org/dc/dcmitype/"/>
  </ds:schemaRefs>
</ds:datastoreItem>
</file>

<file path=customXml/itemProps2.xml><?xml version="1.0" encoding="utf-8"?>
<ds:datastoreItem xmlns:ds="http://schemas.openxmlformats.org/officeDocument/2006/customXml" ds:itemID="{1A53A3D3-4EEA-4BC6-840B-21BA861C1C7A}">
  <ds:schemaRefs>
    <ds:schemaRef ds:uri="051119ac-5e13-4757-8818-3d7ccd275f01"/>
    <ds:schemaRef ds:uri="3fbc4532-7338-4087-b185-3e93b3f506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C0EB4F-701A-4D7E-87A7-271172C643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1779</TotalTime>
  <Words>6767</Words>
  <Application>Microsoft Office PowerPoint</Application>
  <PresentationFormat>Widescreen</PresentationFormat>
  <Paragraphs>540</Paragraphs>
  <Slides>41</Slides>
  <Notes>32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7" baseType="lpstr">
      <vt:lpstr>Arial</vt:lpstr>
      <vt:lpstr>Calibri</vt:lpstr>
      <vt:lpstr>Calibri Light</vt:lpstr>
      <vt:lpstr>Times New Roman</vt:lpstr>
      <vt:lpstr>Office Theme</vt:lpstr>
      <vt:lpstr>Acrobat Document</vt:lpstr>
      <vt:lpstr>Apprendre de la terre</vt:lpstr>
      <vt:lpstr>Comment sommes-nous en relations avec la terre?</vt:lpstr>
      <vt:lpstr>Amitiés </vt:lpstr>
      <vt:lpstr>Relations</vt:lpstr>
      <vt:lpstr>Relations  avec la terre</vt:lpstr>
      <vt:lpstr>Perspectives autochtones sur la terre</vt:lpstr>
      <vt:lpstr>Qu’entendons-nous par terre?</vt:lpstr>
      <vt:lpstr>Rendre grâce</vt:lpstr>
      <vt:lpstr>Pourquoi nommons-nous les lieux? </vt:lpstr>
      <vt:lpstr>Les langues autochtones</vt:lpstr>
      <vt:lpstr>Qui considère cette terre comme sa maison?</vt:lpstr>
      <vt:lpstr>Quel est votre relation avec la terre?</vt:lpstr>
      <vt:lpstr>Passer du temps avec la terre</vt:lpstr>
      <vt:lpstr>Tableau de choix : activités liées à la terre</vt:lpstr>
      <vt:lpstr>Activité no 1 – Regardez l’herbe </vt:lpstr>
      <vt:lpstr>Activité no 2 –  Utilisez vos sens</vt:lpstr>
      <vt:lpstr>Activité no 3 – Respirez</vt:lpstr>
      <vt:lpstr>Activité no 4 –  Devenez ami avec un arbre</vt:lpstr>
      <vt:lpstr>Activité no 5 – Regardez les arbres </vt:lpstr>
      <vt:lpstr>Activité no 6 – Types d’arbres</vt:lpstr>
      <vt:lpstr>Activité no 7 –  Dessinez un arbre</vt:lpstr>
      <vt:lpstr>Activité no 8 – Explorez votre jardin</vt:lpstr>
      <vt:lpstr>Activité no 9 –  Prenez des photos</vt:lpstr>
      <vt:lpstr>Activité no 10 –  Éléments naturel et construits</vt:lpstr>
      <vt:lpstr>Activité no 11 –  Explorez la nature</vt:lpstr>
      <vt:lpstr>Activité no 12 – Explorez avec un objectif </vt:lpstr>
      <vt:lpstr>Activité no 13 – Collectez des éléments de la nature</vt:lpstr>
      <vt:lpstr>Activité no 14 – Récoltez des graines</vt:lpstr>
      <vt:lpstr>Activité no 15 – Trouvez un souvenir</vt:lpstr>
      <vt:lpstr>Activité no 16 – Explorez le ciel</vt:lpstr>
      <vt:lpstr>Activité no 17 –  Quel temps fait-il?</vt:lpstr>
      <vt:lpstr>Activité no 18 – Contemplez les nuages</vt:lpstr>
      <vt:lpstr>Activité no 19 –  Ombres et lumières</vt:lpstr>
      <vt:lpstr>Activité no 20 –  Jouez à mimer!</vt:lpstr>
      <vt:lpstr>Activité no 21 –  Jeu de la nature</vt:lpstr>
      <vt:lpstr>Activité no 22 – L’art de la nature</vt:lpstr>
      <vt:lpstr>Activité no 23 –  Formes de la nature</vt:lpstr>
      <vt:lpstr>Activité no 24 – Motifs de la nature</vt:lpstr>
      <vt:lpstr>Activité no 25 – Temps libre</vt:lpstr>
      <vt:lpstr>Agissez</vt:lpstr>
      <vt:lpstr>Réfléchissez à notre question d’enquête :  Comment sommes-nous en relation avec la terre?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Apprendre de la terre</dc:title>
  <dc:creator>Kim Berezka</dc:creator>
  <cp:lastModifiedBy>Comte, Armelle (EDU)</cp:lastModifiedBy>
  <cp:revision>209</cp:revision>
  <dcterms:created xsi:type="dcterms:W3CDTF">2021-04-28T14:34:27Z</dcterms:created>
  <dcterms:modified xsi:type="dcterms:W3CDTF">2021-07-22T21:16:35Z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0x010100F522D8539CD5974E9B682DA4AE0A1EA1</vt:lpwstr>
  </property>
</Properties>
</file>