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95"/>
  </p:notesMasterIdLst>
  <p:sldIdLst>
    <p:sldId id="298" r:id="rId3"/>
    <p:sldId id="299" r:id="rId4"/>
    <p:sldId id="300" r:id="rId5"/>
    <p:sldId id="301" r:id="rId6"/>
    <p:sldId id="434" r:id="rId7"/>
    <p:sldId id="297" r:id="rId8"/>
    <p:sldId id="313" r:id="rId9"/>
    <p:sldId id="444" r:id="rId10"/>
    <p:sldId id="450" r:id="rId11"/>
    <p:sldId id="445" r:id="rId12"/>
    <p:sldId id="446" r:id="rId13"/>
    <p:sldId id="452" r:id="rId14"/>
    <p:sldId id="453" r:id="rId15"/>
    <p:sldId id="454" r:id="rId16"/>
    <p:sldId id="447" r:id="rId17"/>
    <p:sldId id="455" r:id="rId18"/>
    <p:sldId id="449" r:id="rId19"/>
    <p:sldId id="358" r:id="rId20"/>
    <p:sldId id="359" r:id="rId21"/>
    <p:sldId id="365" r:id="rId22"/>
    <p:sldId id="366" r:id="rId23"/>
    <p:sldId id="360" r:id="rId24"/>
    <p:sldId id="361" r:id="rId25"/>
    <p:sldId id="367" r:id="rId26"/>
    <p:sldId id="435" r:id="rId27"/>
    <p:sldId id="436" r:id="rId28"/>
    <p:sldId id="437" r:id="rId29"/>
    <p:sldId id="438" r:id="rId30"/>
    <p:sldId id="439" r:id="rId31"/>
    <p:sldId id="440" r:id="rId32"/>
    <p:sldId id="362" r:id="rId33"/>
    <p:sldId id="363" r:id="rId34"/>
    <p:sldId id="441" r:id="rId35"/>
    <p:sldId id="364" r:id="rId36"/>
    <p:sldId id="302" r:id="rId37"/>
    <p:sldId id="305" r:id="rId38"/>
    <p:sldId id="309" r:id="rId39"/>
    <p:sldId id="310" r:id="rId40"/>
    <p:sldId id="311" r:id="rId41"/>
    <p:sldId id="308" r:id="rId42"/>
    <p:sldId id="315" r:id="rId43"/>
    <p:sldId id="314" r:id="rId44"/>
    <p:sldId id="312" r:id="rId45"/>
    <p:sldId id="316" r:id="rId46"/>
    <p:sldId id="317" r:id="rId47"/>
    <p:sldId id="306" r:id="rId48"/>
    <p:sldId id="318" r:id="rId49"/>
    <p:sldId id="319" r:id="rId50"/>
    <p:sldId id="320" r:id="rId51"/>
    <p:sldId id="321" r:id="rId52"/>
    <p:sldId id="323" r:id="rId53"/>
    <p:sldId id="322" r:id="rId54"/>
    <p:sldId id="324" r:id="rId55"/>
    <p:sldId id="307" r:id="rId56"/>
    <p:sldId id="325" r:id="rId57"/>
    <p:sldId id="326" r:id="rId58"/>
    <p:sldId id="327" r:id="rId59"/>
    <p:sldId id="328" r:id="rId60"/>
    <p:sldId id="329" r:id="rId61"/>
    <p:sldId id="341" r:id="rId62"/>
    <p:sldId id="342" r:id="rId63"/>
    <p:sldId id="330" r:id="rId64"/>
    <p:sldId id="332" r:id="rId65"/>
    <p:sldId id="355" r:id="rId66"/>
    <p:sldId id="356" r:id="rId67"/>
    <p:sldId id="357" r:id="rId68"/>
    <p:sldId id="343" r:id="rId69"/>
    <p:sldId id="331" r:id="rId70"/>
    <p:sldId id="451" r:id="rId71"/>
    <p:sldId id="344" r:id="rId72"/>
    <p:sldId id="333" r:id="rId73"/>
    <p:sldId id="334" r:id="rId74"/>
    <p:sldId id="340" r:id="rId75"/>
    <p:sldId id="457" r:id="rId76"/>
    <p:sldId id="335" r:id="rId77"/>
    <p:sldId id="338" r:id="rId78"/>
    <p:sldId id="339" r:id="rId79"/>
    <p:sldId id="456" r:id="rId80"/>
    <p:sldId id="336" r:id="rId81"/>
    <p:sldId id="337" r:id="rId82"/>
    <p:sldId id="345" r:id="rId83"/>
    <p:sldId id="346" r:id="rId84"/>
    <p:sldId id="352" r:id="rId85"/>
    <p:sldId id="349" r:id="rId86"/>
    <p:sldId id="353" r:id="rId87"/>
    <p:sldId id="347" r:id="rId88"/>
    <p:sldId id="354" r:id="rId89"/>
    <p:sldId id="350" r:id="rId90"/>
    <p:sldId id="348" r:id="rId91"/>
    <p:sldId id="351" r:id="rId92"/>
    <p:sldId id="443" r:id="rId93"/>
    <p:sldId id="303"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003"/>
    <a:srgbClr val="FFB39B"/>
    <a:srgbClr val="FF8275"/>
    <a:srgbClr val="575757"/>
    <a:srgbClr val="D9C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B74D3-E57C-6245-93FD-7834DC71E7B0}" v="79" dt="2020-12-11T15:16:03.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1533" autoAdjust="0"/>
  </p:normalViewPr>
  <p:slideViewPr>
    <p:cSldViewPr snapToGrid="0" snapToObjects="1">
      <p:cViewPr varScale="1">
        <p:scale>
          <a:sx n="79" d="100"/>
          <a:sy n="79" d="100"/>
        </p:scale>
        <p:origin x="118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29AE6-C826-664B-9755-67D58D4CF2CE}" type="datetimeFigureOut">
              <a:rPr lang="en-US" smtClean="0"/>
              <a:t>12/14/2020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E8500-A212-E346-AF34-40C15B4B1588}" type="slidenum">
              <a:rPr lang="en-US" smtClean="0"/>
              <a:t>‹#›</a:t>
            </a:fld>
            <a:endParaRPr lang="en-US"/>
          </a:p>
        </p:txBody>
      </p:sp>
    </p:spTree>
    <p:extLst>
      <p:ext uri="{BB962C8B-B14F-4D97-AF65-F5344CB8AC3E}">
        <p14:creationId xmlns:p14="http://schemas.microsoft.com/office/powerpoint/2010/main" val="27459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edu.gov.mb.ca/k12/cur/math/support_gr4/number.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edu.gov.mb.ca/k12/cur/math/support_gr4/number.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openmiddle.com/"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www.flickr.com</a:t>
            </a:r>
            <a:r>
              <a:rPr lang="en-US" dirty="0"/>
              <a:t>/photos/155753322@N06/41903827290</a:t>
            </a:r>
          </a:p>
        </p:txBody>
      </p:sp>
      <p:sp>
        <p:nvSpPr>
          <p:cNvPr id="4" name="Slide Number Placeholder 3"/>
          <p:cNvSpPr>
            <a:spLocks noGrp="1"/>
          </p:cNvSpPr>
          <p:nvPr>
            <p:ph type="sldNum" sz="quarter" idx="5"/>
          </p:nvPr>
        </p:nvSpPr>
        <p:spPr/>
        <p:txBody>
          <a:bodyPr/>
          <a:lstStyle/>
          <a:p>
            <a:fld id="{197E8500-A212-E346-AF34-40C15B4B1588}" type="slidenum">
              <a:rPr lang="en-US" smtClean="0"/>
              <a:t>1</a:t>
            </a:fld>
            <a:endParaRPr lang="en-US"/>
          </a:p>
        </p:txBody>
      </p:sp>
    </p:spTree>
    <p:extLst>
      <p:ext uri="{BB962C8B-B14F-4D97-AF65-F5344CB8AC3E}">
        <p14:creationId xmlns:p14="http://schemas.microsoft.com/office/powerpoint/2010/main" val="91384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Real world application problem involving perimeter and area.</a:t>
            </a:r>
          </a:p>
          <a:p>
            <a:pPr marL="0" lvl="0" indent="0" algn="l" rtl="0">
              <a:spcBef>
                <a:spcPts val="0"/>
              </a:spcBef>
              <a:spcAft>
                <a:spcPts val="0"/>
              </a:spcAft>
              <a:buNone/>
            </a:pPr>
            <a:endParaRPr lang="en-CA" dirty="0"/>
          </a:p>
          <a:p>
            <a:r>
              <a:rPr lang="en-US" dirty="0"/>
              <a:t>This set of slides (11-14):</a:t>
            </a:r>
          </a:p>
          <a:p>
            <a:pPr marL="171450" indent="-171450">
              <a:buFont typeface="Arial" panose="020B0604020202020204" pitchFamily="34" charset="0"/>
              <a:buChar char="•"/>
            </a:pPr>
            <a:r>
              <a:rPr lang="en-US" dirty="0"/>
              <a:t>Teacher can use in a synchronous lesson and step through the slides, one level of difficulty at a time.</a:t>
            </a:r>
          </a:p>
          <a:p>
            <a:pPr marL="171450" indent="-171450">
              <a:buFont typeface="Arial" panose="020B0604020202020204" pitchFamily="34" charset="0"/>
              <a:buChar char="•"/>
            </a:pPr>
            <a:r>
              <a:rPr lang="en-US" dirty="0"/>
              <a:t>Could be assigned to small groups of students working together to complete collaboratively.</a:t>
            </a:r>
          </a:p>
          <a:p>
            <a:pPr marL="171450" indent="-171450">
              <a:buFont typeface="Arial" panose="020B0604020202020204" pitchFamily="34" charset="0"/>
              <a:buChar char="•"/>
            </a:pPr>
            <a:r>
              <a:rPr lang="en-US" dirty="0"/>
              <a:t>Can be assigned to individual students – each student to copy and paste the slide (within your PowerPoint) and put their name at the top.</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Image Source: https://</a:t>
            </a:r>
            <a:r>
              <a:rPr lang="en-CA" dirty="0" err="1"/>
              <a:t>openclipart.org</a:t>
            </a:r>
            <a:r>
              <a:rPr lang="en-CA" dirty="0"/>
              <a:t>/detail/281869/four-rabbits</a:t>
            </a:r>
          </a:p>
        </p:txBody>
      </p:sp>
    </p:spTree>
    <p:extLst>
      <p:ext uri="{BB962C8B-B14F-4D97-AF65-F5344CB8AC3E}">
        <p14:creationId xmlns:p14="http://schemas.microsoft.com/office/powerpoint/2010/main" val="402881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Of course this solution will work! Students can choose to add whatever amount of area they feel is reasonable and purchase the fencing to enclose the new garden. This option is wide open and provides a low floor for students to experiment in a low risk way.</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LINK: https://</a:t>
            </a:r>
            <a:r>
              <a:rPr lang="en-CA" dirty="0" err="1"/>
              <a:t>toytheater.com</a:t>
            </a:r>
            <a:r>
              <a:rPr lang="en-CA" dirty="0"/>
              <a:t>/area-perimeter-explorer/</a:t>
            </a:r>
            <a:endParaRPr dirty="0"/>
          </a:p>
        </p:txBody>
      </p:sp>
    </p:spTree>
    <p:extLst>
      <p:ext uri="{BB962C8B-B14F-4D97-AF65-F5344CB8AC3E}">
        <p14:creationId xmlns:p14="http://schemas.microsoft.com/office/powerpoint/2010/main" val="3951524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This option challenges students to think in more strategic ways. They will need to experiment with different arrangements and determine the various areas that they can enclose using a total perimeter of 22m.</a:t>
            </a:r>
          </a:p>
          <a:p>
            <a:pPr marL="0" lvl="0" indent="0" algn="l" rtl="0">
              <a:spcBef>
                <a:spcPts val="0"/>
              </a:spcBef>
              <a:spcAft>
                <a:spcPts val="0"/>
              </a:spcAft>
              <a:buNone/>
            </a:pPr>
            <a:r>
              <a:rPr lang="en-CA" dirty="0"/>
              <a:t>There are multiple arrangements that meet this criteria.</a:t>
            </a:r>
          </a:p>
          <a:p>
            <a:pPr marL="0" lvl="0" indent="0" algn="l" rtl="0">
              <a:spcBef>
                <a:spcPts val="0"/>
              </a:spcBef>
              <a:spcAft>
                <a:spcPts val="0"/>
              </a:spcAft>
              <a:buNone/>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LINK: https://</a:t>
            </a:r>
            <a:r>
              <a:rPr lang="en-CA" dirty="0" err="1"/>
              <a:t>toytheater.com</a:t>
            </a:r>
            <a:r>
              <a:rPr lang="en-CA" dirty="0"/>
              <a:t>/area-perimeter-explorer/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0134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This level will require students to make sense of how square units can be included in the area but not contribute (or contribute in the smallest possible ways) to the perimeter. Blocks that are fully enclosed are ideal and their plan should reflect this.</a:t>
            </a:r>
          </a:p>
          <a:p>
            <a:pPr marL="0" lvl="0" indent="0" algn="l" rtl="0">
              <a:spcBef>
                <a:spcPts val="0"/>
              </a:spcBef>
              <a:spcAft>
                <a:spcPts val="0"/>
              </a:spcAft>
              <a:buNone/>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LINK: https://</a:t>
            </a:r>
            <a:r>
              <a:rPr lang="en-CA" dirty="0" err="1"/>
              <a:t>toytheater.com</a:t>
            </a:r>
            <a:r>
              <a:rPr lang="en-CA" dirty="0"/>
              <a:t>/area-perimeter-explorer/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66627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appropriate time to bring students together for consolidation. Begin at idea 1 and talk through student ideas and discoveries. Move to ideas 2 &amp; 3 and continue to focus on the strategies students needed to use to make each idea work. </a:t>
            </a:r>
          </a:p>
        </p:txBody>
      </p:sp>
      <p:sp>
        <p:nvSpPr>
          <p:cNvPr id="4" name="Slide Number Placeholder 3"/>
          <p:cNvSpPr>
            <a:spLocks noGrp="1"/>
          </p:cNvSpPr>
          <p:nvPr>
            <p:ph type="sldNum" sz="quarter" idx="5"/>
          </p:nvPr>
        </p:nvSpPr>
        <p:spPr/>
        <p:txBody>
          <a:bodyPr/>
          <a:lstStyle/>
          <a:p>
            <a:fld id="{197E8500-A212-E346-AF34-40C15B4B1588}" type="slidenum">
              <a:rPr lang="en-US" smtClean="0"/>
              <a:t>15</a:t>
            </a:fld>
            <a:endParaRPr lang="en-US"/>
          </a:p>
        </p:txBody>
      </p:sp>
    </p:spTree>
    <p:extLst>
      <p:ext uri="{BB962C8B-B14F-4D97-AF65-F5344CB8AC3E}">
        <p14:creationId xmlns:p14="http://schemas.microsoft.com/office/powerpoint/2010/main" val="321378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extension task could be assigned to students as asynchronous work and submitted for teacher feedback.</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81633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17</a:t>
            </a:fld>
            <a:endParaRPr lang="en-US"/>
          </a:p>
        </p:txBody>
      </p:sp>
    </p:spTree>
    <p:extLst>
      <p:ext uri="{BB962C8B-B14F-4D97-AF65-F5344CB8AC3E}">
        <p14:creationId xmlns:p14="http://schemas.microsoft.com/office/powerpoint/2010/main" val="722801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AutoNum type="romanUcParenR"/>
            </a:pPr>
            <a:r>
              <a:rPr lang="en-CA" dirty="0"/>
              <a:t>Activator – number talk to get students thinking and sharing ideas</a:t>
            </a:r>
          </a:p>
          <a:p>
            <a:pPr marL="285750" lvl="0" indent="-285750" algn="l" rtl="0">
              <a:spcBef>
                <a:spcPts val="0"/>
              </a:spcBef>
              <a:spcAft>
                <a:spcPts val="0"/>
              </a:spcAft>
              <a:buAutoNum type="romanUcParenR"/>
            </a:pPr>
            <a:r>
              <a:rPr lang="en-CA" dirty="0"/>
              <a:t>Work it out - Challenges make up the focus of the day(s) lesson (you may only have one and all students are assigned the same task, you may have a choice of two or three, or you may have all students begin at challenge 1 and move on as greater challenge is needed / Consolidate &amp; Reflect on what you’ve learned during this part of the project.</a:t>
            </a:r>
          </a:p>
          <a:p>
            <a:pPr marL="285750" lvl="0" indent="-285750" algn="l" rtl="0">
              <a:spcBef>
                <a:spcPts val="0"/>
              </a:spcBef>
              <a:spcAft>
                <a:spcPts val="0"/>
              </a:spcAft>
              <a:buAutoNum type="romanUcParenR"/>
            </a:pPr>
            <a:r>
              <a:rPr lang="en-CA" dirty="0"/>
              <a:t>Looking Back – a place for reflection/self-assessment/further consolidation or extensions</a:t>
            </a:r>
          </a:p>
          <a:p>
            <a:pPr marL="0" lvl="0" indent="0" algn="l" rtl="0">
              <a:spcBef>
                <a:spcPts val="0"/>
              </a:spcBef>
              <a:spcAft>
                <a:spcPts val="0"/>
              </a:spcAft>
              <a:buNone/>
            </a:pPr>
            <a:endParaRPr lang="en-CA" dirty="0"/>
          </a:p>
        </p:txBody>
      </p:sp>
    </p:spTree>
    <p:extLst>
      <p:ext uri="{BB962C8B-B14F-4D97-AF65-F5344CB8AC3E}">
        <p14:creationId xmlns:p14="http://schemas.microsoft.com/office/powerpoint/2010/main" val="4077290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Activating activity…number string.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Students are presented with a set of calculations to do that tie together, the thinking about one can lead to structured thinking for the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lvl="0" indent="0" algn="l" rtl="0">
              <a:spcBef>
                <a:spcPts val="0"/>
              </a:spcBef>
              <a:spcAft>
                <a:spcPts val="0"/>
              </a:spcAft>
              <a:buNone/>
            </a:pPr>
            <a:r>
              <a:rPr lang="en-CA" dirty="0"/>
              <a:t>Students should have recall of facts to 5x5 by end of grade 4, and should be working to use strategies to determine the rest up to 9x9, this warm-up focuses on those mental math strategies that students need to develop.</a:t>
            </a:r>
            <a:endParaRPr dirty="0"/>
          </a:p>
        </p:txBody>
      </p:sp>
    </p:spTree>
    <p:extLst>
      <p:ext uri="{BB962C8B-B14F-4D97-AF65-F5344CB8AC3E}">
        <p14:creationId xmlns:p14="http://schemas.microsoft.com/office/powerpoint/2010/main" val="832168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Hopefully the distributive property / partial products will come up in discussion. If we know 5x5, then we could just do 5 groups of 5 and then 3 groups of 5 and add them together (5x5) + (5x3). Students may also know that 10 groups of 8 is 80, so 5 groups would be 40 (10 x 8) – (5 x 8), partial product diagrams that represent these situations are helpful visuals for students to see drawn out.</a:t>
            </a:r>
          </a:p>
        </p:txBody>
      </p:sp>
    </p:spTree>
    <p:extLst>
      <p:ext uri="{BB962C8B-B14F-4D97-AF65-F5344CB8AC3E}">
        <p14:creationId xmlns:p14="http://schemas.microsoft.com/office/powerpoint/2010/main" val="299390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0F4C1E-0650-3D47-B8B9-F7906B5CA43F}" type="slidenum">
              <a:rPr lang="en-US" smtClean="0"/>
              <a:t>3</a:t>
            </a:fld>
            <a:endParaRPr lang="en-US"/>
          </a:p>
        </p:txBody>
      </p:sp>
    </p:spTree>
    <p:extLst>
      <p:ext uri="{BB962C8B-B14F-4D97-AF65-F5344CB8AC3E}">
        <p14:creationId xmlns:p14="http://schemas.microsoft.com/office/powerpoint/2010/main" val="4248487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Whatever strategies students provide should be examined and explored by the class. Someone might suggest using the square of 7 or 8 if they are known facts for particular students, then add or subtract a group to get to 7x8.</a:t>
            </a:r>
            <a:endParaRPr dirty="0"/>
          </a:p>
        </p:txBody>
      </p:sp>
    </p:spTree>
    <p:extLst>
      <p:ext uri="{BB962C8B-B14F-4D97-AF65-F5344CB8AC3E}">
        <p14:creationId xmlns:p14="http://schemas.microsoft.com/office/powerpoint/2010/main" val="2832154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22</a:t>
            </a:fld>
            <a:endParaRPr lang="en-US"/>
          </a:p>
        </p:txBody>
      </p:sp>
    </p:spTree>
    <p:extLst>
      <p:ext uri="{BB962C8B-B14F-4D97-AF65-F5344CB8AC3E}">
        <p14:creationId xmlns:p14="http://schemas.microsoft.com/office/powerpoint/2010/main" val="2533944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set of slides (23-30) would be best used pushed out to students so they are able to manipulate it themselves as they follow along with you synchronously. You may choose to select this set of slides, make a new PowerPoint including just this day’s work and send that out to students. This will depend on your particular technology arrangements and available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slide shows an example of how one might use partial products to determine an unknown fact. Have students spend some time noticing and discussing what they see here. The intention is not to just “tell” students what’s going on, hopefully they will be able to do some critical thinking about what they see and make sense of it.</a:t>
            </a:r>
            <a:endParaRPr dirty="0"/>
          </a:p>
        </p:txBody>
      </p:sp>
    </p:spTree>
    <p:extLst>
      <p:ext uri="{BB962C8B-B14F-4D97-AF65-F5344CB8AC3E}">
        <p14:creationId xmlns:p14="http://schemas.microsoft.com/office/powerpoint/2010/main" val="3124362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Now students will examine the visual representations to develop understanding of the strategies and complete the corresponding symbolic equations.</a:t>
            </a:r>
            <a:endParaRPr/>
          </a:p>
        </p:txBody>
      </p:sp>
    </p:spTree>
    <p:extLst>
      <p:ext uri="{BB962C8B-B14F-4D97-AF65-F5344CB8AC3E}">
        <p14:creationId xmlns:p14="http://schemas.microsoft.com/office/powerpoint/2010/main" val="2223711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Next, students will investigate using the tool to work on a new problem on their own. If possible, have a few students share their strategies with the whole class or send students out to small groups to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LINK: https://</a:t>
            </a:r>
            <a:r>
              <a:rPr lang="en-CA" dirty="0" err="1"/>
              <a:t>apps.mathlearningcenter.org</a:t>
            </a:r>
            <a:r>
              <a:rPr lang="en-CA" dirty="0"/>
              <a:t>/partial-product-finder/</a:t>
            </a:r>
            <a:endParaRPr dirty="0"/>
          </a:p>
        </p:txBody>
      </p:sp>
    </p:spTree>
    <p:extLst>
      <p:ext uri="{BB962C8B-B14F-4D97-AF65-F5344CB8AC3E}">
        <p14:creationId xmlns:p14="http://schemas.microsoft.com/office/powerpoint/2010/main" val="2190303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This slide has students examine the visual representations to develop understanding of the strategies and complete the corresponding symbolic equations.</a:t>
            </a:r>
            <a:endParaRPr/>
          </a:p>
        </p:txBody>
      </p:sp>
    </p:spTree>
    <p:extLst>
      <p:ext uri="{BB962C8B-B14F-4D97-AF65-F5344CB8AC3E}">
        <p14:creationId xmlns:p14="http://schemas.microsoft.com/office/powerpoint/2010/main" val="4159459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Now students will investigate using the tool to work on a new problem on their own. If possible, have a few students share their strategies with the whole class or send students out to small groups to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LINK: https://</a:t>
            </a:r>
            <a:r>
              <a:rPr lang="en-CA" dirty="0" err="1"/>
              <a:t>apps.mathlearningcenter.org</a:t>
            </a:r>
            <a:r>
              <a:rPr lang="en-CA" dirty="0"/>
              <a:t>/partial-product-finder/</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485522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This slide has students examine the visual representations to develop understanding of the strategies and complete the corresponding symbolic equations.</a:t>
            </a:r>
            <a:endParaRPr/>
          </a:p>
        </p:txBody>
      </p:sp>
    </p:spTree>
    <p:extLst>
      <p:ext uri="{BB962C8B-B14F-4D97-AF65-F5344CB8AC3E}">
        <p14:creationId xmlns:p14="http://schemas.microsoft.com/office/powerpoint/2010/main" val="4176746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Now students will investigate a multiplication fact of their choosing on their own. You may choose to have students complete this task in </a:t>
            </a:r>
            <a:r>
              <a:rPr lang="en-CA" dirty="0" err="1"/>
              <a:t>SeeSaw</a:t>
            </a:r>
            <a:r>
              <a:rPr lang="en-CA" dirty="0"/>
              <a:t> or submit it via your school division’s technology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LINK: https://</a:t>
            </a:r>
            <a:r>
              <a:rPr lang="en-CA" dirty="0" err="1"/>
              <a:t>apps.mathlearningcenter.org</a:t>
            </a:r>
            <a:r>
              <a:rPr lang="en-CA" dirty="0"/>
              <a:t>/partial-product-finder/</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864701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 work would provide insight into student understanding and confidence with these mental math strategies. </a:t>
            </a:r>
            <a:endParaRPr dirty="0"/>
          </a:p>
        </p:txBody>
      </p:sp>
    </p:spTree>
    <p:extLst>
      <p:ext uri="{BB962C8B-B14F-4D97-AF65-F5344CB8AC3E}">
        <p14:creationId xmlns:p14="http://schemas.microsoft.com/office/powerpoint/2010/main" val="100118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More detailed instructions for each learning experience are included in the NOTES section under each slide.</a:t>
            </a:r>
            <a:r>
              <a:rPr lang="en-US" sz="1800">
                <a:solidFill>
                  <a:schemeClr val="tx2"/>
                </a:solidFill>
              </a:rPr>
              <a:t> </a:t>
            </a:r>
          </a:p>
        </p:txBody>
      </p:sp>
      <p:sp>
        <p:nvSpPr>
          <p:cNvPr id="4" name="Slide Number Placeholder 3"/>
          <p:cNvSpPr>
            <a:spLocks noGrp="1"/>
          </p:cNvSpPr>
          <p:nvPr>
            <p:ph type="sldNum" sz="quarter" idx="5"/>
          </p:nvPr>
        </p:nvSpPr>
        <p:spPr/>
        <p:txBody>
          <a:bodyPr/>
          <a:lstStyle/>
          <a:p>
            <a:fld id="{D00F4C1E-0650-3D47-B8B9-F7906B5CA43F}" type="slidenum">
              <a:rPr lang="en-US" smtClean="0"/>
              <a:t>4</a:t>
            </a:fld>
            <a:endParaRPr lang="en-US"/>
          </a:p>
        </p:txBody>
      </p:sp>
    </p:spTree>
    <p:extLst>
      <p:ext uri="{BB962C8B-B14F-4D97-AF65-F5344CB8AC3E}">
        <p14:creationId xmlns:p14="http://schemas.microsoft.com/office/powerpoint/2010/main" val="1452849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31</a:t>
            </a:fld>
            <a:endParaRPr lang="en-US"/>
          </a:p>
        </p:txBody>
      </p:sp>
    </p:spTree>
    <p:extLst>
      <p:ext uri="{BB962C8B-B14F-4D97-AF65-F5344CB8AC3E}">
        <p14:creationId xmlns:p14="http://schemas.microsoft.com/office/powerpoint/2010/main" val="859330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defRPr/>
            </a:pPr>
            <a:r>
              <a:rPr lang="en-CA" dirty="0"/>
              <a:t>Adapted from:  </a:t>
            </a:r>
            <a:r>
              <a:rPr lang="en-CA" dirty="0">
                <a:hlinkClick r:id="rId3"/>
              </a:rPr>
              <a:t>https://www.edu.gov.mb.ca/k12/cur/math/support_gr4/number.pdf</a:t>
            </a:r>
            <a:r>
              <a:rPr lang="en-CA" dirty="0"/>
              <a:t> (p 56)</a:t>
            </a:r>
          </a:p>
          <a:p>
            <a:pPr>
              <a:defRPr/>
            </a:pPr>
            <a:endParaRPr lang="en-CA" dirty="0"/>
          </a:p>
          <a:p>
            <a:pPr>
              <a:defRPr/>
            </a:pPr>
            <a:r>
              <a:rPr lang="en-CA" dirty="0"/>
              <a:t>These could be assigned to students as asynchronous work, to be submitted for teacher feedback.</a:t>
            </a:r>
          </a:p>
        </p:txBody>
      </p:sp>
    </p:spTree>
    <p:extLst>
      <p:ext uri="{BB962C8B-B14F-4D97-AF65-F5344CB8AC3E}">
        <p14:creationId xmlns:p14="http://schemas.microsoft.com/office/powerpoint/2010/main" val="2742824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defRPr/>
            </a:pPr>
            <a:r>
              <a:rPr lang="en-CA"/>
              <a:t>Adapted from:  </a:t>
            </a:r>
            <a:r>
              <a:rPr lang="en-CA">
                <a:hlinkClick r:id="rId3"/>
              </a:rPr>
              <a:t>https://www.edu.gov.mb.ca/k12/cur/math/support_gr4/number.pdf</a:t>
            </a:r>
            <a:r>
              <a:rPr lang="en-CA"/>
              <a:t> (p 56)</a:t>
            </a:r>
          </a:p>
        </p:txBody>
      </p:sp>
    </p:spTree>
    <p:extLst>
      <p:ext uri="{BB962C8B-B14F-4D97-AF65-F5344CB8AC3E}">
        <p14:creationId xmlns:p14="http://schemas.microsoft.com/office/powerpoint/2010/main" val="563576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34</a:t>
            </a:fld>
            <a:endParaRPr lang="en-US"/>
          </a:p>
        </p:txBody>
      </p:sp>
    </p:spTree>
    <p:extLst>
      <p:ext uri="{BB962C8B-B14F-4D97-AF65-F5344CB8AC3E}">
        <p14:creationId xmlns:p14="http://schemas.microsoft.com/office/powerpoint/2010/main" val="3698890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Number Talk / Focus of the day’s lesson / Consolidate &amp; Reflect</a:t>
            </a:r>
            <a:endParaRPr dirty="0"/>
          </a:p>
        </p:txBody>
      </p:sp>
    </p:spTree>
    <p:extLst>
      <p:ext uri="{BB962C8B-B14F-4D97-AF65-F5344CB8AC3E}">
        <p14:creationId xmlns:p14="http://schemas.microsoft.com/office/powerpoint/2010/main" val="3551601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For this part you will want to put the PowerPoint into PRESENT mode so it fully takes over your screen. </a:t>
            </a:r>
          </a:p>
          <a:p>
            <a:pPr marL="0" lvl="0" indent="0" algn="l" rtl="0">
              <a:spcBef>
                <a:spcPts val="0"/>
              </a:spcBef>
              <a:spcAft>
                <a:spcPts val="0"/>
              </a:spcAft>
              <a:buNone/>
            </a:pPr>
            <a:r>
              <a:rPr lang="en-CA" dirty="0"/>
              <a:t>You will also want to do a screen share to run this part of the learning experience. This will allow the teacher full control over the length of time an arrangement is viewed and students will not see the thumbnails on the side.</a:t>
            </a:r>
            <a:endParaRPr dirty="0"/>
          </a:p>
        </p:txBody>
      </p:sp>
    </p:spTree>
    <p:extLst>
      <p:ext uri="{BB962C8B-B14F-4D97-AF65-F5344CB8AC3E}">
        <p14:creationId xmlns:p14="http://schemas.microsoft.com/office/powerpoint/2010/main" val="3171413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view this slide for 2-3 seconds only.</a:t>
            </a:r>
          </a:p>
        </p:txBody>
      </p:sp>
      <p:sp>
        <p:nvSpPr>
          <p:cNvPr id="4" name="Slide Number Placeholder 3"/>
          <p:cNvSpPr>
            <a:spLocks noGrp="1"/>
          </p:cNvSpPr>
          <p:nvPr>
            <p:ph type="sldNum" sz="quarter" idx="5"/>
          </p:nvPr>
        </p:nvSpPr>
        <p:spPr/>
        <p:txBody>
          <a:bodyPr/>
          <a:lstStyle/>
          <a:p>
            <a:fld id="{197E8500-A212-E346-AF34-40C15B4B1588}" type="slidenum">
              <a:rPr lang="en-US" smtClean="0"/>
              <a:t>37</a:t>
            </a:fld>
            <a:endParaRPr lang="en-US"/>
          </a:p>
        </p:txBody>
      </p:sp>
    </p:spTree>
    <p:extLst>
      <p:ext uri="{BB962C8B-B14F-4D97-AF65-F5344CB8AC3E}">
        <p14:creationId xmlns:p14="http://schemas.microsoft.com/office/powerpoint/2010/main" val="2349297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synchronous, the teacher would lead this discussion, have students share, record their thinking using a visual (could also connect to number sentences if appropriate to the grade level).</a:t>
            </a:r>
          </a:p>
        </p:txBody>
      </p:sp>
      <p:sp>
        <p:nvSpPr>
          <p:cNvPr id="4" name="Slide Number Placeholder 3"/>
          <p:cNvSpPr>
            <a:spLocks noGrp="1"/>
          </p:cNvSpPr>
          <p:nvPr>
            <p:ph type="sldNum" sz="quarter" idx="5"/>
          </p:nvPr>
        </p:nvSpPr>
        <p:spPr/>
        <p:txBody>
          <a:bodyPr/>
          <a:lstStyle/>
          <a:p>
            <a:fld id="{197E8500-A212-E346-AF34-40C15B4B1588}" type="slidenum">
              <a:rPr lang="en-US" smtClean="0"/>
              <a:t>38</a:t>
            </a:fld>
            <a:endParaRPr lang="en-US"/>
          </a:p>
        </p:txBody>
      </p:sp>
    </p:spTree>
    <p:extLst>
      <p:ext uri="{BB962C8B-B14F-4D97-AF65-F5344CB8AC3E}">
        <p14:creationId xmlns:p14="http://schemas.microsoft.com/office/powerpoint/2010/main" val="681069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39</a:t>
            </a:fld>
            <a:endParaRPr lang="en-US"/>
          </a:p>
        </p:txBody>
      </p:sp>
    </p:spTree>
    <p:extLst>
      <p:ext uri="{BB962C8B-B14F-4D97-AF65-F5344CB8AC3E}">
        <p14:creationId xmlns:p14="http://schemas.microsoft.com/office/powerpoint/2010/main" val="2671845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images can be adjusted to have fewer squares if needed for your students.</a:t>
            </a:r>
          </a:p>
        </p:txBody>
      </p:sp>
      <p:sp>
        <p:nvSpPr>
          <p:cNvPr id="4" name="Slide Number Placeholder 3"/>
          <p:cNvSpPr>
            <a:spLocks noGrp="1"/>
          </p:cNvSpPr>
          <p:nvPr>
            <p:ph type="sldNum" sz="quarter" idx="5"/>
          </p:nvPr>
        </p:nvSpPr>
        <p:spPr/>
        <p:txBody>
          <a:bodyPr/>
          <a:lstStyle/>
          <a:p>
            <a:fld id="{197E8500-A212-E346-AF34-40C15B4B1588}" type="slidenum">
              <a:rPr lang="en-US" smtClean="0"/>
              <a:t>40</a:t>
            </a:fld>
            <a:endParaRPr lang="en-US"/>
          </a:p>
        </p:txBody>
      </p:sp>
    </p:spTree>
    <p:extLst>
      <p:ext uri="{BB962C8B-B14F-4D97-AF65-F5344CB8AC3E}">
        <p14:creationId xmlns:p14="http://schemas.microsoft.com/office/powerpoint/2010/main" val="90149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0F4C1E-0650-3D47-B8B9-F7906B5CA43F}" type="slidenum">
              <a:rPr lang="en-US" smtClean="0"/>
              <a:t>5</a:t>
            </a:fld>
            <a:endParaRPr lang="en-US"/>
          </a:p>
        </p:txBody>
      </p:sp>
    </p:spTree>
    <p:extLst>
      <p:ext uri="{BB962C8B-B14F-4D97-AF65-F5344CB8AC3E}">
        <p14:creationId xmlns:p14="http://schemas.microsoft.com/office/powerpoint/2010/main" val="16893721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synchronous, the teacher would lead this discussion, have students share, record their thinking using a visual (could also connect to number sentences if appropriate to the grade level).</a:t>
            </a:r>
          </a:p>
        </p:txBody>
      </p:sp>
      <p:sp>
        <p:nvSpPr>
          <p:cNvPr id="4" name="Slide Number Placeholder 3"/>
          <p:cNvSpPr>
            <a:spLocks noGrp="1"/>
          </p:cNvSpPr>
          <p:nvPr>
            <p:ph type="sldNum" sz="quarter" idx="5"/>
          </p:nvPr>
        </p:nvSpPr>
        <p:spPr/>
        <p:txBody>
          <a:bodyPr/>
          <a:lstStyle/>
          <a:p>
            <a:fld id="{197E8500-A212-E346-AF34-40C15B4B1588}" type="slidenum">
              <a:rPr lang="en-US" smtClean="0"/>
              <a:t>41</a:t>
            </a:fld>
            <a:endParaRPr lang="en-US"/>
          </a:p>
        </p:txBody>
      </p:sp>
    </p:spTree>
    <p:extLst>
      <p:ext uri="{BB962C8B-B14F-4D97-AF65-F5344CB8AC3E}">
        <p14:creationId xmlns:p14="http://schemas.microsoft.com/office/powerpoint/2010/main" val="468063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42</a:t>
            </a:fld>
            <a:endParaRPr lang="en-US"/>
          </a:p>
        </p:txBody>
      </p:sp>
    </p:spTree>
    <p:extLst>
      <p:ext uri="{BB962C8B-B14F-4D97-AF65-F5344CB8AC3E}">
        <p14:creationId xmlns:p14="http://schemas.microsoft.com/office/powerpoint/2010/main" val="3920907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synchronous, the teacher would lead this discussion, have students share, record their thinking using a visual (could also connect to number sentences if appropriate to the grade level).</a:t>
            </a:r>
          </a:p>
        </p:txBody>
      </p:sp>
      <p:sp>
        <p:nvSpPr>
          <p:cNvPr id="4" name="Slide Number Placeholder 3"/>
          <p:cNvSpPr>
            <a:spLocks noGrp="1"/>
          </p:cNvSpPr>
          <p:nvPr>
            <p:ph type="sldNum" sz="quarter" idx="5"/>
          </p:nvPr>
        </p:nvSpPr>
        <p:spPr/>
        <p:txBody>
          <a:bodyPr/>
          <a:lstStyle/>
          <a:p>
            <a:fld id="{197E8500-A212-E346-AF34-40C15B4B1588}" type="slidenum">
              <a:rPr lang="en-US" smtClean="0"/>
              <a:t>44</a:t>
            </a:fld>
            <a:endParaRPr lang="en-US"/>
          </a:p>
        </p:txBody>
      </p:sp>
    </p:spTree>
    <p:extLst>
      <p:ext uri="{BB962C8B-B14F-4D97-AF65-F5344CB8AC3E}">
        <p14:creationId xmlns:p14="http://schemas.microsoft.com/office/powerpoint/2010/main" val="30696418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45</a:t>
            </a:fld>
            <a:endParaRPr lang="en-US"/>
          </a:p>
        </p:txBody>
      </p:sp>
    </p:spTree>
    <p:extLst>
      <p:ext uri="{BB962C8B-B14F-4D97-AF65-F5344CB8AC3E}">
        <p14:creationId xmlns:p14="http://schemas.microsoft.com/office/powerpoint/2010/main" val="846367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These investigations all focus on the differences and connections between perimeter (from grade 3), and area.</a:t>
            </a:r>
          </a:p>
          <a:p>
            <a:pPr marL="0" lvl="0" indent="0" algn="l" rtl="0">
              <a:spcBef>
                <a:spcPts val="0"/>
              </a:spcBef>
              <a:spcAft>
                <a:spcPts val="0"/>
              </a:spcAft>
              <a:buNone/>
            </a:pPr>
            <a:r>
              <a:rPr lang="en-CA" dirty="0"/>
              <a:t>Part I – Connect to the quick images, number of tiles represents area of an array.</a:t>
            </a:r>
            <a:endParaRPr dirty="0"/>
          </a:p>
        </p:txBody>
      </p:sp>
    </p:spTree>
    <p:extLst>
      <p:ext uri="{BB962C8B-B14F-4D97-AF65-F5344CB8AC3E}">
        <p14:creationId xmlns:p14="http://schemas.microsoft.com/office/powerpoint/2010/main" val="102697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Note: Perimeter and length measurements are a focus in grade 3, make connections and review as needed.</a:t>
            </a:r>
            <a:endParaRPr dirty="0"/>
          </a:p>
        </p:txBody>
      </p:sp>
    </p:spTree>
    <p:extLst>
      <p:ext uri="{BB962C8B-B14F-4D97-AF65-F5344CB8AC3E}">
        <p14:creationId xmlns:p14="http://schemas.microsoft.com/office/powerpoint/2010/main" val="278390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8660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717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9079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460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the “launch screen”. Each tile above represents 1-2 “days” worth (approx. 1 hour) of learning experiences.</a:t>
            </a:r>
          </a:p>
          <a:p>
            <a:r>
              <a:rPr lang="en-US" sz="1200" dirty="0"/>
              <a:t>The slides needed for each section are </a:t>
            </a:r>
            <a:r>
              <a:rPr lang="en-US" sz="1200" dirty="0" err="1"/>
              <a:t>colour</a:t>
            </a:r>
            <a:r>
              <a:rPr lang="en-US" sz="1200" dirty="0"/>
              <a:t> coded and grouped together to help you locate them in the slide deck.</a:t>
            </a:r>
          </a:p>
          <a:p>
            <a:r>
              <a:rPr lang="en-US" sz="1200" dirty="0"/>
              <a:t>The teacher is free to determine the order these learning experiences will be assigned</a:t>
            </a:r>
            <a:r>
              <a:rPr lang="en-US"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r>
              <a:rPr lang="en-CA" sz="1200" kern="1200" dirty="0" smtClean="0">
                <a:solidFill>
                  <a:schemeClr val="tx1"/>
                </a:solidFill>
                <a:effectLst/>
                <a:latin typeface="+mn-lt"/>
                <a:ea typeface="+mn-ea"/>
                <a:cs typeface="+mn-cs"/>
              </a:rPr>
              <a:t>Routinely incorporating conceptual understanding, procedural thinking, and problem solving within instructional design will enable students to master the mathematical skills and concepts of the curriculum. Integration of the mathematical processes are intended to permeate all learning experiences. </a:t>
            </a:r>
          </a:p>
          <a:p>
            <a:endParaRPr lang="en-US" sz="1200" dirty="0"/>
          </a:p>
        </p:txBody>
      </p:sp>
      <p:sp>
        <p:nvSpPr>
          <p:cNvPr id="4" name="Slide Number Placeholder 3"/>
          <p:cNvSpPr>
            <a:spLocks noGrp="1"/>
          </p:cNvSpPr>
          <p:nvPr>
            <p:ph type="sldNum" sz="quarter" idx="5"/>
          </p:nvPr>
        </p:nvSpPr>
        <p:spPr/>
        <p:txBody>
          <a:bodyPr/>
          <a:lstStyle/>
          <a:p>
            <a:fld id="{D00F4C1E-0650-3D47-B8B9-F7906B5CA43F}" type="slidenum">
              <a:rPr lang="en-US" smtClean="0"/>
              <a:t>6</a:t>
            </a:fld>
            <a:endParaRPr lang="en-US"/>
          </a:p>
        </p:txBody>
      </p:sp>
    </p:spTree>
    <p:extLst>
      <p:ext uri="{BB962C8B-B14F-4D97-AF65-F5344CB8AC3E}">
        <p14:creationId xmlns:p14="http://schemas.microsoft.com/office/powerpoint/2010/main" val="21958692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53</a:t>
            </a:fld>
            <a:endParaRPr lang="en-US"/>
          </a:p>
        </p:txBody>
      </p:sp>
    </p:spTree>
    <p:extLst>
      <p:ext uri="{BB962C8B-B14F-4D97-AF65-F5344CB8AC3E}">
        <p14:creationId xmlns:p14="http://schemas.microsoft.com/office/powerpoint/2010/main" val="1393562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174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1442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57</a:t>
            </a:fld>
            <a:endParaRPr lang="en-US"/>
          </a:p>
        </p:txBody>
      </p:sp>
    </p:spTree>
    <p:extLst>
      <p:ext uri="{BB962C8B-B14F-4D97-AF65-F5344CB8AC3E}">
        <p14:creationId xmlns:p14="http://schemas.microsoft.com/office/powerpoint/2010/main" val="32579887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AutoNum type="romanUcParenR"/>
            </a:pPr>
            <a:r>
              <a:rPr lang="en-CA" dirty="0"/>
              <a:t>Activator – number </a:t>
            </a:r>
            <a:r>
              <a:rPr lang="en-CA" dirty="0" smtClean="0"/>
              <a:t>talk</a:t>
            </a:r>
            <a:endParaRPr lang="en-CA" dirty="0"/>
          </a:p>
          <a:p>
            <a:pPr marL="285750" lvl="0" indent="-285750" algn="l" rtl="0">
              <a:spcBef>
                <a:spcPts val="0"/>
              </a:spcBef>
              <a:spcAft>
                <a:spcPts val="0"/>
              </a:spcAft>
              <a:buAutoNum type="romanUcParenR"/>
            </a:pPr>
            <a:r>
              <a:rPr lang="en-CA" dirty="0"/>
              <a:t>Work it out - Challenges make up the focus of the day(s) lesson (you may only have one and all students are assigned the same task, you may have a choice of two or three, or you may have all students begin at challenge 1 and move on as greater challenge is needed / Consolidate &amp; Reflect on what you’ve learned during this part of the project.</a:t>
            </a:r>
          </a:p>
          <a:p>
            <a:pPr marL="285750" lvl="0" indent="-285750" algn="l" rtl="0">
              <a:spcBef>
                <a:spcPts val="0"/>
              </a:spcBef>
              <a:spcAft>
                <a:spcPts val="0"/>
              </a:spcAft>
              <a:buAutoNum type="romanUcParenR"/>
            </a:pPr>
            <a:r>
              <a:rPr lang="en-CA" dirty="0"/>
              <a:t>Looking Back – a place for reflection/self-assessment</a:t>
            </a:r>
            <a:endParaRPr dirty="0"/>
          </a:p>
        </p:txBody>
      </p:sp>
    </p:spTree>
    <p:extLst>
      <p:ext uri="{BB962C8B-B14F-4D97-AF65-F5344CB8AC3E}">
        <p14:creationId xmlns:p14="http://schemas.microsoft.com/office/powerpoint/2010/main" val="40780719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I, the activating activity…number talk, quick images, notice and wonder…</a:t>
            </a:r>
            <a:endParaRPr/>
          </a:p>
        </p:txBody>
      </p:sp>
    </p:spTree>
    <p:extLst>
      <p:ext uri="{BB962C8B-B14F-4D97-AF65-F5344CB8AC3E}">
        <p14:creationId xmlns:p14="http://schemas.microsoft.com/office/powerpoint/2010/main" val="38120413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I, the activating activity…number talk, quick images, notice and wonder…</a:t>
            </a:r>
            <a:endParaRPr/>
          </a:p>
        </p:txBody>
      </p:sp>
    </p:spTree>
    <p:extLst>
      <p:ext uri="{BB962C8B-B14F-4D97-AF65-F5344CB8AC3E}">
        <p14:creationId xmlns:p14="http://schemas.microsoft.com/office/powerpoint/2010/main" val="35336128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61</a:t>
            </a:fld>
            <a:endParaRPr lang="en-US"/>
          </a:p>
        </p:txBody>
      </p:sp>
    </p:spTree>
    <p:extLst>
      <p:ext uri="{BB962C8B-B14F-4D97-AF65-F5344CB8AC3E}">
        <p14:creationId xmlns:p14="http://schemas.microsoft.com/office/powerpoint/2010/main" val="26343354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2 – Problem Solving</a:t>
            </a:r>
          </a:p>
          <a:p>
            <a:pPr marL="0" lvl="0" indent="0" algn="l" rtl="0">
              <a:spcBef>
                <a:spcPts val="0"/>
              </a:spcBef>
              <a:spcAft>
                <a:spcPts val="0"/>
              </a:spcAft>
              <a:buNone/>
            </a:pPr>
            <a:r>
              <a:rPr lang="en-CA"/>
              <a:t>This problem could be presented to students synchronously using the 3 Read Protocol (http://</a:t>
            </a:r>
            <a:r>
              <a:rPr lang="en-CA" err="1"/>
              <a:t>www.sfusdmath.org</a:t>
            </a:r>
            <a:r>
              <a:rPr lang="en-CA"/>
              <a:t>/3-read-protocol.html)</a:t>
            </a:r>
          </a:p>
          <a:p>
            <a:pPr marL="0" lvl="0" indent="0" algn="l" rtl="0">
              <a:spcBef>
                <a:spcPts val="0"/>
              </a:spcBef>
              <a:spcAft>
                <a:spcPts val="0"/>
              </a:spcAft>
              <a:buNone/>
            </a:pPr>
            <a:r>
              <a:rPr lang="en-CA"/>
              <a:t>If the opportunity presents, eliminate the question and let students investigate the information to make sense of the situation and what is “known”. Likely, students will gravitate towards the intended question through their own sense making and wondering.</a:t>
            </a:r>
          </a:p>
          <a:p>
            <a:pPr marL="0" lvl="0" indent="0" algn="l" rtl="0">
              <a:spcBef>
                <a:spcPts val="0"/>
              </a:spcBef>
              <a:spcAft>
                <a:spcPts val="0"/>
              </a:spcAft>
              <a:buNone/>
            </a:pPr>
            <a:endParaRPr/>
          </a:p>
        </p:txBody>
      </p:sp>
    </p:spTree>
    <p:extLst>
      <p:ext uri="{BB962C8B-B14F-4D97-AF65-F5344CB8AC3E}">
        <p14:creationId xmlns:p14="http://schemas.microsoft.com/office/powerpoint/2010/main" val="9696426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II, the main focus of the work for this part of the activity. Copy and paste as many as you need for your purpose.</a:t>
            </a:r>
            <a:endParaRPr/>
          </a:p>
        </p:txBody>
      </p:sp>
    </p:spTree>
    <p:extLst>
      <p:ext uri="{BB962C8B-B14F-4D97-AF65-F5344CB8AC3E}">
        <p14:creationId xmlns:p14="http://schemas.microsoft.com/office/powerpoint/2010/main" val="341287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AutoNum type="romanUcParenR"/>
            </a:pPr>
            <a:r>
              <a:rPr lang="en-CA" dirty="0"/>
              <a:t>Activator – number talk to get students thinking and sharing ideas</a:t>
            </a:r>
          </a:p>
          <a:p>
            <a:pPr marL="285750" lvl="0" indent="-285750" algn="l" rtl="0">
              <a:spcBef>
                <a:spcPts val="0"/>
              </a:spcBef>
              <a:spcAft>
                <a:spcPts val="0"/>
              </a:spcAft>
              <a:buAutoNum type="romanUcParenR"/>
            </a:pPr>
            <a:r>
              <a:rPr lang="en-CA" dirty="0"/>
              <a:t>Work it out - Challenges make up the focus of the day(s) lesson (you may only have one and all students are assigned the same task, you may have a choice of two or three, or you may have all students begin at challenge 1 and move on as greater challenge is needed / Consolidate &amp; Reflect on what you’ve learned during this part of the project.</a:t>
            </a:r>
          </a:p>
          <a:p>
            <a:pPr marL="285750" lvl="0" indent="-285750" algn="l" rtl="0">
              <a:spcBef>
                <a:spcPts val="0"/>
              </a:spcBef>
              <a:spcAft>
                <a:spcPts val="0"/>
              </a:spcAft>
              <a:buAutoNum type="romanUcParenR"/>
            </a:pPr>
            <a:r>
              <a:rPr lang="en-CA" dirty="0"/>
              <a:t>Looking Back – a place for reflection/self-assessment/further consolidation or extensions</a:t>
            </a:r>
            <a:endParaRPr dirty="0"/>
          </a:p>
        </p:txBody>
      </p:sp>
    </p:spTree>
    <p:extLst>
      <p:ext uri="{BB962C8B-B14F-4D97-AF65-F5344CB8AC3E}">
        <p14:creationId xmlns:p14="http://schemas.microsoft.com/office/powerpoint/2010/main" val="1550574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II, the main focus of the work for this part of the activity. Copy and paste as many as you need for your purpose.</a:t>
            </a:r>
            <a:endParaRPr/>
          </a:p>
        </p:txBody>
      </p:sp>
    </p:spTree>
    <p:extLst>
      <p:ext uri="{BB962C8B-B14F-4D97-AF65-F5344CB8AC3E}">
        <p14:creationId xmlns:p14="http://schemas.microsoft.com/office/powerpoint/2010/main" val="16010075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II, the main focus of the work for this part of the activity. Copy and paste as many as you need for your purpose.</a:t>
            </a:r>
            <a:endParaRPr/>
          </a:p>
        </p:txBody>
      </p:sp>
    </p:spTree>
    <p:extLst>
      <p:ext uri="{BB962C8B-B14F-4D97-AF65-F5344CB8AC3E}">
        <p14:creationId xmlns:p14="http://schemas.microsoft.com/office/powerpoint/2010/main" val="24261599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II, the main focus of the work for this part of the activity. Copy and paste as many as you need for your purpose.</a:t>
            </a:r>
            <a:endParaRPr/>
          </a:p>
        </p:txBody>
      </p:sp>
    </p:spTree>
    <p:extLst>
      <p:ext uri="{BB962C8B-B14F-4D97-AF65-F5344CB8AC3E}">
        <p14:creationId xmlns:p14="http://schemas.microsoft.com/office/powerpoint/2010/main" val="39573901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67</a:t>
            </a:fld>
            <a:endParaRPr lang="en-US"/>
          </a:p>
        </p:txBody>
      </p:sp>
    </p:spTree>
    <p:extLst>
      <p:ext uri="{BB962C8B-B14F-4D97-AF65-F5344CB8AC3E}">
        <p14:creationId xmlns:p14="http://schemas.microsoft.com/office/powerpoint/2010/main" val="40362576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Individual asynchronous task (level 1)</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These tasks could be assigned to students as asynchronous work, to be submitted for teacher feedback.</a:t>
            </a:r>
            <a:endParaRPr dirty="0"/>
          </a:p>
        </p:txBody>
      </p:sp>
    </p:spTree>
    <p:extLst>
      <p:ext uri="{BB962C8B-B14F-4D97-AF65-F5344CB8AC3E}">
        <p14:creationId xmlns:p14="http://schemas.microsoft.com/office/powerpoint/2010/main" val="9414843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Individual asynchronous task (level 2)</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6964896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70</a:t>
            </a:fld>
            <a:endParaRPr lang="en-US"/>
          </a:p>
        </p:txBody>
      </p:sp>
    </p:spTree>
    <p:extLst>
      <p:ext uri="{BB962C8B-B14F-4D97-AF65-F5344CB8AC3E}">
        <p14:creationId xmlns:p14="http://schemas.microsoft.com/office/powerpoint/2010/main" val="20782386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AutoNum type="romanUcParenR"/>
            </a:pPr>
            <a:r>
              <a:rPr lang="en-CA" dirty="0"/>
              <a:t>Activator – number </a:t>
            </a:r>
            <a:r>
              <a:rPr lang="en-CA" dirty="0" smtClean="0"/>
              <a:t>talk </a:t>
            </a:r>
            <a:endParaRPr lang="en-CA" dirty="0"/>
          </a:p>
          <a:p>
            <a:pPr marL="285750" lvl="0" indent="-285750" algn="l" rtl="0">
              <a:spcBef>
                <a:spcPts val="0"/>
              </a:spcBef>
              <a:spcAft>
                <a:spcPts val="0"/>
              </a:spcAft>
              <a:buAutoNum type="romanUcParenR"/>
            </a:pPr>
            <a:r>
              <a:rPr lang="en-CA" dirty="0"/>
              <a:t>Work it out - Challenges make up the focus of the day(s) lesson (you may only have one and all students are assigned the same task, you may have a choice of two or three, or you may have all students begin at challenge 1 and move on as greater challenge is needed / Consolidate &amp; Reflect on what you’ve learned during this part of the project.</a:t>
            </a:r>
          </a:p>
          <a:p>
            <a:pPr marL="285750" lvl="0" indent="-285750" algn="l" rtl="0">
              <a:spcBef>
                <a:spcPts val="0"/>
              </a:spcBef>
              <a:spcAft>
                <a:spcPts val="0"/>
              </a:spcAft>
              <a:buAutoNum type="romanUcParenR"/>
            </a:pPr>
            <a:r>
              <a:rPr lang="en-CA" dirty="0"/>
              <a:t>Looking Back – a place for reflection/self-assessment</a:t>
            </a:r>
            <a:endParaRPr dirty="0"/>
          </a:p>
        </p:txBody>
      </p:sp>
    </p:spTree>
    <p:extLst>
      <p:ext uri="{BB962C8B-B14F-4D97-AF65-F5344CB8AC3E}">
        <p14:creationId xmlns:p14="http://schemas.microsoft.com/office/powerpoint/2010/main" val="25880788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Slide for Part I, the activating activity…Which One Doesn’t Belong.</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The purpose of this activator is to get students analyzing 2D shapes and 3D objects and </a:t>
            </a:r>
            <a:r>
              <a:rPr lang="en-CA" dirty="0" smtClean="0"/>
              <a:t>discerning </a:t>
            </a:r>
            <a:r>
              <a:rPr lang="en-CA" dirty="0"/>
              <a:t>similarities and differences. Vocabulary such as faces, edges, corners </a:t>
            </a:r>
            <a:r>
              <a:rPr lang="en-CA" dirty="0" smtClean="0"/>
              <a:t>(vertices) </a:t>
            </a:r>
            <a:r>
              <a:rPr lang="en-CA" dirty="0"/>
              <a:t>may be used and provides a good opportunity to assess where students are in their thinking</a:t>
            </a:r>
            <a:endParaRPr dirty="0"/>
          </a:p>
        </p:txBody>
      </p:sp>
    </p:spTree>
    <p:extLst>
      <p:ext uri="{BB962C8B-B14F-4D97-AF65-F5344CB8AC3E}">
        <p14:creationId xmlns:p14="http://schemas.microsoft.com/office/powerpoint/2010/main" val="18340138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I, the activating activity…Which One Doesn’t Belong.</a:t>
            </a:r>
          </a:p>
          <a:p>
            <a:pPr marL="0" lvl="0" indent="0" algn="l" rtl="0">
              <a:spcBef>
                <a:spcPts val="0"/>
              </a:spcBef>
              <a:spcAft>
                <a:spcPts val="0"/>
              </a:spcAft>
              <a:buNone/>
            </a:pPr>
            <a:r>
              <a:rPr lang="en-CA"/>
              <a:t>This can be used by the teacher to collect student thinking during a class discussion or by individual students in an asynchronous situation.</a:t>
            </a:r>
            <a:endParaRPr/>
          </a:p>
        </p:txBody>
      </p:sp>
    </p:spTree>
    <p:extLst>
      <p:ext uri="{BB962C8B-B14F-4D97-AF65-F5344CB8AC3E}">
        <p14:creationId xmlns:p14="http://schemas.microsoft.com/office/powerpoint/2010/main" val="128465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Slide for Part I, activating activity…notice and wonder</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Image Source: https://</a:t>
            </a:r>
            <a:r>
              <a:rPr lang="en-CA" dirty="0" err="1"/>
              <a:t>commons.wikimedia.org</a:t>
            </a:r>
            <a:r>
              <a:rPr lang="en-CA" dirty="0"/>
              <a:t>/wiki/File:Car_park_-8.jpg</a:t>
            </a:r>
          </a:p>
        </p:txBody>
      </p:sp>
    </p:spTree>
    <p:extLst>
      <p:ext uri="{BB962C8B-B14F-4D97-AF65-F5344CB8AC3E}">
        <p14:creationId xmlns:p14="http://schemas.microsoft.com/office/powerpoint/2010/main" val="31769406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74</a:t>
            </a:fld>
            <a:endParaRPr lang="en-US"/>
          </a:p>
        </p:txBody>
      </p:sp>
    </p:spTree>
    <p:extLst>
      <p:ext uri="{BB962C8B-B14F-4D97-AF65-F5344CB8AC3E}">
        <p14:creationId xmlns:p14="http://schemas.microsoft.com/office/powerpoint/2010/main" val="37126717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II, the main focus of the work for this part of the activity. Copy and paste as many as you need for your purpose.</a:t>
            </a:r>
          </a:p>
          <a:p>
            <a:pPr rtl="0"/>
            <a:endParaRPr lang="en-CA" sz="1200" b="0" i="0" u="none" strike="noStrike" kern="1200">
              <a:solidFill>
                <a:schemeClr val="tx1"/>
              </a:solidFill>
              <a:effectLst/>
              <a:latin typeface="+mn-lt"/>
              <a:ea typeface="+mn-ea"/>
              <a:cs typeface="+mn-cs"/>
            </a:endParaRPr>
          </a:p>
          <a:p>
            <a:pPr rtl="0"/>
            <a:r>
              <a:rPr lang="en-CA" sz="1200" b="1" i="0" u="none" strike="noStrike" kern="1200">
                <a:solidFill>
                  <a:schemeClr val="tx1"/>
                </a:solidFill>
                <a:effectLst/>
                <a:latin typeface="+mn-lt"/>
                <a:ea typeface="+mn-ea"/>
                <a:cs typeface="+mn-cs"/>
              </a:rPr>
              <a:t>Extensions (on follow-up slides): </a:t>
            </a:r>
            <a:endParaRPr lang="en-CA" b="1">
              <a:effectLst/>
            </a:endParaRPr>
          </a:p>
          <a:p>
            <a:pPr rtl="0"/>
            <a:r>
              <a:rPr lang="en-CA" sz="1200" b="0" i="0" u="none" strike="noStrike" kern="1200">
                <a:solidFill>
                  <a:schemeClr val="tx1"/>
                </a:solidFill>
                <a:effectLst/>
                <a:latin typeface="+mn-lt"/>
                <a:ea typeface="+mn-ea"/>
                <a:cs typeface="+mn-cs"/>
              </a:rPr>
              <a:t>Adjust the complexity of the numbers: make the length a 2digit number, make length and width both 2digit numbers</a:t>
            </a:r>
            <a:endParaRPr lang="en-CA" b="0">
              <a:effectLst/>
            </a:endParaRPr>
          </a:p>
          <a:p>
            <a:r>
              <a:rPr lang="en-CA" b="0">
                <a:effectLst/>
              </a:rPr>
              <a:t/>
            </a:r>
            <a:br>
              <a:rPr lang="en-CA" b="0">
                <a:effectLst/>
              </a:rPr>
            </a:br>
            <a:r>
              <a:rPr lang="en-CA" sz="1200" b="0" i="0" u="none" strike="noStrike" kern="1200">
                <a:solidFill>
                  <a:schemeClr val="tx1"/>
                </a:solidFill>
                <a:effectLst/>
                <a:latin typeface="+mn-lt"/>
                <a:ea typeface="+mn-ea"/>
                <a:cs typeface="+mn-cs"/>
              </a:rPr>
              <a:t>Source: Adapted from - </a:t>
            </a:r>
            <a:r>
              <a:rPr lang="en-CA" sz="1200" b="0" i="0" u="sng" strike="noStrike" kern="1200">
                <a:solidFill>
                  <a:schemeClr val="tx1"/>
                </a:solidFill>
                <a:effectLst/>
                <a:latin typeface="+mn-lt"/>
                <a:ea typeface="+mn-ea"/>
                <a:cs typeface="+mn-cs"/>
                <a:hlinkClick r:id="rId3"/>
              </a:rPr>
              <a:t>www.openmiddle.com</a:t>
            </a:r>
            <a:r>
              <a:rPr lang="en-CA" sz="1200" b="0" i="0" u="none" strike="noStrike" kern="1200">
                <a:solidFill>
                  <a:schemeClr val="tx1"/>
                </a:solidFill>
                <a:effectLst/>
                <a:latin typeface="+mn-lt"/>
                <a:ea typeface="+mn-ea"/>
                <a:cs typeface="+mn-cs"/>
              </a:rPr>
              <a:t> (Owen </a:t>
            </a:r>
            <a:r>
              <a:rPr lang="en-CA" sz="1200" b="0" i="0" u="none" strike="noStrike" kern="1200" err="1">
                <a:solidFill>
                  <a:schemeClr val="tx1"/>
                </a:solidFill>
                <a:effectLst/>
                <a:latin typeface="+mn-lt"/>
                <a:ea typeface="+mn-ea"/>
                <a:cs typeface="+mn-cs"/>
              </a:rPr>
              <a:t>Kaplinski</a:t>
            </a:r>
            <a:r>
              <a:rPr lang="en-CA" sz="1200" b="0" i="0" u="none" strike="noStrike" kern="1200">
                <a:solidFill>
                  <a:schemeClr val="tx1"/>
                </a:solidFill>
                <a:effectLst/>
                <a:latin typeface="+mn-lt"/>
                <a:ea typeface="+mn-ea"/>
                <a:cs typeface="+mn-cs"/>
              </a:rPr>
              <a:t>)</a:t>
            </a:r>
            <a:endParaRPr lang="en-CA"/>
          </a:p>
        </p:txBody>
      </p:sp>
    </p:spTree>
    <p:extLst>
      <p:ext uri="{BB962C8B-B14F-4D97-AF65-F5344CB8AC3E}">
        <p14:creationId xmlns:p14="http://schemas.microsoft.com/office/powerpoint/2010/main" val="3894698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II, the main focus of the work for this part of the activity. Copy and paste as many as you need for your purpose.</a:t>
            </a:r>
          </a:p>
          <a:p>
            <a:pPr marL="0" lvl="0" indent="0" algn="l" rtl="0">
              <a:spcBef>
                <a:spcPts val="0"/>
              </a:spcBef>
              <a:spcAft>
                <a:spcPts val="0"/>
              </a:spcAft>
              <a:buNone/>
            </a:pPr>
            <a:endParaRPr lang="en-CA"/>
          </a:p>
        </p:txBody>
      </p:sp>
    </p:spTree>
    <p:extLst>
      <p:ext uri="{BB962C8B-B14F-4D97-AF65-F5344CB8AC3E}">
        <p14:creationId xmlns:p14="http://schemas.microsoft.com/office/powerpoint/2010/main" val="25439527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II, the main focus of the work for this part of the activity. Copy and paste as many as you need for your purpose.</a:t>
            </a:r>
          </a:p>
          <a:p>
            <a:pPr marL="0" lvl="0" indent="0" algn="l" rtl="0">
              <a:spcBef>
                <a:spcPts val="0"/>
              </a:spcBef>
              <a:spcAft>
                <a:spcPts val="0"/>
              </a:spcAft>
              <a:buNone/>
            </a:pPr>
            <a:endParaRPr lang="en-CA"/>
          </a:p>
        </p:txBody>
      </p:sp>
    </p:spTree>
    <p:extLst>
      <p:ext uri="{BB962C8B-B14F-4D97-AF65-F5344CB8AC3E}">
        <p14:creationId xmlns:p14="http://schemas.microsoft.com/office/powerpoint/2010/main" val="8504998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78</a:t>
            </a:fld>
            <a:endParaRPr lang="en-US"/>
          </a:p>
        </p:txBody>
      </p:sp>
    </p:spTree>
    <p:extLst>
      <p:ext uri="{BB962C8B-B14F-4D97-AF65-F5344CB8AC3E}">
        <p14:creationId xmlns:p14="http://schemas.microsoft.com/office/powerpoint/2010/main" val="24841574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consolidating task could be assigned to students as asynchronous work and submitted for teacher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5403279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80</a:t>
            </a:fld>
            <a:endParaRPr lang="en-US"/>
          </a:p>
        </p:txBody>
      </p:sp>
    </p:spTree>
    <p:extLst>
      <p:ext uri="{BB962C8B-B14F-4D97-AF65-F5344CB8AC3E}">
        <p14:creationId xmlns:p14="http://schemas.microsoft.com/office/powerpoint/2010/main" val="14568519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AutoNum type="romanUcParenR"/>
            </a:pPr>
            <a:r>
              <a:rPr lang="en-CA" dirty="0"/>
              <a:t>Activator – number </a:t>
            </a:r>
            <a:r>
              <a:rPr lang="en-CA" dirty="0" smtClean="0"/>
              <a:t>talk</a:t>
            </a:r>
            <a:endParaRPr lang="en-CA" dirty="0"/>
          </a:p>
          <a:p>
            <a:pPr marL="285750" lvl="0" indent="-285750" algn="l" rtl="0">
              <a:spcBef>
                <a:spcPts val="0"/>
              </a:spcBef>
              <a:spcAft>
                <a:spcPts val="0"/>
              </a:spcAft>
              <a:buAutoNum type="romanUcParenR"/>
            </a:pPr>
            <a:r>
              <a:rPr lang="en-CA" dirty="0"/>
              <a:t>Work it out - Challenges make up the focus of the day(s) lesson (you may only have one and all students are assigned the same task, you may have a choice of two or three, or you may have all students begin at challenge 1 and move on as greater challenge is needed / Consolidate &amp; Reflect on what you’ve learned during this part of the project.</a:t>
            </a:r>
          </a:p>
          <a:p>
            <a:pPr marL="285750" lvl="0" indent="-285750" algn="l" rtl="0">
              <a:spcBef>
                <a:spcPts val="0"/>
              </a:spcBef>
              <a:spcAft>
                <a:spcPts val="0"/>
              </a:spcAft>
              <a:buAutoNum type="romanUcParenR"/>
            </a:pPr>
            <a:r>
              <a:rPr lang="en-CA" dirty="0"/>
              <a:t>Looking Back – a place for reflection/self-assessment</a:t>
            </a:r>
            <a:endParaRPr dirty="0"/>
          </a:p>
        </p:txBody>
      </p:sp>
    </p:spTree>
    <p:extLst>
      <p:ext uri="{BB962C8B-B14F-4D97-AF65-F5344CB8AC3E}">
        <p14:creationId xmlns:p14="http://schemas.microsoft.com/office/powerpoint/2010/main" val="40206068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I, the activating activity…number talk, quick images, notice and wonder…</a:t>
            </a:r>
            <a:endParaRPr/>
          </a:p>
        </p:txBody>
      </p:sp>
    </p:spTree>
    <p:extLst>
      <p:ext uri="{BB962C8B-B14F-4D97-AF65-F5344CB8AC3E}">
        <p14:creationId xmlns:p14="http://schemas.microsoft.com/office/powerpoint/2010/main" val="4280735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I, teacher recording chart.</a:t>
            </a:r>
            <a:endParaRPr/>
          </a:p>
        </p:txBody>
      </p:sp>
    </p:spTree>
    <p:extLst>
      <p:ext uri="{BB962C8B-B14F-4D97-AF65-F5344CB8AC3E}">
        <p14:creationId xmlns:p14="http://schemas.microsoft.com/office/powerpoint/2010/main" val="111029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Slide:</a:t>
            </a:r>
          </a:p>
          <a:p>
            <a:pPr marL="171450" indent="-171450">
              <a:buFont typeface="Arial" panose="020B0604020202020204" pitchFamily="34" charset="0"/>
              <a:buChar char="•"/>
            </a:pPr>
            <a:r>
              <a:rPr lang="en-US" dirty="0"/>
              <a:t>Teacher can use to collect ideas from a group discussion</a:t>
            </a:r>
          </a:p>
          <a:p>
            <a:pPr marL="171450" indent="-171450">
              <a:buFont typeface="Arial" panose="020B0604020202020204" pitchFamily="34" charset="0"/>
              <a:buChar char="•"/>
            </a:pPr>
            <a:r>
              <a:rPr lang="en-US" dirty="0"/>
              <a:t>Could be assigned to small groups of students working together to complete collaboratively</a:t>
            </a:r>
          </a:p>
          <a:p>
            <a:pPr marL="171450" indent="-171450">
              <a:buFont typeface="Arial" panose="020B0604020202020204" pitchFamily="34" charset="0"/>
              <a:buChar char="•"/>
            </a:pPr>
            <a:r>
              <a:rPr lang="en-US" dirty="0"/>
              <a:t>Can be assigned to individual students – each student to copy and paste the slide (within your PowerPoint) and put their name at the top.</a:t>
            </a:r>
          </a:p>
        </p:txBody>
      </p:sp>
      <p:sp>
        <p:nvSpPr>
          <p:cNvPr id="4" name="Slide Number Placeholder 3"/>
          <p:cNvSpPr>
            <a:spLocks noGrp="1"/>
          </p:cNvSpPr>
          <p:nvPr>
            <p:ph type="sldNum" sz="quarter" idx="5"/>
          </p:nvPr>
        </p:nvSpPr>
        <p:spPr/>
        <p:txBody>
          <a:bodyPr/>
          <a:lstStyle/>
          <a:p>
            <a:fld id="{197E8500-A212-E346-AF34-40C15B4B1588}" type="slidenum">
              <a:rPr lang="en-US" smtClean="0"/>
              <a:t>9</a:t>
            </a:fld>
            <a:endParaRPr lang="en-US"/>
          </a:p>
        </p:txBody>
      </p:sp>
    </p:spTree>
    <p:extLst>
      <p:ext uri="{BB962C8B-B14F-4D97-AF65-F5344CB8AC3E}">
        <p14:creationId xmlns:p14="http://schemas.microsoft.com/office/powerpoint/2010/main" val="8762524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84</a:t>
            </a:fld>
            <a:endParaRPr lang="en-US"/>
          </a:p>
        </p:txBody>
      </p:sp>
    </p:spTree>
    <p:extLst>
      <p:ext uri="{BB962C8B-B14F-4D97-AF65-F5344CB8AC3E}">
        <p14:creationId xmlns:p14="http://schemas.microsoft.com/office/powerpoint/2010/main" val="38326333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II, the main focus of the work for this part of the activity. Copy and paste as many as you need for your purpose.</a:t>
            </a:r>
            <a:endParaRPr/>
          </a:p>
        </p:txBody>
      </p:sp>
    </p:spTree>
    <p:extLst>
      <p:ext uri="{BB962C8B-B14F-4D97-AF65-F5344CB8AC3E}">
        <p14:creationId xmlns:p14="http://schemas.microsoft.com/office/powerpoint/2010/main" val="3859910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II, the main focus of the work for this part of the activity. Copy and paste as many as you need for your purpose.</a:t>
            </a:r>
            <a:endParaRPr/>
          </a:p>
        </p:txBody>
      </p:sp>
    </p:spTree>
    <p:extLst>
      <p:ext uri="{BB962C8B-B14F-4D97-AF65-F5344CB8AC3E}">
        <p14:creationId xmlns:p14="http://schemas.microsoft.com/office/powerpoint/2010/main" val="35375116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Slide for Part II, the main focus of the work for this part of the activity. Copy and paste as many as you need for your purpose.</a:t>
            </a:r>
            <a:endParaRPr/>
          </a:p>
        </p:txBody>
      </p:sp>
    </p:spTree>
    <p:extLst>
      <p:ext uri="{BB962C8B-B14F-4D97-AF65-F5344CB8AC3E}">
        <p14:creationId xmlns:p14="http://schemas.microsoft.com/office/powerpoint/2010/main" val="4305178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88</a:t>
            </a:fld>
            <a:endParaRPr lang="en-US"/>
          </a:p>
        </p:txBody>
      </p:sp>
    </p:spTree>
    <p:extLst>
      <p:ext uri="{BB962C8B-B14F-4D97-AF65-F5344CB8AC3E}">
        <p14:creationId xmlns:p14="http://schemas.microsoft.com/office/powerpoint/2010/main" val="4237709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Slide for Part 3. Thinking about what you’ve learned from the lesson on individual shapes repeating, extend your thinking to a new shape or even a composite shape.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This could be an asynchronous activity left with students to “create” and turn in.</a:t>
            </a:r>
            <a:endParaRPr/>
          </a:p>
        </p:txBody>
      </p:sp>
    </p:spTree>
    <p:extLst>
      <p:ext uri="{BB962C8B-B14F-4D97-AF65-F5344CB8AC3E}">
        <p14:creationId xmlns:p14="http://schemas.microsoft.com/office/powerpoint/2010/main" val="27165705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90</a:t>
            </a:fld>
            <a:endParaRPr lang="en-US"/>
          </a:p>
        </p:txBody>
      </p:sp>
    </p:spTree>
    <p:extLst>
      <p:ext uri="{BB962C8B-B14F-4D97-AF65-F5344CB8AC3E}">
        <p14:creationId xmlns:p14="http://schemas.microsoft.com/office/powerpoint/2010/main" val="5361996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copy and paste the table above into Microsoft Word or similar program.</a:t>
            </a:r>
          </a:p>
          <a:p>
            <a:endParaRPr lang="en-US" dirty="0"/>
          </a:p>
          <a:p>
            <a:pPr>
              <a:lnSpc>
                <a:spcPct val="115000"/>
              </a:lnSpc>
            </a:pPr>
            <a:r>
              <a:rPr lang="en-CA" sz="1800" dirty="0">
                <a:effectLst/>
                <a:latin typeface="Annie Use Your Telescope"/>
                <a:ea typeface="Annie Use Your Telescope"/>
                <a:cs typeface="Annie Use Your Telescope"/>
              </a:rPr>
              <a:t>Tracking student data throughout these learning experiences will allow the teacher to make an informed assessment about the students’ level of achievement on these outcomes.</a:t>
            </a:r>
            <a:endParaRPr lang="en-CA" sz="1800" dirty="0">
              <a:effectLst/>
              <a:latin typeface="Arial" panose="020B0604020202020204" pitchFamily="34" charset="0"/>
              <a:ea typeface="Arial" panose="020B0604020202020204" pitchFamily="34" charset="0"/>
            </a:endParaRPr>
          </a:p>
          <a:p>
            <a:pPr>
              <a:lnSpc>
                <a:spcPct val="115000"/>
              </a:lnSpc>
            </a:pPr>
            <a:r>
              <a:rPr lang="en-CA" sz="1800" dirty="0">
                <a:effectLst/>
                <a:latin typeface="Annie Use Your Telescope"/>
                <a:ea typeface="Annie Use Your Telescope"/>
                <a:cs typeface="Annie Use Your Telescope"/>
              </a:rPr>
              <a:t> </a:t>
            </a:r>
            <a:endParaRPr lang="en-CA" sz="1800" dirty="0">
              <a:effectLst/>
              <a:latin typeface="Arial" panose="020B0604020202020204" pitchFamily="34" charset="0"/>
              <a:ea typeface="Arial" panose="020B0604020202020204" pitchFamily="34" charset="0"/>
            </a:endParaRPr>
          </a:p>
          <a:p>
            <a:pPr>
              <a:lnSpc>
                <a:spcPct val="115000"/>
              </a:lnSpc>
            </a:pPr>
            <a:r>
              <a:rPr lang="en-CA" sz="1800" dirty="0">
                <a:effectLst/>
                <a:latin typeface="Annie Use Your Telescope"/>
                <a:ea typeface="Annie Use Your Telescope"/>
                <a:cs typeface="Annie Use Your Telescope"/>
              </a:rPr>
              <a:t>Adapted from: Liljedahl, P. (2021). Building thinking classrooms in mathematics, grades K-12: 14 teaching practices for enhancing learning. Thousand Oaks, CA: Corwin Press Inc.</a:t>
            </a:r>
            <a:endParaRPr lang="en-CA"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26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10</a:t>
            </a:fld>
            <a:endParaRPr lang="en-US"/>
          </a:p>
        </p:txBody>
      </p:sp>
    </p:spTree>
    <p:extLst>
      <p:ext uri="{BB962C8B-B14F-4D97-AF65-F5344CB8AC3E}">
        <p14:creationId xmlns:p14="http://schemas.microsoft.com/office/powerpoint/2010/main" val="9284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4786-55C8-844F-89F4-53DB30D9F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8AEBC8-B318-4A44-88A1-4113D44A0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0785A-E97D-5F49-9FEE-B714B7E8962C}"/>
              </a:ext>
            </a:extLst>
          </p:cNvPr>
          <p:cNvSpPr>
            <a:spLocks noGrp="1"/>
          </p:cNvSpPr>
          <p:nvPr>
            <p:ph type="dt" sz="half" idx="10"/>
          </p:nvPr>
        </p:nvSpPr>
        <p:spPr/>
        <p:txBody>
          <a:bodyPr/>
          <a:lstStyle/>
          <a:p>
            <a:fld id="{CA5E5204-91D8-A646-96C4-29445D885905}" type="datetimeFigureOut">
              <a:rPr lang="en-US" smtClean="0"/>
              <a:t>12/14/2020</a:t>
            </a:fld>
            <a:endParaRPr lang="en-US"/>
          </a:p>
        </p:txBody>
      </p:sp>
      <p:sp>
        <p:nvSpPr>
          <p:cNvPr id="5" name="Footer Placeholder 4">
            <a:extLst>
              <a:ext uri="{FF2B5EF4-FFF2-40B4-BE49-F238E27FC236}">
                <a16:creationId xmlns:a16="http://schemas.microsoft.com/office/drawing/2014/main" id="{56060E04-E49E-0041-859D-A35E1405E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0D6D2-CC76-524D-9109-238AA8BACF27}"/>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66260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DC59-8060-A644-A237-B881955F63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F46C4-5C24-074E-8392-AB49A7EF4E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D07C1-BC87-CA44-91C9-BAA742B16B47}"/>
              </a:ext>
            </a:extLst>
          </p:cNvPr>
          <p:cNvSpPr>
            <a:spLocks noGrp="1"/>
          </p:cNvSpPr>
          <p:nvPr>
            <p:ph type="dt" sz="half" idx="10"/>
          </p:nvPr>
        </p:nvSpPr>
        <p:spPr/>
        <p:txBody>
          <a:bodyPr/>
          <a:lstStyle/>
          <a:p>
            <a:fld id="{CA5E5204-91D8-A646-96C4-29445D885905}" type="datetimeFigureOut">
              <a:rPr lang="en-US" smtClean="0"/>
              <a:t>12/14/2020</a:t>
            </a:fld>
            <a:endParaRPr lang="en-US"/>
          </a:p>
        </p:txBody>
      </p:sp>
      <p:sp>
        <p:nvSpPr>
          <p:cNvPr id="5" name="Footer Placeholder 4">
            <a:extLst>
              <a:ext uri="{FF2B5EF4-FFF2-40B4-BE49-F238E27FC236}">
                <a16:creationId xmlns:a16="http://schemas.microsoft.com/office/drawing/2014/main" id="{2596561E-F993-7642-BA87-E49406A7E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2D165-4539-A54E-B22F-30F6B9075E98}"/>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45401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85DC7-483E-0E4E-946C-2B0DB378AA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11C766-B0B9-7940-9FE9-228DD75297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4F41E-3632-264E-B150-EAB276115FB0}"/>
              </a:ext>
            </a:extLst>
          </p:cNvPr>
          <p:cNvSpPr>
            <a:spLocks noGrp="1"/>
          </p:cNvSpPr>
          <p:nvPr>
            <p:ph type="dt" sz="half" idx="10"/>
          </p:nvPr>
        </p:nvSpPr>
        <p:spPr/>
        <p:txBody>
          <a:bodyPr/>
          <a:lstStyle/>
          <a:p>
            <a:fld id="{CA5E5204-91D8-A646-96C4-29445D885905}" type="datetimeFigureOut">
              <a:rPr lang="en-US" smtClean="0"/>
              <a:t>12/14/2020</a:t>
            </a:fld>
            <a:endParaRPr lang="en-US"/>
          </a:p>
        </p:txBody>
      </p:sp>
      <p:sp>
        <p:nvSpPr>
          <p:cNvPr id="5" name="Footer Placeholder 4">
            <a:extLst>
              <a:ext uri="{FF2B5EF4-FFF2-40B4-BE49-F238E27FC236}">
                <a16:creationId xmlns:a16="http://schemas.microsoft.com/office/drawing/2014/main" id="{D3E9F796-B3E3-074F-9BE0-5CD81A792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8BC5B-A67C-BF4A-A664-5A98DE7ECB6D}"/>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62578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9ABE-EDAF-C344-AE08-33568D38A5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2ED365-E67C-9647-A6CA-48BC04E4A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40D7F-84E8-0341-A667-37F9646DB577}"/>
              </a:ext>
            </a:extLst>
          </p:cNvPr>
          <p:cNvSpPr>
            <a:spLocks noGrp="1"/>
          </p:cNvSpPr>
          <p:nvPr>
            <p:ph type="dt" sz="half" idx="10"/>
          </p:nvPr>
        </p:nvSpPr>
        <p:spPr/>
        <p:txBody>
          <a:bodyPr/>
          <a:lstStyle/>
          <a:p>
            <a:fld id="{B0DB1434-916A-8E41-BF8D-A7F1BE67FDB3}" type="datetimeFigureOut">
              <a:rPr lang="en-US" smtClean="0"/>
              <a:t>12/14/2020</a:t>
            </a:fld>
            <a:endParaRPr lang="en-US"/>
          </a:p>
        </p:txBody>
      </p:sp>
      <p:sp>
        <p:nvSpPr>
          <p:cNvPr id="5" name="Footer Placeholder 4">
            <a:extLst>
              <a:ext uri="{FF2B5EF4-FFF2-40B4-BE49-F238E27FC236}">
                <a16:creationId xmlns:a16="http://schemas.microsoft.com/office/drawing/2014/main" id="{B62B2DF8-23F0-7641-82BD-4569C5FCE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92FD4-4DAA-E34B-96A9-E26055FF0FAE}"/>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3934906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1BA4-F952-C24E-90C2-2A76BF3DA4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B0BB73-FD32-5F4D-AFF2-2119DA0A23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BC1A6-8FAE-F245-A623-30044C4FF4B1}"/>
              </a:ext>
            </a:extLst>
          </p:cNvPr>
          <p:cNvSpPr>
            <a:spLocks noGrp="1"/>
          </p:cNvSpPr>
          <p:nvPr>
            <p:ph type="dt" sz="half" idx="10"/>
          </p:nvPr>
        </p:nvSpPr>
        <p:spPr/>
        <p:txBody>
          <a:bodyPr/>
          <a:lstStyle/>
          <a:p>
            <a:fld id="{B0DB1434-916A-8E41-BF8D-A7F1BE67FDB3}" type="datetimeFigureOut">
              <a:rPr lang="en-US" smtClean="0"/>
              <a:t>12/14/2020</a:t>
            </a:fld>
            <a:endParaRPr lang="en-US"/>
          </a:p>
        </p:txBody>
      </p:sp>
      <p:sp>
        <p:nvSpPr>
          <p:cNvPr id="5" name="Footer Placeholder 4">
            <a:extLst>
              <a:ext uri="{FF2B5EF4-FFF2-40B4-BE49-F238E27FC236}">
                <a16:creationId xmlns:a16="http://schemas.microsoft.com/office/drawing/2014/main" id="{3BEEA6D9-17C9-A344-B8FF-4E29E4D4B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E868C-78EC-F541-A998-66649AEF8861}"/>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560305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9D01-9F03-BC46-85AB-066C754F85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B27C8B-9D9F-1545-8CC4-1BF05A653C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46E69B-6B75-AC4F-AF48-639ED84C016C}"/>
              </a:ext>
            </a:extLst>
          </p:cNvPr>
          <p:cNvSpPr>
            <a:spLocks noGrp="1"/>
          </p:cNvSpPr>
          <p:nvPr>
            <p:ph type="dt" sz="half" idx="10"/>
          </p:nvPr>
        </p:nvSpPr>
        <p:spPr/>
        <p:txBody>
          <a:bodyPr/>
          <a:lstStyle/>
          <a:p>
            <a:fld id="{B0DB1434-916A-8E41-BF8D-A7F1BE67FDB3}" type="datetimeFigureOut">
              <a:rPr lang="en-US" smtClean="0"/>
              <a:t>12/14/2020</a:t>
            </a:fld>
            <a:endParaRPr lang="en-US"/>
          </a:p>
        </p:txBody>
      </p:sp>
      <p:sp>
        <p:nvSpPr>
          <p:cNvPr id="5" name="Footer Placeholder 4">
            <a:extLst>
              <a:ext uri="{FF2B5EF4-FFF2-40B4-BE49-F238E27FC236}">
                <a16:creationId xmlns:a16="http://schemas.microsoft.com/office/drawing/2014/main" id="{EC255CCE-D45C-2E41-B80E-CC0FDCD59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546F4-5DE2-634F-ACD1-EC344952727D}"/>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878549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DCC1-5AAF-3D44-B034-C703CA84BA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EB112-BAC0-F045-AD9D-2FE008B2A8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2CC9BA-C3D9-3A45-98CD-0820A60E1B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03A8FC-024A-6D41-82DA-31538457F417}"/>
              </a:ext>
            </a:extLst>
          </p:cNvPr>
          <p:cNvSpPr>
            <a:spLocks noGrp="1"/>
          </p:cNvSpPr>
          <p:nvPr>
            <p:ph type="dt" sz="half" idx="10"/>
          </p:nvPr>
        </p:nvSpPr>
        <p:spPr/>
        <p:txBody>
          <a:bodyPr/>
          <a:lstStyle/>
          <a:p>
            <a:fld id="{B0DB1434-916A-8E41-BF8D-A7F1BE67FDB3}" type="datetimeFigureOut">
              <a:rPr lang="en-US" smtClean="0"/>
              <a:t>12/14/2020</a:t>
            </a:fld>
            <a:endParaRPr lang="en-US"/>
          </a:p>
        </p:txBody>
      </p:sp>
      <p:sp>
        <p:nvSpPr>
          <p:cNvPr id="6" name="Footer Placeholder 5">
            <a:extLst>
              <a:ext uri="{FF2B5EF4-FFF2-40B4-BE49-F238E27FC236}">
                <a16:creationId xmlns:a16="http://schemas.microsoft.com/office/drawing/2014/main" id="{CB8C11E4-5C47-2E43-8AC7-4232743D3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A0B78-7E7E-1C48-9EC6-A45C239AC29D}"/>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331822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5B1A-6B1B-FF4F-AE90-9D8A90991A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F85811-362D-F144-A47D-AFB504EC2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38D181-F4A5-2346-9AA5-3C01B61887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11B0B6-613B-C64A-9C93-928E246503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3B35E8-9E34-004C-8343-75F86A693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DEB5E3-B0C4-144A-86B1-355F9862D058}"/>
              </a:ext>
            </a:extLst>
          </p:cNvPr>
          <p:cNvSpPr>
            <a:spLocks noGrp="1"/>
          </p:cNvSpPr>
          <p:nvPr>
            <p:ph type="dt" sz="half" idx="10"/>
          </p:nvPr>
        </p:nvSpPr>
        <p:spPr/>
        <p:txBody>
          <a:bodyPr/>
          <a:lstStyle/>
          <a:p>
            <a:fld id="{B0DB1434-916A-8E41-BF8D-A7F1BE67FDB3}" type="datetimeFigureOut">
              <a:rPr lang="en-US" smtClean="0"/>
              <a:t>12/14/2020</a:t>
            </a:fld>
            <a:endParaRPr lang="en-US"/>
          </a:p>
        </p:txBody>
      </p:sp>
      <p:sp>
        <p:nvSpPr>
          <p:cNvPr id="8" name="Footer Placeholder 7">
            <a:extLst>
              <a:ext uri="{FF2B5EF4-FFF2-40B4-BE49-F238E27FC236}">
                <a16:creationId xmlns:a16="http://schemas.microsoft.com/office/drawing/2014/main" id="{2C64F08B-0B0A-8F40-AD9C-C139664DB8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F9CF8D-C322-B847-A7AE-FD9ACFB4FD38}"/>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3728132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1DB9A-5681-C542-96E8-3EFEEE1CC7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6CEA47-1244-3F45-B1F3-D06C38302294}"/>
              </a:ext>
            </a:extLst>
          </p:cNvPr>
          <p:cNvSpPr>
            <a:spLocks noGrp="1"/>
          </p:cNvSpPr>
          <p:nvPr>
            <p:ph type="dt" sz="half" idx="10"/>
          </p:nvPr>
        </p:nvSpPr>
        <p:spPr/>
        <p:txBody>
          <a:bodyPr/>
          <a:lstStyle/>
          <a:p>
            <a:fld id="{B0DB1434-916A-8E41-BF8D-A7F1BE67FDB3}" type="datetimeFigureOut">
              <a:rPr lang="en-US" smtClean="0"/>
              <a:t>12/14/2020</a:t>
            </a:fld>
            <a:endParaRPr lang="en-US"/>
          </a:p>
        </p:txBody>
      </p:sp>
      <p:sp>
        <p:nvSpPr>
          <p:cNvPr id="4" name="Footer Placeholder 3">
            <a:extLst>
              <a:ext uri="{FF2B5EF4-FFF2-40B4-BE49-F238E27FC236}">
                <a16:creationId xmlns:a16="http://schemas.microsoft.com/office/drawing/2014/main" id="{8E66F7E7-0836-4347-A5D1-B45210D43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236C8A-2C0A-5A48-A9E2-3147D2D1A168}"/>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4104151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964440-AB37-D04B-B765-678FFF67AC42}"/>
              </a:ext>
            </a:extLst>
          </p:cNvPr>
          <p:cNvSpPr>
            <a:spLocks noGrp="1"/>
          </p:cNvSpPr>
          <p:nvPr>
            <p:ph type="dt" sz="half" idx="10"/>
          </p:nvPr>
        </p:nvSpPr>
        <p:spPr/>
        <p:txBody>
          <a:bodyPr/>
          <a:lstStyle/>
          <a:p>
            <a:fld id="{B0DB1434-916A-8E41-BF8D-A7F1BE67FDB3}" type="datetimeFigureOut">
              <a:rPr lang="en-US" smtClean="0"/>
              <a:t>12/14/2020</a:t>
            </a:fld>
            <a:endParaRPr lang="en-US"/>
          </a:p>
        </p:txBody>
      </p:sp>
      <p:sp>
        <p:nvSpPr>
          <p:cNvPr id="3" name="Footer Placeholder 2">
            <a:extLst>
              <a:ext uri="{FF2B5EF4-FFF2-40B4-BE49-F238E27FC236}">
                <a16:creationId xmlns:a16="http://schemas.microsoft.com/office/drawing/2014/main" id="{69957E9D-FBEA-2A4D-9C44-31BA98C010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6EED5D-4CCF-AB46-92D1-6F64C63FE388}"/>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3011498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4321-BFD6-1B45-BBDE-688CDBD7A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AC5C22-22FA-B24E-8B73-8D3A077A6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5AC4CA-8492-EA41-B356-47E5EE5AD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F8ADE-09ED-A34A-8CA8-34E397F2FEBF}"/>
              </a:ext>
            </a:extLst>
          </p:cNvPr>
          <p:cNvSpPr>
            <a:spLocks noGrp="1"/>
          </p:cNvSpPr>
          <p:nvPr>
            <p:ph type="dt" sz="half" idx="10"/>
          </p:nvPr>
        </p:nvSpPr>
        <p:spPr/>
        <p:txBody>
          <a:bodyPr/>
          <a:lstStyle/>
          <a:p>
            <a:fld id="{B0DB1434-916A-8E41-BF8D-A7F1BE67FDB3}" type="datetimeFigureOut">
              <a:rPr lang="en-US" smtClean="0"/>
              <a:t>12/14/2020</a:t>
            </a:fld>
            <a:endParaRPr lang="en-US"/>
          </a:p>
        </p:txBody>
      </p:sp>
      <p:sp>
        <p:nvSpPr>
          <p:cNvPr id="6" name="Footer Placeholder 5">
            <a:extLst>
              <a:ext uri="{FF2B5EF4-FFF2-40B4-BE49-F238E27FC236}">
                <a16:creationId xmlns:a16="http://schemas.microsoft.com/office/drawing/2014/main" id="{383BF885-BCD4-0A4C-AEE8-D1CEFD1FF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5F1B3-1AB5-0649-B5DF-89D1EC334AAB}"/>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102677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21C4-E83F-E846-9EA5-7519F835D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7E216-12AC-FC49-83E4-B1E742DCAB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FB530-FE39-0247-99E4-C8DC463E62D7}"/>
              </a:ext>
            </a:extLst>
          </p:cNvPr>
          <p:cNvSpPr>
            <a:spLocks noGrp="1"/>
          </p:cNvSpPr>
          <p:nvPr>
            <p:ph type="dt" sz="half" idx="10"/>
          </p:nvPr>
        </p:nvSpPr>
        <p:spPr/>
        <p:txBody>
          <a:bodyPr/>
          <a:lstStyle/>
          <a:p>
            <a:fld id="{CA5E5204-91D8-A646-96C4-29445D885905}" type="datetimeFigureOut">
              <a:rPr lang="en-US" smtClean="0"/>
              <a:t>12/14/2020</a:t>
            </a:fld>
            <a:endParaRPr lang="en-US"/>
          </a:p>
        </p:txBody>
      </p:sp>
      <p:sp>
        <p:nvSpPr>
          <p:cNvPr id="5" name="Footer Placeholder 4">
            <a:extLst>
              <a:ext uri="{FF2B5EF4-FFF2-40B4-BE49-F238E27FC236}">
                <a16:creationId xmlns:a16="http://schemas.microsoft.com/office/drawing/2014/main" id="{3CB8078F-62B4-A840-B607-8D68AD0A0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E16A8-8F92-4F41-9F25-5322C6871488}"/>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400412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55D9-FBB5-994E-96BE-6531301C05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ABA46-1596-1048-B9DC-6F3551EA1C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C0F5A7-730F-0A4F-9C68-C5548DB23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5388B-C9FF-AD4B-9A7F-602F000E7B9A}"/>
              </a:ext>
            </a:extLst>
          </p:cNvPr>
          <p:cNvSpPr>
            <a:spLocks noGrp="1"/>
          </p:cNvSpPr>
          <p:nvPr>
            <p:ph type="dt" sz="half" idx="10"/>
          </p:nvPr>
        </p:nvSpPr>
        <p:spPr/>
        <p:txBody>
          <a:bodyPr/>
          <a:lstStyle/>
          <a:p>
            <a:fld id="{B0DB1434-916A-8E41-BF8D-A7F1BE67FDB3}" type="datetimeFigureOut">
              <a:rPr lang="en-US" smtClean="0"/>
              <a:t>12/14/2020</a:t>
            </a:fld>
            <a:endParaRPr lang="en-US"/>
          </a:p>
        </p:txBody>
      </p:sp>
      <p:sp>
        <p:nvSpPr>
          <p:cNvPr id="6" name="Footer Placeholder 5">
            <a:extLst>
              <a:ext uri="{FF2B5EF4-FFF2-40B4-BE49-F238E27FC236}">
                <a16:creationId xmlns:a16="http://schemas.microsoft.com/office/drawing/2014/main" id="{94AA0F92-CC4F-804B-A0DA-FC411C5B0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582324-31FC-2244-B1FD-6F1E9092674F}"/>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887423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AF80-9DE1-CA44-BD89-C6576D0EF3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6F2BA4-AF5A-4543-9050-09CE8AC8C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D9B47-D671-1047-A0BF-FC73296EA0D6}"/>
              </a:ext>
            </a:extLst>
          </p:cNvPr>
          <p:cNvSpPr>
            <a:spLocks noGrp="1"/>
          </p:cNvSpPr>
          <p:nvPr>
            <p:ph type="dt" sz="half" idx="10"/>
          </p:nvPr>
        </p:nvSpPr>
        <p:spPr/>
        <p:txBody>
          <a:bodyPr/>
          <a:lstStyle/>
          <a:p>
            <a:fld id="{B0DB1434-916A-8E41-BF8D-A7F1BE67FDB3}" type="datetimeFigureOut">
              <a:rPr lang="en-US" smtClean="0"/>
              <a:t>12/14/2020</a:t>
            </a:fld>
            <a:endParaRPr lang="en-US"/>
          </a:p>
        </p:txBody>
      </p:sp>
      <p:sp>
        <p:nvSpPr>
          <p:cNvPr id="5" name="Footer Placeholder 4">
            <a:extLst>
              <a:ext uri="{FF2B5EF4-FFF2-40B4-BE49-F238E27FC236}">
                <a16:creationId xmlns:a16="http://schemas.microsoft.com/office/drawing/2014/main" id="{9FDEF46E-8246-7A45-984A-C5C61D1C0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F9405-C935-A34E-89C2-DC100F9D21D8}"/>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2848722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8B2A44-077F-504A-9257-0637845E14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5A708A-099A-A34E-BAC5-25DC2C4845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A0A28-8375-3644-B34D-8170FA3E46F7}"/>
              </a:ext>
            </a:extLst>
          </p:cNvPr>
          <p:cNvSpPr>
            <a:spLocks noGrp="1"/>
          </p:cNvSpPr>
          <p:nvPr>
            <p:ph type="dt" sz="half" idx="10"/>
          </p:nvPr>
        </p:nvSpPr>
        <p:spPr/>
        <p:txBody>
          <a:bodyPr/>
          <a:lstStyle/>
          <a:p>
            <a:fld id="{B0DB1434-916A-8E41-BF8D-A7F1BE67FDB3}" type="datetimeFigureOut">
              <a:rPr lang="en-US" smtClean="0"/>
              <a:t>12/14/2020</a:t>
            </a:fld>
            <a:endParaRPr lang="en-US"/>
          </a:p>
        </p:txBody>
      </p:sp>
      <p:sp>
        <p:nvSpPr>
          <p:cNvPr id="5" name="Footer Placeholder 4">
            <a:extLst>
              <a:ext uri="{FF2B5EF4-FFF2-40B4-BE49-F238E27FC236}">
                <a16:creationId xmlns:a16="http://schemas.microsoft.com/office/drawing/2014/main" id="{F37BA247-9CD0-7444-87F6-45C86DF33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03E17-8441-224B-A6ED-71A58BAAEDEB}"/>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67121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EC74-9BE4-6345-ADAF-30B81381C1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7D8426-94E9-FD46-900C-C590463E1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80210-1C67-E94F-BFD9-4CE8715FEAB8}"/>
              </a:ext>
            </a:extLst>
          </p:cNvPr>
          <p:cNvSpPr>
            <a:spLocks noGrp="1"/>
          </p:cNvSpPr>
          <p:nvPr>
            <p:ph type="dt" sz="half" idx="10"/>
          </p:nvPr>
        </p:nvSpPr>
        <p:spPr/>
        <p:txBody>
          <a:bodyPr/>
          <a:lstStyle/>
          <a:p>
            <a:fld id="{CA5E5204-91D8-A646-96C4-29445D885905}" type="datetimeFigureOut">
              <a:rPr lang="en-US" smtClean="0"/>
              <a:t>12/14/2020</a:t>
            </a:fld>
            <a:endParaRPr lang="en-US"/>
          </a:p>
        </p:txBody>
      </p:sp>
      <p:sp>
        <p:nvSpPr>
          <p:cNvPr id="5" name="Footer Placeholder 4">
            <a:extLst>
              <a:ext uri="{FF2B5EF4-FFF2-40B4-BE49-F238E27FC236}">
                <a16:creationId xmlns:a16="http://schemas.microsoft.com/office/drawing/2014/main" id="{20AC479A-EC29-7B4E-B5CD-B90E7E6DB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8CC0C-C9DC-3242-A460-90454514DDB5}"/>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190098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CC46-7D18-004D-ACC0-D9D72635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F2563-AA61-5840-BE9B-8B1E67D4BB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9B8296-E267-D64F-9EDF-082022B7F6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3C5770-6F9D-FF43-AAD3-26D2B3557255}"/>
              </a:ext>
            </a:extLst>
          </p:cNvPr>
          <p:cNvSpPr>
            <a:spLocks noGrp="1"/>
          </p:cNvSpPr>
          <p:nvPr>
            <p:ph type="dt" sz="half" idx="10"/>
          </p:nvPr>
        </p:nvSpPr>
        <p:spPr/>
        <p:txBody>
          <a:bodyPr/>
          <a:lstStyle/>
          <a:p>
            <a:fld id="{CA5E5204-91D8-A646-96C4-29445D885905}" type="datetimeFigureOut">
              <a:rPr lang="en-US" smtClean="0"/>
              <a:t>12/14/2020</a:t>
            </a:fld>
            <a:endParaRPr lang="en-US"/>
          </a:p>
        </p:txBody>
      </p:sp>
      <p:sp>
        <p:nvSpPr>
          <p:cNvPr id="6" name="Footer Placeholder 5">
            <a:extLst>
              <a:ext uri="{FF2B5EF4-FFF2-40B4-BE49-F238E27FC236}">
                <a16:creationId xmlns:a16="http://schemas.microsoft.com/office/drawing/2014/main" id="{0D870155-5EED-2644-84D4-8F87C040B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3DAC2-4CF0-204B-8AA9-422B2CFFCFC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110770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12D1-4451-C245-9BE2-57A51AE040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B3CEDD-B968-C644-9148-4ECEA58C5E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34B885-9CDE-5447-A203-DF72C04657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4CBE8-0C36-A941-8952-6BC746015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5309F-21AB-D143-AFEB-4E71A7CD60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61140B-DB11-4344-9FC5-131D767F42A9}"/>
              </a:ext>
            </a:extLst>
          </p:cNvPr>
          <p:cNvSpPr>
            <a:spLocks noGrp="1"/>
          </p:cNvSpPr>
          <p:nvPr>
            <p:ph type="dt" sz="half" idx="10"/>
          </p:nvPr>
        </p:nvSpPr>
        <p:spPr/>
        <p:txBody>
          <a:bodyPr/>
          <a:lstStyle/>
          <a:p>
            <a:fld id="{CA5E5204-91D8-A646-96C4-29445D885905}" type="datetimeFigureOut">
              <a:rPr lang="en-US" smtClean="0"/>
              <a:t>12/14/2020</a:t>
            </a:fld>
            <a:endParaRPr lang="en-US"/>
          </a:p>
        </p:txBody>
      </p:sp>
      <p:sp>
        <p:nvSpPr>
          <p:cNvPr id="8" name="Footer Placeholder 7">
            <a:extLst>
              <a:ext uri="{FF2B5EF4-FFF2-40B4-BE49-F238E27FC236}">
                <a16:creationId xmlns:a16="http://schemas.microsoft.com/office/drawing/2014/main" id="{8F1586FE-A525-BC4F-9656-80DF81DD4A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5EFF1D-D3C7-2943-B284-9B28A3DEC64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59332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461B-F9DD-9B41-9953-6B3E66AC40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794B15-F83B-8847-9C35-E684DAF2412F}"/>
              </a:ext>
            </a:extLst>
          </p:cNvPr>
          <p:cNvSpPr>
            <a:spLocks noGrp="1"/>
          </p:cNvSpPr>
          <p:nvPr>
            <p:ph type="dt" sz="half" idx="10"/>
          </p:nvPr>
        </p:nvSpPr>
        <p:spPr/>
        <p:txBody>
          <a:bodyPr/>
          <a:lstStyle/>
          <a:p>
            <a:fld id="{CA5E5204-91D8-A646-96C4-29445D885905}" type="datetimeFigureOut">
              <a:rPr lang="en-US" smtClean="0"/>
              <a:t>12/14/2020</a:t>
            </a:fld>
            <a:endParaRPr lang="en-US"/>
          </a:p>
        </p:txBody>
      </p:sp>
      <p:sp>
        <p:nvSpPr>
          <p:cNvPr id="4" name="Footer Placeholder 3">
            <a:extLst>
              <a:ext uri="{FF2B5EF4-FFF2-40B4-BE49-F238E27FC236}">
                <a16:creationId xmlns:a16="http://schemas.microsoft.com/office/drawing/2014/main" id="{0FCEE789-5A01-1842-9076-B228C9192E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9C543-C6F6-E649-9853-2A61695C342C}"/>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120945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12C27-6C1C-9449-A932-C43635E3BC68}"/>
              </a:ext>
            </a:extLst>
          </p:cNvPr>
          <p:cNvSpPr>
            <a:spLocks noGrp="1"/>
          </p:cNvSpPr>
          <p:nvPr>
            <p:ph type="dt" sz="half" idx="10"/>
          </p:nvPr>
        </p:nvSpPr>
        <p:spPr/>
        <p:txBody>
          <a:bodyPr/>
          <a:lstStyle/>
          <a:p>
            <a:fld id="{CA5E5204-91D8-A646-96C4-29445D885905}" type="datetimeFigureOut">
              <a:rPr lang="en-US" smtClean="0"/>
              <a:t>12/14/2020</a:t>
            </a:fld>
            <a:endParaRPr lang="en-US"/>
          </a:p>
        </p:txBody>
      </p:sp>
      <p:sp>
        <p:nvSpPr>
          <p:cNvPr id="3" name="Footer Placeholder 2">
            <a:extLst>
              <a:ext uri="{FF2B5EF4-FFF2-40B4-BE49-F238E27FC236}">
                <a16:creationId xmlns:a16="http://schemas.microsoft.com/office/drawing/2014/main" id="{F4CDD725-E810-E344-93D5-BE86B9AF6D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3299B6-C034-5846-928B-46F93BC42F3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98903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B9DC-5EDB-7842-8058-82126654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D3608B-CA83-F642-99A9-EB61E3474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AD1039-CCCC-774C-9C07-07597CCA9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E10D8-3DE9-1640-8245-06F08ECD4D44}"/>
              </a:ext>
            </a:extLst>
          </p:cNvPr>
          <p:cNvSpPr>
            <a:spLocks noGrp="1"/>
          </p:cNvSpPr>
          <p:nvPr>
            <p:ph type="dt" sz="half" idx="10"/>
          </p:nvPr>
        </p:nvSpPr>
        <p:spPr/>
        <p:txBody>
          <a:bodyPr/>
          <a:lstStyle/>
          <a:p>
            <a:fld id="{CA5E5204-91D8-A646-96C4-29445D885905}" type="datetimeFigureOut">
              <a:rPr lang="en-US" smtClean="0"/>
              <a:t>12/14/2020</a:t>
            </a:fld>
            <a:endParaRPr lang="en-US"/>
          </a:p>
        </p:txBody>
      </p:sp>
      <p:sp>
        <p:nvSpPr>
          <p:cNvPr id="6" name="Footer Placeholder 5">
            <a:extLst>
              <a:ext uri="{FF2B5EF4-FFF2-40B4-BE49-F238E27FC236}">
                <a16:creationId xmlns:a16="http://schemas.microsoft.com/office/drawing/2014/main" id="{08FB8E0F-ABF9-8745-A812-9DFD98FF4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861F5-5386-3C4A-9491-B307B137F7B7}"/>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184922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6382-4F49-C341-997E-20A5218C1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F0A95F-DD43-E347-8FD9-52338FCBB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F0FF9-A09D-524D-8390-FA6CB467C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75CBC-4231-C440-A80B-F318296A0231}"/>
              </a:ext>
            </a:extLst>
          </p:cNvPr>
          <p:cNvSpPr>
            <a:spLocks noGrp="1"/>
          </p:cNvSpPr>
          <p:nvPr>
            <p:ph type="dt" sz="half" idx="10"/>
          </p:nvPr>
        </p:nvSpPr>
        <p:spPr/>
        <p:txBody>
          <a:bodyPr/>
          <a:lstStyle/>
          <a:p>
            <a:fld id="{CA5E5204-91D8-A646-96C4-29445D885905}" type="datetimeFigureOut">
              <a:rPr lang="en-US" smtClean="0"/>
              <a:t>12/14/2020</a:t>
            </a:fld>
            <a:endParaRPr lang="en-US"/>
          </a:p>
        </p:txBody>
      </p:sp>
      <p:sp>
        <p:nvSpPr>
          <p:cNvPr id="6" name="Footer Placeholder 5">
            <a:extLst>
              <a:ext uri="{FF2B5EF4-FFF2-40B4-BE49-F238E27FC236}">
                <a16:creationId xmlns:a16="http://schemas.microsoft.com/office/drawing/2014/main" id="{137E7930-C2B0-DD4C-A3CA-2CBD0D84B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C90005-D470-734A-814A-AD92936A472C}"/>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27817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36440-69B9-AE48-85BA-CCB6BDD77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BD804-E64E-7E4E-B553-1CAE52A68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BA102-3F1D-A048-8575-D17BE872A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E5204-91D8-A646-96C4-29445D885905}" type="datetimeFigureOut">
              <a:rPr lang="en-US" smtClean="0"/>
              <a:t>12/14/2020</a:t>
            </a:fld>
            <a:endParaRPr lang="en-US"/>
          </a:p>
        </p:txBody>
      </p:sp>
      <p:sp>
        <p:nvSpPr>
          <p:cNvPr id="5" name="Footer Placeholder 4">
            <a:extLst>
              <a:ext uri="{FF2B5EF4-FFF2-40B4-BE49-F238E27FC236}">
                <a16:creationId xmlns:a16="http://schemas.microsoft.com/office/drawing/2014/main" id="{C44C5E1E-8085-2449-B021-C37F830E0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4072CE-94E7-224C-8ADF-5E744E1F6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3E77E-303E-7146-B126-50C10EFE49DF}" type="slidenum">
              <a:rPr lang="en-US" smtClean="0"/>
              <a:t>‹#›</a:t>
            </a:fld>
            <a:endParaRPr lang="en-US"/>
          </a:p>
        </p:txBody>
      </p:sp>
    </p:spTree>
    <p:extLst>
      <p:ext uri="{BB962C8B-B14F-4D97-AF65-F5344CB8AC3E}">
        <p14:creationId xmlns:p14="http://schemas.microsoft.com/office/powerpoint/2010/main" val="2730101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AF1734-E1F8-6F4F-9146-F1B9DBF3FB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A9747D-B15A-0745-B821-B7C4A0DC3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8E048-81BC-E446-A1E7-964914867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B1434-916A-8E41-BF8D-A7F1BE67FDB3}" type="datetimeFigureOut">
              <a:rPr lang="en-US" smtClean="0"/>
              <a:t>12/14/2020</a:t>
            </a:fld>
            <a:endParaRPr lang="en-US"/>
          </a:p>
        </p:txBody>
      </p:sp>
      <p:sp>
        <p:nvSpPr>
          <p:cNvPr id="5" name="Footer Placeholder 4">
            <a:extLst>
              <a:ext uri="{FF2B5EF4-FFF2-40B4-BE49-F238E27FC236}">
                <a16:creationId xmlns:a16="http://schemas.microsoft.com/office/drawing/2014/main" id="{B072A2BB-C7F0-A846-9920-C53F82995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522656-AB6A-C54F-9B57-7A5A796D2A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82B6A-6AF7-C64F-9DDD-77C91C9B9453}" type="slidenum">
              <a:rPr lang="en-US" smtClean="0"/>
              <a:t>‹#›</a:t>
            </a:fld>
            <a:endParaRPr lang="en-US"/>
          </a:p>
        </p:txBody>
      </p:sp>
    </p:spTree>
    <p:extLst>
      <p:ext uri="{BB962C8B-B14F-4D97-AF65-F5344CB8AC3E}">
        <p14:creationId xmlns:p14="http://schemas.microsoft.com/office/powerpoint/2010/main" val="526891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toytheater.com/area-perimeter-explorer/"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toytheater.com/area-perimeter-explorer/"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toytheater.com/area-perimeter-explorer/"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toytheater.com/area-perimeter-explorer/"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apps.mathlearningcenter.org/partial-product-finder/"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apps.mathlearningcenter.org/partial-product-finder/"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apps.mathlearningcenter.org/partial-product-finder/"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toytheater.com/color-counters/" TargetMode="External"/><Relationship Id="rId5" Type="http://schemas.openxmlformats.org/officeDocument/2006/relationships/hyperlink" Target="https://toytheater.com/pattern-blocks/" TargetMode="External"/><Relationship Id="rId4" Type="http://schemas.openxmlformats.org/officeDocument/2006/relationships/hyperlink" Target="https://toytheater.com/category/teacher-tools/virtual-manipulative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18.xml"/><Relationship Id="rId6" Type="http://schemas.openxmlformats.org/officeDocument/2006/relationships/hyperlink" Target="https://www.edu.gov.mb.ca/k12/assess/report_cards/grading/docs/math_problem_solving.pdf" TargetMode="External"/><Relationship Id="rId5" Type="http://schemas.openxmlformats.org/officeDocument/2006/relationships/hyperlink" Target="https://www.edu.gov.mb.ca/k12/assess/report_cards/grading/docs/mental_math.pdf" TargetMode="External"/><Relationship Id="rId4" Type="http://schemas.openxmlformats.org/officeDocument/2006/relationships/hyperlink" Target="https://www.edu.gov.mb.ca/k12/assess/report_cards/grading/docs/math_knowledge_understanding.pdf" TargetMode="Externa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5F4D120-3921-42A8-A063-46B023CB0C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measuring stick, object, indoor&#10;&#10;Description automatically generated">
            <a:extLst>
              <a:ext uri="{FF2B5EF4-FFF2-40B4-BE49-F238E27FC236}">
                <a16:creationId xmlns:a16="http://schemas.microsoft.com/office/drawing/2014/main" id="{C75EFC3C-6C70-7347-A736-440ED980D292}"/>
              </a:ext>
            </a:extLst>
          </p:cNvPr>
          <p:cNvPicPr>
            <a:picLocks noChangeAspect="1"/>
          </p:cNvPicPr>
          <p:nvPr/>
        </p:nvPicPr>
        <p:blipFill rotWithShape="1">
          <a:blip r:embed="rId3"/>
          <a:srcRect l="573" r="8379" b="-2"/>
          <a:stretch/>
        </p:blipFill>
        <p:spPr>
          <a:xfrm>
            <a:off x="4229171" y="599780"/>
            <a:ext cx="7715693" cy="5658438"/>
          </a:xfrm>
          <a:prstGeom prst="rect">
            <a:avLst/>
          </a:prstGeom>
        </p:spPr>
      </p:pic>
      <p:pic>
        <p:nvPicPr>
          <p:cNvPr id="7" name="Picture 10">
            <a:extLst>
              <a:ext uri="{FF2B5EF4-FFF2-40B4-BE49-F238E27FC236}">
                <a16:creationId xmlns:a16="http://schemas.microsoft.com/office/drawing/2014/main" id="{9D01B3E5-85F4-41A9-A504-D5E6268DEC1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Google Shape;76;p14">
            <a:extLst>
              <a:ext uri="{FF2B5EF4-FFF2-40B4-BE49-F238E27FC236}">
                <a16:creationId xmlns:a16="http://schemas.microsoft.com/office/drawing/2014/main" id="{94097BE9-47BC-B641-89B8-5AE467BBFA6C}"/>
              </a:ext>
            </a:extLst>
          </p:cNvPr>
          <p:cNvSpPr txBox="1">
            <a:spLocks/>
          </p:cNvSpPr>
          <p:nvPr/>
        </p:nvSpPr>
        <p:spPr>
          <a:xfrm>
            <a:off x="-193614" y="2144156"/>
            <a:ext cx="5980639" cy="2383844"/>
          </a:xfrm>
          <a:prstGeom prst="rect">
            <a:avLst/>
          </a:prstGeom>
        </p:spPr>
        <p:txBody>
          <a:bodyPr spcFirstLastPara="1"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3600" b="1" dirty="0">
              <a:solidFill>
                <a:srgbClr val="000000"/>
              </a:solidFill>
            </a:endParaRPr>
          </a:p>
          <a:p>
            <a:pPr algn="ctr">
              <a:spcAft>
                <a:spcPts val="600"/>
              </a:spcAft>
            </a:pPr>
            <a:r>
              <a:rPr lang="en-US" sz="3600" dirty="0">
                <a:solidFill>
                  <a:srgbClr val="000000"/>
                </a:solidFill>
              </a:rPr>
              <a:t>Using </a:t>
            </a:r>
            <a:r>
              <a:rPr lang="en-US" sz="3600" b="1" dirty="0">
                <a:solidFill>
                  <a:srgbClr val="00B050"/>
                </a:solidFill>
              </a:rPr>
              <a:t>MEASUREMENT</a:t>
            </a:r>
            <a:r>
              <a:rPr lang="en-US" sz="3600" dirty="0">
                <a:solidFill>
                  <a:srgbClr val="000000"/>
                </a:solidFill>
              </a:rPr>
              <a:t> to </a:t>
            </a:r>
          </a:p>
          <a:p>
            <a:pPr algn="ctr">
              <a:spcAft>
                <a:spcPts val="600"/>
              </a:spcAft>
            </a:pPr>
            <a:r>
              <a:rPr lang="en-US" sz="3600" dirty="0">
                <a:solidFill>
                  <a:srgbClr val="000000"/>
                </a:solidFill>
              </a:rPr>
              <a:t>understand and describe </a:t>
            </a:r>
          </a:p>
          <a:p>
            <a:pPr algn="ctr">
              <a:spcAft>
                <a:spcPts val="600"/>
              </a:spcAft>
            </a:pPr>
            <a:r>
              <a:rPr lang="en-US" sz="3600" dirty="0">
                <a:solidFill>
                  <a:srgbClr val="000000"/>
                </a:solidFill>
              </a:rPr>
              <a:t>our world </a:t>
            </a:r>
          </a:p>
        </p:txBody>
      </p:sp>
    </p:spTree>
    <p:extLst>
      <p:ext uri="{BB962C8B-B14F-4D97-AF65-F5344CB8AC3E}">
        <p14:creationId xmlns:p14="http://schemas.microsoft.com/office/powerpoint/2010/main" val="4138726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AE66351C-B43C-D641-8764-0E77EC41EE6F}"/>
              </a:ext>
            </a:extLst>
          </p:cNvPr>
          <p:cNvSpPr/>
          <p:nvPr/>
        </p:nvSpPr>
        <p:spPr>
          <a:xfrm>
            <a:off x="630205" y="436901"/>
            <a:ext cx="10931589" cy="5984197"/>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C00000"/>
          </a:solidFill>
          <a:ln w="28575">
            <a:solidFill>
              <a:srgbClr val="920305"/>
            </a:solidFill>
          </a:ln>
        </p:spPr>
        <p:txBody>
          <a:bodyPr wrap="square" rtlCol="0">
            <a:spAutoFit/>
          </a:bodyPr>
          <a:lstStyle/>
          <a:p>
            <a:pPr algn="ctr"/>
            <a:r>
              <a:rPr lang="en-US" sz="2133" dirty="0">
                <a:solidFill>
                  <a:schemeClr val="bg1"/>
                </a:solidFill>
                <a:latin typeface="Cavolini" panose="03000502040302020204" pitchFamily="66" charset="0"/>
                <a:cs typeface="Cavolini" panose="03000502040302020204" pitchFamily="66" charset="0"/>
              </a:rPr>
              <a:t>Get Ready</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solidFill>
                  <a:schemeClr val="accent4"/>
                </a:solidFill>
                <a:latin typeface="Bradley Hand" pitchFamily="2" charset="77"/>
              </a:rPr>
              <a:t>1</a:t>
            </a:r>
            <a:endParaRPr lang="en-US" sz="4800" dirty="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421205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2</a:t>
            </a:r>
            <a:endParaRPr lang="en-US" sz="4800" dirty="0">
              <a:latin typeface="Bradley Hand" pitchFamily="2" charset="77"/>
            </a:endParaRPr>
          </a:p>
        </p:txBody>
      </p:sp>
      <p:sp>
        <p:nvSpPr>
          <p:cNvPr id="2" name="TextBox 1">
            <a:extLst>
              <a:ext uri="{FF2B5EF4-FFF2-40B4-BE49-F238E27FC236}">
                <a16:creationId xmlns:a16="http://schemas.microsoft.com/office/drawing/2014/main" id="{4535DED3-E5DD-3949-A266-11039620B4C5}"/>
              </a:ext>
            </a:extLst>
          </p:cNvPr>
          <p:cNvSpPr txBox="1"/>
          <p:nvPr/>
        </p:nvSpPr>
        <p:spPr>
          <a:xfrm>
            <a:off x="546100" y="1257300"/>
            <a:ext cx="11125200" cy="4524315"/>
          </a:xfrm>
          <a:prstGeom prst="rect">
            <a:avLst/>
          </a:prstGeom>
          <a:noFill/>
        </p:spPr>
        <p:txBody>
          <a:bodyPr wrap="square" rtlCol="0">
            <a:spAutoFit/>
          </a:bodyPr>
          <a:lstStyle/>
          <a:p>
            <a:r>
              <a:rPr lang="en-US" sz="2400" dirty="0"/>
              <a:t>Alesha bought just enough wire fencing to surround her garden to protect it from being ravaged by the neighbourhood rabbits. </a:t>
            </a:r>
          </a:p>
          <a:p>
            <a:endParaRPr lang="en-US" sz="2400" dirty="0"/>
          </a:p>
          <a:p>
            <a:r>
              <a:rPr lang="en-US" sz="2400" dirty="0"/>
              <a:t>Below is her original plan for the garden. In the yellow area she will plant carrots, peas in the blue area and peppers in the red area.</a:t>
            </a:r>
          </a:p>
          <a:p>
            <a:endParaRPr lang="en-US" sz="2400" dirty="0"/>
          </a:p>
          <a:p>
            <a:r>
              <a:rPr lang="en-US" sz="2400" dirty="0"/>
              <a:t>But now she has decided that she wants more room so she can also plant lettuce. </a:t>
            </a:r>
          </a:p>
          <a:p>
            <a:r>
              <a:rPr lang="en-US" sz="2400" dirty="0"/>
              <a:t>She needs a way to increase the area she can enclose for planting.</a:t>
            </a:r>
          </a:p>
          <a:p>
            <a:endParaRPr lang="en-US" sz="2400" dirty="0"/>
          </a:p>
          <a:p>
            <a:r>
              <a:rPr lang="en-US" sz="2400" dirty="0"/>
              <a:t>How much fencing did she buy?</a:t>
            </a:r>
          </a:p>
          <a:p>
            <a:endParaRPr lang="en-US" sz="2400" dirty="0"/>
          </a:p>
          <a:p>
            <a:r>
              <a:rPr lang="en-US" sz="2400" dirty="0"/>
              <a:t>What ideas do you have to help her get more area?</a:t>
            </a:r>
          </a:p>
        </p:txBody>
      </p:sp>
      <p:grpSp>
        <p:nvGrpSpPr>
          <p:cNvPr id="8" name="Group 7">
            <a:extLst>
              <a:ext uri="{FF2B5EF4-FFF2-40B4-BE49-F238E27FC236}">
                <a16:creationId xmlns:a16="http://schemas.microsoft.com/office/drawing/2014/main" id="{C634F84F-F630-C049-B1D9-3246369E5E14}"/>
              </a:ext>
            </a:extLst>
          </p:cNvPr>
          <p:cNvGrpSpPr/>
          <p:nvPr/>
        </p:nvGrpSpPr>
        <p:grpSpPr>
          <a:xfrm>
            <a:off x="7624119" y="4303023"/>
            <a:ext cx="3475310" cy="2317046"/>
            <a:chOff x="7442515" y="3053787"/>
            <a:chExt cx="4089400" cy="3060700"/>
          </a:xfrm>
        </p:grpSpPr>
        <p:pic>
          <p:nvPicPr>
            <p:cNvPr id="5" name="Picture 4" descr="Chart, bar chart&#10;&#10;Description automatically generated">
              <a:extLst>
                <a:ext uri="{FF2B5EF4-FFF2-40B4-BE49-F238E27FC236}">
                  <a16:creationId xmlns:a16="http://schemas.microsoft.com/office/drawing/2014/main" id="{5B4C46D7-5E58-5145-9A32-D90B5450196C}"/>
                </a:ext>
              </a:extLst>
            </p:cNvPr>
            <p:cNvPicPr>
              <a:picLocks noChangeAspect="1"/>
            </p:cNvPicPr>
            <p:nvPr/>
          </p:nvPicPr>
          <p:blipFill>
            <a:blip r:embed="rId3"/>
            <a:stretch>
              <a:fillRect/>
            </a:stretch>
          </p:blipFill>
          <p:spPr>
            <a:xfrm>
              <a:off x="7442515" y="3053787"/>
              <a:ext cx="4089400" cy="3060700"/>
            </a:xfrm>
            <a:prstGeom prst="rect">
              <a:avLst/>
            </a:prstGeom>
          </p:spPr>
        </p:pic>
        <p:sp>
          <p:nvSpPr>
            <p:cNvPr id="7" name="Rectangle 6">
              <a:extLst>
                <a:ext uri="{FF2B5EF4-FFF2-40B4-BE49-F238E27FC236}">
                  <a16:creationId xmlns:a16="http://schemas.microsoft.com/office/drawing/2014/main" id="{62DEC17B-A86D-FD45-8F1F-89918701125F}"/>
                </a:ext>
              </a:extLst>
            </p:cNvPr>
            <p:cNvSpPr/>
            <p:nvPr/>
          </p:nvSpPr>
          <p:spPr>
            <a:xfrm>
              <a:off x="9244200" y="3137857"/>
              <a:ext cx="486030" cy="369332"/>
            </a:xfrm>
            <a:prstGeom prst="rect">
              <a:avLst/>
            </a:prstGeom>
          </p:spPr>
          <p:txBody>
            <a:bodyPr wrap="none">
              <a:spAutoFit/>
            </a:bodyPr>
            <a:lstStyle/>
            <a:p>
              <a:r>
                <a:rPr lang="en-US" dirty="0"/>
                <a:t>2m</a:t>
              </a:r>
            </a:p>
          </p:txBody>
        </p:sp>
      </p:grpSp>
      <p:pic>
        <p:nvPicPr>
          <p:cNvPr id="15" name="Picture 14">
            <a:extLst>
              <a:ext uri="{FF2B5EF4-FFF2-40B4-BE49-F238E27FC236}">
                <a16:creationId xmlns:a16="http://schemas.microsoft.com/office/drawing/2014/main" id="{4F219909-6C82-D145-84AE-64AB1B58DC29}"/>
              </a:ext>
            </a:extLst>
          </p:cNvPr>
          <p:cNvPicPr>
            <a:picLocks noChangeAspect="1"/>
          </p:cNvPicPr>
          <p:nvPr/>
        </p:nvPicPr>
        <p:blipFill>
          <a:blip r:embed="rId4"/>
          <a:stretch>
            <a:fillRect/>
          </a:stretch>
        </p:blipFill>
        <p:spPr>
          <a:xfrm>
            <a:off x="9757859" y="507648"/>
            <a:ext cx="1828290" cy="726745"/>
          </a:xfrm>
          <a:prstGeom prst="rect">
            <a:avLst/>
          </a:prstGeom>
        </p:spPr>
      </p:pic>
    </p:spTree>
    <p:extLst>
      <p:ext uri="{BB962C8B-B14F-4D97-AF65-F5344CB8AC3E}">
        <p14:creationId xmlns:p14="http://schemas.microsoft.com/office/powerpoint/2010/main" val="3281400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2</a:t>
            </a:r>
            <a:endParaRPr lang="en-US" sz="4800" dirty="0">
              <a:latin typeface="Bradley Hand" pitchFamily="2" charset="77"/>
            </a:endParaRPr>
          </a:p>
        </p:txBody>
      </p:sp>
      <p:sp>
        <p:nvSpPr>
          <p:cNvPr id="2" name="TextBox 1">
            <a:extLst>
              <a:ext uri="{FF2B5EF4-FFF2-40B4-BE49-F238E27FC236}">
                <a16:creationId xmlns:a16="http://schemas.microsoft.com/office/drawing/2014/main" id="{4535DED3-E5DD-3949-A266-11039620B4C5}"/>
              </a:ext>
            </a:extLst>
          </p:cNvPr>
          <p:cNvSpPr txBox="1"/>
          <p:nvPr/>
        </p:nvSpPr>
        <p:spPr>
          <a:xfrm>
            <a:off x="546100" y="1257300"/>
            <a:ext cx="11125200" cy="1938992"/>
          </a:xfrm>
          <a:prstGeom prst="rect">
            <a:avLst/>
          </a:prstGeom>
          <a:noFill/>
        </p:spPr>
        <p:txBody>
          <a:bodyPr wrap="square" rtlCol="0">
            <a:spAutoFit/>
          </a:bodyPr>
          <a:lstStyle/>
          <a:p>
            <a:r>
              <a:rPr lang="en-US" sz="2000" b="1" dirty="0"/>
              <a:t>IDEA 1: Buy more fencing</a:t>
            </a:r>
          </a:p>
          <a:p>
            <a:endParaRPr lang="en-US" sz="2000" b="1" dirty="0"/>
          </a:p>
          <a:p>
            <a:r>
              <a:rPr lang="en-US" sz="2000" dirty="0"/>
              <a:t>Will this idea work? </a:t>
            </a:r>
          </a:p>
          <a:p>
            <a:endParaRPr lang="en-US" sz="2000" dirty="0"/>
          </a:p>
          <a:p>
            <a:r>
              <a:rPr lang="en-US" sz="2000" dirty="0"/>
              <a:t>Use the </a:t>
            </a:r>
            <a:r>
              <a:rPr lang="en-US" sz="2000" dirty="0">
                <a:hlinkClick r:id="rId3"/>
              </a:rPr>
              <a:t>Area &amp; Perimeter Exploration tool </a:t>
            </a:r>
            <a:r>
              <a:rPr lang="en-US" sz="2000" dirty="0"/>
              <a:t>to explore your ideas and work out a new plan for the garden. Show your new plan and tell how much more fencing she will need to buy.</a:t>
            </a:r>
          </a:p>
        </p:txBody>
      </p:sp>
      <p:grpSp>
        <p:nvGrpSpPr>
          <p:cNvPr id="6" name="Group 5">
            <a:extLst>
              <a:ext uri="{FF2B5EF4-FFF2-40B4-BE49-F238E27FC236}">
                <a16:creationId xmlns:a16="http://schemas.microsoft.com/office/drawing/2014/main" id="{7708AAC0-D8FE-0443-9410-A97BCA4A6295}"/>
              </a:ext>
            </a:extLst>
          </p:cNvPr>
          <p:cNvGrpSpPr/>
          <p:nvPr/>
        </p:nvGrpSpPr>
        <p:grpSpPr>
          <a:xfrm>
            <a:off x="8146995" y="525038"/>
            <a:ext cx="2795689" cy="1864325"/>
            <a:chOff x="8736226" y="3515373"/>
            <a:chExt cx="2795689" cy="1864325"/>
          </a:xfrm>
        </p:grpSpPr>
        <p:pic>
          <p:nvPicPr>
            <p:cNvPr id="5" name="Picture 4" descr="Chart, bar chart&#10;&#10;Description automatically generated">
              <a:extLst>
                <a:ext uri="{FF2B5EF4-FFF2-40B4-BE49-F238E27FC236}">
                  <a16:creationId xmlns:a16="http://schemas.microsoft.com/office/drawing/2014/main" id="{5B4C46D7-5E58-5145-9A32-D90B5450196C}"/>
                </a:ext>
              </a:extLst>
            </p:cNvPr>
            <p:cNvPicPr>
              <a:picLocks noChangeAspect="1"/>
            </p:cNvPicPr>
            <p:nvPr/>
          </p:nvPicPr>
          <p:blipFill>
            <a:blip r:embed="rId4"/>
            <a:stretch>
              <a:fillRect/>
            </a:stretch>
          </p:blipFill>
          <p:spPr>
            <a:xfrm>
              <a:off x="8736226" y="3515373"/>
              <a:ext cx="2795689" cy="1864325"/>
            </a:xfrm>
            <a:prstGeom prst="rect">
              <a:avLst/>
            </a:prstGeom>
          </p:spPr>
        </p:pic>
        <p:sp>
          <p:nvSpPr>
            <p:cNvPr id="7" name="Rectangle 6">
              <a:extLst>
                <a:ext uri="{FF2B5EF4-FFF2-40B4-BE49-F238E27FC236}">
                  <a16:creationId xmlns:a16="http://schemas.microsoft.com/office/drawing/2014/main" id="{62DEC17B-A86D-FD45-8F1F-89918701125F}"/>
                </a:ext>
              </a:extLst>
            </p:cNvPr>
            <p:cNvSpPr/>
            <p:nvPr/>
          </p:nvSpPr>
          <p:spPr>
            <a:xfrm>
              <a:off x="9967935" y="3626237"/>
              <a:ext cx="369012" cy="261610"/>
            </a:xfrm>
            <a:prstGeom prst="rect">
              <a:avLst/>
            </a:prstGeom>
          </p:spPr>
          <p:txBody>
            <a:bodyPr wrap="none">
              <a:spAutoFit/>
            </a:bodyPr>
            <a:lstStyle/>
            <a:p>
              <a:r>
                <a:rPr lang="en-US" sz="1100" dirty="0"/>
                <a:t>2m</a:t>
              </a:r>
              <a:endParaRPr lang="en-US" dirty="0"/>
            </a:p>
          </p:txBody>
        </p:sp>
      </p:grpSp>
      <p:sp>
        <p:nvSpPr>
          <p:cNvPr id="11" name="TextBox 10">
            <a:extLst>
              <a:ext uri="{FF2B5EF4-FFF2-40B4-BE49-F238E27FC236}">
                <a16:creationId xmlns:a16="http://schemas.microsoft.com/office/drawing/2014/main" id="{A1ED802F-00B8-0548-9A0E-06F0FCD00555}"/>
              </a:ext>
            </a:extLst>
          </p:cNvPr>
          <p:cNvSpPr txBox="1"/>
          <p:nvPr/>
        </p:nvSpPr>
        <p:spPr>
          <a:xfrm>
            <a:off x="4299094" y="394546"/>
            <a:ext cx="2915605" cy="584775"/>
          </a:xfrm>
          <a:prstGeom prst="rect">
            <a:avLst/>
          </a:prstGeom>
          <a:noFill/>
        </p:spPr>
        <p:txBody>
          <a:bodyPr wrap="square" rtlCol="0" anchor="ctr">
            <a:spAutoFit/>
          </a:bodyPr>
          <a:lstStyle/>
          <a:p>
            <a:pPr algn="ctr"/>
            <a:r>
              <a:rPr lang="en-US" sz="3200" dirty="0">
                <a:latin typeface="Marker Felt Thin" panose="02000400000000000000" pitchFamily="2" charset="77"/>
              </a:rPr>
              <a:t>Buy More?</a:t>
            </a:r>
          </a:p>
        </p:txBody>
      </p:sp>
    </p:spTree>
    <p:extLst>
      <p:ext uri="{BB962C8B-B14F-4D97-AF65-F5344CB8AC3E}">
        <p14:creationId xmlns:p14="http://schemas.microsoft.com/office/powerpoint/2010/main" val="1615013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2</a:t>
            </a:r>
            <a:endParaRPr lang="en-US" sz="4800" dirty="0">
              <a:latin typeface="Bradley Hand" pitchFamily="2" charset="77"/>
            </a:endParaRPr>
          </a:p>
        </p:txBody>
      </p:sp>
      <p:sp>
        <p:nvSpPr>
          <p:cNvPr id="2" name="TextBox 1">
            <a:extLst>
              <a:ext uri="{FF2B5EF4-FFF2-40B4-BE49-F238E27FC236}">
                <a16:creationId xmlns:a16="http://schemas.microsoft.com/office/drawing/2014/main" id="{4535DED3-E5DD-3949-A266-11039620B4C5}"/>
              </a:ext>
            </a:extLst>
          </p:cNvPr>
          <p:cNvSpPr txBox="1"/>
          <p:nvPr/>
        </p:nvSpPr>
        <p:spPr>
          <a:xfrm>
            <a:off x="546100" y="1257300"/>
            <a:ext cx="11125200" cy="1631216"/>
          </a:xfrm>
          <a:prstGeom prst="rect">
            <a:avLst/>
          </a:prstGeom>
          <a:noFill/>
        </p:spPr>
        <p:txBody>
          <a:bodyPr wrap="square" rtlCol="0">
            <a:spAutoFit/>
          </a:bodyPr>
          <a:lstStyle/>
          <a:p>
            <a:r>
              <a:rPr lang="en-US" sz="2000" b="1" dirty="0"/>
              <a:t>IDEA 2: Use the SAME amount of fencing that she has, but in a different way.</a:t>
            </a:r>
          </a:p>
          <a:p>
            <a:endParaRPr lang="en-US" sz="2000" b="1" dirty="0"/>
          </a:p>
          <a:p>
            <a:r>
              <a:rPr lang="en-US" sz="2000" dirty="0"/>
              <a:t>Will this idea work? </a:t>
            </a:r>
          </a:p>
          <a:p>
            <a:endParaRPr lang="en-US" sz="2000" dirty="0"/>
          </a:p>
          <a:p>
            <a:r>
              <a:rPr lang="en-US" sz="2000" dirty="0"/>
              <a:t>Use the </a:t>
            </a:r>
            <a:r>
              <a:rPr lang="en-US" sz="2000" dirty="0">
                <a:hlinkClick r:id="rId3"/>
              </a:rPr>
              <a:t>Area &amp; Perimeter Exploration tool </a:t>
            </a:r>
            <a:r>
              <a:rPr lang="en-US" sz="2000" dirty="0"/>
              <a:t>to explore your ideas and work out a new plan for the garden.</a:t>
            </a:r>
          </a:p>
        </p:txBody>
      </p:sp>
      <p:grpSp>
        <p:nvGrpSpPr>
          <p:cNvPr id="6" name="Group 5">
            <a:extLst>
              <a:ext uri="{FF2B5EF4-FFF2-40B4-BE49-F238E27FC236}">
                <a16:creationId xmlns:a16="http://schemas.microsoft.com/office/drawing/2014/main" id="{7708AAC0-D8FE-0443-9410-A97BCA4A6295}"/>
              </a:ext>
            </a:extLst>
          </p:cNvPr>
          <p:cNvGrpSpPr/>
          <p:nvPr/>
        </p:nvGrpSpPr>
        <p:grpSpPr>
          <a:xfrm>
            <a:off x="8875611" y="437422"/>
            <a:ext cx="2795689" cy="1864325"/>
            <a:chOff x="8736226" y="3515373"/>
            <a:chExt cx="2795689" cy="1864325"/>
          </a:xfrm>
        </p:grpSpPr>
        <p:pic>
          <p:nvPicPr>
            <p:cNvPr id="5" name="Picture 4" descr="Chart, bar chart&#10;&#10;Description automatically generated">
              <a:extLst>
                <a:ext uri="{FF2B5EF4-FFF2-40B4-BE49-F238E27FC236}">
                  <a16:creationId xmlns:a16="http://schemas.microsoft.com/office/drawing/2014/main" id="{5B4C46D7-5E58-5145-9A32-D90B5450196C}"/>
                </a:ext>
              </a:extLst>
            </p:cNvPr>
            <p:cNvPicPr>
              <a:picLocks noChangeAspect="1"/>
            </p:cNvPicPr>
            <p:nvPr/>
          </p:nvPicPr>
          <p:blipFill>
            <a:blip r:embed="rId4"/>
            <a:stretch>
              <a:fillRect/>
            </a:stretch>
          </p:blipFill>
          <p:spPr>
            <a:xfrm>
              <a:off x="8736226" y="3515373"/>
              <a:ext cx="2795689" cy="1864325"/>
            </a:xfrm>
            <a:prstGeom prst="rect">
              <a:avLst/>
            </a:prstGeom>
          </p:spPr>
        </p:pic>
        <p:sp>
          <p:nvSpPr>
            <p:cNvPr id="7" name="Rectangle 6">
              <a:extLst>
                <a:ext uri="{FF2B5EF4-FFF2-40B4-BE49-F238E27FC236}">
                  <a16:creationId xmlns:a16="http://schemas.microsoft.com/office/drawing/2014/main" id="{62DEC17B-A86D-FD45-8F1F-89918701125F}"/>
                </a:ext>
              </a:extLst>
            </p:cNvPr>
            <p:cNvSpPr/>
            <p:nvPr/>
          </p:nvSpPr>
          <p:spPr>
            <a:xfrm>
              <a:off x="9967935" y="3626237"/>
              <a:ext cx="369012" cy="261610"/>
            </a:xfrm>
            <a:prstGeom prst="rect">
              <a:avLst/>
            </a:prstGeom>
          </p:spPr>
          <p:txBody>
            <a:bodyPr wrap="none">
              <a:spAutoFit/>
            </a:bodyPr>
            <a:lstStyle/>
            <a:p>
              <a:r>
                <a:rPr lang="en-US" sz="1100" dirty="0"/>
                <a:t>2m</a:t>
              </a:r>
              <a:endParaRPr lang="en-US" dirty="0"/>
            </a:p>
          </p:txBody>
        </p:sp>
      </p:grpSp>
      <p:sp>
        <p:nvSpPr>
          <p:cNvPr id="9" name="TextBox 8">
            <a:extLst>
              <a:ext uri="{FF2B5EF4-FFF2-40B4-BE49-F238E27FC236}">
                <a16:creationId xmlns:a16="http://schemas.microsoft.com/office/drawing/2014/main" id="{F5A4930F-045C-9B45-9541-A3072792B00F}"/>
              </a:ext>
            </a:extLst>
          </p:cNvPr>
          <p:cNvSpPr txBox="1"/>
          <p:nvPr/>
        </p:nvSpPr>
        <p:spPr>
          <a:xfrm>
            <a:off x="4594917" y="394546"/>
            <a:ext cx="2915605" cy="584775"/>
          </a:xfrm>
          <a:prstGeom prst="rect">
            <a:avLst/>
          </a:prstGeom>
          <a:noFill/>
        </p:spPr>
        <p:txBody>
          <a:bodyPr wrap="square" rtlCol="0" anchor="ctr">
            <a:spAutoFit/>
          </a:bodyPr>
          <a:lstStyle/>
          <a:p>
            <a:pPr algn="ctr"/>
            <a:r>
              <a:rPr lang="en-US" sz="3200" dirty="0">
                <a:latin typeface="Marker Felt Thin" panose="02000400000000000000" pitchFamily="2" charset="77"/>
              </a:rPr>
              <a:t>Better Use</a:t>
            </a:r>
          </a:p>
        </p:txBody>
      </p:sp>
    </p:spTree>
    <p:extLst>
      <p:ext uri="{BB962C8B-B14F-4D97-AF65-F5344CB8AC3E}">
        <p14:creationId xmlns:p14="http://schemas.microsoft.com/office/powerpoint/2010/main" val="4280096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2</a:t>
            </a:r>
            <a:endParaRPr lang="en-US" sz="4800" dirty="0">
              <a:latin typeface="Bradley Hand" pitchFamily="2" charset="77"/>
            </a:endParaRPr>
          </a:p>
        </p:txBody>
      </p:sp>
      <p:sp>
        <p:nvSpPr>
          <p:cNvPr id="2" name="TextBox 1">
            <a:extLst>
              <a:ext uri="{FF2B5EF4-FFF2-40B4-BE49-F238E27FC236}">
                <a16:creationId xmlns:a16="http://schemas.microsoft.com/office/drawing/2014/main" id="{4535DED3-E5DD-3949-A266-11039620B4C5}"/>
              </a:ext>
            </a:extLst>
          </p:cNvPr>
          <p:cNvSpPr txBox="1"/>
          <p:nvPr/>
        </p:nvSpPr>
        <p:spPr>
          <a:xfrm>
            <a:off x="546100" y="1257300"/>
            <a:ext cx="11125200" cy="1631216"/>
          </a:xfrm>
          <a:prstGeom prst="rect">
            <a:avLst/>
          </a:prstGeom>
          <a:noFill/>
        </p:spPr>
        <p:txBody>
          <a:bodyPr wrap="square" rtlCol="0">
            <a:spAutoFit/>
          </a:bodyPr>
          <a:lstStyle/>
          <a:p>
            <a:r>
              <a:rPr lang="en-US" sz="2000" b="1" dirty="0"/>
              <a:t>IDEA 3: Use even LESS fencing than she bought but enclose more area for planting</a:t>
            </a:r>
          </a:p>
          <a:p>
            <a:endParaRPr lang="en-US" sz="2000" b="1" dirty="0"/>
          </a:p>
          <a:p>
            <a:r>
              <a:rPr lang="en-US" sz="2000" dirty="0"/>
              <a:t>Will this idea work? </a:t>
            </a:r>
          </a:p>
          <a:p>
            <a:endParaRPr lang="en-US" sz="2000" dirty="0"/>
          </a:p>
          <a:p>
            <a:r>
              <a:rPr lang="en-US" sz="2000" dirty="0"/>
              <a:t>Use the </a:t>
            </a:r>
            <a:r>
              <a:rPr lang="en-US" sz="2000" dirty="0">
                <a:hlinkClick r:id="rId3"/>
              </a:rPr>
              <a:t>Area &amp; Perimeter Exploration tool </a:t>
            </a:r>
            <a:r>
              <a:rPr lang="en-US" sz="2000" dirty="0"/>
              <a:t>to explore your ideas and work out a new plan for the garden.</a:t>
            </a:r>
          </a:p>
        </p:txBody>
      </p:sp>
      <p:grpSp>
        <p:nvGrpSpPr>
          <p:cNvPr id="6" name="Group 5">
            <a:extLst>
              <a:ext uri="{FF2B5EF4-FFF2-40B4-BE49-F238E27FC236}">
                <a16:creationId xmlns:a16="http://schemas.microsoft.com/office/drawing/2014/main" id="{7708AAC0-D8FE-0443-9410-A97BCA4A6295}"/>
              </a:ext>
            </a:extLst>
          </p:cNvPr>
          <p:cNvGrpSpPr/>
          <p:nvPr/>
        </p:nvGrpSpPr>
        <p:grpSpPr>
          <a:xfrm>
            <a:off x="9276770" y="437422"/>
            <a:ext cx="2795689" cy="1864325"/>
            <a:chOff x="8736226" y="3515373"/>
            <a:chExt cx="2795689" cy="1864325"/>
          </a:xfrm>
        </p:grpSpPr>
        <p:pic>
          <p:nvPicPr>
            <p:cNvPr id="5" name="Picture 4" descr="Chart, bar chart&#10;&#10;Description automatically generated">
              <a:extLst>
                <a:ext uri="{FF2B5EF4-FFF2-40B4-BE49-F238E27FC236}">
                  <a16:creationId xmlns:a16="http://schemas.microsoft.com/office/drawing/2014/main" id="{5B4C46D7-5E58-5145-9A32-D90B5450196C}"/>
                </a:ext>
              </a:extLst>
            </p:cNvPr>
            <p:cNvPicPr>
              <a:picLocks noChangeAspect="1"/>
            </p:cNvPicPr>
            <p:nvPr/>
          </p:nvPicPr>
          <p:blipFill>
            <a:blip r:embed="rId4"/>
            <a:stretch>
              <a:fillRect/>
            </a:stretch>
          </p:blipFill>
          <p:spPr>
            <a:xfrm>
              <a:off x="8736226" y="3515373"/>
              <a:ext cx="2795689" cy="1864325"/>
            </a:xfrm>
            <a:prstGeom prst="rect">
              <a:avLst/>
            </a:prstGeom>
          </p:spPr>
        </p:pic>
        <p:sp>
          <p:nvSpPr>
            <p:cNvPr id="7" name="Rectangle 6">
              <a:extLst>
                <a:ext uri="{FF2B5EF4-FFF2-40B4-BE49-F238E27FC236}">
                  <a16:creationId xmlns:a16="http://schemas.microsoft.com/office/drawing/2014/main" id="{62DEC17B-A86D-FD45-8F1F-89918701125F}"/>
                </a:ext>
              </a:extLst>
            </p:cNvPr>
            <p:cNvSpPr/>
            <p:nvPr/>
          </p:nvSpPr>
          <p:spPr>
            <a:xfrm>
              <a:off x="9967935" y="3626237"/>
              <a:ext cx="369012" cy="261610"/>
            </a:xfrm>
            <a:prstGeom prst="rect">
              <a:avLst/>
            </a:prstGeom>
          </p:spPr>
          <p:txBody>
            <a:bodyPr wrap="none">
              <a:spAutoFit/>
            </a:bodyPr>
            <a:lstStyle/>
            <a:p>
              <a:r>
                <a:rPr lang="en-US" sz="1100" dirty="0"/>
                <a:t>2m</a:t>
              </a:r>
              <a:endParaRPr lang="en-US" dirty="0"/>
            </a:p>
          </p:txBody>
        </p:sp>
      </p:grpSp>
      <p:sp>
        <p:nvSpPr>
          <p:cNvPr id="9" name="TextBox 8">
            <a:extLst>
              <a:ext uri="{FF2B5EF4-FFF2-40B4-BE49-F238E27FC236}">
                <a16:creationId xmlns:a16="http://schemas.microsoft.com/office/drawing/2014/main" id="{905B0A14-37E8-6542-B5CC-6FAE375A9090}"/>
              </a:ext>
            </a:extLst>
          </p:cNvPr>
          <p:cNvSpPr txBox="1"/>
          <p:nvPr/>
        </p:nvSpPr>
        <p:spPr>
          <a:xfrm>
            <a:off x="4817199" y="368752"/>
            <a:ext cx="2915605" cy="584775"/>
          </a:xfrm>
          <a:prstGeom prst="rect">
            <a:avLst/>
          </a:prstGeom>
          <a:noFill/>
        </p:spPr>
        <p:txBody>
          <a:bodyPr wrap="square" rtlCol="0" anchor="ctr">
            <a:spAutoFit/>
          </a:bodyPr>
          <a:lstStyle/>
          <a:p>
            <a:pPr algn="ctr"/>
            <a:r>
              <a:rPr lang="en-US" sz="3200" dirty="0">
                <a:latin typeface="Marker Felt Thin" panose="02000400000000000000" pitchFamily="2" charset="77"/>
              </a:rPr>
              <a:t>Less is More</a:t>
            </a:r>
          </a:p>
        </p:txBody>
      </p:sp>
    </p:spTree>
    <p:extLst>
      <p:ext uri="{BB962C8B-B14F-4D97-AF65-F5344CB8AC3E}">
        <p14:creationId xmlns:p14="http://schemas.microsoft.com/office/powerpoint/2010/main" val="1366889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5B03CD5A-2AF9-3146-B071-C539F7FFB1CE}"/>
              </a:ext>
            </a:extLst>
          </p:cNvPr>
          <p:cNvSpPr/>
          <p:nvPr/>
        </p:nvSpPr>
        <p:spPr>
          <a:xfrm>
            <a:off x="630205" y="436901"/>
            <a:ext cx="10931589" cy="5984197"/>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C00000"/>
          </a:solidFill>
          <a:ln w="28575">
            <a:solidFill>
              <a:srgbClr val="920305"/>
            </a:solidFill>
          </a:ln>
        </p:spPr>
        <p:txBody>
          <a:bodyPr wrap="square" rtlCol="0">
            <a:spAutoFit/>
          </a:bodyPr>
          <a:lstStyle/>
          <a:p>
            <a:pPr algn="ctr"/>
            <a:r>
              <a:rPr lang="en-US" sz="2133" dirty="0">
                <a:solidFill>
                  <a:schemeClr val="bg1"/>
                </a:solidFill>
                <a:latin typeface="Cavolini" panose="03000502040302020204" pitchFamily="66" charset="0"/>
                <a:cs typeface="Cavolini" panose="03000502040302020204" pitchFamily="66" charset="0"/>
              </a:rPr>
              <a:t>Work it out</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solidFill>
                  <a:schemeClr val="accent4"/>
                </a:solidFill>
                <a:latin typeface="Bradley Hand" pitchFamily="2" charset="77"/>
              </a:rPr>
              <a:t>2</a:t>
            </a:r>
            <a:endParaRPr lang="en-US" sz="4800" dirty="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503002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algn="ctr"/>
            <a:r>
              <a:rPr lang="en-US" sz="2133" dirty="0">
                <a:solidFill>
                  <a:schemeClr val="bg1"/>
                </a:solidFill>
                <a:latin typeface="Cavolini" panose="03000502040302020204" pitchFamily="66" charset="0"/>
                <a:cs typeface="Cavolini" panose="03000502040302020204" pitchFamily="66" charset="0"/>
              </a:rPr>
              <a:t>Looking Back</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3</a:t>
            </a:r>
            <a:endParaRPr lang="en-US" sz="4800" dirty="0">
              <a:latin typeface="Bradley Hand" pitchFamily="2" charset="77"/>
            </a:endParaRPr>
          </a:p>
        </p:txBody>
      </p:sp>
      <p:sp>
        <p:nvSpPr>
          <p:cNvPr id="2" name="TextBox 1">
            <a:extLst>
              <a:ext uri="{FF2B5EF4-FFF2-40B4-BE49-F238E27FC236}">
                <a16:creationId xmlns:a16="http://schemas.microsoft.com/office/drawing/2014/main" id="{4535DED3-E5DD-3949-A266-11039620B4C5}"/>
              </a:ext>
            </a:extLst>
          </p:cNvPr>
          <p:cNvSpPr txBox="1"/>
          <p:nvPr/>
        </p:nvSpPr>
        <p:spPr>
          <a:xfrm>
            <a:off x="348392" y="1347091"/>
            <a:ext cx="11769060" cy="1631216"/>
          </a:xfrm>
          <a:prstGeom prst="rect">
            <a:avLst/>
          </a:prstGeom>
          <a:noFill/>
        </p:spPr>
        <p:txBody>
          <a:bodyPr wrap="square" rtlCol="0">
            <a:spAutoFit/>
          </a:bodyPr>
          <a:lstStyle/>
          <a:p>
            <a:r>
              <a:rPr lang="en-US" sz="2000" dirty="0"/>
              <a:t>Design a set of gardens (at least 3) that all have the SAME AREA. </a:t>
            </a:r>
          </a:p>
          <a:p>
            <a:endParaRPr lang="en-US" sz="2000" dirty="0"/>
          </a:p>
          <a:p>
            <a:r>
              <a:rPr lang="en-US" sz="2000" dirty="0"/>
              <a:t>Arrange them in order from the garden needing the least to the garden needing the greatest amount of fencing.</a:t>
            </a:r>
          </a:p>
          <a:p>
            <a:endParaRPr lang="en-US" sz="2000" dirty="0"/>
          </a:p>
          <a:p>
            <a:r>
              <a:rPr lang="en-US" sz="2000" dirty="0"/>
              <a:t>Use the </a:t>
            </a:r>
            <a:r>
              <a:rPr lang="en-US" sz="2000" dirty="0">
                <a:hlinkClick r:id="rId3"/>
              </a:rPr>
              <a:t>Area &amp; Perimeter Exploration tool </a:t>
            </a:r>
            <a:r>
              <a:rPr lang="en-US" sz="2000" dirty="0"/>
              <a:t>to design your gardens. Snap images and paste them here:</a:t>
            </a:r>
          </a:p>
        </p:txBody>
      </p:sp>
      <p:sp>
        <p:nvSpPr>
          <p:cNvPr id="4" name="Rectangle 3">
            <a:extLst>
              <a:ext uri="{FF2B5EF4-FFF2-40B4-BE49-F238E27FC236}">
                <a16:creationId xmlns:a16="http://schemas.microsoft.com/office/drawing/2014/main" id="{381997F1-A1EA-0F42-BE0E-672697077CE8}"/>
              </a:ext>
            </a:extLst>
          </p:cNvPr>
          <p:cNvSpPr/>
          <p:nvPr/>
        </p:nvSpPr>
        <p:spPr>
          <a:xfrm>
            <a:off x="360749" y="5745692"/>
            <a:ext cx="9672938" cy="369332"/>
          </a:xfrm>
          <a:prstGeom prst="rect">
            <a:avLst/>
          </a:prstGeom>
        </p:spPr>
        <p:txBody>
          <a:bodyPr wrap="square">
            <a:spAutoFit/>
          </a:bodyPr>
          <a:lstStyle/>
          <a:p>
            <a:r>
              <a:rPr lang="en-US" dirty="0"/>
              <a:t>What do you notice about the arrangements as the perimeter gets larger?</a:t>
            </a:r>
          </a:p>
        </p:txBody>
      </p:sp>
    </p:spTree>
    <p:extLst>
      <p:ext uri="{BB962C8B-B14F-4D97-AF65-F5344CB8AC3E}">
        <p14:creationId xmlns:p14="http://schemas.microsoft.com/office/powerpoint/2010/main" val="2300468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5589B932-0309-D541-AB90-8C25EAF915FC}"/>
              </a:ext>
            </a:extLst>
          </p:cNvPr>
          <p:cNvSpPr/>
          <p:nvPr/>
        </p:nvSpPr>
        <p:spPr>
          <a:xfrm>
            <a:off x="1536684" y="1132850"/>
            <a:ext cx="9118631" cy="4592299"/>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C00000"/>
          </a:solidFill>
          <a:ln w="28575">
            <a:solidFill>
              <a:srgbClr val="920305"/>
            </a:solidFill>
          </a:ln>
        </p:spPr>
        <p:txBody>
          <a:bodyPr wrap="square" rtlCol="0">
            <a:spAutoFit/>
          </a:bodyPr>
          <a:lstStyle/>
          <a:p>
            <a:pPr algn="ctr"/>
            <a:r>
              <a:rPr lang="en-US" sz="2133" dirty="0">
                <a:solidFill>
                  <a:schemeClr val="bg1"/>
                </a:solidFill>
                <a:latin typeface="Cavolini" panose="03000502040302020204" pitchFamily="66" charset="0"/>
                <a:cs typeface="Cavolini" panose="03000502040302020204" pitchFamily="66" charset="0"/>
              </a:rPr>
              <a:t>Look Back</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solidFill>
                  <a:schemeClr val="accent4"/>
                </a:solidFill>
                <a:latin typeface="Bradley Hand" pitchFamily="2" charset="77"/>
              </a:rPr>
              <a:t>3</a:t>
            </a:r>
            <a:endParaRPr lang="en-US" sz="4800" dirty="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2139577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50240" y="1132062"/>
            <a:ext cx="3645607" cy="5415521"/>
          </a:xfrm>
          <a:prstGeom prst="round2Diag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94480" y="1132062"/>
            <a:ext cx="3645606" cy="5415521"/>
          </a:xfrm>
          <a:prstGeom prst="round2Diag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lumMod val="50000"/>
                </a:schemeClr>
              </a:solidFill>
              <a:latin typeface="Abadi MT Condensed Light" panose="020B0306030101010103" pitchFamily="34" charset="77"/>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420564"/>
          </a:xfrm>
          <a:prstGeom prst="rect">
            <a:avLst/>
          </a:prstGeom>
          <a:solidFill>
            <a:schemeClr val="accent2"/>
          </a:solidFill>
          <a:ln w="28575">
            <a:solidFill>
              <a:schemeClr val="accent2">
                <a:lumMod val="75000"/>
              </a:schemeClr>
            </a:solidFill>
          </a:ln>
        </p:spPr>
        <p:txBody>
          <a:bodyPr wrap="square" lIns="91440" tIns="45720" rIns="91440" bIns="45720" rtlCol="0" anchor="t">
            <a:spAutoFit/>
          </a:bodyPr>
          <a:lstStyle/>
          <a:p>
            <a:pPr algn="ctr"/>
            <a:r>
              <a:rPr lang="en-US" sz="2100">
                <a:solidFill>
                  <a:schemeClr val="bg1"/>
                </a:solidFill>
                <a:latin typeface="Cavolini"/>
                <a:cs typeface="Cavolini"/>
              </a:rPr>
              <a:t>Looking Back</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chemeClr val="accent2"/>
          </a:solidFill>
          <a:ln w="28575">
            <a:solidFill>
              <a:schemeClr val="accent2">
                <a:lumMod val="75000"/>
              </a:schemeClr>
            </a:solidFill>
          </a:ln>
        </p:spPr>
        <p:txBody>
          <a:bodyPr wrap="square" lIns="91440" tIns="45720" rIns="91440" bIns="45720" rtlCol="0" anchor="t">
            <a:spAutoFit/>
          </a:bodyPr>
          <a:lstStyle/>
          <a:p>
            <a:pPr algn="ctr"/>
            <a:r>
              <a:rPr lang="en-US" sz="2100">
                <a:solidFill>
                  <a:schemeClr val="bg1"/>
                </a:solidFill>
                <a:latin typeface="Cavolini"/>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chemeClr val="accent2"/>
          </a:solidFill>
          <a:ln w="28575">
            <a:solidFill>
              <a:schemeClr val="accent2">
                <a:lumMod val="75000"/>
              </a:schemeClr>
            </a:solidFill>
          </a:ln>
        </p:spPr>
        <p:txBody>
          <a:bodyPr wrap="square" lIns="91440" tIns="45720" rIns="91440" bIns="45720" rtlCol="0" anchor="t">
            <a:spAutoFit/>
          </a:bodyPr>
          <a:lstStyle/>
          <a:p>
            <a:pPr algn="ctr"/>
            <a:r>
              <a:rPr lang="en-US" sz="2100">
                <a:solidFill>
                  <a:schemeClr val="bg1"/>
                </a:solidFill>
                <a:latin typeface="Cavolini"/>
                <a:cs typeface="Cavolini"/>
              </a:rPr>
              <a:t>Get Ready</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710" y="3382528"/>
            <a:ext cx="713228" cy="721241"/>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9745938" y="3497839"/>
            <a:ext cx="1761504" cy="461665"/>
          </a:xfrm>
          <a:prstGeom prst="rect">
            <a:avLst/>
          </a:prstGeom>
          <a:noFill/>
        </p:spPr>
        <p:txBody>
          <a:bodyPr wrap="square" rtlCol="0">
            <a:spAutoFit/>
          </a:bodyPr>
          <a:lstStyle/>
          <a:p>
            <a:r>
              <a:rPr lang="en-US" sz="2400" dirty="0">
                <a:solidFill>
                  <a:schemeClr val="bg2">
                    <a:lumMod val="50000"/>
                  </a:schemeClr>
                </a:solidFill>
                <a:latin typeface="Abadi MT Condensed Light" panose="020B0306030101010103" pitchFamily="34" charset="77"/>
              </a:rPr>
              <a:t>Connect Ideas</a:t>
            </a:r>
          </a:p>
        </p:txBody>
      </p:sp>
      <p:sp>
        <p:nvSpPr>
          <p:cNvPr id="27" name="Rectangle 26">
            <a:extLst>
              <a:ext uri="{FF2B5EF4-FFF2-40B4-BE49-F238E27FC236}">
                <a16:creationId xmlns:a16="http://schemas.microsoft.com/office/drawing/2014/main" id="{2FFE1002-E844-3642-A0B9-10BEEFD39A80}"/>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1</a:t>
            </a:r>
            <a:endParaRPr lang="en-US" sz="4800">
              <a:latin typeface="Bradley Hand" pitchFamily="2" charset="77"/>
            </a:endParaRPr>
          </a:p>
        </p:txBody>
      </p:sp>
      <p:sp>
        <p:nvSpPr>
          <p:cNvPr id="60" name="Rectangle 59">
            <a:extLst>
              <a:ext uri="{FF2B5EF4-FFF2-40B4-BE49-F238E27FC236}">
                <a16:creationId xmlns:a16="http://schemas.microsoft.com/office/drawing/2014/main" id="{D673F850-A07C-AD41-968E-4A6924CE0B21}"/>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61" name="Rectangle 60">
            <a:extLst>
              <a:ext uri="{FF2B5EF4-FFF2-40B4-BE49-F238E27FC236}">
                <a16:creationId xmlns:a16="http://schemas.microsoft.com/office/drawing/2014/main" id="{330048A6-6241-3A48-B5FC-1B542DC34537}"/>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3</a:t>
            </a:r>
            <a:endParaRPr lang="en-US" sz="4800">
              <a:latin typeface="Bradley Hand" pitchFamily="2" charset="77"/>
            </a:endParaRPr>
          </a:p>
        </p:txBody>
      </p:sp>
      <p:sp>
        <p:nvSpPr>
          <p:cNvPr id="4" name="TextBox 3">
            <a:extLst>
              <a:ext uri="{FF2B5EF4-FFF2-40B4-BE49-F238E27FC236}">
                <a16:creationId xmlns:a16="http://schemas.microsoft.com/office/drawing/2014/main" id="{F3857C70-6F07-3A4E-91D0-3B2F2CA78D55}"/>
              </a:ext>
            </a:extLst>
          </p:cNvPr>
          <p:cNvSpPr txBox="1"/>
          <p:nvPr/>
        </p:nvSpPr>
        <p:spPr>
          <a:xfrm>
            <a:off x="566594" y="3264358"/>
            <a:ext cx="2915605" cy="1323439"/>
          </a:xfrm>
          <a:prstGeom prst="rect">
            <a:avLst/>
          </a:prstGeom>
          <a:noFill/>
        </p:spPr>
        <p:txBody>
          <a:bodyPr wrap="square" rtlCol="0" anchor="ctr">
            <a:spAutoFit/>
          </a:bodyPr>
          <a:lstStyle/>
          <a:p>
            <a:pPr algn="ctr"/>
            <a:r>
              <a:rPr lang="en-US" sz="4000">
                <a:latin typeface="Marker Felt Thin" panose="02000400000000000000" pitchFamily="2" charset="77"/>
              </a:rPr>
              <a:t>Number String</a:t>
            </a:r>
          </a:p>
        </p:txBody>
      </p:sp>
      <p:sp>
        <p:nvSpPr>
          <p:cNvPr id="29" name="TextBox 28">
            <a:extLst>
              <a:ext uri="{FF2B5EF4-FFF2-40B4-BE49-F238E27FC236}">
                <a16:creationId xmlns:a16="http://schemas.microsoft.com/office/drawing/2014/main" id="{B0360182-8A27-9B42-9822-69767BFDE599}"/>
              </a:ext>
            </a:extLst>
          </p:cNvPr>
          <p:cNvSpPr txBox="1"/>
          <p:nvPr/>
        </p:nvSpPr>
        <p:spPr>
          <a:xfrm>
            <a:off x="4746680" y="2887074"/>
            <a:ext cx="2915605" cy="2308324"/>
          </a:xfrm>
          <a:prstGeom prst="rect">
            <a:avLst/>
          </a:prstGeom>
          <a:noFill/>
        </p:spPr>
        <p:txBody>
          <a:bodyPr wrap="square" rtlCol="0" anchor="ctr">
            <a:spAutoFit/>
          </a:bodyPr>
          <a:lstStyle/>
          <a:p>
            <a:pPr algn="ctr"/>
            <a:r>
              <a:rPr lang="en-US" sz="3600">
                <a:latin typeface="Marker Felt Thin" panose="02000400000000000000" pitchFamily="2" charset="77"/>
              </a:rPr>
              <a:t>Thinking Flexibly</a:t>
            </a:r>
          </a:p>
          <a:p>
            <a:pPr algn="ctr"/>
            <a:r>
              <a:rPr lang="en-US" sz="3600">
                <a:latin typeface="Marker Felt Thin" panose="02000400000000000000" pitchFamily="2" charset="77"/>
              </a:rPr>
              <a:t>Using Partial Products</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Cavolini"/>
                <a:cs typeface="Cavolini"/>
              </a:rPr>
              <a:t>Mental Math &amp; Estimation</a:t>
            </a:r>
          </a:p>
        </p:txBody>
      </p:sp>
    </p:spTree>
    <p:extLst>
      <p:ext uri="{BB962C8B-B14F-4D97-AF65-F5344CB8AC3E}">
        <p14:creationId xmlns:p14="http://schemas.microsoft.com/office/powerpoint/2010/main" val="2176690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1</a:t>
            </a:r>
            <a:endParaRPr lang="en-US" sz="4800">
              <a:latin typeface="Bradley Hand" pitchFamily="2" charset="77"/>
            </a:endParaRPr>
          </a:p>
        </p:txBody>
      </p:sp>
      <p:sp>
        <p:nvSpPr>
          <p:cNvPr id="2" name="TextBox 1">
            <a:extLst>
              <a:ext uri="{FF2B5EF4-FFF2-40B4-BE49-F238E27FC236}">
                <a16:creationId xmlns:a16="http://schemas.microsoft.com/office/drawing/2014/main" id="{DB204C52-0D8A-AF47-86FC-AE16B91F1DE3}"/>
              </a:ext>
            </a:extLst>
          </p:cNvPr>
          <p:cNvSpPr txBox="1"/>
          <p:nvPr/>
        </p:nvSpPr>
        <p:spPr>
          <a:xfrm>
            <a:off x="470068" y="1384059"/>
            <a:ext cx="3533522" cy="954107"/>
          </a:xfrm>
          <a:prstGeom prst="rect">
            <a:avLst/>
          </a:prstGeom>
          <a:noFill/>
        </p:spPr>
        <p:txBody>
          <a:bodyPr wrap="square" rtlCol="0">
            <a:spAutoFit/>
          </a:bodyPr>
          <a:lstStyle/>
          <a:p>
            <a:pPr algn="ctr"/>
            <a:r>
              <a:rPr lang="en-US" sz="2800">
                <a:latin typeface="Cavolini" panose="03000502040302020204" pitchFamily="66" charset="0"/>
                <a:cs typeface="Cavolini" panose="03000502040302020204" pitchFamily="66" charset="0"/>
              </a:rPr>
              <a:t>How would you solve this?</a:t>
            </a:r>
          </a:p>
        </p:txBody>
      </p:sp>
      <p:sp>
        <p:nvSpPr>
          <p:cNvPr id="8" name="TextBox 7">
            <a:extLst>
              <a:ext uri="{FF2B5EF4-FFF2-40B4-BE49-F238E27FC236}">
                <a16:creationId xmlns:a16="http://schemas.microsoft.com/office/drawing/2014/main" id="{CA3C0332-E5EB-5747-BD34-605AB7B87D88}"/>
              </a:ext>
            </a:extLst>
          </p:cNvPr>
          <p:cNvSpPr txBox="1"/>
          <p:nvPr/>
        </p:nvSpPr>
        <p:spPr>
          <a:xfrm>
            <a:off x="7774316" y="1488455"/>
            <a:ext cx="4043756" cy="954107"/>
          </a:xfrm>
          <a:prstGeom prst="rect">
            <a:avLst/>
          </a:prstGeom>
          <a:noFill/>
        </p:spPr>
        <p:txBody>
          <a:bodyPr wrap="square" rtlCol="0">
            <a:spAutoFit/>
          </a:bodyPr>
          <a:lstStyle/>
          <a:p>
            <a:pPr algn="ctr"/>
            <a:r>
              <a:rPr lang="en-US" sz="2800">
                <a:latin typeface="Cavolini" panose="03000502040302020204" pitchFamily="66" charset="0"/>
                <a:cs typeface="Cavolini" panose="03000502040302020204" pitchFamily="66" charset="0"/>
              </a:rPr>
              <a:t>Could you solve it a different way?</a:t>
            </a:r>
          </a:p>
        </p:txBody>
      </p:sp>
      <p:sp>
        <p:nvSpPr>
          <p:cNvPr id="4" name="TextBox 3">
            <a:extLst>
              <a:ext uri="{FF2B5EF4-FFF2-40B4-BE49-F238E27FC236}">
                <a16:creationId xmlns:a16="http://schemas.microsoft.com/office/drawing/2014/main" id="{D784E7C8-0623-9A45-AD26-A8D4238DB6FA}"/>
              </a:ext>
            </a:extLst>
          </p:cNvPr>
          <p:cNvSpPr txBox="1"/>
          <p:nvPr/>
        </p:nvSpPr>
        <p:spPr>
          <a:xfrm>
            <a:off x="4717064" y="1334566"/>
            <a:ext cx="2757872" cy="1107996"/>
          </a:xfrm>
          <a:prstGeom prst="rect">
            <a:avLst/>
          </a:prstGeom>
          <a:solidFill>
            <a:schemeClr val="accent2"/>
          </a:solidFill>
          <a:ln w="57150">
            <a:solidFill>
              <a:schemeClr val="accent2">
                <a:lumMod val="50000"/>
              </a:schemeClr>
            </a:solidFill>
          </a:ln>
        </p:spPr>
        <p:txBody>
          <a:bodyPr wrap="square" rtlCol="0" anchor="ctr">
            <a:spAutoFit/>
          </a:bodyPr>
          <a:lstStyle/>
          <a:p>
            <a:pPr algn="ctr"/>
            <a:r>
              <a:rPr lang="en-US" sz="6600">
                <a:solidFill>
                  <a:schemeClr val="bg1">
                    <a:lumMod val="95000"/>
                  </a:schemeClr>
                </a:solidFill>
                <a:latin typeface="Marker Felt Thin" panose="02000400000000000000" pitchFamily="2" charset="77"/>
              </a:rPr>
              <a:t>5 x 5</a:t>
            </a:r>
          </a:p>
        </p:txBody>
      </p:sp>
    </p:spTree>
    <p:extLst>
      <p:ext uri="{BB962C8B-B14F-4D97-AF65-F5344CB8AC3E}">
        <p14:creationId xmlns:p14="http://schemas.microsoft.com/office/powerpoint/2010/main" val="3061042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2</a:t>
            </a:fld>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1143001" y="1564131"/>
            <a:ext cx="10472738" cy="2965364"/>
          </a:xfrm>
          <a:prstGeom prst="rect">
            <a:avLst/>
          </a:prstGeom>
          <a:noFill/>
        </p:spPr>
        <p:txBody>
          <a:bodyPr wrap="square">
            <a:spAutoFit/>
          </a:bodyPr>
          <a:lstStyle/>
          <a:p>
            <a:pPr marL="457200" indent="-457200">
              <a:buFont typeface="Arial" panose="020B0604020202020204" pitchFamily="34" charset="0"/>
              <a:buChar char="•"/>
            </a:pPr>
            <a:r>
              <a:rPr lang="en-US" sz="2667" dirty="0">
                <a:solidFill>
                  <a:schemeClr val="tx2"/>
                </a:solidFill>
              </a:rPr>
              <a:t>Anchored in inquiry</a:t>
            </a:r>
          </a:p>
          <a:p>
            <a:pPr marL="457200" indent="-457200">
              <a:buFont typeface="Arial" panose="020B0604020202020204" pitchFamily="34" charset="0"/>
              <a:buChar char="•"/>
            </a:pPr>
            <a:endParaRPr lang="en-US" sz="2667" dirty="0">
              <a:solidFill>
                <a:schemeClr val="tx2"/>
              </a:solidFill>
            </a:endParaRPr>
          </a:p>
          <a:p>
            <a:pPr marL="457200" indent="-457200">
              <a:buFont typeface="Arial" panose="020B0604020202020204" pitchFamily="34" charset="0"/>
              <a:buChar char="•"/>
            </a:pPr>
            <a:r>
              <a:rPr lang="en-US" sz="2667" dirty="0">
                <a:solidFill>
                  <a:schemeClr val="tx2"/>
                </a:solidFill>
              </a:rPr>
              <a:t>Open ended questions, student centered, student choice</a:t>
            </a:r>
          </a:p>
          <a:p>
            <a:pPr marL="457200" indent="-457200">
              <a:buFont typeface="Arial" panose="020B0604020202020204" pitchFamily="34" charset="0"/>
              <a:buChar char="•"/>
            </a:pPr>
            <a:endParaRPr lang="en-US" sz="2667" dirty="0">
              <a:solidFill>
                <a:schemeClr val="tx2"/>
              </a:solidFill>
            </a:endParaRPr>
          </a:p>
          <a:p>
            <a:pPr marL="457200" indent="-457200">
              <a:buFont typeface="Arial" panose="020B0604020202020204" pitchFamily="34" charset="0"/>
              <a:buChar char="•"/>
            </a:pPr>
            <a:r>
              <a:rPr lang="en-US" sz="2667" dirty="0">
                <a:solidFill>
                  <a:schemeClr val="tx2"/>
                </a:solidFill>
              </a:rPr>
              <a:t>Low floor, high </a:t>
            </a:r>
            <a:r>
              <a:rPr lang="en-US" sz="2667" dirty="0" smtClean="0">
                <a:solidFill>
                  <a:schemeClr val="tx2"/>
                </a:solidFill>
              </a:rPr>
              <a:t>ceiling tasks</a:t>
            </a:r>
            <a:endParaRPr lang="en-US" sz="2667" dirty="0">
              <a:solidFill>
                <a:schemeClr val="tx2"/>
              </a:solidFill>
            </a:endParaRPr>
          </a:p>
          <a:p>
            <a:pPr marL="457200" indent="-457200">
              <a:buFont typeface="Arial" panose="020B0604020202020204" pitchFamily="34" charset="0"/>
              <a:buChar char="•"/>
            </a:pPr>
            <a:endParaRPr lang="en-US" sz="2667" dirty="0">
              <a:solidFill>
                <a:schemeClr val="tx2"/>
              </a:solidFill>
            </a:endParaRPr>
          </a:p>
          <a:p>
            <a:pPr marL="457200" indent="-457200">
              <a:buFont typeface="Arial" panose="020B0604020202020204" pitchFamily="34" charset="0"/>
              <a:buChar char="•"/>
            </a:pPr>
            <a:r>
              <a:rPr lang="en-US" sz="2667" dirty="0">
                <a:solidFill>
                  <a:schemeClr val="tx2"/>
                </a:solidFill>
              </a:rPr>
              <a:t>Multiple ways to show understanding</a:t>
            </a: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548019" y="862899"/>
            <a:ext cx="6402000" cy="5460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a:solidFill>
                  <a:schemeClr val="accent6"/>
                </a:solidFill>
                <a:latin typeface="Montserrat" panose="020B0604020202020204" charset="0"/>
              </a:rPr>
              <a:t>Guiding Concepts</a:t>
            </a:r>
          </a:p>
        </p:txBody>
      </p:sp>
    </p:spTree>
    <p:extLst>
      <p:ext uri="{BB962C8B-B14F-4D97-AF65-F5344CB8AC3E}">
        <p14:creationId xmlns:p14="http://schemas.microsoft.com/office/powerpoint/2010/main" val="1472707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1</a:t>
            </a:r>
            <a:endParaRPr lang="en-US" sz="4800">
              <a:latin typeface="Bradley Hand" pitchFamily="2" charset="77"/>
            </a:endParaRPr>
          </a:p>
        </p:txBody>
      </p:sp>
      <p:sp>
        <p:nvSpPr>
          <p:cNvPr id="2" name="TextBox 1">
            <a:extLst>
              <a:ext uri="{FF2B5EF4-FFF2-40B4-BE49-F238E27FC236}">
                <a16:creationId xmlns:a16="http://schemas.microsoft.com/office/drawing/2014/main" id="{DB204C52-0D8A-AF47-86FC-AE16B91F1DE3}"/>
              </a:ext>
            </a:extLst>
          </p:cNvPr>
          <p:cNvSpPr txBox="1"/>
          <p:nvPr/>
        </p:nvSpPr>
        <p:spPr>
          <a:xfrm>
            <a:off x="470068" y="1384059"/>
            <a:ext cx="3533522" cy="954107"/>
          </a:xfrm>
          <a:prstGeom prst="rect">
            <a:avLst/>
          </a:prstGeom>
          <a:noFill/>
        </p:spPr>
        <p:txBody>
          <a:bodyPr wrap="square" rtlCol="0">
            <a:spAutoFit/>
          </a:bodyPr>
          <a:lstStyle/>
          <a:p>
            <a:pPr algn="ctr"/>
            <a:r>
              <a:rPr lang="en-US" sz="2800">
                <a:latin typeface="Cavolini" panose="03000502040302020204" pitchFamily="66" charset="0"/>
                <a:cs typeface="Cavolini" panose="03000502040302020204" pitchFamily="66" charset="0"/>
              </a:rPr>
              <a:t>How would you solve this?</a:t>
            </a:r>
          </a:p>
        </p:txBody>
      </p:sp>
      <p:sp>
        <p:nvSpPr>
          <p:cNvPr id="8" name="TextBox 7">
            <a:extLst>
              <a:ext uri="{FF2B5EF4-FFF2-40B4-BE49-F238E27FC236}">
                <a16:creationId xmlns:a16="http://schemas.microsoft.com/office/drawing/2014/main" id="{CA3C0332-E5EB-5747-BD34-605AB7B87D88}"/>
              </a:ext>
            </a:extLst>
          </p:cNvPr>
          <p:cNvSpPr txBox="1"/>
          <p:nvPr/>
        </p:nvSpPr>
        <p:spPr>
          <a:xfrm>
            <a:off x="7774316" y="1488455"/>
            <a:ext cx="4043756" cy="954107"/>
          </a:xfrm>
          <a:prstGeom prst="rect">
            <a:avLst/>
          </a:prstGeom>
          <a:noFill/>
        </p:spPr>
        <p:txBody>
          <a:bodyPr wrap="square" rtlCol="0">
            <a:spAutoFit/>
          </a:bodyPr>
          <a:lstStyle/>
          <a:p>
            <a:pPr algn="ctr"/>
            <a:r>
              <a:rPr lang="en-US" sz="2800">
                <a:latin typeface="Cavolini" panose="03000502040302020204" pitchFamily="66" charset="0"/>
                <a:cs typeface="Cavolini" panose="03000502040302020204" pitchFamily="66" charset="0"/>
              </a:rPr>
              <a:t>Could you solve it a different way?</a:t>
            </a:r>
          </a:p>
        </p:txBody>
      </p:sp>
      <p:sp>
        <p:nvSpPr>
          <p:cNvPr id="4" name="TextBox 3">
            <a:extLst>
              <a:ext uri="{FF2B5EF4-FFF2-40B4-BE49-F238E27FC236}">
                <a16:creationId xmlns:a16="http://schemas.microsoft.com/office/drawing/2014/main" id="{D784E7C8-0623-9A45-AD26-A8D4238DB6FA}"/>
              </a:ext>
            </a:extLst>
          </p:cNvPr>
          <p:cNvSpPr txBox="1"/>
          <p:nvPr/>
        </p:nvSpPr>
        <p:spPr>
          <a:xfrm>
            <a:off x="4717064" y="1334566"/>
            <a:ext cx="2757872" cy="1107996"/>
          </a:xfrm>
          <a:prstGeom prst="rect">
            <a:avLst/>
          </a:prstGeom>
          <a:solidFill>
            <a:schemeClr val="accent2"/>
          </a:solidFill>
          <a:ln w="57150">
            <a:solidFill>
              <a:schemeClr val="accent2">
                <a:lumMod val="50000"/>
              </a:schemeClr>
            </a:solidFill>
          </a:ln>
        </p:spPr>
        <p:txBody>
          <a:bodyPr wrap="square" rtlCol="0" anchor="ctr">
            <a:spAutoFit/>
          </a:bodyPr>
          <a:lstStyle/>
          <a:p>
            <a:pPr algn="ctr"/>
            <a:r>
              <a:rPr lang="en-US" sz="6600">
                <a:solidFill>
                  <a:schemeClr val="bg1">
                    <a:lumMod val="95000"/>
                  </a:schemeClr>
                </a:solidFill>
                <a:latin typeface="Marker Felt Thin" panose="02000400000000000000" pitchFamily="2" charset="77"/>
              </a:rPr>
              <a:t>5 x 8</a:t>
            </a:r>
          </a:p>
        </p:txBody>
      </p:sp>
    </p:spTree>
    <p:extLst>
      <p:ext uri="{BB962C8B-B14F-4D97-AF65-F5344CB8AC3E}">
        <p14:creationId xmlns:p14="http://schemas.microsoft.com/office/powerpoint/2010/main" val="3866322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1</a:t>
            </a:r>
            <a:endParaRPr lang="en-US" sz="4800">
              <a:latin typeface="Bradley Hand" pitchFamily="2" charset="77"/>
            </a:endParaRPr>
          </a:p>
        </p:txBody>
      </p:sp>
      <p:sp>
        <p:nvSpPr>
          <p:cNvPr id="2" name="TextBox 1">
            <a:extLst>
              <a:ext uri="{FF2B5EF4-FFF2-40B4-BE49-F238E27FC236}">
                <a16:creationId xmlns:a16="http://schemas.microsoft.com/office/drawing/2014/main" id="{DB204C52-0D8A-AF47-86FC-AE16B91F1DE3}"/>
              </a:ext>
            </a:extLst>
          </p:cNvPr>
          <p:cNvSpPr txBox="1"/>
          <p:nvPr/>
        </p:nvSpPr>
        <p:spPr>
          <a:xfrm>
            <a:off x="470068" y="1384059"/>
            <a:ext cx="3533522" cy="954107"/>
          </a:xfrm>
          <a:prstGeom prst="rect">
            <a:avLst/>
          </a:prstGeom>
          <a:noFill/>
        </p:spPr>
        <p:txBody>
          <a:bodyPr wrap="square" rtlCol="0">
            <a:spAutoFit/>
          </a:bodyPr>
          <a:lstStyle/>
          <a:p>
            <a:pPr algn="ctr"/>
            <a:r>
              <a:rPr lang="en-US" sz="2800" dirty="0">
                <a:latin typeface="Cavolini" panose="03000502040302020204" pitchFamily="66" charset="0"/>
                <a:cs typeface="Cavolini" panose="03000502040302020204" pitchFamily="66" charset="0"/>
              </a:rPr>
              <a:t>How would you solve this?</a:t>
            </a:r>
          </a:p>
        </p:txBody>
      </p:sp>
      <p:sp>
        <p:nvSpPr>
          <p:cNvPr id="8" name="TextBox 7">
            <a:extLst>
              <a:ext uri="{FF2B5EF4-FFF2-40B4-BE49-F238E27FC236}">
                <a16:creationId xmlns:a16="http://schemas.microsoft.com/office/drawing/2014/main" id="{CA3C0332-E5EB-5747-BD34-605AB7B87D88}"/>
              </a:ext>
            </a:extLst>
          </p:cNvPr>
          <p:cNvSpPr txBox="1"/>
          <p:nvPr/>
        </p:nvSpPr>
        <p:spPr>
          <a:xfrm>
            <a:off x="7774316" y="1488455"/>
            <a:ext cx="4043756" cy="954107"/>
          </a:xfrm>
          <a:prstGeom prst="rect">
            <a:avLst/>
          </a:prstGeom>
          <a:noFill/>
        </p:spPr>
        <p:txBody>
          <a:bodyPr wrap="square" rtlCol="0">
            <a:spAutoFit/>
          </a:bodyPr>
          <a:lstStyle/>
          <a:p>
            <a:pPr algn="ctr"/>
            <a:r>
              <a:rPr lang="en-US" sz="2800">
                <a:latin typeface="Cavolini" panose="03000502040302020204" pitchFamily="66" charset="0"/>
                <a:cs typeface="Cavolini" panose="03000502040302020204" pitchFamily="66" charset="0"/>
              </a:rPr>
              <a:t>Could you solve it a different way?</a:t>
            </a:r>
          </a:p>
        </p:txBody>
      </p:sp>
      <p:sp>
        <p:nvSpPr>
          <p:cNvPr id="4" name="TextBox 3">
            <a:extLst>
              <a:ext uri="{FF2B5EF4-FFF2-40B4-BE49-F238E27FC236}">
                <a16:creationId xmlns:a16="http://schemas.microsoft.com/office/drawing/2014/main" id="{D784E7C8-0623-9A45-AD26-A8D4238DB6FA}"/>
              </a:ext>
            </a:extLst>
          </p:cNvPr>
          <p:cNvSpPr txBox="1"/>
          <p:nvPr/>
        </p:nvSpPr>
        <p:spPr>
          <a:xfrm>
            <a:off x="4717064" y="1334566"/>
            <a:ext cx="2757872" cy="1107996"/>
          </a:xfrm>
          <a:prstGeom prst="rect">
            <a:avLst/>
          </a:prstGeom>
          <a:solidFill>
            <a:schemeClr val="accent2"/>
          </a:solidFill>
          <a:ln w="57150">
            <a:solidFill>
              <a:schemeClr val="accent2">
                <a:lumMod val="50000"/>
              </a:schemeClr>
            </a:solidFill>
          </a:ln>
        </p:spPr>
        <p:txBody>
          <a:bodyPr wrap="square" rtlCol="0" anchor="ctr">
            <a:spAutoFit/>
          </a:bodyPr>
          <a:lstStyle/>
          <a:p>
            <a:pPr algn="ctr"/>
            <a:r>
              <a:rPr lang="en-US" sz="6600">
                <a:solidFill>
                  <a:schemeClr val="bg1">
                    <a:lumMod val="95000"/>
                  </a:schemeClr>
                </a:solidFill>
                <a:latin typeface="Marker Felt Thin" panose="02000400000000000000" pitchFamily="2" charset="77"/>
              </a:rPr>
              <a:t>7 x 8</a:t>
            </a:r>
          </a:p>
        </p:txBody>
      </p:sp>
    </p:spTree>
    <p:extLst>
      <p:ext uri="{BB962C8B-B14F-4D97-AF65-F5344CB8AC3E}">
        <p14:creationId xmlns:p14="http://schemas.microsoft.com/office/powerpoint/2010/main" val="914155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CC4DD595-34F2-9545-9976-05C2F15AA9DC}"/>
              </a:ext>
            </a:extLst>
          </p:cNvPr>
          <p:cNvSpPr/>
          <p:nvPr/>
        </p:nvSpPr>
        <p:spPr>
          <a:xfrm>
            <a:off x="630205" y="436901"/>
            <a:ext cx="10931589" cy="5984197"/>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chemeClr val="accent2"/>
          </a:solidFill>
          <a:ln w="28575">
            <a:solidFill>
              <a:srgbClr val="C55A1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1</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4053098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2" name="TextBox 1">
            <a:extLst>
              <a:ext uri="{FF2B5EF4-FFF2-40B4-BE49-F238E27FC236}">
                <a16:creationId xmlns:a16="http://schemas.microsoft.com/office/drawing/2014/main" id="{F6E11781-09A8-734A-A7E2-3E641C9A00D2}"/>
              </a:ext>
            </a:extLst>
          </p:cNvPr>
          <p:cNvSpPr txBox="1"/>
          <p:nvPr/>
        </p:nvSpPr>
        <p:spPr>
          <a:xfrm>
            <a:off x="1139479" y="1024868"/>
            <a:ext cx="5619666" cy="1569660"/>
          </a:xfrm>
          <a:prstGeom prst="rect">
            <a:avLst/>
          </a:prstGeom>
          <a:noFill/>
        </p:spPr>
        <p:txBody>
          <a:bodyPr wrap="square" rtlCol="0">
            <a:spAutoFit/>
          </a:bodyPr>
          <a:lstStyle/>
          <a:p>
            <a:r>
              <a:rPr lang="en-US" sz="2400">
                <a:solidFill>
                  <a:schemeClr val="tx1">
                    <a:lumMod val="65000"/>
                    <a:lumOff val="35000"/>
                  </a:schemeClr>
                </a:solidFill>
              </a:rPr>
              <a:t>Products can be found by breaking up the factors and working with the smaller parts.</a:t>
            </a:r>
          </a:p>
          <a:p>
            <a:endParaRPr lang="en-US" sz="2400">
              <a:solidFill>
                <a:schemeClr val="tx1">
                  <a:lumMod val="65000"/>
                  <a:lumOff val="35000"/>
                </a:schemeClr>
              </a:solidFill>
            </a:endParaRPr>
          </a:p>
          <a:p>
            <a:r>
              <a:rPr lang="en-US" sz="2400">
                <a:solidFill>
                  <a:schemeClr val="tx1">
                    <a:lumMod val="65000"/>
                    <a:lumOff val="35000"/>
                  </a:schemeClr>
                </a:solidFill>
              </a:rPr>
              <a:t>Say we want to know the solution to </a:t>
            </a:r>
            <a:r>
              <a:rPr lang="en-US" sz="2400" b="1">
                <a:solidFill>
                  <a:schemeClr val="tx1">
                    <a:lumMod val="65000"/>
                    <a:lumOff val="35000"/>
                  </a:schemeClr>
                </a:solidFill>
              </a:rPr>
              <a:t>6 x 8</a:t>
            </a:r>
            <a:r>
              <a:rPr lang="en-US" sz="2400">
                <a:solidFill>
                  <a:schemeClr val="tx1">
                    <a:lumMod val="65000"/>
                    <a:lumOff val="35000"/>
                  </a:schemeClr>
                </a:solidFill>
              </a:rPr>
              <a:t>:</a:t>
            </a:r>
          </a:p>
        </p:txBody>
      </p:sp>
      <p:grpSp>
        <p:nvGrpSpPr>
          <p:cNvPr id="29" name="Group 28">
            <a:extLst>
              <a:ext uri="{FF2B5EF4-FFF2-40B4-BE49-F238E27FC236}">
                <a16:creationId xmlns:a16="http://schemas.microsoft.com/office/drawing/2014/main" id="{35AC74C6-26CB-9643-8F8F-2E57778C02AF}"/>
              </a:ext>
            </a:extLst>
          </p:cNvPr>
          <p:cNvGrpSpPr/>
          <p:nvPr/>
        </p:nvGrpSpPr>
        <p:grpSpPr>
          <a:xfrm>
            <a:off x="7320473" y="246922"/>
            <a:ext cx="2941363" cy="2237650"/>
            <a:chOff x="7169630" y="483223"/>
            <a:chExt cx="2941363" cy="2237650"/>
          </a:xfrm>
        </p:grpSpPr>
        <p:pic>
          <p:nvPicPr>
            <p:cNvPr id="5" name="Picture 4" descr="A picture containing text, green&#10;&#10;Description automatically generated">
              <a:extLst>
                <a:ext uri="{FF2B5EF4-FFF2-40B4-BE49-F238E27FC236}">
                  <a16:creationId xmlns:a16="http://schemas.microsoft.com/office/drawing/2014/main" id="{E3D6FCF3-B6CA-FE44-84CA-933CCFC84FE0}"/>
                </a:ext>
              </a:extLst>
            </p:cNvPr>
            <p:cNvPicPr>
              <a:picLocks noChangeAspect="1"/>
            </p:cNvPicPr>
            <p:nvPr/>
          </p:nvPicPr>
          <p:blipFill>
            <a:blip r:embed="rId3"/>
            <a:stretch>
              <a:fillRect/>
            </a:stretch>
          </p:blipFill>
          <p:spPr>
            <a:xfrm>
              <a:off x="7169630" y="483223"/>
              <a:ext cx="2941363" cy="2237650"/>
            </a:xfrm>
            <a:prstGeom prst="rect">
              <a:avLst/>
            </a:prstGeom>
          </p:spPr>
        </p:pic>
        <p:sp>
          <p:nvSpPr>
            <p:cNvPr id="12" name="TextBox 11">
              <a:extLst>
                <a:ext uri="{FF2B5EF4-FFF2-40B4-BE49-F238E27FC236}">
                  <a16:creationId xmlns:a16="http://schemas.microsoft.com/office/drawing/2014/main" id="{673E8D08-790B-F94A-9F58-F76A8B92D598}"/>
                </a:ext>
              </a:extLst>
            </p:cNvPr>
            <p:cNvSpPr txBox="1"/>
            <p:nvPr/>
          </p:nvSpPr>
          <p:spPr>
            <a:xfrm>
              <a:off x="8476736" y="811393"/>
              <a:ext cx="840260" cy="1862048"/>
            </a:xfrm>
            <a:prstGeom prst="rect">
              <a:avLst/>
            </a:prstGeom>
            <a:noFill/>
          </p:spPr>
          <p:txBody>
            <a:bodyPr wrap="square" rtlCol="0">
              <a:spAutoFit/>
            </a:bodyPr>
            <a:lstStyle/>
            <a:p>
              <a:r>
                <a:rPr lang="en-US" sz="11500" dirty="0">
                  <a:solidFill>
                    <a:schemeClr val="bg1"/>
                  </a:solidFill>
                  <a:latin typeface="Marker Felt Thin" panose="02000400000000000000" pitchFamily="2" charset="77"/>
                </a:rPr>
                <a:t>?</a:t>
              </a:r>
            </a:p>
          </p:txBody>
        </p:sp>
      </p:grpSp>
      <p:sp>
        <p:nvSpPr>
          <p:cNvPr id="13" name="Rectangle 12">
            <a:extLst>
              <a:ext uri="{FF2B5EF4-FFF2-40B4-BE49-F238E27FC236}">
                <a16:creationId xmlns:a16="http://schemas.microsoft.com/office/drawing/2014/main" id="{ABCA43A3-2C4D-1A46-A2E2-2DE8FB63CD89}"/>
              </a:ext>
            </a:extLst>
          </p:cNvPr>
          <p:cNvSpPr/>
          <p:nvPr/>
        </p:nvSpPr>
        <p:spPr>
          <a:xfrm>
            <a:off x="1089336" y="5714933"/>
            <a:ext cx="2252540" cy="923330"/>
          </a:xfrm>
          <a:prstGeom prst="rect">
            <a:avLst/>
          </a:prstGeom>
        </p:spPr>
        <p:txBody>
          <a:bodyPr wrap="none">
            <a:spAutoFit/>
          </a:bodyPr>
          <a:lstStyle/>
          <a:p>
            <a:r>
              <a:rPr lang="en-US" b="1" dirty="0">
                <a:solidFill>
                  <a:schemeClr val="tx1">
                    <a:lumMod val="65000"/>
                    <a:lumOff val="35000"/>
                  </a:schemeClr>
                </a:solidFill>
              </a:rPr>
              <a:t>6 x 8 = </a:t>
            </a:r>
            <a:r>
              <a:rPr lang="en-US" b="1" dirty="0">
                <a:solidFill>
                  <a:schemeClr val="accent6"/>
                </a:solidFill>
              </a:rPr>
              <a:t>(6 x 4) </a:t>
            </a:r>
            <a:r>
              <a:rPr lang="en-US" b="1" dirty="0">
                <a:solidFill>
                  <a:schemeClr val="tx1">
                    <a:lumMod val="65000"/>
                    <a:lumOff val="35000"/>
                  </a:schemeClr>
                </a:solidFill>
              </a:rPr>
              <a:t>+ </a:t>
            </a:r>
            <a:r>
              <a:rPr lang="en-US" b="1" dirty="0">
                <a:solidFill>
                  <a:schemeClr val="accent4">
                    <a:lumMod val="60000"/>
                    <a:lumOff val="40000"/>
                  </a:schemeClr>
                </a:solidFill>
              </a:rPr>
              <a:t>(6 x 4)</a:t>
            </a:r>
          </a:p>
          <a:p>
            <a:r>
              <a:rPr lang="en-US" b="1" dirty="0">
                <a:solidFill>
                  <a:schemeClr val="tx1">
                    <a:lumMod val="65000"/>
                    <a:lumOff val="35000"/>
                  </a:schemeClr>
                </a:solidFill>
              </a:rPr>
              <a:t>6 x 8 =</a:t>
            </a:r>
            <a:r>
              <a:rPr lang="en-US" b="1" dirty="0">
                <a:solidFill>
                  <a:schemeClr val="tx1">
                    <a:lumMod val="50000"/>
                    <a:lumOff val="50000"/>
                  </a:schemeClr>
                </a:solidFill>
              </a:rPr>
              <a:t>   </a:t>
            </a:r>
            <a:r>
              <a:rPr lang="en-US" b="1" dirty="0">
                <a:solidFill>
                  <a:schemeClr val="accent6"/>
                </a:solidFill>
              </a:rPr>
              <a:t>24</a:t>
            </a:r>
            <a:r>
              <a:rPr lang="en-US" b="1" dirty="0">
                <a:solidFill>
                  <a:schemeClr val="tx1">
                    <a:lumMod val="50000"/>
                    <a:lumOff val="50000"/>
                  </a:schemeClr>
                </a:solidFill>
              </a:rPr>
              <a:t>     +    </a:t>
            </a:r>
            <a:r>
              <a:rPr lang="en-US" b="1" dirty="0">
                <a:solidFill>
                  <a:schemeClr val="accent4">
                    <a:lumMod val="60000"/>
                    <a:lumOff val="40000"/>
                  </a:schemeClr>
                </a:solidFill>
              </a:rPr>
              <a:t>24</a:t>
            </a:r>
          </a:p>
          <a:p>
            <a:r>
              <a:rPr lang="en-US" b="1" dirty="0">
                <a:solidFill>
                  <a:schemeClr val="tx1">
                    <a:lumMod val="65000"/>
                    <a:lumOff val="35000"/>
                  </a:schemeClr>
                </a:solidFill>
              </a:rPr>
              <a:t>6 x 8 = ______</a:t>
            </a:r>
          </a:p>
        </p:txBody>
      </p:sp>
      <p:grpSp>
        <p:nvGrpSpPr>
          <p:cNvPr id="30" name="Group 29">
            <a:extLst>
              <a:ext uri="{FF2B5EF4-FFF2-40B4-BE49-F238E27FC236}">
                <a16:creationId xmlns:a16="http://schemas.microsoft.com/office/drawing/2014/main" id="{EB55AA16-ACA1-6147-8957-C56AAC6580BC}"/>
              </a:ext>
            </a:extLst>
          </p:cNvPr>
          <p:cNvGrpSpPr/>
          <p:nvPr/>
        </p:nvGrpSpPr>
        <p:grpSpPr>
          <a:xfrm>
            <a:off x="785238" y="3144550"/>
            <a:ext cx="2727121" cy="2464412"/>
            <a:chOff x="196406" y="2909158"/>
            <a:chExt cx="2941363" cy="2752706"/>
          </a:xfrm>
        </p:grpSpPr>
        <p:pic>
          <p:nvPicPr>
            <p:cNvPr id="7" name="Picture 6">
              <a:extLst>
                <a:ext uri="{FF2B5EF4-FFF2-40B4-BE49-F238E27FC236}">
                  <a16:creationId xmlns:a16="http://schemas.microsoft.com/office/drawing/2014/main" id="{EC08F0BB-B035-1948-AA23-C73EB2DF6C0E}"/>
                </a:ext>
              </a:extLst>
            </p:cNvPr>
            <p:cNvPicPr>
              <a:picLocks noChangeAspect="1"/>
            </p:cNvPicPr>
            <p:nvPr/>
          </p:nvPicPr>
          <p:blipFill>
            <a:blip r:embed="rId4"/>
            <a:stretch>
              <a:fillRect/>
            </a:stretch>
          </p:blipFill>
          <p:spPr>
            <a:xfrm>
              <a:off x="196406" y="3339735"/>
              <a:ext cx="2941363" cy="2322129"/>
            </a:xfrm>
            <a:prstGeom prst="rect">
              <a:avLst/>
            </a:prstGeom>
          </p:spPr>
        </p:pic>
        <p:sp>
          <p:nvSpPr>
            <p:cNvPr id="14" name="Rectangle 13">
              <a:extLst>
                <a:ext uri="{FF2B5EF4-FFF2-40B4-BE49-F238E27FC236}">
                  <a16:creationId xmlns:a16="http://schemas.microsoft.com/office/drawing/2014/main" id="{C6021E4D-831A-C54D-9C66-D186F840B57B}"/>
                </a:ext>
              </a:extLst>
            </p:cNvPr>
            <p:cNvSpPr/>
            <p:nvPr/>
          </p:nvSpPr>
          <p:spPr>
            <a:xfrm>
              <a:off x="1602743" y="2909158"/>
              <a:ext cx="301686" cy="369332"/>
            </a:xfrm>
            <a:prstGeom prst="rect">
              <a:avLst/>
            </a:prstGeom>
          </p:spPr>
          <p:txBody>
            <a:bodyPr wrap="none">
              <a:spAutoFit/>
            </a:bodyPr>
            <a:lstStyle/>
            <a:p>
              <a:r>
                <a:rPr lang="en-US" b="1">
                  <a:solidFill>
                    <a:schemeClr val="tx1">
                      <a:lumMod val="65000"/>
                      <a:lumOff val="35000"/>
                    </a:schemeClr>
                  </a:solidFill>
                </a:rPr>
                <a:t>8</a:t>
              </a:r>
              <a:endParaRPr lang="en-US"/>
            </a:p>
          </p:txBody>
        </p:sp>
        <p:cxnSp>
          <p:nvCxnSpPr>
            <p:cNvPr id="16" name="Straight Connector 15">
              <a:extLst>
                <a:ext uri="{FF2B5EF4-FFF2-40B4-BE49-F238E27FC236}">
                  <a16:creationId xmlns:a16="http://schemas.microsoft.com/office/drawing/2014/main" id="{82EF9FCF-B816-BD45-8BBB-7C4AE0B60FC7}"/>
                </a:ext>
              </a:extLst>
            </p:cNvPr>
            <p:cNvCxnSpPr/>
            <p:nvPr/>
          </p:nvCxnSpPr>
          <p:spPr>
            <a:xfrm flipH="1">
              <a:off x="1330410" y="3278490"/>
              <a:ext cx="272333" cy="135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D2A59C-FF6A-A04C-9E30-61AB8050BBD7}"/>
                </a:ext>
              </a:extLst>
            </p:cNvPr>
            <p:cNvCxnSpPr>
              <a:cxnSpLocks/>
            </p:cNvCxnSpPr>
            <p:nvPr/>
          </p:nvCxnSpPr>
          <p:spPr>
            <a:xfrm flipH="1" flipV="1">
              <a:off x="1875077" y="3278490"/>
              <a:ext cx="301685" cy="1353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364700F-344E-1740-BD8D-0DB255CA58C7}"/>
              </a:ext>
            </a:extLst>
          </p:cNvPr>
          <p:cNvGrpSpPr/>
          <p:nvPr/>
        </p:nvGrpSpPr>
        <p:grpSpPr>
          <a:xfrm>
            <a:off x="4602529" y="2988018"/>
            <a:ext cx="2737193" cy="2669922"/>
            <a:chOff x="4176484" y="2943108"/>
            <a:chExt cx="2985805" cy="2776162"/>
          </a:xfrm>
        </p:grpSpPr>
        <p:pic>
          <p:nvPicPr>
            <p:cNvPr id="9" name="Picture 8" descr="A picture containing text, green&#10;&#10;Description automatically generated">
              <a:extLst>
                <a:ext uri="{FF2B5EF4-FFF2-40B4-BE49-F238E27FC236}">
                  <a16:creationId xmlns:a16="http://schemas.microsoft.com/office/drawing/2014/main" id="{982D29DD-9D8C-ED43-8E05-A9F0239F4EB4}"/>
                </a:ext>
              </a:extLst>
            </p:cNvPr>
            <p:cNvPicPr>
              <a:picLocks noChangeAspect="1"/>
            </p:cNvPicPr>
            <p:nvPr/>
          </p:nvPicPr>
          <p:blipFill>
            <a:blip r:embed="rId5"/>
            <a:stretch>
              <a:fillRect/>
            </a:stretch>
          </p:blipFill>
          <p:spPr>
            <a:xfrm>
              <a:off x="4176484" y="3413877"/>
              <a:ext cx="2985805" cy="2305393"/>
            </a:xfrm>
            <a:prstGeom prst="rect">
              <a:avLst/>
            </a:prstGeom>
          </p:spPr>
        </p:pic>
        <p:sp>
          <p:nvSpPr>
            <p:cNvPr id="21" name="Rectangle 20">
              <a:extLst>
                <a:ext uri="{FF2B5EF4-FFF2-40B4-BE49-F238E27FC236}">
                  <a16:creationId xmlns:a16="http://schemas.microsoft.com/office/drawing/2014/main" id="{4112FACA-4C26-7F4F-B9DF-2905AC2790BA}"/>
                </a:ext>
              </a:extLst>
            </p:cNvPr>
            <p:cNvSpPr/>
            <p:nvPr/>
          </p:nvSpPr>
          <p:spPr>
            <a:xfrm>
              <a:off x="5790194" y="2943108"/>
              <a:ext cx="301686" cy="369332"/>
            </a:xfrm>
            <a:prstGeom prst="rect">
              <a:avLst/>
            </a:prstGeom>
          </p:spPr>
          <p:txBody>
            <a:bodyPr wrap="none">
              <a:spAutoFit/>
            </a:bodyPr>
            <a:lstStyle/>
            <a:p>
              <a:r>
                <a:rPr lang="en-US" b="1">
                  <a:solidFill>
                    <a:schemeClr val="tx1">
                      <a:lumMod val="65000"/>
                      <a:lumOff val="35000"/>
                    </a:schemeClr>
                  </a:solidFill>
                </a:rPr>
                <a:t>8</a:t>
              </a:r>
              <a:endParaRPr lang="en-US"/>
            </a:p>
          </p:txBody>
        </p:sp>
        <p:cxnSp>
          <p:nvCxnSpPr>
            <p:cNvPr id="23" name="Straight Connector 22">
              <a:extLst>
                <a:ext uri="{FF2B5EF4-FFF2-40B4-BE49-F238E27FC236}">
                  <a16:creationId xmlns:a16="http://schemas.microsoft.com/office/drawing/2014/main" id="{BDB76525-C7AF-A242-BB08-64C4ACEF565F}"/>
                </a:ext>
              </a:extLst>
            </p:cNvPr>
            <p:cNvCxnSpPr/>
            <p:nvPr/>
          </p:nvCxnSpPr>
          <p:spPr>
            <a:xfrm flipH="1">
              <a:off x="5517861" y="3312440"/>
              <a:ext cx="272333" cy="135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69C4E03-1F61-724D-B1E3-E461238C6D36}"/>
                </a:ext>
              </a:extLst>
            </p:cNvPr>
            <p:cNvCxnSpPr>
              <a:cxnSpLocks/>
            </p:cNvCxnSpPr>
            <p:nvPr/>
          </p:nvCxnSpPr>
          <p:spPr>
            <a:xfrm flipH="1" flipV="1">
              <a:off x="6062528" y="3312440"/>
              <a:ext cx="301685" cy="1353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F314F1B-080C-4B43-92F8-60B3B78E4129}"/>
              </a:ext>
            </a:extLst>
          </p:cNvPr>
          <p:cNvGrpSpPr/>
          <p:nvPr/>
        </p:nvGrpSpPr>
        <p:grpSpPr>
          <a:xfrm>
            <a:off x="8502559" y="3081685"/>
            <a:ext cx="2737193" cy="2576164"/>
            <a:chOff x="8373533" y="2967822"/>
            <a:chExt cx="2941363" cy="2751448"/>
          </a:xfrm>
        </p:grpSpPr>
        <p:pic>
          <p:nvPicPr>
            <p:cNvPr id="11" name="Picture 10" descr="A picture containing text, green&#10;&#10;Description automatically generated">
              <a:extLst>
                <a:ext uri="{FF2B5EF4-FFF2-40B4-BE49-F238E27FC236}">
                  <a16:creationId xmlns:a16="http://schemas.microsoft.com/office/drawing/2014/main" id="{38ED12D4-A3FE-8347-A747-99D6576D1233}"/>
                </a:ext>
              </a:extLst>
            </p:cNvPr>
            <p:cNvPicPr>
              <a:picLocks noChangeAspect="1"/>
            </p:cNvPicPr>
            <p:nvPr/>
          </p:nvPicPr>
          <p:blipFill>
            <a:blip r:embed="rId6"/>
            <a:stretch>
              <a:fillRect/>
            </a:stretch>
          </p:blipFill>
          <p:spPr>
            <a:xfrm>
              <a:off x="8373533" y="3413877"/>
              <a:ext cx="2941363" cy="2305393"/>
            </a:xfrm>
            <a:prstGeom prst="rect">
              <a:avLst/>
            </a:prstGeom>
          </p:spPr>
        </p:pic>
        <p:sp>
          <p:nvSpPr>
            <p:cNvPr id="25" name="Rectangle 24">
              <a:extLst>
                <a:ext uri="{FF2B5EF4-FFF2-40B4-BE49-F238E27FC236}">
                  <a16:creationId xmlns:a16="http://schemas.microsoft.com/office/drawing/2014/main" id="{9CD201BB-C6F5-2C44-ACAC-8B225EEDCD73}"/>
                </a:ext>
              </a:extLst>
            </p:cNvPr>
            <p:cNvSpPr/>
            <p:nvPr/>
          </p:nvSpPr>
          <p:spPr>
            <a:xfrm>
              <a:off x="10110993" y="2967822"/>
              <a:ext cx="301686" cy="369332"/>
            </a:xfrm>
            <a:prstGeom prst="rect">
              <a:avLst/>
            </a:prstGeom>
          </p:spPr>
          <p:txBody>
            <a:bodyPr wrap="none">
              <a:spAutoFit/>
            </a:bodyPr>
            <a:lstStyle/>
            <a:p>
              <a:r>
                <a:rPr lang="en-US" b="1">
                  <a:solidFill>
                    <a:schemeClr val="tx1">
                      <a:lumMod val="65000"/>
                      <a:lumOff val="35000"/>
                    </a:schemeClr>
                  </a:solidFill>
                </a:rPr>
                <a:t>8</a:t>
              </a:r>
              <a:endParaRPr lang="en-US"/>
            </a:p>
          </p:txBody>
        </p:sp>
        <p:cxnSp>
          <p:nvCxnSpPr>
            <p:cNvPr id="26" name="Straight Connector 25">
              <a:extLst>
                <a:ext uri="{FF2B5EF4-FFF2-40B4-BE49-F238E27FC236}">
                  <a16:creationId xmlns:a16="http://schemas.microsoft.com/office/drawing/2014/main" id="{67535EC5-7243-9C4D-AF87-D46581D4E612}"/>
                </a:ext>
              </a:extLst>
            </p:cNvPr>
            <p:cNvCxnSpPr/>
            <p:nvPr/>
          </p:nvCxnSpPr>
          <p:spPr>
            <a:xfrm flipH="1">
              <a:off x="9838660" y="3337154"/>
              <a:ext cx="272333" cy="135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1F27E4-3B46-FB42-AB3B-CE8CC6A275D8}"/>
                </a:ext>
              </a:extLst>
            </p:cNvPr>
            <p:cNvCxnSpPr>
              <a:cxnSpLocks/>
            </p:cNvCxnSpPr>
            <p:nvPr/>
          </p:nvCxnSpPr>
          <p:spPr>
            <a:xfrm flipH="1" flipV="1">
              <a:off x="10383327" y="3337154"/>
              <a:ext cx="301685" cy="1353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05BE8376-5BD1-9943-8AE2-C3989EF2A468}"/>
              </a:ext>
            </a:extLst>
          </p:cNvPr>
          <p:cNvCxnSpPr/>
          <p:nvPr/>
        </p:nvCxnSpPr>
        <p:spPr>
          <a:xfrm>
            <a:off x="393908" y="2674289"/>
            <a:ext cx="1114579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7BA2F0D-6B6E-914B-B082-30E9819BCDF1}"/>
              </a:ext>
            </a:extLst>
          </p:cNvPr>
          <p:cNvSpPr txBox="1"/>
          <p:nvPr/>
        </p:nvSpPr>
        <p:spPr>
          <a:xfrm>
            <a:off x="820430" y="2792229"/>
            <a:ext cx="2420685" cy="369332"/>
          </a:xfrm>
          <a:prstGeom prst="rect">
            <a:avLst/>
          </a:prstGeom>
          <a:noFill/>
        </p:spPr>
        <p:txBody>
          <a:bodyPr wrap="square" rtlCol="0">
            <a:spAutoFit/>
          </a:bodyPr>
          <a:lstStyle/>
          <a:p>
            <a:r>
              <a:rPr lang="en-US"/>
              <a:t>If </a:t>
            </a:r>
            <a:r>
              <a:rPr lang="en-US" b="1"/>
              <a:t>6 x 4 </a:t>
            </a:r>
            <a:r>
              <a:rPr lang="en-US"/>
              <a:t>is known…</a:t>
            </a:r>
          </a:p>
        </p:txBody>
      </p:sp>
      <p:sp>
        <p:nvSpPr>
          <p:cNvPr id="35" name="Rectangle 34">
            <a:extLst>
              <a:ext uri="{FF2B5EF4-FFF2-40B4-BE49-F238E27FC236}">
                <a16:creationId xmlns:a16="http://schemas.microsoft.com/office/drawing/2014/main" id="{E341E65C-2D3C-D14B-86F7-FBA102C10FEB}"/>
              </a:ext>
            </a:extLst>
          </p:cNvPr>
          <p:cNvSpPr/>
          <p:nvPr/>
        </p:nvSpPr>
        <p:spPr>
          <a:xfrm>
            <a:off x="4955604" y="5714933"/>
            <a:ext cx="2252540" cy="923330"/>
          </a:xfrm>
          <a:prstGeom prst="rect">
            <a:avLst/>
          </a:prstGeom>
        </p:spPr>
        <p:txBody>
          <a:bodyPr wrap="none">
            <a:spAutoFit/>
          </a:bodyPr>
          <a:lstStyle/>
          <a:p>
            <a:r>
              <a:rPr lang="en-US" b="1" dirty="0">
                <a:solidFill>
                  <a:schemeClr val="tx1">
                    <a:lumMod val="65000"/>
                    <a:lumOff val="35000"/>
                  </a:schemeClr>
                </a:solidFill>
              </a:rPr>
              <a:t>6 x 8 = </a:t>
            </a:r>
            <a:r>
              <a:rPr lang="en-US" b="1" dirty="0">
                <a:solidFill>
                  <a:schemeClr val="accent6"/>
                </a:solidFill>
              </a:rPr>
              <a:t>(6 x 5) </a:t>
            </a:r>
            <a:r>
              <a:rPr lang="en-US" b="1" dirty="0">
                <a:solidFill>
                  <a:schemeClr val="tx1">
                    <a:lumMod val="65000"/>
                    <a:lumOff val="35000"/>
                  </a:schemeClr>
                </a:solidFill>
              </a:rPr>
              <a:t>+ </a:t>
            </a:r>
            <a:r>
              <a:rPr lang="en-US" b="1" dirty="0">
                <a:solidFill>
                  <a:schemeClr val="accent4">
                    <a:lumMod val="60000"/>
                    <a:lumOff val="40000"/>
                  </a:schemeClr>
                </a:solidFill>
              </a:rPr>
              <a:t>(6 x 3)</a:t>
            </a:r>
          </a:p>
          <a:p>
            <a:r>
              <a:rPr lang="en-US" b="1" dirty="0">
                <a:solidFill>
                  <a:schemeClr val="tx1">
                    <a:lumMod val="65000"/>
                    <a:lumOff val="35000"/>
                  </a:schemeClr>
                </a:solidFill>
              </a:rPr>
              <a:t>6 x 8 =</a:t>
            </a:r>
            <a:r>
              <a:rPr lang="en-US" b="1" dirty="0">
                <a:solidFill>
                  <a:schemeClr val="tx1">
                    <a:lumMod val="50000"/>
                    <a:lumOff val="50000"/>
                  </a:schemeClr>
                </a:solidFill>
              </a:rPr>
              <a:t>   </a:t>
            </a:r>
            <a:r>
              <a:rPr lang="en-US" b="1" dirty="0">
                <a:solidFill>
                  <a:schemeClr val="accent6"/>
                </a:solidFill>
              </a:rPr>
              <a:t>30</a:t>
            </a:r>
            <a:r>
              <a:rPr lang="en-US" b="1" dirty="0">
                <a:solidFill>
                  <a:schemeClr val="tx1">
                    <a:lumMod val="50000"/>
                    <a:lumOff val="50000"/>
                  </a:schemeClr>
                </a:solidFill>
              </a:rPr>
              <a:t>     +    </a:t>
            </a:r>
            <a:r>
              <a:rPr lang="en-US" b="1" dirty="0">
                <a:solidFill>
                  <a:schemeClr val="accent4">
                    <a:lumMod val="60000"/>
                    <a:lumOff val="40000"/>
                  </a:schemeClr>
                </a:solidFill>
              </a:rPr>
              <a:t>18</a:t>
            </a:r>
          </a:p>
          <a:p>
            <a:r>
              <a:rPr lang="en-US" b="1" dirty="0">
                <a:solidFill>
                  <a:schemeClr val="tx1">
                    <a:lumMod val="65000"/>
                    <a:lumOff val="35000"/>
                  </a:schemeClr>
                </a:solidFill>
              </a:rPr>
              <a:t>6 x 8 = ______</a:t>
            </a:r>
            <a:endParaRPr lang="en-US" dirty="0">
              <a:solidFill>
                <a:schemeClr val="accent4">
                  <a:lumMod val="60000"/>
                  <a:lumOff val="40000"/>
                </a:schemeClr>
              </a:solidFill>
            </a:endParaRPr>
          </a:p>
        </p:txBody>
      </p:sp>
      <p:sp>
        <p:nvSpPr>
          <p:cNvPr id="36" name="TextBox 35">
            <a:extLst>
              <a:ext uri="{FF2B5EF4-FFF2-40B4-BE49-F238E27FC236}">
                <a16:creationId xmlns:a16="http://schemas.microsoft.com/office/drawing/2014/main" id="{EA43194C-A383-B544-885E-5370A3A029F6}"/>
              </a:ext>
            </a:extLst>
          </p:cNvPr>
          <p:cNvSpPr txBox="1"/>
          <p:nvPr/>
        </p:nvSpPr>
        <p:spPr>
          <a:xfrm>
            <a:off x="4526441" y="2772210"/>
            <a:ext cx="2420685" cy="369332"/>
          </a:xfrm>
          <a:prstGeom prst="rect">
            <a:avLst/>
          </a:prstGeom>
          <a:noFill/>
        </p:spPr>
        <p:txBody>
          <a:bodyPr wrap="square" rtlCol="0">
            <a:spAutoFit/>
          </a:bodyPr>
          <a:lstStyle/>
          <a:p>
            <a:r>
              <a:rPr lang="en-US"/>
              <a:t>If </a:t>
            </a:r>
            <a:r>
              <a:rPr lang="en-US" b="1"/>
              <a:t>6 x 5 </a:t>
            </a:r>
            <a:r>
              <a:rPr lang="en-US"/>
              <a:t>is known…</a:t>
            </a:r>
          </a:p>
        </p:txBody>
      </p:sp>
      <p:sp>
        <p:nvSpPr>
          <p:cNvPr id="37" name="TextBox 36">
            <a:extLst>
              <a:ext uri="{FF2B5EF4-FFF2-40B4-BE49-F238E27FC236}">
                <a16:creationId xmlns:a16="http://schemas.microsoft.com/office/drawing/2014/main" id="{E1A3FA47-EAC1-5E4A-8522-D3DF912F0E82}"/>
              </a:ext>
            </a:extLst>
          </p:cNvPr>
          <p:cNvSpPr txBox="1"/>
          <p:nvPr/>
        </p:nvSpPr>
        <p:spPr>
          <a:xfrm>
            <a:off x="8215901" y="2816142"/>
            <a:ext cx="2420685" cy="369332"/>
          </a:xfrm>
          <a:prstGeom prst="rect">
            <a:avLst/>
          </a:prstGeom>
          <a:noFill/>
        </p:spPr>
        <p:txBody>
          <a:bodyPr wrap="square" rtlCol="0">
            <a:spAutoFit/>
          </a:bodyPr>
          <a:lstStyle/>
          <a:p>
            <a:r>
              <a:rPr lang="en-US"/>
              <a:t>If </a:t>
            </a:r>
            <a:r>
              <a:rPr lang="en-US" b="1"/>
              <a:t>6 x 6 </a:t>
            </a:r>
            <a:r>
              <a:rPr lang="en-US"/>
              <a:t>is known…</a:t>
            </a:r>
          </a:p>
        </p:txBody>
      </p:sp>
      <p:sp>
        <p:nvSpPr>
          <p:cNvPr id="38" name="Rectangle 37">
            <a:extLst>
              <a:ext uri="{FF2B5EF4-FFF2-40B4-BE49-F238E27FC236}">
                <a16:creationId xmlns:a16="http://schemas.microsoft.com/office/drawing/2014/main" id="{A8B189A9-E27D-5247-A11B-461646844B38}"/>
              </a:ext>
            </a:extLst>
          </p:cNvPr>
          <p:cNvSpPr/>
          <p:nvPr/>
        </p:nvSpPr>
        <p:spPr>
          <a:xfrm>
            <a:off x="8850124" y="5657849"/>
            <a:ext cx="2252540" cy="923330"/>
          </a:xfrm>
          <a:prstGeom prst="rect">
            <a:avLst/>
          </a:prstGeom>
        </p:spPr>
        <p:txBody>
          <a:bodyPr wrap="none">
            <a:spAutoFit/>
          </a:bodyPr>
          <a:lstStyle/>
          <a:p>
            <a:r>
              <a:rPr lang="en-US" b="1" dirty="0">
                <a:solidFill>
                  <a:schemeClr val="tx1">
                    <a:lumMod val="65000"/>
                    <a:lumOff val="35000"/>
                  </a:schemeClr>
                </a:solidFill>
              </a:rPr>
              <a:t>6 x 8 = </a:t>
            </a:r>
            <a:r>
              <a:rPr lang="en-US" b="1" dirty="0">
                <a:solidFill>
                  <a:schemeClr val="accent6"/>
                </a:solidFill>
              </a:rPr>
              <a:t>(6 x 6) </a:t>
            </a:r>
            <a:r>
              <a:rPr lang="en-US" b="1" dirty="0">
                <a:solidFill>
                  <a:schemeClr val="tx1">
                    <a:lumMod val="65000"/>
                    <a:lumOff val="35000"/>
                  </a:schemeClr>
                </a:solidFill>
              </a:rPr>
              <a:t>+ </a:t>
            </a:r>
            <a:r>
              <a:rPr lang="en-US" b="1" dirty="0">
                <a:solidFill>
                  <a:schemeClr val="accent4">
                    <a:lumMod val="60000"/>
                    <a:lumOff val="40000"/>
                  </a:schemeClr>
                </a:solidFill>
              </a:rPr>
              <a:t>(6 x 2)</a:t>
            </a:r>
          </a:p>
          <a:p>
            <a:r>
              <a:rPr lang="en-US" b="1" dirty="0">
                <a:solidFill>
                  <a:schemeClr val="tx1">
                    <a:lumMod val="65000"/>
                    <a:lumOff val="35000"/>
                  </a:schemeClr>
                </a:solidFill>
              </a:rPr>
              <a:t>6 x 8 =</a:t>
            </a:r>
            <a:r>
              <a:rPr lang="en-US" b="1" dirty="0">
                <a:solidFill>
                  <a:schemeClr val="tx1">
                    <a:lumMod val="50000"/>
                    <a:lumOff val="50000"/>
                  </a:schemeClr>
                </a:solidFill>
              </a:rPr>
              <a:t>   </a:t>
            </a:r>
            <a:r>
              <a:rPr lang="en-US" b="1" dirty="0">
                <a:solidFill>
                  <a:schemeClr val="accent6"/>
                </a:solidFill>
              </a:rPr>
              <a:t>36</a:t>
            </a:r>
            <a:r>
              <a:rPr lang="en-US" b="1" dirty="0">
                <a:solidFill>
                  <a:schemeClr val="tx1">
                    <a:lumMod val="50000"/>
                    <a:lumOff val="50000"/>
                  </a:schemeClr>
                </a:solidFill>
              </a:rPr>
              <a:t>     +    </a:t>
            </a:r>
            <a:r>
              <a:rPr lang="en-US" b="1" dirty="0">
                <a:solidFill>
                  <a:schemeClr val="accent4">
                    <a:lumMod val="60000"/>
                    <a:lumOff val="40000"/>
                  </a:schemeClr>
                </a:solidFill>
              </a:rPr>
              <a:t>12</a:t>
            </a:r>
          </a:p>
          <a:p>
            <a:r>
              <a:rPr lang="en-US" b="1" dirty="0">
                <a:solidFill>
                  <a:schemeClr val="tx1">
                    <a:lumMod val="65000"/>
                    <a:lumOff val="35000"/>
                  </a:schemeClr>
                </a:solidFill>
              </a:rPr>
              <a:t>6 x 8 = ______</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1248595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82707"/>
            <a:ext cx="11997911" cy="660779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289138"/>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83922"/>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2" name="TextBox 1">
            <a:extLst>
              <a:ext uri="{FF2B5EF4-FFF2-40B4-BE49-F238E27FC236}">
                <a16:creationId xmlns:a16="http://schemas.microsoft.com/office/drawing/2014/main" id="{F6E11781-09A8-734A-A7E2-3E641C9A00D2}"/>
              </a:ext>
            </a:extLst>
          </p:cNvPr>
          <p:cNvSpPr txBox="1"/>
          <p:nvPr/>
        </p:nvSpPr>
        <p:spPr>
          <a:xfrm>
            <a:off x="815545" y="1023211"/>
            <a:ext cx="6503271" cy="1569660"/>
          </a:xfrm>
          <a:prstGeom prst="rect">
            <a:avLst/>
          </a:prstGeom>
          <a:noFill/>
        </p:spPr>
        <p:txBody>
          <a:bodyPr wrap="square" rtlCol="0">
            <a:spAutoFit/>
          </a:bodyPr>
          <a:lstStyle/>
          <a:p>
            <a:r>
              <a:rPr lang="en-US" sz="2400">
                <a:solidFill>
                  <a:schemeClr val="tx1">
                    <a:lumMod val="65000"/>
                    <a:lumOff val="35000"/>
                  </a:schemeClr>
                </a:solidFill>
              </a:rPr>
              <a:t>Say we forgot the solution to </a:t>
            </a:r>
            <a:r>
              <a:rPr lang="en-US" sz="2400" b="1">
                <a:solidFill>
                  <a:schemeClr val="tx1">
                    <a:lumMod val="65000"/>
                    <a:lumOff val="35000"/>
                  </a:schemeClr>
                </a:solidFill>
              </a:rPr>
              <a:t>4 x 9</a:t>
            </a:r>
            <a:r>
              <a:rPr lang="en-US" sz="2400">
                <a:solidFill>
                  <a:schemeClr val="tx1">
                    <a:lumMod val="65000"/>
                    <a:lumOff val="35000"/>
                  </a:schemeClr>
                </a:solidFill>
              </a:rPr>
              <a:t>:</a:t>
            </a:r>
          </a:p>
          <a:p>
            <a:endParaRPr lang="en-US" sz="2400">
              <a:solidFill>
                <a:schemeClr val="tx1">
                  <a:lumMod val="65000"/>
                  <a:lumOff val="35000"/>
                </a:schemeClr>
              </a:solidFill>
            </a:endParaRPr>
          </a:p>
          <a:p>
            <a:r>
              <a:rPr lang="en-US" sz="2400">
                <a:solidFill>
                  <a:schemeClr val="tx1">
                    <a:lumMod val="65000"/>
                    <a:lumOff val="35000"/>
                  </a:schemeClr>
                </a:solidFill>
              </a:rPr>
              <a:t>Examine the visuals below to help you make sense of the strategy used to determine the solution.</a:t>
            </a:r>
          </a:p>
        </p:txBody>
      </p:sp>
      <p:sp>
        <p:nvSpPr>
          <p:cNvPr id="13" name="Rectangle 12">
            <a:extLst>
              <a:ext uri="{FF2B5EF4-FFF2-40B4-BE49-F238E27FC236}">
                <a16:creationId xmlns:a16="http://schemas.microsoft.com/office/drawing/2014/main" id="{ABCA43A3-2C4D-1A46-A2E2-2DE8FB63CD89}"/>
              </a:ext>
            </a:extLst>
          </p:cNvPr>
          <p:cNvSpPr/>
          <p:nvPr/>
        </p:nvSpPr>
        <p:spPr>
          <a:xfrm>
            <a:off x="687469" y="5737156"/>
            <a:ext cx="2313454" cy="1200329"/>
          </a:xfrm>
          <a:prstGeom prst="rect">
            <a:avLst/>
          </a:prstGeom>
        </p:spPr>
        <p:txBody>
          <a:bodyPr wrap="none">
            <a:spAutoFit/>
          </a:bodyPr>
          <a:lstStyle/>
          <a:p>
            <a:r>
              <a:rPr lang="en-US" b="1">
                <a:solidFill>
                  <a:schemeClr val="tx1">
                    <a:lumMod val="65000"/>
                    <a:lumOff val="35000"/>
                  </a:schemeClr>
                </a:solidFill>
              </a:rPr>
              <a:t>4 x 9 = </a:t>
            </a:r>
            <a:r>
              <a:rPr lang="en-US" b="1">
                <a:solidFill>
                  <a:schemeClr val="accent6"/>
                </a:solidFill>
              </a:rPr>
              <a:t>(4 x 5) </a:t>
            </a:r>
            <a:r>
              <a:rPr lang="en-US" b="1">
                <a:solidFill>
                  <a:schemeClr val="tx1">
                    <a:lumMod val="65000"/>
                    <a:lumOff val="35000"/>
                  </a:schemeClr>
                </a:solidFill>
              </a:rPr>
              <a:t>+ </a:t>
            </a:r>
            <a:r>
              <a:rPr lang="en-US" b="1">
                <a:solidFill>
                  <a:schemeClr val="accent4">
                    <a:lumMod val="60000"/>
                    <a:lumOff val="40000"/>
                  </a:schemeClr>
                </a:solidFill>
              </a:rPr>
              <a:t>(4 x 4)</a:t>
            </a:r>
          </a:p>
          <a:p>
            <a:r>
              <a:rPr lang="en-US" b="1">
                <a:solidFill>
                  <a:schemeClr val="tx1">
                    <a:lumMod val="65000"/>
                    <a:lumOff val="35000"/>
                  </a:schemeClr>
                </a:solidFill>
              </a:rPr>
              <a:t>4 x 9 =   </a:t>
            </a:r>
            <a:r>
              <a:rPr lang="en-US" b="1">
                <a:solidFill>
                  <a:schemeClr val="accent6"/>
                </a:solidFill>
              </a:rPr>
              <a:t>____ </a:t>
            </a:r>
            <a:r>
              <a:rPr lang="en-US" b="1">
                <a:solidFill>
                  <a:schemeClr val="tx1">
                    <a:lumMod val="50000"/>
                    <a:lumOff val="50000"/>
                  </a:schemeClr>
                </a:solidFill>
              </a:rPr>
              <a:t>  +   </a:t>
            </a:r>
            <a:r>
              <a:rPr lang="en-US" b="1">
                <a:solidFill>
                  <a:schemeClr val="accent4">
                    <a:lumMod val="60000"/>
                    <a:lumOff val="40000"/>
                  </a:schemeClr>
                </a:solidFill>
              </a:rPr>
              <a:t>____</a:t>
            </a:r>
          </a:p>
          <a:p>
            <a:r>
              <a:rPr lang="en-US" b="1">
                <a:solidFill>
                  <a:schemeClr val="tx1">
                    <a:lumMod val="65000"/>
                    <a:lumOff val="35000"/>
                  </a:schemeClr>
                </a:solidFill>
              </a:rPr>
              <a:t>4 x 9 =  ____</a:t>
            </a:r>
            <a:endParaRPr lang="en-US" b="1">
              <a:solidFill>
                <a:schemeClr val="accent4">
                  <a:lumMod val="60000"/>
                  <a:lumOff val="40000"/>
                </a:schemeClr>
              </a:solidFill>
            </a:endParaRPr>
          </a:p>
          <a:p>
            <a:r>
              <a:rPr lang="en-US" b="1">
                <a:solidFill>
                  <a:schemeClr val="accent4">
                    <a:lumMod val="60000"/>
                    <a:lumOff val="40000"/>
                  </a:schemeClr>
                </a:solidFill>
              </a:rPr>
              <a:t>               </a:t>
            </a:r>
            <a:endParaRPr lang="en-US">
              <a:solidFill>
                <a:schemeClr val="accent4">
                  <a:lumMod val="60000"/>
                  <a:lumOff val="40000"/>
                </a:schemeClr>
              </a:solidFill>
            </a:endParaRPr>
          </a:p>
        </p:txBody>
      </p:sp>
      <p:sp>
        <p:nvSpPr>
          <p:cNvPr id="14" name="Rectangle 13">
            <a:extLst>
              <a:ext uri="{FF2B5EF4-FFF2-40B4-BE49-F238E27FC236}">
                <a16:creationId xmlns:a16="http://schemas.microsoft.com/office/drawing/2014/main" id="{C6021E4D-831A-C54D-9C66-D186F840B57B}"/>
              </a:ext>
            </a:extLst>
          </p:cNvPr>
          <p:cNvSpPr/>
          <p:nvPr/>
        </p:nvSpPr>
        <p:spPr>
          <a:xfrm>
            <a:off x="1845824" y="3436241"/>
            <a:ext cx="301686" cy="369332"/>
          </a:xfrm>
          <a:prstGeom prst="rect">
            <a:avLst/>
          </a:prstGeom>
        </p:spPr>
        <p:txBody>
          <a:bodyPr wrap="none">
            <a:spAutoFit/>
          </a:bodyPr>
          <a:lstStyle/>
          <a:p>
            <a:r>
              <a:rPr lang="en-US" b="1">
                <a:solidFill>
                  <a:schemeClr val="tx1">
                    <a:lumMod val="65000"/>
                    <a:lumOff val="35000"/>
                  </a:schemeClr>
                </a:solidFill>
              </a:rPr>
              <a:t>9</a:t>
            </a:r>
            <a:endParaRPr lang="en-US"/>
          </a:p>
        </p:txBody>
      </p:sp>
      <p:cxnSp>
        <p:nvCxnSpPr>
          <p:cNvPr id="16" name="Straight Connector 15">
            <a:extLst>
              <a:ext uri="{FF2B5EF4-FFF2-40B4-BE49-F238E27FC236}">
                <a16:creationId xmlns:a16="http://schemas.microsoft.com/office/drawing/2014/main" id="{82EF9FCF-B816-BD45-8BBB-7C4AE0B60FC7}"/>
              </a:ext>
            </a:extLst>
          </p:cNvPr>
          <p:cNvCxnSpPr/>
          <p:nvPr/>
        </p:nvCxnSpPr>
        <p:spPr>
          <a:xfrm flipH="1">
            <a:off x="1593327" y="3766892"/>
            <a:ext cx="252497" cy="121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D2A59C-FF6A-A04C-9E30-61AB8050BBD7}"/>
              </a:ext>
            </a:extLst>
          </p:cNvPr>
          <p:cNvCxnSpPr>
            <a:cxnSpLocks/>
          </p:cNvCxnSpPr>
          <p:nvPr/>
        </p:nvCxnSpPr>
        <p:spPr>
          <a:xfrm flipH="1" flipV="1">
            <a:off x="2098322" y="3766892"/>
            <a:ext cx="279711" cy="121208"/>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112FACA-4C26-7F4F-B9DF-2905AC2790BA}"/>
              </a:ext>
            </a:extLst>
          </p:cNvPr>
          <p:cNvSpPr/>
          <p:nvPr/>
        </p:nvSpPr>
        <p:spPr>
          <a:xfrm>
            <a:off x="3964245" y="4556881"/>
            <a:ext cx="301686" cy="369332"/>
          </a:xfrm>
          <a:prstGeom prst="rect">
            <a:avLst/>
          </a:prstGeom>
        </p:spPr>
        <p:txBody>
          <a:bodyPr wrap="none">
            <a:spAutoFit/>
          </a:bodyPr>
          <a:lstStyle/>
          <a:p>
            <a:r>
              <a:rPr lang="en-US" b="1">
                <a:solidFill>
                  <a:schemeClr val="tx1">
                    <a:lumMod val="65000"/>
                    <a:lumOff val="35000"/>
                  </a:schemeClr>
                </a:solidFill>
              </a:rPr>
              <a:t>4</a:t>
            </a:r>
            <a:endParaRPr lang="en-US"/>
          </a:p>
        </p:txBody>
      </p:sp>
      <p:cxnSp>
        <p:nvCxnSpPr>
          <p:cNvPr id="23" name="Straight Connector 22">
            <a:extLst>
              <a:ext uri="{FF2B5EF4-FFF2-40B4-BE49-F238E27FC236}">
                <a16:creationId xmlns:a16="http://schemas.microsoft.com/office/drawing/2014/main" id="{BDB76525-C7AF-A242-BB08-64C4ACEF565F}"/>
              </a:ext>
            </a:extLst>
          </p:cNvPr>
          <p:cNvCxnSpPr>
            <a:cxnSpLocks/>
          </p:cNvCxnSpPr>
          <p:nvPr/>
        </p:nvCxnSpPr>
        <p:spPr>
          <a:xfrm flipH="1">
            <a:off x="4077861" y="4368980"/>
            <a:ext cx="188069" cy="199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69C4E03-1F61-724D-B1E3-E461238C6D36}"/>
              </a:ext>
            </a:extLst>
          </p:cNvPr>
          <p:cNvCxnSpPr>
            <a:cxnSpLocks/>
          </p:cNvCxnSpPr>
          <p:nvPr/>
        </p:nvCxnSpPr>
        <p:spPr>
          <a:xfrm flipH="1" flipV="1">
            <a:off x="4127649" y="4896347"/>
            <a:ext cx="186414" cy="172315"/>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CD201BB-C6F5-2C44-ACAC-8B225EEDCD73}"/>
              </a:ext>
            </a:extLst>
          </p:cNvPr>
          <p:cNvSpPr/>
          <p:nvPr/>
        </p:nvSpPr>
        <p:spPr>
          <a:xfrm>
            <a:off x="10022511" y="3435098"/>
            <a:ext cx="1095172" cy="369332"/>
          </a:xfrm>
          <a:prstGeom prst="rect">
            <a:avLst/>
          </a:prstGeom>
        </p:spPr>
        <p:txBody>
          <a:bodyPr wrap="none">
            <a:spAutoFit/>
          </a:bodyPr>
          <a:lstStyle/>
          <a:p>
            <a:r>
              <a:rPr lang="en-US" b="1">
                <a:solidFill>
                  <a:schemeClr val="tx1">
                    <a:lumMod val="65000"/>
                    <a:lumOff val="35000"/>
                  </a:schemeClr>
                </a:solidFill>
              </a:rPr>
              <a:t>9 + 1 = 10</a:t>
            </a:r>
            <a:endParaRPr lang="en-US"/>
          </a:p>
        </p:txBody>
      </p:sp>
      <p:cxnSp>
        <p:nvCxnSpPr>
          <p:cNvPr id="26" name="Straight Connector 25">
            <a:extLst>
              <a:ext uri="{FF2B5EF4-FFF2-40B4-BE49-F238E27FC236}">
                <a16:creationId xmlns:a16="http://schemas.microsoft.com/office/drawing/2014/main" id="{67535EC5-7243-9C4D-AF87-D46581D4E612}"/>
              </a:ext>
            </a:extLst>
          </p:cNvPr>
          <p:cNvCxnSpPr/>
          <p:nvPr/>
        </p:nvCxnSpPr>
        <p:spPr>
          <a:xfrm flipH="1">
            <a:off x="10015914" y="3790064"/>
            <a:ext cx="253429" cy="126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1F27E4-3B46-FB42-AB3B-CE8CC6A275D8}"/>
              </a:ext>
            </a:extLst>
          </p:cNvPr>
          <p:cNvCxnSpPr>
            <a:cxnSpLocks/>
          </p:cNvCxnSpPr>
          <p:nvPr/>
        </p:nvCxnSpPr>
        <p:spPr>
          <a:xfrm flipH="1" flipV="1">
            <a:off x="10722616" y="3790064"/>
            <a:ext cx="280744" cy="126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5BE8376-5BD1-9943-8AE2-C3989EF2A468}"/>
              </a:ext>
            </a:extLst>
          </p:cNvPr>
          <p:cNvCxnSpPr/>
          <p:nvPr/>
        </p:nvCxnSpPr>
        <p:spPr>
          <a:xfrm>
            <a:off x="321276" y="2722869"/>
            <a:ext cx="1114579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7BA2F0D-6B6E-914B-B082-30E9819BCDF1}"/>
              </a:ext>
            </a:extLst>
          </p:cNvPr>
          <p:cNvSpPr txBox="1"/>
          <p:nvPr/>
        </p:nvSpPr>
        <p:spPr>
          <a:xfrm>
            <a:off x="299244" y="2971978"/>
            <a:ext cx="2839978" cy="369332"/>
          </a:xfrm>
          <a:prstGeom prst="rect">
            <a:avLst/>
          </a:prstGeom>
          <a:noFill/>
        </p:spPr>
        <p:txBody>
          <a:bodyPr wrap="square" rtlCol="0">
            <a:spAutoFit/>
          </a:bodyPr>
          <a:lstStyle/>
          <a:p>
            <a:r>
              <a:rPr lang="en-US"/>
              <a:t>If </a:t>
            </a:r>
            <a:r>
              <a:rPr lang="en-US" b="1"/>
              <a:t>4 x 5 </a:t>
            </a:r>
            <a:r>
              <a:rPr lang="en-US"/>
              <a:t>&amp;</a:t>
            </a:r>
            <a:r>
              <a:rPr lang="en-US" b="1"/>
              <a:t> 4 x 4 </a:t>
            </a:r>
            <a:r>
              <a:rPr lang="en-US"/>
              <a:t>are  known…</a:t>
            </a:r>
          </a:p>
        </p:txBody>
      </p:sp>
      <p:sp>
        <p:nvSpPr>
          <p:cNvPr id="35" name="Rectangle 34">
            <a:extLst>
              <a:ext uri="{FF2B5EF4-FFF2-40B4-BE49-F238E27FC236}">
                <a16:creationId xmlns:a16="http://schemas.microsoft.com/office/drawing/2014/main" id="{E341E65C-2D3C-D14B-86F7-FBA102C10FEB}"/>
              </a:ext>
            </a:extLst>
          </p:cNvPr>
          <p:cNvSpPr/>
          <p:nvPr/>
        </p:nvSpPr>
        <p:spPr>
          <a:xfrm>
            <a:off x="4753476" y="5633538"/>
            <a:ext cx="2313454" cy="1200329"/>
          </a:xfrm>
          <a:prstGeom prst="rect">
            <a:avLst/>
          </a:prstGeom>
        </p:spPr>
        <p:txBody>
          <a:bodyPr wrap="none">
            <a:spAutoFit/>
          </a:bodyPr>
          <a:lstStyle/>
          <a:p>
            <a:r>
              <a:rPr lang="en-US" b="1">
                <a:solidFill>
                  <a:schemeClr val="tx1">
                    <a:lumMod val="65000"/>
                    <a:lumOff val="35000"/>
                  </a:schemeClr>
                </a:solidFill>
              </a:rPr>
              <a:t>4 x 9 = </a:t>
            </a:r>
            <a:r>
              <a:rPr lang="en-US" b="1">
                <a:solidFill>
                  <a:schemeClr val="accent6"/>
                </a:solidFill>
              </a:rPr>
              <a:t>(2 x 9) </a:t>
            </a:r>
            <a:r>
              <a:rPr lang="en-US" b="1">
                <a:solidFill>
                  <a:schemeClr val="tx1">
                    <a:lumMod val="65000"/>
                    <a:lumOff val="35000"/>
                  </a:schemeClr>
                </a:solidFill>
              </a:rPr>
              <a:t>+ </a:t>
            </a:r>
            <a:r>
              <a:rPr lang="en-US" b="1">
                <a:solidFill>
                  <a:schemeClr val="accent4">
                    <a:lumMod val="60000"/>
                    <a:lumOff val="40000"/>
                  </a:schemeClr>
                </a:solidFill>
              </a:rPr>
              <a:t>(2 x 9)</a:t>
            </a:r>
          </a:p>
          <a:p>
            <a:r>
              <a:rPr lang="en-US" b="1">
                <a:solidFill>
                  <a:schemeClr val="tx1">
                    <a:lumMod val="65000"/>
                    <a:lumOff val="35000"/>
                  </a:schemeClr>
                </a:solidFill>
              </a:rPr>
              <a:t>4 x 9 =   </a:t>
            </a:r>
            <a:r>
              <a:rPr lang="en-US" b="1">
                <a:solidFill>
                  <a:schemeClr val="accent6"/>
                </a:solidFill>
              </a:rPr>
              <a:t>____ </a:t>
            </a:r>
            <a:r>
              <a:rPr lang="en-US" b="1">
                <a:solidFill>
                  <a:schemeClr val="tx1">
                    <a:lumMod val="50000"/>
                    <a:lumOff val="50000"/>
                  </a:schemeClr>
                </a:solidFill>
              </a:rPr>
              <a:t>  +   </a:t>
            </a:r>
            <a:r>
              <a:rPr lang="en-US" b="1">
                <a:solidFill>
                  <a:schemeClr val="accent4">
                    <a:lumMod val="60000"/>
                    <a:lumOff val="40000"/>
                  </a:schemeClr>
                </a:solidFill>
              </a:rPr>
              <a:t>____</a:t>
            </a:r>
          </a:p>
          <a:p>
            <a:r>
              <a:rPr lang="en-US" b="1">
                <a:solidFill>
                  <a:schemeClr val="tx1">
                    <a:lumMod val="65000"/>
                    <a:lumOff val="35000"/>
                  </a:schemeClr>
                </a:solidFill>
              </a:rPr>
              <a:t>4 x 9 =  ____</a:t>
            </a:r>
            <a:endParaRPr lang="en-US" b="1">
              <a:solidFill>
                <a:schemeClr val="accent4">
                  <a:lumMod val="60000"/>
                  <a:lumOff val="40000"/>
                </a:schemeClr>
              </a:solidFill>
            </a:endParaRPr>
          </a:p>
          <a:p>
            <a:endParaRPr lang="en-US">
              <a:solidFill>
                <a:schemeClr val="accent4">
                  <a:lumMod val="60000"/>
                  <a:lumOff val="40000"/>
                </a:schemeClr>
              </a:solidFill>
            </a:endParaRPr>
          </a:p>
        </p:txBody>
      </p:sp>
      <p:sp>
        <p:nvSpPr>
          <p:cNvPr id="36" name="TextBox 35">
            <a:extLst>
              <a:ext uri="{FF2B5EF4-FFF2-40B4-BE49-F238E27FC236}">
                <a16:creationId xmlns:a16="http://schemas.microsoft.com/office/drawing/2014/main" id="{EA43194C-A383-B544-885E-5370A3A029F6}"/>
              </a:ext>
            </a:extLst>
          </p:cNvPr>
          <p:cNvSpPr txBox="1"/>
          <p:nvPr/>
        </p:nvSpPr>
        <p:spPr>
          <a:xfrm>
            <a:off x="3869969" y="3028785"/>
            <a:ext cx="2420685" cy="369332"/>
          </a:xfrm>
          <a:prstGeom prst="rect">
            <a:avLst/>
          </a:prstGeom>
          <a:noFill/>
        </p:spPr>
        <p:txBody>
          <a:bodyPr wrap="square" rtlCol="0">
            <a:spAutoFit/>
          </a:bodyPr>
          <a:lstStyle/>
          <a:p>
            <a:r>
              <a:rPr lang="en-US"/>
              <a:t>If </a:t>
            </a:r>
            <a:r>
              <a:rPr lang="en-US" b="1"/>
              <a:t>2 x 9 </a:t>
            </a:r>
            <a:r>
              <a:rPr lang="en-US"/>
              <a:t>is known…</a:t>
            </a:r>
          </a:p>
        </p:txBody>
      </p:sp>
      <p:sp>
        <p:nvSpPr>
          <p:cNvPr id="37" name="TextBox 36">
            <a:extLst>
              <a:ext uri="{FF2B5EF4-FFF2-40B4-BE49-F238E27FC236}">
                <a16:creationId xmlns:a16="http://schemas.microsoft.com/office/drawing/2014/main" id="{E1A3FA47-EAC1-5E4A-8522-D3DF912F0E82}"/>
              </a:ext>
            </a:extLst>
          </p:cNvPr>
          <p:cNvSpPr txBox="1"/>
          <p:nvPr/>
        </p:nvSpPr>
        <p:spPr>
          <a:xfrm>
            <a:off x="7946716" y="2962125"/>
            <a:ext cx="3085220" cy="369332"/>
          </a:xfrm>
          <a:prstGeom prst="rect">
            <a:avLst/>
          </a:prstGeom>
          <a:noFill/>
        </p:spPr>
        <p:txBody>
          <a:bodyPr wrap="square" rtlCol="0">
            <a:spAutoFit/>
          </a:bodyPr>
          <a:lstStyle/>
          <a:p>
            <a:r>
              <a:rPr lang="en-US"/>
              <a:t>If </a:t>
            </a:r>
            <a:r>
              <a:rPr lang="en-US" b="1"/>
              <a:t>4 x 10 </a:t>
            </a:r>
            <a:r>
              <a:rPr lang="en-US"/>
              <a:t>&amp; </a:t>
            </a:r>
            <a:r>
              <a:rPr lang="en-US" b="1"/>
              <a:t>4 x 1 </a:t>
            </a:r>
            <a:r>
              <a:rPr lang="en-US"/>
              <a:t>are known…</a:t>
            </a:r>
          </a:p>
        </p:txBody>
      </p:sp>
      <p:sp>
        <p:nvSpPr>
          <p:cNvPr id="38" name="Rectangle 37">
            <a:extLst>
              <a:ext uri="{FF2B5EF4-FFF2-40B4-BE49-F238E27FC236}">
                <a16:creationId xmlns:a16="http://schemas.microsoft.com/office/drawing/2014/main" id="{A8B189A9-E27D-5247-A11B-461646844B38}"/>
              </a:ext>
            </a:extLst>
          </p:cNvPr>
          <p:cNvSpPr/>
          <p:nvPr/>
        </p:nvSpPr>
        <p:spPr>
          <a:xfrm>
            <a:off x="8938562" y="5707115"/>
            <a:ext cx="2324675" cy="1200329"/>
          </a:xfrm>
          <a:prstGeom prst="rect">
            <a:avLst/>
          </a:prstGeom>
        </p:spPr>
        <p:txBody>
          <a:bodyPr wrap="none">
            <a:spAutoFit/>
          </a:bodyPr>
          <a:lstStyle/>
          <a:p>
            <a:r>
              <a:rPr lang="en-US" b="1">
                <a:solidFill>
                  <a:schemeClr val="tx1">
                    <a:lumMod val="65000"/>
                    <a:lumOff val="35000"/>
                  </a:schemeClr>
                </a:solidFill>
              </a:rPr>
              <a:t>4 x 9 = </a:t>
            </a:r>
            <a:r>
              <a:rPr lang="en-US" b="1">
                <a:solidFill>
                  <a:schemeClr val="accent6"/>
                </a:solidFill>
              </a:rPr>
              <a:t>(4 x 10) </a:t>
            </a:r>
            <a:r>
              <a:rPr lang="en-US" b="1">
                <a:solidFill>
                  <a:schemeClr val="tx1">
                    <a:lumMod val="65000"/>
                    <a:lumOff val="35000"/>
                  </a:schemeClr>
                </a:solidFill>
              </a:rPr>
              <a:t>- </a:t>
            </a:r>
            <a:r>
              <a:rPr lang="en-US" b="1">
                <a:solidFill>
                  <a:schemeClr val="accent4">
                    <a:lumMod val="60000"/>
                    <a:lumOff val="40000"/>
                  </a:schemeClr>
                </a:solidFill>
              </a:rPr>
              <a:t>(4 x 1)</a:t>
            </a:r>
          </a:p>
          <a:p>
            <a:r>
              <a:rPr lang="en-US" b="1">
                <a:solidFill>
                  <a:schemeClr val="tx1">
                    <a:lumMod val="65000"/>
                    <a:lumOff val="35000"/>
                  </a:schemeClr>
                </a:solidFill>
              </a:rPr>
              <a:t>4 x 9 =   </a:t>
            </a:r>
            <a:r>
              <a:rPr lang="en-US" b="1">
                <a:solidFill>
                  <a:schemeClr val="accent6"/>
                </a:solidFill>
              </a:rPr>
              <a:t>____ </a:t>
            </a:r>
            <a:r>
              <a:rPr lang="en-US" b="1">
                <a:solidFill>
                  <a:schemeClr val="tx1">
                    <a:lumMod val="50000"/>
                    <a:lumOff val="50000"/>
                  </a:schemeClr>
                </a:solidFill>
              </a:rPr>
              <a:t>  +   </a:t>
            </a:r>
            <a:r>
              <a:rPr lang="en-US" b="1">
                <a:solidFill>
                  <a:schemeClr val="accent4">
                    <a:lumMod val="60000"/>
                    <a:lumOff val="40000"/>
                  </a:schemeClr>
                </a:solidFill>
              </a:rPr>
              <a:t>____</a:t>
            </a:r>
          </a:p>
          <a:p>
            <a:r>
              <a:rPr lang="en-US" b="1">
                <a:solidFill>
                  <a:schemeClr val="tx1">
                    <a:lumMod val="65000"/>
                    <a:lumOff val="35000"/>
                  </a:schemeClr>
                </a:solidFill>
              </a:rPr>
              <a:t>4 x 9 =  ____</a:t>
            </a:r>
            <a:endParaRPr lang="en-US" b="1">
              <a:solidFill>
                <a:schemeClr val="accent4">
                  <a:lumMod val="60000"/>
                  <a:lumOff val="40000"/>
                </a:schemeClr>
              </a:solidFill>
            </a:endParaRPr>
          </a:p>
          <a:p>
            <a:endParaRPr lang="en-US">
              <a:solidFill>
                <a:schemeClr val="accent4">
                  <a:lumMod val="60000"/>
                  <a:lumOff val="40000"/>
                </a:schemeClr>
              </a:solidFill>
            </a:endParaRPr>
          </a:p>
        </p:txBody>
      </p:sp>
      <p:pic>
        <p:nvPicPr>
          <p:cNvPr id="10" name="Picture 9" descr="A picture containing text, green&#10;&#10;Description automatically generated">
            <a:extLst>
              <a:ext uri="{FF2B5EF4-FFF2-40B4-BE49-F238E27FC236}">
                <a16:creationId xmlns:a16="http://schemas.microsoft.com/office/drawing/2014/main" id="{04C87CFF-8232-E348-BE21-F430460D1D0B}"/>
              </a:ext>
            </a:extLst>
          </p:cNvPr>
          <p:cNvPicPr>
            <a:picLocks noChangeAspect="1"/>
          </p:cNvPicPr>
          <p:nvPr/>
        </p:nvPicPr>
        <p:blipFill>
          <a:blip r:embed="rId3"/>
          <a:stretch>
            <a:fillRect/>
          </a:stretch>
        </p:blipFill>
        <p:spPr>
          <a:xfrm>
            <a:off x="200526" y="3946820"/>
            <a:ext cx="3330389" cy="1673239"/>
          </a:xfrm>
          <a:prstGeom prst="rect">
            <a:avLst/>
          </a:prstGeom>
        </p:spPr>
      </p:pic>
      <p:pic>
        <p:nvPicPr>
          <p:cNvPr id="17" name="Picture 16">
            <a:extLst>
              <a:ext uri="{FF2B5EF4-FFF2-40B4-BE49-F238E27FC236}">
                <a16:creationId xmlns:a16="http://schemas.microsoft.com/office/drawing/2014/main" id="{EBEA1FD5-4CF3-2C48-87CA-C2E2641F678A}"/>
              </a:ext>
            </a:extLst>
          </p:cNvPr>
          <p:cNvPicPr>
            <a:picLocks noChangeAspect="1"/>
          </p:cNvPicPr>
          <p:nvPr/>
        </p:nvPicPr>
        <p:blipFill>
          <a:blip r:embed="rId4"/>
          <a:stretch>
            <a:fillRect/>
          </a:stretch>
        </p:blipFill>
        <p:spPr>
          <a:xfrm>
            <a:off x="4314063" y="3840295"/>
            <a:ext cx="3214942" cy="1736900"/>
          </a:xfrm>
          <a:prstGeom prst="rect">
            <a:avLst/>
          </a:prstGeom>
        </p:spPr>
      </p:pic>
      <p:pic>
        <p:nvPicPr>
          <p:cNvPr id="41" name="Picture 40" descr="A picture containing text, green&#10;&#10;Description automatically generated">
            <a:extLst>
              <a:ext uri="{FF2B5EF4-FFF2-40B4-BE49-F238E27FC236}">
                <a16:creationId xmlns:a16="http://schemas.microsoft.com/office/drawing/2014/main" id="{0F105B73-4ACA-4C49-B018-1993E30EA897}"/>
              </a:ext>
            </a:extLst>
          </p:cNvPr>
          <p:cNvPicPr>
            <a:picLocks noChangeAspect="1"/>
          </p:cNvPicPr>
          <p:nvPr/>
        </p:nvPicPr>
        <p:blipFill>
          <a:blip r:embed="rId5"/>
          <a:stretch>
            <a:fillRect/>
          </a:stretch>
        </p:blipFill>
        <p:spPr>
          <a:xfrm>
            <a:off x="8226137" y="3929883"/>
            <a:ext cx="3557920" cy="1631709"/>
          </a:xfrm>
          <a:prstGeom prst="rect">
            <a:avLst/>
          </a:prstGeom>
        </p:spPr>
      </p:pic>
      <p:cxnSp>
        <p:nvCxnSpPr>
          <p:cNvPr id="43" name="Straight Connector 42">
            <a:extLst>
              <a:ext uri="{FF2B5EF4-FFF2-40B4-BE49-F238E27FC236}">
                <a16:creationId xmlns:a16="http://schemas.microsoft.com/office/drawing/2014/main" id="{023F7542-D44E-914B-B9B2-54BF47C10DE3}"/>
              </a:ext>
            </a:extLst>
          </p:cNvPr>
          <p:cNvCxnSpPr/>
          <p:nvPr/>
        </p:nvCxnSpPr>
        <p:spPr>
          <a:xfrm>
            <a:off x="3645243" y="2992369"/>
            <a:ext cx="0" cy="346526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CDFCE5C-9A90-A147-A44B-ED5CA2A458C5}"/>
              </a:ext>
            </a:extLst>
          </p:cNvPr>
          <p:cNvCxnSpPr/>
          <p:nvPr/>
        </p:nvCxnSpPr>
        <p:spPr>
          <a:xfrm>
            <a:off x="7788876" y="2992369"/>
            <a:ext cx="0" cy="346526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6" name="Picture 45" descr="A picture containing green&#10;&#10;Description automatically generated">
            <a:extLst>
              <a:ext uri="{FF2B5EF4-FFF2-40B4-BE49-F238E27FC236}">
                <a16:creationId xmlns:a16="http://schemas.microsoft.com/office/drawing/2014/main" id="{196EBC16-094C-AA4B-A237-C9E5F9C31818}"/>
              </a:ext>
            </a:extLst>
          </p:cNvPr>
          <p:cNvPicPr>
            <a:picLocks noChangeAspect="1"/>
          </p:cNvPicPr>
          <p:nvPr/>
        </p:nvPicPr>
        <p:blipFill>
          <a:blip r:embed="rId6"/>
          <a:stretch>
            <a:fillRect/>
          </a:stretch>
        </p:blipFill>
        <p:spPr>
          <a:xfrm>
            <a:off x="7500689" y="568360"/>
            <a:ext cx="3691402" cy="1810206"/>
          </a:xfrm>
          <a:prstGeom prst="rect">
            <a:avLst/>
          </a:prstGeom>
        </p:spPr>
      </p:pic>
    </p:spTree>
    <p:extLst>
      <p:ext uri="{BB962C8B-B14F-4D97-AF65-F5344CB8AC3E}">
        <p14:creationId xmlns:p14="http://schemas.microsoft.com/office/powerpoint/2010/main" val="3535716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32523"/>
            <a:ext cx="11997911" cy="6612834"/>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2" name="TextBox 1">
            <a:extLst>
              <a:ext uri="{FF2B5EF4-FFF2-40B4-BE49-F238E27FC236}">
                <a16:creationId xmlns:a16="http://schemas.microsoft.com/office/drawing/2014/main" id="{F6E11781-09A8-734A-A7E2-3E641C9A00D2}"/>
              </a:ext>
            </a:extLst>
          </p:cNvPr>
          <p:cNvSpPr txBox="1"/>
          <p:nvPr/>
        </p:nvSpPr>
        <p:spPr>
          <a:xfrm>
            <a:off x="407772" y="1142520"/>
            <a:ext cx="11376454" cy="1569660"/>
          </a:xfrm>
          <a:prstGeom prst="rect">
            <a:avLst/>
          </a:prstGeom>
          <a:noFill/>
        </p:spPr>
        <p:txBody>
          <a:bodyPr wrap="square" rtlCol="0">
            <a:spAutoFit/>
          </a:bodyPr>
          <a:lstStyle/>
          <a:p>
            <a:r>
              <a:rPr lang="en-US" sz="2400" dirty="0">
                <a:solidFill>
                  <a:schemeClr val="tx1">
                    <a:lumMod val="65000"/>
                    <a:lumOff val="35000"/>
                  </a:schemeClr>
                </a:solidFill>
              </a:rPr>
              <a:t>Say we wanted to figure out the solution to</a:t>
            </a:r>
            <a:r>
              <a:rPr lang="en-US" sz="2400" b="1" dirty="0">
                <a:solidFill>
                  <a:schemeClr val="tx1">
                    <a:lumMod val="65000"/>
                    <a:lumOff val="35000"/>
                  </a:schemeClr>
                </a:solidFill>
              </a:rPr>
              <a:t> 3 x 8</a:t>
            </a:r>
            <a:r>
              <a:rPr lang="en-US" sz="2400" dirty="0">
                <a:solidFill>
                  <a:schemeClr val="tx1">
                    <a:lumMod val="65000"/>
                    <a:lumOff val="35000"/>
                  </a:schemeClr>
                </a:solidFill>
              </a:rPr>
              <a:t>:</a:t>
            </a:r>
          </a:p>
          <a:p>
            <a:endParaRPr lang="en-US" sz="2400" dirty="0">
              <a:solidFill>
                <a:schemeClr val="tx1">
                  <a:lumMod val="65000"/>
                  <a:lumOff val="35000"/>
                </a:schemeClr>
              </a:solidFill>
            </a:endParaRPr>
          </a:p>
          <a:p>
            <a:r>
              <a:rPr lang="en-US" sz="2400" dirty="0">
                <a:solidFill>
                  <a:schemeClr val="tx1">
                    <a:lumMod val="65000"/>
                    <a:lumOff val="35000"/>
                  </a:schemeClr>
                </a:solidFill>
              </a:rPr>
              <a:t>Use the partial product tool (found </a:t>
            </a:r>
            <a:r>
              <a:rPr lang="en-US" sz="2400" dirty="0">
                <a:solidFill>
                  <a:schemeClr val="tx1">
                    <a:lumMod val="65000"/>
                    <a:lumOff val="35000"/>
                  </a:schemeClr>
                </a:solidFill>
                <a:hlinkClick r:id="rId3"/>
              </a:rPr>
              <a:t>here</a:t>
            </a:r>
            <a:r>
              <a:rPr lang="en-US" sz="2400" dirty="0">
                <a:solidFill>
                  <a:schemeClr val="tx1">
                    <a:lumMod val="65000"/>
                    <a:lumOff val="35000"/>
                  </a:schemeClr>
                </a:solidFill>
              </a:rPr>
              <a:t>) to break it up into pieces that are easier for you to work with. Snap an image and paste it below. Describe the strategy you used.</a:t>
            </a:r>
          </a:p>
        </p:txBody>
      </p:sp>
      <p:cxnSp>
        <p:nvCxnSpPr>
          <p:cNvPr id="20" name="Straight Connector 19">
            <a:extLst>
              <a:ext uri="{FF2B5EF4-FFF2-40B4-BE49-F238E27FC236}">
                <a16:creationId xmlns:a16="http://schemas.microsoft.com/office/drawing/2014/main" id="{05BE8376-5BD1-9943-8AE2-C3989EF2A468}"/>
              </a:ext>
            </a:extLst>
          </p:cNvPr>
          <p:cNvCxnSpPr/>
          <p:nvPr/>
        </p:nvCxnSpPr>
        <p:spPr>
          <a:xfrm>
            <a:off x="321276" y="2871153"/>
            <a:ext cx="1114579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Chart&#10;&#10;Description automatically generated">
            <a:extLst>
              <a:ext uri="{FF2B5EF4-FFF2-40B4-BE49-F238E27FC236}">
                <a16:creationId xmlns:a16="http://schemas.microsoft.com/office/drawing/2014/main" id="{211C8B7B-7D81-5449-BE36-61C40644CCC0}"/>
              </a:ext>
            </a:extLst>
          </p:cNvPr>
          <p:cNvPicPr>
            <a:picLocks noChangeAspect="1"/>
          </p:cNvPicPr>
          <p:nvPr/>
        </p:nvPicPr>
        <p:blipFill>
          <a:blip r:embed="rId4"/>
          <a:stretch>
            <a:fillRect/>
          </a:stretch>
        </p:blipFill>
        <p:spPr>
          <a:xfrm>
            <a:off x="8546200" y="480130"/>
            <a:ext cx="3030433" cy="1324779"/>
          </a:xfrm>
          <a:prstGeom prst="rect">
            <a:avLst/>
          </a:prstGeom>
        </p:spPr>
      </p:pic>
    </p:spTree>
    <p:extLst>
      <p:ext uri="{BB962C8B-B14F-4D97-AF65-F5344CB8AC3E}">
        <p14:creationId xmlns:p14="http://schemas.microsoft.com/office/powerpoint/2010/main" val="3474981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45463"/>
            <a:ext cx="11997911" cy="660779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2" name="TextBox 1">
            <a:extLst>
              <a:ext uri="{FF2B5EF4-FFF2-40B4-BE49-F238E27FC236}">
                <a16:creationId xmlns:a16="http://schemas.microsoft.com/office/drawing/2014/main" id="{F6E11781-09A8-734A-A7E2-3E641C9A00D2}"/>
              </a:ext>
            </a:extLst>
          </p:cNvPr>
          <p:cNvSpPr txBox="1"/>
          <p:nvPr/>
        </p:nvSpPr>
        <p:spPr>
          <a:xfrm>
            <a:off x="407772" y="1142520"/>
            <a:ext cx="11376454" cy="1569660"/>
          </a:xfrm>
          <a:prstGeom prst="rect">
            <a:avLst/>
          </a:prstGeom>
          <a:noFill/>
        </p:spPr>
        <p:txBody>
          <a:bodyPr wrap="square" rtlCol="0">
            <a:spAutoFit/>
          </a:bodyPr>
          <a:lstStyle/>
          <a:p>
            <a:r>
              <a:rPr lang="en-US" sz="2400" dirty="0">
                <a:solidFill>
                  <a:schemeClr val="tx1">
                    <a:lumMod val="65000"/>
                    <a:lumOff val="35000"/>
                  </a:schemeClr>
                </a:solidFill>
              </a:rPr>
              <a:t>Can you solve it a </a:t>
            </a:r>
            <a:r>
              <a:rPr lang="en-US" sz="2400" b="1" dirty="0">
                <a:solidFill>
                  <a:schemeClr val="tx1">
                    <a:lumMod val="65000"/>
                    <a:lumOff val="35000"/>
                  </a:schemeClr>
                </a:solidFill>
              </a:rPr>
              <a:t>DIFFERENT</a:t>
            </a:r>
            <a:r>
              <a:rPr lang="en-US" sz="2400" dirty="0">
                <a:solidFill>
                  <a:schemeClr val="tx1">
                    <a:lumMod val="65000"/>
                    <a:lumOff val="35000"/>
                  </a:schemeClr>
                </a:solidFill>
              </a:rPr>
              <a:t> </a:t>
            </a:r>
            <a:r>
              <a:rPr lang="en-US" sz="2400" b="1" dirty="0">
                <a:solidFill>
                  <a:schemeClr val="tx1">
                    <a:lumMod val="65000"/>
                    <a:lumOff val="35000"/>
                  </a:schemeClr>
                </a:solidFill>
              </a:rPr>
              <a:t>WAY</a:t>
            </a:r>
            <a:r>
              <a:rPr lang="en-US" sz="2400" dirty="0">
                <a:solidFill>
                  <a:schemeClr val="tx1">
                    <a:lumMod val="65000"/>
                    <a:lumOff val="35000"/>
                  </a:schemeClr>
                </a:solidFill>
              </a:rPr>
              <a:t>?</a:t>
            </a:r>
          </a:p>
          <a:p>
            <a:endParaRPr lang="en-US" sz="2400" dirty="0">
              <a:solidFill>
                <a:schemeClr val="tx1">
                  <a:lumMod val="65000"/>
                  <a:lumOff val="35000"/>
                </a:schemeClr>
              </a:solidFill>
            </a:endParaRPr>
          </a:p>
          <a:p>
            <a:r>
              <a:rPr lang="en-US" sz="2400" dirty="0">
                <a:solidFill>
                  <a:schemeClr val="tx1">
                    <a:lumMod val="65000"/>
                    <a:lumOff val="35000"/>
                  </a:schemeClr>
                </a:solidFill>
              </a:rPr>
              <a:t>This will help you prove your first solution is accurate! </a:t>
            </a:r>
          </a:p>
          <a:p>
            <a:r>
              <a:rPr lang="en-US" sz="2400" dirty="0">
                <a:solidFill>
                  <a:schemeClr val="tx1">
                    <a:lumMod val="65000"/>
                    <a:lumOff val="35000"/>
                  </a:schemeClr>
                </a:solidFill>
              </a:rPr>
              <a:t>Snap a new image and paste it below. Describe the strategy you used this time.</a:t>
            </a:r>
          </a:p>
        </p:txBody>
      </p:sp>
      <p:cxnSp>
        <p:nvCxnSpPr>
          <p:cNvPr id="20" name="Straight Connector 19">
            <a:extLst>
              <a:ext uri="{FF2B5EF4-FFF2-40B4-BE49-F238E27FC236}">
                <a16:creationId xmlns:a16="http://schemas.microsoft.com/office/drawing/2014/main" id="{05BE8376-5BD1-9943-8AE2-C3989EF2A468}"/>
              </a:ext>
            </a:extLst>
          </p:cNvPr>
          <p:cNvCxnSpPr/>
          <p:nvPr/>
        </p:nvCxnSpPr>
        <p:spPr>
          <a:xfrm>
            <a:off x="321276" y="2871153"/>
            <a:ext cx="1114579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Chart&#10;&#10;Description automatically generated">
            <a:extLst>
              <a:ext uri="{FF2B5EF4-FFF2-40B4-BE49-F238E27FC236}">
                <a16:creationId xmlns:a16="http://schemas.microsoft.com/office/drawing/2014/main" id="{211C8B7B-7D81-5449-BE36-61C40644CCC0}"/>
              </a:ext>
            </a:extLst>
          </p:cNvPr>
          <p:cNvPicPr>
            <a:picLocks noChangeAspect="1"/>
          </p:cNvPicPr>
          <p:nvPr/>
        </p:nvPicPr>
        <p:blipFill>
          <a:blip r:embed="rId3"/>
          <a:stretch>
            <a:fillRect/>
          </a:stretch>
        </p:blipFill>
        <p:spPr>
          <a:xfrm>
            <a:off x="8546200" y="480130"/>
            <a:ext cx="3030433" cy="1324779"/>
          </a:xfrm>
          <a:prstGeom prst="rect">
            <a:avLst/>
          </a:prstGeom>
        </p:spPr>
      </p:pic>
    </p:spTree>
    <p:extLst>
      <p:ext uri="{BB962C8B-B14F-4D97-AF65-F5344CB8AC3E}">
        <p14:creationId xmlns:p14="http://schemas.microsoft.com/office/powerpoint/2010/main" val="2442806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32522"/>
            <a:ext cx="11997911" cy="6612835"/>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2" name="TextBox 1">
            <a:extLst>
              <a:ext uri="{FF2B5EF4-FFF2-40B4-BE49-F238E27FC236}">
                <a16:creationId xmlns:a16="http://schemas.microsoft.com/office/drawing/2014/main" id="{F6E11781-09A8-734A-A7E2-3E641C9A00D2}"/>
              </a:ext>
            </a:extLst>
          </p:cNvPr>
          <p:cNvSpPr txBox="1"/>
          <p:nvPr/>
        </p:nvSpPr>
        <p:spPr>
          <a:xfrm>
            <a:off x="407772" y="1142520"/>
            <a:ext cx="8581653" cy="1938992"/>
          </a:xfrm>
          <a:prstGeom prst="rect">
            <a:avLst/>
          </a:prstGeom>
          <a:noFill/>
        </p:spPr>
        <p:txBody>
          <a:bodyPr wrap="square" rtlCol="0">
            <a:spAutoFit/>
          </a:bodyPr>
          <a:lstStyle/>
          <a:p>
            <a:r>
              <a:rPr lang="en-US" sz="2400" dirty="0">
                <a:solidFill>
                  <a:schemeClr val="tx1">
                    <a:lumMod val="65000"/>
                    <a:lumOff val="35000"/>
                  </a:schemeClr>
                </a:solidFill>
              </a:rPr>
              <a:t>Say we wanted to determine the solution to</a:t>
            </a:r>
            <a:r>
              <a:rPr lang="en-US" sz="2400" b="1" dirty="0">
                <a:solidFill>
                  <a:schemeClr val="tx1">
                    <a:lumMod val="65000"/>
                    <a:lumOff val="35000"/>
                  </a:schemeClr>
                </a:solidFill>
              </a:rPr>
              <a:t> 8 x 9</a:t>
            </a:r>
            <a:r>
              <a:rPr lang="en-US" sz="2400" dirty="0">
                <a:solidFill>
                  <a:schemeClr val="tx1">
                    <a:lumMod val="65000"/>
                    <a:lumOff val="35000"/>
                  </a:schemeClr>
                </a:solidFill>
              </a:rPr>
              <a:t>:</a:t>
            </a:r>
          </a:p>
          <a:p>
            <a:endParaRPr lang="en-US" sz="2400" dirty="0">
              <a:solidFill>
                <a:schemeClr val="tx1">
                  <a:lumMod val="65000"/>
                  <a:lumOff val="35000"/>
                </a:schemeClr>
              </a:solidFill>
            </a:endParaRPr>
          </a:p>
          <a:p>
            <a:r>
              <a:rPr lang="en-US" sz="2400" dirty="0">
                <a:solidFill>
                  <a:schemeClr val="tx1">
                    <a:lumMod val="65000"/>
                    <a:lumOff val="35000"/>
                  </a:schemeClr>
                </a:solidFill>
              </a:rPr>
              <a:t>Use the partial product tool (found </a:t>
            </a:r>
            <a:r>
              <a:rPr lang="en-US" sz="2400" dirty="0">
                <a:solidFill>
                  <a:schemeClr val="tx1">
                    <a:lumMod val="65000"/>
                    <a:lumOff val="35000"/>
                  </a:schemeClr>
                </a:solidFill>
                <a:hlinkClick r:id="rId3"/>
              </a:rPr>
              <a:t>here</a:t>
            </a:r>
            <a:r>
              <a:rPr lang="en-US" sz="2400" dirty="0">
                <a:solidFill>
                  <a:schemeClr val="tx1">
                    <a:lumMod val="65000"/>
                    <a:lumOff val="35000"/>
                  </a:schemeClr>
                </a:solidFill>
              </a:rPr>
              <a:t>) to break it up into pieces that are easier for you to work with. Snap an image and paste it below. Describe the strategy you used.</a:t>
            </a:r>
          </a:p>
        </p:txBody>
      </p:sp>
      <p:cxnSp>
        <p:nvCxnSpPr>
          <p:cNvPr id="20" name="Straight Connector 19">
            <a:extLst>
              <a:ext uri="{FF2B5EF4-FFF2-40B4-BE49-F238E27FC236}">
                <a16:creationId xmlns:a16="http://schemas.microsoft.com/office/drawing/2014/main" id="{05BE8376-5BD1-9943-8AE2-C3989EF2A468}"/>
              </a:ext>
            </a:extLst>
          </p:cNvPr>
          <p:cNvCxnSpPr/>
          <p:nvPr/>
        </p:nvCxnSpPr>
        <p:spPr>
          <a:xfrm>
            <a:off x="351256" y="3081013"/>
            <a:ext cx="1114579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330AE9B-0DE0-084B-96CF-1E0049E336EB}"/>
              </a:ext>
            </a:extLst>
          </p:cNvPr>
          <p:cNvPicPr>
            <a:picLocks noChangeAspect="1"/>
          </p:cNvPicPr>
          <p:nvPr/>
        </p:nvPicPr>
        <p:blipFill>
          <a:blip r:embed="rId4"/>
          <a:stretch>
            <a:fillRect/>
          </a:stretch>
        </p:blipFill>
        <p:spPr>
          <a:xfrm>
            <a:off x="9034395" y="535449"/>
            <a:ext cx="2612962" cy="2359890"/>
          </a:xfrm>
          <a:prstGeom prst="rect">
            <a:avLst/>
          </a:prstGeom>
        </p:spPr>
      </p:pic>
    </p:spTree>
    <p:extLst>
      <p:ext uri="{BB962C8B-B14F-4D97-AF65-F5344CB8AC3E}">
        <p14:creationId xmlns:p14="http://schemas.microsoft.com/office/powerpoint/2010/main" val="1029425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2" name="TextBox 1">
            <a:extLst>
              <a:ext uri="{FF2B5EF4-FFF2-40B4-BE49-F238E27FC236}">
                <a16:creationId xmlns:a16="http://schemas.microsoft.com/office/drawing/2014/main" id="{F6E11781-09A8-734A-A7E2-3E641C9A00D2}"/>
              </a:ext>
            </a:extLst>
          </p:cNvPr>
          <p:cNvSpPr txBox="1"/>
          <p:nvPr/>
        </p:nvSpPr>
        <p:spPr>
          <a:xfrm>
            <a:off x="407772" y="1142520"/>
            <a:ext cx="9021041" cy="1569660"/>
          </a:xfrm>
          <a:prstGeom prst="rect">
            <a:avLst/>
          </a:prstGeom>
          <a:noFill/>
        </p:spPr>
        <p:txBody>
          <a:bodyPr wrap="square" rtlCol="0">
            <a:spAutoFit/>
          </a:bodyPr>
          <a:lstStyle/>
          <a:p>
            <a:r>
              <a:rPr lang="en-US" sz="2400" dirty="0">
                <a:solidFill>
                  <a:schemeClr val="tx1">
                    <a:lumMod val="65000"/>
                    <a:lumOff val="35000"/>
                  </a:schemeClr>
                </a:solidFill>
              </a:rPr>
              <a:t>Can you solve it a </a:t>
            </a:r>
            <a:r>
              <a:rPr lang="en-US" sz="2400" b="1" dirty="0">
                <a:solidFill>
                  <a:schemeClr val="tx1">
                    <a:lumMod val="65000"/>
                    <a:lumOff val="35000"/>
                  </a:schemeClr>
                </a:solidFill>
              </a:rPr>
              <a:t>DIFFERENT</a:t>
            </a:r>
            <a:r>
              <a:rPr lang="en-US" sz="2400" dirty="0">
                <a:solidFill>
                  <a:schemeClr val="tx1">
                    <a:lumMod val="65000"/>
                    <a:lumOff val="35000"/>
                  </a:schemeClr>
                </a:solidFill>
              </a:rPr>
              <a:t> </a:t>
            </a:r>
            <a:r>
              <a:rPr lang="en-US" sz="2400" b="1" dirty="0">
                <a:solidFill>
                  <a:schemeClr val="tx1">
                    <a:lumMod val="65000"/>
                    <a:lumOff val="35000"/>
                  </a:schemeClr>
                </a:solidFill>
              </a:rPr>
              <a:t>WAY</a:t>
            </a:r>
            <a:r>
              <a:rPr lang="en-US" sz="2400" dirty="0">
                <a:solidFill>
                  <a:schemeClr val="tx1">
                    <a:lumMod val="65000"/>
                    <a:lumOff val="35000"/>
                  </a:schemeClr>
                </a:solidFill>
              </a:rPr>
              <a:t>?</a:t>
            </a:r>
          </a:p>
          <a:p>
            <a:endParaRPr lang="en-US" sz="2400" dirty="0">
              <a:solidFill>
                <a:schemeClr val="tx1">
                  <a:lumMod val="65000"/>
                  <a:lumOff val="35000"/>
                </a:schemeClr>
              </a:solidFill>
            </a:endParaRPr>
          </a:p>
          <a:p>
            <a:r>
              <a:rPr lang="en-US" sz="2400" dirty="0">
                <a:solidFill>
                  <a:schemeClr val="tx1">
                    <a:lumMod val="65000"/>
                    <a:lumOff val="35000"/>
                  </a:schemeClr>
                </a:solidFill>
              </a:rPr>
              <a:t>Snap a new image and paste it below. Does it match your first solution? Describe the strategy you used this time.</a:t>
            </a:r>
          </a:p>
        </p:txBody>
      </p:sp>
      <p:cxnSp>
        <p:nvCxnSpPr>
          <p:cNvPr id="20" name="Straight Connector 19">
            <a:extLst>
              <a:ext uri="{FF2B5EF4-FFF2-40B4-BE49-F238E27FC236}">
                <a16:creationId xmlns:a16="http://schemas.microsoft.com/office/drawing/2014/main" id="{05BE8376-5BD1-9943-8AE2-C3989EF2A468}"/>
              </a:ext>
            </a:extLst>
          </p:cNvPr>
          <p:cNvCxnSpPr/>
          <p:nvPr/>
        </p:nvCxnSpPr>
        <p:spPr>
          <a:xfrm>
            <a:off x="471176" y="2916123"/>
            <a:ext cx="1114579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61605BD-D9D3-4141-98BF-671CF7FA8514}"/>
              </a:ext>
            </a:extLst>
          </p:cNvPr>
          <p:cNvPicPr>
            <a:picLocks noChangeAspect="1"/>
          </p:cNvPicPr>
          <p:nvPr/>
        </p:nvPicPr>
        <p:blipFill>
          <a:blip r:embed="rId3"/>
          <a:stretch>
            <a:fillRect/>
          </a:stretch>
        </p:blipFill>
        <p:spPr>
          <a:xfrm>
            <a:off x="9334195" y="415529"/>
            <a:ext cx="2612962" cy="2359890"/>
          </a:xfrm>
          <a:prstGeom prst="rect">
            <a:avLst/>
          </a:prstGeom>
        </p:spPr>
      </p:pic>
    </p:spTree>
    <p:extLst>
      <p:ext uri="{BB962C8B-B14F-4D97-AF65-F5344CB8AC3E}">
        <p14:creationId xmlns:p14="http://schemas.microsoft.com/office/powerpoint/2010/main" val="4115912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19270"/>
            <a:ext cx="11997911" cy="6612834"/>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8" name="Rounded Rectangle 7">
            <a:extLst>
              <a:ext uri="{FF2B5EF4-FFF2-40B4-BE49-F238E27FC236}">
                <a16:creationId xmlns:a16="http://schemas.microsoft.com/office/drawing/2014/main" id="{74EFF32B-05BE-AD46-8AB0-5E814B959F6E}"/>
              </a:ext>
            </a:extLst>
          </p:cNvPr>
          <p:cNvSpPr/>
          <p:nvPr/>
        </p:nvSpPr>
        <p:spPr>
          <a:xfrm>
            <a:off x="4282526" y="1895378"/>
            <a:ext cx="5438392" cy="1222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6E11781-09A8-734A-A7E2-3E641C9A00D2}"/>
              </a:ext>
            </a:extLst>
          </p:cNvPr>
          <p:cNvSpPr txBox="1"/>
          <p:nvPr/>
        </p:nvSpPr>
        <p:spPr>
          <a:xfrm>
            <a:off x="716250" y="1245936"/>
            <a:ext cx="11089278" cy="4893647"/>
          </a:xfrm>
          <a:prstGeom prst="rect">
            <a:avLst/>
          </a:prstGeom>
          <a:noFill/>
        </p:spPr>
        <p:txBody>
          <a:bodyPr wrap="square" rtlCol="0">
            <a:spAutoFit/>
          </a:bodyPr>
          <a:lstStyle/>
          <a:p>
            <a:r>
              <a:rPr lang="en-US" sz="2400" dirty="0">
                <a:solidFill>
                  <a:schemeClr val="tx1">
                    <a:lumMod val="65000"/>
                    <a:lumOff val="35000"/>
                  </a:schemeClr>
                </a:solidFill>
              </a:rPr>
              <a:t>Select a multiplication fact up to 10 x 10 that you would like to investigate.</a:t>
            </a: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a:p>
            <a:r>
              <a:rPr lang="en-US" sz="2400" b="1" dirty="0">
                <a:solidFill>
                  <a:schemeClr val="bg1">
                    <a:lumMod val="95000"/>
                  </a:schemeClr>
                </a:solidFill>
              </a:rPr>
              <a:t>				My fact: </a:t>
            </a: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a:p>
            <a:r>
              <a:rPr lang="en-US" sz="2400" dirty="0">
                <a:solidFill>
                  <a:schemeClr val="tx1">
                    <a:lumMod val="65000"/>
                    <a:lumOff val="35000"/>
                  </a:schemeClr>
                </a:solidFill>
              </a:rPr>
              <a:t>Use the </a:t>
            </a:r>
            <a:r>
              <a:rPr lang="en-US" sz="2400" dirty="0">
                <a:solidFill>
                  <a:schemeClr val="tx1">
                    <a:lumMod val="65000"/>
                    <a:lumOff val="35000"/>
                  </a:schemeClr>
                </a:solidFill>
                <a:hlinkClick r:id="rId3"/>
              </a:rPr>
              <a:t>partial products tool </a:t>
            </a:r>
            <a:r>
              <a:rPr lang="en-US" sz="2400" dirty="0">
                <a:solidFill>
                  <a:schemeClr val="tx1">
                    <a:lumMod val="65000"/>
                    <a:lumOff val="35000"/>
                  </a:schemeClr>
                </a:solidFill>
              </a:rPr>
              <a:t>to help you find different ways to break it up into easier parts to work with. </a:t>
            </a: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a:p>
            <a:r>
              <a:rPr lang="en-US" sz="2400" dirty="0">
                <a:solidFill>
                  <a:schemeClr val="tx1">
                    <a:lumMod val="65000"/>
                    <a:lumOff val="35000"/>
                  </a:schemeClr>
                </a:solidFill>
              </a:rPr>
              <a:t>Use the following slide to collect your findings.</a:t>
            </a:r>
          </a:p>
          <a:p>
            <a:r>
              <a:rPr lang="en-US" sz="2400" dirty="0">
                <a:solidFill>
                  <a:schemeClr val="tx1">
                    <a:lumMod val="65000"/>
                    <a:lumOff val="35000"/>
                  </a:schemeClr>
                </a:solidFill>
              </a:rPr>
              <a:t>Snap an image of each one, describe the strategy you used and state state your solution.</a:t>
            </a:r>
          </a:p>
        </p:txBody>
      </p:sp>
      <p:sp>
        <p:nvSpPr>
          <p:cNvPr id="7" name="TextBox 6">
            <a:extLst>
              <a:ext uri="{FF2B5EF4-FFF2-40B4-BE49-F238E27FC236}">
                <a16:creationId xmlns:a16="http://schemas.microsoft.com/office/drawing/2014/main" id="{7AEEF88C-6F44-7C4D-8F88-E75324FD1D10}"/>
              </a:ext>
            </a:extLst>
          </p:cNvPr>
          <p:cNvSpPr txBox="1"/>
          <p:nvPr/>
        </p:nvSpPr>
        <p:spPr>
          <a:xfrm>
            <a:off x="5846165" y="1998835"/>
            <a:ext cx="3642609" cy="1015663"/>
          </a:xfrm>
          <a:prstGeom prst="rect">
            <a:avLst/>
          </a:prstGeom>
          <a:solidFill>
            <a:schemeClr val="bg1">
              <a:lumMod val="95000"/>
            </a:schemeClr>
          </a:solidFill>
          <a:ln w="38100">
            <a:solidFill>
              <a:schemeClr val="accent6"/>
            </a:solidFill>
          </a:ln>
        </p:spPr>
        <p:txBody>
          <a:bodyPr wrap="square" rtlCol="0" anchor="ctr">
            <a:spAutoFit/>
          </a:bodyPr>
          <a:lstStyle/>
          <a:p>
            <a:pPr algn="ctr"/>
            <a:r>
              <a:rPr lang="en-US" sz="6000"/>
              <a:t>___ x ___</a:t>
            </a:r>
          </a:p>
        </p:txBody>
      </p:sp>
    </p:spTree>
    <p:extLst>
      <p:ext uri="{BB962C8B-B14F-4D97-AF65-F5344CB8AC3E}">
        <p14:creationId xmlns:p14="http://schemas.microsoft.com/office/powerpoint/2010/main" val="608963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3</a:t>
            </a:fld>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975373" y="1572540"/>
            <a:ext cx="10664692" cy="4401205"/>
          </a:xfrm>
          <a:prstGeom prst="rect">
            <a:avLst/>
          </a:prstGeom>
          <a:noFill/>
        </p:spPr>
        <p:txBody>
          <a:bodyPr wrap="square">
            <a:spAutoFit/>
          </a:bodyPr>
          <a:lstStyle/>
          <a:p>
            <a:pPr marL="457200" indent="-457200">
              <a:buFont typeface="Arial" panose="020B0604020202020204" pitchFamily="34" charset="0"/>
              <a:buChar char="•"/>
            </a:pPr>
            <a:r>
              <a:rPr lang="en-US" sz="2000" b="1" dirty="0">
                <a:solidFill>
                  <a:schemeClr val="tx2"/>
                </a:solidFill>
              </a:rPr>
              <a:t>4.SS.3 </a:t>
            </a:r>
            <a:r>
              <a:rPr lang="en-US" sz="2000" dirty="0">
                <a:solidFill>
                  <a:schemeClr val="tx2"/>
                </a:solidFill>
              </a:rPr>
              <a:t>– Demonstrate an understanding of area of regular and irregular 2-D shapes.</a:t>
            </a:r>
          </a:p>
          <a:p>
            <a:pPr marL="457200" indent="-457200">
              <a:buFont typeface="Arial" panose="020B0604020202020204" pitchFamily="34" charset="0"/>
              <a:buChar char="•"/>
            </a:pPr>
            <a:endParaRPr lang="en-US" sz="2000" dirty="0">
              <a:solidFill>
                <a:schemeClr val="tx2"/>
              </a:solidFill>
            </a:endParaRPr>
          </a:p>
          <a:p>
            <a:pPr marL="457200" indent="-457200">
              <a:buFont typeface="Arial" panose="020B0604020202020204" pitchFamily="34" charset="0"/>
              <a:buChar char="•"/>
            </a:pPr>
            <a:r>
              <a:rPr lang="en-US" sz="2000" b="1" dirty="0">
                <a:solidFill>
                  <a:schemeClr val="tx2"/>
                </a:solidFill>
              </a:rPr>
              <a:t>4.SS.4 </a:t>
            </a:r>
            <a:r>
              <a:rPr lang="en-US" sz="2000" dirty="0">
                <a:solidFill>
                  <a:schemeClr val="tx2"/>
                </a:solidFill>
              </a:rPr>
              <a:t>– Solve problems involving 2-D shapes and 3-D objects</a:t>
            </a:r>
          </a:p>
          <a:p>
            <a:pPr marL="457200" indent="-457200">
              <a:buFont typeface="Arial" panose="020B0604020202020204" pitchFamily="34" charset="0"/>
              <a:buChar char="•"/>
            </a:pPr>
            <a:endParaRPr lang="en-US" sz="2000" dirty="0">
              <a:solidFill>
                <a:schemeClr val="tx2"/>
              </a:solidFill>
            </a:endParaRPr>
          </a:p>
          <a:p>
            <a:pPr marL="457200" indent="-457200">
              <a:buFont typeface="Arial" panose="020B0604020202020204" pitchFamily="34" charset="0"/>
              <a:buChar char="•"/>
            </a:pPr>
            <a:r>
              <a:rPr lang="en-US" sz="2000" b="1" dirty="0">
                <a:solidFill>
                  <a:schemeClr val="tx2"/>
                </a:solidFill>
              </a:rPr>
              <a:t>4.PR.3 </a:t>
            </a:r>
            <a:r>
              <a:rPr lang="en-US" sz="2000" dirty="0">
                <a:solidFill>
                  <a:schemeClr val="tx2"/>
                </a:solidFill>
              </a:rPr>
              <a:t>– Represent and describe patterns and relationships using charts and  tables to solve problems.</a:t>
            </a:r>
          </a:p>
          <a:p>
            <a:pPr marL="457200" indent="-457200">
              <a:buFont typeface="Arial" panose="020B0604020202020204" pitchFamily="34" charset="0"/>
              <a:buChar char="•"/>
            </a:pPr>
            <a:endParaRPr lang="en-US" sz="2000" dirty="0">
              <a:solidFill>
                <a:schemeClr val="tx2"/>
              </a:solidFill>
            </a:endParaRPr>
          </a:p>
          <a:p>
            <a:pPr marL="457200" indent="-457200">
              <a:buFont typeface="Arial" panose="020B0604020202020204" pitchFamily="34" charset="0"/>
              <a:buChar char="•"/>
            </a:pPr>
            <a:r>
              <a:rPr lang="en-US" sz="2000" b="1" dirty="0">
                <a:solidFill>
                  <a:schemeClr val="tx2"/>
                </a:solidFill>
              </a:rPr>
              <a:t>4.PR.4 </a:t>
            </a:r>
            <a:r>
              <a:rPr lang="en-US" sz="2000" dirty="0">
                <a:solidFill>
                  <a:schemeClr val="tx2"/>
                </a:solidFill>
              </a:rPr>
              <a:t>-  Identify and explain mathematical relationships using charts and diagrams to solve problems.</a:t>
            </a:r>
          </a:p>
          <a:p>
            <a:pPr marL="457200" indent="-457200">
              <a:buFont typeface="Arial" panose="020B0604020202020204" pitchFamily="34" charset="0"/>
              <a:buChar char="•"/>
            </a:pPr>
            <a:endParaRPr lang="en-US" sz="2000" dirty="0">
              <a:solidFill>
                <a:schemeClr val="tx2"/>
              </a:solidFill>
            </a:endParaRPr>
          </a:p>
          <a:p>
            <a:pPr marL="457200" indent="-457200">
              <a:buFont typeface="Arial" panose="020B0604020202020204" pitchFamily="34" charset="0"/>
              <a:buChar char="•"/>
            </a:pPr>
            <a:r>
              <a:rPr lang="en-US" sz="2000" b="1" dirty="0">
                <a:solidFill>
                  <a:schemeClr val="tx2"/>
                </a:solidFill>
              </a:rPr>
              <a:t>4.N.5 </a:t>
            </a:r>
            <a:r>
              <a:rPr lang="en-US" sz="2000" dirty="0">
                <a:solidFill>
                  <a:schemeClr val="tx2"/>
                </a:solidFill>
              </a:rPr>
              <a:t>– Describe and apply mental math strategies such as: skip counting from a known fact, using halving/doubling/, double and add one more group…) to develop an understanding of basic multiplication facts to 9x9. Recall of multiplication and division facts up to 5 x 5.</a:t>
            </a:r>
          </a:p>
          <a:p>
            <a:pPr marL="457200" indent="-457200">
              <a:buFont typeface="Arial" panose="020B0604020202020204" pitchFamily="34" charset="0"/>
              <a:buChar char="•"/>
            </a:pPr>
            <a:endParaRPr lang="en-US" sz="2000" dirty="0">
              <a:solidFill>
                <a:schemeClr val="tx2"/>
              </a:solidFill>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505815" y="792554"/>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a:solidFill>
                  <a:schemeClr val="accent6"/>
                </a:solidFill>
                <a:latin typeface="Montserrat" panose="020B0604020202020204" charset="0"/>
              </a:rPr>
              <a:t>Curricular Outcomes</a:t>
            </a:r>
          </a:p>
        </p:txBody>
      </p:sp>
    </p:spTree>
    <p:extLst>
      <p:ext uri="{BB962C8B-B14F-4D97-AF65-F5344CB8AC3E}">
        <p14:creationId xmlns:p14="http://schemas.microsoft.com/office/powerpoint/2010/main" val="1442717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32211"/>
            <a:ext cx="11997911" cy="660779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2" name="TextBox 1">
            <a:extLst>
              <a:ext uri="{FF2B5EF4-FFF2-40B4-BE49-F238E27FC236}">
                <a16:creationId xmlns:a16="http://schemas.microsoft.com/office/drawing/2014/main" id="{F6E11781-09A8-734A-A7E2-3E641C9A00D2}"/>
              </a:ext>
            </a:extLst>
          </p:cNvPr>
          <p:cNvSpPr txBox="1"/>
          <p:nvPr/>
        </p:nvSpPr>
        <p:spPr>
          <a:xfrm>
            <a:off x="4042779" y="416871"/>
            <a:ext cx="8076661" cy="461665"/>
          </a:xfrm>
          <a:prstGeom prst="rect">
            <a:avLst/>
          </a:prstGeom>
          <a:noFill/>
        </p:spPr>
        <p:txBody>
          <a:bodyPr wrap="square" rtlCol="0">
            <a:spAutoFit/>
          </a:bodyPr>
          <a:lstStyle/>
          <a:p>
            <a:r>
              <a:rPr lang="en-US" sz="2400">
                <a:solidFill>
                  <a:schemeClr val="tx1">
                    <a:lumMod val="65000"/>
                    <a:lumOff val="35000"/>
                  </a:schemeClr>
                </a:solidFill>
              </a:rPr>
              <a:t>Use this space to record your work with the fact you selected.</a:t>
            </a:r>
          </a:p>
        </p:txBody>
      </p:sp>
      <p:sp>
        <p:nvSpPr>
          <p:cNvPr id="9" name="TextBox 8">
            <a:extLst>
              <a:ext uri="{FF2B5EF4-FFF2-40B4-BE49-F238E27FC236}">
                <a16:creationId xmlns:a16="http://schemas.microsoft.com/office/drawing/2014/main" id="{B89A483C-5D5D-0745-9065-85195974379E}"/>
              </a:ext>
            </a:extLst>
          </p:cNvPr>
          <p:cNvSpPr txBox="1"/>
          <p:nvPr/>
        </p:nvSpPr>
        <p:spPr>
          <a:xfrm>
            <a:off x="1274165" y="1063203"/>
            <a:ext cx="3642609" cy="1015663"/>
          </a:xfrm>
          <a:prstGeom prst="rect">
            <a:avLst/>
          </a:prstGeom>
          <a:solidFill>
            <a:schemeClr val="bg1">
              <a:lumMod val="95000"/>
            </a:schemeClr>
          </a:solidFill>
          <a:ln w="38100">
            <a:solidFill>
              <a:schemeClr val="accent6"/>
            </a:solidFill>
          </a:ln>
        </p:spPr>
        <p:txBody>
          <a:bodyPr wrap="square" rtlCol="0" anchor="ctr">
            <a:spAutoFit/>
          </a:bodyPr>
          <a:lstStyle/>
          <a:p>
            <a:pPr algn="ctr"/>
            <a:r>
              <a:rPr lang="en-US" sz="6000"/>
              <a:t>___ x ___</a:t>
            </a:r>
          </a:p>
        </p:txBody>
      </p:sp>
    </p:spTree>
    <p:extLst>
      <p:ext uri="{BB962C8B-B14F-4D97-AF65-F5344CB8AC3E}">
        <p14:creationId xmlns:p14="http://schemas.microsoft.com/office/powerpoint/2010/main" val="1169019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89EDA11A-CF19-7046-91EB-FD51229ECFF4}"/>
              </a:ext>
            </a:extLst>
          </p:cNvPr>
          <p:cNvSpPr/>
          <p:nvPr/>
        </p:nvSpPr>
        <p:spPr>
          <a:xfrm>
            <a:off x="630205" y="436901"/>
            <a:ext cx="10931589" cy="5984197"/>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chemeClr val="accent2"/>
          </a:solidFill>
          <a:ln w="28575">
            <a:solidFill>
              <a:srgbClr val="C55A1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2</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3517870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Looking Back</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3</a:t>
            </a:r>
            <a:endParaRPr lang="en-US" sz="4800">
              <a:latin typeface="Bradley Hand" pitchFamily="2" charset="77"/>
            </a:endParaRPr>
          </a:p>
        </p:txBody>
      </p:sp>
      <p:sp>
        <p:nvSpPr>
          <p:cNvPr id="2" name="TextBox 1">
            <a:extLst>
              <a:ext uri="{FF2B5EF4-FFF2-40B4-BE49-F238E27FC236}">
                <a16:creationId xmlns:a16="http://schemas.microsoft.com/office/drawing/2014/main" id="{780AFCBA-D6A8-0944-88A4-6428D2828D9C}"/>
              </a:ext>
            </a:extLst>
          </p:cNvPr>
          <p:cNvSpPr txBox="1"/>
          <p:nvPr/>
        </p:nvSpPr>
        <p:spPr>
          <a:xfrm>
            <a:off x="517956" y="1436681"/>
            <a:ext cx="10717967" cy="4708981"/>
          </a:xfrm>
          <a:prstGeom prst="rect">
            <a:avLst/>
          </a:prstGeom>
          <a:noFill/>
        </p:spPr>
        <p:txBody>
          <a:bodyPr wrap="square" rtlCol="0">
            <a:spAutoFit/>
          </a:bodyPr>
          <a:lstStyle/>
          <a:p>
            <a:r>
              <a:rPr lang="en-US" sz="2000" dirty="0"/>
              <a:t>What multiplication problem does this whole array represent?</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Explain how you can use the array to solve the problem.</a:t>
            </a:r>
          </a:p>
          <a:p>
            <a:endParaRPr lang="en-US" sz="2000" dirty="0"/>
          </a:p>
          <a:p>
            <a:endParaRPr lang="en-US" sz="2000" dirty="0"/>
          </a:p>
          <a:p>
            <a:endParaRPr lang="en-US" sz="2000" dirty="0"/>
          </a:p>
          <a:p>
            <a:endParaRPr lang="en-US" sz="2000" dirty="0"/>
          </a:p>
        </p:txBody>
      </p:sp>
      <p:graphicFrame>
        <p:nvGraphicFramePr>
          <p:cNvPr id="5" name="Table 5">
            <a:extLst>
              <a:ext uri="{FF2B5EF4-FFF2-40B4-BE49-F238E27FC236}">
                <a16:creationId xmlns:a16="http://schemas.microsoft.com/office/drawing/2014/main" id="{4417967A-5C61-DC42-A46E-A5C642BF31E4}"/>
              </a:ext>
            </a:extLst>
          </p:cNvPr>
          <p:cNvGraphicFramePr>
            <a:graphicFrameLocks noGrp="1"/>
          </p:cNvGraphicFramePr>
          <p:nvPr>
            <p:extLst>
              <p:ext uri="{D42A27DB-BD31-4B8C-83A1-F6EECF244321}">
                <p14:modId xmlns:p14="http://schemas.microsoft.com/office/powerpoint/2010/main" val="2929904716"/>
              </p:ext>
            </p:extLst>
          </p:nvPr>
        </p:nvGraphicFramePr>
        <p:xfrm>
          <a:off x="2790129" y="2178101"/>
          <a:ext cx="6366570" cy="1854200"/>
        </p:xfrm>
        <a:graphic>
          <a:graphicData uri="http://schemas.openxmlformats.org/drawingml/2006/table">
            <a:tbl>
              <a:tblPr firstRow="1" bandRow="1">
                <a:tableStyleId>{5940675A-B579-460E-94D1-54222C63F5DA}</a:tableStyleId>
              </a:tblPr>
              <a:tblGrid>
                <a:gridCol w="454755">
                  <a:extLst>
                    <a:ext uri="{9D8B030D-6E8A-4147-A177-3AD203B41FA5}">
                      <a16:colId xmlns:a16="http://schemas.microsoft.com/office/drawing/2014/main" val="1258369085"/>
                    </a:ext>
                  </a:extLst>
                </a:gridCol>
                <a:gridCol w="454755">
                  <a:extLst>
                    <a:ext uri="{9D8B030D-6E8A-4147-A177-3AD203B41FA5}">
                      <a16:colId xmlns:a16="http://schemas.microsoft.com/office/drawing/2014/main" val="2105737143"/>
                    </a:ext>
                  </a:extLst>
                </a:gridCol>
                <a:gridCol w="454755">
                  <a:extLst>
                    <a:ext uri="{9D8B030D-6E8A-4147-A177-3AD203B41FA5}">
                      <a16:colId xmlns:a16="http://schemas.microsoft.com/office/drawing/2014/main" val="1166038376"/>
                    </a:ext>
                  </a:extLst>
                </a:gridCol>
                <a:gridCol w="454755">
                  <a:extLst>
                    <a:ext uri="{9D8B030D-6E8A-4147-A177-3AD203B41FA5}">
                      <a16:colId xmlns:a16="http://schemas.microsoft.com/office/drawing/2014/main" val="694087379"/>
                    </a:ext>
                  </a:extLst>
                </a:gridCol>
                <a:gridCol w="454755">
                  <a:extLst>
                    <a:ext uri="{9D8B030D-6E8A-4147-A177-3AD203B41FA5}">
                      <a16:colId xmlns:a16="http://schemas.microsoft.com/office/drawing/2014/main" val="49529193"/>
                    </a:ext>
                  </a:extLst>
                </a:gridCol>
                <a:gridCol w="454755">
                  <a:extLst>
                    <a:ext uri="{9D8B030D-6E8A-4147-A177-3AD203B41FA5}">
                      <a16:colId xmlns:a16="http://schemas.microsoft.com/office/drawing/2014/main" val="350663492"/>
                    </a:ext>
                  </a:extLst>
                </a:gridCol>
                <a:gridCol w="454755">
                  <a:extLst>
                    <a:ext uri="{9D8B030D-6E8A-4147-A177-3AD203B41FA5}">
                      <a16:colId xmlns:a16="http://schemas.microsoft.com/office/drawing/2014/main" val="3275976595"/>
                    </a:ext>
                  </a:extLst>
                </a:gridCol>
                <a:gridCol w="454755">
                  <a:extLst>
                    <a:ext uri="{9D8B030D-6E8A-4147-A177-3AD203B41FA5}">
                      <a16:colId xmlns:a16="http://schemas.microsoft.com/office/drawing/2014/main" val="3204960256"/>
                    </a:ext>
                  </a:extLst>
                </a:gridCol>
                <a:gridCol w="454755">
                  <a:extLst>
                    <a:ext uri="{9D8B030D-6E8A-4147-A177-3AD203B41FA5}">
                      <a16:colId xmlns:a16="http://schemas.microsoft.com/office/drawing/2014/main" val="1971592383"/>
                    </a:ext>
                  </a:extLst>
                </a:gridCol>
                <a:gridCol w="454755">
                  <a:extLst>
                    <a:ext uri="{9D8B030D-6E8A-4147-A177-3AD203B41FA5}">
                      <a16:colId xmlns:a16="http://schemas.microsoft.com/office/drawing/2014/main" val="3233837494"/>
                    </a:ext>
                  </a:extLst>
                </a:gridCol>
                <a:gridCol w="454755">
                  <a:extLst>
                    <a:ext uri="{9D8B030D-6E8A-4147-A177-3AD203B41FA5}">
                      <a16:colId xmlns:a16="http://schemas.microsoft.com/office/drawing/2014/main" val="33164031"/>
                    </a:ext>
                  </a:extLst>
                </a:gridCol>
                <a:gridCol w="454755">
                  <a:extLst>
                    <a:ext uri="{9D8B030D-6E8A-4147-A177-3AD203B41FA5}">
                      <a16:colId xmlns:a16="http://schemas.microsoft.com/office/drawing/2014/main" val="995309842"/>
                    </a:ext>
                  </a:extLst>
                </a:gridCol>
                <a:gridCol w="454755">
                  <a:extLst>
                    <a:ext uri="{9D8B030D-6E8A-4147-A177-3AD203B41FA5}">
                      <a16:colId xmlns:a16="http://schemas.microsoft.com/office/drawing/2014/main" val="2107455726"/>
                    </a:ext>
                  </a:extLst>
                </a:gridCol>
                <a:gridCol w="454755">
                  <a:extLst>
                    <a:ext uri="{9D8B030D-6E8A-4147-A177-3AD203B41FA5}">
                      <a16:colId xmlns:a16="http://schemas.microsoft.com/office/drawing/2014/main" val="1044960092"/>
                    </a:ext>
                  </a:extLst>
                </a:gridCol>
              </a:tblGrid>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rgbClr val="00B0F0"/>
                    </a:solidFill>
                  </a:tcPr>
                </a:tc>
                <a:tc>
                  <a:txBody>
                    <a:bodyPr/>
                    <a:lstStyle/>
                    <a:p>
                      <a:endParaRPr lang="en-US"/>
                    </a:p>
                  </a:txBody>
                  <a:tcPr>
                    <a:solidFill>
                      <a:srgbClr val="00B0F0"/>
                    </a:solidFill>
                  </a:tcPr>
                </a:tc>
                <a:tc>
                  <a:txBody>
                    <a:bodyPr/>
                    <a:lstStyle/>
                    <a:p>
                      <a:endParaRPr lang="en-US"/>
                    </a:p>
                  </a:txBody>
                  <a:tcPr>
                    <a:solidFill>
                      <a:srgbClr val="00B0F0"/>
                    </a:solidFill>
                  </a:tcPr>
                </a:tc>
                <a:tc>
                  <a:txBody>
                    <a:bodyPr/>
                    <a:lstStyle/>
                    <a:p>
                      <a:endParaRPr lang="en-US"/>
                    </a:p>
                  </a:txBody>
                  <a:tcPr>
                    <a:solidFill>
                      <a:srgbClr val="00B0F0"/>
                    </a:solidFill>
                  </a:tcPr>
                </a:tc>
                <a:extLst>
                  <a:ext uri="{0D108BD9-81ED-4DB2-BD59-A6C34878D82A}">
                    <a16:rowId xmlns:a16="http://schemas.microsoft.com/office/drawing/2014/main" val="297201830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rgbClr val="00B0F0"/>
                    </a:solidFill>
                  </a:tcPr>
                </a:tc>
                <a:tc>
                  <a:txBody>
                    <a:bodyPr/>
                    <a:lstStyle/>
                    <a:p>
                      <a:endParaRPr lang="en-US"/>
                    </a:p>
                  </a:txBody>
                  <a:tcPr>
                    <a:solidFill>
                      <a:srgbClr val="00B0F0"/>
                    </a:solidFill>
                  </a:tcPr>
                </a:tc>
                <a:tc>
                  <a:txBody>
                    <a:bodyPr/>
                    <a:lstStyle/>
                    <a:p>
                      <a:endParaRPr lang="en-US"/>
                    </a:p>
                  </a:txBody>
                  <a:tcPr>
                    <a:solidFill>
                      <a:srgbClr val="00B0F0"/>
                    </a:solidFill>
                  </a:tcPr>
                </a:tc>
                <a:tc>
                  <a:txBody>
                    <a:bodyPr/>
                    <a:lstStyle/>
                    <a:p>
                      <a:endParaRPr lang="en-US"/>
                    </a:p>
                  </a:txBody>
                  <a:tcPr>
                    <a:solidFill>
                      <a:srgbClr val="00B0F0"/>
                    </a:solidFill>
                  </a:tcPr>
                </a:tc>
                <a:extLst>
                  <a:ext uri="{0D108BD9-81ED-4DB2-BD59-A6C34878D82A}">
                    <a16:rowId xmlns:a16="http://schemas.microsoft.com/office/drawing/2014/main" val="451021196"/>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rgbClr val="00B0F0"/>
                    </a:solidFill>
                  </a:tcPr>
                </a:tc>
                <a:tc>
                  <a:txBody>
                    <a:bodyPr/>
                    <a:lstStyle/>
                    <a:p>
                      <a:endParaRPr lang="en-US"/>
                    </a:p>
                  </a:txBody>
                  <a:tcPr>
                    <a:solidFill>
                      <a:srgbClr val="00B0F0"/>
                    </a:solidFill>
                  </a:tcPr>
                </a:tc>
                <a:tc>
                  <a:txBody>
                    <a:bodyPr/>
                    <a:lstStyle/>
                    <a:p>
                      <a:endParaRPr lang="en-US" dirty="0"/>
                    </a:p>
                  </a:txBody>
                  <a:tcPr>
                    <a:solidFill>
                      <a:srgbClr val="00B0F0"/>
                    </a:solidFill>
                  </a:tcPr>
                </a:tc>
                <a:tc>
                  <a:txBody>
                    <a:bodyPr/>
                    <a:lstStyle/>
                    <a:p>
                      <a:endParaRPr lang="en-US"/>
                    </a:p>
                  </a:txBody>
                  <a:tcPr>
                    <a:solidFill>
                      <a:srgbClr val="00B0F0"/>
                    </a:solidFill>
                  </a:tcPr>
                </a:tc>
                <a:extLst>
                  <a:ext uri="{0D108BD9-81ED-4DB2-BD59-A6C34878D82A}">
                    <a16:rowId xmlns:a16="http://schemas.microsoft.com/office/drawing/2014/main" val="155047327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rgbClr val="00B0F0"/>
                    </a:solidFill>
                  </a:tcPr>
                </a:tc>
                <a:tc>
                  <a:txBody>
                    <a:bodyPr/>
                    <a:lstStyle/>
                    <a:p>
                      <a:endParaRPr lang="en-US"/>
                    </a:p>
                  </a:txBody>
                  <a:tcPr>
                    <a:solidFill>
                      <a:srgbClr val="00B0F0"/>
                    </a:solidFill>
                  </a:tcPr>
                </a:tc>
                <a:tc>
                  <a:txBody>
                    <a:bodyPr/>
                    <a:lstStyle/>
                    <a:p>
                      <a:endParaRPr lang="en-US"/>
                    </a:p>
                  </a:txBody>
                  <a:tcPr>
                    <a:solidFill>
                      <a:srgbClr val="00B0F0"/>
                    </a:solidFill>
                  </a:tcPr>
                </a:tc>
                <a:tc>
                  <a:txBody>
                    <a:bodyPr/>
                    <a:lstStyle/>
                    <a:p>
                      <a:endParaRPr lang="en-US"/>
                    </a:p>
                  </a:txBody>
                  <a:tcPr>
                    <a:solidFill>
                      <a:srgbClr val="00B0F0"/>
                    </a:solidFill>
                  </a:tcPr>
                </a:tc>
                <a:extLst>
                  <a:ext uri="{0D108BD9-81ED-4DB2-BD59-A6C34878D82A}">
                    <a16:rowId xmlns:a16="http://schemas.microsoft.com/office/drawing/2014/main" val="71005869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rgbClr val="00B0F0"/>
                    </a:solidFill>
                  </a:tcPr>
                </a:tc>
                <a:tc>
                  <a:txBody>
                    <a:bodyPr/>
                    <a:lstStyle/>
                    <a:p>
                      <a:endParaRPr lang="en-US"/>
                    </a:p>
                  </a:txBody>
                  <a:tcPr>
                    <a:solidFill>
                      <a:srgbClr val="00B0F0"/>
                    </a:solidFill>
                  </a:tcPr>
                </a:tc>
                <a:tc>
                  <a:txBody>
                    <a:bodyPr/>
                    <a:lstStyle/>
                    <a:p>
                      <a:endParaRPr lang="en-US"/>
                    </a:p>
                  </a:txBody>
                  <a:tcPr>
                    <a:solidFill>
                      <a:srgbClr val="00B0F0"/>
                    </a:solidFill>
                  </a:tcPr>
                </a:tc>
                <a:tc>
                  <a:txBody>
                    <a:bodyPr/>
                    <a:lstStyle/>
                    <a:p>
                      <a:endParaRPr lang="en-US" dirty="0"/>
                    </a:p>
                  </a:txBody>
                  <a:tcPr>
                    <a:solidFill>
                      <a:srgbClr val="00B0F0"/>
                    </a:solidFill>
                  </a:tcPr>
                </a:tc>
                <a:extLst>
                  <a:ext uri="{0D108BD9-81ED-4DB2-BD59-A6C34878D82A}">
                    <a16:rowId xmlns:a16="http://schemas.microsoft.com/office/drawing/2014/main" val="2381773956"/>
                  </a:ext>
                </a:extLst>
              </a:tr>
            </a:tbl>
          </a:graphicData>
        </a:graphic>
      </p:graphicFrame>
      <p:sp>
        <p:nvSpPr>
          <p:cNvPr id="6" name="Rectangle 5">
            <a:extLst>
              <a:ext uri="{FF2B5EF4-FFF2-40B4-BE49-F238E27FC236}">
                <a16:creationId xmlns:a16="http://schemas.microsoft.com/office/drawing/2014/main" id="{F8AC5FEE-63F2-DB45-9655-CC90D2C315C1}"/>
              </a:ext>
            </a:extLst>
          </p:cNvPr>
          <p:cNvSpPr/>
          <p:nvPr/>
        </p:nvSpPr>
        <p:spPr>
          <a:xfrm>
            <a:off x="4833208" y="435598"/>
            <a:ext cx="3149257" cy="523220"/>
          </a:xfrm>
          <a:prstGeom prst="rect">
            <a:avLst/>
          </a:prstGeom>
        </p:spPr>
        <p:txBody>
          <a:bodyPr wrap="square">
            <a:spAutoFit/>
          </a:bodyPr>
          <a:lstStyle/>
          <a:p>
            <a:r>
              <a:rPr lang="en-US" sz="2800" b="1" dirty="0"/>
              <a:t>Consolidation Tasks</a:t>
            </a:r>
          </a:p>
        </p:txBody>
      </p:sp>
    </p:spTree>
    <p:extLst>
      <p:ext uri="{BB962C8B-B14F-4D97-AF65-F5344CB8AC3E}">
        <p14:creationId xmlns:p14="http://schemas.microsoft.com/office/powerpoint/2010/main" val="906418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Looking Back</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3</a:t>
            </a:r>
            <a:endParaRPr lang="en-US" sz="4800">
              <a:latin typeface="Bradley Hand" pitchFamily="2" charset="77"/>
            </a:endParaRPr>
          </a:p>
        </p:txBody>
      </p:sp>
      <p:sp>
        <p:nvSpPr>
          <p:cNvPr id="2" name="TextBox 1">
            <a:extLst>
              <a:ext uri="{FF2B5EF4-FFF2-40B4-BE49-F238E27FC236}">
                <a16:creationId xmlns:a16="http://schemas.microsoft.com/office/drawing/2014/main" id="{780AFCBA-D6A8-0944-88A4-6428D2828D9C}"/>
              </a:ext>
            </a:extLst>
          </p:cNvPr>
          <p:cNvSpPr txBox="1"/>
          <p:nvPr/>
        </p:nvSpPr>
        <p:spPr>
          <a:xfrm>
            <a:off x="794479" y="1214205"/>
            <a:ext cx="10717967" cy="3416320"/>
          </a:xfrm>
          <a:prstGeom prst="rect">
            <a:avLst/>
          </a:prstGeom>
          <a:noFill/>
        </p:spPr>
        <p:txBody>
          <a:bodyPr wrap="square" rtlCol="0">
            <a:spAutoFit/>
          </a:bodyPr>
          <a:lstStyle/>
          <a:p>
            <a:r>
              <a:rPr lang="en-US"/>
              <a:t>How would you choose to split (decompose) this array to determine its value?</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Show and explain your thinking and your solution.</a:t>
            </a:r>
          </a:p>
        </p:txBody>
      </p:sp>
      <p:graphicFrame>
        <p:nvGraphicFramePr>
          <p:cNvPr id="5" name="Table 5">
            <a:extLst>
              <a:ext uri="{FF2B5EF4-FFF2-40B4-BE49-F238E27FC236}">
                <a16:creationId xmlns:a16="http://schemas.microsoft.com/office/drawing/2014/main" id="{4417967A-5C61-DC42-A46E-A5C642BF31E4}"/>
              </a:ext>
            </a:extLst>
          </p:cNvPr>
          <p:cNvGraphicFramePr>
            <a:graphicFrameLocks noGrp="1"/>
          </p:cNvGraphicFramePr>
          <p:nvPr>
            <p:extLst>
              <p:ext uri="{D42A27DB-BD31-4B8C-83A1-F6EECF244321}">
                <p14:modId xmlns:p14="http://schemas.microsoft.com/office/powerpoint/2010/main" val="2059832177"/>
              </p:ext>
            </p:extLst>
          </p:nvPr>
        </p:nvGraphicFramePr>
        <p:xfrm>
          <a:off x="1925883" y="1931933"/>
          <a:ext cx="8132526" cy="1854200"/>
        </p:xfrm>
        <a:graphic>
          <a:graphicData uri="http://schemas.openxmlformats.org/drawingml/2006/table">
            <a:tbl>
              <a:tblPr firstRow="1" bandRow="1">
                <a:tableStyleId>{5940675A-B579-460E-94D1-54222C63F5DA}</a:tableStyleId>
              </a:tblPr>
              <a:tblGrid>
                <a:gridCol w="451807">
                  <a:extLst>
                    <a:ext uri="{9D8B030D-6E8A-4147-A177-3AD203B41FA5}">
                      <a16:colId xmlns:a16="http://schemas.microsoft.com/office/drawing/2014/main" val="1258369085"/>
                    </a:ext>
                  </a:extLst>
                </a:gridCol>
                <a:gridCol w="451807">
                  <a:extLst>
                    <a:ext uri="{9D8B030D-6E8A-4147-A177-3AD203B41FA5}">
                      <a16:colId xmlns:a16="http://schemas.microsoft.com/office/drawing/2014/main" val="2105737143"/>
                    </a:ext>
                  </a:extLst>
                </a:gridCol>
                <a:gridCol w="451807">
                  <a:extLst>
                    <a:ext uri="{9D8B030D-6E8A-4147-A177-3AD203B41FA5}">
                      <a16:colId xmlns:a16="http://schemas.microsoft.com/office/drawing/2014/main" val="1166038376"/>
                    </a:ext>
                  </a:extLst>
                </a:gridCol>
                <a:gridCol w="451807">
                  <a:extLst>
                    <a:ext uri="{9D8B030D-6E8A-4147-A177-3AD203B41FA5}">
                      <a16:colId xmlns:a16="http://schemas.microsoft.com/office/drawing/2014/main" val="694087379"/>
                    </a:ext>
                  </a:extLst>
                </a:gridCol>
                <a:gridCol w="451807">
                  <a:extLst>
                    <a:ext uri="{9D8B030D-6E8A-4147-A177-3AD203B41FA5}">
                      <a16:colId xmlns:a16="http://schemas.microsoft.com/office/drawing/2014/main" val="49529193"/>
                    </a:ext>
                  </a:extLst>
                </a:gridCol>
                <a:gridCol w="451807">
                  <a:extLst>
                    <a:ext uri="{9D8B030D-6E8A-4147-A177-3AD203B41FA5}">
                      <a16:colId xmlns:a16="http://schemas.microsoft.com/office/drawing/2014/main" val="350663492"/>
                    </a:ext>
                  </a:extLst>
                </a:gridCol>
                <a:gridCol w="451807">
                  <a:extLst>
                    <a:ext uri="{9D8B030D-6E8A-4147-A177-3AD203B41FA5}">
                      <a16:colId xmlns:a16="http://schemas.microsoft.com/office/drawing/2014/main" val="3275976595"/>
                    </a:ext>
                  </a:extLst>
                </a:gridCol>
                <a:gridCol w="451807">
                  <a:extLst>
                    <a:ext uri="{9D8B030D-6E8A-4147-A177-3AD203B41FA5}">
                      <a16:colId xmlns:a16="http://schemas.microsoft.com/office/drawing/2014/main" val="3204960256"/>
                    </a:ext>
                  </a:extLst>
                </a:gridCol>
                <a:gridCol w="451807">
                  <a:extLst>
                    <a:ext uri="{9D8B030D-6E8A-4147-A177-3AD203B41FA5}">
                      <a16:colId xmlns:a16="http://schemas.microsoft.com/office/drawing/2014/main" val="1971592383"/>
                    </a:ext>
                  </a:extLst>
                </a:gridCol>
                <a:gridCol w="451807">
                  <a:extLst>
                    <a:ext uri="{9D8B030D-6E8A-4147-A177-3AD203B41FA5}">
                      <a16:colId xmlns:a16="http://schemas.microsoft.com/office/drawing/2014/main" val="3233837494"/>
                    </a:ext>
                  </a:extLst>
                </a:gridCol>
                <a:gridCol w="451807">
                  <a:extLst>
                    <a:ext uri="{9D8B030D-6E8A-4147-A177-3AD203B41FA5}">
                      <a16:colId xmlns:a16="http://schemas.microsoft.com/office/drawing/2014/main" val="33164031"/>
                    </a:ext>
                  </a:extLst>
                </a:gridCol>
                <a:gridCol w="451807">
                  <a:extLst>
                    <a:ext uri="{9D8B030D-6E8A-4147-A177-3AD203B41FA5}">
                      <a16:colId xmlns:a16="http://schemas.microsoft.com/office/drawing/2014/main" val="995309842"/>
                    </a:ext>
                  </a:extLst>
                </a:gridCol>
                <a:gridCol w="451807">
                  <a:extLst>
                    <a:ext uri="{9D8B030D-6E8A-4147-A177-3AD203B41FA5}">
                      <a16:colId xmlns:a16="http://schemas.microsoft.com/office/drawing/2014/main" val="2107455726"/>
                    </a:ext>
                  </a:extLst>
                </a:gridCol>
                <a:gridCol w="451807">
                  <a:extLst>
                    <a:ext uri="{9D8B030D-6E8A-4147-A177-3AD203B41FA5}">
                      <a16:colId xmlns:a16="http://schemas.microsoft.com/office/drawing/2014/main" val="1044960092"/>
                    </a:ext>
                  </a:extLst>
                </a:gridCol>
                <a:gridCol w="451807">
                  <a:extLst>
                    <a:ext uri="{9D8B030D-6E8A-4147-A177-3AD203B41FA5}">
                      <a16:colId xmlns:a16="http://schemas.microsoft.com/office/drawing/2014/main" val="3038680476"/>
                    </a:ext>
                  </a:extLst>
                </a:gridCol>
                <a:gridCol w="451807">
                  <a:extLst>
                    <a:ext uri="{9D8B030D-6E8A-4147-A177-3AD203B41FA5}">
                      <a16:colId xmlns:a16="http://schemas.microsoft.com/office/drawing/2014/main" val="3678878653"/>
                    </a:ext>
                  </a:extLst>
                </a:gridCol>
                <a:gridCol w="451807">
                  <a:extLst>
                    <a:ext uri="{9D8B030D-6E8A-4147-A177-3AD203B41FA5}">
                      <a16:colId xmlns:a16="http://schemas.microsoft.com/office/drawing/2014/main" val="3387490181"/>
                    </a:ext>
                  </a:extLst>
                </a:gridCol>
                <a:gridCol w="451807">
                  <a:extLst>
                    <a:ext uri="{9D8B030D-6E8A-4147-A177-3AD203B41FA5}">
                      <a16:colId xmlns:a16="http://schemas.microsoft.com/office/drawing/2014/main" val="2186759313"/>
                    </a:ext>
                  </a:extLst>
                </a:gridCol>
              </a:tblGrid>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297201830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451021196"/>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155047327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71005869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extLst>
                  <a:ext uri="{0D108BD9-81ED-4DB2-BD59-A6C34878D82A}">
                    <a16:rowId xmlns:a16="http://schemas.microsoft.com/office/drawing/2014/main" val="2381773956"/>
                  </a:ext>
                </a:extLst>
              </a:tr>
            </a:tbl>
          </a:graphicData>
        </a:graphic>
      </p:graphicFrame>
    </p:spTree>
    <p:extLst>
      <p:ext uri="{BB962C8B-B14F-4D97-AF65-F5344CB8AC3E}">
        <p14:creationId xmlns:p14="http://schemas.microsoft.com/office/powerpoint/2010/main" val="1341416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7E321BC0-CB69-2946-861A-94E85C5A486D}"/>
              </a:ext>
            </a:extLst>
          </p:cNvPr>
          <p:cNvSpPr/>
          <p:nvPr/>
        </p:nvSpPr>
        <p:spPr>
          <a:xfrm>
            <a:off x="1536684" y="1132850"/>
            <a:ext cx="9118631" cy="4592299"/>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chemeClr val="accent2"/>
          </a:solidFill>
          <a:ln w="28575">
            <a:solidFill>
              <a:srgbClr val="C55A1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 Back</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3</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2424948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50240" y="1132062"/>
            <a:ext cx="3645607" cy="5415521"/>
          </a:xfrm>
          <a:prstGeom prst="round2DiagRect">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94480" y="1132062"/>
            <a:ext cx="3645606" cy="5415521"/>
          </a:xfrm>
          <a:prstGeom prst="round2DiagRect">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lumMod val="50000"/>
                </a:schemeClr>
              </a:solidFill>
              <a:latin typeface="Abadi MT Condensed Light" panose="020B0306030101010103" pitchFamily="34" charset="77"/>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420564"/>
          </a:xfrm>
          <a:prstGeom prst="rect">
            <a:avLst/>
          </a:prstGeom>
          <a:solidFill>
            <a:srgbClr val="FFC001"/>
          </a:solidFill>
          <a:ln w="28575">
            <a:solidFill>
              <a:schemeClr val="accent3">
                <a:lumMod val="75000"/>
              </a:schemeClr>
            </a:solidFill>
          </a:ln>
        </p:spPr>
        <p:txBody>
          <a:bodyPr wrap="square" rtlCol="0">
            <a:spAutoFit/>
          </a:bodyPr>
          <a:lstStyle/>
          <a:p>
            <a:pPr algn="ctr"/>
            <a:r>
              <a:rPr lang="en-US" sz="2133">
                <a:solidFill>
                  <a:schemeClr val="bg1"/>
                </a:solidFill>
                <a:latin typeface="Marker Felt Thin" panose="02000400000000000000" pitchFamily="2" charset="77"/>
              </a:rPr>
              <a:t>Looking Back</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FFC001"/>
          </a:solidFill>
          <a:ln w="28575">
            <a:solidFill>
              <a:schemeClr val="accent3">
                <a:lumMod val="75000"/>
              </a:schemeClr>
            </a:solidFill>
          </a:ln>
        </p:spPr>
        <p:txBody>
          <a:bodyPr wrap="square" rtlCol="0">
            <a:spAutoFit/>
          </a:bodyPr>
          <a:lstStyle/>
          <a:p>
            <a:pPr algn="ctr"/>
            <a:r>
              <a:rPr lang="en-US" sz="2133">
                <a:solidFill>
                  <a:schemeClr val="bg1"/>
                </a:solidFill>
                <a:latin typeface="Marker Felt Thin" panose="02000400000000000000" pitchFamily="2" charset="77"/>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FFC001"/>
          </a:solidFill>
          <a:ln w="28575">
            <a:solidFill>
              <a:schemeClr val="accent3">
                <a:lumMod val="75000"/>
              </a:schemeClr>
            </a:solidFill>
          </a:ln>
        </p:spPr>
        <p:txBody>
          <a:bodyPr wrap="square" rtlCol="0">
            <a:spAutoFit/>
          </a:bodyPr>
          <a:lstStyle/>
          <a:p>
            <a:pPr algn="ctr"/>
            <a:r>
              <a:rPr lang="en-US" sz="2133">
                <a:solidFill>
                  <a:schemeClr val="bg1"/>
                </a:solidFill>
                <a:latin typeface="Marker Felt Thin" panose="02000400000000000000" pitchFamily="2" charset="77"/>
              </a:rPr>
              <a:t>Get Ready</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511" y="4104254"/>
            <a:ext cx="713228" cy="721241"/>
          </a:xfrm>
          <a:prstGeom prst="rect">
            <a:avLst/>
          </a:prstGeom>
          <a:noFill/>
          <a:extLst>
            <a:ext uri="{909E8E84-426E-40dd-AFC4-6F175D3DCCD1}">
              <a14:hiddenFill xmlns:a14="http://schemas.microsoft.com/office/drawing/2010/main" xmlns="">
                <a:solidFill>
                  <a:srgbClr val="FFFFFF"/>
                </a:solidFill>
              </a14:hiddenFill>
            </a:ext>
          </a:extLst>
        </p:spPr>
      </p:pic>
      <p:pic>
        <p:nvPicPr>
          <p:cNvPr id="2066" name="Picture 18">
            <a:extLst>
              <a:ext uri="{FF2B5EF4-FFF2-40B4-BE49-F238E27FC236}">
                <a16:creationId xmlns:a16="http://schemas.microsoft.com/office/drawing/2014/main" id="{1CAF6B15-1F54-AF4A-A3E0-B6A90DC4E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3437" y="5631580"/>
            <a:ext cx="689177" cy="508409"/>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9611739" y="4219565"/>
            <a:ext cx="1761504" cy="461665"/>
          </a:xfrm>
          <a:prstGeom prst="rect">
            <a:avLst/>
          </a:prstGeom>
          <a:noFill/>
        </p:spPr>
        <p:txBody>
          <a:bodyPr wrap="square" rtlCol="0">
            <a:spAutoFit/>
          </a:bodyPr>
          <a:lstStyle/>
          <a:p>
            <a:r>
              <a:rPr lang="en-US" sz="2400">
                <a:solidFill>
                  <a:schemeClr val="bg2">
                    <a:lumMod val="50000"/>
                  </a:schemeClr>
                </a:solidFill>
                <a:latin typeface="Abadi MT Condensed Light" panose="020B0306030101010103" pitchFamily="34" charset="77"/>
              </a:rPr>
              <a:t>Write About It</a:t>
            </a:r>
          </a:p>
        </p:txBody>
      </p:sp>
      <p:sp>
        <p:nvSpPr>
          <p:cNvPr id="53" name="TextBox 52">
            <a:extLst>
              <a:ext uri="{FF2B5EF4-FFF2-40B4-BE49-F238E27FC236}">
                <a16:creationId xmlns:a16="http://schemas.microsoft.com/office/drawing/2014/main" id="{B7FBFAB7-3D07-7344-A2BF-99FBE34723F8}"/>
              </a:ext>
            </a:extLst>
          </p:cNvPr>
          <p:cNvSpPr txBox="1"/>
          <p:nvPr/>
        </p:nvSpPr>
        <p:spPr>
          <a:xfrm>
            <a:off x="9667565" y="5631580"/>
            <a:ext cx="1520083" cy="461665"/>
          </a:xfrm>
          <a:prstGeom prst="rect">
            <a:avLst/>
          </a:prstGeom>
          <a:noFill/>
        </p:spPr>
        <p:txBody>
          <a:bodyPr wrap="square" rtlCol="0">
            <a:spAutoFit/>
          </a:bodyPr>
          <a:lstStyle/>
          <a:p>
            <a:r>
              <a:rPr lang="en-US" sz="2400">
                <a:solidFill>
                  <a:schemeClr val="bg2">
                    <a:lumMod val="50000"/>
                  </a:schemeClr>
                </a:solidFill>
                <a:latin typeface="Abadi MT Condensed Light" panose="020B0306030101010103" pitchFamily="34" charset="77"/>
              </a:rPr>
              <a:t>Record It</a:t>
            </a:r>
          </a:p>
        </p:txBody>
      </p:sp>
      <p:sp>
        <p:nvSpPr>
          <p:cNvPr id="54" name="TextBox 53">
            <a:extLst>
              <a:ext uri="{FF2B5EF4-FFF2-40B4-BE49-F238E27FC236}">
                <a16:creationId xmlns:a16="http://schemas.microsoft.com/office/drawing/2014/main" id="{D90B2E2B-98AA-DC48-8503-7701AA80BB42}"/>
              </a:ext>
            </a:extLst>
          </p:cNvPr>
          <p:cNvSpPr txBox="1"/>
          <p:nvPr/>
        </p:nvSpPr>
        <p:spPr>
          <a:xfrm>
            <a:off x="9910580" y="4922168"/>
            <a:ext cx="1034052" cy="420564"/>
          </a:xfrm>
          <a:prstGeom prst="rect">
            <a:avLst/>
          </a:prstGeom>
          <a:noFill/>
        </p:spPr>
        <p:txBody>
          <a:bodyPr wrap="square" rtlCol="0">
            <a:spAutoFit/>
          </a:bodyPr>
          <a:lstStyle/>
          <a:p>
            <a:r>
              <a:rPr lang="en-US" sz="2133">
                <a:solidFill>
                  <a:schemeClr val="bg2">
                    <a:lumMod val="50000"/>
                  </a:schemeClr>
                </a:solidFill>
                <a:latin typeface="Abadi MT Condensed Light" panose="020B0306030101010103" pitchFamily="34" charset="77"/>
              </a:rPr>
              <a:t>or,</a:t>
            </a:r>
          </a:p>
        </p:txBody>
      </p:sp>
      <p:sp>
        <p:nvSpPr>
          <p:cNvPr id="27" name="Rectangle 26">
            <a:extLst>
              <a:ext uri="{FF2B5EF4-FFF2-40B4-BE49-F238E27FC236}">
                <a16:creationId xmlns:a16="http://schemas.microsoft.com/office/drawing/2014/main" id="{2FFE1002-E844-3642-A0B9-10BEEFD39A80}"/>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I</a:t>
            </a:r>
            <a:endParaRPr lang="en-US" sz="4800">
              <a:latin typeface="Bradley Hand" pitchFamily="2" charset="77"/>
            </a:endParaRPr>
          </a:p>
        </p:txBody>
      </p:sp>
      <p:sp>
        <p:nvSpPr>
          <p:cNvPr id="60" name="Rectangle 59">
            <a:extLst>
              <a:ext uri="{FF2B5EF4-FFF2-40B4-BE49-F238E27FC236}">
                <a16:creationId xmlns:a16="http://schemas.microsoft.com/office/drawing/2014/main" id="{D673F850-A07C-AD41-968E-4A6924CE0B21}"/>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Bradley Hand"/>
              </a:rPr>
              <a:t>2</a:t>
            </a:r>
            <a:endParaRPr lang="en-US" sz="4800">
              <a:latin typeface="Bradley Hand"/>
            </a:endParaRPr>
          </a:p>
        </p:txBody>
      </p:sp>
      <p:sp>
        <p:nvSpPr>
          <p:cNvPr id="61" name="Rectangle 60">
            <a:extLst>
              <a:ext uri="{FF2B5EF4-FFF2-40B4-BE49-F238E27FC236}">
                <a16:creationId xmlns:a16="http://schemas.microsoft.com/office/drawing/2014/main" id="{330048A6-6241-3A48-B5FC-1B542DC34537}"/>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Bradley Hand"/>
              </a:rPr>
              <a:t>3</a:t>
            </a:r>
            <a:endParaRPr lang="en-US" sz="4800">
              <a:latin typeface="Bradley Hand"/>
            </a:endParaRPr>
          </a:p>
        </p:txBody>
      </p:sp>
      <p:sp>
        <p:nvSpPr>
          <p:cNvPr id="4" name="TextBox 3">
            <a:extLst>
              <a:ext uri="{FF2B5EF4-FFF2-40B4-BE49-F238E27FC236}">
                <a16:creationId xmlns:a16="http://schemas.microsoft.com/office/drawing/2014/main" id="{F3857C70-6F07-3A4E-91D0-3B2F2CA78D55}"/>
              </a:ext>
            </a:extLst>
          </p:cNvPr>
          <p:cNvSpPr txBox="1"/>
          <p:nvPr/>
        </p:nvSpPr>
        <p:spPr>
          <a:xfrm>
            <a:off x="559976" y="3429000"/>
            <a:ext cx="2915605" cy="707886"/>
          </a:xfrm>
          <a:prstGeom prst="rect">
            <a:avLst/>
          </a:prstGeom>
          <a:noFill/>
        </p:spPr>
        <p:txBody>
          <a:bodyPr wrap="square" rtlCol="0" anchor="ctr">
            <a:spAutoFit/>
          </a:bodyPr>
          <a:lstStyle/>
          <a:p>
            <a:pPr algn="ctr"/>
            <a:r>
              <a:rPr lang="en-US" sz="4000">
                <a:latin typeface="Marker Felt Thin" panose="02000400000000000000" pitchFamily="2" charset="77"/>
              </a:rPr>
              <a:t>Quick Images</a:t>
            </a:r>
          </a:p>
        </p:txBody>
      </p:sp>
      <p:sp>
        <p:nvSpPr>
          <p:cNvPr id="29" name="TextBox 28">
            <a:extLst>
              <a:ext uri="{FF2B5EF4-FFF2-40B4-BE49-F238E27FC236}">
                <a16:creationId xmlns:a16="http://schemas.microsoft.com/office/drawing/2014/main" id="{B0360182-8A27-9B42-9822-69767BFDE599}"/>
              </a:ext>
            </a:extLst>
          </p:cNvPr>
          <p:cNvSpPr txBox="1"/>
          <p:nvPr/>
        </p:nvSpPr>
        <p:spPr>
          <a:xfrm>
            <a:off x="4683345" y="3188741"/>
            <a:ext cx="2915605" cy="1200329"/>
          </a:xfrm>
          <a:prstGeom prst="rect">
            <a:avLst/>
          </a:prstGeom>
          <a:noFill/>
        </p:spPr>
        <p:txBody>
          <a:bodyPr wrap="square" rtlCol="0" anchor="ctr">
            <a:spAutoFit/>
          </a:bodyPr>
          <a:lstStyle/>
          <a:p>
            <a:pPr algn="ctr"/>
            <a:r>
              <a:rPr lang="en-US" sz="3600" dirty="0">
                <a:latin typeface="Marker Felt Thin" panose="02000400000000000000" pitchFamily="2" charset="77"/>
              </a:rPr>
              <a:t>Building Rectangles</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solidFill>
                <a:latin typeface="Cavolini"/>
                <a:cs typeface="Cavolini"/>
              </a:rPr>
              <a:t>Visual Connections</a:t>
            </a:r>
          </a:p>
        </p:txBody>
      </p:sp>
      <p:sp>
        <p:nvSpPr>
          <p:cNvPr id="25" name="TextBox 24">
            <a:extLst>
              <a:ext uri="{FF2B5EF4-FFF2-40B4-BE49-F238E27FC236}">
                <a16:creationId xmlns:a16="http://schemas.microsoft.com/office/drawing/2014/main" id="{21EDC1DA-5FA3-0C42-87BD-5282B9BA0379}"/>
              </a:ext>
            </a:extLst>
          </p:cNvPr>
          <p:cNvSpPr txBox="1"/>
          <p:nvPr/>
        </p:nvSpPr>
        <p:spPr>
          <a:xfrm>
            <a:off x="8614494" y="2844569"/>
            <a:ext cx="2915605" cy="646331"/>
          </a:xfrm>
          <a:prstGeom prst="rect">
            <a:avLst/>
          </a:prstGeom>
          <a:noFill/>
        </p:spPr>
        <p:txBody>
          <a:bodyPr wrap="square" rtlCol="0" anchor="ctr">
            <a:spAutoFit/>
          </a:bodyPr>
          <a:lstStyle/>
          <a:p>
            <a:pPr algn="ctr"/>
            <a:r>
              <a:rPr lang="en-US" sz="3600">
                <a:latin typeface="Marker Felt Thin" panose="02000400000000000000" pitchFamily="2" charset="77"/>
              </a:rPr>
              <a:t>Keep thinking!</a:t>
            </a:r>
          </a:p>
        </p:txBody>
      </p:sp>
    </p:spTree>
    <p:extLst>
      <p:ext uri="{BB962C8B-B14F-4D97-AF65-F5344CB8AC3E}">
        <p14:creationId xmlns:p14="http://schemas.microsoft.com/office/powerpoint/2010/main" val="12666704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FFC001"/>
          </a:solidFill>
          <a:ln w="28575">
            <a:solidFill>
              <a:schemeClr val="accent3">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I</a:t>
            </a:r>
            <a:endParaRPr lang="en-US" sz="4800">
              <a:latin typeface="Bradley Hand" pitchFamily="2" charset="77"/>
            </a:endParaRPr>
          </a:p>
        </p:txBody>
      </p:sp>
      <p:sp>
        <p:nvSpPr>
          <p:cNvPr id="4" name="TextBox 3">
            <a:extLst>
              <a:ext uri="{FF2B5EF4-FFF2-40B4-BE49-F238E27FC236}">
                <a16:creationId xmlns:a16="http://schemas.microsoft.com/office/drawing/2014/main" id="{2CDF6BC9-17AD-234A-A39B-242CDE5C4C05}"/>
              </a:ext>
            </a:extLst>
          </p:cNvPr>
          <p:cNvSpPr txBox="1"/>
          <p:nvPr/>
        </p:nvSpPr>
        <p:spPr>
          <a:xfrm>
            <a:off x="2174487" y="1702486"/>
            <a:ext cx="8508381" cy="3416320"/>
          </a:xfrm>
          <a:prstGeom prst="rect">
            <a:avLst/>
          </a:prstGeom>
          <a:noFill/>
        </p:spPr>
        <p:txBody>
          <a:bodyPr wrap="square" rtlCol="0">
            <a:spAutoFit/>
          </a:bodyPr>
          <a:lstStyle/>
          <a:p>
            <a:r>
              <a:rPr lang="en-US" sz="3600" dirty="0">
                <a:latin typeface="Abadi MT Condensed Light" panose="020B0306030101010103" pitchFamily="34" charset="77"/>
              </a:rPr>
              <a:t>In a moment you will see an arrangement of squares.</a:t>
            </a:r>
          </a:p>
          <a:p>
            <a:endParaRPr lang="en-US" sz="3600" dirty="0">
              <a:latin typeface="Abadi MT Condensed Light" panose="020B0306030101010103" pitchFamily="34" charset="77"/>
            </a:endParaRPr>
          </a:p>
          <a:p>
            <a:r>
              <a:rPr lang="en-US" sz="3600" dirty="0">
                <a:latin typeface="Abadi MT Condensed Light" panose="020B0306030101010103" pitchFamily="34" charset="77"/>
              </a:rPr>
              <a:t>You will not have enough time to count them 1 by 1. </a:t>
            </a:r>
          </a:p>
          <a:p>
            <a:endParaRPr lang="en-US" sz="3600" dirty="0">
              <a:latin typeface="Abadi MT Condensed Light" panose="020B0306030101010103" pitchFamily="34" charset="77"/>
            </a:endParaRPr>
          </a:p>
          <a:p>
            <a:r>
              <a:rPr lang="en-US" sz="3600" dirty="0">
                <a:latin typeface="Abadi MT Condensed Light" panose="020B0306030101010103" pitchFamily="34" charset="77"/>
              </a:rPr>
              <a:t>See if you can figure out how many there are using another strategy.</a:t>
            </a:r>
          </a:p>
        </p:txBody>
      </p:sp>
    </p:spTree>
    <p:extLst>
      <p:ext uri="{BB962C8B-B14F-4D97-AF65-F5344CB8AC3E}">
        <p14:creationId xmlns:p14="http://schemas.microsoft.com/office/powerpoint/2010/main" val="36755821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FC0EF8-9E1A-0F4F-8634-38B0E4EB339B}"/>
              </a:ext>
            </a:extLst>
          </p:cNvPr>
          <p:cNvSpPr/>
          <p:nvPr/>
        </p:nvSpPr>
        <p:spPr>
          <a:xfrm>
            <a:off x="3928952" y="3769111"/>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3DD419C-B247-CD43-88BE-70BB93D72E74}"/>
              </a:ext>
            </a:extLst>
          </p:cNvPr>
          <p:cNvSpPr/>
          <p:nvPr/>
        </p:nvSpPr>
        <p:spPr>
          <a:xfrm>
            <a:off x="3928949" y="2903033"/>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DA34A5D-243E-9A44-92C8-84C3F6B71CCC}"/>
              </a:ext>
            </a:extLst>
          </p:cNvPr>
          <p:cNvSpPr/>
          <p:nvPr/>
        </p:nvSpPr>
        <p:spPr>
          <a:xfrm>
            <a:off x="3928948" y="2036955"/>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CD3134A-4679-EA45-810F-E1AEB9386058}"/>
              </a:ext>
            </a:extLst>
          </p:cNvPr>
          <p:cNvSpPr/>
          <p:nvPr/>
        </p:nvSpPr>
        <p:spPr>
          <a:xfrm>
            <a:off x="3928947" y="1170877"/>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E73CC2A-CF1B-0D49-ABF3-350BB2FDD554}"/>
              </a:ext>
            </a:extLst>
          </p:cNvPr>
          <p:cNvSpPr/>
          <p:nvPr/>
        </p:nvSpPr>
        <p:spPr>
          <a:xfrm>
            <a:off x="3928950" y="4635189"/>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C9E0B9-4AFA-D047-BED9-AE1CBEC9D512}"/>
              </a:ext>
            </a:extLst>
          </p:cNvPr>
          <p:cNvSpPr/>
          <p:nvPr/>
        </p:nvSpPr>
        <p:spPr>
          <a:xfrm>
            <a:off x="4828483" y="3769111"/>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6AEADD-DA96-1744-B721-DCC0E324B4CC}"/>
              </a:ext>
            </a:extLst>
          </p:cNvPr>
          <p:cNvSpPr/>
          <p:nvPr/>
        </p:nvSpPr>
        <p:spPr>
          <a:xfrm>
            <a:off x="4828480" y="2903033"/>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50B128-161B-C94E-BB21-0F8B8DD310A0}"/>
              </a:ext>
            </a:extLst>
          </p:cNvPr>
          <p:cNvSpPr/>
          <p:nvPr/>
        </p:nvSpPr>
        <p:spPr>
          <a:xfrm>
            <a:off x="4828479" y="2036955"/>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B474D5-D191-5041-8168-AB21341FA6F6}"/>
              </a:ext>
            </a:extLst>
          </p:cNvPr>
          <p:cNvSpPr/>
          <p:nvPr/>
        </p:nvSpPr>
        <p:spPr>
          <a:xfrm>
            <a:off x="4828478" y="1170877"/>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D8C6B4-AFCA-5C41-BDD4-C5D6AEED45DC}"/>
              </a:ext>
            </a:extLst>
          </p:cNvPr>
          <p:cNvSpPr/>
          <p:nvPr/>
        </p:nvSpPr>
        <p:spPr>
          <a:xfrm>
            <a:off x="4828481" y="4635189"/>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12A412-5CF6-0643-B4D8-227F2C1603C6}"/>
              </a:ext>
            </a:extLst>
          </p:cNvPr>
          <p:cNvSpPr/>
          <p:nvPr/>
        </p:nvSpPr>
        <p:spPr>
          <a:xfrm>
            <a:off x="5728012" y="3769111"/>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4956272-1C00-BA49-8EC4-3B7155BDFAA4}"/>
              </a:ext>
            </a:extLst>
          </p:cNvPr>
          <p:cNvSpPr/>
          <p:nvPr/>
        </p:nvSpPr>
        <p:spPr>
          <a:xfrm>
            <a:off x="5728009" y="2903033"/>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8C5AD-FBBA-E148-B464-2C0A34CDA55E}"/>
              </a:ext>
            </a:extLst>
          </p:cNvPr>
          <p:cNvSpPr/>
          <p:nvPr/>
        </p:nvSpPr>
        <p:spPr>
          <a:xfrm>
            <a:off x="5728008" y="2036955"/>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6DC57A9-56ED-8346-8F1B-434321727970}"/>
              </a:ext>
            </a:extLst>
          </p:cNvPr>
          <p:cNvSpPr/>
          <p:nvPr/>
        </p:nvSpPr>
        <p:spPr>
          <a:xfrm>
            <a:off x="5728007" y="1170877"/>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9FD1AA-29B6-2043-B6C2-48181664B617}"/>
              </a:ext>
            </a:extLst>
          </p:cNvPr>
          <p:cNvSpPr/>
          <p:nvPr/>
        </p:nvSpPr>
        <p:spPr>
          <a:xfrm>
            <a:off x="5728010" y="4635189"/>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54A974-D5A4-724C-BBC5-012A514BDD27}"/>
              </a:ext>
            </a:extLst>
          </p:cNvPr>
          <p:cNvSpPr/>
          <p:nvPr/>
        </p:nvSpPr>
        <p:spPr>
          <a:xfrm>
            <a:off x="6627539" y="3769111"/>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5CF8EF0-17F7-5D4D-A5C7-0D0089BF6062}"/>
              </a:ext>
            </a:extLst>
          </p:cNvPr>
          <p:cNvSpPr/>
          <p:nvPr/>
        </p:nvSpPr>
        <p:spPr>
          <a:xfrm>
            <a:off x="6627536" y="2903033"/>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B325A8C-2F78-F941-8958-1900A029059F}"/>
              </a:ext>
            </a:extLst>
          </p:cNvPr>
          <p:cNvSpPr/>
          <p:nvPr/>
        </p:nvSpPr>
        <p:spPr>
          <a:xfrm>
            <a:off x="6627537" y="4635189"/>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104E243-1951-9349-907F-C9123402B59E}"/>
              </a:ext>
            </a:extLst>
          </p:cNvPr>
          <p:cNvSpPr/>
          <p:nvPr/>
        </p:nvSpPr>
        <p:spPr>
          <a:xfrm>
            <a:off x="7482465" y="3769111"/>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C236FFA-32AF-E74A-A4CD-FC116633D443}"/>
              </a:ext>
            </a:extLst>
          </p:cNvPr>
          <p:cNvSpPr/>
          <p:nvPr/>
        </p:nvSpPr>
        <p:spPr>
          <a:xfrm>
            <a:off x="7482463" y="4635189"/>
            <a:ext cx="735981" cy="735981"/>
          </a:xfrm>
          <a:prstGeom prst="rect">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731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6E59A-572A-5748-8F64-C2D869B4D472}"/>
              </a:ext>
            </a:extLst>
          </p:cNvPr>
          <p:cNvSpPr txBox="1"/>
          <p:nvPr/>
        </p:nvSpPr>
        <p:spPr>
          <a:xfrm>
            <a:off x="421338" y="439849"/>
            <a:ext cx="11394316" cy="1754326"/>
          </a:xfrm>
          <a:prstGeom prst="rect">
            <a:avLst/>
          </a:prstGeom>
          <a:noFill/>
        </p:spPr>
        <p:txBody>
          <a:bodyPr wrap="square" rtlCol="0">
            <a:spAutoFit/>
          </a:bodyPr>
          <a:lstStyle/>
          <a:p>
            <a:r>
              <a:rPr lang="en-US" sz="3600">
                <a:latin typeface="Abadi MT Condensed Light" panose="020B0306030101010103" pitchFamily="34" charset="77"/>
              </a:rPr>
              <a:t>How many squares did you see?</a:t>
            </a:r>
          </a:p>
          <a:p>
            <a:endParaRPr lang="en-US" sz="3600">
              <a:latin typeface="Abadi MT Condensed Light" panose="020B0306030101010103" pitchFamily="34" charset="77"/>
            </a:endParaRPr>
          </a:p>
          <a:p>
            <a:r>
              <a:rPr lang="en-US" sz="3600">
                <a:latin typeface="Abadi MT Condensed Light" panose="020B0306030101010103" pitchFamily="34" charset="77"/>
              </a:rPr>
              <a:t>How did you see them? (if you can, show more than one way)</a:t>
            </a:r>
          </a:p>
        </p:txBody>
      </p:sp>
      <p:sp>
        <p:nvSpPr>
          <p:cNvPr id="3" name="Round Diagonal Corner Rectangle 2">
            <a:extLst>
              <a:ext uri="{FF2B5EF4-FFF2-40B4-BE49-F238E27FC236}">
                <a16:creationId xmlns:a16="http://schemas.microsoft.com/office/drawing/2014/main" id="{B09B929B-63A6-AE45-A3B7-DD27D79CBD7B}"/>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65081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6E59A-572A-5748-8F64-C2D869B4D472}"/>
              </a:ext>
            </a:extLst>
          </p:cNvPr>
          <p:cNvSpPr txBox="1"/>
          <p:nvPr/>
        </p:nvSpPr>
        <p:spPr>
          <a:xfrm>
            <a:off x="3757748" y="2782669"/>
            <a:ext cx="4676503" cy="646331"/>
          </a:xfrm>
          <a:prstGeom prst="rect">
            <a:avLst/>
          </a:prstGeom>
          <a:noFill/>
        </p:spPr>
        <p:txBody>
          <a:bodyPr wrap="square" rtlCol="0">
            <a:spAutoFit/>
          </a:bodyPr>
          <a:lstStyle/>
          <a:p>
            <a:r>
              <a:rPr lang="en-US" sz="3600">
                <a:latin typeface="Abadi MT Condensed Light" panose="020B0306030101010103" pitchFamily="34" charset="77"/>
              </a:rPr>
              <a:t>Get ready for another one…</a:t>
            </a:r>
          </a:p>
        </p:txBody>
      </p:sp>
    </p:spTree>
    <p:extLst>
      <p:ext uri="{BB962C8B-B14F-4D97-AF65-F5344CB8AC3E}">
        <p14:creationId xmlns:p14="http://schemas.microsoft.com/office/powerpoint/2010/main" val="767606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Google Shape;89;p15">
            <a:extLst>
              <a:ext uri="{FF2B5EF4-FFF2-40B4-BE49-F238E27FC236}">
                <a16:creationId xmlns:a16="http://schemas.microsoft.com/office/drawing/2014/main" id="{1B5B6CB9-22C5-2C47-B4F5-A01CBAD87CC5}"/>
              </a:ext>
            </a:extLst>
          </p:cNvPr>
          <p:cNvSpPr txBox="1">
            <a:spLocks/>
          </p:cNvSpPr>
          <p:nvPr/>
        </p:nvSpPr>
        <p:spPr>
          <a:xfrm>
            <a:off x="687690" y="484833"/>
            <a:ext cx="11153886" cy="72631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a:solidFill>
                  <a:schemeClr val="accent6"/>
                </a:solidFill>
                <a:latin typeface="Montserrat" panose="020B0604020202020204" charset="0"/>
              </a:rPr>
              <a:t>Instructions</a:t>
            </a:r>
          </a:p>
        </p:txBody>
      </p:sp>
      <p:sp>
        <p:nvSpPr>
          <p:cNvPr id="14" name="TextBox 13">
            <a:extLst>
              <a:ext uri="{FF2B5EF4-FFF2-40B4-BE49-F238E27FC236}">
                <a16:creationId xmlns:a16="http://schemas.microsoft.com/office/drawing/2014/main" id="{BE0C4CDD-A1DD-6D40-AF04-86EE44576377}"/>
              </a:ext>
            </a:extLst>
          </p:cNvPr>
          <p:cNvSpPr txBox="1"/>
          <p:nvPr/>
        </p:nvSpPr>
        <p:spPr>
          <a:xfrm>
            <a:off x="700084" y="1004603"/>
            <a:ext cx="11045338" cy="5632312"/>
          </a:xfrm>
          <a:prstGeom prst="rect">
            <a:avLst/>
          </a:prstGeom>
          <a:noFill/>
        </p:spPr>
        <p:txBody>
          <a:bodyPr wrap="square">
            <a:spAutoFit/>
          </a:bodyPr>
          <a:lstStyle/>
          <a:p>
            <a:r>
              <a:rPr lang="en-US" dirty="0">
                <a:solidFill>
                  <a:schemeClr val="tx1">
                    <a:lumMod val="65000"/>
                    <a:lumOff val="35000"/>
                  </a:schemeClr>
                </a:solidFill>
              </a:rPr>
              <a:t>This collection of tasks is designed around the concept of measurement, more specifically perimeter and area. The 6 sections (colored blocks on slide 6 of the PowerPoint) represent independent sets of 3-part learning experiences that could function effectively as 45min-1hour session with a combination of synchronous and asynchronous parts, some of which are easily adaptable either way depending on your situation and access to technology and connectivity. </a:t>
            </a:r>
            <a:endParaRPr lang="en-US" b="1" dirty="0">
              <a:solidFill>
                <a:schemeClr val="tx1">
                  <a:lumMod val="65000"/>
                  <a:lumOff val="35000"/>
                </a:schemeClr>
              </a:solidFill>
            </a:endParaRPr>
          </a:p>
          <a:p>
            <a:r>
              <a:rPr lang="en-US" b="1" dirty="0">
                <a:solidFill>
                  <a:srgbClr val="FF0000"/>
                </a:solidFill>
              </a:rPr>
              <a:t>*FOR SYNCHRONOUS LEARNING, THE SLIDEDECK MUST BE IN EDIT MODE (not present mode)*</a:t>
            </a:r>
            <a:endParaRPr lang="en-CA" b="1" dirty="0">
              <a:solidFill>
                <a:srgbClr val="FF0000"/>
              </a:solidFill>
            </a:endParaRPr>
          </a:p>
          <a:p>
            <a:r>
              <a:rPr lang="en-US" dirty="0">
                <a:solidFill>
                  <a:schemeClr val="tx1">
                    <a:lumMod val="65000"/>
                    <a:lumOff val="35000"/>
                  </a:schemeClr>
                </a:solidFill>
              </a:rPr>
              <a:t> </a:t>
            </a:r>
            <a:endParaRPr lang="en-CA" dirty="0">
              <a:solidFill>
                <a:schemeClr val="tx1">
                  <a:lumMod val="65000"/>
                  <a:lumOff val="35000"/>
                </a:schemeClr>
              </a:solidFill>
            </a:endParaRPr>
          </a:p>
          <a:p>
            <a:r>
              <a:rPr lang="en-US" dirty="0">
                <a:solidFill>
                  <a:schemeClr val="tx1">
                    <a:lumMod val="65000"/>
                    <a:lumOff val="35000"/>
                  </a:schemeClr>
                </a:solidFill>
              </a:rPr>
              <a:t>Each set provides a different way of engaging with the concept and is divided into 3 main parts:</a:t>
            </a:r>
            <a:endParaRPr lang="en-CA" dirty="0">
              <a:solidFill>
                <a:schemeClr val="tx1">
                  <a:lumMod val="65000"/>
                  <a:lumOff val="35000"/>
                </a:schemeClr>
              </a:solidFill>
            </a:endParaRPr>
          </a:p>
          <a:p>
            <a:pPr marL="285750" lvl="0" indent="-285750">
              <a:buFont typeface="Arial" panose="020B0604020202020204" pitchFamily="34" charset="0"/>
              <a:buChar char="•"/>
            </a:pPr>
            <a:r>
              <a:rPr lang="en-US" b="1" dirty="0">
                <a:solidFill>
                  <a:schemeClr val="tx1">
                    <a:lumMod val="65000"/>
                    <a:lumOff val="35000"/>
                  </a:schemeClr>
                </a:solidFill>
              </a:rPr>
              <a:t>Get Ready:</a:t>
            </a:r>
            <a:r>
              <a:rPr lang="en-US" dirty="0">
                <a:solidFill>
                  <a:schemeClr val="tx1">
                    <a:lumMod val="65000"/>
                    <a:lumOff val="35000"/>
                  </a:schemeClr>
                </a:solidFill>
              </a:rPr>
              <a:t> begins the experience with an activity meant to activate student thinking and promote rich student discourse. This activity can be delivered prior to the lesson as an asynchronous task so students have time to prepare their thinking. It can also be delivered at the beginning of the synchronous session to help the teacher pre-assess prior knowledge and prime thinking for the upcoming learning experience.</a:t>
            </a:r>
            <a:endParaRPr lang="en-CA" dirty="0">
              <a:solidFill>
                <a:schemeClr val="tx1">
                  <a:lumMod val="65000"/>
                  <a:lumOff val="35000"/>
                </a:schemeClr>
              </a:solidFill>
            </a:endParaRPr>
          </a:p>
          <a:p>
            <a:r>
              <a:rPr lang="en-CA" dirty="0">
                <a:solidFill>
                  <a:schemeClr val="tx1">
                    <a:lumMod val="65000"/>
                    <a:lumOff val="35000"/>
                  </a:schemeClr>
                </a:solidFill>
              </a:rPr>
              <a:t> </a:t>
            </a:r>
          </a:p>
          <a:p>
            <a:pPr marL="285750" lvl="0" indent="-285750">
              <a:buFont typeface="Arial" panose="020B0604020202020204" pitchFamily="34" charset="0"/>
              <a:buChar char="•"/>
            </a:pPr>
            <a:r>
              <a:rPr lang="en-US" b="1" dirty="0">
                <a:solidFill>
                  <a:schemeClr val="tx1">
                    <a:lumMod val="65000"/>
                    <a:lumOff val="35000"/>
                  </a:schemeClr>
                </a:solidFill>
              </a:rPr>
              <a:t>Work it out:</a:t>
            </a:r>
            <a:r>
              <a:rPr lang="en-US" dirty="0">
                <a:solidFill>
                  <a:schemeClr val="tx1">
                    <a:lumMod val="65000"/>
                    <a:lumOff val="35000"/>
                  </a:schemeClr>
                </a:solidFill>
              </a:rPr>
              <a:t> comprises the main learning experience for the day. This is where new content is presented and individual or small group responses are required. These activities are best completed with students working in pairs or small groups. If your platform allows for breakout rooms, this feature is a good tool that will facilitate student collaboration and discourse.</a:t>
            </a:r>
            <a:endParaRPr lang="en-CA" dirty="0">
              <a:solidFill>
                <a:schemeClr val="tx1">
                  <a:lumMod val="65000"/>
                  <a:lumOff val="35000"/>
                </a:schemeClr>
              </a:solidFill>
            </a:endParaRPr>
          </a:p>
          <a:p>
            <a:r>
              <a:rPr lang="en-CA" dirty="0">
                <a:solidFill>
                  <a:schemeClr val="tx1">
                    <a:lumMod val="65000"/>
                    <a:lumOff val="35000"/>
                  </a:schemeClr>
                </a:solidFill>
              </a:rPr>
              <a:t> </a:t>
            </a:r>
          </a:p>
          <a:p>
            <a:pPr marL="285750" lvl="0" indent="-285750">
              <a:buFont typeface="Arial" panose="020B0604020202020204" pitchFamily="34" charset="0"/>
              <a:buChar char="•"/>
            </a:pPr>
            <a:r>
              <a:rPr lang="en-US" b="1" dirty="0">
                <a:solidFill>
                  <a:schemeClr val="tx1">
                    <a:lumMod val="65000"/>
                    <a:lumOff val="35000"/>
                  </a:schemeClr>
                </a:solidFill>
              </a:rPr>
              <a:t>Look Back:</a:t>
            </a:r>
            <a:r>
              <a:rPr lang="en-US" dirty="0">
                <a:solidFill>
                  <a:schemeClr val="tx1">
                    <a:lumMod val="65000"/>
                    <a:lumOff val="35000"/>
                  </a:schemeClr>
                </a:solidFill>
              </a:rPr>
              <a:t> is a final culminating task that provides opportunities to check for student understanding of the concepts, consolidate different solutions and solve problems. It allows for students to reflect on their learning and make connections.</a:t>
            </a:r>
          </a:p>
        </p:txBody>
      </p:sp>
    </p:spTree>
    <p:extLst>
      <p:ext uri="{BB962C8B-B14F-4D97-AF65-F5344CB8AC3E}">
        <p14:creationId xmlns:p14="http://schemas.microsoft.com/office/powerpoint/2010/main" val="1098903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FC0EF8-9E1A-0F4F-8634-38B0E4EB339B}"/>
              </a:ext>
            </a:extLst>
          </p:cNvPr>
          <p:cNvSpPr/>
          <p:nvPr/>
        </p:nvSpPr>
        <p:spPr>
          <a:xfrm>
            <a:off x="6214951" y="1275380"/>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3DD419C-B247-CD43-88BE-70BB93D72E74}"/>
              </a:ext>
            </a:extLst>
          </p:cNvPr>
          <p:cNvSpPr/>
          <p:nvPr/>
        </p:nvSpPr>
        <p:spPr>
          <a:xfrm>
            <a:off x="1806503" y="3007536"/>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DA34A5D-243E-9A44-92C8-84C3F6B71CCC}"/>
              </a:ext>
            </a:extLst>
          </p:cNvPr>
          <p:cNvSpPr/>
          <p:nvPr/>
        </p:nvSpPr>
        <p:spPr>
          <a:xfrm>
            <a:off x="1806502" y="2141458"/>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CD3134A-4679-EA45-810F-E1AEB9386058}"/>
              </a:ext>
            </a:extLst>
          </p:cNvPr>
          <p:cNvSpPr/>
          <p:nvPr/>
        </p:nvSpPr>
        <p:spPr>
          <a:xfrm>
            <a:off x="1806501" y="1275380"/>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E73CC2A-CF1B-0D49-ABF3-350BB2FDD554}"/>
              </a:ext>
            </a:extLst>
          </p:cNvPr>
          <p:cNvSpPr/>
          <p:nvPr/>
        </p:nvSpPr>
        <p:spPr>
          <a:xfrm>
            <a:off x="6214949" y="2141458"/>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C9E0B9-4AFA-D047-BED9-AE1CBEC9D512}"/>
              </a:ext>
            </a:extLst>
          </p:cNvPr>
          <p:cNvSpPr/>
          <p:nvPr/>
        </p:nvSpPr>
        <p:spPr>
          <a:xfrm>
            <a:off x="7114482" y="1275380"/>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6AEADD-DA96-1744-B721-DCC0E324B4CC}"/>
              </a:ext>
            </a:extLst>
          </p:cNvPr>
          <p:cNvSpPr/>
          <p:nvPr/>
        </p:nvSpPr>
        <p:spPr>
          <a:xfrm>
            <a:off x="2706034" y="3007536"/>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50B128-161B-C94E-BB21-0F8B8DD310A0}"/>
              </a:ext>
            </a:extLst>
          </p:cNvPr>
          <p:cNvSpPr/>
          <p:nvPr/>
        </p:nvSpPr>
        <p:spPr>
          <a:xfrm>
            <a:off x="2706033" y="2141458"/>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B474D5-D191-5041-8168-AB21341FA6F6}"/>
              </a:ext>
            </a:extLst>
          </p:cNvPr>
          <p:cNvSpPr/>
          <p:nvPr/>
        </p:nvSpPr>
        <p:spPr>
          <a:xfrm>
            <a:off x="2706032" y="1275380"/>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D8C6B4-AFCA-5C41-BDD4-C5D6AEED45DC}"/>
              </a:ext>
            </a:extLst>
          </p:cNvPr>
          <p:cNvSpPr/>
          <p:nvPr/>
        </p:nvSpPr>
        <p:spPr>
          <a:xfrm>
            <a:off x="7114480" y="2141458"/>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12A412-5CF6-0643-B4D8-227F2C1603C6}"/>
              </a:ext>
            </a:extLst>
          </p:cNvPr>
          <p:cNvSpPr/>
          <p:nvPr/>
        </p:nvSpPr>
        <p:spPr>
          <a:xfrm>
            <a:off x="8014011" y="1275380"/>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4956272-1C00-BA49-8EC4-3B7155BDFAA4}"/>
              </a:ext>
            </a:extLst>
          </p:cNvPr>
          <p:cNvSpPr/>
          <p:nvPr/>
        </p:nvSpPr>
        <p:spPr>
          <a:xfrm>
            <a:off x="3605563" y="3007536"/>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8C5AD-FBBA-E148-B464-2C0A34CDA55E}"/>
              </a:ext>
            </a:extLst>
          </p:cNvPr>
          <p:cNvSpPr/>
          <p:nvPr/>
        </p:nvSpPr>
        <p:spPr>
          <a:xfrm>
            <a:off x="3605562" y="2141458"/>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6DC57A9-56ED-8346-8F1B-434321727970}"/>
              </a:ext>
            </a:extLst>
          </p:cNvPr>
          <p:cNvSpPr/>
          <p:nvPr/>
        </p:nvSpPr>
        <p:spPr>
          <a:xfrm>
            <a:off x="3605561" y="1275380"/>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9FD1AA-29B6-2043-B6C2-48181664B617}"/>
              </a:ext>
            </a:extLst>
          </p:cNvPr>
          <p:cNvSpPr/>
          <p:nvPr/>
        </p:nvSpPr>
        <p:spPr>
          <a:xfrm>
            <a:off x="8014009" y="2141458"/>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54A974-D5A4-724C-BBC5-012A514BDD27}"/>
              </a:ext>
            </a:extLst>
          </p:cNvPr>
          <p:cNvSpPr/>
          <p:nvPr/>
        </p:nvSpPr>
        <p:spPr>
          <a:xfrm>
            <a:off x="8913538" y="1275380"/>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5CF8EF0-17F7-5D4D-A5C7-0D0089BF6062}"/>
              </a:ext>
            </a:extLst>
          </p:cNvPr>
          <p:cNvSpPr/>
          <p:nvPr/>
        </p:nvSpPr>
        <p:spPr>
          <a:xfrm>
            <a:off x="4505090" y="3007536"/>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E49895-B608-EC47-BD9E-3F7455C327C0}"/>
              </a:ext>
            </a:extLst>
          </p:cNvPr>
          <p:cNvSpPr/>
          <p:nvPr/>
        </p:nvSpPr>
        <p:spPr>
          <a:xfrm>
            <a:off x="4505089" y="2141458"/>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DDAE48-3EE6-5745-87FE-C973AEE141FF}"/>
              </a:ext>
            </a:extLst>
          </p:cNvPr>
          <p:cNvSpPr/>
          <p:nvPr/>
        </p:nvSpPr>
        <p:spPr>
          <a:xfrm>
            <a:off x="4505088" y="1275380"/>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B325A8C-2F78-F941-8958-1900A029059F}"/>
              </a:ext>
            </a:extLst>
          </p:cNvPr>
          <p:cNvSpPr/>
          <p:nvPr/>
        </p:nvSpPr>
        <p:spPr>
          <a:xfrm>
            <a:off x="8913536" y="2141458"/>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104E243-1951-9349-907F-C9123402B59E}"/>
              </a:ext>
            </a:extLst>
          </p:cNvPr>
          <p:cNvSpPr/>
          <p:nvPr/>
        </p:nvSpPr>
        <p:spPr>
          <a:xfrm>
            <a:off x="9768464" y="1275380"/>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641C9B-C389-F94E-8574-B5D016493C22}"/>
              </a:ext>
            </a:extLst>
          </p:cNvPr>
          <p:cNvSpPr/>
          <p:nvPr/>
        </p:nvSpPr>
        <p:spPr>
          <a:xfrm>
            <a:off x="5360016" y="3007536"/>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6FCE3E7-B1B8-FD4A-84B0-5DC9BB028DCE}"/>
              </a:ext>
            </a:extLst>
          </p:cNvPr>
          <p:cNvSpPr/>
          <p:nvPr/>
        </p:nvSpPr>
        <p:spPr>
          <a:xfrm>
            <a:off x="5360015" y="2141458"/>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2E2D39E-76A3-0C4D-AF88-63D0ACFC4B42}"/>
              </a:ext>
            </a:extLst>
          </p:cNvPr>
          <p:cNvSpPr/>
          <p:nvPr/>
        </p:nvSpPr>
        <p:spPr>
          <a:xfrm>
            <a:off x="5360014" y="1275380"/>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C236FFA-32AF-E74A-A4CD-FC116633D443}"/>
              </a:ext>
            </a:extLst>
          </p:cNvPr>
          <p:cNvSpPr/>
          <p:nvPr/>
        </p:nvSpPr>
        <p:spPr>
          <a:xfrm>
            <a:off x="9768462" y="2141458"/>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351A157-1143-1F42-8649-9041487E2BC6}"/>
              </a:ext>
            </a:extLst>
          </p:cNvPr>
          <p:cNvSpPr/>
          <p:nvPr/>
        </p:nvSpPr>
        <p:spPr>
          <a:xfrm>
            <a:off x="1806501" y="3873614"/>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314400F-019F-A64F-9C2C-0A82370B1914}"/>
              </a:ext>
            </a:extLst>
          </p:cNvPr>
          <p:cNvSpPr/>
          <p:nvPr/>
        </p:nvSpPr>
        <p:spPr>
          <a:xfrm>
            <a:off x="6214942" y="3007536"/>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B017F37-96BB-A740-8336-031B41448380}"/>
              </a:ext>
            </a:extLst>
          </p:cNvPr>
          <p:cNvSpPr/>
          <p:nvPr/>
        </p:nvSpPr>
        <p:spPr>
          <a:xfrm>
            <a:off x="2706032" y="3873614"/>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57327AB-978D-F441-B8E0-47EF2BC4924D}"/>
              </a:ext>
            </a:extLst>
          </p:cNvPr>
          <p:cNvSpPr/>
          <p:nvPr/>
        </p:nvSpPr>
        <p:spPr>
          <a:xfrm>
            <a:off x="7114473" y="3007536"/>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D48D30-1781-0848-ADDC-C4E911E749D2}"/>
              </a:ext>
            </a:extLst>
          </p:cNvPr>
          <p:cNvSpPr/>
          <p:nvPr/>
        </p:nvSpPr>
        <p:spPr>
          <a:xfrm>
            <a:off x="3605561" y="3873614"/>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B856454-C0A2-8B47-8030-0CD341979046}"/>
              </a:ext>
            </a:extLst>
          </p:cNvPr>
          <p:cNvSpPr/>
          <p:nvPr/>
        </p:nvSpPr>
        <p:spPr>
          <a:xfrm>
            <a:off x="8014002" y="3007536"/>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A5F82B0-77DB-174D-8DF6-6C13100AE282}"/>
              </a:ext>
            </a:extLst>
          </p:cNvPr>
          <p:cNvSpPr/>
          <p:nvPr/>
        </p:nvSpPr>
        <p:spPr>
          <a:xfrm>
            <a:off x="4505088" y="3873614"/>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8640D2E-282B-F24C-BAA0-A1ED01A4FDBD}"/>
              </a:ext>
            </a:extLst>
          </p:cNvPr>
          <p:cNvSpPr/>
          <p:nvPr/>
        </p:nvSpPr>
        <p:spPr>
          <a:xfrm>
            <a:off x="8913529" y="3007536"/>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F5EB0B7-F700-6C4C-865E-28038BCCB5FD}"/>
              </a:ext>
            </a:extLst>
          </p:cNvPr>
          <p:cNvSpPr/>
          <p:nvPr/>
        </p:nvSpPr>
        <p:spPr>
          <a:xfrm>
            <a:off x="5360014" y="3873614"/>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60AA341-E744-6E4D-A695-BA843A0A86B9}"/>
              </a:ext>
            </a:extLst>
          </p:cNvPr>
          <p:cNvSpPr/>
          <p:nvPr/>
        </p:nvSpPr>
        <p:spPr>
          <a:xfrm>
            <a:off x="9768455" y="3007536"/>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FE5D8F3-6291-E342-BB5B-A5E39526932C}"/>
              </a:ext>
            </a:extLst>
          </p:cNvPr>
          <p:cNvSpPr/>
          <p:nvPr/>
        </p:nvSpPr>
        <p:spPr>
          <a:xfrm>
            <a:off x="6214942" y="3873614"/>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9894DB9-3989-104D-B28C-A61ACE45A480}"/>
              </a:ext>
            </a:extLst>
          </p:cNvPr>
          <p:cNvSpPr/>
          <p:nvPr/>
        </p:nvSpPr>
        <p:spPr>
          <a:xfrm>
            <a:off x="7114473" y="3873614"/>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5479F1C-839B-F142-BC7E-13082E5BB5B0}"/>
              </a:ext>
            </a:extLst>
          </p:cNvPr>
          <p:cNvSpPr/>
          <p:nvPr/>
        </p:nvSpPr>
        <p:spPr>
          <a:xfrm>
            <a:off x="8014002" y="3873614"/>
            <a:ext cx="735981" cy="735981"/>
          </a:xfrm>
          <a:prstGeom prst="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125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6E59A-572A-5748-8F64-C2D869B4D472}"/>
              </a:ext>
            </a:extLst>
          </p:cNvPr>
          <p:cNvSpPr txBox="1"/>
          <p:nvPr/>
        </p:nvSpPr>
        <p:spPr>
          <a:xfrm>
            <a:off x="421338" y="439849"/>
            <a:ext cx="11394316" cy="1754326"/>
          </a:xfrm>
          <a:prstGeom prst="rect">
            <a:avLst/>
          </a:prstGeom>
          <a:noFill/>
        </p:spPr>
        <p:txBody>
          <a:bodyPr wrap="square" rtlCol="0">
            <a:spAutoFit/>
          </a:bodyPr>
          <a:lstStyle/>
          <a:p>
            <a:r>
              <a:rPr lang="en-US" sz="3600">
                <a:latin typeface="Abadi MT Condensed Light" panose="020B0306030101010103" pitchFamily="34" charset="77"/>
              </a:rPr>
              <a:t>How many squares did you see?</a:t>
            </a:r>
          </a:p>
          <a:p>
            <a:endParaRPr lang="en-US" sz="3600">
              <a:latin typeface="Abadi MT Condensed Light" panose="020B0306030101010103" pitchFamily="34" charset="77"/>
            </a:endParaRPr>
          </a:p>
          <a:p>
            <a:r>
              <a:rPr lang="en-US" sz="3600">
                <a:latin typeface="Abadi MT Condensed Light" panose="020B0306030101010103" pitchFamily="34" charset="77"/>
              </a:rPr>
              <a:t>How did you see them? (if you can, show more than one way)</a:t>
            </a:r>
          </a:p>
        </p:txBody>
      </p:sp>
      <p:sp>
        <p:nvSpPr>
          <p:cNvPr id="3" name="Round Diagonal Corner Rectangle 2">
            <a:extLst>
              <a:ext uri="{FF2B5EF4-FFF2-40B4-BE49-F238E27FC236}">
                <a16:creationId xmlns:a16="http://schemas.microsoft.com/office/drawing/2014/main" id="{B09B929B-63A6-AE45-A3B7-DD27D79CBD7B}"/>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01600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6E59A-572A-5748-8F64-C2D869B4D472}"/>
              </a:ext>
            </a:extLst>
          </p:cNvPr>
          <p:cNvSpPr txBox="1"/>
          <p:nvPr/>
        </p:nvSpPr>
        <p:spPr>
          <a:xfrm>
            <a:off x="3757748" y="2782669"/>
            <a:ext cx="4676503" cy="646331"/>
          </a:xfrm>
          <a:prstGeom prst="rect">
            <a:avLst/>
          </a:prstGeom>
          <a:noFill/>
        </p:spPr>
        <p:txBody>
          <a:bodyPr wrap="square" rtlCol="0">
            <a:spAutoFit/>
          </a:bodyPr>
          <a:lstStyle/>
          <a:p>
            <a:r>
              <a:rPr lang="en-US" sz="3600">
                <a:latin typeface="Abadi MT Condensed Light" panose="020B0306030101010103" pitchFamily="34" charset="77"/>
              </a:rPr>
              <a:t>Get ready for another one…</a:t>
            </a:r>
          </a:p>
        </p:txBody>
      </p:sp>
    </p:spTree>
    <p:extLst>
      <p:ext uri="{BB962C8B-B14F-4D97-AF65-F5344CB8AC3E}">
        <p14:creationId xmlns:p14="http://schemas.microsoft.com/office/powerpoint/2010/main" val="2720392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FC0EF8-9E1A-0F4F-8634-38B0E4EB339B}"/>
              </a:ext>
            </a:extLst>
          </p:cNvPr>
          <p:cNvSpPr/>
          <p:nvPr/>
        </p:nvSpPr>
        <p:spPr>
          <a:xfrm>
            <a:off x="3928952" y="3769111"/>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3" name="Rectangle 2">
            <a:extLst>
              <a:ext uri="{FF2B5EF4-FFF2-40B4-BE49-F238E27FC236}">
                <a16:creationId xmlns:a16="http://schemas.microsoft.com/office/drawing/2014/main" id="{53DD419C-B247-CD43-88BE-70BB93D72E74}"/>
              </a:ext>
            </a:extLst>
          </p:cNvPr>
          <p:cNvSpPr/>
          <p:nvPr/>
        </p:nvSpPr>
        <p:spPr>
          <a:xfrm>
            <a:off x="3928949" y="2903033"/>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 name="Rectangle 3">
            <a:extLst>
              <a:ext uri="{FF2B5EF4-FFF2-40B4-BE49-F238E27FC236}">
                <a16:creationId xmlns:a16="http://schemas.microsoft.com/office/drawing/2014/main" id="{8DA34A5D-243E-9A44-92C8-84C3F6B71CCC}"/>
              </a:ext>
            </a:extLst>
          </p:cNvPr>
          <p:cNvSpPr/>
          <p:nvPr/>
        </p:nvSpPr>
        <p:spPr>
          <a:xfrm>
            <a:off x="3928948" y="2036955"/>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Rectangle 4">
            <a:extLst>
              <a:ext uri="{FF2B5EF4-FFF2-40B4-BE49-F238E27FC236}">
                <a16:creationId xmlns:a16="http://schemas.microsoft.com/office/drawing/2014/main" id="{8CD3134A-4679-EA45-810F-E1AEB9386058}"/>
              </a:ext>
            </a:extLst>
          </p:cNvPr>
          <p:cNvSpPr/>
          <p:nvPr/>
        </p:nvSpPr>
        <p:spPr>
          <a:xfrm>
            <a:off x="3928947" y="1170877"/>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 name="Rectangle 5">
            <a:extLst>
              <a:ext uri="{FF2B5EF4-FFF2-40B4-BE49-F238E27FC236}">
                <a16:creationId xmlns:a16="http://schemas.microsoft.com/office/drawing/2014/main" id="{9E73CC2A-CF1B-0D49-ABF3-350BB2FDD554}"/>
              </a:ext>
            </a:extLst>
          </p:cNvPr>
          <p:cNvSpPr/>
          <p:nvPr/>
        </p:nvSpPr>
        <p:spPr>
          <a:xfrm>
            <a:off x="3928950" y="4635189"/>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Rectangle 8">
            <a:extLst>
              <a:ext uri="{FF2B5EF4-FFF2-40B4-BE49-F238E27FC236}">
                <a16:creationId xmlns:a16="http://schemas.microsoft.com/office/drawing/2014/main" id="{B950B128-161B-C94E-BB21-0F8B8DD310A0}"/>
              </a:ext>
            </a:extLst>
          </p:cNvPr>
          <p:cNvSpPr/>
          <p:nvPr/>
        </p:nvSpPr>
        <p:spPr>
          <a:xfrm>
            <a:off x="4828479" y="2036955"/>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 name="Rectangle 9">
            <a:extLst>
              <a:ext uri="{FF2B5EF4-FFF2-40B4-BE49-F238E27FC236}">
                <a16:creationId xmlns:a16="http://schemas.microsoft.com/office/drawing/2014/main" id="{5BB474D5-D191-5041-8168-AB21341FA6F6}"/>
              </a:ext>
            </a:extLst>
          </p:cNvPr>
          <p:cNvSpPr/>
          <p:nvPr/>
        </p:nvSpPr>
        <p:spPr>
          <a:xfrm>
            <a:off x="4828478" y="1170877"/>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1" name="Rectangle 10">
            <a:extLst>
              <a:ext uri="{FF2B5EF4-FFF2-40B4-BE49-F238E27FC236}">
                <a16:creationId xmlns:a16="http://schemas.microsoft.com/office/drawing/2014/main" id="{16D8C6B4-AFCA-5C41-BDD4-C5D6AEED45DC}"/>
              </a:ext>
            </a:extLst>
          </p:cNvPr>
          <p:cNvSpPr/>
          <p:nvPr/>
        </p:nvSpPr>
        <p:spPr>
          <a:xfrm>
            <a:off x="4828481" y="4635189"/>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4" name="Rectangle 13">
            <a:extLst>
              <a:ext uri="{FF2B5EF4-FFF2-40B4-BE49-F238E27FC236}">
                <a16:creationId xmlns:a16="http://schemas.microsoft.com/office/drawing/2014/main" id="{F688C5AD-FBBA-E148-B464-2C0A34CDA55E}"/>
              </a:ext>
            </a:extLst>
          </p:cNvPr>
          <p:cNvSpPr/>
          <p:nvPr/>
        </p:nvSpPr>
        <p:spPr>
          <a:xfrm>
            <a:off x="5728008" y="2036955"/>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5" name="Rectangle 14">
            <a:extLst>
              <a:ext uri="{FF2B5EF4-FFF2-40B4-BE49-F238E27FC236}">
                <a16:creationId xmlns:a16="http://schemas.microsoft.com/office/drawing/2014/main" id="{36DC57A9-56ED-8346-8F1B-434321727970}"/>
              </a:ext>
            </a:extLst>
          </p:cNvPr>
          <p:cNvSpPr/>
          <p:nvPr/>
        </p:nvSpPr>
        <p:spPr>
          <a:xfrm>
            <a:off x="5728007" y="1170877"/>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6" name="Rectangle 15">
            <a:extLst>
              <a:ext uri="{FF2B5EF4-FFF2-40B4-BE49-F238E27FC236}">
                <a16:creationId xmlns:a16="http://schemas.microsoft.com/office/drawing/2014/main" id="{609FD1AA-29B6-2043-B6C2-48181664B617}"/>
              </a:ext>
            </a:extLst>
          </p:cNvPr>
          <p:cNvSpPr/>
          <p:nvPr/>
        </p:nvSpPr>
        <p:spPr>
          <a:xfrm>
            <a:off x="5728010" y="4635189"/>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7" name="Rectangle 16">
            <a:extLst>
              <a:ext uri="{FF2B5EF4-FFF2-40B4-BE49-F238E27FC236}">
                <a16:creationId xmlns:a16="http://schemas.microsoft.com/office/drawing/2014/main" id="{1154A974-D5A4-724C-BBC5-012A514BDD27}"/>
              </a:ext>
            </a:extLst>
          </p:cNvPr>
          <p:cNvSpPr/>
          <p:nvPr/>
        </p:nvSpPr>
        <p:spPr>
          <a:xfrm>
            <a:off x="6627539" y="3769111"/>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8" name="Rectangle 17">
            <a:extLst>
              <a:ext uri="{FF2B5EF4-FFF2-40B4-BE49-F238E27FC236}">
                <a16:creationId xmlns:a16="http://schemas.microsoft.com/office/drawing/2014/main" id="{D5CF8EF0-17F7-5D4D-A5C7-0D0089BF6062}"/>
              </a:ext>
            </a:extLst>
          </p:cNvPr>
          <p:cNvSpPr/>
          <p:nvPr/>
        </p:nvSpPr>
        <p:spPr>
          <a:xfrm>
            <a:off x="6627536" y="2903033"/>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9" name="Rectangle 18">
            <a:extLst>
              <a:ext uri="{FF2B5EF4-FFF2-40B4-BE49-F238E27FC236}">
                <a16:creationId xmlns:a16="http://schemas.microsoft.com/office/drawing/2014/main" id="{3BE49895-B608-EC47-BD9E-3F7455C327C0}"/>
              </a:ext>
            </a:extLst>
          </p:cNvPr>
          <p:cNvSpPr/>
          <p:nvPr/>
        </p:nvSpPr>
        <p:spPr>
          <a:xfrm>
            <a:off x="6627535" y="2036955"/>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0" name="Rectangle 19">
            <a:extLst>
              <a:ext uri="{FF2B5EF4-FFF2-40B4-BE49-F238E27FC236}">
                <a16:creationId xmlns:a16="http://schemas.microsoft.com/office/drawing/2014/main" id="{06DDAE48-3EE6-5745-87FE-C973AEE141FF}"/>
              </a:ext>
            </a:extLst>
          </p:cNvPr>
          <p:cNvSpPr/>
          <p:nvPr/>
        </p:nvSpPr>
        <p:spPr>
          <a:xfrm>
            <a:off x="6627534" y="1170877"/>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1" name="Rectangle 20">
            <a:extLst>
              <a:ext uri="{FF2B5EF4-FFF2-40B4-BE49-F238E27FC236}">
                <a16:creationId xmlns:a16="http://schemas.microsoft.com/office/drawing/2014/main" id="{0B325A8C-2F78-F941-8958-1900A029059F}"/>
              </a:ext>
            </a:extLst>
          </p:cNvPr>
          <p:cNvSpPr/>
          <p:nvPr/>
        </p:nvSpPr>
        <p:spPr>
          <a:xfrm>
            <a:off x="6627537" y="4635189"/>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2" name="Rectangle 21">
            <a:extLst>
              <a:ext uri="{FF2B5EF4-FFF2-40B4-BE49-F238E27FC236}">
                <a16:creationId xmlns:a16="http://schemas.microsoft.com/office/drawing/2014/main" id="{F104E243-1951-9349-907F-C9123402B59E}"/>
              </a:ext>
            </a:extLst>
          </p:cNvPr>
          <p:cNvSpPr/>
          <p:nvPr/>
        </p:nvSpPr>
        <p:spPr>
          <a:xfrm>
            <a:off x="7482465" y="3769111"/>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3" name="Rectangle 22">
            <a:extLst>
              <a:ext uri="{FF2B5EF4-FFF2-40B4-BE49-F238E27FC236}">
                <a16:creationId xmlns:a16="http://schemas.microsoft.com/office/drawing/2014/main" id="{F6641C9B-C389-F94E-8574-B5D016493C22}"/>
              </a:ext>
            </a:extLst>
          </p:cNvPr>
          <p:cNvSpPr/>
          <p:nvPr/>
        </p:nvSpPr>
        <p:spPr>
          <a:xfrm>
            <a:off x="7482462" y="2903033"/>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4" name="Rectangle 23">
            <a:extLst>
              <a:ext uri="{FF2B5EF4-FFF2-40B4-BE49-F238E27FC236}">
                <a16:creationId xmlns:a16="http://schemas.microsoft.com/office/drawing/2014/main" id="{B6FCE3E7-B1B8-FD4A-84B0-5DC9BB028DCE}"/>
              </a:ext>
            </a:extLst>
          </p:cNvPr>
          <p:cNvSpPr/>
          <p:nvPr/>
        </p:nvSpPr>
        <p:spPr>
          <a:xfrm>
            <a:off x="7482461" y="2036955"/>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5" name="Rectangle 24">
            <a:extLst>
              <a:ext uri="{FF2B5EF4-FFF2-40B4-BE49-F238E27FC236}">
                <a16:creationId xmlns:a16="http://schemas.microsoft.com/office/drawing/2014/main" id="{72E2D39E-76A3-0C4D-AF88-63D0ACFC4B42}"/>
              </a:ext>
            </a:extLst>
          </p:cNvPr>
          <p:cNvSpPr/>
          <p:nvPr/>
        </p:nvSpPr>
        <p:spPr>
          <a:xfrm>
            <a:off x="7482460" y="1170877"/>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6" name="Rectangle 25">
            <a:extLst>
              <a:ext uri="{FF2B5EF4-FFF2-40B4-BE49-F238E27FC236}">
                <a16:creationId xmlns:a16="http://schemas.microsoft.com/office/drawing/2014/main" id="{8C236FFA-32AF-E74A-A4CD-FC116633D443}"/>
              </a:ext>
            </a:extLst>
          </p:cNvPr>
          <p:cNvSpPr/>
          <p:nvPr/>
        </p:nvSpPr>
        <p:spPr>
          <a:xfrm>
            <a:off x="7482463" y="4635189"/>
            <a:ext cx="735981" cy="735981"/>
          </a:xfrm>
          <a:prstGeom prst="rect">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678680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6E59A-572A-5748-8F64-C2D869B4D472}"/>
              </a:ext>
            </a:extLst>
          </p:cNvPr>
          <p:cNvSpPr txBox="1"/>
          <p:nvPr/>
        </p:nvSpPr>
        <p:spPr>
          <a:xfrm>
            <a:off x="421338" y="439849"/>
            <a:ext cx="11394316" cy="1754326"/>
          </a:xfrm>
          <a:prstGeom prst="rect">
            <a:avLst/>
          </a:prstGeom>
          <a:noFill/>
        </p:spPr>
        <p:txBody>
          <a:bodyPr wrap="square" rtlCol="0">
            <a:spAutoFit/>
          </a:bodyPr>
          <a:lstStyle/>
          <a:p>
            <a:r>
              <a:rPr lang="en-US" sz="3600">
                <a:latin typeface="Abadi MT Condensed Light" panose="020B0306030101010103" pitchFamily="34" charset="77"/>
              </a:rPr>
              <a:t>How many squares did you see?</a:t>
            </a:r>
          </a:p>
          <a:p>
            <a:endParaRPr lang="en-US" sz="3600">
              <a:latin typeface="Abadi MT Condensed Light" panose="020B0306030101010103" pitchFamily="34" charset="77"/>
            </a:endParaRPr>
          </a:p>
          <a:p>
            <a:r>
              <a:rPr lang="en-US" sz="3600">
                <a:latin typeface="Abadi MT Condensed Light" panose="020B0306030101010103" pitchFamily="34" charset="77"/>
              </a:rPr>
              <a:t>How did you see them? (if you can, show more than one way)</a:t>
            </a:r>
          </a:p>
        </p:txBody>
      </p:sp>
      <p:sp>
        <p:nvSpPr>
          <p:cNvPr id="3" name="Round Diagonal Corner Rectangle 2">
            <a:extLst>
              <a:ext uri="{FF2B5EF4-FFF2-40B4-BE49-F238E27FC236}">
                <a16:creationId xmlns:a16="http://schemas.microsoft.com/office/drawing/2014/main" id="{B09B929B-63A6-AE45-A3B7-DD27D79CBD7B}"/>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313443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BB02F4DD-B5C7-F44C-A0FA-E2A8EBD436DC}"/>
              </a:ext>
            </a:extLst>
          </p:cNvPr>
          <p:cNvSpPr/>
          <p:nvPr/>
        </p:nvSpPr>
        <p:spPr>
          <a:xfrm>
            <a:off x="630205" y="436901"/>
            <a:ext cx="10931589" cy="5984197"/>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FFC001"/>
          </a:solidFill>
          <a:ln w="28575">
            <a:solidFill>
              <a:schemeClr val="accent3">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1.</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234578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FFC001"/>
          </a:solidFill>
          <a:ln w="28575">
            <a:solidFill>
              <a:schemeClr val="accent3">
                <a:lumMod val="75000"/>
              </a:schemeClr>
            </a:solidFill>
          </a:ln>
        </p:spPr>
        <p:txBody>
          <a:bodyPr wrap="square" rtlCol="0">
            <a:spAutoFit/>
          </a:bodyPr>
          <a:lstStyle/>
          <a:p>
            <a:pPr algn="ctr"/>
            <a:r>
              <a:rPr lang="en-US" sz="2133">
                <a:solidFill>
                  <a:schemeClr val="bg1"/>
                </a:solidFill>
                <a:latin typeface="Marker Felt Thin" panose="02000400000000000000" pitchFamily="2" charset="77"/>
              </a:rPr>
              <a:t>Work it out (Part 1)</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2</a:t>
            </a:r>
            <a:endParaRPr lang="en-US" sz="4800" dirty="0">
              <a:latin typeface="Bradley Hand" pitchFamily="2" charset="77"/>
            </a:endParaRPr>
          </a:p>
        </p:txBody>
      </p:sp>
      <p:sp>
        <p:nvSpPr>
          <p:cNvPr id="5" name="TextBox 4">
            <a:extLst>
              <a:ext uri="{FF2B5EF4-FFF2-40B4-BE49-F238E27FC236}">
                <a16:creationId xmlns:a16="http://schemas.microsoft.com/office/drawing/2014/main" id="{EB6EED8B-72C6-2E4B-A130-90C79AAB05E5}"/>
              </a:ext>
            </a:extLst>
          </p:cNvPr>
          <p:cNvSpPr txBox="1"/>
          <p:nvPr/>
        </p:nvSpPr>
        <p:spPr>
          <a:xfrm>
            <a:off x="398842" y="1262291"/>
            <a:ext cx="11394316" cy="3970318"/>
          </a:xfrm>
          <a:prstGeom prst="rect">
            <a:avLst/>
          </a:prstGeom>
          <a:noFill/>
        </p:spPr>
        <p:txBody>
          <a:bodyPr wrap="square" lIns="91440" tIns="45720" rIns="91440" bIns="45720" rtlCol="0" anchor="t">
            <a:spAutoFit/>
          </a:bodyPr>
          <a:lstStyle/>
          <a:p>
            <a:r>
              <a:rPr lang="en-US" sz="3600">
                <a:latin typeface="Abadi MT Condensed Light" panose="020B0306030101010103" pitchFamily="34" charset="77"/>
              </a:rPr>
              <a:t>Our thinking focused on the number of squares in the last activity, this represents the </a:t>
            </a:r>
            <a:r>
              <a:rPr lang="en-US" sz="3600" b="1">
                <a:latin typeface="Abadi MT Condensed Light" panose="020B0306030101010103" pitchFamily="34" charset="77"/>
              </a:rPr>
              <a:t>AREA</a:t>
            </a:r>
            <a:r>
              <a:rPr lang="en-US" sz="3600">
                <a:latin typeface="Abadi MT Condensed Light" panose="020B0306030101010103" pitchFamily="34" charset="77"/>
              </a:rPr>
              <a:t> that is covered.</a:t>
            </a:r>
          </a:p>
          <a:p>
            <a:endParaRPr lang="en-US" sz="3600">
              <a:latin typeface="Abadi MT Condensed Light" panose="020B0306030101010103" pitchFamily="34" charset="77"/>
            </a:endParaRPr>
          </a:p>
          <a:p>
            <a:endParaRPr lang="en-US" sz="3600">
              <a:latin typeface="Abadi MT Condensed Light" panose="020B0306030101010103" pitchFamily="34" charset="77"/>
            </a:endParaRPr>
          </a:p>
          <a:p>
            <a:r>
              <a:rPr lang="en-US" sz="3600">
                <a:latin typeface="Abadi MT Condensed Light"/>
              </a:rPr>
              <a:t>Using any of the drawing tools or the </a:t>
            </a:r>
            <a:r>
              <a:rPr lang="en-US" sz="3600" err="1">
                <a:latin typeface="Abadi MT Condensed Light"/>
              </a:rPr>
              <a:t>coloured</a:t>
            </a:r>
            <a:r>
              <a:rPr lang="en-US" sz="3600">
                <a:latin typeface="Abadi MT Condensed Light"/>
              </a:rPr>
              <a:t> tiles on the next slide, create as many rectangles as you can that have an area of 12 square units.</a:t>
            </a:r>
          </a:p>
        </p:txBody>
      </p:sp>
    </p:spTree>
    <p:extLst>
      <p:ext uri="{BB962C8B-B14F-4D97-AF65-F5344CB8AC3E}">
        <p14:creationId xmlns:p14="http://schemas.microsoft.com/office/powerpoint/2010/main" val="23774518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7"/>
        <p:cNvGrpSpPr/>
        <p:nvPr/>
      </p:nvGrpSpPr>
      <p:grpSpPr>
        <a:xfrm>
          <a:off x="0" y="0"/>
          <a:ext cx="0" cy="0"/>
          <a:chOff x="0" y="0"/>
          <a:chExt cx="0" cy="0"/>
        </a:xfrm>
      </p:grpSpPr>
      <p:sp>
        <p:nvSpPr>
          <p:cNvPr id="7" name="Rectangle 6">
            <a:extLst>
              <a:ext uri="{FF2B5EF4-FFF2-40B4-BE49-F238E27FC236}">
                <a16:creationId xmlns:a16="http://schemas.microsoft.com/office/drawing/2014/main" id="{2C744C44-E31B-2247-9897-3483D291C21E}"/>
              </a:ext>
            </a:extLst>
          </p:cNvPr>
          <p:cNvSpPr>
            <a:spLocks noChangeAspect="1"/>
          </p:cNvSpPr>
          <p:nvPr/>
        </p:nvSpPr>
        <p:spPr>
          <a:xfrm>
            <a:off x="3491921" y="5663142"/>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B310AF0-ED9D-ED4E-9FFC-9D9A445DD1A5}"/>
              </a:ext>
            </a:extLst>
          </p:cNvPr>
          <p:cNvSpPr txBox="1"/>
          <p:nvPr/>
        </p:nvSpPr>
        <p:spPr>
          <a:xfrm>
            <a:off x="608462" y="607046"/>
            <a:ext cx="3139059" cy="923330"/>
          </a:xfrm>
          <a:prstGeom prst="rect">
            <a:avLst/>
          </a:prstGeom>
          <a:noFill/>
          <a:ln>
            <a:solidFill>
              <a:schemeClr val="tx2"/>
            </a:solidFill>
          </a:ln>
        </p:spPr>
        <p:txBody>
          <a:bodyPr wrap="square" rtlCol="0">
            <a:spAutoFit/>
          </a:bodyPr>
          <a:lstStyle/>
          <a:p>
            <a:r>
              <a:rPr lang="en-US"/>
              <a:t>As many different rectangles as you can find with an </a:t>
            </a:r>
            <a:r>
              <a:rPr lang="en-US" b="1"/>
              <a:t>area</a:t>
            </a:r>
            <a:r>
              <a:rPr lang="en-US"/>
              <a:t> of 12 square units.</a:t>
            </a:r>
          </a:p>
        </p:txBody>
      </p:sp>
      <p:sp>
        <p:nvSpPr>
          <p:cNvPr id="15" name="TextBox 14">
            <a:extLst>
              <a:ext uri="{FF2B5EF4-FFF2-40B4-BE49-F238E27FC236}">
                <a16:creationId xmlns:a16="http://schemas.microsoft.com/office/drawing/2014/main" id="{34B676C1-44E9-E547-B519-2C333E756BF6}"/>
              </a:ext>
            </a:extLst>
          </p:cNvPr>
          <p:cNvSpPr txBox="1"/>
          <p:nvPr/>
        </p:nvSpPr>
        <p:spPr>
          <a:xfrm>
            <a:off x="608462" y="1899124"/>
            <a:ext cx="2643188" cy="4247317"/>
          </a:xfrm>
          <a:prstGeom prst="rect">
            <a:avLst/>
          </a:prstGeom>
          <a:noFill/>
          <a:ln>
            <a:solidFill>
              <a:schemeClr val="tx2"/>
            </a:solidFill>
          </a:ln>
        </p:spPr>
        <p:txBody>
          <a:bodyPr wrap="square" rtlCol="0">
            <a:spAutoFit/>
          </a:bodyPr>
          <a:lstStyle/>
          <a:p>
            <a:r>
              <a:rPr lang="en-US"/>
              <a:t>What do you notice about the </a:t>
            </a:r>
            <a:r>
              <a:rPr lang="en-US" b="1">
                <a:solidFill>
                  <a:srgbClr val="FF0000"/>
                </a:solidFill>
              </a:rPr>
              <a:t>PERIMETER</a:t>
            </a:r>
            <a:r>
              <a:rPr lang="en-US"/>
              <a:t> of all these rectangles?</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3" name="Rectangle 52">
            <a:extLst>
              <a:ext uri="{FF2B5EF4-FFF2-40B4-BE49-F238E27FC236}">
                <a16:creationId xmlns:a16="http://schemas.microsoft.com/office/drawing/2014/main" id="{8FF9F66B-6351-D84B-A9DF-939712C1D209}"/>
              </a:ext>
            </a:extLst>
          </p:cNvPr>
          <p:cNvSpPr>
            <a:spLocks noChangeAspect="1"/>
          </p:cNvSpPr>
          <p:nvPr/>
        </p:nvSpPr>
        <p:spPr>
          <a:xfrm>
            <a:off x="3491921" y="5663142"/>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7457A2C-C3DE-0F45-A6B2-FF26C7FFC860}"/>
              </a:ext>
            </a:extLst>
          </p:cNvPr>
          <p:cNvSpPr>
            <a:spLocks noChangeAspect="1"/>
          </p:cNvSpPr>
          <p:nvPr/>
        </p:nvSpPr>
        <p:spPr>
          <a:xfrm>
            <a:off x="3491921" y="5663142"/>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77C0948-D4B1-4243-832B-AFCB96EBF373}"/>
              </a:ext>
            </a:extLst>
          </p:cNvPr>
          <p:cNvSpPr>
            <a:spLocks noChangeAspect="1"/>
          </p:cNvSpPr>
          <p:nvPr/>
        </p:nvSpPr>
        <p:spPr>
          <a:xfrm>
            <a:off x="3491921" y="5663142"/>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CDA8837-313C-5948-8020-2B927C17B767}"/>
              </a:ext>
            </a:extLst>
          </p:cNvPr>
          <p:cNvSpPr>
            <a:spLocks noChangeAspect="1"/>
          </p:cNvSpPr>
          <p:nvPr/>
        </p:nvSpPr>
        <p:spPr>
          <a:xfrm>
            <a:off x="3491921" y="5666859"/>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9B623BB-B2E6-4F4F-8DB7-BD599480F251}"/>
              </a:ext>
            </a:extLst>
          </p:cNvPr>
          <p:cNvSpPr>
            <a:spLocks noChangeAspect="1"/>
          </p:cNvSpPr>
          <p:nvPr/>
        </p:nvSpPr>
        <p:spPr>
          <a:xfrm>
            <a:off x="3491921" y="5670576"/>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263C0F3-CC57-1F4C-BDA8-FD0213DD3916}"/>
              </a:ext>
            </a:extLst>
          </p:cNvPr>
          <p:cNvSpPr>
            <a:spLocks noChangeAspect="1"/>
          </p:cNvSpPr>
          <p:nvPr/>
        </p:nvSpPr>
        <p:spPr>
          <a:xfrm>
            <a:off x="3491921" y="5670576"/>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5ADB490-EB91-8E4D-A457-9AD7FC26F520}"/>
              </a:ext>
            </a:extLst>
          </p:cNvPr>
          <p:cNvSpPr>
            <a:spLocks noChangeAspect="1"/>
          </p:cNvSpPr>
          <p:nvPr/>
        </p:nvSpPr>
        <p:spPr>
          <a:xfrm>
            <a:off x="3491921" y="5659425"/>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A620E41-51C5-1F49-A716-0326B6F9A32B}"/>
              </a:ext>
            </a:extLst>
          </p:cNvPr>
          <p:cNvSpPr>
            <a:spLocks noChangeAspect="1"/>
          </p:cNvSpPr>
          <p:nvPr/>
        </p:nvSpPr>
        <p:spPr>
          <a:xfrm>
            <a:off x="3491921" y="5654133"/>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E4EEBF3-2C33-5C48-AB5B-0957B75FF163}"/>
              </a:ext>
            </a:extLst>
          </p:cNvPr>
          <p:cNvSpPr>
            <a:spLocks noChangeAspect="1"/>
          </p:cNvSpPr>
          <p:nvPr/>
        </p:nvSpPr>
        <p:spPr>
          <a:xfrm>
            <a:off x="3491921" y="5648841"/>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5A8B665-9F55-3441-A33A-3C0C1AB57730}"/>
              </a:ext>
            </a:extLst>
          </p:cNvPr>
          <p:cNvSpPr>
            <a:spLocks noChangeAspect="1"/>
          </p:cNvSpPr>
          <p:nvPr/>
        </p:nvSpPr>
        <p:spPr>
          <a:xfrm>
            <a:off x="3491921" y="5659425"/>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3B28120-F6E8-F74B-98C5-D7FADE8FAA91}"/>
              </a:ext>
            </a:extLst>
          </p:cNvPr>
          <p:cNvSpPr>
            <a:spLocks noChangeAspect="1"/>
          </p:cNvSpPr>
          <p:nvPr/>
        </p:nvSpPr>
        <p:spPr>
          <a:xfrm>
            <a:off x="3491921" y="5663142"/>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37C3430-A83E-7147-A969-07A5E9D5D05F}"/>
              </a:ext>
            </a:extLst>
          </p:cNvPr>
          <p:cNvSpPr>
            <a:spLocks noChangeAspect="1"/>
          </p:cNvSpPr>
          <p:nvPr/>
        </p:nvSpPr>
        <p:spPr>
          <a:xfrm>
            <a:off x="3491921" y="5660005"/>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9076A328-2731-E140-87E4-6F6E2561B7F2}"/>
              </a:ext>
            </a:extLst>
          </p:cNvPr>
          <p:cNvSpPr>
            <a:spLocks noChangeAspect="1"/>
          </p:cNvSpPr>
          <p:nvPr/>
        </p:nvSpPr>
        <p:spPr>
          <a:xfrm>
            <a:off x="3491921" y="5656288"/>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7E3B609-0866-5E47-A006-2D1126E30D7A}"/>
              </a:ext>
            </a:extLst>
          </p:cNvPr>
          <p:cNvSpPr>
            <a:spLocks noChangeAspect="1"/>
          </p:cNvSpPr>
          <p:nvPr/>
        </p:nvSpPr>
        <p:spPr>
          <a:xfrm>
            <a:off x="3491921" y="5656288"/>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7F4CBFC-762D-D24B-ADD1-E0AA704630C2}"/>
              </a:ext>
            </a:extLst>
          </p:cNvPr>
          <p:cNvSpPr>
            <a:spLocks noChangeAspect="1"/>
          </p:cNvSpPr>
          <p:nvPr/>
        </p:nvSpPr>
        <p:spPr>
          <a:xfrm>
            <a:off x="3491921" y="492860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7FA90E5-692F-D740-A810-0D5A03DC36BD}"/>
              </a:ext>
            </a:extLst>
          </p:cNvPr>
          <p:cNvSpPr>
            <a:spLocks noChangeAspect="1"/>
          </p:cNvSpPr>
          <p:nvPr/>
        </p:nvSpPr>
        <p:spPr>
          <a:xfrm>
            <a:off x="3491921" y="492860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1C7DF356-95FD-B84A-9096-5588A90A02D9}"/>
              </a:ext>
            </a:extLst>
          </p:cNvPr>
          <p:cNvSpPr>
            <a:spLocks noChangeAspect="1"/>
          </p:cNvSpPr>
          <p:nvPr/>
        </p:nvSpPr>
        <p:spPr>
          <a:xfrm>
            <a:off x="3491921" y="492860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968CCD2-2182-364B-AD1E-03792A144599}"/>
              </a:ext>
            </a:extLst>
          </p:cNvPr>
          <p:cNvSpPr>
            <a:spLocks noChangeAspect="1"/>
          </p:cNvSpPr>
          <p:nvPr/>
        </p:nvSpPr>
        <p:spPr>
          <a:xfrm>
            <a:off x="3491921" y="492860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2C87FF0-13EB-2145-AB28-1FB06F5E7D1A}"/>
              </a:ext>
            </a:extLst>
          </p:cNvPr>
          <p:cNvSpPr>
            <a:spLocks noChangeAspect="1"/>
          </p:cNvSpPr>
          <p:nvPr/>
        </p:nvSpPr>
        <p:spPr>
          <a:xfrm>
            <a:off x="3491921" y="4932324"/>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D446EF7-482A-554A-9E1E-3B91D3B0AE59}"/>
              </a:ext>
            </a:extLst>
          </p:cNvPr>
          <p:cNvSpPr>
            <a:spLocks noChangeAspect="1"/>
          </p:cNvSpPr>
          <p:nvPr/>
        </p:nvSpPr>
        <p:spPr>
          <a:xfrm>
            <a:off x="3491921" y="4936041"/>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1D6B2FD-B9B1-5647-8659-866578149231}"/>
              </a:ext>
            </a:extLst>
          </p:cNvPr>
          <p:cNvSpPr>
            <a:spLocks noChangeAspect="1"/>
          </p:cNvSpPr>
          <p:nvPr/>
        </p:nvSpPr>
        <p:spPr>
          <a:xfrm>
            <a:off x="3491921" y="4936041"/>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9E1B9E5-0F89-A943-BEE5-81FAA1DC1CC6}"/>
              </a:ext>
            </a:extLst>
          </p:cNvPr>
          <p:cNvSpPr>
            <a:spLocks noChangeAspect="1"/>
          </p:cNvSpPr>
          <p:nvPr/>
        </p:nvSpPr>
        <p:spPr>
          <a:xfrm>
            <a:off x="3491921" y="4924890"/>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59BB373-DA75-FB49-9399-568FA4380E92}"/>
              </a:ext>
            </a:extLst>
          </p:cNvPr>
          <p:cNvSpPr>
            <a:spLocks noChangeAspect="1"/>
          </p:cNvSpPr>
          <p:nvPr/>
        </p:nvSpPr>
        <p:spPr>
          <a:xfrm>
            <a:off x="3491921" y="4919598"/>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061ADEB-AA14-2D42-8700-7C7DFF02C314}"/>
              </a:ext>
            </a:extLst>
          </p:cNvPr>
          <p:cNvSpPr>
            <a:spLocks noChangeAspect="1"/>
          </p:cNvSpPr>
          <p:nvPr/>
        </p:nvSpPr>
        <p:spPr>
          <a:xfrm>
            <a:off x="3491921" y="4914306"/>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8C0884C-E6AE-B546-AA4B-A386D98DD386}"/>
              </a:ext>
            </a:extLst>
          </p:cNvPr>
          <p:cNvSpPr>
            <a:spLocks noChangeAspect="1"/>
          </p:cNvSpPr>
          <p:nvPr/>
        </p:nvSpPr>
        <p:spPr>
          <a:xfrm>
            <a:off x="3491921" y="4924890"/>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5F478B14-0C73-0D45-89D5-197482D09316}"/>
              </a:ext>
            </a:extLst>
          </p:cNvPr>
          <p:cNvSpPr>
            <a:spLocks noChangeAspect="1"/>
          </p:cNvSpPr>
          <p:nvPr/>
        </p:nvSpPr>
        <p:spPr>
          <a:xfrm>
            <a:off x="3491921" y="492860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3C85DC3-20E5-794F-B3EB-CA4C463F36BE}"/>
              </a:ext>
            </a:extLst>
          </p:cNvPr>
          <p:cNvSpPr>
            <a:spLocks noChangeAspect="1"/>
          </p:cNvSpPr>
          <p:nvPr/>
        </p:nvSpPr>
        <p:spPr>
          <a:xfrm>
            <a:off x="3491921" y="4925470"/>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88DE8022-E624-1147-93B4-2DB015E6BDF9}"/>
              </a:ext>
            </a:extLst>
          </p:cNvPr>
          <p:cNvSpPr>
            <a:spLocks noChangeAspect="1"/>
          </p:cNvSpPr>
          <p:nvPr/>
        </p:nvSpPr>
        <p:spPr>
          <a:xfrm>
            <a:off x="3491921" y="4921753"/>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9617D11-0833-8F40-980C-7D2846BDC300}"/>
              </a:ext>
            </a:extLst>
          </p:cNvPr>
          <p:cNvSpPr>
            <a:spLocks noChangeAspect="1"/>
          </p:cNvSpPr>
          <p:nvPr/>
        </p:nvSpPr>
        <p:spPr>
          <a:xfrm>
            <a:off x="3491921" y="4921753"/>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8421695A-7B26-C947-A2AD-099FCD4D7F71}"/>
              </a:ext>
            </a:extLst>
          </p:cNvPr>
          <p:cNvSpPr>
            <a:spLocks noChangeAspect="1"/>
          </p:cNvSpPr>
          <p:nvPr/>
        </p:nvSpPr>
        <p:spPr>
          <a:xfrm>
            <a:off x="3491921" y="4196718"/>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5DB7E1C-6860-4F4B-9740-C4C3011AE7C8}"/>
              </a:ext>
            </a:extLst>
          </p:cNvPr>
          <p:cNvSpPr>
            <a:spLocks noChangeAspect="1"/>
          </p:cNvSpPr>
          <p:nvPr/>
        </p:nvSpPr>
        <p:spPr>
          <a:xfrm>
            <a:off x="3491921" y="4196718"/>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E31830D-8FC8-0146-AEA2-5ECDA9C1C5CA}"/>
              </a:ext>
            </a:extLst>
          </p:cNvPr>
          <p:cNvSpPr>
            <a:spLocks noChangeAspect="1"/>
          </p:cNvSpPr>
          <p:nvPr/>
        </p:nvSpPr>
        <p:spPr>
          <a:xfrm>
            <a:off x="3491921" y="4196718"/>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482390B-1E01-C145-8DD3-2DB08E8B0533}"/>
              </a:ext>
            </a:extLst>
          </p:cNvPr>
          <p:cNvSpPr>
            <a:spLocks noChangeAspect="1"/>
          </p:cNvSpPr>
          <p:nvPr/>
        </p:nvSpPr>
        <p:spPr>
          <a:xfrm>
            <a:off x="3491921" y="4196718"/>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B1FF55C-287B-EB40-8C9C-F780173B60AD}"/>
              </a:ext>
            </a:extLst>
          </p:cNvPr>
          <p:cNvSpPr>
            <a:spLocks noChangeAspect="1"/>
          </p:cNvSpPr>
          <p:nvPr/>
        </p:nvSpPr>
        <p:spPr>
          <a:xfrm>
            <a:off x="3491921" y="4200435"/>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B201A2DA-75AB-D145-9FD3-056E0C44BEA4}"/>
              </a:ext>
            </a:extLst>
          </p:cNvPr>
          <p:cNvSpPr>
            <a:spLocks noChangeAspect="1"/>
          </p:cNvSpPr>
          <p:nvPr/>
        </p:nvSpPr>
        <p:spPr>
          <a:xfrm>
            <a:off x="3491921" y="4204152"/>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47FF650A-285E-5948-AFB8-EB7A91A09B29}"/>
              </a:ext>
            </a:extLst>
          </p:cNvPr>
          <p:cNvSpPr>
            <a:spLocks noChangeAspect="1"/>
          </p:cNvSpPr>
          <p:nvPr/>
        </p:nvSpPr>
        <p:spPr>
          <a:xfrm>
            <a:off x="3491921" y="4204152"/>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1AD1051-F09B-E343-B550-373A6CD9B209}"/>
              </a:ext>
            </a:extLst>
          </p:cNvPr>
          <p:cNvSpPr>
            <a:spLocks noChangeAspect="1"/>
          </p:cNvSpPr>
          <p:nvPr/>
        </p:nvSpPr>
        <p:spPr>
          <a:xfrm>
            <a:off x="3491921" y="4193001"/>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D9681450-8B35-4B40-8F5E-9E0A8A7EBBD7}"/>
              </a:ext>
            </a:extLst>
          </p:cNvPr>
          <p:cNvSpPr>
            <a:spLocks noChangeAspect="1"/>
          </p:cNvSpPr>
          <p:nvPr/>
        </p:nvSpPr>
        <p:spPr>
          <a:xfrm>
            <a:off x="3491921" y="4187709"/>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D41BAC95-AB2A-D945-800D-78A06285278C}"/>
              </a:ext>
            </a:extLst>
          </p:cNvPr>
          <p:cNvSpPr>
            <a:spLocks noChangeAspect="1"/>
          </p:cNvSpPr>
          <p:nvPr/>
        </p:nvSpPr>
        <p:spPr>
          <a:xfrm>
            <a:off x="3491921" y="4182417"/>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103760D4-573F-4D40-9889-111CC70E125C}"/>
              </a:ext>
            </a:extLst>
          </p:cNvPr>
          <p:cNvSpPr>
            <a:spLocks noChangeAspect="1"/>
          </p:cNvSpPr>
          <p:nvPr/>
        </p:nvSpPr>
        <p:spPr>
          <a:xfrm>
            <a:off x="3491921" y="4193001"/>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3B6AA7B-884D-0A45-868F-1D92AAB9520E}"/>
              </a:ext>
            </a:extLst>
          </p:cNvPr>
          <p:cNvSpPr>
            <a:spLocks noChangeAspect="1"/>
          </p:cNvSpPr>
          <p:nvPr/>
        </p:nvSpPr>
        <p:spPr>
          <a:xfrm>
            <a:off x="3491921" y="4196718"/>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7152FA6C-F86A-F049-8DEF-0A798D1DB12B}"/>
              </a:ext>
            </a:extLst>
          </p:cNvPr>
          <p:cNvSpPr>
            <a:spLocks noChangeAspect="1"/>
          </p:cNvSpPr>
          <p:nvPr/>
        </p:nvSpPr>
        <p:spPr>
          <a:xfrm>
            <a:off x="3491921" y="4193581"/>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7FB6019-C14A-4A40-8486-5DF5AA8B8664}"/>
              </a:ext>
            </a:extLst>
          </p:cNvPr>
          <p:cNvSpPr>
            <a:spLocks noChangeAspect="1"/>
          </p:cNvSpPr>
          <p:nvPr/>
        </p:nvSpPr>
        <p:spPr>
          <a:xfrm>
            <a:off x="3491921" y="4189864"/>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0F7F8C54-C944-924E-A0CE-AB49073884A8}"/>
              </a:ext>
            </a:extLst>
          </p:cNvPr>
          <p:cNvSpPr>
            <a:spLocks noChangeAspect="1"/>
          </p:cNvSpPr>
          <p:nvPr/>
        </p:nvSpPr>
        <p:spPr>
          <a:xfrm>
            <a:off x="3491921" y="4189864"/>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94E6F2B-6120-A441-ACCE-539AF1AEC738}"/>
              </a:ext>
            </a:extLst>
          </p:cNvPr>
          <p:cNvSpPr>
            <a:spLocks noChangeAspect="1"/>
          </p:cNvSpPr>
          <p:nvPr/>
        </p:nvSpPr>
        <p:spPr>
          <a:xfrm>
            <a:off x="3491921" y="346161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7A493B3B-EBA6-3F4A-8F01-47FD3BA2B3DA}"/>
              </a:ext>
            </a:extLst>
          </p:cNvPr>
          <p:cNvSpPr>
            <a:spLocks noChangeAspect="1"/>
          </p:cNvSpPr>
          <p:nvPr/>
        </p:nvSpPr>
        <p:spPr>
          <a:xfrm>
            <a:off x="3491921" y="346161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AD4E378-7AF3-9A49-8396-1AB194BB0193}"/>
              </a:ext>
            </a:extLst>
          </p:cNvPr>
          <p:cNvSpPr>
            <a:spLocks noChangeAspect="1"/>
          </p:cNvSpPr>
          <p:nvPr/>
        </p:nvSpPr>
        <p:spPr>
          <a:xfrm>
            <a:off x="3491921" y="346161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B843F236-25E1-DC42-995B-1A212C928C67}"/>
              </a:ext>
            </a:extLst>
          </p:cNvPr>
          <p:cNvSpPr>
            <a:spLocks noChangeAspect="1"/>
          </p:cNvSpPr>
          <p:nvPr/>
        </p:nvSpPr>
        <p:spPr>
          <a:xfrm>
            <a:off x="3491921" y="346161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434FC5D-FF1C-E64A-BF8C-09A451A8974B}"/>
              </a:ext>
            </a:extLst>
          </p:cNvPr>
          <p:cNvSpPr>
            <a:spLocks noChangeAspect="1"/>
          </p:cNvSpPr>
          <p:nvPr/>
        </p:nvSpPr>
        <p:spPr>
          <a:xfrm>
            <a:off x="3491921" y="3465333"/>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638B610-C557-C747-88E7-DF92CF2BED98}"/>
              </a:ext>
            </a:extLst>
          </p:cNvPr>
          <p:cNvSpPr>
            <a:spLocks noChangeAspect="1"/>
          </p:cNvSpPr>
          <p:nvPr/>
        </p:nvSpPr>
        <p:spPr>
          <a:xfrm>
            <a:off x="3491921" y="3469050"/>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C316DE06-C0AF-A84A-840D-DF6799BBDC8D}"/>
              </a:ext>
            </a:extLst>
          </p:cNvPr>
          <p:cNvSpPr>
            <a:spLocks noChangeAspect="1"/>
          </p:cNvSpPr>
          <p:nvPr/>
        </p:nvSpPr>
        <p:spPr>
          <a:xfrm>
            <a:off x="3491921" y="3469050"/>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E069AF3-C8C1-1E4A-869E-28E114D822C4}"/>
              </a:ext>
            </a:extLst>
          </p:cNvPr>
          <p:cNvSpPr>
            <a:spLocks noChangeAspect="1"/>
          </p:cNvSpPr>
          <p:nvPr/>
        </p:nvSpPr>
        <p:spPr>
          <a:xfrm>
            <a:off x="3491921" y="3457899"/>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D7AC74E-F32F-BE44-B4F3-F96A2451BED8}"/>
              </a:ext>
            </a:extLst>
          </p:cNvPr>
          <p:cNvSpPr>
            <a:spLocks noChangeAspect="1"/>
          </p:cNvSpPr>
          <p:nvPr/>
        </p:nvSpPr>
        <p:spPr>
          <a:xfrm>
            <a:off x="3491921" y="3452607"/>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0EBC774-E0DE-B348-ADBC-8971B6F11B1D}"/>
              </a:ext>
            </a:extLst>
          </p:cNvPr>
          <p:cNvSpPr>
            <a:spLocks noChangeAspect="1"/>
          </p:cNvSpPr>
          <p:nvPr/>
        </p:nvSpPr>
        <p:spPr>
          <a:xfrm>
            <a:off x="3491921" y="3447315"/>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CE421B6-B1D8-E146-93CC-D350BB9D6D14}"/>
              </a:ext>
            </a:extLst>
          </p:cNvPr>
          <p:cNvSpPr>
            <a:spLocks noChangeAspect="1"/>
          </p:cNvSpPr>
          <p:nvPr/>
        </p:nvSpPr>
        <p:spPr>
          <a:xfrm>
            <a:off x="3491921" y="3457899"/>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DE57A4A-3D71-F648-9838-302E5A596D0E}"/>
              </a:ext>
            </a:extLst>
          </p:cNvPr>
          <p:cNvSpPr>
            <a:spLocks noChangeAspect="1"/>
          </p:cNvSpPr>
          <p:nvPr/>
        </p:nvSpPr>
        <p:spPr>
          <a:xfrm>
            <a:off x="3491921" y="346161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2F26AF8-8240-4D40-8CC6-CFF0F15DBA90}"/>
              </a:ext>
            </a:extLst>
          </p:cNvPr>
          <p:cNvSpPr>
            <a:spLocks noChangeAspect="1"/>
          </p:cNvSpPr>
          <p:nvPr/>
        </p:nvSpPr>
        <p:spPr>
          <a:xfrm>
            <a:off x="3491921" y="3458479"/>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348CE8A3-EA04-4448-8437-D473C5417D44}"/>
              </a:ext>
            </a:extLst>
          </p:cNvPr>
          <p:cNvSpPr>
            <a:spLocks noChangeAspect="1"/>
          </p:cNvSpPr>
          <p:nvPr/>
        </p:nvSpPr>
        <p:spPr>
          <a:xfrm>
            <a:off x="3491921" y="3454762"/>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E5EE161-A991-4B49-B71C-C6AF27AF07E2}"/>
              </a:ext>
            </a:extLst>
          </p:cNvPr>
          <p:cNvSpPr>
            <a:spLocks noChangeAspect="1"/>
          </p:cNvSpPr>
          <p:nvPr/>
        </p:nvSpPr>
        <p:spPr>
          <a:xfrm>
            <a:off x="3491921" y="3436801"/>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6129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FFC001"/>
          </a:solidFill>
          <a:ln w="28575">
            <a:solidFill>
              <a:schemeClr val="accent3">
                <a:lumMod val="75000"/>
              </a:schemeClr>
            </a:solidFill>
          </a:ln>
        </p:spPr>
        <p:txBody>
          <a:bodyPr wrap="square" rtlCol="0">
            <a:spAutoFit/>
          </a:bodyPr>
          <a:lstStyle/>
          <a:p>
            <a:pPr algn="ctr"/>
            <a:r>
              <a:rPr lang="en-US" sz="2133">
                <a:solidFill>
                  <a:schemeClr val="bg1"/>
                </a:solidFill>
                <a:latin typeface="Marker Felt Thin" panose="02000400000000000000" pitchFamily="2" charset="77"/>
              </a:rPr>
              <a:t>Work it out (Part II)</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2</a:t>
            </a:r>
            <a:endParaRPr lang="en-US" sz="4800" dirty="0">
              <a:latin typeface="Bradley Hand" pitchFamily="2" charset="77"/>
            </a:endParaRPr>
          </a:p>
        </p:txBody>
      </p:sp>
      <p:sp>
        <p:nvSpPr>
          <p:cNvPr id="5" name="TextBox 4">
            <a:extLst>
              <a:ext uri="{FF2B5EF4-FFF2-40B4-BE49-F238E27FC236}">
                <a16:creationId xmlns:a16="http://schemas.microsoft.com/office/drawing/2014/main" id="{EB6EED8B-72C6-2E4B-A130-90C79AAB05E5}"/>
              </a:ext>
            </a:extLst>
          </p:cNvPr>
          <p:cNvSpPr txBox="1"/>
          <p:nvPr/>
        </p:nvSpPr>
        <p:spPr>
          <a:xfrm>
            <a:off x="398842" y="1262291"/>
            <a:ext cx="11394316" cy="4524315"/>
          </a:xfrm>
          <a:prstGeom prst="rect">
            <a:avLst/>
          </a:prstGeom>
          <a:noFill/>
        </p:spPr>
        <p:txBody>
          <a:bodyPr wrap="square" lIns="91440" tIns="45720" rIns="91440" bIns="45720" rtlCol="0" anchor="t">
            <a:spAutoFit/>
          </a:bodyPr>
          <a:lstStyle/>
          <a:p>
            <a:r>
              <a:rPr lang="en-US" sz="3600" dirty="0">
                <a:latin typeface="Abadi MT Condensed Light" panose="020B0306030101010103" pitchFamily="34" charset="77"/>
              </a:rPr>
              <a:t>PERIMETER is defined as the distance around a two-dimensional shape.</a:t>
            </a:r>
          </a:p>
          <a:p>
            <a:endParaRPr lang="en-US" sz="3600" dirty="0">
              <a:latin typeface="Abadi MT Condensed Light" panose="020B0306030101010103" pitchFamily="34" charset="77"/>
            </a:endParaRPr>
          </a:p>
          <a:p>
            <a:endParaRPr lang="en-US" sz="3600" dirty="0">
              <a:latin typeface="Abadi MT Condensed Light" panose="020B0306030101010103" pitchFamily="34" charset="77"/>
            </a:endParaRPr>
          </a:p>
          <a:p>
            <a:endParaRPr lang="en-US" sz="3600" dirty="0">
              <a:latin typeface="Abadi MT Condensed Light" panose="020B0306030101010103" pitchFamily="34" charset="77"/>
            </a:endParaRPr>
          </a:p>
          <a:p>
            <a:endParaRPr lang="en-US" sz="3600" dirty="0">
              <a:latin typeface="Abadi MT Condensed Light" panose="020B0306030101010103" pitchFamily="34" charset="77"/>
            </a:endParaRPr>
          </a:p>
          <a:p>
            <a:endParaRPr lang="en-US" sz="3600" dirty="0">
              <a:latin typeface="Abadi MT Condensed Light" panose="020B0306030101010103" pitchFamily="34" charset="77"/>
            </a:endParaRPr>
          </a:p>
          <a:p>
            <a:r>
              <a:rPr lang="en-US" sz="3600" dirty="0">
                <a:latin typeface="Abadi MT Condensed Light"/>
              </a:rPr>
              <a:t>Using any of the drawing tools or the coloured tiles on the next slide, create as many rectangles as you can that have a perimeter of 12 units.</a:t>
            </a:r>
          </a:p>
        </p:txBody>
      </p:sp>
      <p:sp>
        <p:nvSpPr>
          <p:cNvPr id="2" name="Rectangle 1">
            <a:extLst>
              <a:ext uri="{FF2B5EF4-FFF2-40B4-BE49-F238E27FC236}">
                <a16:creationId xmlns:a16="http://schemas.microsoft.com/office/drawing/2014/main" id="{866A5E0A-F0BC-E844-9DBC-896860A12874}"/>
              </a:ext>
            </a:extLst>
          </p:cNvPr>
          <p:cNvSpPr/>
          <p:nvPr/>
        </p:nvSpPr>
        <p:spPr>
          <a:xfrm>
            <a:off x="4510087" y="2486026"/>
            <a:ext cx="3171825" cy="1285875"/>
          </a:xfrm>
          <a:prstGeom prst="rect">
            <a:avLst/>
          </a:prstGeom>
          <a:solidFill>
            <a:schemeClr val="bg2">
              <a:lumMod val="75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935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7"/>
        <p:cNvGrpSpPr/>
        <p:nvPr/>
      </p:nvGrpSpPr>
      <p:grpSpPr>
        <a:xfrm>
          <a:off x="0" y="0"/>
          <a:ext cx="0" cy="0"/>
          <a:chOff x="0" y="0"/>
          <a:chExt cx="0" cy="0"/>
        </a:xfrm>
      </p:grpSpPr>
      <p:sp>
        <p:nvSpPr>
          <p:cNvPr id="7" name="Rectangle 6">
            <a:extLst>
              <a:ext uri="{FF2B5EF4-FFF2-40B4-BE49-F238E27FC236}">
                <a16:creationId xmlns:a16="http://schemas.microsoft.com/office/drawing/2014/main" id="{2C744C44-E31B-2247-9897-3483D291C21E}"/>
              </a:ext>
            </a:extLst>
          </p:cNvPr>
          <p:cNvSpPr>
            <a:spLocks noChangeAspect="1"/>
          </p:cNvSpPr>
          <p:nvPr/>
        </p:nvSpPr>
        <p:spPr>
          <a:xfrm>
            <a:off x="3491921" y="5663142"/>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B310AF0-ED9D-ED4E-9FFC-9D9A445DD1A5}"/>
              </a:ext>
            </a:extLst>
          </p:cNvPr>
          <p:cNvSpPr txBox="1"/>
          <p:nvPr/>
        </p:nvSpPr>
        <p:spPr>
          <a:xfrm>
            <a:off x="608462" y="607046"/>
            <a:ext cx="3139059" cy="923330"/>
          </a:xfrm>
          <a:prstGeom prst="rect">
            <a:avLst/>
          </a:prstGeom>
          <a:noFill/>
          <a:ln>
            <a:solidFill>
              <a:schemeClr val="tx2"/>
            </a:solidFill>
          </a:ln>
        </p:spPr>
        <p:txBody>
          <a:bodyPr wrap="square" rtlCol="0">
            <a:spAutoFit/>
          </a:bodyPr>
          <a:lstStyle/>
          <a:p>
            <a:r>
              <a:rPr lang="en-US"/>
              <a:t>As many different rectangles as you can find with a </a:t>
            </a:r>
            <a:r>
              <a:rPr lang="en-US" b="1"/>
              <a:t>perimeter</a:t>
            </a:r>
            <a:r>
              <a:rPr lang="en-US"/>
              <a:t> of 12 square units.</a:t>
            </a:r>
          </a:p>
        </p:txBody>
      </p:sp>
      <p:sp>
        <p:nvSpPr>
          <p:cNvPr id="15" name="TextBox 14">
            <a:extLst>
              <a:ext uri="{FF2B5EF4-FFF2-40B4-BE49-F238E27FC236}">
                <a16:creationId xmlns:a16="http://schemas.microsoft.com/office/drawing/2014/main" id="{34B676C1-44E9-E547-B519-2C333E756BF6}"/>
              </a:ext>
            </a:extLst>
          </p:cNvPr>
          <p:cNvSpPr txBox="1"/>
          <p:nvPr/>
        </p:nvSpPr>
        <p:spPr>
          <a:xfrm>
            <a:off x="608462" y="1899124"/>
            <a:ext cx="2643188" cy="4247317"/>
          </a:xfrm>
          <a:prstGeom prst="rect">
            <a:avLst/>
          </a:prstGeom>
          <a:noFill/>
          <a:ln>
            <a:solidFill>
              <a:schemeClr val="tx2"/>
            </a:solidFill>
          </a:ln>
        </p:spPr>
        <p:txBody>
          <a:bodyPr wrap="square" rtlCol="0">
            <a:spAutoFit/>
          </a:bodyPr>
          <a:lstStyle/>
          <a:p>
            <a:r>
              <a:rPr lang="en-US"/>
              <a:t>What do you notice about the </a:t>
            </a:r>
            <a:r>
              <a:rPr lang="en-US" b="1">
                <a:solidFill>
                  <a:srgbClr val="FF0000"/>
                </a:solidFill>
              </a:rPr>
              <a:t>AREA</a:t>
            </a:r>
            <a:r>
              <a:rPr lang="en-US"/>
              <a:t> of all these rectangles?</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3" name="Rectangle 52">
            <a:extLst>
              <a:ext uri="{FF2B5EF4-FFF2-40B4-BE49-F238E27FC236}">
                <a16:creationId xmlns:a16="http://schemas.microsoft.com/office/drawing/2014/main" id="{8FF9F66B-6351-D84B-A9DF-939712C1D209}"/>
              </a:ext>
            </a:extLst>
          </p:cNvPr>
          <p:cNvSpPr>
            <a:spLocks noChangeAspect="1"/>
          </p:cNvSpPr>
          <p:nvPr/>
        </p:nvSpPr>
        <p:spPr>
          <a:xfrm>
            <a:off x="3491921" y="5663142"/>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7457A2C-C3DE-0F45-A6B2-FF26C7FFC860}"/>
              </a:ext>
            </a:extLst>
          </p:cNvPr>
          <p:cNvSpPr>
            <a:spLocks noChangeAspect="1"/>
          </p:cNvSpPr>
          <p:nvPr/>
        </p:nvSpPr>
        <p:spPr>
          <a:xfrm>
            <a:off x="3491921" y="5663142"/>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77C0948-D4B1-4243-832B-AFCB96EBF373}"/>
              </a:ext>
            </a:extLst>
          </p:cNvPr>
          <p:cNvSpPr>
            <a:spLocks noChangeAspect="1"/>
          </p:cNvSpPr>
          <p:nvPr/>
        </p:nvSpPr>
        <p:spPr>
          <a:xfrm>
            <a:off x="3491921" y="5663142"/>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CDA8837-313C-5948-8020-2B927C17B767}"/>
              </a:ext>
            </a:extLst>
          </p:cNvPr>
          <p:cNvSpPr>
            <a:spLocks noChangeAspect="1"/>
          </p:cNvSpPr>
          <p:nvPr/>
        </p:nvSpPr>
        <p:spPr>
          <a:xfrm>
            <a:off x="3491921" y="5666859"/>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9B623BB-B2E6-4F4F-8DB7-BD599480F251}"/>
              </a:ext>
            </a:extLst>
          </p:cNvPr>
          <p:cNvSpPr>
            <a:spLocks noChangeAspect="1"/>
          </p:cNvSpPr>
          <p:nvPr/>
        </p:nvSpPr>
        <p:spPr>
          <a:xfrm>
            <a:off x="3491921" y="5670576"/>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263C0F3-CC57-1F4C-BDA8-FD0213DD3916}"/>
              </a:ext>
            </a:extLst>
          </p:cNvPr>
          <p:cNvSpPr>
            <a:spLocks noChangeAspect="1"/>
          </p:cNvSpPr>
          <p:nvPr/>
        </p:nvSpPr>
        <p:spPr>
          <a:xfrm>
            <a:off x="3491921" y="5670576"/>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5ADB490-EB91-8E4D-A457-9AD7FC26F520}"/>
              </a:ext>
            </a:extLst>
          </p:cNvPr>
          <p:cNvSpPr>
            <a:spLocks noChangeAspect="1"/>
          </p:cNvSpPr>
          <p:nvPr/>
        </p:nvSpPr>
        <p:spPr>
          <a:xfrm>
            <a:off x="3491921" y="5659425"/>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A620E41-51C5-1F49-A716-0326B6F9A32B}"/>
              </a:ext>
            </a:extLst>
          </p:cNvPr>
          <p:cNvSpPr>
            <a:spLocks noChangeAspect="1"/>
          </p:cNvSpPr>
          <p:nvPr/>
        </p:nvSpPr>
        <p:spPr>
          <a:xfrm>
            <a:off x="3491921" y="5654133"/>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E4EEBF3-2C33-5C48-AB5B-0957B75FF163}"/>
              </a:ext>
            </a:extLst>
          </p:cNvPr>
          <p:cNvSpPr>
            <a:spLocks noChangeAspect="1"/>
          </p:cNvSpPr>
          <p:nvPr/>
        </p:nvSpPr>
        <p:spPr>
          <a:xfrm>
            <a:off x="3491921" y="5648841"/>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5A8B665-9F55-3441-A33A-3C0C1AB57730}"/>
              </a:ext>
            </a:extLst>
          </p:cNvPr>
          <p:cNvSpPr>
            <a:spLocks noChangeAspect="1"/>
          </p:cNvSpPr>
          <p:nvPr/>
        </p:nvSpPr>
        <p:spPr>
          <a:xfrm>
            <a:off x="3491921" y="5659425"/>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3B28120-F6E8-F74B-98C5-D7FADE8FAA91}"/>
              </a:ext>
            </a:extLst>
          </p:cNvPr>
          <p:cNvSpPr>
            <a:spLocks noChangeAspect="1"/>
          </p:cNvSpPr>
          <p:nvPr/>
        </p:nvSpPr>
        <p:spPr>
          <a:xfrm>
            <a:off x="3491921" y="5663142"/>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37C3430-A83E-7147-A969-07A5E9D5D05F}"/>
              </a:ext>
            </a:extLst>
          </p:cNvPr>
          <p:cNvSpPr>
            <a:spLocks noChangeAspect="1"/>
          </p:cNvSpPr>
          <p:nvPr/>
        </p:nvSpPr>
        <p:spPr>
          <a:xfrm>
            <a:off x="3491921" y="5660005"/>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9076A328-2731-E140-87E4-6F6E2561B7F2}"/>
              </a:ext>
            </a:extLst>
          </p:cNvPr>
          <p:cNvSpPr>
            <a:spLocks noChangeAspect="1"/>
          </p:cNvSpPr>
          <p:nvPr/>
        </p:nvSpPr>
        <p:spPr>
          <a:xfrm>
            <a:off x="3491921" y="5656288"/>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7E3B609-0866-5E47-A006-2D1126E30D7A}"/>
              </a:ext>
            </a:extLst>
          </p:cNvPr>
          <p:cNvSpPr>
            <a:spLocks noChangeAspect="1"/>
          </p:cNvSpPr>
          <p:nvPr/>
        </p:nvSpPr>
        <p:spPr>
          <a:xfrm>
            <a:off x="3491921" y="5656288"/>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7F4CBFC-762D-D24B-ADD1-E0AA704630C2}"/>
              </a:ext>
            </a:extLst>
          </p:cNvPr>
          <p:cNvSpPr>
            <a:spLocks noChangeAspect="1"/>
          </p:cNvSpPr>
          <p:nvPr/>
        </p:nvSpPr>
        <p:spPr>
          <a:xfrm>
            <a:off x="3491921" y="492860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7FA90E5-692F-D740-A810-0D5A03DC36BD}"/>
              </a:ext>
            </a:extLst>
          </p:cNvPr>
          <p:cNvSpPr>
            <a:spLocks noChangeAspect="1"/>
          </p:cNvSpPr>
          <p:nvPr/>
        </p:nvSpPr>
        <p:spPr>
          <a:xfrm>
            <a:off x="3491921" y="492860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1C7DF356-95FD-B84A-9096-5588A90A02D9}"/>
              </a:ext>
            </a:extLst>
          </p:cNvPr>
          <p:cNvSpPr>
            <a:spLocks noChangeAspect="1"/>
          </p:cNvSpPr>
          <p:nvPr/>
        </p:nvSpPr>
        <p:spPr>
          <a:xfrm>
            <a:off x="3491921" y="492860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968CCD2-2182-364B-AD1E-03792A144599}"/>
              </a:ext>
            </a:extLst>
          </p:cNvPr>
          <p:cNvSpPr>
            <a:spLocks noChangeAspect="1"/>
          </p:cNvSpPr>
          <p:nvPr/>
        </p:nvSpPr>
        <p:spPr>
          <a:xfrm>
            <a:off x="3491921" y="492860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2C87FF0-13EB-2145-AB28-1FB06F5E7D1A}"/>
              </a:ext>
            </a:extLst>
          </p:cNvPr>
          <p:cNvSpPr>
            <a:spLocks noChangeAspect="1"/>
          </p:cNvSpPr>
          <p:nvPr/>
        </p:nvSpPr>
        <p:spPr>
          <a:xfrm>
            <a:off x="3491921" y="4932324"/>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D446EF7-482A-554A-9E1E-3B91D3B0AE59}"/>
              </a:ext>
            </a:extLst>
          </p:cNvPr>
          <p:cNvSpPr>
            <a:spLocks noChangeAspect="1"/>
          </p:cNvSpPr>
          <p:nvPr/>
        </p:nvSpPr>
        <p:spPr>
          <a:xfrm>
            <a:off x="3491921" y="4936041"/>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1D6B2FD-B9B1-5647-8659-866578149231}"/>
              </a:ext>
            </a:extLst>
          </p:cNvPr>
          <p:cNvSpPr>
            <a:spLocks noChangeAspect="1"/>
          </p:cNvSpPr>
          <p:nvPr/>
        </p:nvSpPr>
        <p:spPr>
          <a:xfrm>
            <a:off x="3491921" y="4936041"/>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9E1B9E5-0F89-A943-BEE5-81FAA1DC1CC6}"/>
              </a:ext>
            </a:extLst>
          </p:cNvPr>
          <p:cNvSpPr>
            <a:spLocks noChangeAspect="1"/>
          </p:cNvSpPr>
          <p:nvPr/>
        </p:nvSpPr>
        <p:spPr>
          <a:xfrm>
            <a:off x="3491921" y="4924890"/>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59BB373-DA75-FB49-9399-568FA4380E92}"/>
              </a:ext>
            </a:extLst>
          </p:cNvPr>
          <p:cNvSpPr>
            <a:spLocks noChangeAspect="1"/>
          </p:cNvSpPr>
          <p:nvPr/>
        </p:nvSpPr>
        <p:spPr>
          <a:xfrm>
            <a:off x="3491921" y="4919598"/>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061ADEB-AA14-2D42-8700-7C7DFF02C314}"/>
              </a:ext>
            </a:extLst>
          </p:cNvPr>
          <p:cNvSpPr>
            <a:spLocks noChangeAspect="1"/>
          </p:cNvSpPr>
          <p:nvPr/>
        </p:nvSpPr>
        <p:spPr>
          <a:xfrm>
            <a:off x="3491921" y="4914306"/>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8C0884C-E6AE-B546-AA4B-A386D98DD386}"/>
              </a:ext>
            </a:extLst>
          </p:cNvPr>
          <p:cNvSpPr>
            <a:spLocks noChangeAspect="1"/>
          </p:cNvSpPr>
          <p:nvPr/>
        </p:nvSpPr>
        <p:spPr>
          <a:xfrm>
            <a:off x="3491921" y="4924890"/>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5F478B14-0C73-0D45-89D5-197482D09316}"/>
              </a:ext>
            </a:extLst>
          </p:cNvPr>
          <p:cNvSpPr>
            <a:spLocks noChangeAspect="1"/>
          </p:cNvSpPr>
          <p:nvPr/>
        </p:nvSpPr>
        <p:spPr>
          <a:xfrm>
            <a:off x="3491921" y="492860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3C85DC3-20E5-794F-B3EB-CA4C463F36BE}"/>
              </a:ext>
            </a:extLst>
          </p:cNvPr>
          <p:cNvSpPr>
            <a:spLocks noChangeAspect="1"/>
          </p:cNvSpPr>
          <p:nvPr/>
        </p:nvSpPr>
        <p:spPr>
          <a:xfrm>
            <a:off x="3491921" y="4925470"/>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88DE8022-E624-1147-93B4-2DB015E6BDF9}"/>
              </a:ext>
            </a:extLst>
          </p:cNvPr>
          <p:cNvSpPr>
            <a:spLocks noChangeAspect="1"/>
          </p:cNvSpPr>
          <p:nvPr/>
        </p:nvSpPr>
        <p:spPr>
          <a:xfrm>
            <a:off x="3491921" y="4921753"/>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9617D11-0833-8F40-980C-7D2846BDC300}"/>
              </a:ext>
            </a:extLst>
          </p:cNvPr>
          <p:cNvSpPr>
            <a:spLocks noChangeAspect="1"/>
          </p:cNvSpPr>
          <p:nvPr/>
        </p:nvSpPr>
        <p:spPr>
          <a:xfrm>
            <a:off x="3491921" y="4921753"/>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8421695A-7B26-C947-A2AD-099FCD4D7F71}"/>
              </a:ext>
            </a:extLst>
          </p:cNvPr>
          <p:cNvSpPr>
            <a:spLocks noChangeAspect="1"/>
          </p:cNvSpPr>
          <p:nvPr/>
        </p:nvSpPr>
        <p:spPr>
          <a:xfrm>
            <a:off x="3491921" y="4196718"/>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5DB7E1C-6860-4F4B-9740-C4C3011AE7C8}"/>
              </a:ext>
            </a:extLst>
          </p:cNvPr>
          <p:cNvSpPr>
            <a:spLocks noChangeAspect="1"/>
          </p:cNvSpPr>
          <p:nvPr/>
        </p:nvSpPr>
        <p:spPr>
          <a:xfrm>
            <a:off x="3491921" y="4196718"/>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E31830D-8FC8-0146-AEA2-5ECDA9C1C5CA}"/>
              </a:ext>
            </a:extLst>
          </p:cNvPr>
          <p:cNvSpPr>
            <a:spLocks noChangeAspect="1"/>
          </p:cNvSpPr>
          <p:nvPr/>
        </p:nvSpPr>
        <p:spPr>
          <a:xfrm>
            <a:off x="3491921" y="4196718"/>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482390B-1E01-C145-8DD3-2DB08E8B0533}"/>
              </a:ext>
            </a:extLst>
          </p:cNvPr>
          <p:cNvSpPr>
            <a:spLocks noChangeAspect="1"/>
          </p:cNvSpPr>
          <p:nvPr/>
        </p:nvSpPr>
        <p:spPr>
          <a:xfrm>
            <a:off x="3491921" y="4196718"/>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B1FF55C-287B-EB40-8C9C-F780173B60AD}"/>
              </a:ext>
            </a:extLst>
          </p:cNvPr>
          <p:cNvSpPr>
            <a:spLocks noChangeAspect="1"/>
          </p:cNvSpPr>
          <p:nvPr/>
        </p:nvSpPr>
        <p:spPr>
          <a:xfrm>
            <a:off x="3491921" y="4200435"/>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B201A2DA-75AB-D145-9FD3-056E0C44BEA4}"/>
              </a:ext>
            </a:extLst>
          </p:cNvPr>
          <p:cNvSpPr>
            <a:spLocks noChangeAspect="1"/>
          </p:cNvSpPr>
          <p:nvPr/>
        </p:nvSpPr>
        <p:spPr>
          <a:xfrm>
            <a:off x="3491921" y="4204152"/>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47FF650A-285E-5948-AFB8-EB7A91A09B29}"/>
              </a:ext>
            </a:extLst>
          </p:cNvPr>
          <p:cNvSpPr>
            <a:spLocks noChangeAspect="1"/>
          </p:cNvSpPr>
          <p:nvPr/>
        </p:nvSpPr>
        <p:spPr>
          <a:xfrm>
            <a:off x="3491921" y="4204152"/>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1AD1051-F09B-E343-B550-373A6CD9B209}"/>
              </a:ext>
            </a:extLst>
          </p:cNvPr>
          <p:cNvSpPr>
            <a:spLocks noChangeAspect="1"/>
          </p:cNvSpPr>
          <p:nvPr/>
        </p:nvSpPr>
        <p:spPr>
          <a:xfrm>
            <a:off x="3491921" y="4193001"/>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D9681450-8B35-4B40-8F5E-9E0A8A7EBBD7}"/>
              </a:ext>
            </a:extLst>
          </p:cNvPr>
          <p:cNvSpPr>
            <a:spLocks noChangeAspect="1"/>
          </p:cNvSpPr>
          <p:nvPr/>
        </p:nvSpPr>
        <p:spPr>
          <a:xfrm>
            <a:off x="3491921" y="4187709"/>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D41BAC95-AB2A-D945-800D-78A06285278C}"/>
              </a:ext>
            </a:extLst>
          </p:cNvPr>
          <p:cNvSpPr>
            <a:spLocks noChangeAspect="1"/>
          </p:cNvSpPr>
          <p:nvPr/>
        </p:nvSpPr>
        <p:spPr>
          <a:xfrm>
            <a:off x="3491921" y="4182417"/>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103760D4-573F-4D40-9889-111CC70E125C}"/>
              </a:ext>
            </a:extLst>
          </p:cNvPr>
          <p:cNvSpPr>
            <a:spLocks noChangeAspect="1"/>
          </p:cNvSpPr>
          <p:nvPr/>
        </p:nvSpPr>
        <p:spPr>
          <a:xfrm>
            <a:off x="3491921" y="4193001"/>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3B6AA7B-884D-0A45-868F-1D92AAB9520E}"/>
              </a:ext>
            </a:extLst>
          </p:cNvPr>
          <p:cNvSpPr>
            <a:spLocks noChangeAspect="1"/>
          </p:cNvSpPr>
          <p:nvPr/>
        </p:nvSpPr>
        <p:spPr>
          <a:xfrm>
            <a:off x="3491921" y="4196718"/>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7152FA6C-F86A-F049-8DEF-0A798D1DB12B}"/>
              </a:ext>
            </a:extLst>
          </p:cNvPr>
          <p:cNvSpPr>
            <a:spLocks noChangeAspect="1"/>
          </p:cNvSpPr>
          <p:nvPr/>
        </p:nvSpPr>
        <p:spPr>
          <a:xfrm>
            <a:off x="3491921" y="4193581"/>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7FB6019-C14A-4A40-8486-5DF5AA8B8664}"/>
              </a:ext>
            </a:extLst>
          </p:cNvPr>
          <p:cNvSpPr>
            <a:spLocks noChangeAspect="1"/>
          </p:cNvSpPr>
          <p:nvPr/>
        </p:nvSpPr>
        <p:spPr>
          <a:xfrm>
            <a:off x="3491921" y="4189864"/>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0F7F8C54-C944-924E-A0CE-AB49073884A8}"/>
              </a:ext>
            </a:extLst>
          </p:cNvPr>
          <p:cNvSpPr>
            <a:spLocks noChangeAspect="1"/>
          </p:cNvSpPr>
          <p:nvPr/>
        </p:nvSpPr>
        <p:spPr>
          <a:xfrm>
            <a:off x="3491921" y="4189864"/>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94E6F2B-6120-A441-ACCE-539AF1AEC738}"/>
              </a:ext>
            </a:extLst>
          </p:cNvPr>
          <p:cNvSpPr>
            <a:spLocks noChangeAspect="1"/>
          </p:cNvSpPr>
          <p:nvPr/>
        </p:nvSpPr>
        <p:spPr>
          <a:xfrm>
            <a:off x="3491921" y="346161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7A493B3B-EBA6-3F4A-8F01-47FD3BA2B3DA}"/>
              </a:ext>
            </a:extLst>
          </p:cNvPr>
          <p:cNvSpPr>
            <a:spLocks noChangeAspect="1"/>
          </p:cNvSpPr>
          <p:nvPr/>
        </p:nvSpPr>
        <p:spPr>
          <a:xfrm>
            <a:off x="3491921" y="346161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AD4E378-7AF3-9A49-8396-1AB194BB0193}"/>
              </a:ext>
            </a:extLst>
          </p:cNvPr>
          <p:cNvSpPr>
            <a:spLocks noChangeAspect="1"/>
          </p:cNvSpPr>
          <p:nvPr/>
        </p:nvSpPr>
        <p:spPr>
          <a:xfrm>
            <a:off x="3491921" y="346161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B843F236-25E1-DC42-995B-1A212C928C67}"/>
              </a:ext>
            </a:extLst>
          </p:cNvPr>
          <p:cNvSpPr>
            <a:spLocks noChangeAspect="1"/>
          </p:cNvSpPr>
          <p:nvPr/>
        </p:nvSpPr>
        <p:spPr>
          <a:xfrm>
            <a:off x="3491921" y="346161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434FC5D-FF1C-E64A-BF8C-09A451A8974B}"/>
              </a:ext>
            </a:extLst>
          </p:cNvPr>
          <p:cNvSpPr>
            <a:spLocks noChangeAspect="1"/>
          </p:cNvSpPr>
          <p:nvPr/>
        </p:nvSpPr>
        <p:spPr>
          <a:xfrm>
            <a:off x="3491921" y="3465333"/>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638B610-C557-C747-88E7-DF92CF2BED98}"/>
              </a:ext>
            </a:extLst>
          </p:cNvPr>
          <p:cNvSpPr>
            <a:spLocks noChangeAspect="1"/>
          </p:cNvSpPr>
          <p:nvPr/>
        </p:nvSpPr>
        <p:spPr>
          <a:xfrm>
            <a:off x="3491921" y="3469050"/>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C316DE06-C0AF-A84A-840D-DF6799BBDC8D}"/>
              </a:ext>
            </a:extLst>
          </p:cNvPr>
          <p:cNvSpPr>
            <a:spLocks noChangeAspect="1"/>
          </p:cNvSpPr>
          <p:nvPr/>
        </p:nvSpPr>
        <p:spPr>
          <a:xfrm>
            <a:off x="3491921" y="3469050"/>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E069AF3-C8C1-1E4A-869E-28E114D822C4}"/>
              </a:ext>
            </a:extLst>
          </p:cNvPr>
          <p:cNvSpPr>
            <a:spLocks noChangeAspect="1"/>
          </p:cNvSpPr>
          <p:nvPr/>
        </p:nvSpPr>
        <p:spPr>
          <a:xfrm>
            <a:off x="3491921" y="3457899"/>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D7AC74E-F32F-BE44-B4F3-F96A2451BED8}"/>
              </a:ext>
            </a:extLst>
          </p:cNvPr>
          <p:cNvSpPr>
            <a:spLocks noChangeAspect="1"/>
          </p:cNvSpPr>
          <p:nvPr/>
        </p:nvSpPr>
        <p:spPr>
          <a:xfrm>
            <a:off x="3491921" y="3452607"/>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0EBC774-E0DE-B348-ADBC-8971B6F11B1D}"/>
              </a:ext>
            </a:extLst>
          </p:cNvPr>
          <p:cNvSpPr>
            <a:spLocks noChangeAspect="1"/>
          </p:cNvSpPr>
          <p:nvPr/>
        </p:nvSpPr>
        <p:spPr>
          <a:xfrm>
            <a:off x="3491921" y="3447315"/>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CE421B6-B1D8-E146-93CC-D350BB9D6D14}"/>
              </a:ext>
            </a:extLst>
          </p:cNvPr>
          <p:cNvSpPr>
            <a:spLocks noChangeAspect="1"/>
          </p:cNvSpPr>
          <p:nvPr/>
        </p:nvSpPr>
        <p:spPr>
          <a:xfrm>
            <a:off x="3491921" y="3457899"/>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DE57A4A-3D71-F648-9838-302E5A596D0E}"/>
              </a:ext>
            </a:extLst>
          </p:cNvPr>
          <p:cNvSpPr>
            <a:spLocks noChangeAspect="1"/>
          </p:cNvSpPr>
          <p:nvPr/>
        </p:nvSpPr>
        <p:spPr>
          <a:xfrm>
            <a:off x="3491921" y="346161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2F26AF8-8240-4D40-8CC6-CFF0F15DBA90}"/>
              </a:ext>
            </a:extLst>
          </p:cNvPr>
          <p:cNvSpPr>
            <a:spLocks noChangeAspect="1"/>
          </p:cNvSpPr>
          <p:nvPr/>
        </p:nvSpPr>
        <p:spPr>
          <a:xfrm>
            <a:off x="3491921" y="3458479"/>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348CE8A3-EA04-4448-8437-D473C5417D44}"/>
              </a:ext>
            </a:extLst>
          </p:cNvPr>
          <p:cNvSpPr>
            <a:spLocks noChangeAspect="1"/>
          </p:cNvSpPr>
          <p:nvPr/>
        </p:nvSpPr>
        <p:spPr>
          <a:xfrm>
            <a:off x="3491921" y="3454762"/>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E5EE161-A991-4B49-B71C-C6AF27AF07E2}"/>
              </a:ext>
            </a:extLst>
          </p:cNvPr>
          <p:cNvSpPr>
            <a:spLocks noChangeAspect="1"/>
          </p:cNvSpPr>
          <p:nvPr/>
        </p:nvSpPr>
        <p:spPr>
          <a:xfrm>
            <a:off x="3491921" y="3454762"/>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591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E0C4CDD-A1DD-6D40-AF04-86EE44576377}"/>
              </a:ext>
            </a:extLst>
          </p:cNvPr>
          <p:cNvSpPr txBox="1"/>
          <p:nvPr/>
        </p:nvSpPr>
        <p:spPr>
          <a:xfrm>
            <a:off x="992624" y="1304056"/>
            <a:ext cx="10753382" cy="5355312"/>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dirty="0">
                <a:solidFill>
                  <a:schemeClr val="tx1">
                    <a:lumMod val="65000"/>
                    <a:lumOff val="35000"/>
                  </a:schemeClr>
                </a:solidFill>
                <a:cs typeface="Calibri" panose="020F0502020204030204"/>
              </a:rPr>
              <a:t>It is highly recommended that if this is the first-time students are experiencing virtual manipulatives, allow them time to "play". This allows for the opportunity to explore and have fun with the tools BEFORE they will be required to use them purposefully. </a:t>
            </a:r>
          </a:p>
          <a:p>
            <a:pPr marL="457200" indent="-457200">
              <a:buFont typeface="Arial" panose="020B0604020202020204" pitchFamily="34" charset="0"/>
              <a:buChar char="•"/>
            </a:pPr>
            <a:endParaRPr lang="en-US" dirty="0">
              <a:solidFill>
                <a:schemeClr val="tx1">
                  <a:lumMod val="65000"/>
                  <a:lumOff val="35000"/>
                </a:schemeClr>
              </a:solidFill>
              <a:cs typeface="Calibri" panose="020F0502020204030204"/>
            </a:endParaRPr>
          </a:p>
          <a:p>
            <a:pPr marL="457200" indent="-457200">
              <a:buFont typeface="Arial" panose="020B0604020202020204" pitchFamily="34" charset="0"/>
              <a:buChar char="•"/>
            </a:pPr>
            <a:r>
              <a:rPr lang="en-US" dirty="0">
                <a:solidFill>
                  <a:schemeClr val="tx1">
                    <a:lumMod val="65000"/>
                    <a:lumOff val="35000"/>
                  </a:schemeClr>
                </a:solidFill>
                <a:cs typeface="Calibri" panose="020F0502020204030204"/>
              </a:rPr>
              <a:t>Websites for virtual manipulatives are suggested. Hands-on materials are ideal. Significant learning occurs when students can build and visualize different representations of mathematics.</a:t>
            </a:r>
          </a:p>
          <a:p>
            <a:pPr marL="457200" indent="-457200">
              <a:buFont typeface="Arial" panose="020B0604020202020204" pitchFamily="34" charset="0"/>
              <a:buChar char="•"/>
            </a:pPr>
            <a:endParaRPr lang="en-US" dirty="0">
              <a:solidFill>
                <a:schemeClr val="tx1">
                  <a:lumMod val="65000"/>
                  <a:lumOff val="35000"/>
                </a:schemeClr>
              </a:solidFill>
              <a:cs typeface="Calibri" panose="020F0502020204030204"/>
            </a:endParaRPr>
          </a:p>
          <a:p>
            <a:pPr marL="457200" indent="-457200">
              <a:buFont typeface="Arial" panose="020B0604020202020204" pitchFamily="34" charset="0"/>
              <a:buChar char="•"/>
              <a:defRPr/>
            </a:pPr>
            <a:r>
              <a:rPr lang="en-US" dirty="0">
                <a:solidFill>
                  <a:schemeClr val="tx1">
                    <a:lumMod val="65000"/>
                    <a:lumOff val="35000"/>
                  </a:schemeClr>
                </a:solidFill>
                <a:cs typeface="Calibri" panose="020F0502020204030204"/>
              </a:rPr>
              <a:t>If a specific platform is used for delivering online instruction (i.e. Seesaw, Google Classroom), asynchronous tasks can be uploaded there.</a:t>
            </a:r>
          </a:p>
          <a:p>
            <a:pPr marL="457200" indent="-457200">
              <a:buFont typeface="Arial" panose="020B0604020202020204" pitchFamily="34" charset="0"/>
              <a:buChar char="•"/>
            </a:pPr>
            <a:endParaRPr lang="en-US" dirty="0">
              <a:solidFill>
                <a:schemeClr val="tx1">
                  <a:lumMod val="65000"/>
                  <a:lumOff val="35000"/>
                </a:schemeClr>
              </a:solidFill>
            </a:endParaRPr>
          </a:p>
          <a:p>
            <a:pPr marL="457200" lvl="0" indent="-457200">
              <a:buFont typeface="Arial" panose="020B0604020202020204" pitchFamily="34" charset="0"/>
              <a:buChar char="•"/>
              <a:defRPr/>
            </a:pPr>
            <a:r>
              <a:rPr lang="en-US" dirty="0">
                <a:solidFill>
                  <a:prstClr val="black">
                    <a:lumMod val="65000"/>
                    <a:lumOff val="35000"/>
                  </a:prstClr>
                </a:solidFill>
                <a:cs typeface="Calibri" panose="020F0502020204030204"/>
              </a:rPr>
              <a:t>For virtual manipulatives visit </a:t>
            </a:r>
            <a:r>
              <a:rPr lang="en-US" dirty="0">
                <a:solidFill>
                  <a:prstClr val="black"/>
                </a:solidFill>
                <a:ea typeface="+mn-lt"/>
                <a:cs typeface="Calibri" panose="020F0502020204030204"/>
                <a:hlinkClick r:id="rId4"/>
              </a:rPr>
              <a:t>https://toytheater.com/category/teacher-tools/virtual-manipulatives/</a:t>
            </a:r>
            <a:endParaRPr lang="en-US" dirty="0">
              <a:solidFill>
                <a:prstClr val="black"/>
              </a:solidFill>
              <a:ea typeface="+mn-lt"/>
              <a:cs typeface="Calibri" panose="020F0502020204030204"/>
            </a:endParaRPr>
          </a:p>
          <a:p>
            <a:pPr marL="457200" lvl="0" indent="-457200">
              <a:buFont typeface="Arial" panose="020B0604020202020204" pitchFamily="34" charset="0"/>
              <a:buChar char="•"/>
              <a:defRPr/>
            </a:pPr>
            <a:endParaRPr lang="en-US" dirty="0">
              <a:solidFill>
                <a:prstClr val="black"/>
              </a:solidFill>
              <a:ea typeface="+mn-lt"/>
              <a:cs typeface="Calibri" panose="020F0502020204030204"/>
            </a:endParaRPr>
          </a:p>
          <a:p>
            <a:pPr marL="457200" indent="-457200">
              <a:buFont typeface="Arial" panose="020B0604020202020204" pitchFamily="34" charset="0"/>
              <a:buChar char="•"/>
            </a:pPr>
            <a:r>
              <a:rPr lang="en-US" dirty="0">
                <a:solidFill>
                  <a:schemeClr val="bg2">
                    <a:lumMod val="50000"/>
                  </a:schemeClr>
                </a:solidFill>
                <a:cs typeface="Calibri" panose="020F0502020204030204"/>
              </a:rPr>
              <a:t>To enhance their learning experiences students will need:</a:t>
            </a:r>
          </a:p>
          <a:p>
            <a:pPr marL="1371600" lvl="2" indent="-457200">
              <a:buFont typeface="Arial" panose="020B0604020202020204" pitchFamily="34" charset="0"/>
              <a:buChar char="•"/>
            </a:pPr>
            <a:r>
              <a:rPr lang="en-US" dirty="0">
                <a:solidFill>
                  <a:schemeClr val="bg2">
                    <a:lumMod val="50000"/>
                  </a:schemeClr>
                </a:solidFill>
                <a:cs typeface="Calibri" panose="020F0502020204030204"/>
              </a:rPr>
              <a:t>Pattern blocks </a:t>
            </a:r>
            <a:r>
              <a:rPr lang="en-US" dirty="0">
                <a:solidFill>
                  <a:schemeClr val="bg2">
                    <a:lumMod val="50000"/>
                  </a:schemeClr>
                </a:solidFill>
                <a:ea typeface="+mn-lt"/>
                <a:cs typeface="+mn-lt"/>
                <a:hlinkClick r:id="rId5">
                  <a:extLst>
                    <a:ext uri="{A12FA001-AC4F-418D-AE19-62706E023703}">
                      <ahyp:hlinkClr xmlns="" xmlns:ahyp="http://schemas.microsoft.com/office/drawing/2018/hyperlinkcolor" val="tx"/>
                    </a:ext>
                  </a:extLst>
                </a:hlinkClick>
              </a:rPr>
              <a:t>https://toytheater.com/pattern-blocks/</a:t>
            </a:r>
            <a:endParaRPr lang="en-US" dirty="0">
              <a:solidFill>
                <a:schemeClr val="bg2">
                  <a:lumMod val="50000"/>
                </a:schemeClr>
              </a:solidFill>
              <a:cs typeface="Calibri" panose="020F0502020204030204"/>
            </a:endParaRPr>
          </a:p>
          <a:p>
            <a:pPr marL="1371600" lvl="2" indent="-457200">
              <a:buFont typeface="Arial" panose="020B0604020202020204" pitchFamily="34" charset="0"/>
              <a:buChar char="•"/>
            </a:pPr>
            <a:r>
              <a:rPr lang="en-US" dirty="0" err="1">
                <a:solidFill>
                  <a:schemeClr val="bg2">
                    <a:lumMod val="50000"/>
                  </a:schemeClr>
                </a:solidFill>
                <a:cs typeface="Calibri" panose="020F0502020204030204"/>
              </a:rPr>
              <a:t>Coloured</a:t>
            </a:r>
            <a:r>
              <a:rPr lang="en-US" dirty="0">
                <a:solidFill>
                  <a:schemeClr val="bg2">
                    <a:lumMod val="50000"/>
                  </a:schemeClr>
                </a:solidFill>
                <a:cs typeface="Calibri" panose="020F0502020204030204"/>
              </a:rPr>
              <a:t> counters </a:t>
            </a:r>
            <a:r>
              <a:rPr lang="en-US" dirty="0">
                <a:solidFill>
                  <a:schemeClr val="bg2">
                    <a:lumMod val="50000"/>
                  </a:schemeClr>
                </a:solidFill>
                <a:cs typeface="Calibri" panose="020F0502020204030204"/>
                <a:hlinkClick r:id="rId6">
                  <a:extLst>
                    <a:ext uri="{A12FA001-AC4F-418D-AE19-62706E023703}">
                      <ahyp:hlinkClr xmlns="" xmlns:ahyp="http://schemas.microsoft.com/office/drawing/2018/hyperlinkcolor" val="tx"/>
                    </a:ext>
                  </a:extLst>
                </a:hlinkClick>
              </a:rPr>
              <a:t>https://toytheater.com/color-counters/</a:t>
            </a:r>
            <a:endParaRPr lang="en-US" dirty="0">
              <a:solidFill>
                <a:schemeClr val="bg2">
                  <a:lumMod val="50000"/>
                </a:schemeClr>
              </a:solidFill>
              <a:cs typeface="Calibri" panose="020F0502020204030204"/>
            </a:endParaRPr>
          </a:p>
          <a:p>
            <a:pPr marL="1371600" lvl="2" indent="-457200">
              <a:buFont typeface="Arial" panose="020B0604020202020204" pitchFamily="34" charset="0"/>
              <a:buChar char="•"/>
            </a:pPr>
            <a:r>
              <a:rPr lang="en-US" dirty="0">
                <a:solidFill>
                  <a:schemeClr val="bg2">
                    <a:lumMod val="50000"/>
                  </a:schemeClr>
                </a:solidFill>
                <a:cs typeface="Calibri" panose="020F0502020204030204"/>
              </a:rPr>
              <a:t>Some premade manipulatives have been provided on specific slides</a:t>
            </a:r>
          </a:p>
          <a:p>
            <a:pPr marL="1371600" lvl="2" indent="-457200">
              <a:buFont typeface="Arial" panose="020B0604020202020204" pitchFamily="34" charset="0"/>
              <a:buChar char="•"/>
            </a:pPr>
            <a:endParaRPr lang="en-US" dirty="0">
              <a:solidFill>
                <a:schemeClr val="bg2">
                  <a:lumMod val="50000"/>
                </a:schemeClr>
              </a:solidFill>
              <a:cs typeface="Calibri" panose="020F0502020204030204"/>
            </a:endParaRPr>
          </a:p>
          <a:p>
            <a:pPr marL="457200" indent="-457200">
              <a:buFont typeface="Arial" panose="020B0604020202020204" pitchFamily="34" charset="0"/>
              <a:buChar char="•"/>
            </a:pPr>
            <a:r>
              <a:rPr lang="en-US" dirty="0">
                <a:solidFill>
                  <a:schemeClr val="bg2">
                    <a:lumMod val="50000"/>
                  </a:schemeClr>
                </a:solidFill>
                <a:cs typeface="Calibri" panose="020F0502020204030204"/>
              </a:rPr>
              <a:t>Students will want paper/pencil or dry erase surface &amp; marker available throughout these experiences.</a:t>
            </a:r>
          </a:p>
          <a:p>
            <a:pPr marL="457200" lvl="0" indent="-457200">
              <a:buFont typeface="Arial" panose="020B0604020202020204" pitchFamily="34" charset="0"/>
              <a:buChar char="•"/>
              <a:defRPr/>
            </a:pPr>
            <a:endParaRPr lang="en-US" dirty="0">
              <a:solidFill>
                <a:prstClr val="black">
                  <a:lumMod val="65000"/>
                  <a:lumOff val="35000"/>
                </a:prstClr>
              </a:solidFill>
              <a:cs typeface="Calibri" panose="020F0502020204030204"/>
            </a:endParaRPr>
          </a:p>
        </p:txBody>
      </p:sp>
      <p:sp>
        <p:nvSpPr>
          <p:cNvPr id="15" name="Google Shape;89;p15">
            <a:extLst>
              <a:ext uri="{FF2B5EF4-FFF2-40B4-BE49-F238E27FC236}">
                <a16:creationId xmlns:a16="http://schemas.microsoft.com/office/drawing/2014/main" id="{A5020CB6-A501-A941-9CD3-CC1BB6A84065}"/>
              </a:ext>
            </a:extLst>
          </p:cNvPr>
          <p:cNvSpPr txBox="1">
            <a:spLocks/>
          </p:cNvSpPr>
          <p:nvPr/>
        </p:nvSpPr>
        <p:spPr>
          <a:xfrm>
            <a:off x="792372" y="577739"/>
            <a:ext cx="11153886" cy="72631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a:solidFill>
                  <a:schemeClr val="accent6"/>
                </a:solidFill>
                <a:latin typeface="Montserrat" panose="020B0604020202020204" charset="0"/>
              </a:rPr>
              <a:t>Materials</a:t>
            </a:r>
          </a:p>
        </p:txBody>
      </p:sp>
    </p:spTree>
    <p:extLst>
      <p:ext uri="{BB962C8B-B14F-4D97-AF65-F5344CB8AC3E}">
        <p14:creationId xmlns:p14="http://schemas.microsoft.com/office/powerpoint/2010/main" val="2477927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FFC001"/>
          </a:solidFill>
          <a:ln w="28575">
            <a:solidFill>
              <a:schemeClr val="accent3">
                <a:lumMod val="75000"/>
              </a:schemeClr>
            </a:solidFill>
          </a:ln>
        </p:spPr>
        <p:txBody>
          <a:bodyPr wrap="square" rtlCol="0">
            <a:spAutoFit/>
          </a:bodyPr>
          <a:lstStyle/>
          <a:p>
            <a:pPr algn="ctr"/>
            <a:r>
              <a:rPr lang="en-US" sz="2133">
                <a:solidFill>
                  <a:schemeClr val="bg1"/>
                </a:solidFill>
                <a:latin typeface="Marker Felt Thin" panose="02000400000000000000" pitchFamily="2" charset="77"/>
              </a:rPr>
              <a:t>Work it out (Part III)</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2</a:t>
            </a:r>
            <a:endParaRPr lang="en-US" sz="4800" dirty="0">
              <a:latin typeface="Bradley Hand" pitchFamily="2" charset="77"/>
            </a:endParaRPr>
          </a:p>
        </p:txBody>
      </p:sp>
      <p:sp>
        <p:nvSpPr>
          <p:cNvPr id="5" name="TextBox 4">
            <a:extLst>
              <a:ext uri="{FF2B5EF4-FFF2-40B4-BE49-F238E27FC236}">
                <a16:creationId xmlns:a16="http://schemas.microsoft.com/office/drawing/2014/main" id="{EB6EED8B-72C6-2E4B-A130-90C79AAB05E5}"/>
              </a:ext>
            </a:extLst>
          </p:cNvPr>
          <p:cNvSpPr txBox="1"/>
          <p:nvPr/>
        </p:nvSpPr>
        <p:spPr>
          <a:xfrm>
            <a:off x="421338" y="1268419"/>
            <a:ext cx="11394316" cy="4524315"/>
          </a:xfrm>
          <a:prstGeom prst="rect">
            <a:avLst/>
          </a:prstGeom>
          <a:noFill/>
        </p:spPr>
        <p:txBody>
          <a:bodyPr wrap="square" rtlCol="0">
            <a:spAutoFit/>
          </a:bodyPr>
          <a:lstStyle/>
          <a:p>
            <a:r>
              <a:rPr lang="en-US" sz="3600" dirty="0">
                <a:latin typeface="Abadi MT Condensed Light" panose="020B0306030101010103" pitchFamily="34" charset="77"/>
              </a:rPr>
              <a:t>Using the tools on the next few slides to help you… </a:t>
            </a:r>
          </a:p>
          <a:p>
            <a:endParaRPr lang="en-US" sz="3600" dirty="0">
              <a:latin typeface="Abadi MT Condensed Light" panose="020B0306030101010103" pitchFamily="34" charset="77"/>
            </a:endParaRPr>
          </a:p>
          <a:p>
            <a:r>
              <a:rPr lang="en-US" sz="3600" dirty="0">
                <a:latin typeface="Abadi MT Condensed Light" panose="020B0306030101010103" pitchFamily="34" charset="77"/>
              </a:rPr>
              <a:t>…find a rectangle with a perimeter (measured in units) that is as </a:t>
            </a:r>
            <a:r>
              <a:rPr lang="en-US" sz="3600" b="1" dirty="0">
                <a:latin typeface="Abadi MT Condensed Light" panose="020B0306030101010103" pitchFamily="34" charset="77"/>
              </a:rPr>
              <a:t>close as possible </a:t>
            </a:r>
            <a:r>
              <a:rPr lang="en-US" sz="3600" dirty="0">
                <a:latin typeface="Abadi MT Condensed Light" panose="020B0306030101010103" pitchFamily="34" charset="77"/>
              </a:rPr>
              <a:t>to its area (measured in square units).</a:t>
            </a:r>
          </a:p>
          <a:p>
            <a:endParaRPr lang="en-US" sz="3600" dirty="0">
              <a:latin typeface="Abadi MT Condensed Light" panose="020B0306030101010103" pitchFamily="34" charset="77"/>
            </a:endParaRPr>
          </a:p>
          <a:p>
            <a:r>
              <a:rPr lang="en-US" sz="3600" dirty="0">
                <a:latin typeface="Abadi MT Condensed Light" panose="020B0306030101010103" pitchFamily="34" charset="77"/>
              </a:rPr>
              <a:t>…find a rectangle where the </a:t>
            </a:r>
            <a:r>
              <a:rPr lang="en-US" sz="3600" b="1" dirty="0">
                <a:latin typeface="Abadi MT Condensed Light" panose="020B0306030101010103" pitchFamily="34" charset="77"/>
              </a:rPr>
              <a:t>perimeter is much </a:t>
            </a:r>
            <a:r>
              <a:rPr lang="en-US" sz="2800" b="1" dirty="0">
                <a:latin typeface="Abadi MT Condensed Light" panose="020B0306030101010103" pitchFamily="34" charset="77"/>
              </a:rPr>
              <a:t>smaller</a:t>
            </a:r>
            <a:r>
              <a:rPr lang="en-US" sz="3600" b="1" dirty="0">
                <a:latin typeface="Abadi MT Condensed Light" panose="020B0306030101010103" pitchFamily="34" charset="77"/>
              </a:rPr>
              <a:t> than its area</a:t>
            </a:r>
            <a:r>
              <a:rPr lang="en-US" sz="3600" dirty="0">
                <a:latin typeface="Abadi MT Condensed Light" panose="020B0306030101010103" pitchFamily="34" charset="77"/>
              </a:rPr>
              <a:t>.</a:t>
            </a:r>
          </a:p>
          <a:p>
            <a:endParaRPr lang="en-US" sz="3600" dirty="0">
              <a:latin typeface="Abadi MT Condensed Light" panose="020B0306030101010103" pitchFamily="34" charset="77"/>
            </a:endParaRPr>
          </a:p>
          <a:p>
            <a:r>
              <a:rPr lang="en-US" sz="3600" dirty="0">
                <a:latin typeface="Abadi MT Condensed Light" panose="020B0306030101010103" pitchFamily="34" charset="77"/>
              </a:rPr>
              <a:t>…find a rectangle whose </a:t>
            </a:r>
            <a:r>
              <a:rPr lang="en-US" sz="3600" b="1" dirty="0">
                <a:latin typeface="Abadi MT Condensed Light" panose="020B0306030101010103" pitchFamily="34" charset="77"/>
              </a:rPr>
              <a:t>perimeter is much LARGER than its area</a:t>
            </a:r>
            <a:r>
              <a:rPr lang="en-US" sz="3600" dirty="0">
                <a:latin typeface="Abadi MT Condensed Light" panose="020B0306030101010103" pitchFamily="34" charset="77"/>
              </a:rPr>
              <a:t>.</a:t>
            </a:r>
          </a:p>
        </p:txBody>
      </p:sp>
    </p:spTree>
    <p:extLst>
      <p:ext uri="{BB962C8B-B14F-4D97-AF65-F5344CB8AC3E}">
        <p14:creationId xmlns:p14="http://schemas.microsoft.com/office/powerpoint/2010/main" val="32624438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a:extLst>
              <a:ext uri="{FF2B5EF4-FFF2-40B4-BE49-F238E27FC236}">
                <a16:creationId xmlns:a16="http://schemas.microsoft.com/office/drawing/2014/main" id="{750406FD-BDC0-E04F-9244-E29A7A05FAA4}"/>
              </a:ext>
            </a:extLst>
          </p:cNvPr>
          <p:cNvSpPr/>
          <p:nvPr/>
        </p:nvSpPr>
        <p:spPr>
          <a:xfrm>
            <a:off x="97044" y="165989"/>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aphicFrame>
        <p:nvGraphicFramePr>
          <p:cNvPr id="3" name="Table 3">
            <a:extLst>
              <a:ext uri="{FF2B5EF4-FFF2-40B4-BE49-F238E27FC236}">
                <a16:creationId xmlns:a16="http://schemas.microsoft.com/office/drawing/2014/main" id="{10E294D3-7C67-5440-80B9-95881266CAC0}"/>
              </a:ext>
            </a:extLst>
          </p:cNvPr>
          <p:cNvGraphicFramePr>
            <a:graphicFrameLocks noGrp="1"/>
          </p:cNvGraphicFramePr>
          <p:nvPr>
            <p:extLst>
              <p:ext uri="{D42A27DB-BD31-4B8C-83A1-F6EECF244321}">
                <p14:modId xmlns:p14="http://schemas.microsoft.com/office/powerpoint/2010/main" val="3621520026"/>
              </p:ext>
            </p:extLst>
          </p:nvPr>
        </p:nvGraphicFramePr>
        <p:xfrm>
          <a:off x="630740" y="514349"/>
          <a:ext cx="11027860" cy="5586410"/>
        </p:xfrm>
        <a:graphic>
          <a:graphicData uri="http://schemas.openxmlformats.org/drawingml/2006/table">
            <a:tbl>
              <a:tblPr bandRow="1">
                <a:tableStyleId>{5940675A-B579-460E-94D1-54222C63F5DA}</a:tableStyleId>
              </a:tblPr>
              <a:tblGrid>
                <a:gridCol w="551393">
                  <a:extLst>
                    <a:ext uri="{9D8B030D-6E8A-4147-A177-3AD203B41FA5}">
                      <a16:colId xmlns:a16="http://schemas.microsoft.com/office/drawing/2014/main" val="2841069910"/>
                    </a:ext>
                  </a:extLst>
                </a:gridCol>
                <a:gridCol w="551393">
                  <a:extLst>
                    <a:ext uri="{9D8B030D-6E8A-4147-A177-3AD203B41FA5}">
                      <a16:colId xmlns:a16="http://schemas.microsoft.com/office/drawing/2014/main" val="1534524509"/>
                    </a:ext>
                  </a:extLst>
                </a:gridCol>
                <a:gridCol w="551393">
                  <a:extLst>
                    <a:ext uri="{9D8B030D-6E8A-4147-A177-3AD203B41FA5}">
                      <a16:colId xmlns:a16="http://schemas.microsoft.com/office/drawing/2014/main" val="2690965586"/>
                    </a:ext>
                  </a:extLst>
                </a:gridCol>
                <a:gridCol w="551393">
                  <a:extLst>
                    <a:ext uri="{9D8B030D-6E8A-4147-A177-3AD203B41FA5}">
                      <a16:colId xmlns:a16="http://schemas.microsoft.com/office/drawing/2014/main" val="2351884270"/>
                    </a:ext>
                  </a:extLst>
                </a:gridCol>
                <a:gridCol w="551393">
                  <a:extLst>
                    <a:ext uri="{9D8B030D-6E8A-4147-A177-3AD203B41FA5}">
                      <a16:colId xmlns:a16="http://schemas.microsoft.com/office/drawing/2014/main" val="2509146124"/>
                    </a:ext>
                  </a:extLst>
                </a:gridCol>
                <a:gridCol w="551393">
                  <a:extLst>
                    <a:ext uri="{9D8B030D-6E8A-4147-A177-3AD203B41FA5}">
                      <a16:colId xmlns:a16="http://schemas.microsoft.com/office/drawing/2014/main" val="812318235"/>
                    </a:ext>
                  </a:extLst>
                </a:gridCol>
                <a:gridCol w="551393">
                  <a:extLst>
                    <a:ext uri="{9D8B030D-6E8A-4147-A177-3AD203B41FA5}">
                      <a16:colId xmlns:a16="http://schemas.microsoft.com/office/drawing/2014/main" val="4225678330"/>
                    </a:ext>
                  </a:extLst>
                </a:gridCol>
                <a:gridCol w="551393">
                  <a:extLst>
                    <a:ext uri="{9D8B030D-6E8A-4147-A177-3AD203B41FA5}">
                      <a16:colId xmlns:a16="http://schemas.microsoft.com/office/drawing/2014/main" val="3373598640"/>
                    </a:ext>
                  </a:extLst>
                </a:gridCol>
                <a:gridCol w="551393">
                  <a:extLst>
                    <a:ext uri="{9D8B030D-6E8A-4147-A177-3AD203B41FA5}">
                      <a16:colId xmlns:a16="http://schemas.microsoft.com/office/drawing/2014/main" val="2484321347"/>
                    </a:ext>
                  </a:extLst>
                </a:gridCol>
                <a:gridCol w="551393">
                  <a:extLst>
                    <a:ext uri="{9D8B030D-6E8A-4147-A177-3AD203B41FA5}">
                      <a16:colId xmlns:a16="http://schemas.microsoft.com/office/drawing/2014/main" val="2979783117"/>
                    </a:ext>
                  </a:extLst>
                </a:gridCol>
                <a:gridCol w="551393">
                  <a:extLst>
                    <a:ext uri="{9D8B030D-6E8A-4147-A177-3AD203B41FA5}">
                      <a16:colId xmlns:a16="http://schemas.microsoft.com/office/drawing/2014/main" val="236564106"/>
                    </a:ext>
                  </a:extLst>
                </a:gridCol>
                <a:gridCol w="551393">
                  <a:extLst>
                    <a:ext uri="{9D8B030D-6E8A-4147-A177-3AD203B41FA5}">
                      <a16:colId xmlns:a16="http://schemas.microsoft.com/office/drawing/2014/main" val="2866065045"/>
                    </a:ext>
                  </a:extLst>
                </a:gridCol>
                <a:gridCol w="551393">
                  <a:extLst>
                    <a:ext uri="{9D8B030D-6E8A-4147-A177-3AD203B41FA5}">
                      <a16:colId xmlns:a16="http://schemas.microsoft.com/office/drawing/2014/main" val="3866724952"/>
                    </a:ext>
                  </a:extLst>
                </a:gridCol>
                <a:gridCol w="551393">
                  <a:extLst>
                    <a:ext uri="{9D8B030D-6E8A-4147-A177-3AD203B41FA5}">
                      <a16:colId xmlns:a16="http://schemas.microsoft.com/office/drawing/2014/main" val="657193208"/>
                    </a:ext>
                  </a:extLst>
                </a:gridCol>
                <a:gridCol w="551393">
                  <a:extLst>
                    <a:ext uri="{9D8B030D-6E8A-4147-A177-3AD203B41FA5}">
                      <a16:colId xmlns:a16="http://schemas.microsoft.com/office/drawing/2014/main" val="2611445770"/>
                    </a:ext>
                  </a:extLst>
                </a:gridCol>
                <a:gridCol w="551393">
                  <a:extLst>
                    <a:ext uri="{9D8B030D-6E8A-4147-A177-3AD203B41FA5}">
                      <a16:colId xmlns:a16="http://schemas.microsoft.com/office/drawing/2014/main" val="1413386006"/>
                    </a:ext>
                  </a:extLst>
                </a:gridCol>
                <a:gridCol w="551393">
                  <a:extLst>
                    <a:ext uri="{9D8B030D-6E8A-4147-A177-3AD203B41FA5}">
                      <a16:colId xmlns:a16="http://schemas.microsoft.com/office/drawing/2014/main" val="3699818943"/>
                    </a:ext>
                  </a:extLst>
                </a:gridCol>
                <a:gridCol w="551393">
                  <a:extLst>
                    <a:ext uri="{9D8B030D-6E8A-4147-A177-3AD203B41FA5}">
                      <a16:colId xmlns:a16="http://schemas.microsoft.com/office/drawing/2014/main" val="2986224673"/>
                    </a:ext>
                  </a:extLst>
                </a:gridCol>
                <a:gridCol w="551393">
                  <a:extLst>
                    <a:ext uri="{9D8B030D-6E8A-4147-A177-3AD203B41FA5}">
                      <a16:colId xmlns:a16="http://schemas.microsoft.com/office/drawing/2014/main" val="3318013379"/>
                    </a:ext>
                  </a:extLst>
                </a:gridCol>
                <a:gridCol w="551393">
                  <a:extLst>
                    <a:ext uri="{9D8B030D-6E8A-4147-A177-3AD203B41FA5}">
                      <a16:colId xmlns:a16="http://schemas.microsoft.com/office/drawing/2014/main" val="2433826292"/>
                    </a:ext>
                  </a:extLst>
                </a:gridCol>
              </a:tblGrid>
              <a:tr h="55864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00882387"/>
                  </a:ext>
                </a:extLst>
              </a:tr>
              <a:tr h="55864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00136041"/>
                  </a:ext>
                </a:extLst>
              </a:tr>
              <a:tr h="55864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25133388"/>
                  </a:ext>
                </a:extLst>
              </a:tr>
              <a:tr h="55864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73710208"/>
                  </a:ext>
                </a:extLst>
              </a:tr>
              <a:tr h="55864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79988847"/>
                  </a:ext>
                </a:extLst>
              </a:tr>
              <a:tr h="55864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93927898"/>
                  </a:ext>
                </a:extLst>
              </a:tr>
              <a:tr h="55864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07503484"/>
                  </a:ext>
                </a:extLst>
              </a:tr>
              <a:tr h="55864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24789529"/>
                  </a:ext>
                </a:extLst>
              </a:tr>
              <a:tr h="55864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59810572"/>
                  </a:ext>
                </a:extLst>
              </a:tr>
              <a:tr h="55864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22330412"/>
                  </a:ext>
                </a:extLst>
              </a:tr>
            </a:tbl>
          </a:graphicData>
        </a:graphic>
      </p:graphicFrame>
      <p:sp>
        <p:nvSpPr>
          <p:cNvPr id="4" name="Rectangle 3">
            <a:extLst>
              <a:ext uri="{FF2B5EF4-FFF2-40B4-BE49-F238E27FC236}">
                <a16:creationId xmlns:a16="http://schemas.microsoft.com/office/drawing/2014/main" id="{21E0C4C6-0B6C-CB4B-B18C-13D9048187AC}"/>
              </a:ext>
            </a:extLst>
          </p:cNvPr>
          <p:cNvSpPr>
            <a:spLocks noChangeAspect="1"/>
          </p:cNvSpPr>
          <p:nvPr/>
        </p:nvSpPr>
        <p:spPr>
          <a:xfrm>
            <a:off x="2437796" y="6181093"/>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F51F6C0-81B6-6E48-B04A-D2F4EC2ED435}"/>
              </a:ext>
            </a:extLst>
          </p:cNvPr>
          <p:cNvSpPr>
            <a:spLocks noChangeAspect="1"/>
          </p:cNvSpPr>
          <p:nvPr/>
        </p:nvSpPr>
        <p:spPr>
          <a:xfrm>
            <a:off x="2437796" y="6181093"/>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9A08B2-A3C4-DC43-883B-5B0861D3DAD6}"/>
              </a:ext>
            </a:extLst>
          </p:cNvPr>
          <p:cNvSpPr>
            <a:spLocks noChangeAspect="1"/>
          </p:cNvSpPr>
          <p:nvPr/>
        </p:nvSpPr>
        <p:spPr>
          <a:xfrm>
            <a:off x="2437796" y="6181093"/>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E487AB-8C54-D342-8AF8-6D02F3931032}"/>
              </a:ext>
            </a:extLst>
          </p:cNvPr>
          <p:cNvSpPr>
            <a:spLocks noChangeAspect="1"/>
          </p:cNvSpPr>
          <p:nvPr/>
        </p:nvSpPr>
        <p:spPr>
          <a:xfrm>
            <a:off x="2437796" y="6181093"/>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C11B4E0-EC1C-2C46-980E-CC0288C3E2AF}"/>
              </a:ext>
            </a:extLst>
          </p:cNvPr>
          <p:cNvSpPr>
            <a:spLocks noChangeAspect="1"/>
          </p:cNvSpPr>
          <p:nvPr/>
        </p:nvSpPr>
        <p:spPr>
          <a:xfrm>
            <a:off x="2437796" y="6184810"/>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78B442-7683-274B-BF9A-9EFC75C2919E}"/>
              </a:ext>
            </a:extLst>
          </p:cNvPr>
          <p:cNvSpPr>
            <a:spLocks noChangeAspect="1"/>
          </p:cNvSpPr>
          <p:nvPr/>
        </p:nvSpPr>
        <p:spPr>
          <a:xfrm>
            <a:off x="2437796" y="6188527"/>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1AEC30-8EE5-6E41-8701-650575719432}"/>
              </a:ext>
            </a:extLst>
          </p:cNvPr>
          <p:cNvSpPr>
            <a:spLocks noChangeAspect="1"/>
          </p:cNvSpPr>
          <p:nvPr/>
        </p:nvSpPr>
        <p:spPr>
          <a:xfrm>
            <a:off x="2437796" y="6188527"/>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8C3719-189F-A44C-AB7C-146D4D5C6C7D}"/>
              </a:ext>
            </a:extLst>
          </p:cNvPr>
          <p:cNvSpPr>
            <a:spLocks noChangeAspect="1"/>
          </p:cNvSpPr>
          <p:nvPr/>
        </p:nvSpPr>
        <p:spPr>
          <a:xfrm>
            <a:off x="2437796" y="6177376"/>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E4FC71-DF0B-7F4B-95CE-BCF47EAD125C}"/>
              </a:ext>
            </a:extLst>
          </p:cNvPr>
          <p:cNvSpPr>
            <a:spLocks noChangeAspect="1"/>
          </p:cNvSpPr>
          <p:nvPr/>
        </p:nvSpPr>
        <p:spPr>
          <a:xfrm>
            <a:off x="2437796" y="6172084"/>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B4CE76-0149-9740-BC87-888012121DBF}"/>
              </a:ext>
            </a:extLst>
          </p:cNvPr>
          <p:cNvSpPr>
            <a:spLocks noChangeAspect="1"/>
          </p:cNvSpPr>
          <p:nvPr/>
        </p:nvSpPr>
        <p:spPr>
          <a:xfrm>
            <a:off x="2437796" y="6166792"/>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13B51B-0266-DB4F-99D7-375B1F281B83}"/>
              </a:ext>
            </a:extLst>
          </p:cNvPr>
          <p:cNvSpPr>
            <a:spLocks noChangeAspect="1"/>
          </p:cNvSpPr>
          <p:nvPr/>
        </p:nvSpPr>
        <p:spPr>
          <a:xfrm>
            <a:off x="2437796" y="6177376"/>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ACF138A-7C05-E34C-BBAE-5CD2B2B2A252}"/>
              </a:ext>
            </a:extLst>
          </p:cNvPr>
          <p:cNvSpPr>
            <a:spLocks noChangeAspect="1"/>
          </p:cNvSpPr>
          <p:nvPr/>
        </p:nvSpPr>
        <p:spPr>
          <a:xfrm>
            <a:off x="2437796" y="6181093"/>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CD3C66-CF37-D14C-B864-03CE0F2DC6BD}"/>
              </a:ext>
            </a:extLst>
          </p:cNvPr>
          <p:cNvSpPr>
            <a:spLocks noChangeAspect="1"/>
          </p:cNvSpPr>
          <p:nvPr/>
        </p:nvSpPr>
        <p:spPr>
          <a:xfrm>
            <a:off x="2437796" y="6177956"/>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AC1AD2-3756-6F48-9F2E-E39F68F74C28}"/>
              </a:ext>
            </a:extLst>
          </p:cNvPr>
          <p:cNvSpPr>
            <a:spLocks noChangeAspect="1"/>
          </p:cNvSpPr>
          <p:nvPr/>
        </p:nvSpPr>
        <p:spPr>
          <a:xfrm>
            <a:off x="2437796" y="6174239"/>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40BE1F1-E1B2-3841-AD1D-0A41299DD2AE}"/>
              </a:ext>
            </a:extLst>
          </p:cNvPr>
          <p:cNvSpPr>
            <a:spLocks noChangeAspect="1"/>
          </p:cNvSpPr>
          <p:nvPr/>
        </p:nvSpPr>
        <p:spPr>
          <a:xfrm>
            <a:off x="2437796" y="6174239"/>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2EA8B58-69F1-8641-8092-85ABB8B8D08C}"/>
              </a:ext>
            </a:extLst>
          </p:cNvPr>
          <p:cNvSpPr>
            <a:spLocks noChangeAspect="1"/>
          </p:cNvSpPr>
          <p:nvPr/>
        </p:nvSpPr>
        <p:spPr>
          <a:xfrm>
            <a:off x="1723421" y="6181093"/>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6EDAACD-4CC2-4246-B98B-0C0CF3A9E4B4}"/>
              </a:ext>
            </a:extLst>
          </p:cNvPr>
          <p:cNvSpPr>
            <a:spLocks noChangeAspect="1"/>
          </p:cNvSpPr>
          <p:nvPr/>
        </p:nvSpPr>
        <p:spPr>
          <a:xfrm>
            <a:off x="1723421" y="6181093"/>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F9DA84A-4DB2-F04D-A51E-34606EAD428A}"/>
              </a:ext>
            </a:extLst>
          </p:cNvPr>
          <p:cNvSpPr>
            <a:spLocks noChangeAspect="1"/>
          </p:cNvSpPr>
          <p:nvPr/>
        </p:nvSpPr>
        <p:spPr>
          <a:xfrm>
            <a:off x="1723421" y="6181093"/>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70C0070-8E56-CC4C-9F96-21604BC9EA04}"/>
              </a:ext>
            </a:extLst>
          </p:cNvPr>
          <p:cNvSpPr>
            <a:spLocks noChangeAspect="1"/>
          </p:cNvSpPr>
          <p:nvPr/>
        </p:nvSpPr>
        <p:spPr>
          <a:xfrm>
            <a:off x="1723421" y="6181093"/>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7F9D70-E760-0742-851F-4E20E42DB935}"/>
              </a:ext>
            </a:extLst>
          </p:cNvPr>
          <p:cNvSpPr>
            <a:spLocks noChangeAspect="1"/>
          </p:cNvSpPr>
          <p:nvPr/>
        </p:nvSpPr>
        <p:spPr>
          <a:xfrm>
            <a:off x="1723421" y="6184810"/>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95FFBC0-3179-C142-AA98-A4CDF190E287}"/>
              </a:ext>
            </a:extLst>
          </p:cNvPr>
          <p:cNvSpPr>
            <a:spLocks noChangeAspect="1"/>
          </p:cNvSpPr>
          <p:nvPr/>
        </p:nvSpPr>
        <p:spPr>
          <a:xfrm>
            <a:off x="1723421" y="618852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32F8DC5-B479-F84F-9803-10BBD3CA59AE}"/>
              </a:ext>
            </a:extLst>
          </p:cNvPr>
          <p:cNvSpPr>
            <a:spLocks noChangeAspect="1"/>
          </p:cNvSpPr>
          <p:nvPr/>
        </p:nvSpPr>
        <p:spPr>
          <a:xfrm>
            <a:off x="1723421" y="618852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F4D067D-8341-6442-8EBD-CD12722004BF}"/>
              </a:ext>
            </a:extLst>
          </p:cNvPr>
          <p:cNvSpPr>
            <a:spLocks noChangeAspect="1"/>
          </p:cNvSpPr>
          <p:nvPr/>
        </p:nvSpPr>
        <p:spPr>
          <a:xfrm>
            <a:off x="1723421" y="6177376"/>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B875B3B-2D20-4A44-B289-0451EF9D061B}"/>
              </a:ext>
            </a:extLst>
          </p:cNvPr>
          <p:cNvSpPr>
            <a:spLocks noChangeAspect="1"/>
          </p:cNvSpPr>
          <p:nvPr/>
        </p:nvSpPr>
        <p:spPr>
          <a:xfrm>
            <a:off x="1723421" y="6172084"/>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98EDBE5-904A-DC41-B465-FF9B04EEA614}"/>
              </a:ext>
            </a:extLst>
          </p:cNvPr>
          <p:cNvSpPr>
            <a:spLocks noChangeAspect="1"/>
          </p:cNvSpPr>
          <p:nvPr/>
        </p:nvSpPr>
        <p:spPr>
          <a:xfrm>
            <a:off x="1723421" y="6166792"/>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8DB0332-DAE9-8C4A-9DF4-92789BC9448F}"/>
              </a:ext>
            </a:extLst>
          </p:cNvPr>
          <p:cNvSpPr>
            <a:spLocks noChangeAspect="1"/>
          </p:cNvSpPr>
          <p:nvPr/>
        </p:nvSpPr>
        <p:spPr>
          <a:xfrm>
            <a:off x="1723421" y="6177376"/>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77786B1-00C8-5945-83B4-F5C8FE8B575D}"/>
              </a:ext>
            </a:extLst>
          </p:cNvPr>
          <p:cNvSpPr>
            <a:spLocks noChangeAspect="1"/>
          </p:cNvSpPr>
          <p:nvPr/>
        </p:nvSpPr>
        <p:spPr>
          <a:xfrm>
            <a:off x="1723421" y="6181093"/>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1D1862A-B056-F540-A3E8-6A66B1722BB0}"/>
              </a:ext>
            </a:extLst>
          </p:cNvPr>
          <p:cNvSpPr>
            <a:spLocks noChangeAspect="1"/>
          </p:cNvSpPr>
          <p:nvPr/>
        </p:nvSpPr>
        <p:spPr>
          <a:xfrm>
            <a:off x="1723421" y="6177956"/>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57F1963-B7CE-014D-B7E4-0EE95201FFD9}"/>
              </a:ext>
            </a:extLst>
          </p:cNvPr>
          <p:cNvSpPr>
            <a:spLocks noChangeAspect="1"/>
          </p:cNvSpPr>
          <p:nvPr/>
        </p:nvSpPr>
        <p:spPr>
          <a:xfrm>
            <a:off x="1723421" y="6174239"/>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746F77E-59AB-8247-A465-11608F25F051}"/>
              </a:ext>
            </a:extLst>
          </p:cNvPr>
          <p:cNvSpPr>
            <a:spLocks noChangeAspect="1"/>
          </p:cNvSpPr>
          <p:nvPr/>
        </p:nvSpPr>
        <p:spPr>
          <a:xfrm>
            <a:off x="1723421" y="6174239"/>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AFFDE5-FA92-C148-AD21-D4559FF628F0}"/>
              </a:ext>
            </a:extLst>
          </p:cNvPr>
          <p:cNvSpPr>
            <a:spLocks noChangeAspect="1"/>
          </p:cNvSpPr>
          <p:nvPr/>
        </p:nvSpPr>
        <p:spPr>
          <a:xfrm>
            <a:off x="977321" y="6177956"/>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5A3FB35-D4D3-104D-B488-0744E1982FB8}"/>
              </a:ext>
            </a:extLst>
          </p:cNvPr>
          <p:cNvSpPr>
            <a:spLocks noChangeAspect="1"/>
          </p:cNvSpPr>
          <p:nvPr/>
        </p:nvSpPr>
        <p:spPr>
          <a:xfrm>
            <a:off x="977321" y="6177956"/>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F9555A8-5CD0-3B41-AE36-77945B02D421}"/>
              </a:ext>
            </a:extLst>
          </p:cNvPr>
          <p:cNvSpPr>
            <a:spLocks noChangeAspect="1"/>
          </p:cNvSpPr>
          <p:nvPr/>
        </p:nvSpPr>
        <p:spPr>
          <a:xfrm>
            <a:off x="977321" y="6177956"/>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0342BC3-A9A9-C641-9028-D32F56FDC3E0}"/>
              </a:ext>
            </a:extLst>
          </p:cNvPr>
          <p:cNvSpPr>
            <a:spLocks noChangeAspect="1"/>
          </p:cNvSpPr>
          <p:nvPr/>
        </p:nvSpPr>
        <p:spPr>
          <a:xfrm>
            <a:off x="977321" y="6177956"/>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43CF1A9-29BF-7544-A564-9C2E93D5C223}"/>
              </a:ext>
            </a:extLst>
          </p:cNvPr>
          <p:cNvSpPr>
            <a:spLocks noChangeAspect="1"/>
          </p:cNvSpPr>
          <p:nvPr/>
        </p:nvSpPr>
        <p:spPr>
          <a:xfrm>
            <a:off x="977321" y="6181673"/>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C52342-3503-9147-93AC-A12E0586A824}"/>
              </a:ext>
            </a:extLst>
          </p:cNvPr>
          <p:cNvSpPr>
            <a:spLocks noChangeAspect="1"/>
          </p:cNvSpPr>
          <p:nvPr/>
        </p:nvSpPr>
        <p:spPr>
          <a:xfrm>
            <a:off x="977321" y="6185390"/>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281C96F-D65A-3745-9B70-9F8ECEF16C2C}"/>
              </a:ext>
            </a:extLst>
          </p:cNvPr>
          <p:cNvSpPr>
            <a:spLocks noChangeAspect="1"/>
          </p:cNvSpPr>
          <p:nvPr/>
        </p:nvSpPr>
        <p:spPr>
          <a:xfrm>
            <a:off x="977321" y="6185390"/>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FFB5D4A-BF43-7047-A54A-7F7D40B0B7E0}"/>
              </a:ext>
            </a:extLst>
          </p:cNvPr>
          <p:cNvSpPr>
            <a:spLocks noChangeAspect="1"/>
          </p:cNvSpPr>
          <p:nvPr/>
        </p:nvSpPr>
        <p:spPr>
          <a:xfrm>
            <a:off x="977321" y="6174239"/>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D8F413B-8F7C-FD4F-A9AF-120C7FCE02F7}"/>
              </a:ext>
            </a:extLst>
          </p:cNvPr>
          <p:cNvSpPr>
            <a:spLocks noChangeAspect="1"/>
          </p:cNvSpPr>
          <p:nvPr/>
        </p:nvSpPr>
        <p:spPr>
          <a:xfrm>
            <a:off x="977321" y="6168947"/>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B5DDC96-6F9D-744F-83B5-1E6E50264137}"/>
              </a:ext>
            </a:extLst>
          </p:cNvPr>
          <p:cNvSpPr>
            <a:spLocks noChangeAspect="1"/>
          </p:cNvSpPr>
          <p:nvPr/>
        </p:nvSpPr>
        <p:spPr>
          <a:xfrm>
            <a:off x="977321" y="6163655"/>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D82E867-766D-3948-A207-32EC99D5F241}"/>
              </a:ext>
            </a:extLst>
          </p:cNvPr>
          <p:cNvSpPr>
            <a:spLocks noChangeAspect="1"/>
          </p:cNvSpPr>
          <p:nvPr/>
        </p:nvSpPr>
        <p:spPr>
          <a:xfrm>
            <a:off x="977321" y="6174239"/>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A20C4B1-10ED-6F43-B963-D224AF2256BF}"/>
              </a:ext>
            </a:extLst>
          </p:cNvPr>
          <p:cNvSpPr>
            <a:spLocks noChangeAspect="1"/>
          </p:cNvSpPr>
          <p:nvPr/>
        </p:nvSpPr>
        <p:spPr>
          <a:xfrm>
            <a:off x="977321" y="6177956"/>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1DCF43D-122B-1D48-957D-7E09687BB762}"/>
              </a:ext>
            </a:extLst>
          </p:cNvPr>
          <p:cNvSpPr>
            <a:spLocks noChangeAspect="1"/>
          </p:cNvSpPr>
          <p:nvPr/>
        </p:nvSpPr>
        <p:spPr>
          <a:xfrm>
            <a:off x="977321" y="6174819"/>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B17C538-9951-CA47-93A3-2A98D0B67CE2}"/>
              </a:ext>
            </a:extLst>
          </p:cNvPr>
          <p:cNvSpPr>
            <a:spLocks noChangeAspect="1"/>
          </p:cNvSpPr>
          <p:nvPr/>
        </p:nvSpPr>
        <p:spPr>
          <a:xfrm>
            <a:off x="977321" y="6171102"/>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9803F8E-B06B-3846-8977-3711DE21533F}"/>
              </a:ext>
            </a:extLst>
          </p:cNvPr>
          <p:cNvSpPr>
            <a:spLocks noChangeAspect="1"/>
          </p:cNvSpPr>
          <p:nvPr/>
        </p:nvSpPr>
        <p:spPr>
          <a:xfrm>
            <a:off x="977321" y="6171102"/>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A7A79AE-55A9-2F41-9A27-A566B7FE5AB8}"/>
              </a:ext>
            </a:extLst>
          </p:cNvPr>
          <p:cNvSpPr>
            <a:spLocks noChangeAspect="1"/>
          </p:cNvSpPr>
          <p:nvPr/>
        </p:nvSpPr>
        <p:spPr>
          <a:xfrm>
            <a:off x="262946" y="6174342"/>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3AF46DF-721D-F74C-AF40-3CB28D2524D1}"/>
              </a:ext>
            </a:extLst>
          </p:cNvPr>
          <p:cNvSpPr>
            <a:spLocks noChangeAspect="1"/>
          </p:cNvSpPr>
          <p:nvPr/>
        </p:nvSpPr>
        <p:spPr>
          <a:xfrm>
            <a:off x="262946" y="6174342"/>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E86C0D4-7448-D54D-94D9-3C7996497C1B}"/>
              </a:ext>
            </a:extLst>
          </p:cNvPr>
          <p:cNvSpPr>
            <a:spLocks noChangeAspect="1"/>
          </p:cNvSpPr>
          <p:nvPr/>
        </p:nvSpPr>
        <p:spPr>
          <a:xfrm>
            <a:off x="262946" y="6174342"/>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720DBCD-3842-BA4B-8BF8-921B651872CC}"/>
              </a:ext>
            </a:extLst>
          </p:cNvPr>
          <p:cNvSpPr>
            <a:spLocks noChangeAspect="1"/>
          </p:cNvSpPr>
          <p:nvPr/>
        </p:nvSpPr>
        <p:spPr>
          <a:xfrm>
            <a:off x="262946" y="6174342"/>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E6431C9-FE58-FE4F-9D95-1E69ED05366E}"/>
              </a:ext>
            </a:extLst>
          </p:cNvPr>
          <p:cNvSpPr>
            <a:spLocks noChangeAspect="1"/>
          </p:cNvSpPr>
          <p:nvPr/>
        </p:nvSpPr>
        <p:spPr>
          <a:xfrm>
            <a:off x="262946" y="6178059"/>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E1F1FF0-22B4-8947-9481-CF4DA89F8638}"/>
              </a:ext>
            </a:extLst>
          </p:cNvPr>
          <p:cNvSpPr>
            <a:spLocks noChangeAspect="1"/>
          </p:cNvSpPr>
          <p:nvPr/>
        </p:nvSpPr>
        <p:spPr>
          <a:xfrm>
            <a:off x="262946" y="618177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8159C0-DF3F-8649-BE30-1EAD94E6D06F}"/>
              </a:ext>
            </a:extLst>
          </p:cNvPr>
          <p:cNvSpPr>
            <a:spLocks noChangeAspect="1"/>
          </p:cNvSpPr>
          <p:nvPr/>
        </p:nvSpPr>
        <p:spPr>
          <a:xfrm>
            <a:off x="262946" y="618177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A24200D-1968-6B43-BA48-76D502546F10}"/>
              </a:ext>
            </a:extLst>
          </p:cNvPr>
          <p:cNvSpPr>
            <a:spLocks noChangeAspect="1"/>
          </p:cNvSpPr>
          <p:nvPr/>
        </p:nvSpPr>
        <p:spPr>
          <a:xfrm>
            <a:off x="262946" y="6170625"/>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816E1D3-0D7D-C344-A5F9-1105CC616328}"/>
              </a:ext>
            </a:extLst>
          </p:cNvPr>
          <p:cNvSpPr>
            <a:spLocks noChangeAspect="1"/>
          </p:cNvSpPr>
          <p:nvPr/>
        </p:nvSpPr>
        <p:spPr>
          <a:xfrm>
            <a:off x="262946" y="6165333"/>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DEEBA50-FD21-7043-B1A5-EA1951C6FE90}"/>
              </a:ext>
            </a:extLst>
          </p:cNvPr>
          <p:cNvSpPr>
            <a:spLocks noChangeAspect="1"/>
          </p:cNvSpPr>
          <p:nvPr/>
        </p:nvSpPr>
        <p:spPr>
          <a:xfrm>
            <a:off x="262946" y="6160041"/>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6749B90-F1A0-D34B-AFD8-748AD31A8AB3}"/>
              </a:ext>
            </a:extLst>
          </p:cNvPr>
          <p:cNvSpPr>
            <a:spLocks noChangeAspect="1"/>
          </p:cNvSpPr>
          <p:nvPr/>
        </p:nvSpPr>
        <p:spPr>
          <a:xfrm>
            <a:off x="262946" y="6170625"/>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9AA315F-AB4A-B74F-9383-30250B55CEFD}"/>
              </a:ext>
            </a:extLst>
          </p:cNvPr>
          <p:cNvSpPr>
            <a:spLocks noChangeAspect="1"/>
          </p:cNvSpPr>
          <p:nvPr/>
        </p:nvSpPr>
        <p:spPr>
          <a:xfrm>
            <a:off x="262946" y="6174342"/>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7735678-31A9-BC4F-90B0-37911F03BED9}"/>
              </a:ext>
            </a:extLst>
          </p:cNvPr>
          <p:cNvSpPr>
            <a:spLocks noChangeAspect="1"/>
          </p:cNvSpPr>
          <p:nvPr/>
        </p:nvSpPr>
        <p:spPr>
          <a:xfrm>
            <a:off x="262946" y="6171205"/>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4E8B414-66C6-1D4E-9E5E-FC9D84F9688D}"/>
              </a:ext>
            </a:extLst>
          </p:cNvPr>
          <p:cNvSpPr>
            <a:spLocks noChangeAspect="1"/>
          </p:cNvSpPr>
          <p:nvPr/>
        </p:nvSpPr>
        <p:spPr>
          <a:xfrm>
            <a:off x="262946" y="6167488"/>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DD12F8-1533-7044-BFA9-474CE3F620E4}"/>
              </a:ext>
            </a:extLst>
          </p:cNvPr>
          <p:cNvSpPr>
            <a:spLocks noChangeAspect="1"/>
          </p:cNvSpPr>
          <p:nvPr/>
        </p:nvSpPr>
        <p:spPr>
          <a:xfrm>
            <a:off x="262946" y="6167488"/>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1375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7"/>
        <p:cNvGrpSpPr/>
        <p:nvPr/>
      </p:nvGrpSpPr>
      <p:grpSpPr>
        <a:xfrm>
          <a:off x="0" y="0"/>
          <a:ext cx="0" cy="0"/>
          <a:chOff x="0" y="0"/>
          <a:chExt cx="0" cy="0"/>
        </a:xfrm>
      </p:grpSpPr>
      <p:sp>
        <p:nvSpPr>
          <p:cNvPr id="7" name="Rectangle 6">
            <a:extLst>
              <a:ext uri="{FF2B5EF4-FFF2-40B4-BE49-F238E27FC236}">
                <a16:creationId xmlns:a16="http://schemas.microsoft.com/office/drawing/2014/main" id="{2C744C44-E31B-2247-9897-3483D291C21E}"/>
              </a:ext>
            </a:extLst>
          </p:cNvPr>
          <p:cNvSpPr>
            <a:spLocks noChangeAspect="1"/>
          </p:cNvSpPr>
          <p:nvPr/>
        </p:nvSpPr>
        <p:spPr>
          <a:xfrm>
            <a:off x="2437796" y="6181093"/>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FF9F66B-6351-D84B-A9DF-939712C1D209}"/>
              </a:ext>
            </a:extLst>
          </p:cNvPr>
          <p:cNvSpPr>
            <a:spLocks noChangeAspect="1"/>
          </p:cNvSpPr>
          <p:nvPr/>
        </p:nvSpPr>
        <p:spPr>
          <a:xfrm>
            <a:off x="2437796" y="6181093"/>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7457A2C-C3DE-0F45-A6B2-FF26C7FFC860}"/>
              </a:ext>
            </a:extLst>
          </p:cNvPr>
          <p:cNvSpPr>
            <a:spLocks noChangeAspect="1"/>
          </p:cNvSpPr>
          <p:nvPr/>
        </p:nvSpPr>
        <p:spPr>
          <a:xfrm>
            <a:off x="2437796" y="6181093"/>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77C0948-D4B1-4243-832B-AFCB96EBF373}"/>
              </a:ext>
            </a:extLst>
          </p:cNvPr>
          <p:cNvSpPr>
            <a:spLocks noChangeAspect="1"/>
          </p:cNvSpPr>
          <p:nvPr/>
        </p:nvSpPr>
        <p:spPr>
          <a:xfrm>
            <a:off x="2437796" y="6181093"/>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CDA8837-313C-5948-8020-2B927C17B767}"/>
              </a:ext>
            </a:extLst>
          </p:cNvPr>
          <p:cNvSpPr>
            <a:spLocks noChangeAspect="1"/>
          </p:cNvSpPr>
          <p:nvPr/>
        </p:nvSpPr>
        <p:spPr>
          <a:xfrm>
            <a:off x="2437796" y="6184810"/>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9B623BB-B2E6-4F4F-8DB7-BD599480F251}"/>
              </a:ext>
            </a:extLst>
          </p:cNvPr>
          <p:cNvSpPr>
            <a:spLocks noChangeAspect="1"/>
          </p:cNvSpPr>
          <p:nvPr/>
        </p:nvSpPr>
        <p:spPr>
          <a:xfrm>
            <a:off x="2437796" y="6188527"/>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263C0F3-CC57-1F4C-BDA8-FD0213DD3916}"/>
              </a:ext>
            </a:extLst>
          </p:cNvPr>
          <p:cNvSpPr>
            <a:spLocks noChangeAspect="1"/>
          </p:cNvSpPr>
          <p:nvPr/>
        </p:nvSpPr>
        <p:spPr>
          <a:xfrm>
            <a:off x="2437796" y="6188527"/>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5ADB490-EB91-8E4D-A457-9AD7FC26F520}"/>
              </a:ext>
            </a:extLst>
          </p:cNvPr>
          <p:cNvSpPr>
            <a:spLocks noChangeAspect="1"/>
          </p:cNvSpPr>
          <p:nvPr/>
        </p:nvSpPr>
        <p:spPr>
          <a:xfrm>
            <a:off x="2437796" y="6177376"/>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A620E41-51C5-1F49-A716-0326B6F9A32B}"/>
              </a:ext>
            </a:extLst>
          </p:cNvPr>
          <p:cNvSpPr>
            <a:spLocks noChangeAspect="1"/>
          </p:cNvSpPr>
          <p:nvPr/>
        </p:nvSpPr>
        <p:spPr>
          <a:xfrm>
            <a:off x="2437796" y="6172084"/>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E4EEBF3-2C33-5C48-AB5B-0957B75FF163}"/>
              </a:ext>
            </a:extLst>
          </p:cNvPr>
          <p:cNvSpPr>
            <a:spLocks noChangeAspect="1"/>
          </p:cNvSpPr>
          <p:nvPr/>
        </p:nvSpPr>
        <p:spPr>
          <a:xfrm>
            <a:off x="2437796" y="6166792"/>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5A8B665-9F55-3441-A33A-3C0C1AB57730}"/>
              </a:ext>
            </a:extLst>
          </p:cNvPr>
          <p:cNvSpPr>
            <a:spLocks noChangeAspect="1"/>
          </p:cNvSpPr>
          <p:nvPr/>
        </p:nvSpPr>
        <p:spPr>
          <a:xfrm>
            <a:off x="2437796" y="6177376"/>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3B28120-F6E8-F74B-98C5-D7FADE8FAA91}"/>
              </a:ext>
            </a:extLst>
          </p:cNvPr>
          <p:cNvSpPr>
            <a:spLocks noChangeAspect="1"/>
          </p:cNvSpPr>
          <p:nvPr/>
        </p:nvSpPr>
        <p:spPr>
          <a:xfrm>
            <a:off x="2437796" y="6181093"/>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37C3430-A83E-7147-A969-07A5E9D5D05F}"/>
              </a:ext>
            </a:extLst>
          </p:cNvPr>
          <p:cNvSpPr>
            <a:spLocks noChangeAspect="1"/>
          </p:cNvSpPr>
          <p:nvPr/>
        </p:nvSpPr>
        <p:spPr>
          <a:xfrm>
            <a:off x="2437796" y="6177956"/>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9076A328-2731-E140-87E4-6F6E2561B7F2}"/>
              </a:ext>
            </a:extLst>
          </p:cNvPr>
          <p:cNvSpPr>
            <a:spLocks noChangeAspect="1"/>
          </p:cNvSpPr>
          <p:nvPr/>
        </p:nvSpPr>
        <p:spPr>
          <a:xfrm>
            <a:off x="2437796" y="6174239"/>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7E3B609-0866-5E47-A006-2D1126E30D7A}"/>
              </a:ext>
            </a:extLst>
          </p:cNvPr>
          <p:cNvSpPr>
            <a:spLocks noChangeAspect="1"/>
          </p:cNvSpPr>
          <p:nvPr/>
        </p:nvSpPr>
        <p:spPr>
          <a:xfrm>
            <a:off x="2437796" y="6174239"/>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7F4CBFC-762D-D24B-ADD1-E0AA704630C2}"/>
              </a:ext>
            </a:extLst>
          </p:cNvPr>
          <p:cNvSpPr>
            <a:spLocks noChangeAspect="1"/>
          </p:cNvSpPr>
          <p:nvPr/>
        </p:nvSpPr>
        <p:spPr>
          <a:xfrm>
            <a:off x="1723421" y="6181093"/>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7FA90E5-692F-D740-A810-0D5A03DC36BD}"/>
              </a:ext>
            </a:extLst>
          </p:cNvPr>
          <p:cNvSpPr>
            <a:spLocks noChangeAspect="1"/>
          </p:cNvSpPr>
          <p:nvPr/>
        </p:nvSpPr>
        <p:spPr>
          <a:xfrm>
            <a:off x="1723421" y="6181093"/>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1C7DF356-95FD-B84A-9096-5588A90A02D9}"/>
              </a:ext>
            </a:extLst>
          </p:cNvPr>
          <p:cNvSpPr>
            <a:spLocks noChangeAspect="1"/>
          </p:cNvSpPr>
          <p:nvPr/>
        </p:nvSpPr>
        <p:spPr>
          <a:xfrm>
            <a:off x="1723421" y="6181093"/>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968CCD2-2182-364B-AD1E-03792A144599}"/>
              </a:ext>
            </a:extLst>
          </p:cNvPr>
          <p:cNvSpPr>
            <a:spLocks noChangeAspect="1"/>
          </p:cNvSpPr>
          <p:nvPr/>
        </p:nvSpPr>
        <p:spPr>
          <a:xfrm>
            <a:off x="1723421" y="6181093"/>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2C87FF0-13EB-2145-AB28-1FB06F5E7D1A}"/>
              </a:ext>
            </a:extLst>
          </p:cNvPr>
          <p:cNvSpPr>
            <a:spLocks noChangeAspect="1"/>
          </p:cNvSpPr>
          <p:nvPr/>
        </p:nvSpPr>
        <p:spPr>
          <a:xfrm>
            <a:off x="1723421" y="6184810"/>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D446EF7-482A-554A-9E1E-3B91D3B0AE59}"/>
              </a:ext>
            </a:extLst>
          </p:cNvPr>
          <p:cNvSpPr>
            <a:spLocks noChangeAspect="1"/>
          </p:cNvSpPr>
          <p:nvPr/>
        </p:nvSpPr>
        <p:spPr>
          <a:xfrm>
            <a:off x="1723421" y="618852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1D6B2FD-B9B1-5647-8659-866578149231}"/>
              </a:ext>
            </a:extLst>
          </p:cNvPr>
          <p:cNvSpPr>
            <a:spLocks noChangeAspect="1"/>
          </p:cNvSpPr>
          <p:nvPr/>
        </p:nvSpPr>
        <p:spPr>
          <a:xfrm>
            <a:off x="1723421" y="618852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9E1B9E5-0F89-A943-BEE5-81FAA1DC1CC6}"/>
              </a:ext>
            </a:extLst>
          </p:cNvPr>
          <p:cNvSpPr>
            <a:spLocks noChangeAspect="1"/>
          </p:cNvSpPr>
          <p:nvPr/>
        </p:nvSpPr>
        <p:spPr>
          <a:xfrm>
            <a:off x="1723421" y="6177376"/>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59BB373-DA75-FB49-9399-568FA4380E92}"/>
              </a:ext>
            </a:extLst>
          </p:cNvPr>
          <p:cNvSpPr>
            <a:spLocks noChangeAspect="1"/>
          </p:cNvSpPr>
          <p:nvPr/>
        </p:nvSpPr>
        <p:spPr>
          <a:xfrm>
            <a:off x="1723421" y="6172084"/>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061ADEB-AA14-2D42-8700-7C7DFF02C314}"/>
              </a:ext>
            </a:extLst>
          </p:cNvPr>
          <p:cNvSpPr>
            <a:spLocks noChangeAspect="1"/>
          </p:cNvSpPr>
          <p:nvPr/>
        </p:nvSpPr>
        <p:spPr>
          <a:xfrm>
            <a:off x="1723421" y="6166792"/>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8C0884C-E6AE-B546-AA4B-A386D98DD386}"/>
              </a:ext>
            </a:extLst>
          </p:cNvPr>
          <p:cNvSpPr>
            <a:spLocks noChangeAspect="1"/>
          </p:cNvSpPr>
          <p:nvPr/>
        </p:nvSpPr>
        <p:spPr>
          <a:xfrm>
            <a:off x="1723421" y="6177376"/>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5F478B14-0C73-0D45-89D5-197482D09316}"/>
              </a:ext>
            </a:extLst>
          </p:cNvPr>
          <p:cNvSpPr>
            <a:spLocks noChangeAspect="1"/>
          </p:cNvSpPr>
          <p:nvPr/>
        </p:nvSpPr>
        <p:spPr>
          <a:xfrm>
            <a:off x="1723421" y="6181093"/>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3C85DC3-20E5-794F-B3EB-CA4C463F36BE}"/>
              </a:ext>
            </a:extLst>
          </p:cNvPr>
          <p:cNvSpPr>
            <a:spLocks noChangeAspect="1"/>
          </p:cNvSpPr>
          <p:nvPr/>
        </p:nvSpPr>
        <p:spPr>
          <a:xfrm>
            <a:off x="1723421" y="6177956"/>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88DE8022-E624-1147-93B4-2DB015E6BDF9}"/>
              </a:ext>
            </a:extLst>
          </p:cNvPr>
          <p:cNvSpPr>
            <a:spLocks noChangeAspect="1"/>
          </p:cNvSpPr>
          <p:nvPr/>
        </p:nvSpPr>
        <p:spPr>
          <a:xfrm>
            <a:off x="1723421" y="6174239"/>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9617D11-0833-8F40-980C-7D2846BDC300}"/>
              </a:ext>
            </a:extLst>
          </p:cNvPr>
          <p:cNvSpPr>
            <a:spLocks noChangeAspect="1"/>
          </p:cNvSpPr>
          <p:nvPr/>
        </p:nvSpPr>
        <p:spPr>
          <a:xfrm>
            <a:off x="1723421" y="6174239"/>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8421695A-7B26-C947-A2AD-099FCD4D7F71}"/>
              </a:ext>
            </a:extLst>
          </p:cNvPr>
          <p:cNvSpPr>
            <a:spLocks noChangeAspect="1"/>
          </p:cNvSpPr>
          <p:nvPr/>
        </p:nvSpPr>
        <p:spPr>
          <a:xfrm>
            <a:off x="977321" y="6177956"/>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5DB7E1C-6860-4F4B-9740-C4C3011AE7C8}"/>
              </a:ext>
            </a:extLst>
          </p:cNvPr>
          <p:cNvSpPr>
            <a:spLocks noChangeAspect="1"/>
          </p:cNvSpPr>
          <p:nvPr/>
        </p:nvSpPr>
        <p:spPr>
          <a:xfrm>
            <a:off x="977321" y="6177956"/>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E31830D-8FC8-0146-AEA2-5ECDA9C1C5CA}"/>
              </a:ext>
            </a:extLst>
          </p:cNvPr>
          <p:cNvSpPr>
            <a:spLocks noChangeAspect="1"/>
          </p:cNvSpPr>
          <p:nvPr/>
        </p:nvSpPr>
        <p:spPr>
          <a:xfrm>
            <a:off x="977321" y="6177956"/>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482390B-1E01-C145-8DD3-2DB08E8B0533}"/>
              </a:ext>
            </a:extLst>
          </p:cNvPr>
          <p:cNvSpPr>
            <a:spLocks noChangeAspect="1"/>
          </p:cNvSpPr>
          <p:nvPr/>
        </p:nvSpPr>
        <p:spPr>
          <a:xfrm>
            <a:off x="977321" y="6177956"/>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B1FF55C-287B-EB40-8C9C-F780173B60AD}"/>
              </a:ext>
            </a:extLst>
          </p:cNvPr>
          <p:cNvSpPr>
            <a:spLocks noChangeAspect="1"/>
          </p:cNvSpPr>
          <p:nvPr/>
        </p:nvSpPr>
        <p:spPr>
          <a:xfrm>
            <a:off x="977321" y="6181673"/>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B201A2DA-75AB-D145-9FD3-056E0C44BEA4}"/>
              </a:ext>
            </a:extLst>
          </p:cNvPr>
          <p:cNvSpPr>
            <a:spLocks noChangeAspect="1"/>
          </p:cNvSpPr>
          <p:nvPr/>
        </p:nvSpPr>
        <p:spPr>
          <a:xfrm>
            <a:off x="977321" y="6185390"/>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47FF650A-285E-5948-AFB8-EB7A91A09B29}"/>
              </a:ext>
            </a:extLst>
          </p:cNvPr>
          <p:cNvSpPr>
            <a:spLocks noChangeAspect="1"/>
          </p:cNvSpPr>
          <p:nvPr/>
        </p:nvSpPr>
        <p:spPr>
          <a:xfrm>
            <a:off x="977321" y="6185390"/>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1AD1051-F09B-E343-B550-373A6CD9B209}"/>
              </a:ext>
            </a:extLst>
          </p:cNvPr>
          <p:cNvSpPr>
            <a:spLocks noChangeAspect="1"/>
          </p:cNvSpPr>
          <p:nvPr/>
        </p:nvSpPr>
        <p:spPr>
          <a:xfrm>
            <a:off x="977321" y="6174239"/>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D9681450-8B35-4B40-8F5E-9E0A8A7EBBD7}"/>
              </a:ext>
            </a:extLst>
          </p:cNvPr>
          <p:cNvSpPr>
            <a:spLocks noChangeAspect="1"/>
          </p:cNvSpPr>
          <p:nvPr/>
        </p:nvSpPr>
        <p:spPr>
          <a:xfrm>
            <a:off x="977321" y="6168947"/>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D41BAC95-AB2A-D945-800D-78A06285278C}"/>
              </a:ext>
            </a:extLst>
          </p:cNvPr>
          <p:cNvSpPr>
            <a:spLocks noChangeAspect="1"/>
          </p:cNvSpPr>
          <p:nvPr/>
        </p:nvSpPr>
        <p:spPr>
          <a:xfrm>
            <a:off x="977321" y="6163655"/>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103760D4-573F-4D40-9889-111CC70E125C}"/>
              </a:ext>
            </a:extLst>
          </p:cNvPr>
          <p:cNvSpPr>
            <a:spLocks noChangeAspect="1"/>
          </p:cNvSpPr>
          <p:nvPr/>
        </p:nvSpPr>
        <p:spPr>
          <a:xfrm>
            <a:off x="977321" y="6174239"/>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3B6AA7B-884D-0A45-868F-1D92AAB9520E}"/>
              </a:ext>
            </a:extLst>
          </p:cNvPr>
          <p:cNvSpPr>
            <a:spLocks noChangeAspect="1"/>
          </p:cNvSpPr>
          <p:nvPr/>
        </p:nvSpPr>
        <p:spPr>
          <a:xfrm>
            <a:off x="977321" y="6177956"/>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7152FA6C-F86A-F049-8DEF-0A798D1DB12B}"/>
              </a:ext>
            </a:extLst>
          </p:cNvPr>
          <p:cNvSpPr>
            <a:spLocks noChangeAspect="1"/>
          </p:cNvSpPr>
          <p:nvPr/>
        </p:nvSpPr>
        <p:spPr>
          <a:xfrm>
            <a:off x="977321" y="6174819"/>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7FB6019-C14A-4A40-8486-5DF5AA8B8664}"/>
              </a:ext>
            </a:extLst>
          </p:cNvPr>
          <p:cNvSpPr>
            <a:spLocks noChangeAspect="1"/>
          </p:cNvSpPr>
          <p:nvPr/>
        </p:nvSpPr>
        <p:spPr>
          <a:xfrm>
            <a:off x="977321" y="6171102"/>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0F7F8C54-C944-924E-A0CE-AB49073884A8}"/>
              </a:ext>
            </a:extLst>
          </p:cNvPr>
          <p:cNvSpPr>
            <a:spLocks noChangeAspect="1"/>
          </p:cNvSpPr>
          <p:nvPr/>
        </p:nvSpPr>
        <p:spPr>
          <a:xfrm>
            <a:off x="977321" y="6171102"/>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94E6F2B-6120-A441-ACCE-539AF1AEC738}"/>
              </a:ext>
            </a:extLst>
          </p:cNvPr>
          <p:cNvSpPr>
            <a:spLocks noChangeAspect="1"/>
          </p:cNvSpPr>
          <p:nvPr/>
        </p:nvSpPr>
        <p:spPr>
          <a:xfrm>
            <a:off x="262946" y="6174342"/>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7A493B3B-EBA6-3F4A-8F01-47FD3BA2B3DA}"/>
              </a:ext>
            </a:extLst>
          </p:cNvPr>
          <p:cNvSpPr>
            <a:spLocks noChangeAspect="1"/>
          </p:cNvSpPr>
          <p:nvPr/>
        </p:nvSpPr>
        <p:spPr>
          <a:xfrm>
            <a:off x="262946" y="6174342"/>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AD4E378-7AF3-9A49-8396-1AB194BB0193}"/>
              </a:ext>
            </a:extLst>
          </p:cNvPr>
          <p:cNvSpPr>
            <a:spLocks noChangeAspect="1"/>
          </p:cNvSpPr>
          <p:nvPr/>
        </p:nvSpPr>
        <p:spPr>
          <a:xfrm>
            <a:off x="262946" y="6174342"/>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B843F236-25E1-DC42-995B-1A212C928C67}"/>
              </a:ext>
            </a:extLst>
          </p:cNvPr>
          <p:cNvSpPr>
            <a:spLocks noChangeAspect="1"/>
          </p:cNvSpPr>
          <p:nvPr/>
        </p:nvSpPr>
        <p:spPr>
          <a:xfrm>
            <a:off x="262946" y="6174342"/>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434FC5D-FF1C-E64A-BF8C-09A451A8974B}"/>
              </a:ext>
            </a:extLst>
          </p:cNvPr>
          <p:cNvSpPr>
            <a:spLocks noChangeAspect="1"/>
          </p:cNvSpPr>
          <p:nvPr/>
        </p:nvSpPr>
        <p:spPr>
          <a:xfrm>
            <a:off x="262946" y="6178059"/>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638B610-C557-C747-88E7-DF92CF2BED98}"/>
              </a:ext>
            </a:extLst>
          </p:cNvPr>
          <p:cNvSpPr>
            <a:spLocks noChangeAspect="1"/>
          </p:cNvSpPr>
          <p:nvPr/>
        </p:nvSpPr>
        <p:spPr>
          <a:xfrm>
            <a:off x="262946" y="618177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C316DE06-C0AF-A84A-840D-DF6799BBDC8D}"/>
              </a:ext>
            </a:extLst>
          </p:cNvPr>
          <p:cNvSpPr>
            <a:spLocks noChangeAspect="1"/>
          </p:cNvSpPr>
          <p:nvPr/>
        </p:nvSpPr>
        <p:spPr>
          <a:xfrm>
            <a:off x="262946" y="618177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E069AF3-C8C1-1E4A-869E-28E114D822C4}"/>
              </a:ext>
            </a:extLst>
          </p:cNvPr>
          <p:cNvSpPr>
            <a:spLocks noChangeAspect="1"/>
          </p:cNvSpPr>
          <p:nvPr/>
        </p:nvSpPr>
        <p:spPr>
          <a:xfrm>
            <a:off x="262946" y="6170625"/>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D7AC74E-F32F-BE44-B4F3-F96A2451BED8}"/>
              </a:ext>
            </a:extLst>
          </p:cNvPr>
          <p:cNvSpPr>
            <a:spLocks noChangeAspect="1"/>
          </p:cNvSpPr>
          <p:nvPr/>
        </p:nvSpPr>
        <p:spPr>
          <a:xfrm>
            <a:off x="262946" y="6165333"/>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0EBC774-E0DE-B348-ADBC-8971B6F11B1D}"/>
              </a:ext>
            </a:extLst>
          </p:cNvPr>
          <p:cNvSpPr>
            <a:spLocks noChangeAspect="1"/>
          </p:cNvSpPr>
          <p:nvPr/>
        </p:nvSpPr>
        <p:spPr>
          <a:xfrm>
            <a:off x="262946" y="6160041"/>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CE421B6-B1D8-E146-93CC-D350BB9D6D14}"/>
              </a:ext>
            </a:extLst>
          </p:cNvPr>
          <p:cNvSpPr>
            <a:spLocks noChangeAspect="1"/>
          </p:cNvSpPr>
          <p:nvPr/>
        </p:nvSpPr>
        <p:spPr>
          <a:xfrm>
            <a:off x="262946" y="6170625"/>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DE57A4A-3D71-F648-9838-302E5A596D0E}"/>
              </a:ext>
            </a:extLst>
          </p:cNvPr>
          <p:cNvSpPr>
            <a:spLocks noChangeAspect="1"/>
          </p:cNvSpPr>
          <p:nvPr/>
        </p:nvSpPr>
        <p:spPr>
          <a:xfrm>
            <a:off x="262946" y="6174342"/>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2F26AF8-8240-4D40-8CC6-CFF0F15DBA90}"/>
              </a:ext>
            </a:extLst>
          </p:cNvPr>
          <p:cNvSpPr>
            <a:spLocks noChangeAspect="1"/>
          </p:cNvSpPr>
          <p:nvPr/>
        </p:nvSpPr>
        <p:spPr>
          <a:xfrm>
            <a:off x="262946" y="6171205"/>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348CE8A3-EA04-4448-8437-D473C5417D44}"/>
              </a:ext>
            </a:extLst>
          </p:cNvPr>
          <p:cNvSpPr>
            <a:spLocks noChangeAspect="1"/>
          </p:cNvSpPr>
          <p:nvPr/>
        </p:nvSpPr>
        <p:spPr>
          <a:xfrm>
            <a:off x="262946" y="6167488"/>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E5EE161-A991-4B49-B71C-C6AF27AF07E2}"/>
              </a:ext>
            </a:extLst>
          </p:cNvPr>
          <p:cNvSpPr>
            <a:spLocks noChangeAspect="1"/>
          </p:cNvSpPr>
          <p:nvPr/>
        </p:nvSpPr>
        <p:spPr>
          <a:xfrm>
            <a:off x="262946" y="6167488"/>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4517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60996948-04F4-3A45-8506-C728AAFAF610}"/>
              </a:ext>
            </a:extLst>
          </p:cNvPr>
          <p:cNvSpPr/>
          <p:nvPr/>
        </p:nvSpPr>
        <p:spPr>
          <a:xfrm>
            <a:off x="630205" y="436901"/>
            <a:ext cx="10931589" cy="5984197"/>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FFC001"/>
          </a:solidFill>
          <a:ln w="28575">
            <a:solidFill>
              <a:schemeClr val="accent3">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2.</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3250294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FFC001"/>
          </a:solidFill>
          <a:ln w="28575">
            <a:solidFill>
              <a:schemeClr val="accent3">
                <a:lumMod val="75000"/>
              </a:schemeClr>
            </a:solidFill>
          </a:ln>
        </p:spPr>
        <p:txBody>
          <a:bodyPr wrap="square" rtlCol="0">
            <a:spAutoFit/>
          </a:bodyPr>
          <a:lstStyle/>
          <a:p>
            <a:pPr algn="ctr"/>
            <a:r>
              <a:rPr lang="en-US" sz="2133">
                <a:solidFill>
                  <a:schemeClr val="bg1"/>
                </a:solidFill>
                <a:latin typeface="Marker Felt Thin" panose="02000400000000000000" pitchFamily="2" charset="77"/>
              </a:rPr>
              <a:t>Looking Back</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3</a:t>
            </a:r>
            <a:endParaRPr lang="en-US" sz="4800" dirty="0">
              <a:latin typeface="Bradley Hand" pitchFamily="2" charset="77"/>
            </a:endParaRPr>
          </a:p>
        </p:txBody>
      </p:sp>
      <p:pic>
        <p:nvPicPr>
          <p:cNvPr id="6" name="Picture 5">
            <a:extLst>
              <a:ext uri="{FF2B5EF4-FFF2-40B4-BE49-F238E27FC236}">
                <a16:creationId xmlns:a16="http://schemas.microsoft.com/office/drawing/2014/main" id="{08F647AA-32ED-EE41-940F-D1DF389CC15F}"/>
              </a:ext>
            </a:extLst>
          </p:cNvPr>
          <p:cNvPicPr>
            <a:picLocks noChangeAspect="1"/>
          </p:cNvPicPr>
          <p:nvPr/>
        </p:nvPicPr>
        <p:blipFill>
          <a:blip r:embed="rId3"/>
          <a:stretch>
            <a:fillRect/>
          </a:stretch>
        </p:blipFill>
        <p:spPr>
          <a:xfrm>
            <a:off x="1992648" y="3032069"/>
            <a:ext cx="1701801" cy="1668054"/>
          </a:xfrm>
          <a:prstGeom prst="rect">
            <a:avLst/>
          </a:prstGeom>
        </p:spPr>
      </p:pic>
      <p:sp>
        <p:nvSpPr>
          <p:cNvPr id="8" name="TextBox 7">
            <a:extLst>
              <a:ext uri="{FF2B5EF4-FFF2-40B4-BE49-F238E27FC236}">
                <a16:creationId xmlns:a16="http://schemas.microsoft.com/office/drawing/2014/main" id="{ECB9EE68-C315-EC4B-9260-58C2A996B724}"/>
              </a:ext>
            </a:extLst>
          </p:cNvPr>
          <p:cNvSpPr txBox="1"/>
          <p:nvPr/>
        </p:nvSpPr>
        <p:spPr>
          <a:xfrm>
            <a:off x="398842" y="1262291"/>
            <a:ext cx="11566735" cy="1200329"/>
          </a:xfrm>
          <a:prstGeom prst="rect">
            <a:avLst/>
          </a:prstGeom>
          <a:noFill/>
        </p:spPr>
        <p:txBody>
          <a:bodyPr wrap="square" rtlCol="0">
            <a:spAutoFit/>
          </a:bodyPr>
          <a:lstStyle/>
          <a:p>
            <a:r>
              <a:rPr lang="en-US" sz="3600">
                <a:latin typeface="Abadi MT Condensed Light" panose="020B0306030101010103" pitchFamily="34" charset="77"/>
              </a:rPr>
              <a:t>Thinking back to the quick images from earlier…would it be easier to calculate the </a:t>
            </a:r>
            <a:r>
              <a:rPr lang="en-US" sz="3600" b="1">
                <a:latin typeface="Abadi MT Condensed Light" panose="020B0306030101010103" pitchFamily="34" charset="77"/>
              </a:rPr>
              <a:t>AREA</a:t>
            </a:r>
            <a:r>
              <a:rPr lang="en-US" sz="3600">
                <a:latin typeface="Abadi MT Condensed Light" panose="020B0306030101010103" pitchFamily="34" charset="77"/>
              </a:rPr>
              <a:t> or the </a:t>
            </a:r>
            <a:r>
              <a:rPr lang="en-US" sz="3600" b="1">
                <a:latin typeface="Abadi MT Condensed Light" panose="020B0306030101010103" pitchFamily="34" charset="77"/>
              </a:rPr>
              <a:t>PERIMETER</a:t>
            </a:r>
            <a:r>
              <a:rPr lang="en-US" sz="3600">
                <a:latin typeface="Abadi MT Condensed Light" panose="020B0306030101010103" pitchFamily="34" charset="77"/>
              </a:rPr>
              <a:t> of these shapes?</a:t>
            </a:r>
          </a:p>
        </p:txBody>
      </p:sp>
      <p:pic>
        <p:nvPicPr>
          <p:cNvPr id="9" name="Picture 8" descr="A picture containing table&#10;&#10;Description automatically generated">
            <a:extLst>
              <a:ext uri="{FF2B5EF4-FFF2-40B4-BE49-F238E27FC236}">
                <a16:creationId xmlns:a16="http://schemas.microsoft.com/office/drawing/2014/main" id="{D7FE69EB-8FC9-8245-ADA8-6A24BD875248}"/>
              </a:ext>
            </a:extLst>
          </p:cNvPr>
          <p:cNvPicPr>
            <a:picLocks noChangeAspect="1"/>
          </p:cNvPicPr>
          <p:nvPr/>
        </p:nvPicPr>
        <p:blipFill>
          <a:blip r:embed="rId4"/>
          <a:stretch>
            <a:fillRect/>
          </a:stretch>
        </p:blipFill>
        <p:spPr>
          <a:xfrm>
            <a:off x="6607036" y="3138705"/>
            <a:ext cx="3592316" cy="1454783"/>
          </a:xfrm>
          <a:prstGeom prst="rect">
            <a:avLst/>
          </a:prstGeom>
        </p:spPr>
      </p:pic>
    </p:spTree>
    <p:extLst>
      <p:ext uri="{BB962C8B-B14F-4D97-AF65-F5344CB8AC3E}">
        <p14:creationId xmlns:p14="http://schemas.microsoft.com/office/powerpoint/2010/main" val="8672161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ECB9EE68-C315-EC4B-9260-58C2A996B724}"/>
              </a:ext>
            </a:extLst>
          </p:cNvPr>
          <p:cNvSpPr txBox="1"/>
          <p:nvPr/>
        </p:nvSpPr>
        <p:spPr>
          <a:xfrm>
            <a:off x="398842" y="426259"/>
            <a:ext cx="11279352" cy="1754326"/>
          </a:xfrm>
          <a:prstGeom prst="rect">
            <a:avLst/>
          </a:prstGeom>
          <a:noFill/>
        </p:spPr>
        <p:txBody>
          <a:bodyPr wrap="square" rtlCol="0">
            <a:spAutoFit/>
          </a:bodyPr>
          <a:lstStyle/>
          <a:p>
            <a:r>
              <a:rPr lang="en-US" sz="3600">
                <a:latin typeface="Abadi MT Condensed Light" panose="020B0306030101010103" pitchFamily="34" charset="77"/>
              </a:rPr>
              <a:t>Here is a new shape, think about its perimeter and area. </a:t>
            </a:r>
          </a:p>
          <a:p>
            <a:endParaRPr lang="en-US" sz="3600">
              <a:latin typeface="Abadi MT Condensed Light" panose="020B0306030101010103" pitchFamily="34" charset="77"/>
            </a:endParaRPr>
          </a:p>
          <a:p>
            <a:r>
              <a:rPr lang="en-US" sz="3600">
                <a:latin typeface="Abadi MT Condensed Light" panose="020B0306030101010103" pitchFamily="34" charset="77"/>
              </a:rPr>
              <a:t>Which do you think is easier to calculate and why? </a:t>
            </a:r>
          </a:p>
        </p:txBody>
      </p:sp>
      <p:pic>
        <p:nvPicPr>
          <p:cNvPr id="5" name="Picture 4" descr="Chart&#10;&#10;Description automatically generated">
            <a:extLst>
              <a:ext uri="{FF2B5EF4-FFF2-40B4-BE49-F238E27FC236}">
                <a16:creationId xmlns:a16="http://schemas.microsoft.com/office/drawing/2014/main" id="{A1988109-A1D0-8740-8611-A61D624D5AAC}"/>
              </a:ext>
            </a:extLst>
          </p:cNvPr>
          <p:cNvPicPr>
            <a:picLocks noChangeAspect="1"/>
          </p:cNvPicPr>
          <p:nvPr/>
        </p:nvPicPr>
        <p:blipFill>
          <a:blip r:embed="rId3"/>
          <a:stretch>
            <a:fillRect/>
          </a:stretch>
        </p:blipFill>
        <p:spPr>
          <a:xfrm>
            <a:off x="729012" y="2721527"/>
            <a:ext cx="2758772" cy="1757561"/>
          </a:xfrm>
          <a:prstGeom prst="rect">
            <a:avLst/>
          </a:prstGeom>
        </p:spPr>
      </p:pic>
    </p:spTree>
    <p:extLst>
      <p:ext uri="{BB962C8B-B14F-4D97-AF65-F5344CB8AC3E}">
        <p14:creationId xmlns:p14="http://schemas.microsoft.com/office/powerpoint/2010/main" val="2382879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A6DA0E-E594-774C-81AC-8A4F0F9FF79F}"/>
              </a:ext>
            </a:extLst>
          </p:cNvPr>
          <p:cNvSpPr>
            <a:spLocks noChangeAspect="1"/>
          </p:cNvSpPr>
          <p:nvPr/>
        </p:nvSpPr>
        <p:spPr>
          <a:xfrm>
            <a:off x="2437796" y="6128841"/>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3569AB3-973A-A34B-95A1-ADA64F6DADE5}"/>
              </a:ext>
            </a:extLst>
          </p:cNvPr>
          <p:cNvSpPr>
            <a:spLocks noChangeAspect="1"/>
          </p:cNvSpPr>
          <p:nvPr/>
        </p:nvSpPr>
        <p:spPr>
          <a:xfrm>
            <a:off x="2437796" y="6128841"/>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A4C855-1581-FC49-B336-CB9CF565088F}"/>
              </a:ext>
            </a:extLst>
          </p:cNvPr>
          <p:cNvSpPr>
            <a:spLocks noChangeAspect="1"/>
          </p:cNvSpPr>
          <p:nvPr/>
        </p:nvSpPr>
        <p:spPr>
          <a:xfrm>
            <a:off x="2437796" y="6128841"/>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26D8CC-E5E2-F24F-B9A3-8E7683642A8B}"/>
              </a:ext>
            </a:extLst>
          </p:cNvPr>
          <p:cNvSpPr>
            <a:spLocks noChangeAspect="1"/>
          </p:cNvSpPr>
          <p:nvPr/>
        </p:nvSpPr>
        <p:spPr>
          <a:xfrm>
            <a:off x="2437796" y="6128841"/>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745149-01AF-4C40-9165-8C09D274E9B6}"/>
              </a:ext>
            </a:extLst>
          </p:cNvPr>
          <p:cNvSpPr>
            <a:spLocks noChangeAspect="1"/>
          </p:cNvSpPr>
          <p:nvPr/>
        </p:nvSpPr>
        <p:spPr>
          <a:xfrm>
            <a:off x="2437796" y="6132558"/>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0F4A58-F6FE-534F-8289-DB2CAC5B562E}"/>
              </a:ext>
            </a:extLst>
          </p:cNvPr>
          <p:cNvSpPr>
            <a:spLocks noChangeAspect="1"/>
          </p:cNvSpPr>
          <p:nvPr/>
        </p:nvSpPr>
        <p:spPr>
          <a:xfrm>
            <a:off x="2437796" y="6136275"/>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D93324-280E-FB48-8233-AC5C16043D58}"/>
              </a:ext>
            </a:extLst>
          </p:cNvPr>
          <p:cNvSpPr>
            <a:spLocks noChangeAspect="1"/>
          </p:cNvSpPr>
          <p:nvPr/>
        </p:nvSpPr>
        <p:spPr>
          <a:xfrm>
            <a:off x="2437796" y="6136275"/>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FDD98C-82EA-C642-A74C-8CF877F30DFC}"/>
              </a:ext>
            </a:extLst>
          </p:cNvPr>
          <p:cNvSpPr>
            <a:spLocks noChangeAspect="1"/>
          </p:cNvSpPr>
          <p:nvPr/>
        </p:nvSpPr>
        <p:spPr>
          <a:xfrm>
            <a:off x="2437796" y="6125124"/>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FC04BB-5C7F-3143-A674-AE058EBD93E7}"/>
              </a:ext>
            </a:extLst>
          </p:cNvPr>
          <p:cNvSpPr>
            <a:spLocks noChangeAspect="1"/>
          </p:cNvSpPr>
          <p:nvPr/>
        </p:nvSpPr>
        <p:spPr>
          <a:xfrm>
            <a:off x="2437796" y="6119832"/>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2DCC4F-76B2-0D49-A462-6820193F201A}"/>
              </a:ext>
            </a:extLst>
          </p:cNvPr>
          <p:cNvSpPr>
            <a:spLocks noChangeAspect="1"/>
          </p:cNvSpPr>
          <p:nvPr/>
        </p:nvSpPr>
        <p:spPr>
          <a:xfrm>
            <a:off x="2437796" y="6114540"/>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9D4FC8-5055-234B-8118-5D3D462239B1}"/>
              </a:ext>
            </a:extLst>
          </p:cNvPr>
          <p:cNvSpPr>
            <a:spLocks noChangeAspect="1"/>
          </p:cNvSpPr>
          <p:nvPr/>
        </p:nvSpPr>
        <p:spPr>
          <a:xfrm>
            <a:off x="2437796" y="6125124"/>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B651FD-9F4A-FA43-8D7A-351CDBE1AB61}"/>
              </a:ext>
            </a:extLst>
          </p:cNvPr>
          <p:cNvSpPr>
            <a:spLocks noChangeAspect="1"/>
          </p:cNvSpPr>
          <p:nvPr/>
        </p:nvSpPr>
        <p:spPr>
          <a:xfrm>
            <a:off x="2437796" y="6128841"/>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7E96B85-01DA-8A4B-87FD-1D8B65B92644}"/>
              </a:ext>
            </a:extLst>
          </p:cNvPr>
          <p:cNvSpPr>
            <a:spLocks noChangeAspect="1"/>
          </p:cNvSpPr>
          <p:nvPr/>
        </p:nvSpPr>
        <p:spPr>
          <a:xfrm>
            <a:off x="2437796" y="6125704"/>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45E00F-8245-8541-87B4-238C9237B42A}"/>
              </a:ext>
            </a:extLst>
          </p:cNvPr>
          <p:cNvSpPr>
            <a:spLocks noChangeAspect="1"/>
          </p:cNvSpPr>
          <p:nvPr/>
        </p:nvSpPr>
        <p:spPr>
          <a:xfrm>
            <a:off x="2437796" y="6121987"/>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A1E64AF-BF15-1147-BD93-1AA57BFC925E}"/>
              </a:ext>
            </a:extLst>
          </p:cNvPr>
          <p:cNvSpPr>
            <a:spLocks noChangeAspect="1"/>
          </p:cNvSpPr>
          <p:nvPr/>
        </p:nvSpPr>
        <p:spPr>
          <a:xfrm>
            <a:off x="2437796" y="6121987"/>
            <a:ext cx="511200" cy="511200"/>
          </a:xfrm>
          <a:prstGeom prst="rect">
            <a:avLst/>
          </a:prstGeom>
          <a:solidFill>
            <a:srgbClr val="0070C0"/>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EA6F13-95B8-AB46-AEB7-D8AAB801D591}"/>
              </a:ext>
            </a:extLst>
          </p:cNvPr>
          <p:cNvSpPr>
            <a:spLocks noChangeAspect="1"/>
          </p:cNvSpPr>
          <p:nvPr/>
        </p:nvSpPr>
        <p:spPr>
          <a:xfrm>
            <a:off x="1723421" y="6128841"/>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AEBE411-019A-C349-B696-179F48E8452F}"/>
              </a:ext>
            </a:extLst>
          </p:cNvPr>
          <p:cNvSpPr>
            <a:spLocks noChangeAspect="1"/>
          </p:cNvSpPr>
          <p:nvPr/>
        </p:nvSpPr>
        <p:spPr>
          <a:xfrm>
            <a:off x="1723421" y="6128841"/>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97DEAE7-0248-BC4A-8781-1A51A308FCD0}"/>
              </a:ext>
            </a:extLst>
          </p:cNvPr>
          <p:cNvSpPr>
            <a:spLocks noChangeAspect="1"/>
          </p:cNvSpPr>
          <p:nvPr/>
        </p:nvSpPr>
        <p:spPr>
          <a:xfrm>
            <a:off x="1723421" y="6128841"/>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88D3C5D-F211-D643-8DE2-77B0E599CA93}"/>
              </a:ext>
            </a:extLst>
          </p:cNvPr>
          <p:cNvSpPr>
            <a:spLocks noChangeAspect="1"/>
          </p:cNvSpPr>
          <p:nvPr/>
        </p:nvSpPr>
        <p:spPr>
          <a:xfrm>
            <a:off x="1723421" y="6128841"/>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687226F-432E-DE44-858B-FB46EDE2A270}"/>
              </a:ext>
            </a:extLst>
          </p:cNvPr>
          <p:cNvSpPr>
            <a:spLocks noChangeAspect="1"/>
          </p:cNvSpPr>
          <p:nvPr/>
        </p:nvSpPr>
        <p:spPr>
          <a:xfrm>
            <a:off x="1723421" y="6132558"/>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A5DDF7A-30B5-364C-9065-282B6660AE34}"/>
              </a:ext>
            </a:extLst>
          </p:cNvPr>
          <p:cNvSpPr>
            <a:spLocks noChangeAspect="1"/>
          </p:cNvSpPr>
          <p:nvPr/>
        </p:nvSpPr>
        <p:spPr>
          <a:xfrm>
            <a:off x="1723421" y="6136275"/>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E50D0AB-6E6D-D94B-8758-1CFA28B821E9}"/>
              </a:ext>
            </a:extLst>
          </p:cNvPr>
          <p:cNvSpPr>
            <a:spLocks noChangeAspect="1"/>
          </p:cNvSpPr>
          <p:nvPr/>
        </p:nvSpPr>
        <p:spPr>
          <a:xfrm>
            <a:off x="1723421" y="6136275"/>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8DF206-8679-0842-B4AF-7A45B31DC4EF}"/>
              </a:ext>
            </a:extLst>
          </p:cNvPr>
          <p:cNvSpPr>
            <a:spLocks noChangeAspect="1"/>
          </p:cNvSpPr>
          <p:nvPr/>
        </p:nvSpPr>
        <p:spPr>
          <a:xfrm>
            <a:off x="1723421" y="6125124"/>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6D09EAD-5994-3441-8680-8FD32CAEEF07}"/>
              </a:ext>
            </a:extLst>
          </p:cNvPr>
          <p:cNvSpPr>
            <a:spLocks noChangeAspect="1"/>
          </p:cNvSpPr>
          <p:nvPr/>
        </p:nvSpPr>
        <p:spPr>
          <a:xfrm>
            <a:off x="1723421" y="6119832"/>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2AD481D-B14A-5746-82D6-B970FE63E62B}"/>
              </a:ext>
            </a:extLst>
          </p:cNvPr>
          <p:cNvSpPr>
            <a:spLocks noChangeAspect="1"/>
          </p:cNvSpPr>
          <p:nvPr/>
        </p:nvSpPr>
        <p:spPr>
          <a:xfrm>
            <a:off x="1723421" y="6114540"/>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BD49C6B-BD28-E343-883F-C7C31CC1725C}"/>
              </a:ext>
            </a:extLst>
          </p:cNvPr>
          <p:cNvSpPr>
            <a:spLocks noChangeAspect="1"/>
          </p:cNvSpPr>
          <p:nvPr/>
        </p:nvSpPr>
        <p:spPr>
          <a:xfrm>
            <a:off x="1723421" y="6125124"/>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ABA0C6-EEDE-C542-B2A3-9D1D6F70A257}"/>
              </a:ext>
            </a:extLst>
          </p:cNvPr>
          <p:cNvSpPr>
            <a:spLocks noChangeAspect="1"/>
          </p:cNvSpPr>
          <p:nvPr/>
        </p:nvSpPr>
        <p:spPr>
          <a:xfrm>
            <a:off x="1723421" y="6128841"/>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6D1C49-21F0-064E-8A5C-E1306683C3FF}"/>
              </a:ext>
            </a:extLst>
          </p:cNvPr>
          <p:cNvSpPr>
            <a:spLocks noChangeAspect="1"/>
          </p:cNvSpPr>
          <p:nvPr/>
        </p:nvSpPr>
        <p:spPr>
          <a:xfrm>
            <a:off x="1723421" y="6125704"/>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017DE6F-B588-B348-8AB0-78822633E073}"/>
              </a:ext>
            </a:extLst>
          </p:cNvPr>
          <p:cNvSpPr>
            <a:spLocks noChangeAspect="1"/>
          </p:cNvSpPr>
          <p:nvPr/>
        </p:nvSpPr>
        <p:spPr>
          <a:xfrm>
            <a:off x="1723421" y="612198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33EEC4E-8503-C545-8C00-4C6C418CF7B1}"/>
              </a:ext>
            </a:extLst>
          </p:cNvPr>
          <p:cNvSpPr>
            <a:spLocks noChangeAspect="1"/>
          </p:cNvSpPr>
          <p:nvPr/>
        </p:nvSpPr>
        <p:spPr>
          <a:xfrm>
            <a:off x="1723421" y="6121987"/>
            <a:ext cx="511200" cy="511200"/>
          </a:xfrm>
          <a:prstGeom prst="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8F06A74-03F3-0944-A5EB-6F82A57F13EC}"/>
              </a:ext>
            </a:extLst>
          </p:cNvPr>
          <p:cNvSpPr>
            <a:spLocks noChangeAspect="1"/>
          </p:cNvSpPr>
          <p:nvPr/>
        </p:nvSpPr>
        <p:spPr>
          <a:xfrm>
            <a:off x="977321" y="6125704"/>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0101523-7133-B14A-9F83-F434B5B1D73B}"/>
              </a:ext>
            </a:extLst>
          </p:cNvPr>
          <p:cNvSpPr>
            <a:spLocks noChangeAspect="1"/>
          </p:cNvSpPr>
          <p:nvPr/>
        </p:nvSpPr>
        <p:spPr>
          <a:xfrm>
            <a:off x="977321" y="6125704"/>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717AFD-E869-D440-8EC7-BFEDDC55360B}"/>
              </a:ext>
            </a:extLst>
          </p:cNvPr>
          <p:cNvSpPr>
            <a:spLocks noChangeAspect="1"/>
          </p:cNvSpPr>
          <p:nvPr/>
        </p:nvSpPr>
        <p:spPr>
          <a:xfrm>
            <a:off x="977321" y="6125704"/>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2EA969E-21A4-FA47-AA26-498585CB5A74}"/>
              </a:ext>
            </a:extLst>
          </p:cNvPr>
          <p:cNvSpPr>
            <a:spLocks noChangeAspect="1"/>
          </p:cNvSpPr>
          <p:nvPr/>
        </p:nvSpPr>
        <p:spPr>
          <a:xfrm>
            <a:off x="977321" y="6125704"/>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45A7B20-7EF0-EE43-9CD2-7FFA87E51A5D}"/>
              </a:ext>
            </a:extLst>
          </p:cNvPr>
          <p:cNvSpPr>
            <a:spLocks noChangeAspect="1"/>
          </p:cNvSpPr>
          <p:nvPr/>
        </p:nvSpPr>
        <p:spPr>
          <a:xfrm>
            <a:off x="977321" y="6129421"/>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5807E0A-EA57-F740-ADE1-F4F86E7362B5}"/>
              </a:ext>
            </a:extLst>
          </p:cNvPr>
          <p:cNvSpPr>
            <a:spLocks noChangeAspect="1"/>
          </p:cNvSpPr>
          <p:nvPr/>
        </p:nvSpPr>
        <p:spPr>
          <a:xfrm>
            <a:off x="977321" y="6133138"/>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4C3988B-1FDC-714C-AF98-B5C37723FEEA}"/>
              </a:ext>
            </a:extLst>
          </p:cNvPr>
          <p:cNvSpPr>
            <a:spLocks noChangeAspect="1"/>
          </p:cNvSpPr>
          <p:nvPr/>
        </p:nvSpPr>
        <p:spPr>
          <a:xfrm>
            <a:off x="977321" y="6133138"/>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FAAC788-80E1-D746-9610-6AEFE61D836C}"/>
              </a:ext>
            </a:extLst>
          </p:cNvPr>
          <p:cNvSpPr>
            <a:spLocks noChangeAspect="1"/>
          </p:cNvSpPr>
          <p:nvPr/>
        </p:nvSpPr>
        <p:spPr>
          <a:xfrm>
            <a:off x="977321" y="6121987"/>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7706C5B-B669-E14F-AEA0-B17CF50412DB}"/>
              </a:ext>
            </a:extLst>
          </p:cNvPr>
          <p:cNvSpPr>
            <a:spLocks noChangeAspect="1"/>
          </p:cNvSpPr>
          <p:nvPr/>
        </p:nvSpPr>
        <p:spPr>
          <a:xfrm>
            <a:off x="977321" y="6116695"/>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36345F8-2239-D345-B680-1859A074CD09}"/>
              </a:ext>
            </a:extLst>
          </p:cNvPr>
          <p:cNvSpPr>
            <a:spLocks noChangeAspect="1"/>
          </p:cNvSpPr>
          <p:nvPr/>
        </p:nvSpPr>
        <p:spPr>
          <a:xfrm>
            <a:off x="977321" y="6111403"/>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E2EEE96-D032-7B40-97DE-16C5B789F1AC}"/>
              </a:ext>
            </a:extLst>
          </p:cNvPr>
          <p:cNvSpPr>
            <a:spLocks noChangeAspect="1"/>
          </p:cNvSpPr>
          <p:nvPr/>
        </p:nvSpPr>
        <p:spPr>
          <a:xfrm>
            <a:off x="977321" y="6121987"/>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C30D834-5848-584D-AC70-ECF11F291B1D}"/>
              </a:ext>
            </a:extLst>
          </p:cNvPr>
          <p:cNvSpPr>
            <a:spLocks noChangeAspect="1"/>
          </p:cNvSpPr>
          <p:nvPr/>
        </p:nvSpPr>
        <p:spPr>
          <a:xfrm>
            <a:off x="977321" y="6125704"/>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AB179B1-0285-2945-826C-AF123CD354C7}"/>
              </a:ext>
            </a:extLst>
          </p:cNvPr>
          <p:cNvSpPr>
            <a:spLocks noChangeAspect="1"/>
          </p:cNvSpPr>
          <p:nvPr/>
        </p:nvSpPr>
        <p:spPr>
          <a:xfrm>
            <a:off x="977321" y="6122567"/>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64D8F37-9365-4648-BCC7-832249BE604A}"/>
              </a:ext>
            </a:extLst>
          </p:cNvPr>
          <p:cNvSpPr>
            <a:spLocks noChangeAspect="1"/>
          </p:cNvSpPr>
          <p:nvPr/>
        </p:nvSpPr>
        <p:spPr>
          <a:xfrm>
            <a:off x="977321" y="6118850"/>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610DFC1-0CC6-194E-8E19-117202138AF2}"/>
              </a:ext>
            </a:extLst>
          </p:cNvPr>
          <p:cNvSpPr>
            <a:spLocks noChangeAspect="1"/>
          </p:cNvSpPr>
          <p:nvPr/>
        </p:nvSpPr>
        <p:spPr>
          <a:xfrm>
            <a:off x="977321" y="6118850"/>
            <a:ext cx="511200" cy="511200"/>
          </a:xfrm>
          <a:prstGeom prst="rect">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E1417FC-BF69-104F-84A0-076FD6B171AF}"/>
              </a:ext>
            </a:extLst>
          </p:cNvPr>
          <p:cNvSpPr>
            <a:spLocks noChangeAspect="1"/>
          </p:cNvSpPr>
          <p:nvPr/>
        </p:nvSpPr>
        <p:spPr>
          <a:xfrm>
            <a:off x="262946" y="6122090"/>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140176A-4DC7-E946-B808-1FF914265621}"/>
              </a:ext>
            </a:extLst>
          </p:cNvPr>
          <p:cNvSpPr>
            <a:spLocks noChangeAspect="1"/>
          </p:cNvSpPr>
          <p:nvPr/>
        </p:nvSpPr>
        <p:spPr>
          <a:xfrm>
            <a:off x="262946" y="6122090"/>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849AC05-2B39-D04C-AA9A-A699F53E3FAB}"/>
              </a:ext>
            </a:extLst>
          </p:cNvPr>
          <p:cNvSpPr>
            <a:spLocks noChangeAspect="1"/>
          </p:cNvSpPr>
          <p:nvPr/>
        </p:nvSpPr>
        <p:spPr>
          <a:xfrm>
            <a:off x="262946" y="6122090"/>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21D4D7-1892-BE46-846B-BBB1F5D1560B}"/>
              </a:ext>
            </a:extLst>
          </p:cNvPr>
          <p:cNvSpPr>
            <a:spLocks noChangeAspect="1"/>
          </p:cNvSpPr>
          <p:nvPr/>
        </p:nvSpPr>
        <p:spPr>
          <a:xfrm>
            <a:off x="262946" y="6122090"/>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C7B7B77-A7F5-C54C-8B30-408A25735DFE}"/>
              </a:ext>
            </a:extLst>
          </p:cNvPr>
          <p:cNvSpPr>
            <a:spLocks noChangeAspect="1"/>
          </p:cNvSpPr>
          <p:nvPr/>
        </p:nvSpPr>
        <p:spPr>
          <a:xfrm>
            <a:off x="262946" y="6125807"/>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ADED52E-E786-B749-9950-D1A9F37392F6}"/>
              </a:ext>
            </a:extLst>
          </p:cNvPr>
          <p:cNvSpPr>
            <a:spLocks noChangeAspect="1"/>
          </p:cNvSpPr>
          <p:nvPr/>
        </p:nvSpPr>
        <p:spPr>
          <a:xfrm>
            <a:off x="262946" y="6129524"/>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1A3A7E2-DA80-4C47-8C02-63311F7A2384}"/>
              </a:ext>
            </a:extLst>
          </p:cNvPr>
          <p:cNvSpPr>
            <a:spLocks noChangeAspect="1"/>
          </p:cNvSpPr>
          <p:nvPr/>
        </p:nvSpPr>
        <p:spPr>
          <a:xfrm>
            <a:off x="262946" y="6129524"/>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F46494D-1042-8240-8FE4-2ECF64127F88}"/>
              </a:ext>
            </a:extLst>
          </p:cNvPr>
          <p:cNvSpPr>
            <a:spLocks noChangeAspect="1"/>
          </p:cNvSpPr>
          <p:nvPr/>
        </p:nvSpPr>
        <p:spPr>
          <a:xfrm>
            <a:off x="262946" y="6118373"/>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7508E03-5BF4-7549-BFAC-8B76D8CC6470}"/>
              </a:ext>
            </a:extLst>
          </p:cNvPr>
          <p:cNvSpPr>
            <a:spLocks noChangeAspect="1"/>
          </p:cNvSpPr>
          <p:nvPr/>
        </p:nvSpPr>
        <p:spPr>
          <a:xfrm>
            <a:off x="262946" y="6113081"/>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575E34D-1CAB-D944-8428-11681EBEAD63}"/>
              </a:ext>
            </a:extLst>
          </p:cNvPr>
          <p:cNvSpPr>
            <a:spLocks noChangeAspect="1"/>
          </p:cNvSpPr>
          <p:nvPr/>
        </p:nvSpPr>
        <p:spPr>
          <a:xfrm>
            <a:off x="262946" y="6107789"/>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3853245-B4B5-8A4B-8C7A-86AEBCD1F60A}"/>
              </a:ext>
            </a:extLst>
          </p:cNvPr>
          <p:cNvSpPr>
            <a:spLocks noChangeAspect="1"/>
          </p:cNvSpPr>
          <p:nvPr/>
        </p:nvSpPr>
        <p:spPr>
          <a:xfrm>
            <a:off x="262946" y="6118373"/>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1872EC0-09CB-3647-AB0C-0383102F019C}"/>
              </a:ext>
            </a:extLst>
          </p:cNvPr>
          <p:cNvSpPr>
            <a:spLocks noChangeAspect="1"/>
          </p:cNvSpPr>
          <p:nvPr/>
        </p:nvSpPr>
        <p:spPr>
          <a:xfrm>
            <a:off x="262946" y="6122090"/>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C9AFEE8-03A0-3440-834C-FB03410CABE0}"/>
              </a:ext>
            </a:extLst>
          </p:cNvPr>
          <p:cNvSpPr>
            <a:spLocks noChangeAspect="1"/>
          </p:cNvSpPr>
          <p:nvPr/>
        </p:nvSpPr>
        <p:spPr>
          <a:xfrm>
            <a:off x="262946" y="6118953"/>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27DB050-690F-8C44-8F80-4721AE74775D}"/>
              </a:ext>
            </a:extLst>
          </p:cNvPr>
          <p:cNvSpPr>
            <a:spLocks noChangeAspect="1"/>
          </p:cNvSpPr>
          <p:nvPr/>
        </p:nvSpPr>
        <p:spPr>
          <a:xfrm>
            <a:off x="262946" y="611523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710A152-8B52-EA44-A490-88961431C6FE}"/>
              </a:ext>
            </a:extLst>
          </p:cNvPr>
          <p:cNvSpPr>
            <a:spLocks noChangeAspect="1"/>
          </p:cNvSpPr>
          <p:nvPr/>
        </p:nvSpPr>
        <p:spPr>
          <a:xfrm>
            <a:off x="262946" y="6115236"/>
            <a:ext cx="511200" cy="511200"/>
          </a:xfrm>
          <a:prstGeom prst="rect">
            <a:avLst/>
          </a:prstGeom>
          <a:solidFill>
            <a:srgbClr val="00B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a:extLst>
              <a:ext uri="{FF2B5EF4-FFF2-40B4-BE49-F238E27FC236}">
                <a16:creationId xmlns:a16="http://schemas.microsoft.com/office/drawing/2014/main" id="{FEAC08EA-062B-EA49-A1BD-B1BA8DC32B46}"/>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TextBox 62">
            <a:extLst>
              <a:ext uri="{FF2B5EF4-FFF2-40B4-BE49-F238E27FC236}">
                <a16:creationId xmlns:a16="http://schemas.microsoft.com/office/drawing/2014/main" id="{245019FE-768C-A049-90E4-1463333EFF22}"/>
              </a:ext>
            </a:extLst>
          </p:cNvPr>
          <p:cNvSpPr txBox="1"/>
          <p:nvPr/>
        </p:nvSpPr>
        <p:spPr>
          <a:xfrm>
            <a:off x="398842" y="426259"/>
            <a:ext cx="11279352" cy="1754326"/>
          </a:xfrm>
          <a:prstGeom prst="rect">
            <a:avLst/>
          </a:prstGeom>
          <a:noFill/>
        </p:spPr>
        <p:txBody>
          <a:bodyPr wrap="square" rtlCol="0">
            <a:spAutoFit/>
          </a:bodyPr>
          <a:lstStyle/>
          <a:p>
            <a:r>
              <a:rPr lang="en-US" sz="3600">
                <a:latin typeface="Abadi MT Condensed Light" panose="020B0306030101010103" pitchFamily="34" charset="77"/>
              </a:rPr>
              <a:t>Create a shape that would be easy for you to find the area and perimeter of. Then, create a shape where it would be more challenging for you to figure them out and explain why.</a:t>
            </a:r>
          </a:p>
        </p:txBody>
      </p:sp>
    </p:spTree>
    <p:extLst>
      <p:ext uri="{BB962C8B-B14F-4D97-AF65-F5344CB8AC3E}">
        <p14:creationId xmlns:p14="http://schemas.microsoft.com/office/powerpoint/2010/main" val="5999328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DA70C478-64DB-8146-B891-09AA40897C3C}"/>
              </a:ext>
            </a:extLst>
          </p:cNvPr>
          <p:cNvSpPr/>
          <p:nvPr/>
        </p:nvSpPr>
        <p:spPr>
          <a:xfrm>
            <a:off x="1536684" y="1132850"/>
            <a:ext cx="9118631" cy="4592299"/>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FFC001"/>
          </a:solidFill>
          <a:ln w="28575">
            <a:solidFill>
              <a:schemeClr val="accent3">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Looking Back</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solidFill>
                  <a:schemeClr val="accent4"/>
                </a:solidFill>
                <a:latin typeface="Bradley Hand"/>
              </a:rPr>
              <a:t>3</a:t>
            </a:r>
            <a:endParaRPr lang="en-US" sz="4800">
              <a:solidFill>
                <a:schemeClr val="accent4"/>
              </a:solidFill>
              <a:latin typeface="Bradley Hand"/>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19596596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50240" y="1132062"/>
            <a:ext cx="3645607" cy="5415521"/>
          </a:xfrm>
          <a:prstGeom prst="round2Diag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94480" y="1132062"/>
            <a:ext cx="3645606" cy="5415521"/>
          </a:xfrm>
          <a:prstGeom prst="round2Diag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lumMod val="50000"/>
                </a:schemeClr>
              </a:solidFill>
              <a:latin typeface="Abadi MT Condensed Light" panose="020B0306030101010103" pitchFamily="34" charset="77"/>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420564"/>
          </a:xfrm>
          <a:prstGeom prst="rect">
            <a:avLst/>
          </a:prstGeom>
          <a:solidFill>
            <a:schemeClr val="accent6"/>
          </a:solidFill>
          <a:ln w="28575">
            <a:solidFill>
              <a:schemeClr val="accent6">
                <a:lumMod val="50000"/>
              </a:schemeClr>
            </a:solidFill>
          </a:ln>
        </p:spPr>
        <p:txBody>
          <a:bodyPr wrap="square" lIns="91440" tIns="45720" rIns="91440" bIns="45720" rtlCol="0" anchor="t">
            <a:spAutoFit/>
          </a:bodyPr>
          <a:lstStyle/>
          <a:p>
            <a:pPr algn="ctr"/>
            <a:r>
              <a:rPr lang="en-US" sz="2100">
                <a:solidFill>
                  <a:schemeClr val="bg1"/>
                </a:solidFill>
                <a:latin typeface="Cavolini"/>
                <a:cs typeface="Cavolini"/>
              </a:rPr>
              <a:t>Looking Back</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chemeClr val="accent6"/>
          </a:solidFill>
          <a:ln w="28575">
            <a:solidFill>
              <a:schemeClr val="accent6">
                <a:lumMod val="50000"/>
              </a:schemeClr>
            </a:solidFill>
          </a:ln>
        </p:spPr>
        <p:txBody>
          <a:bodyPr wrap="square" lIns="91440" tIns="45720" rIns="91440" bIns="45720" rtlCol="0" anchor="t">
            <a:spAutoFit/>
          </a:bodyPr>
          <a:lstStyle/>
          <a:p>
            <a:pPr algn="ctr"/>
            <a:r>
              <a:rPr lang="en-US" sz="2100">
                <a:solidFill>
                  <a:schemeClr val="bg1"/>
                </a:solidFill>
                <a:latin typeface="Cavolini"/>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chemeClr val="accent6"/>
          </a:solidFill>
          <a:ln w="28575">
            <a:solidFill>
              <a:schemeClr val="accent6">
                <a:lumMod val="50000"/>
              </a:schemeClr>
            </a:solidFill>
          </a:ln>
        </p:spPr>
        <p:txBody>
          <a:bodyPr wrap="square" lIns="91440" tIns="45720" rIns="91440" bIns="45720" rtlCol="0" anchor="t">
            <a:spAutoFit/>
          </a:bodyPr>
          <a:lstStyle/>
          <a:p>
            <a:pPr algn="ctr"/>
            <a:r>
              <a:rPr lang="en-US" sz="2100">
                <a:solidFill>
                  <a:schemeClr val="bg1"/>
                </a:solidFill>
                <a:latin typeface="Cavolini"/>
                <a:cs typeface="Cavolini"/>
              </a:rPr>
              <a:t>Get Ready</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511" y="2513910"/>
            <a:ext cx="713228" cy="721241"/>
          </a:xfrm>
          <a:prstGeom prst="rect">
            <a:avLst/>
          </a:prstGeom>
          <a:noFill/>
          <a:extLst>
            <a:ext uri="{909E8E84-426E-40dd-AFC4-6F175D3DCCD1}">
              <a14:hiddenFill xmlns:a14="http://schemas.microsoft.com/office/drawing/2010/main" xmlns="">
                <a:solidFill>
                  <a:srgbClr val="FFFFFF"/>
                </a:solidFill>
              </a14:hiddenFill>
            </a:ext>
          </a:extLst>
        </p:spPr>
      </p:pic>
      <p:pic>
        <p:nvPicPr>
          <p:cNvPr id="2066" name="Picture 18">
            <a:extLst>
              <a:ext uri="{FF2B5EF4-FFF2-40B4-BE49-F238E27FC236}">
                <a16:creationId xmlns:a16="http://schemas.microsoft.com/office/drawing/2014/main" id="{1CAF6B15-1F54-AF4A-A3E0-B6A90DC4E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3437" y="4041236"/>
            <a:ext cx="689177" cy="508409"/>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9611739" y="2629221"/>
            <a:ext cx="1761504" cy="461665"/>
          </a:xfrm>
          <a:prstGeom prst="rect">
            <a:avLst/>
          </a:prstGeom>
          <a:noFill/>
        </p:spPr>
        <p:txBody>
          <a:bodyPr wrap="square" rtlCol="0">
            <a:spAutoFit/>
          </a:bodyPr>
          <a:lstStyle/>
          <a:p>
            <a:r>
              <a:rPr lang="en-US" sz="2400">
                <a:solidFill>
                  <a:schemeClr val="bg2">
                    <a:lumMod val="50000"/>
                  </a:schemeClr>
                </a:solidFill>
                <a:latin typeface="Abadi MT Condensed Light" panose="020B0306030101010103" pitchFamily="34" charset="77"/>
              </a:rPr>
              <a:t>Write About It</a:t>
            </a:r>
          </a:p>
        </p:txBody>
      </p:sp>
      <p:sp>
        <p:nvSpPr>
          <p:cNvPr id="53" name="TextBox 52">
            <a:extLst>
              <a:ext uri="{FF2B5EF4-FFF2-40B4-BE49-F238E27FC236}">
                <a16:creationId xmlns:a16="http://schemas.microsoft.com/office/drawing/2014/main" id="{B7FBFAB7-3D07-7344-A2BF-99FBE34723F8}"/>
              </a:ext>
            </a:extLst>
          </p:cNvPr>
          <p:cNvSpPr txBox="1"/>
          <p:nvPr/>
        </p:nvSpPr>
        <p:spPr>
          <a:xfrm>
            <a:off x="9667565" y="4041236"/>
            <a:ext cx="1520083" cy="461665"/>
          </a:xfrm>
          <a:prstGeom prst="rect">
            <a:avLst/>
          </a:prstGeom>
          <a:noFill/>
        </p:spPr>
        <p:txBody>
          <a:bodyPr wrap="square" rtlCol="0">
            <a:spAutoFit/>
          </a:bodyPr>
          <a:lstStyle/>
          <a:p>
            <a:r>
              <a:rPr lang="en-US" sz="2400">
                <a:solidFill>
                  <a:schemeClr val="bg2">
                    <a:lumMod val="50000"/>
                  </a:schemeClr>
                </a:solidFill>
                <a:latin typeface="Abadi MT Condensed Light" panose="020B0306030101010103" pitchFamily="34" charset="77"/>
              </a:rPr>
              <a:t>Record It</a:t>
            </a:r>
          </a:p>
        </p:txBody>
      </p:sp>
      <p:sp>
        <p:nvSpPr>
          <p:cNvPr id="54" name="TextBox 53">
            <a:extLst>
              <a:ext uri="{FF2B5EF4-FFF2-40B4-BE49-F238E27FC236}">
                <a16:creationId xmlns:a16="http://schemas.microsoft.com/office/drawing/2014/main" id="{D90B2E2B-98AA-DC48-8503-7701AA80BB42}"/>
              </a:ext>
            </a:extLst>
          </p:cNvPr>
          <p:cNvSpPr txBox="1"/>
          <p:nvPr/>
        </p:nvSpPr>
        <p:spPr>
          <a:xfrm>
            <a:off x="9910580" y="3331824"/>
            <a:ext cx="1034052" cy="420564"/>
          </a:xfrm>
          <a:prstGeom prst="rect">
            <a:avLst/>
          </a:prstGeom>
          <a:noFill/>
        </p:spPr>
        <p:txBody>
          <a:bodyPr wrap="square" rtlCol="0">
            <a:spAutoFit/>
          </a:bodyPr>
          <a:lstStyle/>
          <a:p>
            <a:r>
              <a:rPr lang="en-US" sz="2133" dirty="0">
                <a:solidFill>
                  <a:schemeClr val="bg2">
                    <a:lumMod val="50000"/>
                  </a:schemeClr>
                </a:solidFill>
                <a:latin typeface="Abadi MT Condensed Light" panose="020B0306030101010103" pitchFamily="34" charset="77"/>
              </a:rPr>
              <a:t>or</a:t>
            </a:r>
          </a:p>
        </p:txBody>
      </p:sp>
      <p:sp>
        <p:nvSpPr>
          <p:cNvPr id="27" name="Rectangle 26">
            <a:extLst>
              <a:ext uri="{FF2B5EF4-FFF2-40B4-BE49-F238E27FC236}">
                <a16:creationId xmlns:a16="http://schemas.microsoft.com/office/drawing/2014/main" id="{2FFE1002-E844-3642-A0B9-10BEEFD39A80}"/>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Bradley Hand"/>
              </a:rPr>
              <a:t>1</a:t>
            </a:r>
            <a:endParaRPr lang="en-US" sz="4800">
              <a:latin typeface="Bradley Hand"/>
            </a:endParaRPr>
          </a:p>
        </p:txBody>
      </p:sp>
      <p:sp>
        <p:nvSpPr>
          <p:cNvPr id="60" name="Rectangle 59">
            <a:extLst>
              <a:ext uri="{FF2B5EF4-FFF2-40B4-BE49-F238E27FC236}">
                <a16:creationId xmlns:a16="http://schemas.microsoft.com/office/drawing/2014/main" id="{D673F850-A07C-AD41-968E-4A6924CE0B21}"/>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Bradley Hand"/>
              </a:rPr>
              <a:t>2</a:t>
            </a:r>
            <a:endParaRPr lang="en-US" sz="4800">
              <a:latin typeface="Bradley Hand"/>
            </a:endParaRPr>
          </a:p>
        </p:txBody>
      </p:sp>
      <p:sp>
        <p:nvSpPr>
          <p:cNvPr id="61" name="Rectangle 60">
            <a:extLst>
              <a:ext uri="{FF2B5EF4-FFF2-40B4-BE49-F238E27FC236}">
                <a16:creationId xmlns:a16="http://schemas.microsoft.com/office/drawing/2014/main" id="{330048A6-6241-3A48-B5FC-1B542DC34537}"/>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Bradley Hand"/>
              </a:rPr>
              <a:t>3</a:t>
            </a:r>
            <a:endParaRPr lang="en-US" sz="4800">
              <a:latin typeface="Bradley Hand"/>
            </a:endParaRPr>
          </a:p>
        </p:txBody>
      </p:sp>
      <p:sp>
        <p:nvSpPr>
          <p:cNvPr id="29" name="TextBox 28">
            <a:extLst>
              <a:ext uri="{FF2B5EF4-FFF2-40B4-BE49-F238E27FC236}">
                <a16:creationId xmlns:a16="http://schemas.microsoft.com/office/drawing/2014/main" id="{B0360182-8A27-9B42-9822-69767BFDE599}"/>
              </a:ext>
            </a:extLst>
          </p:cNvPr>
          <p:cNvSpPr txBox="1"/>
          <p:nvPr/>
        </p:nvSpPr>
        <p:spPr>
          <a:xfrm>
            <a:off x="4683344" y="2850457"/>
            <a:ext cx="2915605" cy="646331"/>
          </a:xfrm>
          <a:prstGeom prst="rect">
            <a:avLst/>
          </a:prstGeom>
          <a:noFill/>
        </p:spPr>
        <p:txBody>
          <a:bodyPr wrap="square" rtlCol="0" anchor="ctr">
            <a:spAutoFit/>
          </a:bodyPr>
          <a:lstStyle/>
          <a:p>
            <a:pPr algn="ctr"/>
            <a:r>
              <a:rPr lang="en-US" sz="3600" dirty="0">
                <a:latin typeface="Marker Felt Thin" panose="02000400000000000000" pitchFamily="2" charset="77"/>
              </a:rPr>
              <a:t>Rope it off!</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latin typeface="Cavolini"/>
                <a:cs typeface="Cavolini"/>
              </a:rPr>
              <a:t>Problem Solving</a:t>
            </a:r>
          </a:p>
        </p:txBody>
      </p:sp>
      <p:sp>
        <p:nvSpPr>
          <p:cNvPr id="36" name="TextBox 35">
            <a:extLst>
              <a:ext uri="{FF2B5EF4-FFF2-40B4-BE49-F238E27FC236}">
                <a16:creationId xmlns:a16="http://schemas.microsoft.com/office/drawing/2014/main" id="{22F0CAD0-CE73-B445-AC1D-6537BF418F8D}"/>
              </a:ext>
            </a:extLst>
          </p:cNvPr>
          <p:cNvSpPr txBox="1"/>
          <p:nvPr/>
        </p:nvSpPr>
        <p:spPr>
          <a:xfrm>
            <a:off x="566594" y="2956582"/>
            <a:ext cx="2915605" cy="1938992"/>
          </a:xfrm>
          <a:prstGeom prst="rect">
            <a:avLst/>
          </a:prstGeom>
          <a:noFill/>
        </p:spPr>
        <p:txBody>
          <a:bodyPr wrap="square" rtlCol="0" anchor="ctr">
            <a:spAutoFit/>
          </a:bodyPr>
          <a:lstStyle/>
          <a:p>
            <a:pPr algn="ctr"/>
            <a:r>
              <a:rPr lang="en-US" sz="4000">
                <a:solidFill>
                  <a:schemeClr val="tx1">
                    <a:lumMod val="75000"/>
                    <a:lumOff val="25000"/>
                  </a:schemeClr>
                </a:solidFill>
                <a:latin typeface="Marker Felt Thin" panose="02000400000000000000" pitchFamily="2" charset="77"/>
              </a:rPr>
              <a:t>Which One Doesn’t Belong?</a:t>
            </a:r>
          </a:p>
        </p:txBody>
      </p:sp>
    </p:spTree>
    <p:extLst>
      <p:ext uri="{BB962C8B-B14F-4D97-AF65-F5344CB8AC3E}">
        <p14:creationId xmlns:p14="http://schemas.microsoft.com/office/powerpoint/2010/main" val="42208486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13364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1</a:t>
            </a:r>
            <a:endParaRPr lang="en-US" sz="4800" dirty="0">
              <a:latin typeface="Bradley Hand" pitchFamily="2" charset="77"/>
            </a:endParaRPr>
          </a:p>
        </p:txBody>
      </p:sp>
      <p:pic>
        <p:nvPicPr>
          <p:cNvPr id="5" name="Picture 4" descr="Chart, histogram&#10;&#10;Description automatically generated">
            <a:extLst>
              <a:ext uri="{FF2B5EF4-FFF2-40B4-BE49-F238E27FC236}">
                <a16:creationId xmlns:a16="http://schemas.microsoft.com/office/drawing/2014/main" id="{94B801BD-9F33-1C4B-A109-6430E228BFF3}"/>
              </a:ext>
            </a:extLst>
          </p:cNvPr>
          <p:cNvPicPr>
            <a:picLocks noChangeAspect="1"/>
          </p:cNvPicPr>
          <p:nvPr/>
        </p:nvPicPr>
        <p:blipFill>
          <a:blip r:embed="rId3"/>
          <a:stretch>
            <a:fillRect/>
          </a:stretch>
        </p:blipFill>
        <p:spPr>
          <a:xfrm>
            <a:off x="7538166" y="605345"/>
            <a:ext cx="3013997" cy="2982271"/>
          </a:xfrm>
          <a:prstGeom prst="rect">
            <a:avLst/>
          </a:prstGeom>
        </p:spPr>
      </p:pic>
      <p:pic>
        <p:nvPicPr>
          <p:cNvPr id="7" name="Picture 6" descr="Chart, bar chart&#10;&#10;Description automatically generated">
            <a:extLst>
              <a:ext uri="{FF2B5EF4-FFF2-40B4-BE49-F238E27FC236}">
                <a16:creationId xmlns:a16="http://schemas.microsoft.com/office/drawing/2014/main" id="{D4972B0D-EA58-3747-B9C4-06FD274C8F5D}"/>
              </a:ext>
            </a:extLst>
          </p:cNvPr>
          <p:cNvPicPr>
            <a:picLocks noChangeAspect="1"/>
          </p:cNvPicPr>
          <p:nvPr/>
        </p:nvPicPr>
        <p:blipFill>
          <a:blip r:embed="rId4"/>
          <a:stretch>
            <a:fillRect/>
          </a:stretch>
        </p:blipFill>
        <p:spPr>
          <a:xfrm>
            <a:off x="4653835" y="647704"/>
            <a:ext cx="2127282" cy="3170269"/>
          </a:xfrm>
          <a:prstGeom prst="rect">
            <a:avLst/>
          </a:prstGeom>
        </p:spPr>
      </p:pic>
      <p:pic>
        <p:nvPicPr>
          <p:cNvPr id="9" name="Picture 8" descr="Chart&#10;&#10;Description automatically generated">
            <a:extLst>
              <a:ext uri="{FF2B5EF4-FFF2-40B4-BE49-F238E27FC236}">
                <a16:creationId xmlns:a16="http://schemas.microsoft.com/office/drawing/2014/main" id="{7AA67688-A122-FD4E-A6F2-1AEDB4E330CE}"/>
              </a:ext>
            </a:extLst>
          </p:cNvPr>
          <p:cNvPicPr>
            <a:picLocks noChangeAspect="1"/>
          </p:cNvPicPr>
          <p:nvPr/>
        </p:nvPicPr>
        <p:blipFill>
          <a:blip r:embed="rId5"/>
          <a:stretch>
            <a:fillRect/>
          </a:stretch>
        </p:blipFill>
        <p:spPr>
          <a:xfrm>
            <a:off x="4651797" y="4171728"/>
            <a:ext cx="2127282" cy="2198873"/>
          </a:xfrm>
          <a:prstGeom prst="rect">
            <a:avLst/>
          </a:prstGeom>
        </p:spPr>
      </p:pic>
      <p:cxnSp>
        <p:nvCxnSpPr>
          <p:cNvPr id="11" name="Straight Connector 10">
            <a:extLst>
              <a:ext uri="{FF2B5EF4-FFF2-40B4-BE49-F238E27FC236}">
                <a16:creationId xmlns:a16="http://schemas.microsoft.com/office/drawing/2014/main" id="{62BBB175-2608-9846-9A8A-19CC410C024F}"/>
              </a:ext>
            </a:extLst>
          </p:cNvPr>
          <p:cNvCxnSpPr/>
          <p:nvPr/>
        </p:nvCxnSpPr>
        <p:spPr>
          <a:xfrm>
            <a:off x="4096011" y="3817973"/>
            <a:ext cx="6764055"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C54696-6C47-C642-9AAC-24CE55CF7DFF}"/>
              </a:ext>
            </a:extLst>
          </p:cNvPr>
          <p:cNvCxnSpPr>
            <a:cxnSpLocks/>
          </p:cNvCxnSpPr>
          <p:nvPr/>
        </p:nvCxnSpPr>
        <p:spPr>
          <a:xfrm>
            <a:off x="7151638" y="605345"/>
            <a:ext cx="0" cy="5995871"/>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038C6E8-BECA-A44A-BF99-B9C60E39BE4E}"/>
              </a:ext>
            </a:extLst>
          </p:cNvPr>
          <p:cNvSpPr txBox="1"/>
          <p:nvPr/>
        </p:nvSpPr>
        <p:spPr>
          <a:xfrm>
            <a:off x="544206" y="2021460"/>
            <a:ext cx="3426337" cy="3046988"/>
          </a:xfrm>
          <a:prstGeom prst="rect">
            <a:avLst/>
          </a:prstGeom>
          <a:noFill/>
          <a:ln>
            <a:noFill/>
          </a:ln>
        </p:spPr>
        <p:txBody>
          <a:bodyPr wrap="square" rtlCol="0">
            <a:spAutoFit/>
          </a:bodyPr>
          <a:lstStyle/>
          <a:p>
            <a:pPr algn="ctr"/>
            <a:r>
              <a:rPr lang="en-US" sz="4800" b="1" dirty="0">
                <a:latin typeface="Cavolini" panose="03000502040302020204" pitchFamily="66" charset="0"/>
                <a:cs typeface="Cavolini" panose="03000502040302020204" pitchFamily="66" charset="0"/>
              </a:rPr>
              <a:t>Which One Doesn’t Belong?</a:t>
            </a:r>
          </a:p>
        </p:txBody>
      </p:sp>
      <p:pic>
        <p:nvPicPr>
          <p:cNvPr id="16" name="Picture 15" descr="Chart, bar chart&#10;&#10;Description automatically generated">
            <a:extLst>
              <a:ext uri="{FF2B5EF4-FFF2-40B4-BE49-F238E27FC236}">
                <a16:creationId xmlns:a16="http://schemas.microsoft.com/office/drawing/2014/main" id="{C5261F31-82A5-C941-BDBB-DE99B4358D31}"/>
              </a:ext>
            </a:extLst>
          </p:cNvPr>
          <p:cNvPicPr>
            <a:picLocks noChangeAspect="1"/>
          </p:cNvPicPr>
          <p:nvPr/>
        </p:nvPicPr>
        <p:blipFill>
          <a:blip r:embed="rId6"/>
          <a:stretch>
            <a:fillRect/>
          </a:stretch>
        </p:blipFill>
        <p:spPr>
          <a:xfrm>
            <a:off x="7478038" y="3973753"/>
            <a:ext cx="3398099" cy="2512601"/>
          </a:xfrm>
          <a:prstGeom prst="rect">
            <a:avLst/>
          </a:prstGeom>
        </p:spPr>
      </p:pic>
    </p:spTree>
    <p:extLst>
      <p:ext uri="{BB962C8B-B14F-4D97-AF65-F5344CB8AC3E}">
        <p14:creationId xmlns:p14="http://schemas.microsoft.com/office/powerpoint/2010/main" val="2153610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9;p15">
            <a:extLst>
              <a:ext uri="{FF2B5EF4-FFF2-40B4-BE49-F238E27FC236}">
                <a16:creationId xmlns:a16="http://schemas.microsoft.com/office/drawing/2014/main" id="{709DF470-4E2D-3E4D-8E2D-AAAA691EA0DA}"/>
              </a:ext>
            </a:extLst>
          </p:cNvPr>
          <p:cNvSpPr txBox="1">
            <a:spLocks/>
          </p:cNvSpPr>
          <p:nvPr/>
        </p:nvSpPr>
        <p:spPr>
          <a:xfrm>
            <a:off x="176782" y="516353"/>
            <a:ext cx="11644159" cy="546000"/>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3200" b="1" dirty="0">
                <a:solidFill>
                  <a:schemeClr val="tx1">
                    <a:lumMod val="75000"/>
                    <a:lumOff val="25000"/>
                  </a:schemeClr>
                </a:solidFill>
              </a:rPr>
              <a:t>How do we use measurement to understand and describe our world?</a:t>
            </a:r>
          </a:p>
        </p:txBody>
      </p:sp>
      <p:sp>
        <p:nvSpPr>
          <p:cNvPr id="9" name="Round Diagonal Corner Rectangle 8">
            <a:extLst>
              <a:ext uri="{FF2B5EF4-FFF2-40B4-BE49-F238E27FC236}">
                <a16:creationId xmlns:a16="http://schemas.microsoft.com/office/drawing/2014/main" id="{DDDBF25F-DFA0-A240-8402-D842232419A4}"/>
              </a:ext>
            </a:extLst>
          </p:cNvPr>
          <p:cNvSpPr/>
          <p:nvPr/>
        </p:nvSpPr>
        <p:spPr>
          <a:xfrm>
            <a:off x="7524232" y="4124620"/>
            <a:ext cx="2441718" cy="2489609"/>
          </a:xfrm>
          <a:prstGeom prst="round2DiagRect">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volini"/>
                <a:cs typeface="Cavolini"/>
              </a:rPr>
              <a:t>Number Play</a:t>
            </a:r>
          </a:p>
        </p:txBody>
      </p:sp>
      <p:sp>
        <p:nvSpPr>
          <p:cNvPr id="10" name="Round Diagonal Corner Rectangle 9">
            <a:extLst>
              <a:ext uri="{FF2B5EF4-FFF2-40B4-BE49-F238E27FC236}">
                <a16:creationId xmlns:a16="http://schemas.microsoft.com/office/drawing/2014/main" id="{50EA33F9-349F-C94D-9CD3-1DF95BFE6CB4}"/>
              </a:ext>
            </a:extLst>
          </p:cNvPr>
          <p:cNvSpPr/>
          <p:nvPr/>
        </p:nvSpPr>
        <p:spPr>
          <a:xfrm>
            <a:off x="4830723" y="4133718"/>
            <a:ext cx="2441718" cy="2480511"/>
          </a:xfrm>
          <a:prstGeom prst="round2DiagRect">
            <a:avLst/>
          </a:prstGeom>
          <a:solidFill>
            <a:srgbClr val="0070C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Cavolini"/>
                <a:cs typeface="Cavolini"/>
              </a:rPr>
              <a:t>Pattern Connection</a:t>
            </a:r>
          </a:p>
        </p:txBody>
      </p:sp>
      <p:sp>
        <p:nvSpPr>
          <p:cNvPr id="11" name="Round Diagonal Corner Rectangle 10">
            <a:extLst>
              <a:ext uri="{FF2B5EF4-FFF2-40B4-BE49-F238E27FC236}">
                <a16:creationId xmlns:a16="http://schemas.microsoft.com/office/drawing/2014/main" id="{BFFADCC8-BE91-F841-BB46-15F21940DFEA}"/>
              </a:ext>
            </a:extLst>
          </p:cNvPr>
          <p:cNvSpPr/>
          <p:nvPr/>
        </p:nvSpPr>
        <p:spPr>
          <a:xfrm>
            <a:off x="2137214" y="4133718"/>
            <a:ext cx="2441718" cy="2480511"/>
          </a:xfrm>
          <a:prstGeom prst="round2DiagRect">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volini"/>
                <a:cs typeface="Cavolini"/>
              </a:rPr>
              <a:t>Problem Solving</a:t>
            </a:r>
          </a:p>
        </p:txBody>
      </p:sp>
      <p:sp>
        <p:nvSpPr>
          <p:cNvPr id="12" name="Round Diagonal Corner Rectangle 11">
            <a:extLst>
              <a:ext uri="{FF2B5EF4-FFF2-40B4-BE49-F238E27FC236}">
                <a16:creationId xmlns:a16="http://schemas.microsoft.com/office/drawing/2014/main" id="{35B11355-3310-064E-B513-48A85A488163}"/>
              </a:ext>
            </a:extLst>
          </p:cNvPr>
          <p:cNvSpPr/>
          <p:nvPr/>
        </p:nvSpPr>
        <p:spPr>
          <a:xfrm>
            <a:off x="7524232" y="1338306"/>
            <a:ext cx="2441718" cy="2489610"/>
          </a:xfrm>
          <a:prstGeom prst="round2DiagRect">
            <a:avLst/>
          </a:prstGeom>
          <a:solidFill>
            <a:schemeClr val="accent2"/>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volini"/>
                <a:cs typeface="Cavolini"/>
              </a:rPr>
              <a:t>Mental Math &amp; Estimation</a:t>
            </a:r>
          </a:p>
        </p:txBody>
      </p:sp>
      <p:sp>
        <p:nvSpPr>
          <p:cNvPr id="13" name="Round Diagonal Corner Rectangle 12">
            <a:extLst>
              <a:ext uri="{FF2B5EF4-FFF2-40B4-BE49-F238E27FC236}">
                <a16:creationId xmlns:a16="http://schemas.microsoft.com/office/drawing/2014/main" id="{A4DB80F4-2DD3-A348-B95E-95438954A7BC}"/>
              </a:ext>
            </a:extLst>
          </p:cNvPr>
          <p:cNvSpPr/>
          <p:nvPr/>
        </p:nvSpPr>
        <p:spPr>
          <a:xfrm>
            <a:off x="4830723" y="1338306"/>
            <a:ext cx="2441718" cy="2489610"/>
          </a:xfrm>
          <a:prstGeom prst="round2DiagRect">
            <a:avLst/>
          </a:prstGeom>
          <a:solidFill>
            <a:srgbClr val="C00000"/>
          </a:solidFill>
          <a:ln w="38100">
            <a:solidFill>
              <a:srgbClr val="A60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volini"/>
                <a:cs typeface="Cavolini"/>
              </a:rPr>
              <a:t>Real World Connections</a:t>
            </a:r>
          </a:p>
        </p:txBody>
      </p:sp>
      <p:sp>
        <p:nvSpPr>
          <p:cNvPr id="14" name="Round Diagonal Corner Rectangle 13">
            <a:extLst>
              <a:ext uri="{FF2B5EF4-FFF2-40B4-BE49-F238E27FC236}">
                <a16:creationId xmlns:a16="http://schemas.microsoft.com/office/drawing/2014/main" id="{9B5A4583-D0D1-3E46-9450-21D1E2067C58}"/>
              </a:ext>
            </a:extLst>
          </p:cNvPr>
          <p:cNvSpPr/>
          <p:nvPr/>
        </p:nvSpPr>
        <p:spPr>
          <a:xfrm>
            <a:off x="2137214" y="1338306"/>
            <a:ext cx="2441718" cy="2489610"/>
          </a:xfrm>
          <a:prstGeom prst="round2Diag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volini"/>
                <a:cs typeface="Cavolini"/>
              </a:rPr>
              <a:t>Visual Connections</a:t>
            </a:r>
          </a:p>
        </p:txBody>
      </p:sp>
    </p:spTree>
    <p:extLst>
      <p:ext uri="{BB962C8B-B14F-4D97-AF65-F5344CB8AC3E}">
        <p14:creationId xmlns:p14="http://schemas.microsoft.com/office/powerpoint/2010/main" val="21945279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13364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1</a:t>
            </a:r>
            <a:endParaRPr lang="en-US" sz="4800" dirty="0">
              <a:latin typeface="Bradley Hand" pitchFamily="2" charset="77"/>
            </a:endParaRPr>
          </a:p>
        </p:txBody>
      </p:sp>
      <p:pic>
        <p:nvPicPr>
          <p:cNvPr id="5" name="Picture 4" descr="Chart, histogram&#10;&#10;Description automatically generated">
            <a:extLst>
              <a:ext uri="{FF2B5EF4-FFF2-40B4-BE49-F238E27FC236}">
                <a16:creationId xmlns:a16="http://schemas.microsoft.com/office/drawing/2014/main" id="{94B801BD-9F33-1C4B-A109-6430E228BFF3}"/>
              </a:ext>
            </a:extLst>
          </p:cNvPr>
          <p:cNvPicPr>
            <a:picLocks noChangeAspect="1"/>
          </p:cNvPicPr>
          <p:nvPr/>
        </p:nvPicPr>
        <p:blipFill>
          <a:blip r:embed="rId3"/>
          <a:stretch>
            <a:fillRect/>
          </a:stretch>
        </p:blipFill>
        <p:spPr>
          <a:xfrm>
            <a:off x="7867246" y="2599241"/>
            <a:ext cx="909042" cy="899473"/>
          </a:xfrm>
          <a:prstGeom prst="rect">
            <a:avLst/>
          </a:prstGeom>
        </p:spPr>
      </p:pic>
      <p:pic>
        <p:nvPicPr>
          <p:cNvPr id="7" name="Picture 6" descr="Chart, bar chart&#10;&#10;Description automatically generated">
            <a:extLst>
              <a:ext uri="{FF2B5EF4-FFF2-40B4-BE49-F238E27FC236}">
                <a16:creationId xmlns:a16="http://schemas.microsoft.com/office/drawing/2014/main" id="{D4972B0D-EA58-3747-B9C4-06FD274C8F5D}"/>
              </a:ext>
            </a:extLst>
          </p:cNvPr>
          <p:cNvPicPr>
            <a:picLocks noChangeAspect="1"/>
          </p:cNvPicPr>
          <p:nvPr/>
        </p:nvPicPr>
        <p:blipFill>
          <a:blip r:embed="rId4"/>
          <a:stretch>
            <a:fillRect/>
          </a:stretch>
        </p:blipFill>
        <p:spPr>
          <a:xfrm>
            <a:off x="7120857" y="2488780"/>
            <a:ext cx="685117" cy="1021024"/>
          </a:xfrm>
          <a:prstGeom prst="rect">
            <a:avLst/>
          </a:prstGeom>
        </p:spPr>
      </p:pic>
      <p:pic>
        <p:nvPicPr>
          <p:cNvPr id="9" name="Picture 8" descr="Chart&#10;&#10;Description automatically generated">
            <a:extLst>
              <a:ext uri="{FF2B5EF4-FFF2-40B4-BE49-F238E27FC236}">
                <a16:creationId xmlns:a16="http://schemas.microsoft.com/office/drawing/2014/main" id="{7AA67688-A122-FD4E-A6F2-1AEDB4E330CE}"/>
              </a:ext>
            </a:extLst>
          </p:cNvPr>
          <p:cNvPicPr>
            <a:picLocks noChangeAspect="1"/>
          </p:cNvPicPr>
          <p:nvPr/>
        </p:nvPicPr>
        <p:blipFill>
          <a:blip r:embed="rId5"/>
          <a:stretch>
            <a:fillRect/>
          </a:stretch>
        </p:blipFill>
        <p:spPr>
          <a:xfrm>
            <a:off x="7105013" y="3671193"/>
            <a:ext cx="683079" cy="706067"/>
          </a:xfrm>
          <a:prstGeom prst="rect">
            <a:avLst/>
          </a:prstGeom>
        </p:spPr>
      </p:pic>
      <p:cxnSp>
        <p:nvCxnSpPr>
          <p:cNvPr id="11" name="Straight Connector 10">
            <a:extLst>
              <a:ext uri="{FF2B5EF4-FFF2-40B4-BE49-F238E27FC236}">
                <a16:creationId xmlns:a16="http://schemas.microsoft.com/office/drawing/2014/main" id="{62BBB175-2608-9846-9A8A-19CC410C024F}"/>
              </a:ext>
            </a:extLst>
          </p:cNvPr>
          <p:cNvCxnSpPr>
            <a:cxnSpLocks/>
          </p:cNvCxnSpPr>
          <p:nvPr/>
        </p:nvCxnSpPr>
        <p:spPr>
          <a:xfrm>
            <a:off x="3803003" y="3602619"/>
            <a:ext cx="8031411" cy="10722"/>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C54696-6C47-C642-9AAC-24CE55CF7DFF}"/>
              </a:ext>
            </a:extLst>
          </p:cNvPr>
          <p:cNvCxnSpPr>
            <a:cxnSpLocks/>
          </p:cNvCxnSpPr>
          <p:nvPr/>
        </p:nvCxnSpPr>
        <p:spPr>
          <a:xfrm>
            <a:off x="7867246" y="605345"/>
            <a:ext cx="0" cy="5995871"/>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038C6E8-BECA-A44A-BF99-B9C60E39BE4E}"/>
              </a:ext>
            </a:extLst>
          </p:cNvPr>
          <p:cNvSpPr txBox="1"/>
          <p:nvPr/>
        </p:nvSpPr>
        <p:spPr>
          <a:xfrm>
            <a:off x="119541" y="1893886"/>
            <a:ext cx="3426337" cy="3046988"/>
          </a:xfrm>
          <a:prstGeom prst="rect">
            <a:avLst/>
          </a:prstGeom>
          <a:noFill/>
          <a:ln>
            <a:noFill/>
          </a:ln>
        </p:spPr>
        <p:txBody>
          <a:bodyPr wrap="square" rtlCol="0">
            <a:spAutoFit/>
          </a:bodyPr>
          <a:lstStyle/>
          <a:p>
            <a:pPr algn="ctr"/>
            <a:r>
              <a:rPr lang="en-US" sz="4800" b="1" dirty="0">
                <a:latin typeface="Cavolini" panose="03000502040302020204" pitchFamily="66" charset="0"/>
                <a:cs typeface="Cavolini" panose="03000502040302020204" pitchFamily="66" charset="0"/>
              </a:rPr>
              <a:t>Which One Doesn’t Belong?</a:t>
            </a:r>
          </a:p>
        </p:txBody>
      </p:sp>
      <p:pic>
        <p:nvPicPr>
          <p:cNvPr id="16" name="Picture 15" descr="Chart, bar chart&#10;&#10;Description automatically generated">
            <a:extLst>
              <a:ext uri="{FF2B5EF4-FFF2-40B4-BE49-F238E27FC236}">
                <a16:creationId xmlns:a16="http://schemas.microsoft.com/office/drawing/2014/main" id="{C5261F31-82A5-C941-BDBB-DE99B4358D31}"/>
              </a:ext>
            </a:extLst>
          </p:cNvPr>
          <p:cNvPicPr>
            <a:picLocks noChangeAspect="1"/>
          </p:cNvPicPr>
          <p:nvPr/>
        </p:nvPicPr>
        <p:blipFill>
          <a:blip r:embed="rId6"/>
          <a:stretch>
            <a:fillRect/>
          </a:stretch>
        </p:blipFill>
        <p:spPr>
          <a:xfrm>
            <a:off x="7941894" y="3671193"/>
            <a:ext cx="891374" cy="659094"/>
          </a:xfrm>
          <a:prstGeom prst="rect">
            <a:avLst/>
          </a:prstGeom>
        </p:spPr>
      </p:pic>
      <p:sp>
        <p:nvSpPr>
          <p:cNvPr id="2" name="TextBox 1">
            <a:extLst>
              <a:ext uri="{FF2B5EF4-FFF2-40B4-BE49-F238E27FC236}">
                <a16:creationId xmlns:a16="http://schemas.microsoft.com/office/drawing/2014/main" id="{66B6412C-91C3-1E4B-88A1-E0753985BF29}"/>
              </a:ext>
            </a:extLst>
          </p:cNvPr>
          <p:cNvSpPr txBox="1"/>
          <p:nvPr/>
        </p:nvSpPr>
        <p:spPr>
          <a:xfrm>
            <a:off x="3886664" y="864297"/>
            <a:ext cx="3905935" cy="369332"/>
          </a:xfrm>
          <a:prstGeom prst="rect">
            <a:avLst/>
          </a:prstGeom>
          <a:noFill/>
        </p:spPr>
        <p:txBody>
          <a:bodyPr wrap="square" rtlCol="0">
            <a:spAutoFit/>
          </a:bodyPr>
          <a:lstStyle/>
          <a:p>
            <a:r>
              <a:rPr lang="en-US" dirty="0"/>
              <a:t>This one doesn’t belong because…</a:t>
            </a:r>
          </a:p>
        </p:txBody>
      </p:sp>
      <p:sp>
        <p:nvSpPr>
          <p:cNvPr id="19" name="TextBox 18">
            <a:extLst>
              <a:ext uri="{FF2B5EF4-FFF2-40B4-BE49-F238E27FC236}">
                <a16:creationId xmlns:a16="http://schemas.microsoft.com/office/drawing/2014/main" id="{FB0DE45A-7E05-5D4B-9575-A407004C79C2}"/>
              </a:ext>
            </a:extLst>
          </p:cNvPr>
          <p:cNvSpPr txBox="1"/>
          <p:nvPr/>
        </p:nvSpPr>
        <p:spPr>
          <a:xfrm>
            <a:off x="7897863" y="874564"/>
            <a:ext cx="3905935" cy="369332"/>
          </a:xfrm>
          <a:prstGeom prst="rect">
            <a:avLst/>
          </a:prstGeom>
          <a:noFill/>
        </p:spPr>
        <p:txBody>
          <a:bodyPr wrap="square" rtlCol="0">
            <a:spAutoFit/>
          </a:bodyPr>
          <a:lstStyle/>
          <a:p>
            <a:r>
              <a:rPr lang="en-US" dirty="0"/>
              <a:t>This one doesn’t belong because…</a:t>
            </a:r>
          </a:p>
        </p:txBody>
      </p:sp>
      <p:sp>
        <p:nvSpPr>
          <p:cNvPr id="20" name="TextBox 19">
            <a:extLst>
              <a:ext uri="{FF2B5EF4-FFF2-40B4-BE49-F238E27FC236}">
                <a16:creationId xmlns:a16="http://schemas.microsoft.com/office/drawing/2014/main" id="{5221A932-C755-4E45-AFCC-844A72B28BFF}"/>
              </a:ext>
            </a:extLst>
          </p:cNvPr>
          <p:cNvSpPr txBox="1"/>
          <p:nvPr/>
        </p:nvSpPr>
        <p:spPr>
          <a:xfrm>
            <a:off x="3803003" y="3717907"/>
            <a:ext cx="3905935" cy="369332"/>
          </a:xfrm>
          <a:prstGeom prst="rect">
            <a:avLst/>
          </a:prstGeom>
          <a:noFill/>
        </p:spPr>
        <p:txBody>
          <a:bodyPr wrap="square" rtlCol="0">
            <a:spAutoFit/>
          </a:bodyPr>
          <a:lstStyle/>
          <a:p>
            <a:r>
              <a:rPr lang="en-US" dirty="0"/>
              <a:t>This one doesn’t belong because…</a:t>
            </a:r>
          </a:p>
        </p:txBody>
      </p:sp>
      <p:sp>
        <p:nvSpPr>
          <p:cNvPr id="21" name="TextBox 20">
            <a:extLst>
              <a:ext uri="{FF2B5EF4-FFF2-40B4-BE49-F238E27FC236}">
                <a16:creationId xmlns:a16="http://schemas.microsoft.com/office/drawing/2014/main" id="{A7826892-9363-3D46-B363-6B774FC8CE8E}"/>
              </a:ext>
            </a:extLst>
          </p:cNvPr>
          <p:cNvSpPr txBox="1"/>
          <p:nvPr/>
        </p:nvSpPr>
        <p:spPr>
          <a:xfrm>
            <a:off x="8723280" y="3747870"/>
            <a:ext cx="3905935" cy="369332"/>
          </a:xfrm>
          <a:prstGeom prst="rect">
            <a:avLst/>
          </a:prstGeom>
          <a:noFill/>
        </p:spPr>
        <p:txBody>
          <a:bodyPr wrap="square" rtlCol="0">
            <a:spAutoFit/>
          </a:bodyPr>
          <a:lstStyle/>
          <a:p>
            <a:r>
              <a:rPr lang="en-US" dirty="0"/>
              <a:t>This one doesn’t belong because…</a:t>
            </a:r>
          </a:p>
        </p:txBody>
      </p:sp>
    </p:spTree>
    <p:extLst>
      <p:ext uri="{BB962C8B-B14F-4D97-AF65-F5344CB8AC3E}">
        <p14:creationId xmlns:p14="http://schemas.microsoft.com/office/powerpoint/2010/main" val="6709155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5B58CD90-278C-664F-BC3D-00440D9C61D1}"/>
              </a:ext>
            </a:extLst>
          </p:cNvPr>
          <p:cNvSpPr/>
          <p:nvPr/>
        </p:nvSpPr>
        <p:spPr>
          <a:xfrm>
            <a:off x="630205" y="436901"/>
            <a:ext cx="10931589" cy="5984197"/>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chemeClr val="accent6"/>
          </a:solidFill>
          <a:ln w="28575">
            <a:solidFill>
              <a:schemeClr val="accent3">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solidFill>
                  <a:schemeClr val="accent4"/>
                </a:solidFill>
                <a:latin typeface="Bradley Hand" pitchFamily="2" charset="77"/>
              </a:rPr>
              <a:t>1</a:t>
            </a:r>
            <a:endParaRPr lang="en-US" sz="4800" dirty="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28696829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232206"/>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(a)</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2</a:t>
            </a:r>
            <a:endParaRPr lang="en-US" sz="4800" dirty="0">
              <a:latin typeface="Bradley Hand" pitchFamily="2" charset="77"/>
            </a:endParaRPr>
          </a:p>
        </p:txBody>
      </p:sp>
      <p:sp>
        <p:nvSpPr>
          <p:cNvPr id="2" name="TextBox 1">
            <a:extLst>
              <a:ext uri="{FF2B5EF4-FFF2-40B4-BE49-F238E27FC236}">
                <a16:creationId xmlns:a16="http://schemas.microsoft.com/office/drawing/2014/main" id="{B5CDFAF4-A4B7-B446-8761-304EF079B3C3}"/>
              </a:ext>
            </a:extLst>
          </p:cNvPr>
          <p:cNvSpPr txBox="1"/>
          <p:nvPr/>
        </p:nvSpPr>
        <p:spPr>
          <a:xfrm>
            <a:off x="382408" y="1331714"/>
            <a:ext cx="11427183" cy="3416320"/>
          </a:xfrm>
          <a:prstGeom prst="rect">
            <a:avLst/>
          </a:prstGeom>
          <a:noFill/>
        </p:spPr>
        <p:txBody>
          <a:bodyPr wrap="square" rtlCol="0">
            <a:spAutoFit/>
          </a:bodyPr>
          <a:lstStyle/>
          <a:p>
            <a:r>
              <a:rPr lang="en-US" sz="2400" dirty="0">
                <a:solidFill>
                  <a:schemeClr val="tx2"/>
                </a:solidFill>
              </a:rPr>
              <a:t>Avery and Cruz are designing a game to be played on the school field. To mark off their space in the field, they need to create the largest rectangle possible using the 28m of tug-of-war rope they were given by their Phys Ed teacher.</a:t>
            </a:r>
          </a:p>
          <a:p>
            <a:endParaRPr lang="en-US" sz="2400" dirty="0">
              <a:solidFill>
                <a:schemeClr val="tx2"/>
              </a:solidFill>
            </a:endParaRPr>
          </a:p>
          <a:p>
            <a:r>
              <a:rPr lang="en-US" sz="2400" dirty="0">
                <a:solidFill>
                  <a:schemeClr val="tx2"/>
                </a:solidFill>
              </a:rPr>
              <a:t>They untangle it and discover that they have 5 ropes, each marked with one of the following lengths: 3m, 6m, 5m, 8m. The length of the final rope is not marked.</a:t>
            </a:r>
          </a:p>
          <a:p>
            <a:endParaRPr lang="en-US" sz="2400" dirty="0">
              <a:solidFill>
                <a:schemeClr val="tx2"/>
              </a:solidFill>
            </a:endParaRPr>
          </a:p>
          <a:p>
            <a:r>
              <a:rPr lang="en-US" sz="2400" dirty="0">
                <a:solidFill>
                  <a:schemeClr val="tx2"/>
                </a:solidFill>
              </a:rPr>
              <a:t>Without bending or cutting any of the ropes, they successfully create a rectangle that uses the full length of all the ropes combined.</a:t>
            </a:r>
          </a:p>
        </p:txBody>
      </p:sp>
    </p:spTree>
    <p:extLst>
      <p:ext uri="{BB962C8B-B14F-4D97-AF65-F5344CB8AC3E}">
        <p14:creationId xmlns:p14="http://schemas.microsoft.com/office/powerpoint/2010/main" val="17424274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232206"/>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(a)</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2</a:t>
            </a:r>
            <a:endParaRPr lang="en-US" sz="4800" dirty="0">
              <a:latin typeface="Bradley Hand" pitchFamily="2" charset="77"/>
            </a:endParaRPr>
          </a:p>
        </p:txBody>
      </p:sp>
      <p:sp>
        <p:nvSpPr>
          <p:cNvPr id="2" name="TextBox 1">
            <a:extLst>
              <a:ext uri="{FF2B5EF4-FFF2-40B4-BE49-F238E27FC236}">
                <a16:creationId xmlns:a16="http://schemas.microsoft.com/office/drawing/2014/main" id="{B5CDFAF4-A4B7-B446-8761-304EF079B3C3}"/>
              </a:ext>
            </a:extLst>
          </p:cNvPr>
          <p:cNvSpPr txBox="1"/>
          <p:nvPr/>
        </p:nvSpPr>
        <p:spPr>
          <a:xfrm>
            <a:off x="311736" y="1313515"/>
            <a:ext cx="11476609" cy="1569660"/>
          </a:xfrm>
          <a:prstGeom prst="rect">
            <a:avLst/>
          </a:prstGeom>
          <a:noFill/>
        </p:spPr>
        <p:txBody>
          <a:bodyPr wrap="square" rtlCol="0">
            <a:spAutoFit/>
          </a:bodyPr>
          <a:lstStyle/>
          <a:p>
            <a:r>
              <a:rPr lang="en-US" sz="2400" dirty="0">
                <a:solidFill>
                  <a:schemeClr val="tx2"/>
                </a:solidFill>
              </a:rPr>
              <a:t>Is it possible to create a rectangle out of the ropes without bending or cutting any of the ropes?</a:t>
            </a:r>
          </a:p>
          <a:p>
            <a:endParaRPr lang="en-US" sz="2400" dirty="0">
              <a:solidFill>
                <a:schemeClr val="tx2"/>
              </a:solidFill>
            </a:endParaRPr>
          </a:p>
          <a:p>
            <a:r>
              <a:rPr lang="en-US" sz="2400" dirty="0">
                <a:solidFill>
                  <a:schemeClr val="tx2"/>
                </a:solidFill>
              </a:rPr>
              <a:t>Show your thinking:</a:t>
            </a:r>
          </a:p>
        </p:txBody>
      </p:sp>
    </p:spTree>
    <p:extLst>
      <p:ext uri="{BB962C8B-B14F-4D97-AF65-F5344CB8AC3E}">
        <p14:creationId xmlns:p14="http://schemas.microsoft.com/office/powerpoint/2010/main" val="15880086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232206"/>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(b)</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2</a:t>
            </a:r>
            <a:endParaRPr lang="en-US" sz="4800" dirty="0">
              <a:latin typeface="Bradley Hand" pitchFamily="2" charset="77"/>
            </a:endParaRPr>
          </a:p>
        </p:txBody>
      </p:sp>
      <p:sp>
        <p:nvSpPr>
          <p:cNvPr id="2" name="TextBox 1">
            <a:extLst>
              <a:ext uri="{FF2B5EF4-FFF2-40B4-BE49-F238E27FC236}">
                <a16:creationId xmlns:a16="http://schemas.microsoft.com/office/drawing/2014/main" id="{B5CDFAF4-A4B7-B446-8761-304EF079B3C3}"/>
              </a:ext>
            </a:extLst>
          </p:cNvPr>
          <p:cNvSpPr txBox="1"/>
          <p:nvPr/>
        </p:nvSpPr>
        <p:spPr>
          <a:xfrm>
            <a:off x="200526" y="1313515"/>
            <a:ext cx="11674317" cy="2308324"/>
          </a:xfrm>
          <a:prstGeom prst="rect">
            <a:avLst/>
          </a:prstGeom>
          <a:noFill/>
        </p:spPr>
        <p:txBody>
          <a:bodyPr wrap="square" rtlCol="0">
            <a:spAutoFit/>
          </a:bodyPr>
          <a:lstStyle/>
          <a:p>
            <a:r>
              <a:rPr lang="en-US" sz="2400" dirty="0">
                <a:solidFill>
                  <a:schemeClr val="tx2"/>
                </a:solidFill>
              </a:rPr>
              <a:t>Suppose one of the tug-of-war ropes was marked incorrectly, the 6m length was actually 7m! </a:t>
            </a:r>
          </a:p>
          <a:p>
            <a:endParaRPr lang="en-US" sz="2400" dirty="0">
              <a:solidFill>
                <a:schemeClr val="tx2"/>
              </a:solidFill>
            </a:endParaRPr>
          </a:p>
          <a:p>
            <a:r>
              <a:rPr lang="en-US" sz="2400" dirty="0">
                <a:solidFill>
                  <a:schemeClr val="tx2"/>
                </a:solidFill>
              </a:rPr>
              <a:t>Would it still be possible for them to create a rectangle using all the ropes without cutting or bending any of them?</a:t>
            </a:r>
          </a:p>
          <a:p>
            <a:endParaRPr lang="en-US" sz="2400" dirty="0">
              <a:solidFill>
                <a:schemeClr val="tx2"/>
              </a:solidFill>
            </a:endParaRPr>
          </a:p>
          <a:p>
            <a:r>
              <a:rPr lang="en-US" sz="2400" dirty="0">
                <a:solidFill>
                  <a:schemeClr val="tx2"/>
                </a:solidFill>
              </a:rPr>
              <a:t>Show and explain your thinking:</a:t>
            </a:r>
          </a:p>
        </p:txBody>
      </p:sp>
    </p:spTree>
    <p:extLst>
      <p:ext uri="{BB962C8B-B14F-4D97-AF65-F5344CB8AC3E}">
        <p14:creationId xmlns:p14="http://schemas.microsoft.com/office/powerpoint/2010/main" val="34887675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232206"/>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(c)</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2</a:t>
            </a:r>
            <a:endParaRPr lang="en-US" sz="4800" dirty="0">
              <a:latin typeface="Bradley Hand" pitchFamily="2" charset="77"/>
            </a:endParaRPr>
          </a:p>
        </p:txBody>
      </p:sp>
      <p:sp>
        <p:nvSpPr>
          <p:cNvPr id="2" name="TextBox 1">
            <a:extLst>
              <a:ext uri="{FF2B5EF4-FFF2-40B4-BE49-F238E27FC236}">
                <a16:creationId xmlns:a16="http://schemas.microsoft.com/office/drawing/2014/main" id="{B5CDFAF4-A4B7-B446-8761-304EF079B3C3}"/>
              </a:ext>
            </a:extLst>
          </p:cNvPr>
          <p:cNvSpPr txBox="1"/>
          <p:nvPr/>
        </p:nvSpPr>
        <p:spPr>
          <a:xfrm>
            <a:off x="398140" y="1251730"/>
            <a:ext cx="11575463" cy="1569660"/>
          </a:xfrm>
          <a:prstGeom prst="rect">
            <a:avLst/>
          </a:prstGeom>
          <a:noFill/>
        </p:spPr>
        <p:txBody>
          <a:bodyPr wrap="square" rtlCol="0">
            <a:spAutoFit/>
          </a:bodyPr>
          <a:lstStyle/>
          <a:p>
            <a:r>
              <a:rPr lang="en-US" sz="2400" dirty="0">
                <a:solidFill>
                  <a:schemeClr val="tx2"/>
                </a:solidFill>
              </a:rPr>
              <a:t>Give an example of 5 different lengths of rope that COULD be used to make a rectangle (different from the 5 given in the original problem).</a:t>
            </a:r>
          </a:p>
          <a:p>
            <a:endParaRPr lang="en-US" sz="2400" dirty="0">
              <a:solidFill>
                <a:schemeClr val="tx2"/>
              </a:solidFill>
            </a:endParaRPr>
          </a:p>
          <a:p>
            <a:r>
              <a:rPr lang="en-US" sz="2400" dirty="0">
                <a:solidFill>
                  <a:schemeClr val="tx2"/>
                </a:solidFill>
              </a:rPr>
              <a:t>Show your thinking:</a:t>
            </a:r>
          </a:p>
        </p:txBody>
      </p:sp>
    </p:spTree>
    <p:extLst>
      <p:ext uri="{BB962C8B-B14F-4D97-AF65-F5344CB8AC3E}">
        <p14:creationId xmlns:p14="http://schemas.microsoft.com/office/powerpoint/2010/main" val="28474711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232206"/>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(c)</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2</a:t>
            </a:r>
            <a:endParaRPr lang="en-US" sz="4800" dirty="0">
              <a:latin typeface="Bradley Hand" pitchFamily="2" charset="77"/>
            </a:endParaRPr>
          </a:p>
        </p:txBody>
      </p:sp>
      <p:sp>
        <p:nvSpPr>
          <p:cNvPr id="6" name="TextBox 5">
            <a:extLst>
              <a:ext uri="{FF2B5EF4-FFF2-40B4-BE49-F238E27FC236}">
                <a16:creationId xmlns:a16="http://schemas.microsoft.com/office/drawing/2014/main" id="{24CAE93E-5223-9140-9002-DABC09C648A8}"/>
              </a:ext>
            </a:extLst>
          </p:cNvPr>
          <p:cNvSpPr txBox="1"/>
          <p:nvPr/>
        </p:nvSpPr>
        <p:spPr>
          <a:xfrm>
            <a:off x="496996" y="1281913"/>
            <a:ext cx="11575463" cy="1569660"/>
          </a:xfrm>
          <a:prstGeom prst="rect">
            <a:avLst/>
          </a:prstGeom>
          <a:noFill/>
        </p:spPr>
        <p:txBody>
          <a:bodyPr wrap="square" rtlCol="0">
            <a:spAutoFit/>
          </a:bodyPr>
          <a:lstStyle/>
          <a:p>
            <a:r>
              <a:rPr lang="en-US" sz="2400" dirty="0">
                <a:solidFill>
                  <a:schemeClr val="tx2"/>
                </a:solidFill>
              </a:rPr>
              <a:t>Give an example of 5 different lengths of rope that could be used to make a rectangle but would require some cutting or overlapping of the ropes.</a:t>
            </a:r>
          </a:p>
          <a:p>
            <a:endParaRPr lang="en-US" sz="2400" dirty="0">
              <a:solidFill>
                <a:schemeClr val="tx2"/>
              </a:solidFill>
            </a:endParaRPr>
          </a:p>
          <a:p>
            <a:r>
              <a:rPr lang="en-US" sz="2400" dirty="0">
                <a:solidFill>
                  <a:schemeClr val="tx2"/>
                </a:solidFill>
              </a:rPr>
              <a:t>Show your thinking:</a:t>
            </a:r>
          </a:p>
        </p:txBody>
      </p:sp>
    </p:spTree>
    <p:extLst>
      <p:ext uri="{BB962C8B-B14F-4D97-AF65-F5344CB8AC3E}">
        <p14:creationId xmlns:p14="http://schemas.microsoft.com/office/powerpoint/2010/main" val="36567936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A50A266D-C4B2-7D4D-8680-E6ADCB1E460A}"/>
              </a:ext>
            </a:extLst>
          </p:cNvPr>
          <p:cNvSpPr/>
          <p:nvPr/>
        </p:nvSpPr>
        <p:spPr>
          <a:xfrm>
            <a:off x="630205" y="436901"/>
            <a:ext cx="10931589" cy="5984197"/>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chemeClr val="accent6"/>
          </a:solidFill>
          <a:ln w="28575">
            <a:solidFill>
              <a:schemeClr val="accent3">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solidFill>
                  <a:schemeClr val="accent4"/>
                </a:solidFill>
                <a:latin typeface="Bradley Hand" pitchFamily="2" charset="77"/>
              </a:rPr>
              <a:t>2</a:t>
            </a:r>
            <a:endParaRPr lang="en-US" sz="4800" dirty="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4876045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Looking Back</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3</a:t>
            </a:r>
            <a:endParaRPr lang="en-US" sz="4800" dirty="0">
              <a:latin typeface="Bradley Hand" pitchFamily="2" charset="77"/>
            </a:endParaRPr>
          </a:p>
        </p:txBody>
      </p:sp>
      <p:sp>
        <p:nvSpPr>
          <p:cNvPr id="2" name="TextBox 1">
            <a:extLst>
              <a:ext uri="{FF2B5EF4-FFF2-40B4-BE49-F238E27FC236}">
                <a16:creationId xmlns:a16="http://schemas.microsoft.com/office/drawing/2014/main" id="{80E39433-64D9-D141-8E0D-7E8F6893E187}"/>
              </a:ext>
            </a:extLst>
          </p:cNvPr>
          <p:cNvSpPr txBox="1"/>
          <p:nvPr/>
        </p:nvSpPr>
        <p:spPr>
          <a:xfrm>
            <a:off x="618742" y="1269883"/>
            <a:ext cx="10760458" cy="1569660"/>
          </a:xfrm>
          <a:prstGeom prst="rect">
            <a:avLst/>
          </a:prstGeom>
          <a:noFill/>
        </p:spPr>
        <p:txBody>
          <a:bodyPr wrap="square" rtlCol="0">
            <a:spAutoFit/>
          </a:bodyPr>
          <a:lstStyle/>
          <a:p>
            <a:r>
              <a:rPr lang="en-US" sz="2400" dirty="0"/>
              <a:t>Draw 3 rectangles each with a perimeter of 20m.</a:t>
            </a:r>
          </a:p>
          <a:p>
            <a:endParaRPr lang="en-US" sz="2400" dirty="0"/>
          </a:p>
          <a:p>
            <a:endParaRPr lang="en-US" sz="2400" dirty="0"/>
          </a:p>
          <a:p>
            <a:endParaRPr lang="en-US" sz="2400" dirty="0"/>
          </a:p>
        </p:txBody>
      </p:sp>
    </p:spTree>
    <p:extLst>
      <p:ext uri="{BB962C8B-B14F-4D97-AF65-F5344CB8AC3E}">
        <p14:creationId xmlns:p14="http://schemas.microsoft.com/office/powerpoint/2010/main" val="31272209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Looking Back</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3</a:t>
            </a:r>
            <a:endParaRPr lang="en-US" sz="4800" dirty="0">
              <a:latin typeface="Bradley Hand" pitchFamily="2" charset="77"/>
            </a:endParaRPr>
          </a:p>
        </p:txBody>
      </p:sp>
      <p:sp>
        <p:nvSpPr>
          <p:cNvPr id="2" name="TextBox 1">
            <a:extLst>
              <a:ext uri="{FF2B5EF4-FFF2-40B4-BE49-F238E27FC236}">
                <a16:creationId xmlns:a16="http://schemas.microsoft.com/office/drawing/2014/main" id="{80E39433-64D9-D141-8E0D-7E8F6893E187}"/>
              </a:ext>
            </a:extLst>
          </p:cNvPr>
          <p:cNvSpPr txBox="1"/>
          <p:nvPr/>
        </p:nvSpPr>
        <p:spPr>
          <a:xfrm>
            <a:off x="618742" y="1269883"/>
            <a:ext cx="10760458" cy="1938992"/>
          </a:xfrm>
          <a:prstGeom prst="rect">
            <a:avLst/>
          </a:prstGeom>
          <a:noFill/>
        </p:spPr>
        <p:txBody>
          <a:bodyPr wrap="square" rtlCol="0">
            <a:spAutoFit/>
          </a:bodyPr>
          <a:lstStyle/>
          <a:p>
            <a:r>
              <a:rPr lang="en-US" sz="2400" dirty="0"/>
              <a:t>What is the greatest perimeter possible of a rectangle with an area of 24m</a:t>
            </a:r>
            <a:r>
              <a:rPr lang="en-US" sz="2400" baseline="30000" dirty="0"/>
              <a:t>2</a:t>
            </a:r>
            <a:r>
              <a:rPr lang="en-US" sz="2400" dirty="0"/>
              <a:t>?  Show/explain how you know.</a:t>
            </a:r>
          </a:p>
          <a:p>
            <a:endParaRPr lang="en-US" sz="2400" dirty="0"/>
          </a:p>
          <a:p>
            <a:endParaRPr lang="en-US" sz="2400" dirty="0"/>
          </a:p>
          <a:p>
            <a:endParaRPr lang="en-US" sz="2400" dirty="0"/>
          </a:p>
        </p:txBody>
      </p:sp>
    </p:spTree>
    <p:extLst>
      <p:ext uri="{BB962C8B-B14F-4D97-AF65-F5344CB8AC3E}">
        <p14:creationId xmlns:p14="http://schemas.microsoft.com/office/powerpoint/2010/main" val="193780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50240" y="1132062"/>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94480" y="1132062"/>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lumMod val="50000"/>
                </a:schemeClr>
              </a:solidFill>
              <a:latin typeface="Abadi MT Condensed Light" panose="020B0306030101010103" pitchFamily="34" charset="77"/>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algn="ctr"/>
            <a:r>
              <a:rPr lang="en-US" sz="2100">
                <a:solidFill>
                  <a:schemeClr val="bg1"/>
                </a:solidFill>
                <a:latin typeface="Cavolini"/>
                <a:cs typeface="Cavolini"/>
              </a:rPr>
              <a:t>Looking Back</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algn="ctr"/>
            <a:r>
              <a:rPr lang="en-US" sz="2100">
                <a:solidFill>
                  <a:schemeClr val="bg1"/>
                </a:solidFill>
                <a:latin typeface="Cavolini"/>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algn="ctr"/>
            <a:r>
              <a:rPr lang="en-US" sz="2100">
                <a:solidFill>
                  <a:schemeClr val="bg1"/>
                </a:solidFill>
                <a:latin typeface="Cavolini"/>
                <a:cs typeface="Cavolini"/>
              </a:rPr>
              <a:t>Get Ready</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6096" y="3594390"/>
            <a:ext cx="713228" cy="721241"/>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9389324" y="3714467"/>
            <a:ext cx="2342265" cy="461665"/>
          </a:xfrm>
          <a:prstGeom prst="rect">
            <a:avLst/>
          </a:prstGeom>
          <a:noFill/>
        </p:spPr>
        <p:txBody>
          <a:bodyPr wrap="square" rtlCol="0">
            <a:spAutoFit/>
          </a:bodyPr>
          <a:lstStyle/>
          <a:p>
            <a:r>
              <a:rPr lang="en-US" sz="2400" dirty="0">
                <a:solidFill>
                  <a:schemeClr val="bg2">
                    <a:lumMod val="50000"/>
                  </a:schemeClr>
                </a:solidFill>
                <a:latin typeface="Abadi MT Condensed Light" panose="020B0306030101010103" pitchFamily="34" charset="77"/>
              </a:rPr>
              <a:t>Extend your thinking</a:t>
            </a:r>
          </a:p>
        </p:txBody>
      </p:sp>
      <p:sp>
        <p:nvSpPr>
          <p:cNvPr id="4" name="TextBox 3">
            <a:extLst>
              <a:ext uri="{FF2B5EF4-FFF2-40B4-BE49-F238E27FC236}">
                <a16:creationId xmlns:a16="http://schemas.microsoft.com/office/drawing/2014/main" id="{F3857C70-6F07-3A4E-91D0-3B2F2CA78D55}"/>
              </a:ext>
            </a:extLst>
          </p:cNvPr>
          <p:cNvSpPr txBox="1"/>
          <p:nvPr/>
        </p:nvSpPr>
        <p:spPr>
          <a:xfrm>
            <a:off x="559976" y="2651437"/>
            <a:ext cx="2915605" cy="3170099"/>
          </a:xfrm>
          <a:prstGeom prst="rect">
            <a:avLst/>
          </a:prstGeom>
          <a:noFill/>
        </p:spPr>
        <p:txBody>
          <a:bodyPr wrap="square" rtlCol="0" anchor="ctr">
            <a:spAutoFit/>
          </a:bodyPr>
          <a:lstStyle/>
          <a:p>
            <a:pPr algn="ctr"/>
            <a:r>
              <a:rPr lang="en-US" sz="4000" dirty="0">
                <a:latin typeface="Bradley Hand" pitchFamily="2" charset="77"/>
              </a:rPr>
              <a:t>What do you notice? What do you wonder?</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Cavolini"/>
                <a:cs typeface="Cavolini"/>
              </a:rPr>
              <a:t>Real World Connections</a:t>
            </a: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1</a:t>
            </a:r>
            <a:endParaRPr lang="en-US" sz="4800" dirty="0">
              <a:latin typeface="Bradley Hand" pitchFamily="2" charset="77"/>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2</a:t>
            </a:r>
            <a:endParaRPr lang="en-US" sz="4800" dirty="0">
              <a:latin typeface="Bradley Hand" pitchFamily="2" charset="77"/>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3</a:t>
            </a:r>
            <a:endParaRPr lang="en-US" sz="4800" dirty="0">
              <a:latin typeface="Bradley Hand" pitchFamily="2" charset="77"/>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657440" y="3871157"/>
            <a:ext cx="2915605" cy="584775"/>
          </a:xfrm>
          <a:prstGeom prst="rect">
            <a:avLst/>
          </a:prstGeom>
          <a:noFill/>
        </p:spPr>
        <p:txBody>
          <a:bodyPr wrap="square" rtlCol="0" anchor="ctr">
            <a:spAutoFit/>
          </a:bodyPr>
          <a:lstStyle/>
          <a:p>
            <a:pPr algn="ctr"/>
            <a:r>
              <a:rPr lang="en-US" sz="3200" dirty="0">
                <a:latin typeface="Marker Felt Thin" panose="02000400000000000000" pitchFamily="2" charset="77"/>
              </a:rPr>
              <a:t>Better Use</a:t>
            </a:r>
          </a:p>
        </p:txBody>
      </p:sp>
      <p:sp>
        <p:nvSpPr>
          <p:cNvPr id="35" name="TextBox 34">
            <a:extLst>
              <a:ext uri="{FF2B5EF4-FFF2-40B4-BE49-F238E27FC236}">
                <a16:creationId xmlns:a16="http://schemas.microsoft.com/office/drawing/2014/main" id="{2EA3A018-0306-DF4B-BAB7-6C0DA7817CEA}"/>
              </a:ext>
            </a:extLst>
          </p:cNvPr>
          <p:cNvSpPr txBox="1"/>
          <p:nvPr/>
        </p:nvSpPr>
        <p:spPr>
          <a:xfrm>
            <a:off x="4703633" y="4946870"/>
            <a:ext cx="2915605" cy="584775"/>
          </a:xfrm>
          <a:prstGeom prst="rect">
            <a:avLst/>
          </a:prstGeom>
          <a:noFill/>
        </p:spPr>
        <p:txBody>
          <a:bodyPr wrap="square" rtlCol="0" anchor="ctr">
            <a:spAutoFit/>
          </a:bodyPr>
          <a:lstStyle/>
          <a:p>
            <a:pPr algn="ctr"/>
            <a:r>
              <a:rPr lang="en-US" sz="3200" dirty="0">
                <a:latin typeface="Marker Felt Thin" panose="02000400000000000000" pitchFamily="2" charset="77"/>
              </a:rPr>
              <a:t>Less is More</a:t>
            </a:r>
          </a:p>
        </p:txBody>
      </p:sp>
      <p:sp>
        <p:nvSpPr>
          <p:cNvPr id="36" name="TextBox 35">
            <a:extLst>
              <a:ext uri="{FF2B5EF4-FFF2-40B4-BE49-F238E27FC236}">
                <a16:creationId xmlns:a16="http://schemas.microsoft.com/office/drawing/2014/main" id="{B135F267-F4A0-D94F-909F-10495D3D3BFE}"/>
              </a:ext>
            </a:extLst>
          </p:cNvPr>
          <p:cNvSpPr txBox="1"/>
          <p:nvPr/>
        </p:nvSpPr>
        <p:spPr>
          <a:xfrm>
            <a:off x="4657440" y="2859411"/>
            <a:ext cx="2915605" cy="584775"/>
          </a:xfrm>
          <a:prstGeom prst="rect">
            <a:avLst/>
          </a:prstGeom>
          <a:noFill/>
        </p:spPr>
        <p:txBody>
          <a:bodyPr wrap="square" rtlCol="0" anchor="ctr">
            <a:spAutoFit/>
          </a:bodyPr>
          <a:lstStyle/>
          <a:p>
            <a:pPr algn="ctr"/>
            <a:r>
              <a:rPr lang="en-US" sz="3200" dirty="0">
                <a:latin typeface="Marker Felt Thin" panose="02000400000000000000" pitchFamily="2" charset="77"/>
              </a:rPr>
              <a:t>Buy More?</a:t>
            </a:r>
          </a:p>
        </p:txBody>
      </p:sp>
    </p:spTree>
    <p:extLst>
      <p:ext uri="{BB962C8B-B14F-4D97-AF65-F5344CB8AC3E}">
        <p14:creationId xmlns:p14="http://schemas.microsoft.com/office/powerpoint/2010/main" val="7338673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3EFAB30A-0596-D043-B220-EBE5081BAE02}"/>
              </a:ext>
            </a:extLst>
          </p:cNvPr>
          <p:cNvSpPr/>
          <p:nvPr/>
        </p:nvSpPr>
        <p:spPr>
          <a:xfrm>
            <a:off x="1536684" y="1132850"/>
            <a:ext cx="9118631" cy="4592299"/>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chemeClr val="accent6"/>
          </a:solidFill>
          <a:ln w="28575">
            <a:solidFill>
              <a:schemeClr val="accent3">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 Back</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solidFill>
                  <a:schemeClr val="accent4"/>
                </a:solidFill>
                <a:latin typeface="Bradley Hand" pitchFamily="2" charset="77"/>
              </a:rPr>
              <a:t>3</a:t>
            </a:r>
            <a:endParaRPr lang="en-US" sz="4800" dirty="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38245146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50240" y="1132062"/>
            <a:ext cx="3645607" cy="5415521"/>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94480" y="1132062"/>
            <a:ext cx="3645606" cy="5415521"/>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lumMod val="50000"/>
                </a:schemeClr>
              </a:solidFill>
              <a:latin typeface="Abadi MT Condensed Light" panose="020B0306030101010103" pitchFamily="34" charset="77"/>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420564"/>
          </a:xfrm>
          <a:prstGeom prst="rect">
            <a:avLst/>
          </a:prstGeom>
          <a:solidFill>
            <a:srgbClr val="7030A0"/>
          </a:solidFill>
          <a:ln w="28575">
            <a:solidFill>
              <a:srgbClr val="002060"/>
            </a:solidFill>
          </a:ln>
        </p:spPr>
        <p:txBody>
          <a:bodyPr wrap="square" lIns="91440" tIns="45720" rIns="91440" bIns="45720" rtlCol="0" anchor="t">
            <a:spAutoFit/>
          </a:bodyPr>
          <a:lstStyle/>
          <a:p>
            <a:pPr algn="ctr"/>
            <a:r>
              <a:rPr lang="en-US" sz="2100">
                <a:solidFill>
                  <a:schemeClr val="bg1"/>
                </a:solidFill>
                <a:latin typeface="Cavolini"/>
                <a:cs typeface="Cavolini"/>
              </a:rPr>
              <a:t>Looking Back</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7030A0"/>
          </a:solidFill>
          <a:ln w="28575">
            <a:solidFill>
              <a:srgbClr val="002060"/>
            </a:solidFill>
          </a:ln>
        </p:spPr>
        <p:txBody>
          <a:bodyPr wrap="square" lIns="91440" tIns="45720" rIns="91440" bIns="45720" rtlCol="0" anchor="t">
            <a:spAutoFit/>
          </a:bodyPr>
          <a:lstStyle/>
          <a:p>
            <a:pPr algn="ctr"/>
            <a:r>
              <a:rPr lang="en-US" sz="2100">
                <a:solidFill>
                  <a:schemeClr val="bg1"/>
                </a:solidFill>
                <a:latin typeface="Cavolini"/>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7030A0"/>
          </a:solidFill>
          <a:ln w="28575">
            <a:solidFill>
              <a:srgbClr val="002060"/>
            </a:solidFill>
          </a:ln>
        </p:spPr>
        <p:txBody>
          <a:bodyPr wrap="square" lIns="91440" tIns="45720" rIns="91440" bIns="45720" rtlCol="0" anchor="t">
            <a:spAutoFit/>
          </a:bodyPr>
          <a:lstStyle/>
          <a:p>
            <a:pPr algn="ctr"/>
            <a:r>
              <a:rPr lang="en-US" sz="2100">
                <a:solidFill>
                  <a:schemeClr val="bg1"/>
                </a:solidFill>
                <a:latin typeface="Cavolini"/>
                <a:cs typeface="Cavolini"/>
              </a:rPr>
              <a:t>Get Ready</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9410" y="3068379"/>
            <a:ext cx="713228" cy="721241"/>
          </a:xfrm>
          <a:prstGeom prst="rect">
            <a:avLst/>
          </a:prstGeom>
          <a:noFill/>
          <a:extLst>
            <a:ext uri="{909E8E84-426E-40dd-AFC4-6F175D3DCCD1}">
              <a14:hiddenFill xmlns:a14="http://schemas.microsoft.com/office/drawing/2010/main" xmlns="">
                <a:solidFill>
                  <a:srgbClr val="FFFFFF"/>
                </a:solidFill>
              </a14:hiddenFill>
            </a:ext>
          </a:extLst>
        </p:spPr>
      </p:pic>
      <p:pic>
        <p:nvPicPr>
          <p:cNvPr id="2066" name="Picture 18">
            <a:extLst>
              <a:ext uri="{FF2B5EF4-FFF2-40B4-BE49-F238E27FC236}">
                <a16:creationId xmlns:a16="http://schemas.microsoft.com/office/drawing/2014/main" id="{1CAF6B15-1F54-AF4A-A3E0-B6A90DC4E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3438" y="4480394"/>
            <a:ext cx="689177" cy="508409"/>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9611739" y="3068379"/>
            <a:ext cx="2200305" cy="830997"/>
          </a:xfrm>
          <a:prstGeom prst="rect">
            <a:avLst/>
          </a:prstGeom>
          <a:noFill/>
        </p:spPr>
        <p:txBody>
          <a:bodyPr wrap="square" rtlCol="0">
            <a:spAutoFit/>
          </a:bodyPr>
          <a:lstStyle/>
          <a:p>
            <a:r>
              <a:rPr lang="en-US" sz="2400">
                <a:solidFill>
                  <a:schemeClr val="tx1">
                    <a:lumMod val="75000"/>
                    <a:lumOff val="25000"/>
                  </a:schemeClr>
                </a:solidFill>
                <a:latin typeface="Marker Felt Thin" panose="02000400000000000000" pitchFamily="2" charset="77"/>
              </a:rPr>
              <a:t>Investigate your environment</a:t>
            </a:r>
          </a:p>
        </p:txBody>
      </p:sp>
      <p:sp>
        <p:nvSpPr>
          <p:cNvPr id="53" name="TextBox 52">
            <a:extLst>
              <a:ext uri="{FF2B5EF4-FFF2-40B4-BE49-F238E27FC236}">
                <a16:creationId xmlns:a16="http://schemas.microsoft.com/office/drawing/2014/main" id="{B7FBFAB7-3D07-7344-A2BF-99FBE34723F8}"/>
              </a:ext>
            </a:extLst>
          </p:cNvPr>
          <p:cNvSpPr txBox="1"/>
          <p:nvPr/>
        </p:nvSpPr>
        <p:spPr>
          <a:xfrm>
            <a:off x="9667566" y="4480394"/>
            <a:ext cx="1843853" cy="461665"/>
          </a:xfrm>
          <a:prstGeom prst="rect">
            <a:avLst/>
          </a:prstGeom>
          <a:noFill/>
        </p:spPr>
        <p:txBody>
          <a:bodyPr wrap="square" rtlCol="0">
            <a:spAutoFit/>
          </a:bodyPr>
          <a:lstStyle/>
          <a:p>
            <a:r>
              <a:rPr lang="en-US" sz="2400">
                <a:solidFill>
                  <a:schemeClr val="tx1">
                    <a:lumMod val="75000"/>
                    <a:lumOff val="25000"/>
                  </a:schemeClr>
                </a:solidFill>
                <a:latin typeface="Marker Felt Thin" panose="02000400000000000000" pitchFamily="2" charset="77"/>
              </a:rPr>
              <a:t>Estimations</a:t>
            </a:r>
          </a:p>
        </p:txBody>
      </p:sp>
      <p:sp>
        <p:nvSpPr>
          <p:cNvPr id="27" name="Rectangle 26">
            <a:extLst>
              <a:ext uri="{FF2B5EF4-FFF2-40B4-BE49-F238E27FC236}">
                <a16:creationId xmlns:a16="http://schemas.microsoft.com/office/drawing/2014/main" id="{2FFE1002-E844-3642-A0B9-10BEEFD39A80}"/>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1</a:t>
            </a:r>
            <a:endParaRPr lang="en-US" sz="4800">
              <a:latin typeface="Bradley Hand" pitchFamily="2" charset="77"/>
            </a:endParaRPr>
          </a:p>
        </p:txBody>
      </p:sp>
      <p:sp>
        <p:nvSpPr>
          <p:cNvPr id="60" name="Rectangle 59">
            <a:extLst>
              <a:ext uri="{FF2B5EF4-FFF2-40B4-BE49-F238E27FC236}">
                <a16:creationId xmlns:a16="http://schemas.microsoft.com/office/drawing/2014/main" id="{D673F850-A07C-AD41-968E-4A6924CE0B21}"/>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61" name="Rectangle 60">
            <a:extLst>
              <a:ext uri="{FF2B5EF4-FFF2-40B4-BE49-F238E27FC236}">
                <a16:creationId xmlns:a16="http://schemas.microsoft.com/office/drawing/2014/main" id="{330048A6-6241-3A48-B5FC-1B542DC34537}"/>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3</a:t>
            </a:r>
            <a:endParaRPr lang="en-US" sz="4800">
              <a:latin typeface="Bradley Hand" pitchFamily="2" charset="77"/>
            </a:endParaRPr>
          </a:p>
        </p:txBody>
      </p:sp>
      <p:sp>
        <p:nvSpPr>
          <p:cNvPr id="4" name="TextBox 3">
            <a:extLst>
              <a:ext uri="{FF2B5EF4-FFF2-40B4-BE49-F238E27FC236}">
                <a16:creationId xmlns:a16="http://schemas.microsoft.com/office/drawing/2014/main" id="{F3857C70-6F07-3A4E-91D0-3B2F2CA78D55}"/>
              </a:ext>
            </a:extLst>
          </p:cNvPr>
          <p:cNvSpPr txBox="1"/>
          <p:nvPr/>
        </p:nvSpPr>
        <p:spPr>
          <a:xfrm>
            <a:off x="566594" y="2956582"/>
            <a:ext cx="2915605" cy="1938992"/>
          </a:xfrm>
          <a:prstGeom prst="rect">
            <a:avLst/>
          </a:prstGeom>
          <a:noFill/>
        </p:spPr>
        <p:txBody>
          <a:bodyPr wrap="square" rtlCol="0" anchor="ctr">
            <a:spAutoFit/>
          </a:bodyPr>
          <a:lstStyle/>
          <a:p>
            <a:pPr algn="ctr"/>
            <a:r>
              <a:rPr lang="en-US" sz="4000">
                <a:solidFill>
                  <a:schemeClr val="tx1">
                    <a:lumMod val="75000"/>
                    <a:lumOff val="25000"/>
                  </a:schemeClr>
                </a:solidFill>
                <a:latin typeface="Marker Felt Thin" panose="02000400000000000000" pitchFamily="2" charset="77"/>
              </a:rPr>
              <a:t>Which One Doesn’t Belong?</a:t>
            </a:r>
          </a:p>
        </p:txBody>
      </p:sp>
      <p:sp>
        <p:nvSpPr>
          <p:cNvPr id="29" name="TextBox 28">
            <a:extLst>
              <a:ext uri="{FF2B5EF4-FFF2-40B4-BE49-F238E27FC236}">
                <a16:creationId xmlns:a16="http://schemas.microsoft.com/office/drawing/2014/main" id="{B0360182-8A27-9B42-9822-69767BFDE599}"/>
              </a:ext>
            </a:extLst>
          </p:cNvPr>
          <p:cNvSpPr txBox="1"/>
          <p:nvPr/>
        </p:nvSpPr>
        <p:spPr>
          <a:xfrm>
            <a:off x="4643144" y="2817708"/>
            <a:ext cx="3044293" cy="2308324"/>
          </a:xfrm>
          <a:prstGeom prst="rect">
            <a:avLst/>
          </a:prstGeom>
          <a:noFill/>
        </p:spPr>
        <p:txBody>
          <a:bodyPr wrap="square" rtlCol="0" anchor="ctr">
            <a:spAutoFit/>
          </a:bodyPr>
          <a:lstStyle/>
          <a:p>
            <a:pPr algn="ctr"/>
            <a:r>
              <a:rPr lang="en-US" sz="3600">
                <a:solidFill>
                  <a:schemeClr val="tx1">
                    <a:lumMod val="75000"/>
                    <a:lumOff val="25000"/>
                  </a:schemeClr>
                </a:solidFill>
                <a:latin typeface="Marker Felt Thin" panose="02000400000000000000" pitchFamily="2" charset="77"/>
              </a:rPr>
              <a:t>Area &gt; Perimeter </a:t>
            </a:r>
          </a:p>
          <a:p>
            <a:pPr algn="ctr"/>
            <a:r>
              <a:rPr lang="en-US" sz="3600">
                <a:solidFill>
                  <a:schemeClr val="tx1">
                    <a:lumMod val="75000"/>
                    <a:lumOff val="25000"/>
                  </a:schemeClr>
                </a:solidFill>
                <a:latin typeface="Marker Felt Thin" panose="02000400000000000000" pitchFamily="2" charset="77"/>
              </a:rPr>
              <a:t>Open Middle  Challenges</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latin typeface="Cavolini"/>
                <a:cs typeface="Cavolini"/>
              </a:rPr>
              <a:t>Number Play</a:t>
            </a:r>
          </a:p>
        </p:txBody>
      </p:sp>
    </p:spTree>
    <p:extLst>
      <p:ext uri="{BB962C8B-B14F-4D97-AF65-F5344CB8AC3E}">
        <p14:creationId xmlns:p14="http://schemas.microsoft.com/office/powerpoint/2010/main" val="10497597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7030A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in gear!</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1</a:t>
            </a:r>
            <a:endParaRPr lang="en-US" sz="4800">
              <a:latin typeface="Bradley Hand" pitchFamily="2" charset="77"/>
            </a:endParaRPr>
          </a:p>
        </p:txBody>
      </p:sp>
      <p:sp>
        <p:nvSpPr>
          <p:cNvPr id="2" name="Can 1">
            <a:extLst>
              <a:ext uri="{FF2B5EF4-FFF2-40B4-BE49-F238E27FC236}">
                <a16:creationId xmlns:a16="http://schemas.microsoft.com/office/drawing/2014/main" id="{71420B0F-E56E-8242-BA1E-3D3D75F50398}"/>
              </a:ext>
            </a:extLst>
          </p:cNvPr>
          <p:cNvSpPr/>
          <p:nvPr/>
        </p:nvSpPr>
        <p:spPr>
          <a:xfrm>
            <a:off x="5575719" y="3018567"/>
            <a:ext cx="1761450" cy="2482860"/>
          </a:xfrm>
          <a:prstGeom prst="can">
            <a:avLst/>
          </a:prstGeom>
          <a:solidFill>
            <a:srgbClr val="FF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be 4">
            <a:extLst>
              <a:ext uri="{FF2B5EF4-FFF2-40B4-BE49-F238E27FC236}">
                <a16:creationId xmlns:a16="http://schemas.microsoft.com/office/drawing/2014/main" id="{55DB10A6-A24C-154B-8863-AEB45CF34341}"/>
              </a:ext>
            </a:extLst>
          </p:cNvPr>
          <p:cNvSpPr/>
          <p:nvPr/>
        </p:nvSpPr>
        <p:spPr>
          <a:xfrm>
            <a:off x="3196303" y="4172768"/>
            <a:ext cx="1219264" cy="1235472"/>
          </a:xfrm>
          <a:prstGeom prst="cube">
            <a:avLst/>
          </a:prstGeom>
          <a:solidFill>
            <a:srgbClr val="0070C0"/>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B49F5658-4FE3-5E4C-8601-645ED299897F}"/>
              </a:ext>
            </a:extLst>
          </p:cNvPr>
          <p:cNvSpPr/>
          <p:nvPr/>
        </p:nvSpPr>
        <p:spPr>
          <a:xfrm rot="10800000">
            <a:off x="8352626" y="3111754"/>
            <a:ext cx="2435222" cy="2296485"/>
          </a:xfrm>
          <a:prstGeom prst="rtTriangle">
            <a:avLst/>
          </a:prstGeom>
          <a:solidFill>
            <a:srgbClr val="FFFF00"/>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29F77B9-4B8B-CC41-A627-3D2ABB04FBEB}"/>
              </a:ext>
            </a:extLst>
          </p:cNvPr>
          <p:cNvSpPr/>
          <p:nvPr/>
        </p:nvSpPr>
        <p:spPr>
          <a:xfrm>
            <a:off x="1571214" y="3018567"/>
            <a:ext cx="754327" cy="2352090"/>
          </a:xfrm>
          <a:prstGeom prst="rect">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50563A-0EA4-2346-AA25-A46777C05B88}"/>
              </a:ext>
            </a:extLst>
          </p:cNvPr>
          <p:cNvSpPr txBox="1"/>
          <p:nvPr/>
        </p:nvSpPr>
        <p:spPr>
          <a:xfrm>
            <a:off x="1546496" y="1041625"/>
            <a:ext cx="9144000" cy="830997"/>
          </a:xfrm>
          <a:prstGeom prst="rect">
            <a:avLst/>
          </a:prstGeom>
          <a:noFill/>
          <a:ln>
            <a:noFill/>
          </a:ln>
        </p:spPr>
        <p:txBody>
          <a:bodyPr wrap="square" rtlCol="0">
            <a:spAutoFit/>
          </a:bodyPr>
          <a:lstStyle/>
          <a:p>
            <a:r>
              <a:rPr lang="en-US" sz="4800" b="1">
                <a:latin typeface="Cavolini" panose="03000502040302020204" pitchFamily="66" charset="0"/>
                <a:cs typeface="Cavolini" panose="03000502040302020204" pitchFamily="66" charset="0"/>
              </a:rPr>
              <a:t>Which One Doesn’t Belong?</a:t>
            </a:r>
          </a:p>
        </p:txBody>
      </p:sp>
    </p:spTree>
    <p:extLst>
      <p:ext uri="{BB962C8B-B14F-4D97-AF65-F5344CB8AC3E}">
        <p14:creationId xmlns:p14="http://schemas.microsoft.com/office/powerpoint/2010/main" val="29005095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7030A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in gear!</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1</a:t>
            </a:r>
            <a:endParaRPr lang="en-US" sz="4800">
              <a:latin typeface="Bradley Hand" pitchFamily="2" charset="77"/>
            </a:endParaRPr>
          </a:p>
        </p:txBody>
      </p:sp>
      <p:sp>
        <p:nvSpPr>
          <p:cNvPr id="2" name="Can 1">
            <a:extLst>
              <a:ext uri="{FF2B5EF4-FFF2-40B4-BE49-F238E27FC236}">
                <a16:creationId xmlns:a16="http://schemas.microsoft.com/office/drawing/2014/main" id="{71420B0F-E56E-8242-BA1E-3D3D75F50398}"/>
              </a:ext>
            </a:extLst>
          </p:cNvPr>
          <p:cNvSpPr/>
          <p:nvPr/>
        </p:nvSpPr>
        <p:spPr>
          <a:xfrm>
            <a:off x="6245986" y="1971992"/>
            <a:ext cx="653758" cy="982082"/>
          </a:xfrm>
          <a:prstGeom prst="can">
            <a:avLst/>
          </a:prstGeom>
          <a:solidFill>
            <a:srgbClr val="FF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be 4">
            <a:extLst>
              <a:ext uri="{FF2B5EF4-FFF2-40B4-BE49-F238E27FC236}">
                <a16:creationId xmlns:a16="http://schemas.microsoft.com/office/drawing/2014/main" id="{55DB10A6-A24C-154B-8863-AEB45CF34341}"/>
              </a:ext>
            </a:extLst>
          </p:cNvPr>
          <p:cNvSpPr/>
          <p:nvPr/>
        </p:nvSpPr>
        <p:spPr>
          <a:xfrm>
            <a:off x="426148" y="4852707"/>
            <a:ext cx="488558" cy="488622"/>
          </a:xfrm>
          <a:prstGeom prst="cube">
            <a:avLst/>
          </a:prstGeom>
          <a:solidFill>
            <a:srgbClr val="0070C0"/>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B49F5658-4FE3-5E4C-8601-645ED299897F}"/>
              </a:ext>
            </a:extLst>
          </p:cNvPr>
          <p:cNvSpPr/>
          <p:nvPr/>
        </p:nvSpPr>
        <p:spPr>
          <a:xfrm rot="10800000">
            <a:off x="6148355" y="4720921"/>
            <a:ext cx="950396" cy="1000938"/>
          </a:xfrm>
          <a:prstGeom prst="rtTriangle">
            <a:avLst/>
          </a:prstGeom>
          <a:solidFill>
            <a:srgbClr val="FFFF00"/>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29F77B9-4B8B-CC41-A627-3D2ABB04FBEB}"/>
              </a:ext>
            </a:extLst>
          </p:cNvPr>
          <p:cNvSpPr/>
          <p:nvPr/>
        </p:nvSpPr>
        <p:spPr>
          <a:xfrm>
            <a:off x="500063" y="2036864"/>
            <a:ext cx="414643" cy="1118338"/>
          </a:xfrm>
          <a:prstGeom prst="rect">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50563A-0EA4-2346-AA25-A46777C05B88}"/>
              </a:ext>
            </a:extLst>
          </p:cNvPr>
          <p:cNvSpPr txBox="1"/>
          <p:nvPr/>
        </p:nvSpPr>
        <p:spPr>
          <a:xfrm>
            <a:off x="1171574" y="1124059"/>
            <a:ext cx="10429869" cy="400110"/>
          </a:xfrm>
          <a:prstGeom prst="rect">
            <a:avLst/>
          </a:prstGeom>
          <a:noFill/>
          <a:ln>
            <a:noFill/>
          </a:ln>
        </p:spPr>
        <p:txBody>
          <a:bodyPr wrap="square" rtlCol="0">
            <a:spAutoFit/>
          </a:bodyPr>
          <a:lstStyle/>
          <a:p>
            <a:r>
              <a:rPr lang="en-US" sz="2000" b="1">
                <a:latin typeface="Cavolini" panose="03000502040302020204" pitchFamily="66" charset="0"/>
                <a:cs typeface="Cavolini" panose="03000502040302020204" pitchFamily="66" charset="0"/>
              </a:rPr>
              <a:t>Which One Doesn’t Belong? Can you find at least one reason for each one?</a:t>
            </a:r>
          </a:p>
        </p:txBody>
      </p:sp>
      <p:cxnSp>
        <p:nvCxnSpPr>
          <p:cNvPr id="9" name="Straight Connector 8">
            <a:extLst>
              <a:ext uri="{FF2B5EF4-FFF2-40B4-BE49-F238E27FC236}">
                <a16:creationId xmlns:a16="http://schemas.microsoft.com/office/drawing/2014/main" id="{F83A70B1-8987-7E45-BF4A-C216B9DCA638}"/>
              </a:ext>
            </a:extLst>
          </p:cNvPr>
          <p:cNvCxnSpPr/>
          <p:nvPr/>
        </p:nvCxnSpPr>
        <p:spPr>
          <a:xfrm>
            <a:off x="500063" y="3911502"/>
            <a:ext cx="1135856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DE4D54-3C43-E94F-A13C-F26B5BCD3155}"/>
              </a:ext>
            </a:extLst>
          </p:cNvPr>
          <p:cNvCxnSpPr>
            <a:cxnSpLocks/>
          </p:cNvCxnSpPr>
          <p:nvPr/>
        </p:nvCxnSpPr>
        <p:spPr>
          <a:xfrm flipV="1">
            <a:off x="5981701" y="1983024"/>
            <a:ext cx="0" cy="4617801"/>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2692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630205" y="436901"/>
            <a:ext cx="10931589" cy="5984197"/>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7030A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solidFill>
                  <a:schemeClr val="accent4"/>
                </a:solidFill>
                <a:latin typeface="Bradley Hand" pitchFamily="2" charset="77"/>
              </a:rPr>
              <a:t>1</a:t>
            </a:r>
            <a:endParaRPr lang="en-US" sz="4800" dirty="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38469443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7030A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(a)</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2" name="TextBox 1">
            <a:extLst>
              <a:ext uri="{FF2B5EF4-FFF2-40B4-BE49-F238E27FC236}">
                <a16:creationId xmlns:a16="http://schemas.microsoft.com/office/drawing/2014/main" id="{4B71376B-8416-A742-9FA9-89A37A413289}"/>
              </a:ext>
            </a:extLst>
          </p:cNvPr>
          <p:cNvSpPr txBox="1"/>
          <p:nvPr/>
        </p:nvSpPr>
        <p:spPr>
          <a:xfrm>
            <a:off x="425885" y="1465546"/>
            <a:ext cx="11473841" cy="830997"/>
          </a:xfrm>
          <a:prstGeom prst="rect">
            <a:avLst/>
          </a:prstGeom>
          <a:noFill/>
        </p:spPr>
        <p:txBody>
          <a:bodyPr wrap="square" rtlCol="0">
            <a:spAutoFit/>
          </a:bodyPr>
          <a:lstStyle/>
          <a:p>
            <a:r>
              <a:rPr lang="en-CA" sz="2400" dirty="0">
                <a:solidFill>
                  <a:schemeClr val="tx1">
                    <a:lumMod val="75000"/>
                    <a:lumOff val="25000"/>
                  </a:schemeClr>
                </a:solidFill>
              </a:rPr>
              <a:t>Using the digits 1 – 9, at most one time each, fill in the boxes so that the value for the </a:t>
            </a:r>
            <a:r>
              <a:rPr lang="en-CA" sz="2400" dirty="0">
                <a:solidFill>
                  <a:schemeClr val="accent6"/>
                </a:solidFill>
              </a:rPr>
              <a:t>area</a:t>
            </a:r>
            <a:r>
              <a:rPr lang="en-CA" sz="2400" dirty="0">
                <a:solidFill>
                  <a:schemeClr val="tx1">
                    <a:lumMod val="75000"/>
                    <a:lumOff val="25000"/>
                  </a:schemeClr>
                </a:solidFill>
              </a:rPr>
              <a:t> of the rectangle (in square units) is greater that the value for the </a:t>
            </a:r>
            <a:r>
              <a:rPr lang="en-CA" sz="2400" dirty="0">
                <a:solidFill>
                  <a:srgbClr val="00B0F0"/>
                </a:solidFill>
              </a:rPr>
              <a:t>perimeter</a:t>
            </a:r>
            <a:r>
              <a:rPr lang="en-CA" sz="2400" dirty="0">
                <a:solidFill>
                  <a:schemeClr val="tx1">
                    <a:lumMod val="75000"/>
                    <a:lumOff val="25000"/>
                  </a:schemeClr>
                </a:solidFill>
              </a:rPr>
              <a:t> (in linear units).</a:t>
            </a:r>
          </a:p>
        </p:txBody>
      </p:sp>
      <p:grpSp>
        <p:nvGrpSpPr>
          <p:cNvPr id="6" name="Group 5">
            <a:extLst>
              <a:ext uri="{FF2B5EF4-FFF2-40B4-BE49-F238E27FC236}">
                <a16:creationId xmlns:a16="http://schemas.microsoft.com/office/drawing/2014/main" id="{4C1FB459-B085-9845-966B-FD98D9B908DE}"/>
              </a:ext>
            </a:extLst>
          </p:cNvPr>
          <p:cNvGrpSpPr/>
          <p:nvPr/>
        </p:nvGrpSpPr>
        <p:grpSpPr>
          <a:xfrm>
            <a:off x="529842" y="2953786"/>
            <a:ext cx="4824609" cy="2438668"/>
            <a:chOff x="2771016" y="2581040"/>
            <a:chExt cx="4824609" cy="2438668"/>
          </a:xfrm>
        </p:grpSpPr>
        <p:sp>
          <p:nvSpPr>
            <p:cNvPr id="4" name="Rectangle 3">
              <a:extLst>
                <a:ext uri="{FF2B5EF4-FFF2-40B4-BE49-F238E27FC236}">
                  <a16:creationId xmlns:a16="http://schemas.microsoft.com/office/drawing/2014/main" id="{AEED671E-0E35-C444-A4A5-089ED62AE42F}"/>
                </a:ext>
              </a:extLst>
            </p:cNvPr>
            <p:cNvSpPr/>
            <p:nvPr/>
          </p:nvSpPr>
          <p:spPr>
            <a:xfrm>
              <a:off x="3633225" y="3291116"/>
              <a:ext cx="3962400" cy="1728592"/>
            </a:xfrm>
            <a:prstGeom prst="rect">
              <a:avLst/>
            </a:prstGeom>
            <a:solidFill>
              <a:srgbClr val="92D05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4311AB-5A79-014C-8529-C5827C7AF151}"/>
                </a:ext>
              </a:extLst>
            </p:cNvPr>
            <p:cNvSpPr/>
            <p:nvPr/>
          </p:nvSpPr>
          <p:spPr>
            <a:xfrm>
              <a:off x="2771016" y="3758486"/>
              <a:ext cx="551145" cy="55114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0F2C30-0F53-9C43-9B99-DABE2D2C1FB2}"/>
                </a:ext>
              </a:extLst>
            </p:cNvPr>
            <p:cNvSpPr/>
            <p:nvPr/>
          </p:nvSpPr>
          <p:spPr>
            <a:xfrm>
              <a:off x="5338852" y="2581040"/>
              <a:ext cx="551145" cy="55114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604C4C5D-70EA-3449-BC5C-FD6C96F98B6C}"/>
              </a:ext>
            </a:extLst>
          </p:cNvPr>
          <p:cNvSpPr/>
          <p:nvPr/>
        </p:nvSpPr>
        <p:spPr>
          <a:xfrm>
            <a:off x="5976459" y="2571458"/>
            <a:ext cx="6096000" cy="3416320"/>
          </a:xfrm>
          <a:prstGeom prst="rect">
            <a:avLst/>
          </a:prstGeom>
        </p:spPr>
        <p:txBody>
          <a:bodyPr>
            <a:spAutoFit/>
          </a:bodyPr>
          <a:lstStyle/>
          <a:p>
            <a:r>
              <a:rPr lang="en-CA" sz="2400" dirty="0">
                <a:solidFill>
                  <a:schemeClr val="tx1">
                    <a:lumMod val="75000"/>
                    <a:lumOff val="25000"/>
                  </a:schemeClr>
                </a:solidFill>
              </a:rPr>
              <a:t>Record all the solutions you find.</a:t>
            </a:r>
          </a:p>
          <a:p>
            <a:endParaRPr lang="en-CA" sz="2400" dirty="0">
              <a:solidFill>
                <a:schemeClr val="tx1">
                  <a:lumMod val="75000"/>
                  <a:lumOff val="25000"/>
                </a:schemeClr>
              </a:solidFill>
            </a:endParaRPr>
          </a:p>
          <a:p>
            <a:endParaRPr lang="en-CA" sz="2400" dirty="0">
              <a:solidFill>
                <a:schemeClr val="tx1">
                  <a:lumMod val="75000"/>
                  <a:lumOff val="25000"/>
                </a:schemeClr>
              </a:solidFill>
            </a:endParaRPr>
          </a:p>
          <a:p>
            <a:endParaRPr lang="en-CA" sz="2400" dirty="0">
              <a:solidFill>
                <a:schemeClr val="tx1">
                  <a:lumMod val="75000"/>
                  <a:lumOff val="25000"/>
                </a:schemeClr>
              </a:solidFill>
            </a:endParaRPr>
          </a:p>
          <a:p>
            <a:r>
              <a:rPr lang="en-CA" sz="2400" dirty="0">
                <a:solidFill>
                  <a:schemeClr val="tx1">
                    <a:lumMod val="75000"/>
                    <a:lumOff val="25000"/>
                  </a:schemeClr>
                </a:solidFill>
              </a:rPr>
              <a:t>What is the greatest difference you can find between the area and perimeter?</a:t>
            </a:r>
          </a:p>
          <a:p>
            <a:endParaRPr lang="en-CA" sz="2400" dirty="0">
              <a:solidFill>
                <a:schemeClr val="tx1">
                  <a:lumMod val="75000"/>
                  <a:lumOff val="25000"/>
                </a:schemeClr>
              </a:solidFill>
            </a:endParaRPr>
          </a:p>
          <a:p>
            <a:endParaRPr lang="en-CA" sz="2400" dirty="0">
              <a:solidFill>
                <a:schemeClr val="tx1">
                  <a:lumMod val="75000"/>
                  <a:lumOff val="25000"/>
                </a:schemeClr>
              </a:solidFill>
            </a:endParaRPr>
          </a:p>
          <a:p>
            <a:r>
              <a:rPr lang="en-CA" sz="2400" dirty="0">
                <a:solidFill>
                  <a:schemeClr val="tx1">
                    <a:lumMod val="75000"/>
                    <a:lumOff val="25000"/>
                  </a:schemeClr>
                </a:solidFill>
              </a:rPr>
              <a:t>What is the smallest difference you can find?</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2550589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7030A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(b)</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2" name="TextBox 1">
            <a:extLst>
              <a:ext uri="{FF2B5EF4-FFF2-40B4-BE49-F238E27FC236}">
                <a16:creationId xmlns:a16="http://schemas.microsoft.com/office/drawing/2014/main" id="{4B71376B-8416-A742-9FA9-89A37A413289}"/>
              </a:ext>
            </a:extLst>
          </p:cNvPr>
          <p:cNvSpPr txBox="1"/>
          <p:nvPr/>
        </p:nvSpPr>
        <p:spPr>
          <a:xfrm>
            <a:off x="425885" y="1465546"/>
            <a:ext cx="11473841" cy="830997"/>
          </a:xfrm>
          <a:prstGeom prst="rect">
            <a:avLst/>
          </a:prstGeom>
          <a:noFill/>
        </p:spPr>
        <p:txBody>
          <a:bodyPr wrap="square" rtlCol="0">
            <a:spAutoFit/>
          </a:bodyPr>
          <a:lstStyle/>
          <a:p>
            <a:r>
              <a:rPr lang="en-CA" sz="2400" dirty="0">
                <a:solidFill>
                  <a:schemeClr val="tx1">
                    <a:lumMod val="75000"/>
                    <a:lumOff val="25000"/>
                  </a:schemeClr>
                </a:solidFill>
              </a:rPr>
              <a:t>Using the digits 1 – 9, at most one time each, fill in the boxes so that the value for the </a:t>
            </a:r>
            <a:r>
              <a:rPr lang="en-CA" sz="2400" dirty="0">
                <a:solidFill>
                  <a:schemeClr val="accent6"/>
                </a:solidFill>
              </a:rPr>
              <a:t>area</a:t>
            </a:r>
            <a:r>
              <a:rPr lang="en-CA" sz="2400" dirty="0">
                <a:solidFill>
                  <a:schemeClr val="tx1">
                    <a:lumMod val="75000"/>
                    <a:lumOff val="25000"/>
                  </a:schemeClr>
                </a:solidFill>
              </a:rPr>
              <a:t> of the rectangle (in square units) is greater that the value for the </a:t>
            </a:r>
            <a:r>
              <a:rPr lang="en-CA" sz="2400" dirty="0">
                <a:solidFill>
                  <a:srgbClr val="00B0F0"/>
                </a:solidFill>
              </a:rPr>
              <a:t>perimeter</a:t>
            </a:r>
            <a:r>
              <a:rPr lang="en-CA" sz="2400" dirty="0">
                <a:solidFill>
                  <a:schemeClr val="tx1">
                    <a:lumMod val="75000"/>
                    <a:lumOff val="25000"/>
                  </a:schemeClr>
                </a:solidFill>
              </a:rPr>
              <a:t> (in linear units).</a:t>
            </a:r>
          </a:p>
        </p:txBody>
      </p:sp>
      <p:grpSp>
        <p:nvGrpSpPr>
          <p:cNvPr id="11" name="Group 10">
            <a:extLst>
              <a:ext uri="{FF2B5EF4-FFF2-40B4-BE49-F238E27FC236}">
                <a16:creationId xmlns:a16="http://schemas.microsoft.com/office/drawing/2014/main" id="{DB98A1C6-00F9-0540-B79E-C27E34C9D136}"/>
              </a:ext>
            </a:extLst>
          </p:cNvPr>
          <p:cNvGrpSpPr/>
          <p:nvPr/>
        </p:nvGrpSpPr>
        <p:grpSpPr>
          <a:xfrm>
            <a:off x="529842" y="2924071"/>
            <a:ext cx="4824609" cy="2468383"/>
            <a:chOff x="2771016" y="2551325"/>
            <a:chExt cx="4824609" cy="2468383"/>
          </a:xfrm>
        </p:grpSpPr>
        <p:sp>
          <p:nvSpPr>
            <p:cNvPr id="12" name="Rectangle 11">
              <a:extLst>
                <a:ext uri="{FF2B5EF4-FFF2-40B4-BE49-F238E27FC236}">
                  <a16:creationId xmlns:a16="http://schemas.microsoft.com/office/drawing/2014/main" id="{1624DBBC-D082-FF4F-B141-BE13C96C4B09}"/>
                </a:ext>
              </a:extLst>
            </p:cNvPr>
            <p:cNvSpPr/>
            <p:nvPr/>
          </p:nvSpPr>
          <p:spPr>
            <a:xfrm>
              <a:off x="2771016" y="3758486"/>
              <a:ext cx="551145" cy="55114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12C06C-A0BE-894A-A5D1-B7F954D9E5E2}"/>
                </a:ext>
              </a:extLst>
            </p:cNvPr>
            <p:cNvSpPr/>
            <p:nvPr/>
          </p:nvSpPr>
          <p:spPr>
            <a:xfrm>
              <a:off x="5714633" y="2551325"/>
              <a:ext cx="551145" cy="55114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FC3630-234F-FB47-938D-B99CA2064EAC}"/>
                </a:ext>
              </a:extLst>
            </p:cNvPr>
            <p:cNvSpPr/>
            <p:nvPr/>
          </p:nvSpPr>
          <p:spPr>
            <a:xfrm>
              <a:off x="5010316" y="2551325"/>
              <a:ext cx="551145" cy="55114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60AE3D4-CA4A-1542-90C0-1435943267FD}"/>
                </a:ext>
              </a:extLst>
            </p:cNvPr>
            <p:cNvSpPr/>
            <p:nvPr/>
          </p:nvSpPr>
          <p:spPr>
            <a:xfrm>
              <a:off x="3633225" y="3291116"/>
              <a:ext cx="3962400" cy="1728592"/>
            </a:xfrm>
            <a:prstGeom prst="rect">
              <a:avLst/>
            </a:prstGeom>
            <a:solidFill>
              <a:srgbClr val="92D05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0C2BB9B-E126-1C4A-BC86-D0606DF6489C}"/>
              </a:ext>
            </a:extLst>
          </p:cNvPr>
          <p:cNvSpPr/>
          <p:nvPr/>
        </p:nvSpPr>
        <p:spPr>
          <a:xfrm>
            <a:off x="5976459" y="2571458"/>
            <a:ext cx="6096000" cy="3416320"/>
          </a:xfrm>
          <a:prstGeom prst="rect">
            <a:avLst/>
          </a:prstGeom>
        </p:spPr>
        <p:txBody>
          <a:bodyPr>
            <a:spAutoFit/>
          </a:bodyPr>
          <a:lstStyle/>
          <a:p>
            <a:r>
              <a:rPr lang="en-CA" sz="2400" dirty="0">
                <a:solidFill>
                  <a:schemeClr val="tx1">
                    <a:lumMod val="75000"/>
                    <a:lumOff val="25000"/>
                  </a:schemeClr>
                </a:solidFill>
              </a:rPr>
              <a:t>Record all the solutions you find.</a:t>
            </a:r>
          </a:p>
          <a:p>
            <a:endParaRPr lang="en-CA" sz="2400" dirty="0">
              <a:solidFill>
                <a:schemeClr val="tx1">
                  <a:lumMod val="75000"/>
                  <a:lumOff val="25000"/>
                </a:schemeClr>
              </a:solidFill>
            </a:endParaRPr>
          </a:p>
          <a:p>
            <a:endParaRPr lang="en-CA" sz="2400" dirty="0">
              <a:solidFill>
                <a:schemeClr val="tx1">
                  <a:lumMod val="75000"/>
                  <a:lumOff val="25000"/>
                </a:schemeClr>
              </a:solidFill>
            </a:endParaRPr>
          </a:p>
          <a:p>
            <a:endParaRPr lang="en-CA" sz="2400" dirty="0">
              <a:solidFill>
                <a:schemeClr val="tx1">
                  <a:lumMod val="75000"/>
                  <a:lumOff val="25000"/>
                </a:schemeClr>
              </a:solidFill>
            </a:endParaRPr>
          </a:p>
          <a:p>
            <a:r>
              <a:rPr lang="en-CA" sz="2400" dirty="0">
                <a:solidFill>
                  <a:schemeClr val="tx1">
                    <a:lumMod val="75000"/>
                    <a:lumOff val="25000"/>
                  </a:schemeClr>
                </a:solidFill>
              </a:rPr>
              <a:t>What is the greatest difference you can find between the area and perimeter?</a:t>
            </a:r>
          </a:p>
          <a:p>
            <a:endParaRPr lang="en-CA" sz="2400" dirty="0">
              <a:solidFill>
                <a:schemeClr val="tx1">
                  <a:lumMod val="75000"/>
                  <a:lumOff val="25000"/>
                </a:schemeClr>
              </a:solidFill>
            </a:endParaRPr>
          </a:p>
          <a:p>
            <a:endParaRPr lang="en-CA" sz="2400" dirty="0">
              <a:solidFill>
                <a:schemeClr val="tx1">
                  <a:lumMod val="75000"/>
                  <a:lumOff val="25000"/>
                </a:schemeClr>
              </a:solidFill>
            </a:endParaRPr>
          </a:p>
          <a:p>
            <a:r>
              <a:rPr lang="en-CA" sz="2400" dirty="0">
                <a:solidFill>
                  <a:schemeClr val="tx1">
                    <a:lumMod val="75000"/>
                    <a:lumOff val="25000"/>
                  </a:schemeClr>
                </a:solidFill>
              </a:rPr>
              <a:t>What is the smallest difference you can find?</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5875018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7030A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(c)</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2" name="TextBox 1">
            <a:extLst>
              <a:ext uri="{FF2B5EF4-FFF2-40B4-BE49-F238E27FC236}">
                <a16:creationId xmlns:a16="http://schemas.microsoft.com/office/drawing/2014/main" id="{4B71376B-8416-A742-9FA9-89A37A413289}"/>
              </a:ext>
            </a:extLst>
          </p:cNvPr>
          <p:cNvSpPr txBox="1"/>
          <p:nvPr/>
        </p:nvSpPr>
        <p:spPr>
          <a:xfrm>
            <a:off x="425885" y="1465546"/>
            <a:ext cx="11473841" cy="830997"/>
          </a:xfrm>
          <a:prstGeom prst="rect">
            <a:avLst/>
          </a:prstGeom>
          <a:noFill/>
        </p:spPr>
        <p:txBody>
          <a:bodyPr wrap="square" rtlCol="0">
            <a:spAutoFit/>
          </a:bodyPr>
          <a:lstStyle/>
          <a:p>
            <a:r>
              <a:rPr lang="en-CA" sz="2400" dirty="0">
                <a:solidFill>
                  <a:schemeClr val="tx1">
                    <a:lumMod val="75000"/>
                    <a:lumOff val="25000"/>
                  </a:schemeClr>
                </a:solidFill>
              </a:rPr>
              <a:t>Using the digits 1 – 9, at most one time each, fill in the boxes so that the value for the </a:t>
            </a:r>
            <a:r>
              <a:rPr lang="en-CA" sz="2400" dirty="0">
                <a:solidFill>
                  <a:schemeClr val="accent6"/>
                </a:solidFill>
              </a:rPr>
              <a:t>area</a:t>
            </a:r>
            <a:r>
              <a:rPr lang="en-CA" sz="2400" dirty="0">
                <a:solidFill>
                  <a:schemeClr val="tx1">
                    <a:lumMod val="75000"/>
                    <a:lumOff val="25000"/>
                  </a:schemeClr>
                </a:solidFill>
              </a:rPr>
              <a:t> of the rectangle (in square units) is greater that the value for the </a:t>
            </a:r>
            <a:r>
              <a:rPr lang="en-CA" sz="2400" dirty="0">
                <a:solidFill>
                  <a:srgbClr val="00B0F0"/>
                </a:solidFill>
              </a:rPr>
              <a:t>perimeter</a:t>
            </a:r>
            <a:r>
              <a:rPr lang="en-CA" sz="2400" dirty="0">
                <a:solidFill>
                  <a:schemeClr val="tx1">
                    <a:lumMod val="75000"/>
                    <a:lumOff val="25000"/>
                  </a:schemeClr>
                </a:solidFill>
              </a:rPr>
              <a:t> (in linear units).</a:t>
            </a:r>
          </a:p>
        </p:txBody>
      </p:sp>
      <p:grpSp>
        <p:nvGrpSpPr>
          <p:cNvPr id="12" name="Group 11">
            <a:extLst>
              <a:ext uri="{FF2B5EF4-FFF2-40B4-BE49-F238E27FC236}">
                <a16:creationId xmlns:a16="http://schemas.microsoft.com/office/drawing/2014/main" id="{672487C3-6BB7-1A46-B5A7-E78C1B3D3046}"/>
              </a:ext>
            </a:extLst>
          </p:cNvPr>
          <p:cNvGrpSpPr/>
          <p:nvPr/>
        </p:nvGrpSpPr>
        <p:grpSpPr>
          <a:xfrm>
            <a:off x="318748" y="2924071"/>
            <a:ext cx="5473477" cy="2468383"/>
            <a:chOff x="2122148" y="2551325"/>
            <a:chExt cx="5473477" cy="2468383"/>
          </a:xfrm>
        </p:grpSpPr>
        <p:sp>
          <p:nvSpPr>
            <p:cNvPr id="13" name="Rectangle 12">
              <a:extLst>
                <a:ext uri="{FF2B5EF4-FFF2-40B4-BE49-F238E27FC236}">
                  <a16:creationId xmlns:a16="http://schemas.microsoft.com/office/drawing/2014/main" id="{38D51DE9-20F7-0748-8342-4F1C55A33DDD}"/>
                </a:ext>
              </a:extLst>
            </p:cNvPr>
            <p:cNvSpPr/>
            <p:nvPr/>
          </p:nvSpPr>
          <p:spPr>
            <a:xfrm>
              <a:off x="2771016" y="3758486"/>
              <a:ext cx="551145" cy="55114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239CAC3-98A4-274D-AAAA-64C31E3CC5B5}"/>
                </a:ext>
              </a:extLst>
            </p:cNvPr>
            <p:cNvSpPr/>
            <p:nvPr/>
          </p:nvSpPr>
          <p:spPr>
            <a:xfrm>
              <a:off x="5714633" y="2551325"/>
              <a:ext cx="551145" cy="55114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E4C1FE-4E1B-D14B-BBC5-00B24B1153D5}"/>
                </a:ext>
              </a:extLst>
            </p:cNvPr>
            <p:cNvSpPr/>
            <p:nvPr/>
          </p:nvSpPr>
          <p:spPr>
            <a:xfrm>
              <a:off x="5010316" y="2551325"/>
              <a:ext cx="551145" cy="55114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995F063-D39C-4540-8DB9-E639C873951D}"/>
                </a:ext>
              </a:extLst>
            </p:cNvPr>
            <p:cNvSpPr/>
            <p:nvPr/>
          </p:nvSpPr>
          <p:spPr>
            <a:xfrm>
              <a:off x="3633225" y="3291116"/>
              <a:ext cx="3962400" cy="1728592"/>
            </a:xfrm>
            <a:prstGeom prst="rect">
              <a:avLst/>
            </a:prstGeom>
            <a:solidFill>
              <a:srgbClr val="92D05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0B99A0F-5CF2-324C-B0EE-F4D29E757A32}"/>
                </a:ext>
              </a:extLst>
            </p:cNvPr>
            <p:cNvSpPr/>
            <p:nvPr/>
          </p:nvSpPr>
          <p:spPr>
            <a:xfrm>
              <a:off x="2122148" y="3758486"/>
              <a:ext cx="551145" cy="55114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3235710-E76F-664A-B55F-3E43F3DE24E9}"/>
              </a:ext>
            </a:extLst>
          </p:cNvPr>
          <p:cNvSpPr/>
          <p:nvPr/>
        </p:nvSpPr>
        <p:spPr>
          <a:xfrm>
            <a:off x="5976459" y="2571458"/>
            <a:ext cx="6096000" cy="3416320"/>
          </a:xfrm>
          <a:prstGeom prst="rect">
            <a:avLst/>
          </a:prstGeom>
        </p:spPr>
        <p:txBody>
          <a:bodyPr>
            <a:spAutoFit/>
          </a:bodyPr>
          <a:lstStyle/>
          <a:p>
            <a:r>
              <a:rPr lang="en-CA" sz="2400" dirty="0">
                <a:solidFill>
                  <a:schemeClr val="tx1">
                    <a:lumMod val="75000"/>
                    <a:lumOff val="25000"/>
                  </a:schemeClr>
                </a:solidFill>
              </a:rPr>
              <a:t>Record all the solutions you find.</a:t>
            </a:r>
          </a:p>
          <a:p>
            <a:endParaRPr lang="en-CA" sz="2400" dirty="0">
              <a:solidFill>
                <a:schemeClr val="tx1">
                  <a:lumMod val="75000"/>
                  <a:lumOff val="25000"/>
                </a:schemeClr>
              </a:solidFill>
            </a:endParaRPr>
          </a:p>
          <a:p>
            <a:endParaRPr lang="en-CA" sz="2400" dirty="0">
              <a:solidFill>
                <a:schemeClr val="tx1">
                  <a:lumMod val="75000"/>
                  <a:lumOff val="25000"/>
                </a:schemeClr>
              </a:solidFill>
            </a:endParaRPr>
          </a:p>
          <a:p>
            <a:endParaRPr lang="en-CA" sz="2400" dirty="0">
              <a:solidFill>
                <a:schemeClr val="tx1">
                  <a:lumMod val="75000"/>
                  <a:lumOff val="25000"/>
                </a:schemeClr>
              </a:solidFill>
            </a:endParaRPr>
          </a:p>
          <a:p>
            <a:r>
              <a:rPr lang="en-CA" sz="2400" dirty="0">
                <a:solidFill>
                  <a:schemeClr val="tx1">
                    <a:lumMod val="75000"/>
                    <a:lumOff val="25000"/>
                  </a:schemeClr>
                </a:solidFill>
              </a:rPr>
              <a:t>What is the greatest difference you can find between the area and perimeter?</a:t>
            </a:r>
          </a:p>
          <a:p>
            <a:endParaRPr lang="en-CA" sz="2400" dirty="0">
              <a:solidFill>
                <a:schemeClr val="tx1">
                  <a:lumMod val="75000"/>
                  <a:lumOff val="25000"/>
                </a:schemeClr>
              </a:solidFill>
            </a:endParaRPr>
          </a:p>
          <a:p>
            <a:endParaRPr lang="en-CA" sz="2400" dirty="0">
              <a:solidFill>
                <a:schemeClr val="tx1">
                  <a:lumMod val="75000"/>
                  <a:lumOff val="25000"/>
                </a:schemeClr>
              </a:solidFill>
            </a:endParaRPr>
          </a:p>
          <a:p>
            <a:r>
              <a:rPr lang="en-CA" sz="2400" dirty="0">
                <a:solidFill>
                  <a:schemeClr val="tx1">
                    <a:lumMod val="75000"/>
                    <a:lumOff val="25000"/>
                  </a:schemeClr>
                </a:solidFill>
              </a:rPr>
              <a:t>What is the smallest difference you can find?</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9688932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4C77D308-245D-484D-A39A-F4FA2F255064}"/>
              </a:ext>
            </a:extLst>
          </p:cNvPr>
          <p:cNvSpPr/>
          <p:nvPr/>
        </p:nvSpPr>
        <p:spPr>
          <a:xfrm>
            <a:off x="630205" y="436901"/>
            <a:ext cx="10931589" cy="5984197"/>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7030A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2</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6513666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7030A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Looking Back</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3</a:t>
            </a:r>
            <a:endParaRPr lang="en-US" sz="4800">
              <a:latin typeface="Bradley Hand" pitchFamily="2" charset="77"/>
            </a:endParaRPr>
          </a:p>
        </p:txBody>
      </p:sp>
      <p:sp>
        <p:nvSpPr>
          <p:cNvPr id="2" name="TextBox 1">
            <a:extLst>
              <a:ext uri="{FF2B5EF4-FFF2-40B4-BE49-F238E27FC236}">
                <a16:creationId xmlns:a16="http://schemas.microsoft.com/office/drawing/2014/main" id="{E41F25D5-19B9-F946-B4BC-FD201D525C58}"/>
              </a:ext>
            </a:extLst>
          </p:cNvPr>
          <p:cNvSpPr txBox="1"/>
          <p:nvPr/>
        </p:nvSpPr>
        <p:spPr>
          <a:xfrm>
            <a:off x="245104" y="1177230"/>
            <a:ext cx="11746784"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Look around your environment and identify 3 different sized rectangles you see (could be the face of any object). Name each object and sketch them in the chart below. Estimate their side lengths and include them in your sketch. Then use mental math to make an estimation for the perimeter and area of each.</a:t>
            </a:r>
          </a:p>
        </p:txBody>
      </p:sp>
      <p:graphicFrame>
        <p:nvGraphicFramePr>
          <p:cNvPr id="4" name="Table 4">
            <a:extLst>
              <a:ext uri="{FF2B5EF4-FFF2-40B4-BE49-F238E27FC236}">
                <a16:creationId xmlns:a16="http://schemas.microsoft.com/office/drawing/2014/main" id="{7095CDA4-A8FB-1F48-9679-BDD7395F40E8}"/>
              </a:ext>
            </a:extLst>
          </p:cNvPr>
          <p:cNvGraphicFramePr>
            <a:graphicFrameLocks noGrp="1"/>
          </p:cNvGraphicFramePr>
          <p:nvPr>
            <p:extLst>
              <p:ext uri="{D42A27DB-BD31-4B8C-83A1-F6EECF244321}">
                <p14:modId xmlns:p14="http://schemas.microsoft.com/office/powerpoint/2010/main" val="1795284118"/>
              </p:ext>
            </p:extLst>
          </p:nvPr>
        </p:nvGraphicFramePr>
        <p:xfrm>
          <a:off x="363253" y="2188109"/>
          <a:ext cx="11436264" cy="4370302"/>
        </p:xfrm>
        <a:graphic>
          <a:graphicData uri="http://schemas.openxmlformats.org/drawingml/2006/table">
            <a:tbl>
              <a:tblPr firstRow="1" bandRow="1">
                <a:tableStyleId>{5C22544A-7EE6-4342-B048-85BDC9FD1C3A}</a:tableStyleId>
              </a:tblPr>
              <a:tblGrid>
                <a:gridCol w="3812088">
                  <a:extLst>
                    <a:ext uri="{9D8B030D-6E8A-4147-A177-3AD203B41FA5}">
                      <a16:colId xmlns:a16="http://schemas.microsoft.com/office/drawing/2014/main" val="2006604165"/>
                    </a:ext>
                  </a:extLst>
                </a:gridCol>
                <a:gridCol w="3812088">
                  <a:extLst>
                    <a:ext uri="{9D8B030D-6E8A-4147-A177-3AD203B41FA5}">
                      <a16:colId xmlns:a16="http://schemas.microsoft.com/office/drawing/2014/main" val="1942423651"/>
                    </a:ext>
                  </a:extLst>
                </a:gridCol>
                <a:gridCol w="3812088">
                  <a:extLst>
                    <a:ext uri="{9D8B030D-6E8A-4147-A177-3AD203B41FA5}">
                      <a16:colId xmlns:a16="http://schemas.microsoft.com/office/drawing/2014/main" val="2316909030"/>
                    </a:ext>
                  </a:extLst>
                </a:gridCol>
              </a:tblGrid>
              <a:tr h="440791">
                <a:tc>
                  <a:txBody>
                    <a:bodyPr/>
                    <a:lstStyle/>
                    <a:p>
                      <a:pPr algn="l"/>
                      <a:r>
                        <a:rPr lang="en-US" dirty="0">
                          <a:solidFill>
                            <a:schemeClr val="bg1"/>
                          </a:solidFill>
                        </a:rPr>
                        <a:t>Item 1: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rPr>
                        <a:t>Item 2: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rPr>
                        <a:t>Item 3: </a:t>
                      </a:r>
                    </a:p>
                  </a:txBody>
                  <a:tcPr anchor="ctr"/>
                </a:tc>
                <a:extLst>
                  <a:ext uri="{0D108BD9-81ED-4DB2-BD59-A6C34878D82A}">
                    <a16:rowId xmlns:a16="http://schemas.microsoft.com/office/drawing/2014/main" val="1891231621"/>
                  </a:ext>
                </a:extLst>
              </a:tr>
              <a:tr h="1638300">
                <a:tc>
                  <a:txBody>
                    <a:bodyPr/>
                    <a:lstStyle/>
                    <a:p>
                      <a:pPr algn="l"/>
                      <a:r>
                        <a:rPr lang="en-US" sz="1600">
                          <a:solidFill>
                            <a:srgbClr val="002060"/>
                          </a:solidFill>
                        </a:rPr>
                        <a:t>Sketch:</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Sketch:</a:t>
                      </a:r>
                    </a:p>
                    <a:p>
                      <a:pPr algn="l"/>
                      <a:endParaRPr lang="en-US" sz="1600" dirty="0">
                        <a:solidFill>
                          <a:srgbClr val="00206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02060"/>
                          </a:solidFill>
                        </a:rPr>
                        <a:t>Sketch:</a:t>
                      </a:r>
                    </a:p>
                    <a:p>
                      <a:pPr algn="l"/>
                      <a:endParaRPr lang="en-US" sz="1600">
                        <a:solidFill>
                          <a:srgbClr val="002060"/>
                        </a:solidFill>
                      </a:endParaRPr>
                    </a:p>
                  </a:txBody>
                  <a:tcPr>
                    <a:solidFill>
                      <a:schemeClr val="bg1">
                        <a:lumMod val="95000"/>
                      </a:schemeClr>
                    </a:solidFill>
                  </a:tcPr>
                </a:tc>
                <a:extLst>
                  <a:ext uri="{0D108BD9-81ED-4DB2-BD59-A6C34878D82A}">
                    <a16:rowId xmlns:a16="http://schemas.microsoft.com/office/drawing/2014/main" val="2454790591"/>
                  </a:ext>
                </a:extLst>
              </a:tr>
              <a:tr h="1114816">
                <a:tc>
                  <a:txBody>
                    <a:bodyPr/>
                    <a:lstStyle/>
                    <a:p>
                      <a:pPr algn="l"/>
                      <a:r>
                        <a:rPr lang="en-US" sz="1200">
                          <a:solidFill>
                            <a:srgbClr val="002060"/>
                          </a:solidFill>
                        </a:rPr>
                        <a:t>Estimated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rPr>
                        <a:t>Estimated Area:</a:t>
                      </a:r>
                    </a:p>
                    <a:p>
                      <a:pPr algn="l"/>
                      <a:endParaRPr lang="en-US" sz="120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rPr>
                        <a:t>Estimated Area:</a:t>
                      </a:r>
                    </a:p>
                    <a:p>
                      <a:pPr algn="l"/>
                      <a:endParaRPr lang="en-US" sz="1200">
                        <a:solidFill>
                          <a:srgbClr val="002060"/>
                        </a:solidFill>
                      </a:endParaRPr>
                    </a:p>
                  </a:txBody>
                  <a:tcPr/>
                </a:tc>
                <a:extLst>
                  <a:ext uri="{0D108BD9-81ED-4DB2-BD59-A6C34878D82A}">
                    <a16:rowId xmlns:a16="http://schemas.microsoft.com/office/drawing/2014/main" val="2710728763"/>
                  </a:ext>
                </a:extLst>
              </a:tr>
              <a:tr h="1176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rPr>
                        <a:t>Estimated Perimeter:</a:t>
                      </a:r>
                    </a:p>
                    <a:p>
                      <a:pPr algn="l"/>
                      <a:endParaRPr lang="en-US" sz="120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rPr>
                        <a:t>Estimated Perimeter:</a:t>
                      </a:r>
                    </a:p>
                    <a:p>
                      <a:pPr algn="l"/>
                      <a:endParaRPr lang="en-US" sz="120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Estimated Perimeter:</a:t>
                      </a:r>
                    </a:p>
                    <a:p>
                      <a:pPr algn="l"/>
                      <a:endParaRPr lang="en-US" sz="1200" dirty="0">
                        <a:solidFill>
                          <a:srgbClr val="002060"/>
                        </a:solidFill>
                      </a:endParaRPr>
                    </a:p>
                  </a:txBody>
                  <a:tcPr/>
                </a:tc>
                <a:extLst>
                  <a:ext uri="{0D108BD9-81ED-4DB2-BD59-A6C34878D82A}">
                    <a16:rowId xmlns:a16="http://schemas.microsoft.com/office/drawing/2014/main" val="902071263"/>
                  </a:ext>
                </a:extLst>
              </a:tr>
            </a:tbl>
          </a:graphicData>
        </a:graphic>
      </p:graphicFrame>
    </p:spTree>
    <p:extLst>
      <p:ext uri="{BB962C8B-B14F-4D97-AF65-F5344CB8AC3E}">
        <p14:creationId xmlns:p14="http://schemas.microsoft.com/office/powerpoint/2010/main" val="2222066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algn="ctr"/>
            <a:r>
              <a:rPr lang="en-US" sz="2133" dirty="0">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1</a:t>
            </a:r>
            <a:endParaRPr lang="en-US" sz="4800" dirty="0">
              <a:latin typeface="Bradley Hand" pitchFamily="2" charset="77"/>
            </a:endParaRPr>
          </a:p>
        </p:txBody>
      </p:sp>
      <p:sp>
        <p:nvSpPr>
          <p:cNvPr id="5" name="Rectangle 4">
            <a:extLst>
              <a:ext uri="{FF2B5EF4-FFF2-40B4-BE49-F238E27FC236}">
                <a16:creationId xmlns:a16="http://schemas.microsoft.com/office/drawing/2014/main" id="{6F724026-2B5A-A843-9F3E-B41F4EB90726}"/>
              </a:ext>
            </a:extLst>
          </p:cNvPr>
          <p:cNvSpPr/>
          <p:nvPr/>
        </p:nvSpPr>
        <p:spPr>
          <a:xfrm>
            <a:off x="61958" y="1437646"/>
            <a:ext cx="2721527" cy="1938992"/>
          </a:xfrm>
          <a:prstGeom prst="rect">
            <a:avLst/>
          </a:prstGeom>
        </p:spPr>
        <p:txBody>
          <a:bodyPr wrap="square">
            <a:spAutoFit/>
          </a:bodyPr>
          <a:lstStyle/>
          <a:p>
            <a:pPr algn="ctr"/>
            <a:r>
              <a:rPr lang="en-US" sz="4000" dirty="0">
                <a:latin typeface="Bradley Hand" pitchFamily="2" charset="77"/>
              </a:rPr>
              <a:t>What do you </a:t>
            </a:r>
            <a:r>
              <a:rPr lang="en-US" sz="4000" b="1" dirty="0">
                <a:latin typeface="Bradley Hand" pitchFamily="2" charset="77"/>
              </a:rPr>
              <a:t>NOTICE</a:t>
            </a:r>
            <a:r>
              <a:rPr lang="en-US" sz="4000" dirty="0">
                <a:latin typeface="Bradley Hand" pitchFamily="2" charset="77"/>
              </a:rPr>
              <a:t>?</a:t>
            </a:r>
          </a:p>
        </p:txBody>
      </p:sp>
      <p:sp>
        <p:nvSpPr>
          <p:cNvPr id="8" name="Rectangle 7">
            <a:extLst>
              <a:ext uri="{FF2B5EF4-FFF2-40B4-BE49-F238E27FC236}">
                <a16:creationId xmlns:a16="http://schemas.microsoft.com/office/drawing/2014/main" id="{86950E3A-9F0D-E044-ABE8-5B805FAB3B2B}"/>
              </a:ext>
            </a:extLst>
          </p:cNvPr>
          <p:cNvSpPr/>
          <p:nvPr/>
        </p:nvSpPr>
        <p:spPr>
          <a:xfrm>
            <a:off x="9367493" y="3929738"/>
            <a:ext cx="2721527" cy="1938992"/>
          </a:xfrm>
          <a:prstGeom prst="rect">
            <a:avLst/>
          </a:prstGeom>
        </p:spPr>
        <p:txBody>
          <a:bodyPr wrap="square">
            <a:spAutoFit/>
          </a:bodyPr>
          <a:lstStyle/>
          <a:p>
            <a:pPr algn="ctr"/>
            <a:r>
              <a:rPr lang="en-US" sz="4000" dirty="0">
                <a:latin typeface="Bradley Hand" pitchFamily="2" charset="77"/>
              </a:rPr>
              <a:t>What do you </a:t>
            </a:r>
            <a:r>
              <a:rPr lang="en-US" sz="4000" b="1" dirty="0">
                <a:latin typeface="Bradley Hand" pitchFamily="2" charset="77"/>
              </a:rPr>
              <a:t>WONDER</a:t>
            </a:r>
            <a:r>
              <a:rPr lang="en-US" sz="4000" dirty="0">
                <a:latin typeface="Bradley Hand" pitchFamily="2" charset="77"/>
              </a:rPr>
              <a:t>?</a:t>
            </a:r>
          </a:p>
        </p:txBody>
      </p:sp>
      <p:pic>
        <p:nvPicPr>
          <p:cNvPr id="7" name="Picture 6" descr="A picture containing text, indoor&#10;&#10;Description automatically generated">
            <a:extLst>
              <a:ext uri="{FF2B5EF4-FFF2-40B4-BE49-F238E27FC236}">
                <a16:creationId xmlns:a16="http://schemas.microsoft.com/office/drawing/2014/main" id="{16F478AB-8AA7-4D4D-AEB0-4B1EF2D3AC25}"/>
              </a:ext>
            </a:extLst>
          </p:cNvPr>
          <p:cNvPicPr>
            <a:picLocks noChangeAspect="1"/>
          </p:cNvPicPr>
          <p:nvPr/>
        </p:nvPicPr>
        <p:blipFill>
          <a:blip r:embed="rId3"/>
          <a:stretch>
            <a:fillRect/>
          </a:stretch>
        </p:blipFill>
        <p:spPr>
          <a:xfrm>
            <a:off x="2783485" y="1437646"/>
            <a:ext cx="6495535" cy="4871651"/>
          </a:xfrm>
          <a:prstGeom prst="rect">
            <a:avLst/>
          </a:prstGeom>
          <a:ln w="28575" cmpd="sng">
            <a:solidFill>
              <a:schemeClr val="tx1"/>
            </a:solidFill>
          </a:ln>
        </p:spPr>
      </p:pic>
    </p:spTree>
    <p:extLst>
      <p:ext uri="{BB962C8B-B14F-4D97-AF65-F5344CB8AC3E}">
        <p14:creationId xmlns:p14="http://schemas.microsoft.com/office/powerpoint/2010/main" val="8390700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 name="Round Diagonal Corner Rectangle 7">
            <a:extLst>
              <a:ext uri="{FF2B5EF4-FFF2-40B4-BE49-F238E27FC236}">
                <a16:creationId xmlns:a16="http://schemas.microsoft.com/office/drawing/2014/main" id="{03B7644B-9423-3540-9951-3D42FB16421C}"/>
              </a:ext>
            </a:extLst>
          </p:cNvPr>
          <p:cNvSpPr/>
          <p:nvPr/>
        </p:nvSpPr>
        <p:spPr>
          <a:xfrm>
            <a:off x="1536684" y="1132850"/>
            <a:ext cx="9118631" cy="4592299"/>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7030A0"/>
          </a:solidFill>
          <a:ln w="28575">
            <a:solidFill>
              <a:srgbClr val="575757"/>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Looking Back</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solidFill>
                  <a:schemeClr val="accent4"/>
                </a:solidFill>
                <a:latin typeface="Bradley Hand"/>
              </a:rPr>
              <a:t>3</a:t>
            </a:r>
            <a:endParaRPr lang="en-US" sz="4800">
              <a:solidFill>
                <a:schemeClr val="accent4"/>
              </a:solidFill>
              <a:latin typeface="Bradley Hand"/>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41346248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50240" y="1132062"/>
            <a:ext cx="3645607" cy="5415521"/>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94480" y="1132062"/>
            <a:ext cx="3645606" cy="5415521"/>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lumMod val="50000"/>
                </a:schemeClr>
              </a:solidFill>
              <a:latin typeface="Abadi MT Condensed Light" panose="020B0306030101010103" pitchFamily="34" charset="77"/>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420564"/>
          </a:xfrm>
          <a:prstGeom prst="rect">
            <a:avLst/>
          </a:prstGeom>
          <a:solidFill>
            <a:schemeClr val="accent1"/>
          </a:solidFill>
          <a:ln w="28575">
            <a:solidFill>
              <a:srgbClr val="002060"/>
            </a:solidFill>
          </a:ln>
        </p:spPr>
        <p:txBody>
          <a:bodyPr wrap="square" lIns="91440" tIns="45720" rIns="91440" bIns="45720" rtlCol="0" anchor="t">
            <a:spAutoFit/>
          </a:bodyPr>
          <a:lstStyle/>
          <a:p>
            <a:pPr algn="ctr"/>
            <a:r>
              <a:rPr lang="en-US" sz="2100">
                <a:solidFill>
                  <a:schemeClr val="bg1"/>
                </a:solidFill>
                <a:latin typeface="Cavolini"/>
                <a:cs typeface="Cavolini"/>
              </a:rPr>
              <a:t>Looking Back</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chemeClr val="accent1"/>
          </a:solidFill>
          <a:ln w="28575">
            <a:solidFill>
              <a:srgbClr val="002060"/>
            </a:solidFill>
          </a:ln>
        </p:spPr>
        <p:txBody>
          <a:bodyPr wrap="square" lIns="91440" tIns="45720" rIns="91440" bIns="45720" rtlCol="0" anchor="t">
            <a:spAutoFit/>
          </a:bodyPr>
          <a:lstStyle/>
          <a:p>
            <a:pPr algn="ctr"/>
            <a:r>
              <a:rPr lang="en-US" sz="2100">
                <a:solidFill>
                  <a:schemeClr val="bg1"/>
                </a:solidFill>
                <a:latin typeface="Cavolini"/>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chemeClr val="accent1"/>
          </a:solidFill>
          <a:ln w="28575">
            <a:solidFill>
              <a:srgbClr val="002060"/>
            </a:solidFill>
          </a:ln>
        </p:spPr>
        <p:txBody>
          <a:bodyPr wrap="square" lIns="91440" tIns="45720" rIns="91440" bIns="45720" rtlCol="0" anchor="t">
            <a:spAutoFit/>
          </a:bodyPr>
          <a:lstStyle/>
          <a:p>
            <a:pPr algn="ctr"/>
            <a:r>
              <a:rPr lang="en-US" sz="2100">
                <a:solidFill>
                  <a:schemeClr val="bg1"/>
                </a:solidFill>
                <a:latin typeface="Cavolini"/>
                <a:cs typeface="Cavolini"/>
              </a:rPr>
              <a:t>Get Ready</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131" y="5004697"/>
            <a:ext cx="713228" cy="721241"/>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10155378" y="5102842"/>
            <a:ext cx="1761504" cy="461665"/>
          </a:xfrm>
          <a:prstGeom prst="rect">
            <a:avLst/>
          </a:prstGeom>
          <a:noFill/>
        </p:spPr>
        <p:txBody>
          <a:bodyPr wrap="square" rtlCol="0">
            <a:spAutoFit/>
          </a:bodyPr>
          <a:lstStyle/>
          <a:p>
            <a:r>
              <a:rPr lang="en-US" sz="2400">
                <a:solidFill>
                  <a:schemeClr val="bg2">
                    <a:lumMod val="50000"/>
                  </a:schemeClr>
                </a:solidFill>
                <a:latin typeface="Abadi MT Condensed Light" panose="020B0306030101010103" pitchFamily="34" charset="77"/>
              </a:rPr>
              <a:t>Reflect</a:t>
            </a:r>
          </a:p>
        </p:txBody>
      </p:sp>
      <p:sp>
        <p:nvSpPr>
          <p:cNvPr id="27" name="Rectangle 26">
            <a:extLst>
              <a:ext uri="{FF2B5EF4-FFF2-40B4-BE49-F238E27FC236}">
                <a16:creationId xmlns:a16="http://schemas.microsoft.com/office/drawing/2014/main" id="{2FFE1002-E844-3642-A0B9-10BEEFD39A80}"/>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1</a:t>
            </a:r>
            <a:endParaRPr lang="en-US" sz="4800">
              <a:latin typeface="Bradley Hand" pitchFamily="2" charset="77"/>
            </a:endParaRPr>
          </a:p>
        </p:txBody>
      </p:sp>
      <p:sp>
        <p:nvSpPr>
          <p:cNvPr id="60" name="Rectangle 59">
            <a:extLst>
              <a:ext uri="{FF2B5EF4-FFF2-40B4-BE49-F238E27FC236}">
                <a16:creationId xmlns:a16="http://schemas.microsoft.com/office/drawing/2014/main" id="{D673F850-A07C-AD41-968E-4A6924CE0B21}"/>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61" name="Rectangle 60">
            <a:extLst>
              <a:ext uri="{FF2B5EF4-FFF2-40B4-BE49-F238E27FC236}">
                <a16:creationId xmlns:a16="http://schemas.microsoft.com/office/drawing/2014/main" id="{330048A6-6241-3A48-B5FC-1B542DC34537}"/>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3</a:t>
            </a:r>
            <a:endParaRPr lang="en-US" sz="4800">
              <a:latin typeface="Bradley Hand" pitchFamily="2" charset="77"/>
            </a:endParaRPr>
          </a:p>
        </p:txBody>
      </p:sp>
      <p:sp>
        <p:nvSpPr>
          <p:cNvPr id="4" name="TextBox 3">
            <a:extLst>
              <a:ext uri="{FF2B5EF4-FFF2-40B4-BE49-F238E27FC236}">
                <a16:creationId xmlns:a16="http://schemas.microsoft.com/office/drawing/2014/main" id="{F3857C70-6F07-3A4E-91D0-3B2F2CA78D55}"/>
              </a:ext>
            </a:extLst>
          </p:cNvPr>
          <p:cNvSpPr txBox="1"/>
          <p:nvPr/>
        </p:nvSpPr>
        <p:spPr>
          <a:xfrm>
            <a:off x="669574" y="3008472"/>
            <a:ext cx="2657530" cy="1754326"/>
          </a:xfrm>
          <a:prstGeom prst="rect">
            <a:avLst/>
          </a:prstGeom>
          <a:noFill/>
        </p:spPr>
        <p:txBody>
          <a:bodyPr wrap="square" rtlCol="0" anchor="ctr">
            <a:spAutoFit/>
          </a:bodyPr>
          <a:lstStyle/>
          <a:p>
            <a:pPr algn="ctr"/>
            <a:r>
              <a:rPr lang="en-US" sz="3600" b="1">
                <a:latin typeface="Bradley Hand" pitchFamily="2" charset="77"/>
              </a:rPr>
              <a:t>NOTICE </a:t>
            </a:r>
          </a:p>
          <a:p>
            <a:pPr algn="ctr"/>
            <a:r>
              <a:rPr lang="en-US" sz="3600" b="1">
                <a:latin typeface="Bradley Hand" pitchFamily="2" charset="77"/>
              </a:rPr>
              <a:t>&amp;</a:t>
            </a:r>
          </a:p>
          <a:p>
            <a:pPr algn="ctr"/>
            <a:r>
              <a:rPr lang="en-US" sz="3600" b="1">
                <a:latin typeface="Bradley Hand" pitchFamily="2" charset="77"/>
              </a:rPr>
              <a:t>WONDER</a:t>
            </a:r>
            <a:endParaRPr lang="en-US" sz="3600">
              <a:latin typeface="Bradley Hand" pitchFamily="2" charset="77"/>
            </a:endParaRPr>
          </a:p>
        </p:txBody>
      </p:sp>
      <p:sp>
        <p:nvSpPr>
          <p:cNvPr id="29" name="TextBox 28">
            <a:extLst>
              <a:ext uri="{FF2B5EF4-FFF2-40B4-BE49-F238E27FC236}">
                <a16:creationId xmlns:a16="http://schemas.microsoft.com/office/drawing/2014/main" id="{B0360182-8A27-9B42-9822-69767BFDE599}"/>
              </a:ext>
            </a:extLst>
          </p:cNvPr>
          <p:cNvSpPr txBox="1"/>
          <p:nvPr/>
        </p:nvSpPr>
        <p:spPr>
          <a:xfrm>
            <a:off x="5155394" y="2846212"/>
            <a:ext cx="2915605" cy="646331"/>
          </a:xfrm>
          <a:prstGeom prst="rect">
            <a:avLst/>
          </a:prstGeom>
          <a:noFill/>
        </p:spPr>
        <p:txBody>
          <a:bodyPr wrap="square" rtlCol="0" anchor="ctr">
            <a:spAutoFit/>
          </a:bodyPr>
          <a:lstStyle/>
          <a:p>
            <a:pPr algn="ctr"/>
            <a:r>
              <a:rPr lang="en-US" sz="3600">
                <a:latin typeface="Marker Felt Thin" panose="02000400000000000000" pitchFamily="2" charset="77"/>
              </a:rPr>
              <a:t>Pattern</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Cavolini"/>
                <a:cs typeface="Cavolini"/>
              </a:rPr>
              <a:t>Pattern Connection</a:t>
            </a:r>
          </a:p>
        </p:txBody>
      </p:sp>
      <p:sp>
        <p:nvSpPr>
          <p:cNvPr id="26" name="TextBox 25">
            <a:extLst>
              <a:ext uri="{FF2B5EF4-FFF2-40B4-BE49-F238E27FC236}">
                <a16:creationId xmlns:a16="http://schemas.microsoft.com/office/drawing/2014/main" id="{320269DE-BAE1-E547-AC33-CB55FCF78CE2}"/>
              </a:ext>
            </a:extLst>
          </p:cNvPr>
          <p:cNvSpPr txBox="1"/>
          <p:nvPr/>
        </p:nvSpPr>
        <p:spPr>
          <a:xfrm>
            <a:off x="5123497" y="4054474"/>
            <a:ext cx="2915605" cy="646331"/>
          </a:xfrm>
          <a:prstGeom prst="rect">
            <a:avLst/>
          </a:prstGeom>
          <a:noFill/>
        </p:spPr>
        <p:txBody>
          <a:bodyPr wrap="square" rtlCol="0" anchor="ctr">
            <a:spAutoFit/>
          </a:bodyPr>
          <a:lstStyle/>
          <a:p>
            <a:pPr algn="ctr"/>
            <a:r>
              <a:rPr lang="en-US" sz="3600">
                <a:latin typeface="Marker Felt Thin" panose="02000400000000000000" pitchFamily="2" charset="77"/>
              </a:rPr>
              <a:t>Pattern</a:t>
            </a:r>
          </a:p>
        </p:txBody>
      </p:sp>
      <p:sp>
        <p:nvSpPr>
          <p:cNvPr id="28" name="TextBox 27">
            <a:extLst>
              <a:ext uri="{FF2B5EF4-FFF2-40B4-BE49-F238E27FC236}">
                <a16:creationId xmlns:a16="http://schemas.microsoft.com/office/drawing/2014/main" id="{78ED4A60-3DCB-7E4F-A878-CA7223BA4833}"/>
              </a:ext>
            </a:extLst>
          </p:cNvPr>
          <p:cNvSpPr txBox="1"/>
          <p:nvPr/>
        </p:nvSpPr>
        <p:spPr>
          <a:xfrm>
            <a:off x="5155394" y="5047702"/>
            <a:ext cx="2915605" cy="646331"/>
          </a:xfrm>
          <a:prstGeom prst="rect">
            <a:avLst/>
          </a:prstGeom>
          <a:noFill/>
        </p:spPr>
        <p:txBody>
          <a:bodyPr wrap="square" rtlCol="0" anchor="ctr">
            <a:spAutoFit/>
          </a:bodyPr>
          <a:lstStyle/>
          <a:p>
            <a:pPr algn="ctr"/>
            <a:r>
              <a:rPr lang="en-US" sz="3600">
                <a:latin typeface="Marker Felt Thin" panose="02000400000000000000" pitchFamily="2" charset="77"/>
              </a:rPr>
              <a:t>Pattern</a:t>
            </a:r>
          </a:p>
        </p:txBody>
      </p:sp>
      <p:sp>
        <p:nvSpPr>
          <p:cNvPr id="31" name="Triangle 30">
            <a:extLst>
              <a:ext uri="{FF2B5EF4-FFF2-40B4-BE49-F238E27FC236}">
                <a16:creationId xmlns:a16="http://schemas.microsoft.com/office/drawing/2014/main" id="{8065792A-1776-C745-9195-2A6E070E6C2E}"/>
              </a:ext>
            </a:extLst>
          </p:cNvPr>
          <p:cNvSpPr/>
          <p:nvPr/>
        </p:nvSpPr>
        <p:spPr>
          <a:xfrm>
            <a:off x="4756761" y="2801500"/>
            <a:ext cx="850464" cy="733159"/>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DE629FF-2BF6-C74B-9C26-7DD1B036AA82}"/>
              </a:ext>
            </a:extLst>
          </p:cNvPr>
          <p:cNvSpPr/>
          <p:nvPr/>
        </p:nvSpPr>
        <p:spPr>
          <a:xfrm>
            <a:off x="4923066" y="4054474"/>
            <a:ext cx="593125" cy="593125"/>
          </a:xfrm>
          <a:prstGeom prst="rect">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a:extLst>
              <a:ext uri="{FF2B5EF4-FFF2-40B4-BE49-F238E27FC236}">
                <a16:creationId xmlns:a16="http://schemas.microsoft.com/office/drawing/2014/main" id="{80CF3295-672D-6244-9A38-D974D0815F82}"/>
              </a:ext>
            </a:extLst>
          </p:cNvPr>
          <p:cNvSpPr/>
          <p:nvPr/>
        </p:nvSpPr>
        <p:spPr>
          <a:xfrm>
            <a:off x="4923066" y="5095145"/>
            <a:ext cx="683014" cy="588805"/>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CE2283-84A9-E848-8954-CCDC45D80331}"/>
              </a:ext>
            </a:extLst>
          </p:cNvPr>
          <p:cNvSpPr/>
          <p:nvPr/>
        </p:nvSpPr>
        <p:spPr>
          <a:xfrm>
            <a:off x="8972858" y="2215768"/>
            <a:ext cx="2488850" cy="2431435"/>
          </a:xfrm>
          <a:prstGeom prst="rect">
            <a:avLst/>
          </a:prstGeom>
        </p:spPr>
        <p:txBody>
          <a:bodyPr wrap="square">
            <a:spAutoFit/>
          </a:bodyPr>
          <a:lstStyle/>
          <a:p>
            <a:pPr algn="ctr"/>
            <a:r>
              <a:rPr lang="en-US" sz="2800" b="1">
                <a:latin typeface="Cavolini" panose="03000502040302020204" pitchFamily="66" charset="0"/>
                <a:cs typeface="Cavolini" panose="03000502040302020204" pitchFamily="66" charset="0"/>
              </a:rPr>
              <a:t>Extend Your Thinking…</a:t>
            </a:r>
          </a:p>
          <a:p>
            <a:pPr algn="ctr"/>
            <a:endParaRPr lang="en-US" sz="1200" b="1">
              <a:latin typeface="Cavolini" panose="03000502040302020204" pitchFamily="66" charset="0"/>
              <a:cs typeface="Cavolini" panose="03000502040302020204" pitchFamily="66" charset="0"/>
            </a:endParaRPr>
          </a:p>
          <a:p>
            <a:pPr algn="ctr"/>
            <a:r>
              <a:rPr lang="en-US" sz="2800" b="1">
                <a:latin typeface="Cavolini" panose="03000502040302020204" pitchFamily="66" charset="0"/>
                <a:cs typeface="Cavolini" panose="03000502040302020204" pitchFamily="66" charset="0"/>
              </a:rPr>
              <a:t>Create a pattern</a:t>
            </a:r>
            <a:endParaRPr lang="en-US" sz="280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8762383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1"/>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1</a:t>
            </a:r>
            <a:endParaRPr lang="en-US" sz="4800">
              <a:latin typeface="Bradley Hand" pitchFamily="2" charset="77"/>
            </a:endParaRPr>
          </a:p>
        </p:txBody>
      </p:sp>
      <p:sp>
        <p:nvSpPr>
          <p:cNvPr id="5" name="TextBox 4">
            <a:extLst>
              <a:ext uri="{FF2B5EF4-FFF2-40B4-BE49-F238E27FC236}">
                <a16:creationId xmlns:a16="http://schemas.microsoft.com/office/drawing/2014/main" id="{D66B39B9-52E5-7544-86C2-5AB1D45511B1}"/>
              </a:ext>
            </a:extLst>
          </p:cNvPr>
          <p:cNvSpPr txBox="1"/>
          <p:nvPr/>
        </p:nvSpPr>
        <p:spPr>
          <a:xfrm>
            <a:off x="1483740" y="1540266"/>
            <a:ext cx="9155453" cy="1384995"/>
          </a:xfrm>
          <a:prstGeom prst="rect">
            <a:avLst/>
          </a:prstGeom>
          <a:noFill/>
        </p:spPr>
        <p:txBody>
          <a:bodyPr wrap="square" rtlCol="0" anchor="ctr">
            <a:spAutoFit/>
          </a:bodyPr>
          <a:lstStyle/>
          <a:p>
            <a:pPr algn="ctr"/>
            <a:r>
              <a:rPr lang="en-US" sz="3600" dirty="0">
                <a:latin typeface="Bradley Hand" pitchFamily="2" charset="77"/>
              </a:rPr>
              <a:t>What do you </a:t>
            </a:r>
            <a:r>
              <a:rPr lang="en-US" sz="3600" b="1" dirty="0">
                <a:latin typeface="Bradley Hand" pitchFamily="2" charset="77"/>
              </a:rPr>
              <a:t>NOTICE</a:t>
            </a:r>
            <a:r>
              <a:rPr lang="en-US" sz="3600" dirty="0">
                <a:latin typeface="Bradley Hand" pitchFamily="2" charset="77"/>
              </a:rPr>
              <a:t>?</a:t>
            </a:r>
          </a:p>
          <a:p>
            <a:pPr algn="ctr"/>
            <a:endParaRPr lang="en-US" sz="1200" dirty="0">
              <a:latin typeface="Bradley Hand" pitchFamily="2" charset="77"/>
            </a:endParaRPr>
          </a:p>
          <a:p>
            <a:pPr algn="ctr"/>
            <a:r>
              <a:rPr lang="en-US" sz="3600" dirty="0">
                <a:latin typeface="Bradley Hand" pitchFamily="2" charset="77"/>
              </a:rPr>
              <a:t>What do you </a:t>
            </a:r>
            <a:r>
              <a:rPr lang="en-US" sz="3600" b="1" dirty="0">
                <a:latin typeface="Bradley Hand" pitchFamily="2" charset="77"/>
              </a:rPr>
              <a:t>WONDER</a:t>
            </a:r>
            <a:r>
              <a:rPr lang="en-US" sz="3600" dirty="0">
                <a:latin typeface="Bradley Hand" pitchFamily="2" charset="77"/>
              </a:rPr>
              <a:t>?</a:t>
            </a:r>
          </a:p>
        </p:txBody>
      </p:sp>
      <p:sp>
        <p:nvSpPr>
          <p:cNvPr id="7" name="Rectangle 6">
            <a:extLst>
              <a:ext uri="{FF2B5EF4-FFF2-40B4-BE49-F238E27FC236}">
                <a16:creationId xmlns:a16="http://schemas.microsoft.com/office/drawing/2014/main" id="{BCF8D8CE-7701-BD43-828D-6B960E402DD7}"/>
              </a:ext>
            </a:extLst>
          </p:cNvPr>
          <p:cNvSpPr/>
          <p:nvPr/>
        </p:nvSpPr>
        <p:spPr>
          <a:xfrm>
            <a:off x="2185499" y="4554805"/>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3A2EC8-38B5-AB4C-8E7C-3E69EED0D994}"/>
              </a:ext>
            </a:extLst>
          </p:cNvPr>
          <p:cNvSpPr/>
          <p:nvPr/>
        </p:nvSpPr>
        <p:spPr>
          <a:xfrm>
            <a:off x="2897333"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9D9843-D594-AE49-857A-2683F368823B}"/>
              </a:ext>
            </a:extLst>
          </p:cNvPr>
          <p:cNvSpPr/>
          <p:nvPr/>
        </p:nvSpPr>
        <p:spPr>
          <a:xfrm>
            <a:off x="4636052" y="4554805"/>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3FAB13-86B0-7B4B-8435-6F5EBD54E898}"/>
              </a:ext>
            </a:extLst>
          </p:cNvPr>
          <p:cNvSpPr/>
          <p:nvPr/>
        </p:nvSpPr>
        <p:spPr>
          <a:xfrm>
            <a:off x="2189461" y="491315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33C3AD-BBBA-8C4F-89C0-2B87DBFE403D}"/>
              </a:ext>
            </a:extLst>
          </p:cNvPr>
          <p:cNvSpPr/>
          <p:nvPr/>
        </p:nvSpPr>
        <p:spPr>
          <a:xfrm>
            <a:off x="2184021"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652286-5689-C340-B3EF-AE90F52675AE}"/>
              </a:ext>
            </a:extLst>
          </p:cNvPr>
          <p:cNvSpPr/>
          <p:nvPr/>
        </p:nvSpPr>
        <p:spPr>
          <a:xfrm>
            <a:off x="2542367"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561FC6-93EE-7B47-8BBA-74F520B66DC3}"/>
              </a:ext>
            </a:extLst>
          </p:cNvPr>
          <p:cNvSpPr/>
          <p:nvPr/>
        </p:nvSpPr>
        <p:spPr>
          <a:xfrm>
            <a:off x="2554724" y="491315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DCA9A96-57B1-474B-BACC-A4D95E907BAC}"/>
              </a:ext>
            </a:extLst>
          </p:cNvPr>
          <p:cNvSpPr/>
          <p:nvPr/>
        </p:nvSpPr>
        <p:spPr>
          <a:xfrm>
            <a:off x="3924588" y="491315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4FE79B7-75DD-6247-B816-58D4CB64F88B}"/>
              </a:ext>
            </a:extLst>
          </p:cNvPr>
          <p:cNvSpPr/>
          <p:nvPr/>
        </p:nvSpPr>
        <p:spPr>
          <a:xfrm>
            <a:off x="4290063" y="491315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61D0E3-D888-2C45-A932-EAB63AF66881}"/>
              </a:ext>
            </a:extLst>
          </p:cNvPr>
          <p:cNvSpPr/>
          <p:nvPr/>
        </p:nvSpPr>
        <p:spPr>
          <a:xfrm>
            <a:off x="4641280"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7317539-C94A-924F-867E-18793C09D78D}"/>
              </a:ext>
            </a:extLst>
          </p:cNvPr>
          <p:cNvSpPr/>
          <p:nvPr/>
        </p:nvSpPr>
        <p:spPr>
          <a:xfrm>
            <a:off x="4999626"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3A82A33-6336-2744-B914-5EF534F6F4F5}"/>
              </a:ext>
            </a:extLst>
          </p:cNvPr>
          <p:cNvSpPr/>
          <p:nvPr/>
        </p:nvSpPr>
        <p:spPr>
          <a:xfrm>
            <a:off x="3924588"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1D432C9-B543-424F-B680-9E553B61BDFB}"/>
              </a:ext>
            </a:extLst>
          </p:cNvPr>
          <p:cNvSpPr/>
          <p:nvPr/>
        </p:nvSpPr>
        <p:spPr>
          <a:xfrm>
            <a:off x="4282934"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8A15B81-2418-3441-8772-197DFF31B7D2}"/>
              </a:ext>
            </a:extLst>
          </p:cNvPr>
          <p:cNvSpPr/>
          <p:nvPr/>
        </p:nvSpPr>
        <p:spPr>
          <a:xfrm>
            <a:off x="6728259" y="4554805"/>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B88CDC8-39C0-E34E-B11D-E3F924F78F56}"/>
              </a:ext>
            </a:extLst>
          </p:cNvPr>
          <p:cNvSpPr/>
          <p:nvPr/>
        </p:nvSpPr>
        <p:spPr>
          <a:xfrm>
            <a:off x="6016795" y="491315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63F19AF-2346-674D-8929-6FBD51286B13}"/>
              </a:ext>
            </a:extLst>
          </p:cNvPr>
          <p:cNvSpPr/>
          <p:nvPr/>
        </p:nvSpPr>
        <p:spPr>
          <a:xfrm>
            <a:off x="6382270" y="491315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A333922-3BB3-6B46-9CF4-74A453CDDEEC}"/>
              </a:ext>
            </a:extLst>
          </p:cNvPr>
          <p:cNvSpPr/>
          <p:nvPr/>
        </p:nvSpPr>
        <p:spPr>
          <a:xfrm>
            <a:off x="6733487"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639D246-0840-9140-AA54-77C773663760}"/>
              </a:ext>
            </a:extLst>
          </p:cNvPr>
          <p:cNvSpPr/>
          <p:nvPr/>
        </p:nvSpPr>
        <p:spPr>
          <a:xfrm>
            <a:off x="7091833"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9C51500-456E-E443-A854-A790779481F2}"/>
              </a:ext>
            </a:extLst>
          </p:cNvPr>
          <p:cNvSpPr/>
          <p:nvPr/>
        </p:nvSpPr>
        <p:spPr>
          <a:xfrm>
            <a:off x="6016795"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A9B9EBA-BB0E-5746-8C8E-C0E9B94741C7}"/>
              </a:ext>
            </a:extLst>
          </p:cNvPr>
          <p:cNvSpPr/>
          <p:nvPr/>
        </p:nvSpPr>
        <p:spPr>
          <a:xfrm>
            <a:off x="6375141"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A36A8A6-D72E-724C-8027-80E8478BDBDE}"/>
              </a:ext>
            </a:extLst>
          </p:cNvPr>
          <p:cNvSpPr/>
          <p:nvPr/>
        </p:nvSpPr>
        <p:spPr>
          <a:xfrm>
            <a:off x="6005263" y="4190280"/>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2433BFD-4E7F-FE49-A8FB-DFE8A8E9ED22}"/>
              </a:ext>
            </a:extLst>
          </p:cNvPr>
          <p:cNvSpPr/>
          <p:nvPr/>
        </p:nvSpPr>
        <p:spPr>
          <a:xfrm>
            <a:off x="6012391" y="3844416"/>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8128D8E-8615-1C40-BA07-0385195C3510}"/>
              </a:ext>
            </a:extLst>
          </p:cNvPr>
          <p:cNvSpPr/>
          <p:nvPr/>
        </p:nvSpPr>
        <p:spPr>
          <a:xfrm>
            <a:off x="7107856" y="418410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828FADD-EB39-8E45-A501-0C4DB01DD8B2}"/>
              </a:ext>
            </a:extLst>
          </p:cNvPr>
          <p:cNvSpPr/>
          <p:nvPr/>
        </p:nvSpPr>
        <p:spPr>
          <a:xfrm>
            <a:off x="7453845"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FBAA3CC-AB0F-034B-AA8D-2401DF730D1E}"/>
              </a:ext>
            </a:extLst>
          </p:cNvPr>
          <p:cNvSpPr/>
          <p:nvPr/>
        </p:nvSpPr>
        <p:spPr>
          <a:xfrm>
            <a:off x="9186506" y="450476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00AAAEE-0562-A546-9A31-EB47047D1D6A}"/>
              </a:ext>
            </a:extLst>
          </p:cNvPr>
          <p:cNvSpPr/>
          <p:nvPr/>
        </p:nvSpPr>
        <p:spPr>
          <a:xfrm>
            <a:off x="8475042" y="4863113"/>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AA10515-43FF-6F44-A635-25DB62AB3B5C}"/>
              </a:ext>
            </a:extLst>
          </p:cNvPr>
          <p:cNvSpPr/>
          <p:nvPr/>
        </p:nvSpPr>
        <p:spPr>
          <a:xfrm>
            <a:off x="8821856" y="4863113"/>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9313CF7-7AEF-5341-99C9-76300B1E4305}"/>
              </a:ext>
            </a:extLst>
          </p:cNvPr>
          <p:cNvSpPr/>
          <p:nvPr/>
        </p:nvSpPr>
        <p:spPr>
          <a:xfrm>
            <a:off x="9191734" y="5221459"/>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2526189-22E9-5345-B140-71458248F15F}"/>
              </a:ext>
            </a:extLst>
          </p:cNvPr>
          <p:cNvSpPr/>
          <p:nvPr/>
        </p:nvSpPr>
        <p:spPr>
          <a:xfrm>
            <a:off x="9550080" y="5221459"/>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233914F-7D37-9A43-B08F-FB26CAEEC4F7}"/>
              </a:ext>
            </a:extLst>
          </p:cNvPr>
          <p:cNvSpPr/>
          <p:nvPr/>
        </p:nvSpPr>
        <p:spPr>
          <a:xfrm>
            <a:off x="8475042" y="5221459"/>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F402508-9030-5B4C-BB09-224FC1967506}"/>
              </a:ext>
            </a:extLst>
          </p:cNvPr>
          <p:cNvSpPr/>
          <p:nvPr/>
        </p:nvSpPr>
        <p:spPr>
          <a:xfrm>
            <a:off x="8833388" y="5221459"/>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2DE9A24-E2E8-F14F-9BDE-2502D127D0AF}"/>
              </a:ext>
            </a:extLst>
          </p:cNvPr>
          <p:cNvSpPr/>
          <p:nvPr/>
        </p:nvSpPr>
        <p:spPr>
          <a:xfrm>
            <a:off x="8475043" y="450476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97676AB-62F1-9A4B-A9EA-8CB501561A29}"/>
              </a:ext>
            </a:extLst>
          </p:cNvPr>
          <p:cNvSpPr/>
          <p:nvPr/>
        </p:nvSpPr>
        <p:spPr>
          <a:xfrm>
            <a:off x="8463510" y="4140242"/>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3417297-219F-D649-BE6D-E1248F632D9E}"/>
              </a:ext>
            </a:extLst>
          </p:cNvPr>
          <p:cNvSpPr/>
          <p:nvPr/>
        </p:nvSpPr>
        <p:spPr>
          <a:xfrm>
            <a:off x="8470638" y="377571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FED91EE-F054-E641-BB8B-ACD856612FFE}"/>
              </a:ext>
            </a:extLst>
          </p:cNvPr>
          <p:cNvSpPr/>
          <p:nvPr/>
        </p:nvSpPr>
        <p:spPr>
          <a:xfrm>
            <a:off x="9566103" y="4134063"/>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617C5AC-EBF9-F647-8C3C-7928DDB757E7}"/>
              </a:ext>
            </a:extLst>
          </p:cNvPr>
          <p:cNvSpPr/>
          <p:nvPr/>
        </p:nvSpPr>
        <p:spPr>
          <a:xfrm>
            <a:off x="9912092" y="5221459"/>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28A56EB-FC18-4E40-A0AA-900053816882}"/>
              </a:ext>
            </a:extLst>
          </p:cNvPr>
          <p:cNvSpPr/>
          <p:nvPr/>
        </p:nvSpPr>
        <p:spPr>
          <a:xfrm>
            <a:off x="8470638" y="342046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CAE28A8-73CA-F840-A44E-7E8852CF57D7}"/>
              </a:ext>
            </a:extLst>
          </p:cNvPr>
          <p:cNvSpPr/>
          <p:nvPr/>
        </p:nvSpPr>
        <p:spPr>
          <a:xfrm>
            <a:off x="9934858" y="3772214"/>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FB87C31-8A60-694A-AA62-7E8F6CE82C9F}"/>
              </a:ext>
            </a:extLst>
          </p:cNvPr>
          <p:cNvSpPr/>
          <p:nvPr/>
        </p:nvSpPr>
        <p:spPr>
          <a:xfrm>
            <a:off x="10280847" y="5223519"/>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A36A8A6-D72E-724C-8027-80E8478BDBDE}"/>
              </a:ext>
            </a:extLst>
          </p:cNvPr>
          <p:cNvSpPr/>
          <p:nvPr/>
        </p:nvSpPr>
        <p:spPr>
          <a:xfrm>
            <a:off x="6008415" y="4551119"/>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DCA9A96-57B1-474B-BACC-A4D95E907BAC}"/>
              </a:ext>
            </a:extLst>
          </p:cNvPr>
          <p:cNvSpPr/>
          <p:nvPr/>
        </p:nvSpPr>
        <p:spPr>
          <a:xfrm>
            <a:off x="3910973" y="4196459"/>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3A82A33-6336-2744-B914-5EF534F6F4F5}"/>
              </a:ext>
            </a:extLst>
          </p:cNvPr>
          <p:cNvSpPr/>
          <p:nvPr/>
        </p:nvSpPr>
        <p:spPr>
          <a:xfrm>
            <a:off x="3910973" y="4554805"/>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9111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1"/>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1</a:t>
            </a:r>
            <a:endParaRPr lang="en-US" sz="4800">
              <a:latin typeface="Bradley Hand" pitchFamily="2" charset="77"/>
            </a:endParaRPr>
          </a:p>
        </p:txBody>
      </p:sp>
      <p:sp>
        <p:nvSpPr>
          <p:cNvPr id="5" name="TextBox 4">
            <a:extLst>
              <a:ext uri="{FF2B5EF4-FFF2-40B4-BE49-F238E27FC236}">
                <a16:creationId xmlns:a16="http://schemas.microsoft.com/office/drawing/2014/main" id="{D66B39B9-52E5-7544-86C2-5AB1D45511B1}"/>
              </a:ext>
            </a:extLst>
          </p:cNvPr>
          <p:cNvSpPr txBox="1"/>
          <p:nvPr/>
        </p:nvSpPr>
        <p:spPr>
          <a:xfrm>
            <a:off x="200526" y="1849190"/>
            <a:ext cx="11490038" cy="646331"/>
          </a:xfrm>
          <a:prstGeom prst="rect">
            <a:avLst/>
          </a:prstGeom>
          <a:noFill/>
        </p:spPr>
        <p:txBody>
          <a:bodyPr wrap="square" rtlCol="0" anchor="ctr">
            <a:spAutoFit/>
          </a:bodyPr>
          <a:lstStyle/>
          <a:p>
            <a:pPr algn="ctr"/>
            <a:r>
              <a:rPr lang="en-US" sz="3600" b="1">
                <a:latin typeface="Bradley Hand" pitchFamily="2" charset="77"/>
              </a:rPr>
              <a:t>NOTICE</a:t>
            </a:r>
            <a:r>
              <a:rPr lang="en-US" sz="3600">
                <a:latin typeface="Bradley Hand" pitchFamily="2" charset="77"/>
              </a:rPr>
              <a:t> 				</a:t>
            </a:r>
            <a:r>
              <a:rPr lang="en-US" sz="3600" b="1">
                <a:latin typeface="Bradley Hand" pitchFamily="2" charset="77"/>
              </a:rPr>
              <a:t>WONDER</a:t>
            </a:r>
            <a:endParaRPr lang="en-US" sz="3600">
              <a:latin typeface="Bradley Hand" pitchFamily="2" charset="77"/>
            </a:endParaRPr>
          </a:p>
        </p:txBody>
      </p:sp>
      <p:grpSp>
        <p:nvGrpSpPr>
          <p:cNvPr id="2" name="Group 1">
            <a:extLst>
              <a:ext uri="{FF2B5EF4-FFF2-40B4-BE49-F238E27FC236}">
                <a16:creationId xmlns:a16="http://schemas.microsoft.com/office/drawing/2014/main" id="{22B5E10C-2A70-C84C-8BA3-FC756E6AB28C}"/>
              </a:ext>
            </a:extLst>
          </p:cNvPr>
          <p:cNvGrpSpPr/>
          <p:nvPr/>
        </p:nvGrpSpPr>
        <p:grpSpPr>
          <a:xfrm>
            <a:off x="4704799" y="362026"/>
            <a:ext cx="4562768" cy="1192276"/>
            <a:chOff x="2184021" y="3420461"/>
            <a:chExt cx="8455172" cy="2209382"/>
          </a:xfrm>
        </p:grpSpPr>
        <p:sp>
          <p:nvSpPr>
            <p:cNvPr id="7" name="Rectangle 6">
              <a:extLst>
                <a:ext uri="{FF2B5EF4-FFF2-40B4-BE49-F238E27FC236}">
                  <a16:creationId xmlns:a16="http://schemas.microsoft.com/office/drawing/2014/main" id="{BCF8D8CE-7701-BD43-828D-6B960E402DD7}"/>
                </a:ext>
              </a:extLst>
            </p:cNvPr>
            <p:cNvSpPr/>
            <p:nvPr/>
          </p:nvSpPr>
          <p:spPr>
            <a:xfrm>
              <a:off x="2185499" y="4554805"/>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3A2EC8-38B5-AB4C-8E7C-3E69EED0D994}"/>
                </a:ext>
              </a:extLst>
            </p:cNvPr>
            <p:cNvSpPr/>
            <p:nvPr/>
          </p:nvSpPr>
          <p:spPr>
            <a:xfrm>
              <a:off x="2897333"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9D9843-D594-AE49-857A-2683F368823B}"/>
                </a:ext>
              </a:extLst>
            </p:cNvPr>
            <p:cNvSpPr/>
            <p:nvPr/>
          </p:nvSpPr>
          <p:spPr>
            <a:xfrm>
              <a:off x="4636052" y="4554805"/>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3FAB13-86B0-7B4B-8435-6F5EBD54E898}"/>
                </a:ext>
              </a:extLst>
            </p:cNvPr>
            <p:cNvSpPr/>
            <p:nvPr/>
          </p:nvSpPr>
          <p:spPr>
            <a:xfrm>
              <a:off x="2189461" y="491315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33C3AD-BBBA-8C4F-89C0-2B87DBFE403D}"/>
                </a:ext>
              </a:extLst>
            </p:cNvPr>
            <p:cNvSpPr/>
            <p:nvPr/>
          </p:nvSpPr>
          <p:spPr>
            <a:xfrm>
              <a:off x="2184021"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652286-5689-C340-B3EF-AE90F52675AE}"/>
                </a:ext>
              </a:extLst>
            </p:cNvPr>
            <p:cNvSpPr/>
            <p:nvPr/>
          </p:nvSpPr>
          <p:spPr>
            <a:xfrm>
              <a:off x="2542367"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561FC6-93EE-7B47-8BBA-74F520B66DC3}"/>
                </a:ext>
              </a:extLst>
            </p:cNvPr>
            <p:cNvSpPr/>
            <p:nvPr/>
          </p:nvSpPr>
          <p:spPr>
            <a:xfrm>
              <a:off x="2554724" y="491315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DCA9A96-57B1-474B-BACC-A4D95E907BAC}"/>
                </a:ext>
              </a:extLst>
            </p:cNvPr>
            <p:cNvSpPr/>
            <p:nvPr/>
          </p:nvSpPr>
          <p:spPr>
            <a:xfrm>
              <a:off x="3924588" y="491315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4FE79B7-75DD-6247-B816-58D4CB64F88B}"/>
                </a:ext>
              </a:extLst>
            </p:cNvPr>
            <p:cNvSpPr/>
            <p:nvPr/>
          </p:nvSpPr>
          <p:spPr>
            <a:xfrm>
              <a:off x="4290063" y="491315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61D0E3-D888-2C45-A932-EAB63AF66881}"/>
                </a:ext>
              </a:extLst>
            </p:cNvPr>
            <p:cNvSpPr/>
            <p:nvPr/>
          </p:nvSpPr>
          <p:spPr>
            <a:xfrm>
              <a:off x="4641280"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7317539-C94A-924F-867E-18793C09D78D}"/>
                </a:ext>
              </a:extLst>
            </p:cNvPr>
            <p:cNvSpPr/>
            <p:nvPr/>
          </p:nvSpPr>
          <p:spPr>
            <a:xfrm>
              <a:off x="4999626"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3A82A33-6336-2744-B914-5EF534F6F4F5}"/>
                </a:ext>
              </a:extLst>
            </p:cNvPr>
            <p:cNvSpPr/>
            <p:nvPr/>
          </p:nvSpPr>
          <p:spPr>
            <a:xfrm>
              <a:off x="3924588"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1D432C9-B543-424F-B680-9E553B61BDFB}"/>
                </a:ext>
              </a:extLst>
            </p:cNvPr>
            <p:cNvSpPr/>
            <p:nvPr/>
          </p:nvSpPr>
          <p:spPr>
            <a:xfrm>
              <a:off x="4282934"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47C9210-ECA7-C54F-8536-0873EB964C0D}"/>
                </a:ext>
              </a:extLst>
            </p:cNvPr>
            <p:cNvSpPr/>
            <p:nvPr/>
          </p:nvSpPr>
          <p:spPr>
            <a:xfrm>
              <a:off x="3924589" y="4554805"/>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75D9BD3-969F-804D-BCD9-A7B18B0D98D5}"/>
                </a:ext>
              </a:extLst>
            </p:cNvPr>
            <p:cNvSpPr/>
            <p:nvPr/>
          </p:nvSpPr>
          <p:spPr>
            <a:xfrm>
              <a:off x="3919360" y="4190280"/>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8A15B81-2418-3441-8772-197DFF31B7D2}"/>
                </a:ext>
              </a:extLst>
            </p:cNvPr>
            <p:cNvSpPr/>
            <p:nvPr/>
          </p:nvSpPr>
          <p:spPr>
            <a:xfrm>
              <a:off x="6728259" y="4554805"/>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B88CDC8-39C0-E34E-B11D-E3F924F78F56}"/>
                </a:ext>
              </a:extLst>
            </p:cNvPr>
            <p:cNvSpPr/>
            <p:nvPr/>
          </p:nvSpPr>
          <p:spPr>
            <a:xfrm>
              <a:off x="6016795" y="491315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63F19AF-2346-674D-8929-6FBD51286B13}"/>
                </a:ext>
              </a:extLst>
            </p:cNvPr>
            <p:cNvSpPr/>
            <p:nvPr/>
          </p:nvSpPr>
          <p:spPr>
            <a:xfrm>
              <a:off x="6382270" y="491315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A333922-3BB3-6B46-9CF4-74A453CDDEEC}"/>
                </a:ext>
              </a:extLst>
            </p:cNvPr>
            <p:cNvSpPr/>
            <p:nvPr/>
          </p:nvSpPr>
          <p:spPr>
            <a:xfrm>
              <a:off x="6733487"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639D246-0840-9140-AA54-77C773663760}"/>
                </a:ext>
              </a:extLst>
            </p:cNvPr>
            <p:cNvSpPr/>
            <p:nvPr/>
          </p:nvSpPr>
          <p:spPr>
            <a:xfrm>
              <a:off x="7091833"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9C51500-456E-E443-A854-A790779481F2}"/>
                </a:ext>
              </a:extLst>
            </p:cNvPr>
            <p:cNvSpPr/>
            <p:nvPr/>
          </p:nvSpPr>
          <p:spPr>
            <a:xfrm>
              <a:off x="6016795"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A9B9EBA-BB0E-5746-8C8E-C0E9B94741C7}"/>
                </a:ext>
              </a:extLst>
            </p:cNvPr>
            <p:cNvSpPr/>
            <p:nvPr/>
          </p:nvSpPr>
          <p:spPr>
            <a:xfrm>
              <a:off x="6375141"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41A2FD5-25CE-C748-84A9-C5760F5BB4CB}"/>
                </a:ext>
              </a:extLst>
            </p:cNvPr>
            <p:cNvSpPr/>
            <p:nvPr/>
          </p:nvSpPr>
          <p:spPr>
            <a:xfrm>
              <a:off x="6016796" y="4554805"/>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A36A8A6-D72E-724C-8027-80E8478BDBDE}"/>
                </a:ext>
              </a:extLst>
            </p:cNvPr>
            <p:cNvSpPr/>
            <p:nvPr/>
          </p:nvSpPr>
          <p:spPr>
            <a:xfrm>
              <a:off x="6023924" y="4190280"/>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2433BFD-4E7F-FE49-A8FB-DFE8A8E9ED22}"/>
                </a:ext>
              </a:extLst>
            </p:cNvPr>
            <p:cNvSpPr/>
            <p:nvPr/>
          </p:nvSpPr>
          <p:spPr>
            <a:xfrm>
              <a:off x="6031052" y="3825755"/>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8128D8E-8615-1C40-BA07-0385195C3510}"/>
                </a:ext>
              </a:extLst>
            </p:cNvPr>
            <p:cNvSpPr/>
            <p:nvPr/>
          </p:nvSpPr>
          <p:spPr>
            <a:xfrm>
              <a:off x="7107856" y="418410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828FADD-EB39-8E45-A501-0C4DB01DD8B2}"/>
                </a:ext>
              </a:extLst>
            </p:cNvPr>
            <p:cNvSpPr/>
            <p:nvPr/>
          </p:nvSpPr>
          <p:spPr>
            <a:xfrm>
              <a:off x="7453845" y="527149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FBAA3CC-AB0F-034B-AA8D-2401DF730D1E}"/>
                </a:ext>
              </a:extLst>
            </p:cNvPr>
            <p:cNvSpPr/>
            <p:nvPr/>
          </p:nvSpPr>
          <p:spPr>
            <a:xfrm>
              <a:off x="9186506" y="450476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00AAAEE-0562-A546-9A31-EB47047D1D6A}"/>
                </a:ext>
              </a:extLst>
            </p:cNvPr>
            <p:cNvSpPr/>
            <p:nvPr/>
          </p:nvSpPr>
          <p:spPr>
            <a:xfrm>
              <a:off x="8475042" y="4863113"/>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AA10515-43FF-6F44-A635-25DB62AB3B5C}"/>
                </a:ext>
              </a:extLst>
            </p:cNvPr>
            <p:cNvSpPr/>
            <p:nvPr/>
          </p:nvSpPr>
          <p:spPr>
            <a:xfrm>
              <a:off x="8840517" y="4863113"/>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9313CF7-7AEF-5341-99C9-76300B1E4305}"/>
                </a:ext>
              </a:extLst>
            </p:cNvPr>
            <p:cNvSpPr/>
            <p:nvPr/>
          </p:nvSpPr>
          <p:spPr>
            <a:xfrm>
              <a:off x="9191734" y="5221459"/>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2526189-22E9-5345-B140-71458248F15F}"/>
                </a:ext>
              </a:extLst>
            </p:cNvPr>
            <p:cNvSpPr/>
            <p:nvPr/>
          </p:nvSpPr>
          <p:spPr>
            <a:xfrm>
              <a:off x="9550080" y="5221459"/>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233914F-7D37-9A43-B08F-FB26CAEEC4F7}"/>
                </a:ext>
              </a:extLst>
            </p:cNvPr>
            <p:cNvSpPr/>
            <p:nvPr/>
          </p:nvSpPr>
          <p:spPr>
            <a:xfrm>
              <a:off x="8475042" y="5221459"/>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F402508-9030-5B4C-BB09-224FC1967506}"/>
                </a:ext>
              </a:extLst>
            </p:cNvPr>
            <p:cNvSpPr/>
            <p:nvPr/>
          </p:nvSpPr>
          <p:spPr>
            <a:xfrm>
              <a:off x="8833388" y="5221459"/>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2DE9A24-E2E8-F14F-9BDE-2502D127D0AF}"/>
                </a:ext>
              </a:extLst>
            </p:cNvPr>
            <p:cNvSpPr/>
            <p:nvPr/>
          </p:nvSpPr>
          <p:spPr>
            <a:xfrm>
              <a:off x="8475043" y="450476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97676AB-62F1-9A4B-A9EA-8CB501561A29}"/>
                </a:ext>
              </a:extLst>
            </p:cNvPr>
            <p:cNvSpPr/>
            <p:nvPr/>
          </p:nvSpPr>
          <p:spPr>
            <a:xfrm>
              <a:off x="8482171" y="4140242"/>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3417297-219F-D649-BE6D-E1248F632D9E}"/>
                </a:ext>
              </a:extLst>
            </p:cNvPr>
            <p:cNvSpPr/>
            <p:nvPr/>
          </p:nvSpPr>
          <p:spPr>
            <a:xfrm>
              <a:off x="8489299" y="3775717"/>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FED91EE-F054-E641-BB8B-ACD856612FFE}"/>
                </a:ext>
              </a:extLst>
            </p:cNvPr>
            <p:cNvSpPr/>
            <p:nvPr/>
          </p:nvSpPr>
          <p:spPr>
            <a:xfrm>
              <a:off x="9566103" y="4134063"/>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617C5AC-EBF9-F647-8C3C-7928DDB757E7}"/>
                </a:ext>
              </a:extLst>
            </p:cNvPr>
            <p:cNvSpPr/>
            <p:nvPr/>
          </p:nvSpPr>
          <p:spPr>
            <a:xfrm>
              <a:off x="9912092" y="5221459"/>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28A56EB-FC18-4E40-A0AA-900053816882}"/>
                </a:ext>
              </a:extLst>
            </p:cNvPr>
            <p:cNvSpPr/>
            <p:nvPr/>
          </p:nvSpPr>
          <p:spPr>
            <a:xfrm>
              <a:off x="8489299" y="3420461"/>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CAE28A8-73CA-F840-A44E-7E8852CF57D7}"/>
                </a:ext>
              </a:extLst>
            </p:cNvPr>
            <p:cNvSpPr/>
            <p:nvPr/>
          </p:nvSpPr>
          <p:spPr>
            <a:xfrm>
              <a:off x="9934858" y="3772214"/>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FB87C31-8A60-694A-AA62-7E8F6CE82C9F}"/>
                </a:ext>
              </a:extLst>
            </p:cNvPr>
            <p:cNvSpPr/>
            <p:nvPr/>
          </p:nvSpPr>
          <p:spPr>
            <a:xfrm>
              <a:off x="10280847" y="5223519"/>
              <a:ext cx="358346" cy="3583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a:extLst>
              <a:ext uri="{FF2B5EF4-FFF2-40B4-BE49-F238E27FC236}">
                <a16:creationId xmlns:a16="http://schemas.microsoft.com/office/drawing/2014/main" id="{16FE01AC-1733-AA44-89FF-159841CDDB3E}"/>
              </a:ext>
            </a:extLst>
          </p:cNvPr>
          <p:cNvCxnSpPr/>
          <p:nvPr/>
        </p:nvCxnSpPr>
        <p:spPr>
          <a:xfrm>
            <a:off x="1112106" y="2631989"/>
            <a:ext cx="1007075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A3399F4-66F9-F142-AE72-E7A5339DFF07}"/>
              </a:ext>
            </a:extLst>
          </p:cNvPr>
          <p:cNvCxnSpPr>
            <a:cxnSpLocks/>
            <a:stCxn id="5" idx="0"/>
          </p:cNvCxnSpPr>
          <p:nvPr/>
        </p:nvCxnSpPr>
        <p:spPr>
          <a:xfrm>
            <a:off x="5945545" y="1849190"/>
            <a:ext cx="0" cy="46575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B5C2358-3C40-5442-8B98-B8D1CB3713AE}"/>
              </a:ext>
            </a:extLst>
          </p:cNvPr>
          <p:cNvSpPr txBox="1"/>
          <p:nvPr/>
        </p:nvSpPr>
        <p:spPr>
          <a:xfrm>
            <a:off x="6320907" y="2798659"/>
            <a:ext cx="4804350" cy="3708106"/>
          </a:xfrm>
          <a:prstGeom prst="rect">
            <a:avLst/>
          </a:prstGeom>
          <a:noFill/>
        </p:spPr>
        <p:txBody>
          <a:bodyPr wrap="square" rtlCol="0">
            <a:spAutoFit/>
          </a:bodyPr>
          <a:lstStyle/>
          <a:p>
            <a:endParaRPr lang="en-US"/>
          </a:p>
        </p:txBody>
      </p:sp>
      <p:sp>
        <p:nvSpPr>
          <p:cNvPr id="62" name="TextBox 61">
            <a:extLst>
              <a:ext uri="{FF2B5EF4-FFF2-40B4-BE49-F238E27FC236}">
                <a16:creationId xmlns:a16="http://schemas.microsoft.com/office/drawing/2014/main" id="{B6B7CD39-7DC8-0C47-8002-6CADA6399041}"/>
              </a:ext>
            </a:extLst>
          </p:cNvPr>
          <p:cNvSpPr txBox="1"/>
          <p:nvPr/>
        </p:nvSpPr>
        <p:spPr>
          <a:xfrm>
            <a:off x="953515" y="2768458"/>
            <a:ext cx="4804350" cy="3708106"/>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0499081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630205" y="436901"/>
            <a:ext cx="10931589" cy="5984197"/>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0070C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solidFill>
                  <a:schemeClr val="accent4"/>
                </a:solidFill>
                <a:latin typeface="Bradley Hand" pitchFamily="2" charset="77"/>
              </a:rPr>
              <a:t>1</a:t>
            </a:r>
            <a:endParaRPr lang="en-US" sz="4800" dirty="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13329875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1"/>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(a)</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graphicFrame>
        <p:nvGraphicFramePr>
          <p:cNvPr id="5" name="Table 60">
            <a:extLst>
              <a:ext uri="{FF2B5EF4-FFF2-40B4-BE49-F238E27FC236}">
                <a16:creationId xmlns:a16="http://schemas.microsoft.com/office/drawing/2014/main" id="{B352F5DE-6CE2-FB41-9E64-9A58E918850A}"/>
              </a:ext>
            </a:extLst>
          </p:cNvPr>
          <p:cNvGraphicFramePr>
            <a:graphicFrameLocks noGrp="1"/>
          </p:cNvGraphicFramePr>
          <p:nvPr>
            <p:extLst>
              <p:ext uri="{D42A27DB-BD31-4B8C-83A1-F6EECF244321}">
                <p14:modId xmlns:p14="http://schemas.microsoft.com/office/powerpoint/2010/main" val="1848094851"/>
              </p:ext>
            </p:extLst>
          </p:nvPr>
        </p:nvGraphicFramePr>
        <p:xfrm>
          <a:off x="1858453" y="3351361"/>
          <a:ext cx="8289987" cy="1767017"/>
        </p:xfrm>
        <a:graphic>
          <a:graphicData uri="http://schemas.openxmlformats.org/drawingml/2006/table">
            <a:tbl>
              <a:tblPr firstRow="1" bandRow="1">
                <a:tableStyleId>{5940675A-B579-460E-94D1-54222C63F5DA}</a:tableStyleId>
              </a:tblPr>
              <a:tblGrid>
                <a:gridCol w="1854338">
                  <a:extLst>
                    <a:ext uri="{9D8B030D-6E8A-4147-A177-3AD203B41FA5}">
                      <a16:colId xmlns:a16="http://schemas.microsoft.com/office/drawing/2014/main" val="914811623"/>
                    </a:ext>
                  </a:extLst>
                </a:gridCol>
                <a:gridCol w="793018">
                  <a:extLst>
                    <a:ext uri="{9D8B030D-6E8A-4147-A177-3AD203B41FA5}">
                      <a16:colId xmlns:a16="http://schemas.microsoft.com/office/drawing/2014/main" val="3272303439"/>
                    </a:ext>
                  </a:extLst>
                </a:gridCol>
                <a:gridCol w="846598">
                  <a:extLst>
                    <a:ext uri="{9D8B030D-6E8A-4147-A177-3AD203B41FA5}">
                      <a16:colId xmlns:a16="http://schemas.microsoft.com/office/drawing/2014/main" val="3081610338"/>
                    </a:ext>
                  </a:extLst>
                </a:gridCol>
                <a:gridCol w="835883">
                  <a:extLst>
                    <a:ext uri="{9D8B030D-6E8A-4147-A177-3AD203B41FA5}">
                      <a16:colId xmlns:a16="http://schemas.microsoft.com/office/drawing/2014/main" val="1455315028"/>
                    </a:ext>
                  </a:extLst>
                </a:gridCol>
                <a:gridCol w="846600">
                  <a:extLst>
                    <a:ext uri="{9D8B030D-6E8A-4147-A177-3AD203B41FA5}">
                      <a16:colId xmlns:a16="http://schemas.microsoft.com/office/drawing/2014/main" val="862380194"/>
                    </a:ext>
                  </a:extLst>
                </a:gridCol>
                <a:gridCol w="927920">
                  <a:extLst>
                    <a:ext uri="{9D8B030D-6E8A-4147-A177-3AD203B41FA5}">
                      <a16:colId xmlns:a16="http://schemas.microsoft.com/office/drawing/2014/main" val="1468580341"/>
                    </a:ext>
                  </a:extLst>
                </a:gridCol>
                <a:gridCol w="882211">
                  <a:extLst>
                    <a:ext uri="{9D8B030D-6E8A-4147-A177-3AD203B41FA5}">
                      <a16:colId xmlns:a16="http://schemas.microsoft.com/office/drawing/2014/main" val="4060597008"/>
                    </a:ext>
                  </a:extLst>
                </a:gridCol>
                <a:gridCol w="412656">
                  <a:extLst>
                    <a:ext uri="{9D8B030D-6E8A-4147-A177-3AD203B41FA5}">
                      <a16:colId xmlns:a16="http://schemas.microsoft.com/office/drawing/2014/main" val="4108315364"/>
                    </a:ext>
                  </a:extLst>
                </a:gridCol>
                <a:gridCol w="890763">
                  <a:extLst>
                    <a:ext uri="{9D8B030D-6E8A-4147-A177-3AD203B41FA5}">
                      <a16:colId xmlns:a16="http://schemas.microsoft.com/office/drawing/2014/main" val="1429323651"/>
                    </a:ext>
                  </a:extLst>
                </a:gridCol>
              </a:tblGrid>
              <a:tr h="682625">
                <a:tc>
                  <a:txBody>
                    <a:bodyPr/>
                    <a:lstStyle/>
                    <a:p>
                      <a:pPr algn="ctr"/>
                      <a:r>
                        <a:rPr lang="en-US" b="1"/>
                        <a:t>Term Number</a:t>
                      </a:r>
                    </a:p>
                  </a:txBody>
                  <a:tcPr anchor="ctr"/>
                </a:tc>
                <a:tc>
                  <a:txBody>
                    <a:bodyPr/>
                    <a:lstStyle/>
                    <a:p>
                      <a:pPr algn="ctr"/>
                      <a:r>
                        <a:rPr lang="en-US"/>
                        <a:t>1</a:t>
                      </a:r>
                    </a:p>
                  </a:txBody>
                  <a:tcPr anchor="ctr"/>
                </a:tc>
                <a:tc>
                  <a:txBody>
                    <a:bodyPr/>
                    <a:lstStyle/>
                    <a:p>
                      <a:pPr algn="ctr"/>
                      <a:r>
                        <a:rPr lang="en-US"/>
                        <a:t>2</a:t>
                      </a:r>
                    </a:p>
                  </a:txBody>
                  <a:tcPr anchor="ctr"/>
                </a:tc>
                <a:tc>
                  <a:txBody>
                    <a:bodyPr/>
                    <a:lstStyle/>
                    <a:p>
                      <a:pPr algn="ctr"/>
                      <a:r>
                        <a:rPr lang="en-US"/>
                        <a:t>3</a:t>
                      </a:r>
                    </a:p>
                  </a:txBody>
                  <a:tcPr anchor="ctr"/>
                </a:tc>
                <a:tc>
                  <a:txBody>
                    <a:bodyPr/>
                    <a:lstStyle/>
                    <a:p>
                      <a:pPr algn="ctr"/>
                      <a:r>
                        <a:rPr lang="en-US"/>
                        <a:t>4</a:t>
                      </a:r>
                    </a:p>
                  </a:txBody>
                  <a:tcPr anchor="ctr"/>
                </a:tc>
                <a:tc>
                  <a:txBody>
                    <a:bodyPr/>
                    <a:lstStyle/>
                    <a:p>
                      <a:pPr algn="ctr"/>
                      <a:r>
                        <a:rPr lang="en-US"/>
                        <a:t>5</a:t>
                      </a:r>
                    </a:p>
                  </a:txBody>
                  <a:tcPr anchor="ctr"/>
                </a:tc>
                <a:tc>
                  <a:txBody>
                    <a:bodyPr/>
                    <a:lstStyle/>
                    <a:p>
                      <a:pPr algn="ctr"/>
                      <a:r>
                        <a:rPr lang="en-US"/>
                        <a:t>6</a:t>
                      </a:r>
                    </a:p>
                  </a:txBody>
                  <a:tcPr anchor="ctr"/>
                </a:tc>
                <a:tc>
                  <a:txBody>
                    <a:bodyPr/>
                    <a:lstStyle/>
                    <a:p>
                      <a:pPr algn="ctr"/>
                      <a:r>
                        <a:rPr lang="en-US"/>
                        <a:t>…</a:t>
                      </a:r>
                    </a:p>
                  </a:txBody>
                  <a:tcPr anchor="ctr"/>
                </a:tc>
                <a:tc>
                  <a:txBody>
                    <a:bodyPr/>
                    <a:lstStyle/>
                    <a:p>
                      <a:pPr algn="ctr"/>
                      <a:r>
                        <a:rPr lang="en-US"/>
                        <a:t>10</a:t>
                      </a:r>
                    </a:p>
                  </a:txBody>
                  <a:tcPr anchor="ctr"/>
                </a:tc>
                <a:extLst>
                  <a:ext uri="{0D108BD9-81ED-4DB2-BD59-A6C34878D82A}">
                    <a16:rowId xmlns:a16="http://schemas.microsoft.com/office/drawing/2014/main" val="49788858"/>
                  </a:ext>
                </a:extLst>
              </a:tr>
              <a:tr h="540694">
                <a:tc>
                  <a:txBody>
                    <a:bodyPr/>
                    <a:lstStyle/>
                    <a:p>
                      <a:pPr algn="ctr"/>
                      <a:r>
                        <a:rPr lang="en-US" b="1"/>
                        <a:t>Area</a:t>
                      </a:r>
                    </a:p>
                  </a:txBody>
                  <a:tcPr anchor="ct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847975547"/>
                  </a:ext>
                </a:extLst>
              </a:tr>
              <a:tr h="543698">
                <a:tc>
                  <a:txBody>
                    <a:bodyPr/>
                    <a:lstStyle/>
                    <a:p>
                      <a:pPr algn="ctr"/>
                      <a:r>
                        <a:rPr lang="en-US" b="1"/>
                        <a:t>Perimeter</a:t>
                      </a:r>
                    </a:p>
                  </a:txBody>
                  <a:tcPr anchor="ct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565333984"/>
                  </a:ext>
                </a:extLst>
              </a:tr>
            </a:tbl>
          </a:graphicData>
        </a:graphic>
      </p:graphicFrame>
      <p:sp>
        <p:nvSpPr>
          <p:cNvPr id="61" name="TextBox 60">
            <a:extLst>
              <a:ext uri="{FF2B5EF4-FFF2-40B4-BE49-F238E27FC236}">
                <a16:creationId xmlns:a16="http://schemas.microsoft.com/office/drawing/2014/main" id="{A7CE2F05-90A5-C044-A181-0E8988267B9F}"/>
              </a:ext>
            </a:extLst>
          </p:cNvPr>
          <p:cNvSpPr txBox="1"/>
          <p:nvPr/>
        </p:nvSpPr>
        <p:spPr>
          <a:xfrm>
            <a:off x="2298590" y="2153961"/>
            <a:ext cx="988540" cy="369332"/>
          </a:xfrm>
          <a:prstGeom prst="rect">
            <a:avLst/>
          </a:prstGeom>
          <a:noFill/>
        </p:spPr>
        <p:txBody>
          <a:bodyPr wrap="square" rtlCol="0">
            <a:spAutoFit/>
          </a:bodyPr>
          <a:lstStyle/>
          <a:p>
            <a:r>
              <a:rPr lang="en-US"/>
              <a:t>Term 1</a:t>
            </a:r>
          </a:p>
        </p:txBody>
      </p:sp>
      <p:sp>
        <p:nvSpPr>
          <p:cNvPr id="62" name="TextBox 61">
            <a:extLst>
              <a:ext uri="{FF2B5EF4-FFF2-40B4-BE49-F238E27FC236}">
                <a16:creationId xmlns:a16="http://schemas.microsoft.com/office/drawing/2014/main" id="{8BE7580D-057D-F84D-81A4-6DFA74FCCA2C}"/>
              </a:ext>
            </a:extLst>
          </p:cNvPr>
          <p:cNvSpPr txBox="1"/>
          <p:nvPr/>
        </p:nvSpPr>
        <p:spPr>
          <a:xfrm>
            <a:off x="4070580" y="2127549"/>
            <a:ext cx="988540" cy="369332"/>
          </a:xfrm>
          <a:prstGeom prst="rect">
            <a:avLst/>
          </a:prstGeom>
          <a:noFill/>
        </p:spPr>
        <p:txBody>
          <a:bodyPr wrap="square" rtlCol="0">
            <a:spAutoFit/>
          </a:bodyPr>
          <a:lstStyle/>
          <a:p>
            <a:r>
              <a:rPr lang="en-US"/>
              <a:t>Term 2</a:t>
            </a:r>
          </a:p>
        </p:txBody>
      </p:sp>
      <p:sp>
        <p:nvSpPr>
          <p:cNvPr id="63" name="TextBox 62">
            <a:extLst>
              <a:ext uri="{FF2B5EF4-FFF2-40B4-BE49-F238E27FC236}">
                <a16:creationId xmlns:a16="http://schemas.microsoft.com/office/drawing/2014/main" id="{24E28D3B-1455-E943-837D-67EE121CD2D3}"/>
              </a:ext>
            </a:extLst>
          </p:cNvPr>
          <p:cNvSpPr txBox="1"/>
          <p:nvPr/>
        </p:nvSpPr>
        <p:spPr>
          <a:xfrm>
            <a:off x="5907785" y="2089741"/>
            <a:ext cx="988540" cy="369332"/>
          </a:xfrm>
          <a:prstGeom prst="rect">
            <a:avLst/>
          </a:prstGeom>
          <a:noFill/>
        </p:spPr>
        <p:txBody>
          <a:bodyPr wrap="square" rtlCol="0">
            <a:spAutoFit/>
          </a:bodyPr>
          <a:lstStyle/>
          <a:p>
            <a:r>
              <a:rPr lang="en-US"/>
              <a:t>Term 3</a:t>
            </a:r>
          </a:p>
        </p:txBody>
      </p:sp>
      <p:sp>
        <p:nvSpPr>
          <p:cNvPr id="64" name="TextBox 63">
            <a:extLst>
              <a:ext uri="{FF2B5EF4-FFF2-40B4-BE49-F238E27FC236}">
                <a16:creationId xmlns:a16="http://schemas.microsoft.com/office/drawing/2014/main" id="{65AB8A17-95AA-C947-AE92-08EB12B411EF}"/>
              </a:ext>
            </a:extLst>
          </p:cNvPr>
          <p:cNvSpPr txBox="1"/>
          <p:nvPr/>
        </p:nvSpPr>
        <p:spPr>
          <a:xfrm>
            <a:off x="7839912" y="2072713"/>
            <a:ext cx="988540" cy="369332"/>
          </a:xfrm>
          <a:prstGeom prst="rect">
            <a:avLst/>
          </a:prstGeom>
          <a:noFill/>
        </p:spPr>
        <p:txBody>
          <a:bodyPr wrap="square" rtlCol="0">
            <a:spAutoFit/>
          </a:bodyPr>
          <a:lstStyle/>
          <a:p>
            <a:r>
              <a:rPr lang="en-US"/>
              <a:t>Term 4</a:t>
            </a:r>
          </a:p>
        </p:txBody>
      </p:sp>
      <p:sp>
        <p:nvSpPr>
          <p:cNvPr id="65" name="TextBox 64">
            <a:extLst>
              <a:ext uri="{FF2B5EF4-FFF2-40B4-BE49-F238E27FC236}">
                <a16:creationId xmlns:a16="http://schemas.microsoft.com/office/drawing/2014/main" id="{7032BD84-A3DB-8C49-B3AB-623053087D38}"/>
              </a:ext>
            </a:extLst>
          </p:cNvPr>
          <p:cNvSpPr txBox="1"/>
          <p:nvPr/>
        </p:nvSpPr>
        <p:spPr>
          <a:xfrm>
            <a:off x="863015" y="2777957"/>
            <a:ext cx="9664941" cy="369332"/>
          </a:xfrm>
          <a:prstGeom prst="rect">
            <a:avLst/>
          </a:prstGeom>
          <a:noFill/>
        </p:spPr>
        <p:txBody>
          <a:bodyPr wrap="square" rtlCol="0">
            <a:spAutoFit/>
          </a:bodyPr>
          <a:lstStyle/>
          <a:p>
            <a:r>
              <a:rPr lang="en-US"/>
              <a:t>Examine the pattern above and complete the chart below.</a:t>
            </a:r>
          </a:p>
        </p:txBody>
      </p:sp>
      <p:sp>
        <p:nvSpPr>
          <p:cNvPr id="66" name="TextBox 65">
            <a:extLst>
              <a:ext uri="{FF2B5EF4-FFF2-40B4-BE49-F238E27FC236}">
                <a16:creationId xmlns:a16="http://schemas.microsoft.com/office/drawing/2014/main" id="{E9BB6BB4-7B76-B14F-AAFC-6659DCB733C5}"/>
              </a:ext>
            </a:extLst>
          </p:cNvPr>
          <p:cNvSpPr txBox="1"/>
          <p:nvPr/>
        </p:nvSpPr>
        <p:spPr>
          <a:xfrm>
            <a:off x="824639" y="5277408"/>
            <a:ext cx="9664941" cy="1200329"/>
          </a:xfrm>
          <a:prstGeom prst="rect">
            <a:avLst/>
          </a:prstGeom>
          <a:noFill/>
        </p:spPr>
        <p:txBody>
          <a:bodyPr wrap="square" rtlCol="0">
            <a:spAutoFit/>
          </a:bodyPr>
          <a:lstStyle/>
          <a:p>
            <a:r>
              <a:rPr lang="en-US"/>
              <a:t>What do you notice about how the area and perimeter are increasing?</a:t>
            </a:r>
          </a:p>
          <a:p>
            <a:endParaRPr lang="en-US"/>
          </a:p>
          <a:p>
            <a:endParaRPr lang="en-US"/>
          </a:p>
          <a:p>
            <a:r>
              <a:rPr lang="en-US"/>
              <a:t>Can you predict what the area and perimeter of the 25</a:t>
            </a:r>
            <a:r>
              <a:rPr lang="en-US" baseline="30000"/>
              <a:t>th</a:t>
            </a:r>
            <a:r>
              <a:rPr lang="en-US"/>
              <a:t> term will be?</a:t>
            </a:r>
          </a:p>
        </p:txBody>
      </p:sp>
      <p:sp>
        <p:nvSpPr>
          <p:cNvPr id="2" name="Triangle 1">
            <a:extLst>
              <a:ext uri="{FF2B5EF4-FFF2-40B4-BE49-F238E27FC236}">
                <a16:creationId xmlns:a16="http://schemas.microsoft.com/office/drawing/2014/main" id="{A67F3D13-78CF-2842-91D3-909F277CB649}"/>
              </a:ext>
            </a:extLst>
          </p:cNvPr>
          <p:cNvSpPr/>
          <p:nvPr/>
        </p:nvSpPr>
        <p:spPr>
          <a:xfrm>
            <a:off x="2578647" y="1526954"/>
            <a:ext cx="428426" cy="36933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74902941-27F4-054C-9CB5-7FAD0A6DAF7F}"/>
              </a:ext>
            </a:extLst>
          </p:cNvPr>
          <p:cNvSpPr/>
          <p:nvPr/>
        </p:nvSpPr>
        <p:spPr>
          <a:xfrm>
            <a:off x="4181889" y="1502234"/>
            <a:ext cx="428426" cy="36933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D3472DE1-D3BC-D146-9876-166009D7D479}"/>
              </a:ext>
            </a:extLst>
          </p:cNvPr>
          <p:cNvSpPr/>
          <p:nvPr/>
        </p:nvSpPr>
        <p:spPr>
          <a:xfrm rot="10800000">
            <a:off x="4404210" y="1488185"/>
            <a:ext cx="428426" cy="36933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A93C5A8E-E7C3-8E4C-BD53-42A39486355F}"/>
              </a:ext>
            </a:extLst>
          </p:cNvPr>
          <p:cNvSpPr/>
          <p:nvPr/>
        </p:nvSpPr>
        <p:spPr>
          <a:xfrm>
            <a:off x="5907785" y="1526954"/>
            <a:ext cx="428426" cy="36933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45C38A08-46A8-A949-9C9C-06463DA27038}"/>
              </a:ext>
            </a:extLst>
          </p:cNvPr>
          <p:cNvSpPr/>
          <p:nvPr/>
        </p:nvSpPr>
        <p:spPr>
          <a:xfrm rot="10800000">
            <a:off x="6137242" y="1515747"/>
            <a:ext cx="428426" cy="36933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iangle 27">
            <a:extLst>
              <a:ext uri="{FF2B5EF4-FFF2-40B4-BE49-F238E27FC236}">
                <a16:creationId xmlns:a16="http://schemas.microsoft.com/office/drawing/2014/main" id="{9498DE13-CC94-724D-B9D2-E411B3AF9BE1}"/>
              </a:ext>
            </a:extLst>
          </p:cNvPr>
          <p:cNvSpPr/>
          <p:nvPr/>
        </p:nvSpPr>
        <p:spPr>
          <a:xfrm>
            <a:off x="6356598" y="1526954"/>
            <a:ext cx="428426" cy="36933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iangle 28">
            <a:extLst>
              <a:ext uri="{FF2B5EF4-FFF2-40B4-BE49-F238E27FC236}">
                <a16:creationId xmlns:a16="http://schemas.microsoft.com/office/drawing/2014/main" id="{E3635D81-5F47-7D41-A32E-49ADF1D72CD8}"/>
              </a:ext>
            </a:extLst>
          </p:cNvPr>
          <p:cNvSpPr/>
          <p:nvPr/>
        </p:nvSpPr>
        <p:spPr>
          <a:xfrm>
            <a:off x="7839912" y="1515746"/>
            <a:ext cx="428426" cy="36933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angle 29">
            <a:extLst>
              <a:ext uri="{FF2B5EF4-FFF2-40B4-BE49-F238E27FC236}">
                <a16:creationId xmlns:a16="http://schemas.microsoft.com/office/drawing/2014/main" id="{43A74D56-E3D8-3D49-975B-F8802EBDF553}"/>
              </a:ext>
            </a:extLst>
          </p:cNvPr>
          <p:cNvSpPr/>
          <p:nvPr/>
        </p:nvSpPr>
        <p:spPr>
          <a:xfrm rot="10800000">
            <a:off x="8062155" y="1511657"/>
            <a:ext cx="428426" cy="36933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BC13D32A-B4CF-CA4B-9D4F-56D1922208EA}"/>
              </a:ext>
            </a:extLst>
          </p:cNvPr>
          <p:cNvSpPr/>
          <p:nvPr/>
        </p:nvSpPr>
        <p:spPr>
          <a:xfrm>
            <a:off x="8283312" y="1511656"/>
            <a:ext cx="428426" cy="36933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D6F398AF-AEB8-CE4E-A14A-D863CAF90130}"/>
              </a:ext>
            </a:extLst>
          </p:cNvPr>
          <p:cNvSpPr/>
          <p:nvPr/>
        </p:nvSpPr>
        <p:spPr>
          <a:xfrm rot="10800000">
            <a:off x="8521028" y="1510996"/>
            <a:ext cx="428426" cy="36933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D953EC-39F9-CF4A-ADB0-E52452F7F6F2}"/>
              </a:ext>
            </a:extLst>
          </p:cNvPr>
          <p:cNvSpPr txBox="1"/>
          <p:nvPr/>
        </p:nvSpPr>
        <p:spPr>
          <a:xfrm>
            <a:off x="4076819" y="472596"/>
            <a:ext cx="6698211" cy="369332"/>
          </a:xfrm>
          <a:prstGeom prst="rect">
            <a:avLst/>
          </a:prstGeom>
          <a:noFill/>
        </p:spPr>
        <p:txBody>
          <a:bodyPr wrap="square" rtlCol="0">
            <a:spAutoFit/>
          </a:bodyPr>
          <a:lstStyle/>
          <a:p>
            <a:r>
              <a:rPr lang="en-US">
                <a:solidFill>
                  <a:schemeClr val="bg2">
                    <a:lumMod val="50000"/>
                  </a:schemeClr>
                </a:solidFill>
              </a:rPr>
              <a:t>Each triangle has an area of 1 square unit and a perimeter of 3 units.</a:t>
            </a:r>
          </a:p>
        </p:txBody>
      </p:sp>
    </p:spTree>
    <p:extLst>
      <p:ext uri="{BB962C8B-B14F-4D97-AF65-F5344CB8AC3E}">
        <p14:creationId xmlns:p14="http://schemas.microsoft.com/office/powerpoint/2010/main" val="13528735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1"/>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(b)</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61" name="TextBox 60">
            <a:extLst>
              <a:ext uri="{FF2B5EF4-FFF2-40B4-BE49-F238E27FC236}">
                <a16:creationId xmlns:a16="http://schemas.microsoft.com/office/drawing/2014/main" id="{A7CE2F05-90A5-C044-A181-0E8988267B9F}"/>
              </a:ext>
            </a:extLst>
          </p:cNvPr>
          <p:cNvSpPr txBox="1"/>
          <p:nvPr/>
        </p:nvSpPr>
        <p:spPr>
          <a:xfrm>
            <a:off x="2334009" y="2290693"/>
            <a:ext cx="988540" cy="307777"/>
          </a:xfrm>
          <a:prstGeom prst="rect">
            <a:avLst/>
          </a:prstGeom>
          <a:noFill/>
        </p:spPr>
        <p:txBody>
          <a:bodyPr wrap="square" rtlCol="0">
            <a:spAutoFit/>
          </a:bodyPr>
          <a:lstStyle/>
          <a:p>
            <a:r>
              <a:rPr lang="en-US" sz="1400"/>
              <a:t>Term 1</a:t>
            </a:r>
          </a:p>
        </p:txBody>
      </p:sp>
      <p:sp>
        <p:nvSpPr>
          <p:cNvPr id="62" name="TextBox 61">
            <a:extLst>
              <a:ext uri="{FF2B5EF4-FFF2-40B4-BE49-F238E27FC236}">
                <a16:creationId xmlns:a16="http://schemas.microsoft.com/office/drawing/2014/main" id="{8BE7580D-057D-F84D-81A4-6DFA74FCCA2C}"/>
              </a:ext>
            </a:extLst>
          </p:cNvPr>
          <p:cNvSpPr txBox="1"/>
          <p:nvPr/>
        </p:nvSpPr>
        <p:spPr>
          <a:xfrm>
            <a:off x="4324575" y="2331591"/>
            <a:ext cx="988540" cy="307777"/>
          </a:xfrm>
          <a:prstGeom prst="rect">
            <a:avLst/>
          </a:prstGeom>
          <a:noFill/>
        </p:spPr>
        <p:txBody>
          <a:bodyPr wrap="square" rtlCol="0">
            <a:spAutoFit/>
          </a:bodyPr>
          <a:lstStyle/>
          <a:p>
            <a:r>
              <a:rPr lang="en-US" sz="1400"/>
              <a:t>Term 2</a:t>
            </a:r>
          </a:p>
        </p:txBody>
      </p:sp>
      <p:sp>
        <p:nvSpPr>
          <p:cNvPr id="63" name="TextBox 62">
            <a:extLst>
              <a:ext uri="{FF2B5EF4-FFF2-40B4-BE49-F238E27FC236}">
                <a16:creationId xmlns:a16="http://schemas.microsoft.com/office/drawing/2014/main" id="{24E28D3B-1455-E943-837D-67EE121CD2D3}"/>
              </a:ext>
            </a:extLst>
          </p:cNvPr>
          <p:cNvSpPr txBox="1"/>
          <p:nvPr/>
        </p:nvSpPr>
        <p:spPr>
          <a:xfrm>
            <a:off x="5928746" y="2265951"/>
            <a:ext cx="988540" cy="307777"/>
          </a:xfrm>
          <a:prstGeom prst="rect">
            <a:avLst/>
          </a:prstGeom>
          <a:noFill/>
        </p:spPr>
        <p:txBody>
          <a:bodyPr wrap="square" rtlCol="0">
            <a:spAutoFit/>
          </a:bodyPr>
          <a:lstStyle/>
          <a:p>
            <a:r>
              <a:rPr lang="en-US" sz="1400"/>
              <a:t>Term 3</a:t>
            </a:r>
          </a:p>
        </p:txBody>
      </p:sp>
      <p:sp>
        <p:nvSpPr>
          <p:cNvPr id="64" name="TextBox 63">
            <a:extLst>
              <a:ext uri="{FF2B5EF4-FFF2-40B4-BE49-F238E27FC236}">
                <a16:creationId xmlns:a16="http://schemas.microsoft.com/office/drawing/2014/main" id="{65AB8A17-95AA-C947-AE92-08EB12B411EF}"/>
              </a:ext>
            </a:extLst>
          </p:cNvPr>
          <p:cNvSpPr txBox="1"/>
          <p:nvPr/>
        </p:nvSpPr>
        <p:spPr>
          <a:xfrm>
            <a:off x="8027187" y="2383722"/>
            <a:ext cx="988540" cy="307777"/>
          </a:xfrm>
          <a:prstGeom prst="rect">
            <a:avLst/>
          </a:prstGeom>
          <a:noFill/>
        </p:spPr>
        <p:txBody>
          <a:bodyPr wrap="square" rtlCol="0">
            <a:spAutoFit/>
          </a:bodyPr>
          <a:lstStyle/>
          <a:p>
            <a:r>
              <a:rPr lang="en-US" sz="1400"/>
              <a:t>Term 4</a:t>
            </a:r>
          </a:p>
        </p:txBody>
      </p:sp>
      <p:sp>
        <p:nvSpPr>
          <p:cNvPr id="65" name="TextBox 64">
            <a:extLst>
              <a:ext uri="{FF2B5EF4-FFF2-40B4-BE49-F238E27FC236}">
                <a16:creationId xmlns:a16="http://schemas.microsoft.com/office/drawing/2014/main" id="{7032BD84-A3DB-8C49-B3AB-623053087D38}"/>
              </a:ext>
            </a:extLst>
          </p:cNvPr>
          <p:cNvSpPr txBox="1"/>
          <p:nvPr/>
        </p:nvSpPr>
        <p:spPr>
          <a:xfrm>
            <a:off x="863015" y="2777957"/>
            <a:ext cx="9664941" cy="369332"/>
          </a:xfrm>
          <a:prstGeom prst="rect">
            <a:avLst/>
          </a:prstGeom>
          <a:noFill/>
        </p:spPr>
        <p:txBody>
          <a:bodyPr wrap="square" rtlCol="0">
            <a:spAutoFit/>
          </a:bodyPr>
          <a:lstStyle/>
          <a:p>
            <a:r>
              <a:rPr lang="en-US"/>
              <a:t>Examine the pattern above and complete the chart below.</a:t>
            </a:r>
          </a:p>
        </p:txBody>
      </p:sp>
      <p:graphicFrame>
        <p:nvGraphicFramePr>
          <p:cNvPr id="67" name="Table 60">
            <a:extLst>
              <a:ext uri="{FF2B5EF4-FFF2-40B4-BE49-F238E27FC236}">
                <a16:creationId xmlns:a16="http://schemas.microsoft.com/office/drawing/2014/main" id="{C716A2F9-0DAC-AB46-94FD-03C3D450E0CB}"/>
              </a:ext>
            </a:extLst>
          </p:cNvPr>
          <p:cNvGraphicFramePr>
            <a:graphicFrameLocks noGrp="1"/>
          </p:cNvGraphicFramePr>
          <p:nvPr>
            <p:extLst>
              <p:ext uri="{D42A27DB-BD31-4B8C-83A1-F6EECF244321}">
                <p14:modId xmlns:p14="http://schemas.microsoft.com/office/powerpoint/2010/main" val="70585227"/>
              </p:ext>
            </p:extLst>
          </p:nvPr>
        </p:nvGraphicFramePr>
        <p:xfrm>
          <a:off x="1875973" y="3351362"/>
          <a:ext cx="8289987" cy="1767017"/>
        </p:xfrm>
        <a:graphic>
          <a:graphicData uri="http://schemas.openxmlformats.org/drawingml/2006/table">
            <a:tbl>
              <a:tblPr firstRow="1" bandRow="1">
                <a:tableStyleId>{5940675A-B579-460E-94D1-54222C63F5DA}</a:tableStyleId>
              </a:tblPr>
              <a:tblGrid>
                <a:gridCol w="1854338">
                  <a:extLst>
                    <a:ext uri="{9D8B030D-6E8A-4147-A177-3AD203B41FA5}">
                      <a16:colId xmlns:a16="http://schemas.microsoft.com/office/drawing/2014/main" val="914811623"/>
                    </a:ext>
                  </a:extLst>
                </a:gridCol>
                <a:gridCol w="793018">
                  <a:extLst>
                    <a:ext uri="{9D8B030D-6E8A-4147-A177-3AD203B41FA5}">
                      <a16:colId xmlns:a16="http://schemas.microsoft.com/office/drawing/2014/main" val="3272303439"/>
                    </a:ext>
                  </a:extLst>
                </a:gridCol>
                <a:gridCol w="846598">
                  <a:extLst>
                    <a:ext uri="{9D8B030D-6E8A-4147-A177-3AD203B41FA5}">
                      <a16:colId xmlns:a16="http://schemas.microsoft.com/office/drawing/2014/main" val="3081610338"/>
                    </a:ext>
                  </a:extLst>
                </a:gridCol>
                <a:gridCol w="835883">
                  <a:extLst>
                    <a:ext uri="{9D8B030D-6E8A-4147-A177-3AD203B41FA5}">
                      <a16:colId xmlns:a16="http://schemas.microsoft.com/office/drawing/2014/main" val="1455315028"/>
                    </a:ext>
                  </a:extLst>
                </a:gridCol>
                <a:gridCol w="846600">
                  <a:extLst>
                    <a:ext uri="{9D8B030D-6E8A-4147-A177-3AD203B41FA5}">
                      <a16:colId xmlns:a16="http://schemas.microsoft.com/office/drawing/2014/main" val="862380194"/>
                    </a:ext>
                  </a:extLst>
                </a:gridCol>
                <a:gridCol w="927920">
                  <a:extLst>
                    <a:ext uri="{9D8B030D-6E8A-4147-A177-3AD203B41FA5}">
                      <a16:colId xmlns:a16="http://schemas.microsoft.com/office/drawing/2014/main" val="1468580341"/>
                    </a:ext>
                  </a:extLst>
                </a:gridCol>
                <a:gridCol w="882211">
                  <a:extLst>
                    <a:ext uri="{9D8B030D-6E8A-4147-A177-3AD203B41FA5}">
                      <a16:colId xmlns:a16="http://schemas.microsoft.com/office/drawing/2014/main" val="4060597008"/>
                    </a:ext>
                  </a:extLst>
                </a:gridCol>
                <a:gridCol w="412656">
                  <a:extLst>
                    <a:ext uri="{9D8B030D-6E8A-4147-A177-3AD203B41FA5}">
                      <a16:colId xmlns:a16="http://schemas.microsoft.com/office/drawing/2014/main" val="4108315364"/>
                    </a:ext>
                  </a:extLst>
                </a:gridCol>
                <a:gridCol w="890763">
                  <a:extLst>
                    <a:ext uri="{9D8B030D-6E8A-4147-A177-3AD203B41FA5}">
                      <a16:colId xmlns:a16="http://schemas.microsoft.com/office/drawing/2014/main" val="1429323651"/>
                    </a:ext>
                  </a:extLst>
                </a:gridCol>
              </a:tblGrid>
              <a:tr h="682625">
                <a:tc>
                  <a:txBody>
                    <a:bodyPr/>
                    <a:lstStyle/>
                    <a:p>
                      <a:pPr algn="ctr"/>
                      <a:r>
                        <a:rPr lang="en-US" b="1"/>
                        <a:t>Term Number</a:t>
                      </a:r>
                    </a:p>
                  </a:txBody>
                  <a:tcPr anchor="ctr"/>
                </a:tc>
                <a:tc>
                  <a:txBody>
                    <a:bodyPr/>
                    <a:lstStyle/>
                    <a:p>
                      <a:pPr algn="ctr"/>
                      <a:r>
                        <a:rPr lang="en-US"/>
                        <a:t>1</a:t>
                      </a:r>
                    </a:p>
                  </a:txBody>
                  <a:tcPr anchor="ctr"/>
                </a:tc>
                <a:tc>
                  <a:txBody>
                    <a:bodyPr/>
                    <a:lstStyle/>
                    <a:p>
                      <a:pPr algn="ctr"/>
                      <a:r>
                        <a:rPr lang="en-US"/>
                        <a:t>2</a:t>
                      </a:r>
                    </a:p>
                  </a:txBody>
                  <a:tcPr anchor="ctr"/>
                </a:tc>
                <a:tc>
                  <a:txBody>
                    <a:bodyPr/>
                    <a:lstStyle/>
                    <a:p>
                      <a:pPr algn="ctr"/>
                      <a:r>
                        <a:rPr lang="en-US"/>
                        <a:t>3</a:t>
                      </a:r>
                    </a:p>
                  </a:txBody>
                  <a:tcPr anchor="ctr"/>
                </a:tc>
                <a:tc>
                  <a:txBody>
                    <a:bodyPr/>
                    <a:lstStyle/>
                    <a:p>
                      <a:pPr algn="ctr"/>
                      <a:r>
                        <a:rPr lang="en-US"/>
                        <a:t>4</a:t>
                      </a:r>
                    </a:p>
                  </a:txBody>
                  <a:tcPr anchor="ctr"/>
                </a:tc>
                <a:tc>
                  <a:txBody>
                    <a:bodyPr/>
                    <a:lstStyle/>
                    <a:p>
                      <a:pPr algn="ctr"/>
                      <a:r>
                        <a:rPr lang="en-US"/>
                        <a:t>5</a:t>
                      </a:r>
                    </a:p>
                  </a:txBody>
                  <a:tcPr anchor="ctr"/>
                </a:tc>
                <a:tc>
                  <a:txBody>
                    <a:bodyPr/>
                    <a:lstStyle/>
                    <a:p>
                      <a:pPr algn="ctr"/>
                      <a:r>
                        <a:rPr lang="en-US"/>
                        <a:t>6</a:t>
                      </a:r>
                    </a:p>
                  </a:txBody>
                  <a:tcPr anchor="ctr"/>
                </a:tc>
                <a:tc>
                  <a:txBody>
                    <a:bodyPr/>
                    <a:lstStyle/>
                    <a:p>
                      <a:pPr algn="ctr"/>
                      <a:r>
                        <a:rPr lang="en-US"/>
                        <a:t>…</a:t>
                      </a:r>
                    </a:p>
                  </a:txBody>
                  <a:tcPr anchor="ctr"/>
                </a:tc>
                <a:tc>
                  <a:txBody>
                    <a:bodyPr/>
                    <a:lstStyle/>
                    <a:p>
                      <a:pPr algn="ctr"/>
                      <a:r>
                        <a:rPr lang="en-US"/>
                        <a:t>10</a:t>
                      </a:r>
                    </a:p>
                  </a:txBody>
                  <a:tcPr anchor="ctr"/>
                </a:tc>
                <a:extLst>
                  <a:ext uri="{0D108BD9-81ED-4DB2-BD59-A6C34878D82A}">
                    <a16:rowId xmlns:a16="http://schemas.microsoft.com/office/drawing/2014/main" val="49788858"/>
                  </a:ext>
                </a:extLst>
              </a:tr>
              <a:tr h="540694">
                <a:tc>
                  <a:txBody>
                    <a:bodyPr/>
                    <a:lstStyle/>
                    <a:p>
                      <a:pPr algn="ctr"/>
                      <a:r>
                        <a:rPr lang="en-US" b="1"/>
                        <a:t>Area</a:t>
                      </a:r>
                    </a:p>
                  </a:txBody>
                  <a:tcPr anchor="ct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847975547"/>
                  </a:ext>
                </a:extLst>
              </a:tr>
              <a:tr h="543698">
                <a:tc>
                  <a:txBody>
                    <a:bodyPr/>
                    <a:lstStyle/>
                    <a:p>
                      <a:pPr algn="ctr"/>
                      <a:r>
                        <a:rPr lang="en-US" b="1"/>
                        <a:t>Perimeter</a:t>
                      </a:r>
                    </a:p>
                  </a:txBody>
                  <a:tcPr anchor="ct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565333984"/>
                  </a:ext>
                </a:extLst>
              </a:tr>
            </a:tbl>
          </a:graphicData>
        </a:graphic>
      </p:graphicFrame>
      <p:sp>
        <p:nvSpPr>
          <p:cNvPr id="68" name="TextBox 67">
            <a:extLst>
              <a:ext uri="{FF2B5EF4-FFF2-40B4-BE49-F238E27FC236}">
                <a16:creationId xmlns:a16="http://schemas.microsoft.com/office/drawing/2014/main" id="{447172FB-09A8-0D4B-9218-B464E6A99B66}"/>
              </a:ext>
            </a:extLst>
          </p:cNvPr>
          <p:cNvSpPr txBox="1"/>
          <p:nvPr/>
        </p:nvSpPr>
        <p:spPr>
          <a:xfrm>
            <a:off x="824639" y="5277408"/>
            <a:ext cx="9664941" cy="1200329"/>
          </a:xfrm>
          <a:prstGeom prst="rect">
            <a:avLst/>
          </a:prstGeom>
          <a:noFill/>
        </p:spPr>
        <p:txBody>
          <a:bodyPr wrap="square" rtlCol="0">
            <a:spAutoFit/>
          </a:bodyPr>
          <a:lstStyle/>
          <a:p>
            <a:r>
              <a:rPr lang="en-US"/>
              <a:t>What do you notice about how the area and perimeter are increasing?</a:t>
            </a:r>
          </a:p>
          <a:p>
            <a:endParaRPr lang="en-US"/>
          </a:p>
          <a:p>
            <a:endParaRPr lang="en-US"/>
          </a:p>
          <a:p>
            <a:r>
              <a:rPr lang="en-US"/>
              <a:t>Can you predict what the area and perimeter of the 25</a:t>
            </a:r>
            <a:r>
              <a:rPr lang="en-US" baseline="30000"/>
              <a:t>th</a:t>
            </a:r>
            <a:r>
              <a:rPr lang="en-US"/>
              <a:t> term will be?</a:t>
            </a:r>
          </a:p>
        </p:txBody>
      </p:sp>
      <p:sp>
        <p:nvSpPr>
          <p:cNvPr id="69" name="TextBox 68">
            <a:extLst>
              <a:ext uri="{FF2B5EF4-FFF2-40B4-BE49-F238E27FC236}">
                <a16:creationId xmlns:a16="http://schemas.microsoft.com/office/drawing/2014/main" id="{3F4AAF13-AC40-E744-B924-F06DDA979AF2}"/>
              </a:ext>
            </a:extLst>
          </p:cNvPr>
          <p:cNvSpPr txBox="1"/>
          <p:nvPr/>
        </p:nvSpPr>
        <p:spPr>
          <a:xfrm>
            <a:off x="4076819" y="472596"/>
            <a:ext cx="7279040" cy="369332"/>
          </a:xfrm>
          <a:prstGeom prst="rect">
            <a:avLst/>
          </a:prstGeom>
          <a:noFill/>
        </p:spPr>
        <p:txBody>
          <a:bodyPr wrap="square" rtlCol="0">
            <a:spAutoFit/>
          </a:bodyPr>
          <a:lstStyle/>
          <a:p>
            <a:r>
              <a:rPr lang="en-US">
                <a:solidFill>
                  <a:schemeClr val="bg2">
                    <a:lumMod val="50000"/>
                  </a:schemeClr>
                </a:solidFill>
              </a:rPr>
              <a:t>Each blue rhombus has an area of 2 square units and a perimeter of 4 units.</a:t>
            </a:r>
          </a:p>
        </p:txBody>
      </p:sp>
      <p:sp>
        <p:nvSpPr>
          <p:cNvPr id="70" name="Diamond 69">
            <a:extLst>
              <a:ext uri="{FF2B5EF4-FFF2-40B4-BE49-F238E27FC236}">
                <a16:creationId xmlns:a16="http://schemas.microsoft.com/office/drawing/2014/main" id="{1A410FAF-68C2-C348-9E8C-A1EED2933BA8}"/>
              </a:ext>
            </a:extLst>
          </p:cNvPr>
          <p:cNvSpPr/>
          <p:nvPr/>
        </p:nvSpPr>
        <p:spPr>
          <a:xfrm>
            <a:off x="2377790" y="1373781"/>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6EDAC3ED-82DF-3E49-A703-18C976532CA3}"/>
              </a:ext>
            </a:extLst>
          </p:cNvPr>
          <p:cNvSpPr/>
          <p:nvPr/>
        </p:nvSpPr>
        <p:spPr>
          <a:xfrm>
            <a:off x="4089268" y="1039875"/>
            <a:ext cx="530955" cy="757313"/>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0A6F9D87-6F0A-E648-858C-BAE7BC78CA73}"/>
              </a:ext>
            </a:extLst>
          </p:cNvPr>
          <p:cNvSpPr/>
          <p:nvPr/>
        </p:nvSpPr>
        <p:spPr>
          <a:xfrm>
            <a:off x="4365141" y="1435690"/>
            <a:ext cx="530955" cy="757313"/>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B7A4AAC8-2BBC-F043-97A5-3FEBC888A2C8}"/>
              </a:ext>
            </a:extLst>
          </p:cNvPr>
          <p:cNvSpPr/>
          <p:nvPr/>
        </p:nvSpPr>
        <p:spPr>
          <a:xfrm>
            <a:off x="5815591" y="1042181"/>
            <a:ext cx="530955" cy="757313"/>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83ABBDCE-D504-B544-A582-555F19E94050}"/>
              </a:ext>
            </a:extLst>
          </p:cNvPr>
          <p:cNvSpPr/>
          <p:nvPr/>
        </p:nvSpPr>
        <p:spPr>
          <a:xfrm>
            <a:off x="6067115" y="1396264"/>
            <a:ext cx="530955" cy="757313"/>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F247D7D7-3E5B-7142-A084-89FADE5EC4C0}"/>
              </a:ext>
            </a:extLst>
          </p:cNvPr>
          <p:cNvSpPr/>
          <p:nvPr/>
        </p:nvSpPr>
        <p:spPr>
          <a:xfrm>
            <a:off x="6353581" y="1017607"/>
            <a:ext cx="530955" cy="757313"/>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0B2A441A-F4ED-0345-B109-BD96A144E30F}"/>
              </a:ext>
            </a:extLst>
          </p:cNvPr>
          <p:cNvSpPr/>
          <p:nvPr/>
        </p:nvSpPr>
        <p:spPr>
          <a:xfrm>
            <a:off x="7613439" y="1161951"/>
            <a:ext cx="530955" cy="757312"/>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a:extLst>
              <a:ext uri="{FF2B5EF4-FFF2-40B4-BE49-F238E27FC236}">
                <a16:creationId xmlns:a16="http://schemas.microsoft.com/office/drawing/2014/main" id="{85B514B5-00F2-044F-8A04-039769D6AA80}"/>
              </a:ext>
            </a:extLst>
          </p:cNvPr>
          <p:cNvSpPr/>
          <p:nvPr/>
        </p:nvSpPr>
        <p:spPr>
          <a:xfrm>
            <a:off x="7878917" y="1529977"/>
            <a:ext cx="530955" cy="757312"/>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0907730E-08FF-B94E-A2DE-31731CC02F5C}"/>
              </a:ext>
            </a:extLst>
          </p:cNvPr>
          <p:cNvSpPr/>
          <p:nvPr/>
        </p:nvSpPr>
        <p:spPr>
          <a:xfrm>
            <a:off x="8144394" y="1150335"/>
            <a:ext cx="530955" cy="757312"/>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FB721414-6490-CD42-A8C3-EAAF8530203F}"/>
              </a:ext>
            </a:extLst>
          </p:cNvPr>
          <p:cNvSpPr/>
          <p:nvPr/>
        </p:nvSpPr>
        <p:spPr>
          <a:xfrm>
            <a:off x="8416411" y="1539953"/>
            <a:ext cx="530955" cy="757312"/>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8454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1"/>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(c)</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2</a:t>
            </a:r>
            <a:endParaRPr lang="en-US" sz="4800">
              <a:latin typeface="Bradley Hand" pitchFamily="2" charset="77"/>
            </a:endParaRPr>
          </a:p>
        </p:txBody>
      </p:sp>
      <p:sp>
        <p:nvSpPr>
          <p:cNvPr id="61" name="TextBox 60">
            <a:extLst>
              <a:ext uri="{FF2B5EF4-FFF2-40B4-BE49-F238E27FC236}">
                <a16:creationId xmlns:a16="http://schemas.microsoft.com/office/drawing/2014/main" id="{A7CE2F05-90A5-C044-A181-0E8988267B9F}"/>
              </a:ext>
            </a:extLst>
          </p:cNvPr>
          <p:cNvSpPr txBox="1"/>
          <p:nvPr/>
        </p:nvSpPr>
        <p:spPr>
          <a:xfrm>
            <a:off x="1291587" y="1991478"/>
            <a:ext cx="988540" cy="307777"/>
          </a:xfrm>
          <a:prstGeom prst="rect">
            <a:avLst/>
          </a:prstGeom>
          <a:noFill/>
        </p:spPr>
        <p:txBody>
          <a:bodyPr wrap="square" rtlCol="0">
            <a:spAutoFit/>
          </a:bodyPr>
          <a:lstStyle/>
          <a:p>
            <a:r>
              <a:rPr lang="en-US" sz="1400"/>
              <a:t>Term 1</a:t>
            </a:r>
          </a:p>
        </p:txBody>
      </p:sp>
      <p:sp>
        <p:nvSpPr>
          <p:cNvPr id="62" name="TextBox 61">
            <a:extLst>
              <a:ext uri="{FF2B5EF4-FFF2-40B4-BE49-F238E27FC236}">
                <a16:creationId xmlns:a16="http://schemas.microsoft.com/office/drawing/2014/main" id="{8BE7580D-057D-F84D-81A4-6DFA74FCCA2C}"/>
              </a:ext>
            </a:extLst>
          </p:cNvPr>
          <p:cNvSpPr txBox="1"/>
          <p:nvPr/>
        </p:nvSpPr>
        <p:spPr>
          <a:xfrm>
            <a:off x="3324081" y="1991478"/>
            <a:ext cx="988540" cy="307777"/>
          </a:xfrm>
          <a:prstGeom prst="rect">
            <a:avLst/>
          </a:prstGeom>
          <a:noFill/>
        </p:spPr>
        <p:txBody>
          <a:bodyPr wrap="square" rtlCol="0">
            <a:spAutoFit/>
          </a:bodyPr>
          <a:lstStyle/>
          <a:p>
            <a:r>
              <a:rPr lang="en-US" sz="1400"/>
              <a:t>Term 2</a:t>
            </a:r>
          </a:p>
        </p:txBody>
      </p:sp>
      <p:sp>
        <p:nvSpPr>
          <p:cNvPr id="63" name="TextBox 62">
            <a:extLst>
              <a:ext uri="{FF2B5EF4-FFF2-40B4-BE49-F238E27FC236}">
                <a16:creationId xmlns:a16="http://schemas.microsoft.com/office/drawing/2014/main" id="{24E28D3B-1455-E943-837D-67EE121CD2D3}"/>
              </a:ext>
            </a:extLst>
          </p:cNvPr>
          <p:cNvSpPr txBox="1"/>
          <p:nvPr/>
        </p:nvSpPr>
        <p:spPr>
          <a:xfrm>
            <a:off x="6003447" y="2052114"/>
            <a:ext cx="988540" cy="307777"/>
          </a:xfrm>
          <a:prstGeom prst="rect">
            <a:avLst/>
          </a:prstGeom>
          <a:noFill/>
        </p:spPr>
        <p:txBody>
          <a:bodyPr wrap="square" rtlCol="0">
            <a:spAutoFit/>
          </a:bodyPr>
          <a:lstStyle/>
          <a:p>
            <a:r>
              <a:rPr lang="en-US" sz="1400"/>
              <a:t>Term 3</a:t>
            </a:r>
          </a:p>
        </p:txBody>
      </p:sp>
      <p:sp>
        <p:nvSpPr>
          <p:cNvPr id="64" name="TextBox 63">
            <a:extLst>
              <a:ext uri="{FF2B5EF4-FFF2-40B4-BE49-F238E27FC236}">
                <a16:creationId xmlns:a16="http://schemas.microsoft.com/office/drawing/2014/main" id="{65AB8A17-95AA-C947-AE92-08EB12B411EF}"/>
              </a:ext>
            </a:extLst>
          </p:cNvPr>
          <p:cNvSpPr txBox="1"/>
          <p:nvPr/>
        </p:nvSpPr>
        <p:spPr>
          <a:xfrm>
            <a:off x="9415552" y="2027394"/>
            <a:ext cx="988540" cy="307777"/>
          </a:xfrm>
          <a:prstGeom prst="rect">
            <a:avLst/>
          </a:prstGeom>
          <a:noFill/>
        </p:spPr>
        <p:txBody>
          <a:bodyPr wrap="square" rtlCol="0">
            <a:spAutoFit/>
          </a:bodyPr>
          <a:lstStyle/>
          <a:p>
            <a:r>
              <a:rPr lang="en-US" sz="1400"/>
              <a:t>Term 4</a:t>
            </a:r>
          </a:p>
        </p:txBody>
      </p:sp>
      <p:sp>
        <p:nvSpPr>
          <p:cNvPr id="65" name="TextBox 64">
            <a:extLst>
              <a:ext uri="{FF2B5EF4-FFF2-40B4-BE49-F238E27FC236}">
                <a16:creationId xmlns:a16="http://schemas.microsoft.com/office/drawing/2014/main" id="{7032BD84-A3DB-8C49-B3AB-623053087D38}"/>
              </a:ext>
            </a:extLst>
          </p:cNvPr>
          <p:cNvSpPr txBox="1"/>
          <p:nvPr/>
        </p:nvSpPr>
        <p:spPr>
          <a:xfrm>
            <a:off x="863015" y="2728536"/>
            <a:ext cx="9664941" cy="369332"/>
          </a:xfrm>
          <a:prstGeom prst="rect">
            <a:avLst/>
          </a:prstGeom>
          <a:noFill/>
        </p:spPr>
        <p:txBody>
          <a:bodyPr wrap="square" rtlCol="0">
            <a:spAutoFit/>
          </a:bodyPr>
          <a:lstStyle/>
          <a:p>
            <a:r>
              <a:rPr lang="en-US"/>
              <a:t>Examine the pattern above and complete the chart below.</a:t>
            </a:r>
          </a:p>
        </p:txBody>
      </p:sp>
      <p:graphicFrame>
        <p:nvGraphicFramePr>
          <p:cNvPr id="67" name="Table 60">
            <a:extLst>
              <a:ext uri="{FF2B5EF4-FFF2-40B4-BE49-F238E27FC236}">
                <a16:creationId xmlns:a16="http://schemas.microsoft.com/office/drawing/2014/main" id="{C716A2F9-0DAC-AB46-94FD-03C3D450E0CB}"/>
              </a:ext>
            </a:extLst>
          </p:cNvPr>
          <p:cNvGraphicFramePr>
            <a:graphicFrameLocks noGrp="1"/>
          </p:cNvGraphicFramePr>
          <p:nvPr>
            <p:extLst>
              <p:ext uri="{D42A27DB-BD31-4B8C-83A1-F6EECF244321}">
                <p14:modId xmlns:p14="http://schemas.microsoft.com/office/powerpoint/2010/main" val="1834660233"/>
              </p:ext>
            </p:extLst>
          </p:nvPr>
        </p:nvGraphicFramePr>
        <p:xfrm>
          <a:off x="1875973" y="3301941"/>
          <a:ext cx="8289987" cy="1767017"/>
        </p:xfrm>
        <a:graphic>
          <a:graphicData uri="http://schemas.openxmlformats.org/drawingml/2006/table">
            <a:tbl>
              <a:tblPr firstRow="1" bandRow="1">
                <a:tableStyleId>{5940675A-B579-460E-94D1-54222C63F5DA}</a:tableStyleId>
              </a:tblPr>
              <a:tblGrid>
                <a:gridCol w="1854338">
                  <a:extLst>
                    <a:ext uri="{9D8B030D-6E8A-4147-A177-3AD203B41FA5}">
                      <a16:colId xmlns:a16="http://schemas.microsoft.com/office/drawing/2014/main" val="914811623"/>
                    </a:ext>
                  </a:extLst>
                </a:gridCol>
                <a:gridCol w="793018">
                  <a:extLst>
                    <a:ext uri="{9D8B030D-6E8A-4147-A177-3AD203B41FA5}">
                      <a16:colId xmlns:a16="http://schemas.microsoft.com/office/drawing/2014/main" val="3272303439"/>
                    </a:ext>
                  </a:extLst>
                </a:gridCol>
                <a:gridCol w="846598">
                  <a:extLst>
                    <a:ext uri="{9D8B030D-6E8A-4147-A177-3AD203B41FA5}">
                      <a16:colId xmlns:a16="http://schemas.microsoft.com/office/drawing/2014/main" val="3081610338"/>
                    </a:ext>
                  </a:extLst>
                </a:gridCol>
                <a:gridCol w="835883">
                  <a:extLst>
                    <a:ext uri="{9D8B030D-6E8A-4147-A177-3AD203B41FA5}">
                      <a16:colId xmlns:a16="http://schemas.microsoft.com/office/drawing/2014/main" val="1455315028"/>
                    </a:ext>
                  </a:extLst>
                </a:gridCol>
                <a:gridCol w="846600">
                  <a:extLst>
                    <a:ext uri="{9D8B030D-6E8A-4147-A177-3AD203B41FA5}">
                      <a16:colId xmlns:a16="http://schemas.microsoft.com/office/drawing/2014/main" val="862380194"/>
                    </a:ext>
                  </a:extLst>
                </a:gridCol>
                <a:gridCol w="927920">
                  <a:extLst>
                    <a:ext uri="{9D8B030D-6E8A-4147-A177-3AD203B41FA5}">
                      <a16:colId xmlns:a16="http://schemas.microsoft.com/office/drawing/2014/main" val="1468580341"/>
                    </a:ext>
                  </a:extLst>
                </a:gridCol>
                <a:gridCol w="882211">
                  <a:extLst>
                    <a:ext uri="{9D8B030D-6E8A-4147-A177-3AD203B41FA5}">
                      <a16:colId xmlns:a16="http://schemas.microsoft.com/office/drawing/2014/main" val="4060597008"/>
                    </a:ext>
                  </a:extLst>
                </a:gridCol>
                <a:gridCol w="412656">
                  <a:extLst>
                    <a:ext uri="{9D8B030D-6E8A-4147-A177-3AD203B41FA5}">
                      <a16:colId xmlns:a16="http://schemas.microsoft.com/office/drawing/2014/main" val="4108315364"/>
                    </a:ext>
                  </a:extLst>
                </a:gridCol>
                <a:gridCol w="890763">
                  <a:extLst>
                    <a:ext uri="{9D8B030D-6E8A-4147-A177-3AD203B41FA5}">
                      <a16:colId xmlns:a16="http://schemas.microsoft.com/office/drawing/2014/main" val="1429323651"/>
                    </a:ext>
                  </a:extLst>
                </a:gridCol>
              </a:tblGrid>
              <a:tr h="682625">
                <a:tc>
                  <a:txBody>
                    <a:bodyPr/>
                    <a:lstStyle/>
                    <a:p>
                      <a:pPr algn="ctr"/>
                      <a:r>
                        <a:rPr lang="en-US" b="1"/>
                        <a:t>Term Number</a:t>
                      </a:r>
                    </a:p>
                  </a:txBody>
                  <a:tcPr anchor="ctr"/>
                </a:tc>
                <a:tc>
                  <a:txBody>
                    <a:bodyPr/>
                    <a:lstStyle/>
                    <a:p>
                      <a:pPr algn="ctr"/>
                      <a:r>
                        <a:rPr lang="en-US"/>
                        <a:t>1</a:t>
                      </a:r>
                    </a:p>
                  </a:txBody>
                  <a:tcPr anchor="ctr"/>
                </a:tc>
                <a:tc>
                  <a:txBody>
                    <a:bodyPr/>
                    <a:lstStyle/>
                    <a:p>
                      <a:pPr algn="ctr"/>
                      <a:r>
                        <a:rPr lang="en-US"/>
                        <a:t>2</a:t>
                      </a:r>
                    </a:p>
                  </a:txBody>
                  <a:tcPr anchor="ctr"/>
                </a:tc>
                <a:tc>
                  <a:txBody>
                    <a:bodyPr/>
                    <a:lstStyle/>
                    <a:p>
                      <a:pPr algn="ctr"/>
                      <a:r>
                        <a:rPr lang="en-US"/>
                        <a:t>3</a:t>
                      </a:r>
                    </a:p>
                  </a:txBody>
                  <a:tcPr anchor="ctr"/>
                </a:tc>
                <a:tc>
                  <a:txBody>
                    <a:bodyPr/>
                    <a:lstStyle/>
                    <a:p>
                      <a:pPr algn="ctr"/>
                      <a:r>
                        <a:rPr lang="en-US"/>
                        <a:t>4</a:t>
                      </a:r>
                    </a:p>
                  </a:txBody>
                  <a:tcPr anchor="ctr"/>
                </a:tc>
                <a:tc>
                  <a:txBody>
                    <a:bodyPr/>
                    <a:lstStyle/>
                    <a:p>
                      <a:pPr algn="ctr"/>
                      <a:r>
                        <a:rPr lang="en-US"/>
                        <a:t>5</a:t>
                      </a:r>
                    </a:p>
                  </a:txBody>
                  <a:tcPr anchor="ctr"/>
                </a:tc>
                <a:tc>
                  <a:txBody>
                    <a:bodyPr/>
                    <a:lstStyle/>
                    <a:p>
                      <a:pPr algn="ctr"/>
                      <a:r>
                        <a:rPr lang="en-US"/>
                        <a:t>6</a:t>
                      </a:r>
                    </a:p>
                  </a:txBody>
                  <a:tcPr anchor="ctr"/>
                </a:tc>
                <a:tc>
                  <a:txBody>
                    <a:bodyPr/>
                    <a:lstStyle/>
                    <a:p>
                      <a:pPr algn="ctr"/>
                      <a:r>
                        <a:rPr lang="en-US"/>
                        <a:t>…</a:t>
                      </a:r>
                    </a:p>
                  </a:txBody>
                  <a:tcPr anchor="ctr"/>
                </a:tc>
                <a:tc>
                  <a:txBody>
                    <a:bodyPr/>
                    <a:lstStyle/>
                    <a:p>
                      <a:pPr algn="ctr"/>
                      <a:r>
                        <a:rPr lang="en-US"/>
                        <a:t>10</a:t>
                      </a:r>
                    </a:p>
                  </a:txBody>
                  <a:tcPr anchor="ctr"/>
                </a:tc>
                <a:extLst>
                  <a:ext uri="{0D108BD9-81ED-4DB2-BD59-A6C34878D82A}">
                    <a16:rowId xmlns:a16="http://schemas.microsoft.com/office/drawing/2014/main" val="49788858"/>
                  </a:ext>
                </a:extLst>
              </a:tr>
              <a:tr h="540694">
                <a:tc>
                  <a:txBody>
                    <a:bodyPr/>
                    <a:lstStyle/>
                    <a:p>
                      <a:pPr algn="ctr"/>
                      <a:r>
                        <a:rPr lang="en-US" b="1"/>
                        <a:t>Area</a:t>
                      </a:r>
                    </a:p>
                  </a:txBody>
                  <a:tcPr anchor="ct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847975547"/>
                  </a:ext>
                </a:extLst>
              </a:tr>
              <a:tr h="543698">
                <a:tc>
                  <a:txBody>
                    <a:bodyPr/>
                    <a:lstStyle/>
                    <a:p>
                      <a:pPr algn="ctr"/>
                      <a:r>
                        <a:rPr lang="en-US" b="1"/>
                        <a:t>Perimeter</a:t>
                      </a:r>
                    </a:p>
                  </a:txBody>
                  <a:tcPr anchor="ct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565333984"/>
                  </a:ext>
                </a:extLst>
              </a:tr>
            </a:tbl>
          </a:graphicData>
        </a:graphic>
      </p:graphicFrame>
      <p:sp>
        <p:nvSpPr>
          <p:cNvPr id="2" name="Hexagon 1">
            <a:extLst>
              <a:ext uri="{FF2B5EF4-FFF2-40B4-BE49-F238E27FC236}">
                <a16:creationId xmlns:a16="http://schemas.microsoft.com/office/drawing/2014/main" id="{78C54AEB-6C07-2F43-87FB-2C08FEB22517}"/>
              </a:ext>
            </a:extLst>
          </p:cNvPr>
          <p:cNvSpPr/>
          <p:nvPr/>
        </p:nvSpPr>
        <p:spPr>
          <a:xfrm>
            <a:off x="1291587" y="1341284"/>
            <a:ext cx="683014" cy="588805"/>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CC3A23A0-0FE1-404A-AA49-B4BC89703726}"/>
              </a:ext>
            </a:extLst>
          </p:cNvPr>
          <p:cNvSpPr/>
          <p:nvPr/>
        </p:nvSpPr>
        <p:spPr>
          <a:xfrm rot="1752835">
            <a:off x="2982574" y="1297852"/>
            <a:ext cx="683014" cy="588805"/>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EDD0E31C-BA17-9C46-97AD-97D7E1C93E3E}"/>
              </a:ext>
            </a:extLst>
          </p:cNvPr>
          <p:cNvSpPr/>
          <p:nvPr/>
        </p:nvSpPr>
        <p:spPr>
          <a:xfrm rot="1752835">
            <a:off x="3606569" y="1297851"/>
            <a:ext cx="683014" cy="588805"/>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a:extLst>
              <a:ext uri="{FF2B5EF4-FFF2-40B4-BE49-F238E27FC236}">
                <a16:creationId xmlns:a16="http://schemas.microsoft.com/office/drawing/2014/main" id="{3766763C-2A95-574B-9C60-8FF616F2B182}"/>
              </a:ext>
            </a:extLst>
          </p:cNvPr>
          <p:cNvSpPr/>
          <p:nvPr/>
        </p:nvSpPr>
        <p:spPr>
          <a:xfrm rot="1752835">
            <a:off x="5298396" y="1242460"/>
            <a:ext cx="683014" cy="588805"/>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97D30F1E-E9E2-4443-BE2F-2A0FE893266D}"/>
              </a:ext>
            </a:extLst>
          </p:cNvPr>
          <p:cNvSpPr/>
          <p:nvPr/>
        </p:nvSpPr>
        <p:spPr>
          <a:xfrm rot="1752835">
            <a:off x="5922391" y="1242459"/>
            <a:ext cx="683014" cy="588805"/>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A45D980C-1A9C-1446-B036-8163C9EAEA2C}"/>
              </a:ext>
            </a:extLst>
          </p:cNvPr>
          <p:cNvSpPr/>
          <p:nvPr/>
        </p:nvSpPr>
        <p:spPr>
          <a:xfrm rot="1752835">
            <a:off x="8163721" y="1309357"/>
            <a:ext cx="683014" cy="588805"/>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a:extLst>
              <a:ext uri="{FF2B5EF4-FFF2-40B4-BE49-F238E27FC236}">
                <a16:creationId xmlns:a16="http://schemas.microsoft.com/office/drawing/2014/main" id="{9CAAF2AE-9189-F445-BB26-C4F9EE904266}"/>
              </a:ext>
            </a:extLst>
          </p:cNvPr>
          <p:cNvSpPr/>
          <p:nvPr/>
        </p:nvSpPr>
        <p:spPr>
          <a:xfrm rot="1752835">
            <a:off x="8787716" y="1309356"/>
            <a:ext cx="683014" cy="588805"/>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0CA2A665-B195-8844-AA4F-22920DA8B927}"/>
              </a:ext>
            </a:extLst>
          </p:cNvPr>
          <p:cNvSpPr/>
          <p:nvPr/>
        </p:nvSpPr>
        <p:spPr>
          <a:xfrm rot="1752835">
            <a:off x="9380771" y="1333799"/>
            <a:ext cx="683014" cy="588805"/>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a:extLst>
              <a:ext uri="{FF2B5EF4-FFF2-40B4-BE49-F238E27FC236}">
                <a16:creationId xmlns:a16="http://schemas.microsoft.com/office/drawing/2014/main" id="{EF6896E1-2CA4-134A-A4F9-7774DE8C3981}"/>
              </a:ext>
            </a:extLst>
          </p:cNvPr>
          <p:cNvSpPr/>
          <p:nvPr/>
        </p:nvSpPr>
        <p:spPr>
          <a:xfrm rot="1752835">
            <a:off x="10004766" y="1333798"/>
            <a:ext cx="683014" cy="588805"/>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C19734C7-9C96-AC48-BF26-F055B780B522}"/>
              </a:ext>
            </a:extLst>
          </p:cNvPr>
          <p:cNvSpPr/>
          <p:nvPr/>
        </p:nvSpPr>
        <p:spPr>
          <a:xfrm rot="1752835">
            <a:off x="6549831" y="1242459"/>
            <a:ext cx="683014" cy="588805"/>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49238BB-C61A-BD46-8475-8C034BDC7824}"/>
              </a:ext>
            </a:extLst>
          </p:cNvPr>
          <p:cNvSpPr txBox="1"/>
          <p:nvPr/>
        </p:nvSpPr>
        <p:spPr>
          <a:xfrm>
            <a:off x="824639" y="5277408"/>
            <a:ext cx="9664941" cy="1200329"/>
          </a:xfrm>
          <a:prstGeom prst="rect">
            <a:avLst/>
          </a:prstGeom>
          <a:noFill/>
        </p:spPr>
        <p:txBody>
          <a:bodyPr wrap="square" rtlCol="0">
            <a:spAutoFit/>
          </a:bodyPr>
          <a:lstStyle/>
          <a:p>
            <a:r>
              <a:rPr lang="en-US"/>
              <a:t>What do you notice about how the area and perimeter are increasing?</a:t>
            </a:r>
          </a:p>
          <a:p>
            <a:endParaRPr lang="en-US"/>
          </a:p>
          <a:p>
            <a:endParaRPr lang="en-US"/>
          </a:p>
          <a:p>
            <a:r>
              <a:rPr lang="en-US"/>
              <a:t>Can you predict what the area and perimeter of the 25</a:t>
            </a:r>
            <a:r>
              <a:rPr lang="en-US" baseline="30000"/>
              <a:t>th</a:t>
            </a:r>
            <a:r>
              <a:rPr lang="en-US"/>
              <a:t> term will be?</a:t>
            </a:r>
          </a:p>
        </p:txBody>
      </p:sp>
      <p:sp>
        <p:nvSpPr>
          <p:cNvPr id="34" name="TextBox 33">
            <a:extLst>
              <a:ext uri="{FF2B5EF4-FFF2-40B4-BE49-F238E27FC236}">
                <a16:creationId xmlns:a16="http://schemas.microsoft.com/office/drawing/2014/main" id="{363E5DE6-FCF5-0E44-A8E3-096CC1FC5D64}"/>
              </a:ext>
            </a:extLst>
          </p:cNvPr>
          <p:cNvSpPr txBox="1"/>
          <p:nvPr/>
        </p:nvSpPr>
        <p:spPr>
          <a:xfrm>
            <a:off x="4076818" y="472596"/>
            <a:ext cx="7550889" cy="369332"/>
          </a:xfrm>
          <a:prstGeom prst="rect">
            <a:avLst/>
          </a:prstGeom>
          <a:noFill/>
        </p:spPr>
        <p:txBody>
          <a:bodyPr wrap="square" rtlCol="0">
            <a:spAutoFit/>
          </a:bodyPr>
          <a:lstStyle/>
          <a:p>
            <a:r>
              <a:rPr lang="en-US">
                <a:solidFill>
                  <a:schemeClr val="bg2">
                    <a:lumMod val="50000"/>
                  </a:schemeClr>
                </a:solidFill>
              </a:rPr>
              <a:t>Each yellow hexagon has an area of 6 square units and a perimeter of 6 units.</a:t>
            </a:r>
          </a:p>
        </p:txBody>
      </p:sp>
    </p:spTree>
    <p:extLst>
      <p:ext uri="{BB962C8B-B14F-4D97-AF65-F5344CB8AC3E}">
        <p14:creationId xmlns:p14="http://schemas.microsoft.com/office/powerpoint/2010/main" val="51079758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4C77D308-245D-484D-A39A-F4FA2F255064}"/>
              </a:ext>
            </a:extLst>
          </p:cNvPr>
          <p:cNvSpPr/>
          <p:nvPr/>
        </p:nvSpPr>
        <p:spPr>
          <a:xfrm>
            <a:off x="630205" y="436901"/>
            <a:ext cx="10931589" cy="5984197"/>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0070C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2</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19954825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1"/>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Looking Back</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latin typeface="Bradley Hand" pitchFamily="2" charset="77"/>
              </a:rPr>
              <a:t>3</a:t>
            </a:r>
            <a:endParaRPr lang="en-US" sz="4800">
              <a:latin typeface="Bradley Hand" pitchFamily="2" charset="77"/>
            </a:endParaRPr>
          </a:p>
        </p:txBody>
      </p:sp>
      <p:graphicFrame>
        <p:nvGraphicFramePr>
          <p:cNvPr id="5" name="Table 60">
            <a:extLst>
              <a:ext uri="{FF2B5EF4-FFF2-40B4-BE49-F238E27FC236}">
                <a16:creationId xmlns:a16="http://schemas.microsoft.com/office/drawing/2014/main" id="{1FF3969A-7E72-BA4D-9346-67F11701CC5C}"/>
              </a:ext>
            </a:extLst>
          </p:cNvPr>
          <p:cNvGraphicFramePr>
            <a:graphicFrameLocks noGrp="1"/>
          </p:cNvGraphicFramePr>
          <p:nvPr>
            <p:extLst>
              <p:ext uri="{D42A27DB-BD31-4B8C-83A1-F6EECF244321}">
                <p14:modId xmlns:p14="http://schemas.microsoft.com/office/powerpoint/2010/main" val="2918422944"/>
              </p:ext>
            </p:extLst>
          </p:nvPr>
        </p:nvGraphicFramePr>
        <p:xfrm>
          <a:off x="1428709" y="3694042"/>
          <a:ext cx="8289987" cy="1767017"/>
        </p:xfrm>
        <a:graphic>
          <a:graphicData uri="http://schemas.openxmlformats.org/drawingml/2006/table">
            <a:tbl>
              <a:tblPr firstRow="1" bandRow="1">
                <a:tableStyleId>{5940675A-B579-460E-94D1-54222C63F5DA}</a:tableStyleId>
              </a:tblPr>
              <a:tblGrid>
                <a:gridCol w="1854338">
                  <a:extLst>
                    <a:ext uri="{9D8B030D-6E8A-4147-A177-3AD203B41FA5}">
                      <a16:colId xmlns:a16="http://schemas.microsoft.com/office/drawing/2014/main" val="914811623"/>
                    </a:ext>
                  </a:extLst>
                </a:gridCol>
                <a:gridCol w="793018">
                  <a:extLst>
                    <a:ext uri="{9D8B030D-6E8A-4147-A177-3AD203B41FA5}">
                      <a16:colId xmlns:a16="http://schemas.microsoft.com/office/drawing/2014/main" val="3272303439"/>
                    </a:ext>
                  </a:extLst>
                </a:gridCol>
                <a:gridCol w="846598">
                  <a:extLst>
                    <a:ext uri="{9D8B030D-6E8A-4147-A177-3AD203B41FA5}">
                      <a16:colId xmlns:a16="http://schemas.microsoft.com/office/drawing/2014/main" val="3081610338"/>
                    </a:ext>
                  </a:extLst>
                </a:gridCol>
                <a:gridCol w="835883">
                  <a:extLst>
                    <a:ext uri="{9D8B030D-6E8A-4147-A177-3AD203B41FA5}">
                      <a16:colId xmlns:a16="http://schemas.microsoft.com/office/drawing/2014/main" val="1455315028"/>
                    </a:ext>
                  </a:extLst>
                </a:gridCol>
                <a:gridCol w="846600">
                  <a:extLst>
                    <a:ext uri="{9D8B030D-6E8A-4147-A177-3AD203B41FA5}">
                      <a16:colId xmlns:a16="http://schemas.microsoft.com/office/drawing/2014/main" val="862380194"/>
                    </a:ext>
                  </a:extLst>
                </a:gridCol>
                <a:gridCol w="927920">
                  <a:extLst>
                    <a:ext uri="{9D8B030D-6E8A-4147-A177-3AD203B41FA5}">
                      <a16:colId xmlns:a16="http://schemas.microsoft.com/office/drawing/2014/main" val="1468580341"/>
                    </a:ext>
                  </a:extLst>
                </a:gridCol>
                <a:gridCol w="882211">
                  <a:extLst>
                    <a:ext uri="{9D8B030D-6E8A-4147-A177-3AD203B41FA5}">
                      <a16:colId xmlns:a16="http://schemas.microsoft.com/office/drawing/2014/main" val="4060597008"/>
                    </a:ext>
                  </a:extLst>
                </a:gridCol>
                <a:gridCol w="412656">
                  <a:extLst>
                    <a:ext uri="{9D8B030D-6E8A-4147-A177-3AD203B41FA5}">
                      <a16:colId xmlns:a16="http://schemas.microsoft.com/office/drawing/2014/main" val="4108315364"/>
                    </a:ext>
                  </a:extLst>
                </a:gridCol>
                <a:gridCol w="890763">
                  <a:extLst>
                    <a:ext uri="{9D8B030D-6E8A-4147-A177-3AD203B41FA5}">
                      <a16:colId xmlns:a16="http://schemas.microsoft.com/office/drawing/2014/main" val="1429323651"/>
                    </a:ext>
                  </a:extLst>
                </a:gridCol>
              </a:tblGrid>
              <a:tr h="682625">
                <a:tc>
                  <a:txBody>
                    <a:bodyPr/>
                    <a:lstStyle/>
                    <a:p>
                      <a:pPr algn="ctr"/>
                      <a:r>
                        <a:rPr lang="en-US" b="1"/>
                        <a:t>Term Number</a:t>
                      </a:r>
                    </a:p>
                  </a:txBody>
                  <a:tcPr anchor="ctr"/>
                </a:tc>
                <a:tc>
                  <a:txBody>
                    <a:bodyPr/>
                    <a:lstStyle/>
                    <a:p>
                      <a:pPr algn="ctr"/>
                      <a:r>
                        <a:rPr lang="en-US"/>
                        <a:t>1</a:t>
                      </a:r>
                    </a:p>
                  </a:txBody>
                  <a:tcPr anchor="ctr"/>
                </a:tc>
                <a:tc>
                  <a:txBody>
                    <a:bodyPr/>
                    <a:lstStyle/>
                    <a:p>
                      <a:pPr algn="ctr"/>
                      <a:r>
                        <a:rPr lang="en-US"/>
                        <a:t>2</a:t>
                      </a:r>
                    </a:p>
                  </a:txBody>
                  <a:tcPr anchor="ctr"/>
                </a:tc>
                <a:tc>
                  <a:txBody>
                    <a:bodyPr/>
                    <a:lstStyle/>
                    <a:p>
                      <a:pPr algn="ctr"/>
                      <a:r>
                        <a:rPr lang="en-US"/>
                        <a:t>3</a:t>
                      </a:r>
                    </a:p>
                  </a:txBody>
                  <a:tcPr anchor="ctr"/>
                </a:tc>
                <a:tc>
                  <a:txBody>
                    <a:bodyPr/>
                    <a:lstStyle/>
                    <a:p>
                      <a:pPr algn="ctr"/>
                      <a:r>
                        <a:rPr lang="en-US"/>
                        <a:t>4</a:t>
                      </a:r>
                    </a:p>
                  </a:txBody>
                  <a:tcPr anchor="ctr"/>
                </a:tc>
                <a:tc>
                  <a:txBody>
                    <a:bodyPr/>
                    <a:lstStyle/>
                    <a:p>
                      <a:pPr algn="ctr"/>
                      <a:r>
                        <a:rPr lang="en-US"/>
                        <a:t>5</a:t>
                      </a:r>
                    </a:p>
                  </a:txBody>
                  <a:tcPr anchor="ctr"/>
                </a:tc>
                <a:tc>
                  <a:txBody>
                    <a:bodyPr/>
                    <a:lstStyle/>
                    <a:p>
                      <a:pPr algn="ctr"/>
                      <a:r>
                        <a:rPr lang="en-US"/>
                        <a:t>6</a:t>
                      </a:r>
                    </a:p>
                  </a:txBody>
                  <a:tcPr anchor="ctr"/>
                </a:tc>
                <a:tc>
                  <a:txBody>
                    <a:bodyPr/>
                    <a:lstStyle/>
                    <a:p>
                      <a:pPr algn="ctr"/>
                      <a:r>
                        <a:rPr lang="en-US"/>
                        <a:t>…</a:t>
                      </a:r>
                    </a:p>
                  </a:txBody>
                  <a:tcPr anchor="ctr"/>
                </a:tc>
                <a:tc>
                  <a:txBody>
                    <a:bodyPr/>
                    <a:lstStyle/>
                    <a:p>
                      <a:pPr algn="ctr"/>
                      <a:r>
                        <a:rPr lang="en-US"/>
                        <a:t>10</a:t>
                      </a:r>
                    </a:p>
                  </a:txBody>
                  <a:tcPr anchor="ctr"/>
                </a:tc>
                <a:extLst>
                  <a:ext uri="{0D108BD9-81ED-4DB2-BD59-A6C34878D82A}">
                    <a16:rowId xmlns:a16="http://schemas.microsoft.com/office/drawing/2014/main" val="49788858"/>
                  </a:ext>
                </a:extLst>
              </a:tr>
              <a:tr h="540694">
                <a:tc>
                  <a:txBody>
                    <a:bodyPr/>
                    <a:lstStyle/>
                    <a:p>
                      <a:pPr algn="ctr"/>
                      <a:r>
                        <a:rPr lang="en-US" b="1"/>
                        <a:t>Area</a:t>
                      </a:r>
                    </a:p>
                  </a:txBody>
                  <a:tcPr anchor="ct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847975547"/>
                  </a:ext>
                </a:extLst>
              </a:tr>
              <a:tr h="543698">
                <a:tc>
                  <a:txBody>
                    <a:bodyPr/>
                    <a:lstStyle/>
                    <a:p>
                      <a:pPr algn="ctr"/>
                      <a:r>
                        <a:rPr lang="en-US" b="1"/>
                        <a:t>Perimeter</a:t>
                      </a:r>
                    </a:p>
                  </a:txBody>
                  <a:tcPr anchor="ct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565333984"/>
                  </a:ext>
                </a:extLst>
              </a:tr>
            </a:tbl>
          </a:graphicData>
        </a:graphic>
      </p:graphicFrame>
      <p:sp>
        <p:nvSpPr>
          <p:cNvPr id="6" name="TextBox 5">
            <a:extLst>
              <a:ext uri="{FF2B5EF4-FFF2-40B4-BE49-F238E27FC236}">
                <a16:creationId xmlns:a16="http://schemas.microsoft.com/office/drawing/2014/main" id="{351836B3-26ED-FD45-A43A-62FEF27D38FF}"/>
              </a:ext>
            </a:extLst>
          </p:cNvPr>
          <p:cNvSpPr txBox="1"/>
          <p:nvPr/>
        </p:nvSpPr>
        <p:spPr>
          <a:xfrm>
            <a:off x="618742" y="1139657"/>
            <a:ext cx="7203085" cy="369332"/>
          </a:xfrm>
          <a:prstGeom prst="rect">
            <a:avLst/>
          </a:prstGeom>
          <a:noFill/>
        </p:spPr>
        <p:txBody>
          <a:bodyPr wrap="square" rtlCol="0">
            <a:spAutoFit/>
          </a:bodyPr>
          <a:lstStyle/>
          <a:p>
            <a:r>
              <a:rPr lang="en-US"/>
              <a:t>Choose </a:t>
            </a:r>
            <a:r>
              <a:rPr lang="en-US" b="1"/>
              <a:t>one</a:t>
            </a:r>
            <a:r>
              <a:rPr lang="en-US"/>
              <a:t> of the images above and use it to create an increasing pattern.</a:t>
            </a:r>
          </a:p>
        </p:txBody>
      </p:sp>
      <p:grpSp>
        <p:nvGrpSpPr>
          <p:cNvPr id="121" name="Group 120">
            <a:extLst>
              <a:ext uri="{FF2B5EF4-FFF2-40B4-BE49-F238E27FC236}">
                <a16:creationId xmlns:a16="http://schemas.microsoft.com/office/drawing/2014/main" id="{C0371A25-AC9F-7341-9908-1A14E8200CD5}"/>
              </a:ext>
            </a:extLst>
          </p:cNvPr>
          <p:cNvGrpSpPr/>
          <p:nvPr/>
        </p:nvGrpSpPr>
        <p:grpSpPr>
          <a:xfrm>
            <a:off x="10144244" y="288403"/>
            <a:ext cx="1106135" cy="866476"/>
            <a:chOff x="10643444" y="686304"/>
            <a:chExt cx="593651" cy="481393"/>
          </a:xfrm>
        </p:grpSpPr>
        <p:sp>
          <p:nvSpPr>
            <p:cNvPr id="122" name="Triangle 121">
              <a:extLst>
                <a:ext uri="{FF2B5EF4-FFF2-40B4-BE49-F238E27FC236}">
                  <a16:creationId xmlns:a16="http://schemas.microsoft.com/office/drawing/2014/main" id="{7F541D8A-8707-FC40-8CA2-A70F7EAC624E}"/>
                </a:ext>
              </a:extLst>
            </p:cNvPr>
            <p:cNvSpPr/>
            <p:nvPr/>
          </p:nvSpPr>
          <p:spPr>
            <a:xfrm rot="1858671">
              <a:off x="10643444" y="786358"/>
              <a:ext cx="250183" cy="215676"/>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Hexagon 122">
              <a:extLst>
                <a:ext uri="{FF2B5EF4-FFF2-40B4-BE49-F238E27FC236}">
                  <a16:creationId xmlns:a16="http://schemas.microsoft.com/office/drawing/2014/main" id="{9D21CF49-029F-9045-A5E6-CD9631E47D6C}"/>
                </a:ext>
              </a:extLst>
            </p:cNvPr>
            <p:cNvSpPr/>
            <p:nvPr/>
          </p:nvSpPr>
          <p:spPr>
            <a:xfrm rot="16200000">
              <a:off x="10788901" y="719504"/>
              <a:ext cx="481393" cy="414994"/>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Trapezoid 127">
            <a:extLst>
              <a:ext uri="{FF2B5EF4-FFF2-40B4-BE49-F238E27FC236}">
                <a16:creationId xmlns:a16="http://schemas.microsoft.com/office/drawing/2014/main" id="{08325F96-9730-D54B-9061-CD599DAC68AE}"/>
              </a:ext>
            </a:extLst>
          </p:cNvPr>
          <p:cNvSpPr/>
          <p:nvPr/>
        </p:nvSpPr>
        <p:spPr>
          <a:xfrm>
            <a:off x="7496415" y="356740"/>
            <a:ext cx="1023823" cy="474776"/>
          </a:xfrm>
          <a:prstGeom prst="trapezoid">
            <a:avLst>
              <a:gd name="adj" fmla="val 53672"/>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0" name="Trapezoid 129">
            <a:extLst>
              <a:ext uri="{FF2B5EF4-FFF2-40B4-BE49-F238E27FC236}">
                <a16:creationId xmlns:a16="http://schemas.microsoft.com/office/drawing/2014/main" id="{2DA78359-4CE4-B649-9670-CA6468CFEAF9}"/>
              </a:ext>
            </a:extLst>
          </p:cNvPr>
          <p:cNvSpPr/>
          <p:nvPr/>
        </p:nvSpPr>
        <p:spPr>
          <a:xfrm>
            <a:off x="7496415" y="356740"/>
            <a:ext cx="1023823" cy="474776"/>
          </a:xfrm>
          <a:prstGeom prst="trapezoid">
            <a:avLst>
              <a:gd name="adj" fmla="val 53672"/>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1" name="Trapezoid 130">
            <a:extLst>
              <a:ext uri="{FF2B5EF4-FFF2-40B4-BE49-F238E27FC236}">
                <a16:creationId xmlns:a16="http://schemas.microsoft.com/office/drawing/2014/main" id="{CD7A7D9A-F4FA-9C4E-B4EC-8EC64B7EF3E5}"/>
              </a:ext>
            </a:extLst>
          </p:cNvPr>
          <p:cNvSpPr/>
          <p:nvPr/>
        </p:nvSpPr>
        <p:spPr>
          <a:xfrm>
            <a:off x="7496415" y="356740"/>
            <a:ext cx="1023823" cy="474776"/>
          </a:xfrm>
          <a:prstGeom prst="trapezoid">
            <a:avLst>
              <a:gd name="adj" fmla="val 53672"/>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2" name="Trapezoid 131">
            <a:extLst>
              <a:ext uri="{FF2B5EF4-FFF2-40B4-BE49-F238E27FC236}">
                <a16:creationId xmlns:a16="http://schemas.microsoft.com/office/drawing/2014/main" id="{9910EA8A-F94E-F843-AE67-BEE7D3A02CDE}"/>
              </a:ext>
            </a:extLst>
          </p:cNvPr>
          <p:cNvSpPr/>
          <p:nvPr/>
        </p:nvSpPr>
        <p:spPr>
          <a:xfrm>
            <a:off x="7496415" y="356740"/>
            <a:ext cx="1023823" cy="474776"/>
          </a:xfrm>
          <a:prstGeom prst="trapezoid">
            <a:avLst>
              <a:gd name="adj" fmla="val 53672"/>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3" name="Trapezoid 132">
            <a:extLst>
              <a:ext uri="{FF2B5EF4-FFF2-40B4-BE49-F238E27FC236}">
                <a16:creationId xmlns:a16="http://schemas.microsoft.com/office/drawing/2014/main" id="{DA28ED52-A8DC-FF4E-A0AC-80AA6F71ADF1}"/>
              </a:ext>
            </a:extLst>
          </p:cNvPr>
          <p:cNvSpPr/>
          <p:nvPr/>
        </p:nvSpPr>
        <p:spPr>
          <a:xfrm>
            <a:off x="7496415" y="356740"/>
            <a:ext cx="1023823" cy="474776"/>
          </a:xfrm>
          <a:prstGeom prst="trapezoid">
            <a:avLst>
              <a:gd name="adj" fmla="val 53672"/>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4" name="Trapezoid 133">
            <a:extLst>
              <a:ext uri="{FF2B5EF4-FFF2-40B4-BE49-F238E27FC236}">
                <a16:creationId xmlns:a16="http://schemas.microsoft.com/office/drawing/2014/main" id="{580AD11F-5AF0-D24E-ABEB-617660679327}"/>
              </a:ext>
            </a:extLst>
          </p:cNvPr>
          <p:cNvSpPr/>
          <p:nvPr/>
        </p:nvSpPr>
        <p:spPr>
          <a:xfrm>
            <a:off x="7496415" y="356740"/>
            <a:ext cx="1023823" cy="474776"/>
          </a:xfrm>
          <a:prstGeom prst="trapezoid">
            <a:avLst>
              <a:gd name="adj" fmla="val 53672"/>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5" name="Trapezoid 134">
            <a:extLst>
              <a:ext uri="{FF2B5EF4-FFF2-40B4-BE49-F238E27FC236}">
                <a16:creationId xmlns:a16="http://schemas.microsoft.com/office/drawing/2014/main" id="{2C9BE315-BC2E-774E-B742-95E85FF4948D}"/>
              </a:ext>
            </a:extLst>
          </p:cNvPr>
          <p:cNvSpPr/>
          <p:nvPr/>
        </p:nvSpPr>
        <p:spPr>
          <a:xfrm>
            <a:off x="7496415" y="356740"/>
            <a:ext cx="1023823" cy="474776"/>
          </a:xfrm>
          <a:prstGeom prst="trapezoid">
            <a:avLst>
              <a:gd name="adj" fmla="val 53672"/>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6" name="Trapezoid 135">
            <a:extLst>
              <a:ext uri="{FF2B5EF4-FFF2-40B4-BE49-F238E27FC236}">
                <a16:creationId xmlns:a16="http://schemas.microsoft.com/office/drawing/2014/main" id="{07A295C8-D796-0346-AEFD-A6EFEC6466CA}"/>
              </a:ext>
            </a:extLst>
          </p:cNvPr>
          <p:cNvSpPr/>
          <p:nvPr/>
        </p:nvSpPr>
        <p:spPr>
          <a:xfrm>
            <a:off x="7496415" y="356740"/>
            <a:ext cx="1023823" cy="474776"/>
          </a:xfrm>
          <a:prstGeom prst="trapezoid">
            <a:avLst>
              <a:gd name="adj" fmla="val 53672"/>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7" name="Trapezoid 136">
            <a:extLst>
              <a:ext uri="{FF2B5EF4-FFF2-40B4-BE49-F238E27FC236}">
                <a16:creationId xmlns:a16="http://schemas.microsoft.com/office/drawing/2014/main" id="{F30611AE-115D-D843-88A6-5239A1961A7E}"/>
              </a:ext>
            </a:extLst>
          </p:cNvPr>
          <p:cNvSpPr/>
          <p:nvPr/>
        </p:nvSpPr>
        <p:spPr>
          <a:xfrm>
            <a:off x="7496415" y="356740"/>
            <a:ext cx="1023823" cy="474776"/>
          </a:xfrm>
          <a:prstGeom prst="trapezoid">
            <a:avLst>
              <a:gd name="adj" fmla="val 53672"/>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8" name="Trapezoid 137">
            <a:extLst>
              <a:ext uri="{FF2B5EF4-FFF2-40B4-BE49-F238E27FC236}">
                <a16:creationId xmlns:a16="http://schemas.microsoft.com/office/drawing/2014/main" id="{BB4FDC10-B17E-974D-BD66-42219E5E8498}"/>
              </a:ext>
            </a:extLst>
          </p:cNvPr>
          <p:cNvSpPr/>
          <p:nvPr/>
        </p:nvSpPr>
        <p:spPr>
          <a:xfrm>
            <a:off x="7496415" y="356740"/>
            <a:ext cx="1023823" cy="474776"/>
          </a:xfrm>
          <a:prstGeom prst="trapezoid">
            <a:avLst>
              <a:gd name="adj" fmla="val 53672"/>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9" name="Trapezoid 138">
            <a:extLst>
              <a:ext uri="{FF2B5EF4-FFF2-40B4-BE49-F238E27FC236}">
                <a16:creationId xmlns:a16="http://schemas.microsoft.com/office/drawing/2014/main" id="{1B5A37C9-8589-CF40-A9E9-65A84F15575D}"/>
              </a:ext>
            </a:extLst>
          </p:cNvPr>
          <p:cNvSpPr/>
          <p:nvPr/>
        </p:nvSpPr>
        <p:spPr>
          <a:xfrm>
            <a:off x="7496415" y="356740"/>
            <a:ext cx="1023823" cy="474776"/>
          </a:xfrm>
          <a:prstGeom prst="trapezoid">
            <a:avLst>
              <a:gd name="adj" fmla="val 53672"/>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0" name="Trapezoid 139">
            <a:extLst>
              <a:ext uri="{FF2B5EF4-FFF2-40B4-BE49-F238E27FC236}">
                <a16:creationId xmlns:a16="http://schemas.microsoft.com/office/drawing/2014/main" id="{6FD1E9DF-B295-9940-B81E-08870E74A174}"/>
              </a:ext>
            </a:extLst>
          </p:cNvPr>
          <p:cNvSpPr/>
          <p:nvPr/>
        </p:nvSpPr>
        <p:spPr>
          <a:xfrm>
            <a:off x="7496415" y="356740"/>
            <a:ext cx="1023823" cy="474776"/>
          </a:xfrm>
          <a:prstGeom prst="trapezoid">
            <a:avLst>
              <a:gd name="adj" fmla="val 53672"/>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1" name="Trapezoid 140">
            <a:extLst>
              <a:ext uri="{FF2B5EF4-FFF2-40B4-BE49-F238E27FC236}">
                <a16:creationId xmlns:a16="http://schemas.microsoft.com/office/drawing/2014/main" id="{8A09F91A-4BF8-E443-A4B3-A4EF304F2445}"/>
              </a:ext>
            </a:extLst>
          </p:cNvPr>
          <p:cNvSpPr/>
          <p:nvPr/>
        </p:nvSpPr>
        <p:spPr>
          <a:xfrm>
            <a:off x="7496415" y="356740"/>
            <a:ext cx="1023823" cy="474776"/>
          </a:xfrm>
          <a:prstGeom prst="trapezoid">
            <a:avLst>
              <a:gd name="adj" fmla="val 53672"/>
            </a:avLst>
          </a:prstGeom>
          <a:solidFill>
            <a:srgbClr val="C00000"/>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6" name="TextBox 155">
            <a:extLst>
              <a:ext uri="{FF2B5EF4-FFF2-40B4-BE49-F238E27FC236}">
                <a16:creationId xmlns:a16="http://schemas.microsoft.com/office/drawing/2014/main" id="{E8423E51-78EE-B042-A4E3-F7BE4735B093}"/>
              </a:ext>
            </a:extLst>
          </p:cNvPr>
          <p:cNvSpPr txBox="1"/>
          <p:nvPr/>
        </p:nvSpPr>
        <p:spPr>
          <a:xfrm>
            <a:off x="642657" y="3059668"/>
            <a:ext cx="9664941" cy="369332"/>
          </a:xfrm>
          <a:prstGeom prst="rect">
            <a:avLst/>
          </a:prstGeom>
          <a:noFill/>
        </p:spPr>
        <p:txBody>
          <a:bodyPr wrap="square" rtlCol="0">
            <a:spAutoFit/>
          </a:bodyPr>
          <a:lstStyle/>
          <a:p>
            <a:r>
              <a:rPr lang="en-US"/>
              <a:t>Examine your pattern and complete the chart below.</a:t>
            </a:r>
          </a:p>
        </p:txBody>
      </p:sp>
      <p:sp>
        <p:nvSpPr>
          <p:cNvPr id="157" name="TextBox 156">
            <a:extLst>
              <a:ext uri="{FF2B5EF4-FFF2-40B4-BE49-F238E27FC236}">
                <a16:creationId xmlns:a16="http://schemas.microsoft.com/office/drawing/2014/main" id="{86229B40-17B5-CB44-AC11-C5402796BC5F}"/>
              </a:ext>
            </a:extLst>
          </p:cNvPr>
          <p:cNvSpPr txBox="1"/>
          <p:nvPr/>
        </p:nvSpPr>
        <p:spPr>
          <a:xfrm>
            <a:off x="741231" y="5663503"/>
            <a:ext cx="9664941" cy="923330"/>
          </a:xfrm>
          <a:prstGeom prst="rect">
            <a:avLst/>
          </a:prstGeom>
          <a:noFill/>
        </p:spPr>
        <p:txBody>
          <a:bodyPr wrap="square" rtlCol="0">
            <a:spAutoFit/>
          </a:bodyPr>
          <a:lstStyle/>
          <a:p>
            <a:r>
              <a:rPr lang="en-US"/>
              <a:t>Why did you select that shape to work with? </a:t>
            </a:r>
          </a:p>
          <a:p>
            <a:endParaRPr lang="en-US"/>
          </a:p>
          <a:p>
            <a:r>
              <a:rPr lang="en-US"/>
              <a:t>What can you say about the patterns you see with the perimeter and area?</a:t>
            </a:r>
          </a:p>
        </p:txBody>
      </p:sp>
      <p:grpSp>
        <p:nvGrpSpPr>
          <p:cNvPr id="158" name="Group 157">
            <a:extLst>
              <a:ext uri="{FF2B5EF4-FFF2-40B4-BE49-F238E27FC236}">
                <a16:creationId xmlns:a16="http://schemas.microsoft.com/office/drawing/2014/main" id="{916F41B8-0E4F-0B47-AF79-9DBFEF67EB78}"/>
              </a:ext>
            </a:extLst>
          </p:cNvPr>
          <p:cNvGrpSpPr/>
          <p:nvPr/>
        </p:nvGrpSpPr>
        <p:grpSpPr>
          <a:xfrm>
            <a:off x="10144245" y="288402"/>
            <a:ext cx="1106135" cy="866476"/>
            <a:chOff x="10643444" y="686304"/>
            <a:chExt cx="593651" cy="481393"/>
          </a:xfrm>
        </p:grpSpPr>
        <p:sp>
          <p:nvSpPr>
            <p:cNvPr id="159" name="Triangle 158">
              <a:extLst>
                <a:ext uri="{FF2B5EF4-FFF2-40B4-BE49-F238E27FC236}">
                  <a16:creationId xmlns:a16="http://schemas.microsoft.com/office/drawing/2014/main" id="{BD156D96-A001-C64C-AD25-39D7D2C1EFFE}"/>
                </a:ext>
              </a:extLst>
            </p:cNvPr>
            <p:cNvSpPr/>
            <p:nvPr/>
          </p:nvSpPr>
          <p:spPr>
            <a:xfrm rot="1858671">
              <a:off x="10643444" y="786358"/>
              <a:ext cx="250183" cy="215676"/>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Hexagon 159">
              <a:extLst>
                <a:ext uri="{FF2B5EF4-FFF2-40B4-BE49-F238E27FC236}">
                  <a16:creationId xmlns:a16="http://schemas.microsoft.com/office/drawing/2014/main" id="{34B29EF9-7442-7242-BF73-42EB6F7A12A5}"/>
                </a:ext>
              </a:extLst>
            </p:cNvPr>
            <p:cNvSpPr/>
            <p:nvPr/>
          </p:nvSpPr>
          <p:spPr>
            <a:xfrm rot="16200000">
              <a:off x="10788901" y="719504"/>
              <a:ext cx="481393" cy="414994"/>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a:extLst>
              <a:ext uri="{FF2B5EF4-FFF2-40B4-BE49-F238E27FC236}">
                <a16:creationId xmlns:a16="http://schemas.microsoft.com/office/drawing/2014/main" id="{31229DC4-7BAC-9F4C-9B9B-82E201468097}"/>
              </a:ext>
            </a:extLst>
          </p:cNvPr>
          <p:cNvGrpSpPr/>
          <p:nvPr/>
        </p:nvGrpSpPr>
        <p:grpSpPr>
          <a:xfrm>
            <a:off x="10144245" y="288402"/>
            <a:ext cx="1106135" cy="866476"/>
            <a:chOff x="10643444" y="686304"/>
            <a:chExt cx="593651" cy="481393"/>
          </a:xfrm>
        </p:grpSpPr>
        <p:sp>
          <p:nvSpPr>
            <p:cNvPr id="162" name="Triangle 161">
              <a:extLst>
                <a:ext uri="{FF2B5EF4-FFF2-40B4-BE49-F238E27FC236}">
                  <a16:creationId xmlns:a16="http://schemas.microsoft.com/office/drawing/2014/main" id="{0CC0AE1D-75FF-0F4B-BA79-D0F46B7A6948}"/>
                </a:ext>
              </a:extLst>
            </p:cNvPr>
            <p:cNvSpPr/>
            <p:nvPr/>
          </p:nvSpPr>
          <p:spPr>
            <a:xfrm rot="1858671">
              <a:off x="10643444" y="786358"/>
              <a:ext cx="250183" cy="215676"/>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Hexagon 162">
              <a:extLst>
                <a:ext uri="{FF2B5EF4-FFF2-40B4-BE49-F238E27FC236}">
                  <a16:creationId xmlns:a16="http://schemas.microsoft.com/office/drawing/2014/main" id="{E407FA81-9923-CF42-8B4E-98B30319D876}"/>
                </a:ext>
              </a:extLst>
            </p:cNvPr>
            <p:cNvSpPr/>
            <p:nvPr/>
          </p:nvSpPr>
          <p:spPr>
            <a:xfrm rot="16200000">
              <a:off x="10788901" y="719504"/>
              <a:ext cx="481393" cy="414994"/>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a:extLst>
              <a:ext uri="{FF2B5EF4-FFF2-40B4-BE49-F238E27FC236}">
                <a16:creationId xmlns:a16="http://schemas.microsoft.com/office/drawing/2014/main" id="{DEFC6B6F-7604-284E-8654-25E22F407FBB}"/>
              </a:ext>
            </a:extLst>
          </p:cNvPr>
          <p:cNvGrpSpPr/>
          <p:nvPr/>
        </p:nvGrpSpPr>
        <p:grpSpPr>
          <a:xfrm>
            <a:off x="10144245" y="288402"/>
            <a:ext cx="1106135" cy="866476"/>
            <a:chOff x="10643444" y="686304"/>
            <a:chExt cx="593651" cy="481393"/>
          </a:xfrm>
        </p:grpSpPr>
        <p:sp>
          <p:nvSpPr>
            <p:cNvPr id="165" name="Triangle 164">
              <a:extLst>
                <a:ext uri="{FF2B5EF4-FFF2-40B4-BE49-F238E27FC236}">
                  <a16:creationId xmlns:a16="http://schemas.microsoft.com/office/drawing/2014/main" id="{156B33B5-3EC3-6D40-B0DD-896FADBC5571}"/>
                </a:ext>
              </a:extLst>
            </p:cNvPr>
            <p:cNvSpPr/>
            <p:nvPr/>
          </p:nvSpPr>
          <p:spPr>
            <a:xfrm rot="1858671">
              <a:off x="10643444" y="786358"/>
              <a:ext cx="250183" cy="215676"/>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Hexagon 165">
              <a:extLst>
                <a:ext uri="{FF2B5EF4-FFF2-40B4-BE49-F238E27FC236}">
                  <a16:creationId xmlns:a16="http://schemas.microsoft.com/office/drawing/2014/main" id="{6BFDB945-9B79-9A46-8A3F-09F41D548693}"/>
                </a:ext>
              </a:extLst>
            </p:cNvPr>
            <p:cNvSpPr/>
            <p:nvPr/>
          </p:nvSpPr>
          <p:spPr>
            <a:xfrm rot="16200000">
              <a:off x="10788901" y="719504"/>
              <a:ext cx="481393" cy="414994"/>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379CEDEA-4848-4A4A-8B39-2DCFD8B22E0D}"/>
              </a:ext>
            </a:extLst>
          </p:cNvPr>
          <p:cNvGrpSpPr/>
          <p:nvPr/>
        </p:nvGrpSpPr>
        <p:grpSpPr>
          <a:xfrm>
            <a:off x="10144245" y="288402"/>
            <a:ext cx="1106135" cy="866476"/>
            <a:chOff x="10643444" y="686304"/>
            <a:chExt cx="593651" cy="481393"/>
          </a:xfrm>
        </p:grpSpPr>
        <p:sp>
          <p:nvSpPr>
            <p:cNvPr id="168" name="Triangle 167">
              <a:extLst>
                <a:ext uri="{FF2B5EF4-FFF2-40B4-BE49-F238E27FC236}">
                  <a16:creationId xmlns:a16="http://schemas.microsoft.com/office/drawing/2014/main" id="{4C3BF4AF-E4C6-6B47-B4E5-7C5D895E4EAD}"/>
                </a:ext>
              </a:extLst>
            </p:cNvPr>
            <p:cNvSpPr/>
            <p:nvPr/>
          </p:nvSpPr>
          <p:spPr>
            <a:xfrm rot="1858671">
              <a:off x="10643444" y="786358"/>
              <a:ext cx="250183" cy="215676"/>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Hexagon 168">
              <a:extLst>
                <a:ext uri="{FF2B5EF4-FFF2-40B4-BE49-F238E27FC236}">
                  <a16:creationId xmlns:a16="http://schemas.microsoft.com/office/drawing/2014/main" id="{1225135A-BBD1-114D-ADF2-23B706E0DE62}"/>
                </a:ext>
              </a:extLst>
            </p:cNvPr>
            <p:cNvSpPr/>
            <p:nvPr/>
          </p:nvSpPr>
          <p:spPr>
            <a:xfrm rot="16200000">
              <a:off x="10788901" y="719504"/>
              <a:ext cx="481393" cy="414994"/>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D1E0E2AD-2A4A-F545-A65F-FABFEF3DD726}"/>
              </a:ext>
            </a:extLst>
          </p:cNvPr>
          <p:cNvGrpSpPr/>
          <p:nvPr/>
        </p:nvGrpSpPr>
        <p:grpSpPr>
          <a:xfrm>
            <a:off x="10144245" y="288402"/>
            <a:ext cx="1106135" cy="866476"/>
            <a:chOff x="10643444" y="686304"/>
            <a:chExt cx="593651" cy="481393"/>
          </a:xfrm>
        </p:grpSpPr>
        <p:sp>
          <p:nvSpPr>
            <p:cNvPr id="171" name="Triangle 170">
              <a:extLst>
                <a:ext uri="{FF2B5EF4-FFF2-40B4-BE49-F238E27FC236}">
                  <a16:creationId xmlns:a16="http://schemas.microsoft.com/office/drawing/2014/main" id="{CA743561-E91C-3F44-9EDA-47A73797BC17}"/>
                </a:ext>
              </a:extLst>
            </p:cNvPr>
            <p:cNvSpPr/>
            <p:nvPr/>
          </p:nvSpPr>
          <p:spPr>
            <a:xfrm rot="1858671">
              <a:off x="10643444" y="786358"/>
              <a:ext cx="250183" cy="215676"/>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Hexagon 171">
              <a:extLst>
                <a:ext uri="{FF2B5EF4-FFF2-40B4-BE49-F238E27FC236}">
                  <a16:creationId xmlns:a16="http://schemas.microsoft.com/office/drawing/2014/main" id="{E30CEEEB-ED50-6C4E-A27E-87C01B1F8D0C}"/>
                </a:ext>
              </a:extLst>
            </p:cNvPr>
            <p:cNvSpPr/>
            <p:nvPr/>
          </p:nvSpPr>
          <p:spPr>
            <a:xfrm rot="16200000">
              <a:off x="10788901" y="719504"/>
              <a:ext cx="481393" cy="414994"/>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350229AE-C8CA-2946-AD2C-108BABB8DBE7}"/>
              </a:ext>
            </a:extLst>
          </p:cNvPr>
          <p:cNvGrpSpPr/>
          <p:nvPr/>
        </p:nvGrpSpPr>
        <p:grpSpPr>
          <a:xfrm>
            <a:off x="10144245" y="288402"/>
            <a:ext cx="1106135" cy="866476"/>
            <a:chOff x="10643444" y="686304"/>
            <a:chExt cx="593651" cy="481393"/>
          </a:xfrm>
        </p:grpSpPr>
        <p:sp>
          <p:nvSpPr>
            <p:cNvPr id="174" name="Triangle 173">
              <a:extLst>
                <a:ext uri="{FF2B5EF4-FFF2-40B4-BE49-F238E27FC236}">
                  <a16:creationId xmlns:a16="http://schemas.microsoft.com/office/drawing/2014/main" id="{9D5746E7-E895-D048-8B48-B0BCCA242288}"/>
                </a:ext>
              </a:extLst>
            </p:cNvPr>
            <p:cNvSpPr/>
            <p:nvPr/>
          </p:nvSpPr>
          <p:spPr>
            <a:xfrm rot="1858671">
              <a:off x="10643444" y="786358"/>
              <a:ext cx="250183" cy="215676"/>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Hexagon 174">
              <a:extLst>
                <a:ext uri="{FF2B5EF4-FFF2-40B4-BE49-F238E27FC236}">
                  <a16:creationId xmlns:a16="http://schemas.microsoft.com/office/drawing/2014/main" id="{30E4712B-25D3-6740-9712-1B4AA1324A35}"/>
                </a:ext>
              </a:extLst>
            </p:cNvPr>
            <p:cNvSpPr/>
            <p:nvPr/>
          </p:nvSpPr>
          <p:spPr>
            <a:xfrm rot="16200000">
              <a:off x="10788901" y="719504"/>
              <a:ext cx="481393" cy="414994"/>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a:extLst>
              <a:ext uri="{FF2B5EF4-FFF2-40B4-BE49-F238E27FC236}">
                <a16:creationId xmlns:a16="http://schemas.microsoft.com/office/drawing/2014/main" id="{D0E77FA3-6133-1F47-BB3E-FD5598527F3F}"/>
              </a:ext>
            </a:extLst>
          </p:cNvPr>
          <p:cNvGrpSpPr/>
          <p:nvPr/>
        </p:nvGrpSpPr>
        <p:grpSpPr>
          <a:xfrm>
            <a:off x="10144245" y="288402"/>
            <a:ext cx="1106135" cy="866476"/>
            <a:chOff x="10643444" y="686304"/>
            <a:chExt cx="593651" cy="481393"/>
          </a:xfrm>
        </p:grpSpPr>
        <p:sp>
          <p:nvSpPr>
            <p:cNvPr id="177" name="Triangle 176">
              <a:extLst>
                <a:ext uri="{FF2B5EF4-FFF2-40B4-BE49-F238E27FC236}">
                  <a16:creationId xmlns:a16="http://schemas.microsoft.com/office/drawing/2014/main" id="{84C3868F-9F18-474E-9C1C-8B3F3F27CF6E}"/>
                </a:ext>
              </a:extLst>
            </p:cNvPr>
            <p:cNvSpPr/>
            <p:nvPr/>
          </p:nvSpPr>
          <p:spPr>
            <a:xfrm rot="1858671">
              <a:off x="10643444" y="786358"/>
              <a:ext cx="250183" cy="215676"/>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Hexagon 177">
              <a:extLst>
                <a:ext uri="{FF2B5EF4-FFF2-40B4-BE49-F238E27FC236}">
                  <a16:creationId xmlns:a16="http://schemas.microsoft.com/office/drawing/2014/main" id="{D1F86CAF-D3C5-D144-AA2E-4DDC16D58FB0}"/>
                </a:ext>
              </a:extLst>
            </p:cNvPr>
            <p:cNvSpPr/>
            <p:nvPr/>
          </p:nvSpPr>
          <p:spPr>
            <a:xfrm rot="16200000">
              <a:off x="10788901" y="719504"/>
              <a:ext cx="481393" cy="414994"/>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020F6995-07EF-7649-9C6F-F81BA91697E1}"/>
              </a:ext>
            </a:extLst>
          </p:cNvPr>
          <p:cNvGrpSpPr/>
          <p:nvPr/>
        </p:nvGrpSpPr>
        <p:grpSpPr>
          <a:xfrm>
            <a:off x="10144245" y="288402"/>
            <a:ext cx="1106135" cy="866476"/>
            <a:chOff x="10643444" y="686304"/>
            <a:chExt cx="593651" cy="481393"/>
          </a:xfrm>
        </p:grpSpPr>
        <p:sp>
          <p:nvSpPr>
            <p:cNvPr id="180" name="Triangle 179">
              <a:extLst>
                <a:ext uri="{FF2B5EF4-FFF2-40B4-BE49-F238E27FC236}">
                  <a16:creationId xmlns:a16="http://schemas.microsoft.com/office/drawing/2014/main" id="{689AEC57-C06E-4549-941A-9C1753685D73}"/>
                </a:ext>
              </a:extLst>
            </p:cNvPr>
            <p:cNvSpPr/>
            <p:nvPr/>
          </p:nvSpPr>
          <p:spPr>
            <a:xfrm rot="1858671">
              <a:off x="10643444" y="786358"/>
              <a:ext cx="250183" cy="215676"/>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Hexagon 180">
              <a:extLst>
                <a:ext uri="{FF2B5EF4-FFF2-40B4-BE49-F238E27FC236}">
                  <a16:creationId xmlns:a16="http://schemas.microsoft.com/office/drawing/2014/main" id="{139A3D86-6525-4B4E-8085-381935D5D9DC}"/>
                </a:ext>
              </a:extLst>
            </p:cNvPr>
            <p:cNvSpPr/>
            <p:nvPr/>
          </p:nvSpPr>
          <p:spPr>
            <a:xfrm rot="16200000">
              <a:off x="10788901" y="719504"/>
              <a:ext cx="481393" cy="414994"/>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a:extLst>
              <a:ext uri="{FF2B5EF4-FFF2-40B4-BE49-F238E27FC236}">
                <a16:creationId xmlns:a16="http://schemas.microsoft.com/office/drawing/2014/main" id="{E7AB7C26-DA0A-1A48-BD9D-3D6F7C1F40CE}"/>
              </a:ext>
            </a:extLst>
          </p:cNvPr>
          <p:cNvGrpSpPr/>
          <p:nvPr/>
        </p:nvGrpSpPr>
        <p:grpSpPr>
          <a:xfrm>
            <a:off x="10144245" y="288402"/>
            <a:ext cx="1106135" cy="866476"/>
            <a:chOff x="10643444" y="686304"/>
            <a:chExt cx="593651" cy="481393"/>
          </a:xfrm>
        </p:grpSpPr>
        <p:sp>
          <p:nvSpPr>
            <p:cNvPr id="183" name="Triangle 182">
              <a:extLst>
                <a:ext uri="{FF2B5EF4-FFF2-40B4-BE49-F238E27FC236}">
                  <a16:creationId xmlns:a16="http://schemas.microsoft.com/office/drawing/2014/main" id="{008DE333-D2E6-0E43-AE18-00690849D2B7}"/>
                </a:ext>
              </a:extLst>
            </p:cNvPr>
            <p:cNvSpPr/>
            <p:nvPr/>
          </p:nvSpPr>
          <p:spPr>
            <a:xfrm rot="1858671">
              <a:off x="10643444" y="786358"/>
              <a:ext cx="250183" cy="215676"/>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Hexagon 183">
              <a:extLst>
                <a:ext uri="{FF2B5EF4-FFF2-40B4-BE49-F238E27FC236}">
                  <a16:creationId xmlns:a16="http://schemas.microsoft.com/office/drawing/2014/main" id="{ED309B32-ACBD-FE42-8E38-0406193DAE9E}"/>
                </a:ext>
              </a:extLst>
            </p:cNvPr>
            <p:cNvSpPr/>
            <p:nvPr/>
          </p:nvSpPr>
          <p:spPr>
            <a:xfrm rot="16200000">
              <a:off x="10788901" y="719504"/>
              <a:ext cx="481393" cy="414994"/>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F8EA6C17-A269-A047-A28A-36C1A06CCD87}"/>
              </a:ext>
            </a:extLst>
          </p:cNvPr>
          <p:cNvGrpSpPr/>
          <p:nvPr/>
        </p:nvGrpSpPr>
        <p:grpSpPr>
          <a:xfrm>
            <a:off x="10144245" y="288402"/>
            <a:ext cx="1106135" cy="866476"/>
            <a:chOff x="10643444" y="686304"/>
            <a:chExt cx="593651" cy="481393"/>
          </a:xfrm>
        </p:grpSpPr>
        <p:sp>
          <p:nvSpPr>
            <p:cNvPr id="186" name="Triangle 185">
              <a:extLst>
                <a:ext uri="{FF2B5EF4-FFF2-40B4-BE49-F238E27FC236}">
                  <a16:creationId xmlns:a16="http://schemas.microsoft.com/office/drawing/2014/main" id="{83F55C33-367A-5D43-A0B3-EB7100E8AEBE}"/>
                </a:ext>
              </a:extLst>
            </p:cNvPr>
            <p:cNvSpPr/>
            <p:nvPr/>
          </p:nvSpPr>
          <p:spPr>
            <a:xfrm rot="1858671">
              <a:off x="10643444" y="786358"/>
              <a:ext cx="250183" cy="215676"/>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Hexagon 186">
              <a:extLst>
                <a:ext uri="{FF2B5EF4-FFF2-40B4-BE49-F238E27FC236}">
                  <a16:creationId xmlns:a16="http://schemas.microsoft.com/office/drawing/2014/main" id="{39225C16-5824-CB4A-9D62-42A1B207BA08}"/>
                </a:ext>
              </a:extLst>
            </p:cNvPr>
            <p:cNvSpPr/>
            <p:nvPr/>
          </p:nvSpPr>
          <p:spPr>
            <a:xfrm rot="16200000">
              <a:off x="10788901" y="719504"/>
              <a:ext cx="481393" cy="414994"/>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a:extLst>
              <a:ext uri="{FF2B5EF4-FFF2-40B4-BE49-F238E27FC236}">
                <a16:creationId xmlns:a16="http://schemas.microsoft.com/office/drawing/2014/main" id="{4BD69148-87C0-394E-B401-F2289111D115}"/>
              </a:ext>
            </a:extLst>
          </p:cNvPr>
          <p:cNvGrpSpPr/>
          <p:nvPr/>
        </p:nvGrpSpPr>
        <p:grpSpPr>
          <a:xfrm>
            <a:off x="10141236" y="288403"/>
            <a:ext cx="1106135" cy="866476"/>
            <a:chOff x="10643444" y="686304"/>
            <a:chExt cx="593651" cy="481393"/>
          </a:xfrm>
        </p:grpSpPr>
        <p:sp>
          <p:nvSpPr>
            <p:cNvPr id="189" name="Triangle 188">
              <a:extLst>
                <a:ext uri="{FF2B5EF4-FFF2-40B4-BE49-F238E27FC236}">
                  <a16:creationId xmlns:a16="http://schemas.microsoft.com/office/drawing/2014/main" id="{C2A18BA1-ACEF-0945-9CAB-4B5C373003CB}"/>
                </a:ext>
              </a:extLst>
            </p:cNvPr>
            <p:cNvSpPr/>
            <p:nvPr/>
          </p:nvSpPr>
          <p:spPr>
            <a:xfrm rot="1858671">
              <a:off x="10643444" y="786358"/>
              <a:ext cx="250183" cy="215676"/>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Hexagon 189">
              <a:extLst>
                <a:ext uri="{FF2B5EF4-FFF2-40B4-BE49-F238E27FC236}">
                  <a16:creationId xmlns:a16="http://schemas.microsoft.com/office/drawing/2014/main" id="{EEFC90D0-8080-F041-B610-0E04908CBEBF}"/>
                </a:ext>
              </a:extLst>
            </p:cNvPr>
            <p:cNvSpPr/>
            <p:nvPr/>
          </p:nvSpPr>
          <p:spPr>
            <a:xfrm rot="16200000">
              <a:off x="10788901" y="719504"/>
              <a:ext cx="481393" cy="414994"/>
            </a:xfrm>
            <a:prstGeom prst="hexagon">
              <a:avLst/>
            </a:prstGeom>
            <a:solidFill>
              <a:srgbClr val="FFFF00"/>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Diamond 190">
            <a:extLst>
              <a:ext uri="{FF2B5EF4-FFF2-40B4-BE49-F238E27FC236}">
                <a16:creationId xmlns:a16="http://schemas.microsoft.com/office/drawing/2014/main" id="{36759EFF-7AFF-0749-B10F-D6D28A09CCCF}"/>
              </a:ext>
            </a:extLst>
          </p:cNvPr>
          <p:cNvSpPr/>
          <p:nvPr/>
        </p:nvSpPr>
        <p:spPr>
          <a:xfrm>
            <a:off x="6613138" y="264017"/>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a:extLst>
              <a:ext uri="{FF2B5EF4-FFF2-40B4-BE49-F238E27FC236}">
                <a16:creationId xmlns:a16="http://schemas.microsoft.com/office/drawing/2014/main" id="{3A248D66-EB39-B24E-9267-A94078DA6F60}"/>
              </a:ext>
            </a:extLst>
          </p:cNvPr>
          <p:cNvSpPr/>
          <p:nvPr/>
        </p:nvSpPr>
        <p:spPr>
          <a:xfrm>
            <a:off x="6613138" y="264017"/>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a:extLst>
              <a:ext uri="{FF2B5EF4-FFF2-40B4-BE49-F238E27FC236}">
                <a16:creationId xmlns:a16="http://schemas.microsoft.com/office/drawing/2014/main" id="{6C67C576-EF9E-5D41-8A89-C683F08F1AEC}"/>
              </a:ext>
            </a:extLst>
          </p:cNvPr>
          <p:cNvSpPr/>
          <p:nvPr/>
        </p:nvSpPr>
        <p:spPr>
          <a:xfrm>
            <a:off x="6613138" y="264017"/>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a:extLst>
              <a:ext uri="{FF2B5EF4-FFF2-40B4-BE49-F238E27FC236}">
                <a16:creationId xmlns:a16="http://schemas.microsoft.com/office/drawing/2014/main" id="{B4381979-0DE6-E04C-91DD-87B9A15D99D3}"/>
              </a:ext>
            </a:extLst>
          </p:cNvPr>
          <p:cNvSpPr/>
          <p:nvPr/>
        </p:nvSpPr>
        <p:spPr>
          <a:xfrm>
            <a:off x="6613138" y="264017"/>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a:extLst>
              <a:ext uri="{FF2B5EF4-FFF2-40B4-BE49-F238E27FC236}">
                <a16:creationId xmlns:a16="http://schemas.microsoft.com/office/drawing/2014/main" id="{BA279FC7-EA67-7849-8C14-EB45BE371321}"/>
              </a:ext>
            </a:extLst>
          </p:cNvPr>
          <p:cNvSpPr/>
          <p:nvPr/>
        </p:nvSpPr>
        <p:spPr>
          <a:xfrm>
            <a:off x="6613138" y="264017"/>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a:extLst>
              <a:ext uri="{FF2B5EF4-FFF2-40B4-BE49-F238E27FC236}">
                <a16:creationId xmlns:a16="http://schemas.microsoft.com/office/drawing/2014/main" id="{492CB731-49D7-E349-8189-F5B0071EF7E9}"/>
              </a:ext>
            </a:extLst>
          </p:cNvPr>
          <p:cNvSpPr/>
          <p:nvPr/>
        </p:nvSpPr>
        <p:spPr>
          <a:xfrm>
            <a:off x="6613138" y="264017"/>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a:extLst>
              <a:ext uri="{FF2B5EF4-FFF2-40B4-BE49-F238E27FC236}">
                <a16:creationId xmlns:a16="http://schemas.microsoft.com/office/drawing/2014/main" id="{823C70CF-BD02-AF43-AF43-7D63D28ADE12}"/>
              </a:ext>
            </a:extLst>
          </p:cNvPr>
          <p:cNvSpPr/>
          <p:nvPr/>
        </p:nvSpPr>
        <p:spPr>
          <a:xfrm>
            <a:off x="6613138" y="264017"/>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a:extLst>
              <a:ext uri="{FF2B5EF4-FFF2-40B4-BE49-F238E27FC236}">
                <a16:creationId xmlns:a16="http://schemas.microsoft.com/office/drawing/2014/main" id="{C260E2A5-149A-C04B-A91D-E737B290123A}"/>
              </a:ext>
            </a:extLst>
          </p:cNvPr>
          <p:cNvSpPr/>
          <p:nvPr/>
        </p:nvSpPr>
        <p:spPr>
          <a:xfrm>
            <a:off x="6613138" y="264017"/>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iamond 198">
            <a:extLst>
              <a:ext uri="{FF2B5EF4-FFF2-40B4-BE49-F238E27FC236}">
                <a16:creationId xmlns:a16="http://schemas.microsoft.com/office/drawing/2014/main" id="{FB50D318-E38F-3A4E-A4F8-627E1FDE7F59}"/>
              </a:ext>
            </a:extLst>
          </p:cNvPr>
          <p:cNvSpPr/>
          <p:nvPr/>
        </p:nvSpPr>
        <p:spPr>
          <a:xfrm>
            <a:off x="6613138" y="264017"/>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a:extLst>
              <a:ext uri="{FF2B5EF4-FFF2-40B4-BE49-F238E27FC236}">
                <a16:creationId xmlns:a16="http://schemas.microsoft.com/office/drawing/2014/main" id="{149B90F7-BD1F-9242-9C15-B979FFD0848E}"/>
              </a:ext>
            </a:extLst>
          </p:cNvPr>
          <p:cNvSpPr/>
          <p:nvPr/>
        </p:nvSpPr>
        <p:spPr>
          <a:xfrm>
            <a:off x="6613138" y="264017"/>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a:extLst>
              <a:ext uri="{FF2B5EF4-FFF2-40B4-BE49-F238E27FC236}">
                <a16:creationId xmlns:a16="http://schemas.microsoft.com/office/drawing/2014/main" id="{D2E5A5F1-559E-E942-AA39-5424BF4802B6}"/>
              </a:ext>
            </a:extLst>
          </p:cNvPr>
          <p:cNvSpPr/>
          <p:nvPr/>
        </p:nvSpPr>
        <p:spPr>
          <a:xfrm>
            <a:off x="6613138" y="264017"/>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a:extLst>
              <a:ext uri="{FF2B5EF4-FFF2-40B4-BE49-F238E27FC236}">
                <a16:creationId xmlns:a16="http://schemas.microsoft.com/office/drawing/2014/main" id="{0D802260-F855-4343-B46E-0625C970BE6F}"/>
              </a:ext>
            </a:extLst>
          </p:cNvPr>
          <p:cNvSpPr/>
          <p:nvPr/>
        </p:nvSpPr>
        <p:spPr>
          <a:xfrm>
            <a:off x="6613138" y="264017"/>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a:extLst>
              <a:ext uri="{FF2B5EF4-FFF2-40B4-BE49-F238E27FC236}">
                <a16:creationId xmlns:a16="http://schemas.microsoft.com/office/drawing/2014/main" id="{3E5839A2-87EF-5E4C-BDF4-AB1FCD807583}"/>
              </a:ext>
            </a:extLst>
          </p:cNvPr>
          <p:cNvSpPr/>
          <p:nvPr/>
        </p:nvSpPr>
        <p:spPr>
          <a:xfrm>
            <a:off x="6613138" y="264017"/>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a:extLst>
              <a:ext uri="{FF2B5EF4-FFF2-40B4-BE49-F238E27FC236}">
                <a16:creationId xmlns:a16="http://schemas.microsoft.com/office/drawing/2014/main" id="{48B8654B-7AE4-DF4C-A955-8CC8970444AF}"/>
              </a:ext>
            </a:extLst>
          </p:cNvPr>
          <p:cNvSpPr/>
          <p:nvPr/>
        </p:nvSpPr>
        <p:spPr>
          <a:xfrm>
            <a:off x="6613138" y="264017"/>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a:extLst>
              <a:ext uri="{FF2B5EF4-FFF2-40B4-BE49-F238E27FC236}">
                <a16:creationId xmlns:a16="http://schemas.microsoft.com/office/drawing/2014/main" id="{187381AB-9C92-564B-9B85-16AE1ABC9F3C}"/>
              </a:ext>
            </a:extLst>
          </p:cNvPr>
          <p:cNvSpPr/>
          <p:nvPr/>
        </p:nvSpPr>
        <p:spPr>
          <a:xfrm>
            <a:off x="6613138" y="264017"/>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07">
            <a:extLst>
              <a:ext uri="{FF2B5EF4-FFF2-40B4-BE49-F238E27FC236}">
                <a16:creationId xmlns:a16="http://schemas.microsoft.com/office/drawing/2014/main" id="{7C16CABD-DB8C-E44F-AAB7-47ADD437F1B9}"/>
              </a:ext>
            </a:extLst>
          </p:cNvPr>
          <p:cNvGrpSpPr/>
          <p:nvPr/>
        </p:nvGrpSpPr>
        <p:grpSpPr>
          <a:xfrm>
            <a:off x="8998449" y="279088"/>
            <a:ext cx="775145" cy="789685"/>
            <a:chOff x="8930819" y="454794"/>
            <a:chExt cx="775145" cy="789685"/>
          </a:xfrm>
        </p:grpSpPr>
        <p:sp>
          <p:nvSpPr>
            <p:cNvPr id="206" name="Diamond 205">
              <a:extLst>
                <a:ext uri="{FF2B5EF4-FFF2-40B4-BE49-F238E27FC236}">
                  <a16:creationId xmlns:a16="http://schemas.microsoft.com/office/drawing/2014/main" id="{A437A73A-504D-7F4F-8A6B-790923FAF5A7}"/>
                </a:ext>
              </a:extLst>
            </p:cNvPr>
            <p:cNvSpPr/>
            <p:nvPr/>
          </p:nvSpPr>
          <p:spPr>
            <a:xfrm>
              <a:off x="8930819" y="454794"/>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iangle 206">
              <a:extLst>
                <a:ext uri="{FF2B5EF4-FFF2-40B4-BE49-F238E27FC236}">
                  <a16:creationId xmlns:a16="http://schemas.microsoft.com/office/drawing/2014/main" id="{7B521BA2-943E-CA4B-9CD6-6C508E1A1BDE}"/>
                </a:ext>
              </a:extLst>
            </p:cNvPr>
            <p:cNvSpPr/>
            <p:nvPr/>
          </p:nvSpPr>
          <p:spPr>
            <a:xfrm rot="203016">
              <a:off x="9239804" y="856276"/>
              <a:ext cx="466160" cy="38820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a:extLst>
              <a:ext uri="{FF2B5EF4-FFF2-40B4-BE49-F238E27FC236}">
                <a16:creationId xmlns:a16="http://schemas.microsoft.com/office/drawing/2014/main" id="{DCF9ADE9-0184-5A40-B57D-0A7C88A985C2}"/>
              </a:ext>
            </a:extLst>
          </p:cNvPr>
          <p:cNvGrpSpPr/>
          <p:nvPr/>
        </p:nvGrpSpPr>
        <p:grpSpPr>
          <a:xfrm>
            <a:off x="8998449" y="279088"/>
            <a:ext cx="775145" cy="789685"/>
            <a:chOff x="8930819" y="454794"/>
            <a:chExt cx="775145" cy="789685"/>
          </a:xfrm>
        </p:grpSpPr>
        <p:sp>
          <p:nvSpPr>
            <p:cNvPr id="210" name="Diamond 209">
              <a:extLst>
                <a:ext uri="{FF2B5EF4-FFF2-40B4-BE49-F238E27FC236}">
                  <a16:creationId xmlns:a16="http://schemas.microsoft.com/office/drawing/2014/main" id="{72D2B59A-516C-5A46-87C6-CB8CB0F0CFCD}"/>
                </a:ext>
              </a:extLst>
            </p:cNvPr>
            <p:cNvSpPr/>
            <p:nvPr/>
          </p:nvSpPr>
          <p:spPr>
            <a:xfrm>
              <a:off x="8930819" y="454794"/>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iangle 210">
              <a:extLst>
                <a:ext uri="{FF2B5EF4-FFF2-40B4-BE49-F238E27FC236}">
                  <a16:creationId xmlns:a16="http://schemas.microsoft.com/office/drawing/2014/main" id="{C1B8BB7F-F7EA-7D48-B4B1-115AD1DF304C}"/>
                </a:ext>
              </a:extLst>
            </p:cNvPr>
            <p:cNvSpPr/>
            <p:nvPr/>
          </p:nvSpPr>
          <p:spPr>
            <a:xfrm rot="203016">
              <a:off x="9239804" y="856276"/>
              <a:ext cx="466160" cy="38820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4CC5AAC9-69AC-6347-855D-F7B0FAAEB477}"/>
              </a:ext>
            </a:extLst>
          </p:cNvPr>
          <p:cNvGrpSpPr/>
          <p:nvPr/>
        </p:nvGrpSpPr>
        <p:grpSpPr>
          <a:xfrm>
            <a:off x="8998449" y="279088"/>
            <a:ext cx="775145" cy="789685"/>
            <a:chOff x="8930819" y="454794"/>
            <a:chExt cx="775145" cy="789685"/>
          </a:xfrm>
        </p:grpSpPr>
        <p:sp>
          <p:nvSpPr>
            <p:cNvPr id="213" name="Diamond 212">
              <a:extLst>
                <a:ext uri="{FF2B5EF4-FFF2-40B4-BE49-F238E27FC236}">
                  <a16:creationId xmlns:a16="http://schemas.microsoft.com/office/drawing/2014/main" id="{79FF2F44-3136-FC4E-AB69-0000C54BC803}"/>
                </a:ext>
              </a:extLst>
            </p:cNvPr>
            <p:cNvSpPr/>
            <p:nvPr/>
          </p:nvSpPr>
          <p:spPr>
            <a:xfrm>
              <a:off x="8930819" y="454794"/>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iangle 213">
              <a:extLst>
                <a:ext uri="{FF2B5EF4-FFF2-40B4-BE49-F238E27FC236}">
                  <a16:creationId xmlns:a16="http://schemas.microsoft.com/office/drawing/2014/main" id="{90BFE650-DF29-454D-AFB8-B2ADF468B8B5}"/>
                </a:ext>
              </a:extLst>
            </p:cNvPr>
            <p:cNvSpPr/>
            <p:nvPr/>
          </p:nvSpPr>
          <p:spPr>
            <a:xfrm rot="203016">
              <a:off x="9239804" y="856276"/>
              <a:ext cx="466160" cy="38820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78240B25-5D6D-1345-B614-A51D290E6473}"/>
              </a:ext>
            </a:extLst>
          </p:cNvPr>
          <p:cNvGrpSpPr/>
          <p:nvPr/>
        </p:nvGrpSpPr>
        <p:grpSpPr>
          <a:xfrm>
            <a:off x="8998449" y="279088"/>
            <a:ext cx="775145" cy="789685"/>
            <a:chOff x="8930819" y="454794"/>
            <a:chExt cx="775145" cy="789685"/>
          </a:xfrm>
        </p:grpSpPr>
        <p:sp>
          <p:nvSpPr>
            <p:cNvPr id="216" name="Diamond 215">
              <a:extLst>
                <a:ext uri="{FF2B5EF4-FFF2-40B4-BE49-F238E27FC236}">
                  <a16:creationId xmlns:a16="http://schemas.microsoft.com/office/drawing/2014/main" id="{69F126DC-EB1E-EC4D-98FF-EB9AA81053F3}"/>
                </a:ext>
              </a:extLst>
            </p:cNvPr>
            <p:cNvSpPr/>
            <p:nvPr/>
          </p:nvSpPr>
          <p:spPr>
            <a:xfrm>
              <a:off x="8930819" y="454794"/>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iangle 216">
              <a:extLst>
                <a:ext uri="{FF2B5EF4-FFF2-40B4-BE49-F238E27FC236}">
                  <a16:creationId xmlns:a16="http://schemas.microsoft.com/office/drawing/2014/main" id="{AB5B1BDC-C618-0348-A78A-327D7829D0F0}"/>
                </a:ext>
              </a:extLst>
            </p:cNvPr>
            <p:cNvSpPr/>
            <p:nvPr/>
          </p:nvSpPr>
          <p:spPr>
            <a:xfrm rot="203016">
              <a:off x="9239804" y="856276"/>
              <a:ext cx="466160" cy="38820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217">
            <a:extLst>
              <a:ext uri="{FF2B5EF4-FFF2-40B4-BE49-F238E27FC236}">
                <a16:creationId xmlns:a16="http://schemas.microsoft.com/office/drawing/2014/main" id="{62D4C3CD-A967-A84C-8598-F2C280D9E847}"/>
              </a:ext>
            </a:extLst>
          </p:cNvPr>
          <p:cNvGrpSpPr/>
          <p:nvPr/>
        </p:nvGrpSpPr>
        <p:grpSpPr>
          <a:xfrm>
            <a:off x="8998449" y="279088"/>
            <a:ext cx="775145" cy="789685"/>
            <a:chOff x="8930819" y="454794"/>
            <a:chExt cx="775145" cy="789685"/>
          </a:xfrm>
        </p:grpSpPr>
        <p:sp>
          <p:nvSpPr>
            <p:cNvPr id="219" name="Diamond 218">
              <a:extLst>
                <a:ext uri="{FF2B5EF4-FFF2-40B4-BE49-F238E27FC236}">
                  <a16:creationId xmlns:a16="http://schemas.microsoft.com/office/drawing/2014/main" id="{884FFF39-20C5-5040-9158-E8CAF9511DED}"/>
                </a:ext>
              </a:extLst>
            </p:cNvPr>
            <p:cNvSpPr/>
            <p:nvPr/>
          </p:nvSpPr>
          <p:spPr>
            <a:xfrm>
              <a:off x="8930819" y="454794"/>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iangle 219">
              <a:extLst>
                <a:ext uri="{FF2B5EF4-FFF2-40B4-BE49-F238E27FC236}">
                  <a16:creationId xmlns:a16="http://schemas.microsoft.com/office/drawing/2014/main" id="{9CFC8B08-C314-074A-B27B-44AC9BA19633}"/>
                </a:ext>
              </a:extLst>
            </p:cNvPr>
            <p:cNvSpPr/>
            <p:nvPr/>
          </p:nvSpPr>
          <p:spPr>
            <a:xfrm rot="203016">
              <a:off x="9239804" y="856276"/>
              <a:ext cx="466160" cy="38820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a:extLst>
              <a:ext uri="{FF2B5EF4-FFF2-40B4-BE49-F238E27FC236}">
                <a16:creationId xmlns:a16="http://schemas.microsoft.com/office/drawing/2014/main" id="{722E5A98-9134-684D-B04E-9957C6E183FB}"/>
              </a:ext>
            </a:extLst>
          </p:cNvPr>
          <p:cNvGrpSpPr/>
          <p:nvPr/>
        </p:nvGrpSpPr>
        <p:grpSpPr>
          <a:xfrm>
            <a:off x="8998449" y="279088"/>
            <a:ext cx="775145" cy="789685"/>
            <a:chOff x="8930819" y="454794"/>
            <a:chExt cx="775145" cy="789685"/>
          </a:xfrm>
        </p:grpSpPr>
        <p:sp>
          <p:nvSpPr>
            <p:cNvPr id="222" name="Diamond 221">
              <a:extLst>
                <a:ext uri="{FF2B5EF4-FFF2-40B4-BE49-F238E27FC236}">
                  <a16:creationId xmlns:a16="http://schemas.microsoft.com/office/drawing/2014/main" id="{6E697117-159E-B146-BB1E-DC465646AF59}"/>
                </a:ext>
              </a:extLst>
            </p:cNvPr>
            <p:cNvSpPr/>
            <p:nvPr/>
          </p:nvSpPr>
          <p:spPr>
            <a:xfrm>
              <a:off x="8930819" y="454794"/>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iangle 222">
              <a:extLst>
                <a:ext uri="{FF2B5EF4-FFF2-40B4-BE49-F238E27FC236}">
                  <a16:creationId xmlns:a16="http://schemas.microsoft.com/office/drawing/2014/main" id="{48ED9DBF-EE87-8E46-B25C-D85903288740}"/>
                </a:ext>
              </a:extLst>
            </p:cNvPr>
            <p:cNvSpPr/>
            <p:nvPr/>
          </p:nvSpPr>
          <p:spPr>
            <a:xfrm rot="203016">
              <a:off x="9239804" y="856276"/>
              <a:ext cx="466160" cy="38820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a:extLst>
              <a:ext uri="{FF2B5EF4-FFF2-40B4-BE49-F238E27FC236}">
                <a16:creationId xmlns:a16="http://schemas.microsoft.com/office/drawing/2014/main" id="{D4A58BD7-2731-854B-90D7-500CA87EE93A}"/>
              </a:ext>
            </a:extLst>
          </p:cNvPr>
          <p:cNvGrpSpPr/>
          <p:nvPr/>
        </p:nvGrpSpPr>
        <p:grpSpPr>
          <a:xfrm>
            <a:off x="8998449" y="279088"/>
            <a:ext cx="775145" cy="789685"/>
            <a:chOff x="8930819" y="454794"/>
            <a:chExt cx="775145" cy="789685"/>
          </a:xfrm>
        </p:grpSpPr>
        <p:sp>
          <p:nvSpPr>
            <p:cNvPr id="225" name="Diamond 224">
              <a:extLst>
                <a:ext uri="{FF2B5EF4-FFF2-40B4-BE49-F238E27FC236}">
                  <a16:creationId xmlns:a16="http://schemas.microsoft.com/office/drawing/2014/main" id="{277B95F8-5C72-4943-A675-0211DEECF90D}"/>
                </a:ext>
              </a:extLst>
            </p:cNvPr>
            <p:cNvSpPr/>
            <p:nvPr/>
          </p:nvSpPr>
          <p:spPr>
            <a:xfrm>
              <a:off x="8930819" y="454794"/>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iangle 225">
              <a:extLst>
                <a:ext uri="{FF2B5EF4-FFF2-40B4-BE49-F238E27FC236}">
                  <a16:creationId xmlns:a16="http://schemas.microsoft.com/office/drawing/2014/main" id="{A7ED2F0B-6D9D-904E-97A2-93F499671895}"/>
                </a:ext>
              </a:extLst>
            </p:cNvPr>
            <p:cNvSpPr/>
            <p:nvPr/>
          </p:nvSpPr>
          <p:spPr>
            <a:xfrm rot="203016">
              <a:off x="9239804" y="856276"/>
              <a:ext cx="466160" cy="38820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D8C17D74-8C5C-E547-AD54-4FC414FE30EC}"/>
              </a:ext>
            </a:extLst>
          </p:cNvPr>
          <p:cNvGrpSpPr/>
          <p:nvPr/>
        </p:nvGrpSpPr>
        <p:grpSpPr>
          <a:xfrm>
            <a:off x="8998449" y="279088"/>
            <a:ext cx="775145" cy="789685"/>
            <a:chOff x="8930819" y="454794"/>
            <a:chExt cx="775145" cy="789685"/>
          </a:xfrm>
        </p:grpSpPr>
        <p:sp>
          <p:nvSpPr>
            <p:cNvPr id="228" name="Diamond 227">
              <a:extLst>
                <a:ext uri="{FF2B5EF4-FFF2-40B4-BE49-F238E27FC236}">
                  <a16:creationId xmlns:a16="http://schemas.microsoft.com/office/drawing/2014/main" id="{36780C10-CCA3-4649-9EC2-425E57225B29}"/>
                </a:ext>
              </a:extLst>
            </p:cNvPr>
            <p:cNvSpPr/>
            <p:nvPr/>
          </p:nvSpPr>
          <p:spPr>
            <a:xfrm>
              <a:off x="8930819" y="454794"/>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iangle 228">
              <a:extLst>
                <a:ext uri="{FF2B5EF4-FFF2-40B4-BE49-F238E27FC236}">
                  <a16:creationId xmlns:a16="http://schemas.microsoft.com/office/drawing/2014/main" id="{2FF285B7-6F68-0C4F-BD42-CB9400A14127}"/>
                </a:ext>
              </a:extLst>
            </p:cNvPr>
            <p:cNvSpPr/>
            <p:nvPr/>
          </p:nvSpPr>
          <p:spPr>
            <a:xfrm rot="203016">
              <a:off x="9239804" y="856276"/>
              <a:ext cx="466160" cy="38820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a:extLst>
              <a:ext uri="{FF2B5EF4-FFF2-40B4-BE49-F238E27FC236}">
                <a16:creationId xmlns:a16="http://schemas.microsoft.com/office/drawing/2014/main" id="{6E53EC5D-60DF-1B45-A431-B6E44273CE22}"/>
              </a:ext>
            </a:extLst>
          </p:cNvPr>
          <p:cNvGrpSpPr/>
          <p:nvPr/>
        </p:nvGrpSpPr>
        <p:grpSpPr>
          <a:xfrm>
            <a:off x="8998449" y="279088"/>
            <a:ext cx="775145" cy="789685"/>
            <a:chOff x="8930819" y="454794"/>
            <a:chExt cx="775145" cy="789685"/>
          </a:xfrm>
        </p:grpSpPr>
        <p:sp>
          <p:nvSpPr>
            <p:cNvPr id="231" name="Diamond 230">
              <a:extLst>
                <a:ext uri="{FF2B5EF4-FFF2-40B4-BE49-F238E27FC236}">
                  <a16:creationId xmlns:a16="http://schemas.microsoft.com/office/drawing/2014/main" id="{A364241E-564F-9E49-9BBA-CA7564D301F8}"/>
                </a:ext>
              </a:extLst>
            </p:cNvPr>
            <p:cNvSpPr/>
            <p:nvPr/>
          </p:nvSpPr>
          <p:spPr>
            <a:xfrm>
              <a:off x="8930819" y="454794"/>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iangle 231">
              <a:extLst>
                <a:ext uri="{FF2B5EF4-FFF2-40B4-BE49-F238E27FC236}">
                  <a16:creationId xmlns:a16="http://schemas.microsoft.com/office/drawing/2014/main" id="{525F5CA0-557E-0845-86D4-E32E8AE65657}"/>
                </a:ext>
              </a:extLst>
            </p:cNvPr>
            <p:cNvSpPr/>
            <p:nvPr/>
          </p:nvSpPr>
          <p:spPr>
            <a:xfrm rot="203016">
              <a:off x="9239804" y="856276"/>
              <a:ext cx="466160" cy="38820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510EEF0F-BF65-9442-A04F-381396F022C2}"/>
              </a:ext>
            </a:extLst>
          </p:cNvPr>
          <p:cNvGrpSpPr/>
          <p:nvPr/>
        </p:nvGrpSpPr>
        <p:grpSpPr>
          <a:xfrm>
            <a:off x="8998449" y="279088"/>
            <a:ext cx="775145" cy="789685"/>
            <a:chOff x="8930819" y="454794"/>
            <a:chExt cx="775145" cy="789685"/>
          </a:xfrm>
        </p:grpSpPr>
        <p:sp>
          <p:nvSpPr>
            <p:cNvPr id="234" name="Diamond 233">
              <a:extLst>
                <a:ext uri="{FF2B5EF4-FFF2-40B4-BE49-F238E27FC236}">
                  <a16:creationId xmlns:a16="http://schemas.microsoft.com/office/drawing/2014/main" id="{2191861D-7486-3348-B688-8F52B4029DA1}"/>
                </a:ext>
              </a:extLst>
            </p:cNvPr>
            <p:cNvSpPr/>
            <p:nvPr/>
          </p:nvSpPr>
          <p:spPr>
            <a:xfrm>
              <a:off x="8930819" y="454794"/>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iangle 234">
              <a:extLst>
                <a:ext uri="{FF2B5EF4-FFF2-40B4-BE49-F238E27FC236}">
                  <a16:creationId xmlns:a16="http://schemas.microsoft.com/office/drawing/2014/main" id="{17253A04-4B2C-E24A-9A26-275F35EB84F8}"/>
                </a:ext>
              </a:extLst>
            </p:cNvPr>
            <p:cNvSpPr/>
            <p:nvPr/>
          </p:nvSpPr>
          <p:spPr>
            <a:xfrm rot="203016">
              <a:off x="9239804" y="856276"/>
              <a:ext cx="466160" cy="38820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a:extLst>
              <a:ext uri="{FF2B5EF4-FFF2-40B4-BE49-F238E27FC236}">
                <a16:creationId xmlns:a16="http://schemas.microsoft.com/office/drawing/2014/main" id="{AE063C96-F37A-4143-B695-5196EB8E8716}"/>
              </a:ext>
            </a:extLst>
          </p:cNvPr>
          <p:cNvGrpSpPr/>
          <p:nvPr/>
        </p:nvGrpSpPr>
        <p:grpSpPr>
          <a:xfrm>
            <a:off x="8998449" y="279088"/>
            <a:ext cx="775145" cy="789685"/>
            <a:chOff x="8930819" y="454794"/>
            <a:chExt cx="775145" cy="789685"/>
          </a:xfrm>
        </p:grpSpPr>
        <p:sp>
          <p:nvSpPr>
            <p:cNvPr id="237" name="Diamond 236">
              <a:extLst>
                <a:ext uri="{FF2B5EF4-FFF2-40B4-BE49-F238E27FC236}">
                  <a16:creationId xmlns:a16="http://schemas.microsoft.com/office/drawing/2014/main" id="{5AD7AA45-3B34-954D-BC50-25618F6DBFE6}"/>
                </a:ext>
              </a:extLst>
            </p:cNvPr>
            <p:cNvSpPr/>
            <p:nvPr/>
          </p:nvSpPr>
          <p:spPr>
            <a:xfrm>
              <a:off x="8930819" y="454794"/>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iangle 237">
              <a:extLst>
                <a:ext uri="{FF2B5EF4-FFF2-40B4-BE49-F238E27FC236}">
                  <a16:creationId xmlns:a16="http://schemas.microsoft.com/office/drawing/2014/main" id="{FB9ED7C9-AF81-5D4B-AA74-DB017F9F32CE}"/>
                </a:ext>
              </a:extLst>
            </p:cNvPr>
            <p:cNvSpPr/>
            <p:nvPr/>
          </p:nvSpPr>
          <p:spPr>
            <a:xfrm rot="203016">
              <a:off x="9239804" y="856276"/>
              <a:ext cx="466160" cy="38820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a:extLst>
              <a:ext uri="{FF2B5EF4-FFF2-40B4-BE49-F238E27FC236}">
                <a16:creationId xmlns:a16="http://schemas.microsoft.com/office/drawing/2014/main" id="{EC2A07CD-C40E-0A4A-BFFA-AAEEEC0A92E5}"/>
              </a:ext>
            </a:extLst>
          </p:cNvPr>
          <p:cNvGrpSpPr/>
          <p:nvPr/>
        </p:nvGrpSpPr>
        <p:grpSpPr>
          <a:xfrm>
            <a:off x="8998449" y="279088"/>
            <a:ext cx="775145" cy="789685"/>
            <a:chOff x="8930819" y="454794"/>
            <a:chExt cx="775145" cy="789685"/>
          </a:xfrm>
        </p:grpSpPr>
        <p:sp>
          <p:nvSpPr>
            <p:cNvPr id="240" name="Diamond 239">
              <a:extLst>
                <a:ext uri="{FF2B5EF4-FFF2-40B4-BE49-F238E27FC236}">
                  <a16:creationId xmlns:a16="http://schemas.microsoft.com/office/drawing/2014/main" id="{9151726B-6D35-3A41-888D-C7BDD869F705}"/>
                </a:ext>
              </a:extLst>
            </p:cNvPr>
            <p:cNvSpPr/>
            <p:nvPr/>
          </p:nvSpPr>
          <p:spPr>
            <a:xfrm>
              <a:off x="8930819" y="454794"/>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iangle 240">
              <a:extLst>
                <a:ext uri="{FF2B5EF4-FFF2-40B4-BE49-F238E27FC236}">
                  <a16:creationId xmlns:a16="http://schemas.microsoft.com/office/drawing/2014/main" id="{A29C3A33-99CF-FA42-B6E6-8F376D6E28BE}"/>
                </a:ext>
              </a:extLst>
            </p:cNvPr>
            <p:cNvSpPr/>
            <p:nvPr/>
          </p:nvSpPr>
          <p:spPr>
            <a:xfrm rot="203016">
              <a:off x="9239804" y="856276"/>
              <a:ext cx="466160" cy="38820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a:extLst>
              <a:ext uri="{FF2B5EF4-FFF2-40B4-BE49-F238E27FC236}">
                <a16:creationId xmlns:a16="http://schemas.microsoft.com/office/drawing/2014/main" id="{F269E662-587E-6040-B55F-431F25DA95F3}"/>
              </a:ext>
            </a:extLst>
          </p:cNvPr>
          <p:cNvGrpSpPr/>
          <p:nvPr/>
        </p:nvGrpSpPr>
        <p:grpSpPr>
          <a:xfrm>
            <a:off x="8998449" y="279088"/>
            <a:ext cx="775145" cy="789685"/>
            <a:chOff x="8930819" y="454794"/>
            <a:chExt cx="775145" cy="789685"/>
          </a:xfrm>
        </p:grpSpPr>
        <p:sp>
          <p:nvSpPr>
            <p:cNvPr id="243" name="Diamond 242">
              <a:extLst>
                <a:ext uri="{FF2B5EF4-FFF2-40B4-BE49-F238E27FC236}">
                  <a16:creationId xmlns:a16="http://schemas.microsoft.com/office/drawing/2014/main" id="{5B9A14BE-0869-CF4E-AEBD-03F08D99482F}"/>
                </a:ext>
              </a:extLst>
            </p:cNvPr>
            <p:cNvSpPr/>
            <p:nvPr/>
          </p:nvSpPr>
          <p:spPr>
            <a:xfrm>
              <a:off x="8930819" y="454794"/>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iangle 243">
              <a:extLst>
                <a:ext uri="{FF2B5EF4-FFF2-40B4-BE49-F238E27FC236}">
                  <a16:creationId xmlns:a16="http://schemas.microsoft.com/office/drawing/2014/main" id="{C1541272-D44B-0E41-85A3-F5C0F29A79DC}"/>
                </a:ext>
              </a:extLst>
            </p:cNvPr>
            <p:cNvSpPr/>
            <p:nvPr/>
          </p:nvSpPr>
          <p:spPr>
            <a:xfrm rot="203016">
              <a:off x="9239804" y="856276"/>
              <a:ext cx="466160" cy="38820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a:extLst>
              <a:ext uri="{FF2B5EF4-FFF2-40B4-BE49-F238E27FC236}">
                <a16:creationId xmlns:a16="http://schemas.microsoft.com/office/drawing/2014/main" id="{022AFEAF-6DB5-EF4B-99F7-CAAC98B0F57A}"/>
              </a:ext>
            </a:extLst>
          </p:cNvPr>
          <p:cNvGrpSpPr/>
          <p:nvPr/>
        </p:nvGrpSpPr>
        <p:grpSpPr>
          <a:xfrm>
            <a:off x="8998449" y="279088"/>
            <a:ext cx="775145" cy="789685"/>
            <a:chOff x="8930819" y="454794"/>
            <a:chExt cx="775145" cy="789685"/>
          </a:xfrm>
        </p:grpSpPr>
        <p:sp>
          <p:nvSpPr>
            <p:cNvPr id="246" name="Diamond 245">
              <a:extLst>
                <a:ext uri="{FF2B5EF4-FFF2-40B4-BE49-F238E27FC236}">
                  <a16:creationId xmlns:a16="http://schemas.microsoft.com/office/drawing/2014/main" id="{8E61D781-EA8D-E447-85C7-5EFB1079F44E}"/>
                </a:ext>
              </a:extLst>
            </p:cNvPr>
            <p:cNvSpPr/>
            <p:nvPr/>
          </p:nvSpPr>
          <p:spPr>
            <a:xfrm>
              <a:off x="8930819" y="454794"/>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iangle 246">
              <a:extLst>
                <a:ext uri="{FF2B5EF4-FFF2-40B4-BE49-F238E27FC236}">
                  <a16:creationId xmlns:a16="http://schemas.microsoft.com/office/drawing/2014/main" id="{9BC0D244-153C-1746-946D-7A4B7E3AE5B6}"/>
                </a:ext>
              </a:extLst>
            </p:cNvPr>
            <p:cNvSpPr/>
            <p:nvPr/>
          </p:nvSpPr>
          <p:spPr>
            <a:xfrm rot="203016">
              <a:off x="9239804" y="856276"/>
              <a:ext cx="466160" cy="38820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8660BCD6-6C08-9D49-AA14-D511CE7F3D6B}"/>
              </a:ext>
            </a:extLst>
          </p:cNvPr>
          <p:cNvGrpSpPr/>
          <p:nvPr/>
        </p:nvGrpSpPr>
        <p:grpSpPr>
          <a:xfrm>
            <a:off x="8998449" y="279088"/>
            <a:ext cx="775145" cy="789685"/>
            <a:chOff x="8930819" y="454794"/>
            <a:chExt cx="775145" cy="789685"/>
          </a:xfrm>
        </p:grpSpPr>
        <p:sp>
          <p:nvSpPr>
            <p:cNvPr id="249" name="Diamond 248">
              <a:extLst>
                <a:ext uri="{FF2B5EF4-FFF2-40B4-BE49-F238E27FC236}">
                  <a16:creationId xmlns:a16="http://schemas.microsoft.com/office/drawing/2014/main" id="{B99855ED-3624-D64B-B06E-A3A0D69E2432}"/>
                </a:ext>
              </a:extLst>
            </p:cNvPr>
            <p:cNvSpPr/>
            <p:nvPr/>
          </p:nvSpPr>
          <p:spPr>
            <a:xfrm>
              <a:off x="8930819" y="454794"/>
              <a:ext cx="530955" cy="755549"/>
            </a:xfrm>
            <a:prstGeom prst="diamond">
              <a:avLst/>
            </a:prstGeom>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iangle 249">
              <a:extLst>
                <a:ext uri="{FF2B5EF4-FFF2-40B4-BE49-F238E27FC236}">
                  <a16:creationId xmlns:a16="http://schemas.microsoft.com/office/drawing/2014/main" id="{D126F7F9-7592-8B4F-A00F-721BDEE36C72}"/>
                </a:ext>
              </a:extLst>
            </p:cNvPr>
            <p:cNvSpPr/>
            <p:nvPr/>
          </p:nvSpPr>
          <p:spPr>
            <a:xfrm rot="203016">
              <a:off x="9239804" y="856276"/>
              <a:ext cx="466160" cy="388203"/>
            </a:xfrm>
            <a:prstGeom prst="triangle">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9812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09BB71-B8FD-B84B-B1C8-4BAAAC9CA874}"/>
              </a:ext>
            </a:extLst>
          </p:cNvPr>
          <p:cNvSpPr txBox="1"/>
          <p:nvPr/>
        </p:nvSpPr>
        <p:spPr>
          <a:xfrm>
            <a:off x="200526" y="1177689"/>
            <a:ext cx="11490038" cy="646331"/>
          </a:xfrm>
          <a:prstGeom prst="rect">
            <a:avLst/>
          </a:prstGeom>
          <a:noFill/>
        </p:spPr>
        <p:txBody>
          <a:bodyPr wrap="square" rtlCol="0" anchor="ctr">
            <a:spAutoFit/>
          </a:bodyPr>
          <a:lstStyle/>
          <a:p>
            <a:pPr algn="ctr"/>
            <a:r>
              <a:rPr lang="en-US" sz="3600" b="1" dirty="0">
                <a:latin typeface="Bradley Hand" pitchFamily="2" charset="77"/>
              </a:rPr>
              <a:t>NOTICE</a:t>
            </a:r>
            <a:r>
              <a:rPr lang="en-US" sz="3600" dirty="0">
                <a:latin typeface="Bradley Hand" pitchFamily="2" charset="77"/>
              </a:rPr>
              <a:t> 					   </a:t>
            </a:r>
            <a:r>
              <a:rPr lang="en-US" sz="3600" b="1" dirty="0">
                <a:latin typeface="Bradley Hand" pitchFamily="2" charset="77"/>
              </a:rPr>
              <a:t>WONDER</a:t>
            </a:r>
            <a:endParaRPr lang="en-US" sz="3600" dirty="0">
              <a:latin typeface="Bradley Hand" pitchFamily="2" charset="77"/>
            </a:endParaRPr>
          </a:p>
        </p:txBody>
      </p:sp>
      <p:cxnSp>
        <p:nvCxnSpPr>
          <p:cNvPr id="3" name="Straight Connector 2">
            <a:extLst>
              <a:ext uri="{FF2B5EF4-FFF2-40B4-BE49-F238E27FC236}">
                <a16:creationId xmlns:a16="http://schemas.microsoft.com/office/drawing/2014/main" id="{9222C5DD-22D0-1B4C-B618-951C7138A891}"/>
              </a:ext>
            </a:extLst>
          </p:cNvPr>
          <p:cNvCxnSpPr/>
          <p:nvPr/>
        </p:nvCxnSpPr>
        <p:spPr>
          <a:xfrm>
            <a:off x="1060620" y="1852509"/>
            <a:ext cx="1007075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9C27835-803C-2C4E-A409-2C99CD0DD038}"/>
              </a:ext>
            </a:extLst>
          </p:cNvPr>
          <p:cNvCxnSpPr>
            <a:cxnSpLocks/>
            <a:stCxn id="2" idx="0"/>
          </p:cNvCxnSpPr>
          <p:nvPr/>
        </p:nvCxnSpPr>
        <p:spPr>
          <a:xfrm>
            <a:off x="5945545" y="1177689"/>
            <a:ext cx="0" cy="538821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94A2740-8EE3-4A4F-8E39-E17098936B88}"/>
              </a:ext>
            </a:extLst>
          </p:cNvPr>
          <p:cNvSpPr txBox="1"/>
          <p:nvPr/>
        </p:nvSpPr>
        <p:spPr>
          <a:xfrm>
            <a:off x="6328510" y="2127158"/>
            <a:ext cx="4804350" cy="3708106"/>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1E873CDA-4749-F34C-A8CF-61FEDEB23A37}"/>
              </a:ext>
            </a:extLst>
          </p:cNvPr>
          <p:cNvSpPr txBox="1"/>
          <p:nvPr/>
        </p:nvSpPr>
        <p:spPr>
          <a:xfrm>
            <a:off x="782150" y="2115788"/>
            <a:ext cx="4804350" cy="3708106"/>
          </a:xfrm>
          <a:prstGeom prst="rect">
            <a:avLst/>
          </a:prstGeom>
          <a:noFill/>
        </p:spPr>
        <p:txBody>
          <a:bodyPr wrap="square" rtlCol="0">
            <a:spAutoFit/>
          </a:bodyPr>
          <a:lstStyle/>
          <a:p>
            <a:endParaRPr lang="en-US"/>
          </a:p>
        </p:txBody>
      </p:sp>
      <p:sp>
        <p:nvSpPr>
          <p:cNvPr id="7" name="Round Diagonal Corner Rectangle 6">
            <a:extLst>
              <a:ext uri="{FF2B5EF4-FFF2-40B4-BE49-F238E27FC236}">
                <a16:creationId xmlns:a16="http://schemas.microsoft.com/office/drawing/2014/main" id="{C2EEEDCE-10AA-0647-B74C-47334B495135}"/>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D292D49B-DF54-5F46-BD98-BF5ACE4E67D7}"/>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algn="ctr"/>
            <a:r>
              <a:rPr lang="en-US" sz="2133" dirty="0">
                <a:solidFill>
                  <a:schemeClr val="bg1"/>
                </a:solidFill>
                <a:latin typeface="Cavolini" panose="03000502040302020204" pitchFamily="66" charset="0"/>
                <a:cs typeface="Cavolini" panose="03000502040302020204" pitchFamily="66" charset="0"/>
              </a:rPr>
              <a:t>Get Ready</a:t>
            </a:r>
          </a:p>
        </p:txBody>
      </p:sp>
      <p:sp>
        <p:nvSpPr>
          <p:cNvPr id="9" name="Rectangle 8">
            <a:extLst>
              <a:ext uri="{FF2B5EF4-FFF2-40B4-BE49-F238E27FC236}">
                <a16:creationId xmlns:a16="http://schemas.microsoft.com/office/drawing/2014/main" id="{D5476460-14B0-B54C-A0A9-398764802BF8}"/>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dirty="0">
                <a:latin typeface="Bradley Hand" pitchFamily="2" charset="77"/>
              </a:rPr>
              <a:t>1</a:t>
            </a:r>
            <a:endParaRPr lang="en-US" sz="4800" dirty="0">
              <a:latin typeface="Bradley Hand" pitchFamily="2" charset="77"/>
            </a:endParaRPr>
          </a:p>
        </p:txBody>
      </p:sp>
      <p:pic>
        <p:nvPicPr>
          <p:cNvPr id="12" name="Picture 11" descr="A picture containing text, indoor&#10;&#10;Description automatically generated">
            <a:extLst>
              <a:ext uri="{FF2B5EF4-FFF2-40B4-BE49-F238E27FC236}">
                <a16:creationId xmlns:a16="http://schemas.microsoft.com/office/drawing/2014/main" id="{D1B05C8F-7213-1540-B531-5BFC90536EE2}"/>
              </a:ext>
            </a:extLst>
          </p:cNvPr>
          <p:cNvPicPr>
            <a:picLocks noChangeAspect="1"/>
          </p:cNvPicPr>
          <p:nvPr/>
        </p:nvPicPr>
        <p:blipFill>
          <a:blip r:embed="rId3"/>
          <a:stretch>
            <a:fillRect/>
          </a:stretch>
        </p:blipFill>
        <p:spPr>
          <a:xfrm>
            <a:off x="4243482" y="368137"/>
            <a:ext cx="3240017" cy="2430012"/>
          </a:xfrm>
          <a:prstGeom prst="rect">
            <a:avLst/>
          </a:prstGeom>
          <a:ln w="28575" cmpd="sng">
            <a:solidFill>
              <a:schemeClr val="tx1"/>
            </a:solidFill>
          </a:ln>
        </p:spPr>
      </p:pic>
    </p:spTree>
    <p:extLst>
      <p:ext uri="{BB962C8B-B14F-4D97-AF65-F5344CB8AC3E}">
        <p14:creationId xmlns:p14="http://schemas.microsoft.com/office/powerpoint/2010/main" val="2155530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159DD5EA-DDD1-9045-87B9-6AAD18DAEA53}"/>
              </a:ext>
            </a:extLst>
          </p:cNvPr>
          <p:cNvSpPr/>
          <p:nvPr/>
        </p:nvSpPr>
        <p:spPr>
          <a:xfrm>
            <a:off x="1536684" y="1132850"/>
            <a:ext cx="9118631" cy="4592299"/>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0070C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 Back</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3</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14467449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505815" y="792554"/>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200" b="1" i="0" u="none" strike="noStrike" kern="1200" cap="none" spc="0" normalizeH="0" baseline="0" noProof="0">
                <a:ln>
                  <a:noFill/>
                </a:ln>
                <a:solidFill>
                  <a:srgbClr val="70AD47"/>
                </a:solidFill>
                <a:effectLst/>
                <a:uLnTx/>
                <a:uFillTx/>
                <a:latin typeface="Montserrat" panose="020B0604020202020204" charset="0"/>
                <a:cs typeface="Arial"/>
                <a:sym typeface="Arial"/>
              </a:rPr>
              <a:t>Assessment Rubrics</a:t>
            </a:r>
          </a:p>
        </p:txBody>
      </p:sp>
      <p:sp>
        <p:nvSpPr>
          <p:cNvPr id="12" name="TextBox 11">
            <a:extLst>
              <a:ext uri="{FF2B5EF4-FFF2-40B4-BE49-F238E27FC236}">
                <a16:creationId xmlns:a16="http://schemas.microsoft.com/office/drawing/2014/main" id="{E206A5E7-F4C5-41C7-A789-718CA9137BCF}"/>
              </a:ext>
            </a:extLst>
          </p:cNvPr>
          <p:cNvSpPr txBox="1"/>
          <p:nvPr/>
        </p:nvSpPr>
        <p:spPr>
          <a:xfrm>
            <a:off x="505815" y="1640132"/>
            <a:ext cx="4055012" cy="4425314"/>
          </a:xfrm>
          <a:prstGeom prst="rect">
            <a:avLst/>
          </a:prstGeom>
          <a:noFill/>
        </p:spPr>
        <p:txBody>
          <a:bodyPr wrap="square">
            <a:spAutoFit/>
          </a:bodyPr>
          <a:lstStyle/>
          <a:p>
            <a:pPr>
              <a:lnSpc>
                <a:spcPct val="115000"/>
              </a:lnSpc>
            </a:pPr>
            <a:r>
              <a:rPr lang="en-CA" sz="2400" b="1" dirty="0">
                <a:effectLst/>
                <a:latin typeface="Annie Use Your Telescope"/>
                <a:ea typeface="Annie Use Your Telescope"/>
                <a:cs typeface="Annie Use Your Telescope"/>
              </a:rPr>
              <a:t>Suggested Codes for daily record keeping purposes:</a:t>
            </a:r>
            <a:endParaRPr lang="en-CA" sz="1800" dirty="0">
              <a:effectLst/>
              <a:latin typeface="Annie Use Your Telescope"/>
              <a:ea typeface="Arial" panose="020B0604020202020204" pitchFamily="34" charset="0"/>
            </a:endParaRPr>
          </a:p>
          <a:p>
            <a:pPr marL="342900" lvl="0" indent="-342900">
              <a:lnSpc>
                <a:spcPct val="115000"/>
              </a:lnSpc>
              <a:buFont typeface="Arial" panose="020B0604020202020204" pitchFamily="34" charset="0"/>
              <a:buChar char="●"/>
            </a:pPr>
            <a:r>
              <a:rPr lang="en-CA" sz="1800" u="none" strike="noStrike" dirty="0">
                <a:effectLst/>
                <a:latin typeface="Annie Use Your Telescope"/>
                <a:ea typeface="Annie Use Your Telescope"/>
                <a:cs typeface="Annie Use Your Telescope"/>
              </a:rPr>
              <a:t>I - Knowledge has been demonstrated individually</a:t>
            </a:r>
            <a:endParaRPr lang="en-CA" sz="1800" u="none" strike="noStrike" dirty="0">
              <a:effectLst/>
              <a:latin typeface="Annie Use Your Telescope"/>
              <a:ea typeface="Arial" panose="020B0604020202020204" pitchFamily="34" charset="0"/>
            </a:endParaRPr>
          </a:p>
          <a:p>
            <a:pPr marL="342900" lvl="0" indent="-342900">
              <a:lnSpc>
                <a:spcPct val="115000"/>
              </a:lnSpc>
              <a:buFont typeface="Arial" panose="020B0604020202020204" pitchFamily="34" charset="0"/>
              <a:buChar char="●"/>
            </a:pPr>
            <a:r>
              <a:rPr lang="en-CA" sz="1800" u="none" strike="noStrike" dirty="0">
                <a:effectLst/>
                <a:latin typeface="Annie Use Your Telescope"/>
                <a:ea typeface="Annie Use Your Telescope"/>
                <a:cs typeface="Annie Use Your Telescope"/>
              </a:rPr>
              <a:t>H - is used when knowledge has been demonstrated individually, but with help from the teacher or a peer</a:t>
            </a:r>
            <a:endParaRPr lang="en-CA" sz="1800" u="none" strike="noStrike" dirty="0">
              <a:effectLst/>
              <a:latin typeface="Annie Use Your Telescope"/>
              <a:ea typeface="Arial" panose="020B0604020202020204" pitchFamily="34" charset="0"/>
            </a:endParaRPr>
          </a:p>
          <a:p>
            <a:pPr marL="342900" lvl="0" indent="-342900">
              <a:lnSpc>
                <a:spcPct val="115000"/>
              </a:lnSpc>
              <a:buFont typeface="Arial" panose="020B0604020202020204" pitchFamily="34" charset="0"/>
              <a:buChar char="●"/>
            </a:pPr>
            <a:r>
              <a:rPr lang="en-CA" sz="1800" u="none" strike="noStrike" dirty="0">
                <a:effectLst/>
                <a:latin typeface="Annie Use Your Telescope"/>
                <a:ea typeface="Annie Use Your Telescope"/>
                <a:cs typeface="Annie Use Your Telescope"/>
              </a:rPr>
              <a:t>G - is used when knowledge has been demonstrated within a group</a:t>
            </a:r>
            <a:endParaRPr lang="en-CA" sz="1800" u="none" strike="noStrike" dirty="0">
              <a:effectLst/>
              <a:latin typeface="Annie Use Your Telescope"/>
              <a:ea typeface="Arial" panose="020B0604020202020204" pitchFamily="34" charset="0"/>
            </a:endParaRPr>
          </a:p>
          <a:p>
            <a:pPr marL="342900" lvl="0" indent="-342900">
              <a:lnSpc>
                <a:spcPct val="115000"/>
              </a:lnSpc>
              <a:buFont typeface="Arial" panose="020B0604020202020204" pitchFamily="34" charset="0"/>
              <a:buChar char="●"/>
            </a:pPr>
            <a:r>
              <a:rPr lang="en-CA" sz="1800" u="none" strike="noStrike" dirty="0">
                <a:effectLst/>
                <a:latin typeface="Annie Use Your Telescope"/>
                <a:ea typeface="Annie Use Your Telescope"/>
                <a:cs typeface="Annie Use Your Telescope"/>
              </a:rPr>
              <a:t>X - is used when a question has been attempted but answered incorrectly</a:t>
            </a:r>
            <a:endParaRPr lang="en-CA" sz="1800" u="none" strike="noStrike" dirty="0">
              <a:effectLst/>
              <a:latin typeface="Annie Use Your Telescope"/>
              <a:ea typeface="Arial" panose="020B0604020202020204" pitchFamily="34" charset="0"/>
            </a:endParaRPr>
          </a:p>
          <a:p>
            <a:pPr marL="342900" lvl="0" indent="-342900">
              <a:lnSpc>
                <a:spcPct val="115000"/>
              </a:lnSpc>
              <a:buFont typeface="Arial" panose="020B0604020202020204" pitchFamily="34" charset="0"/>
              <a:buChar char="●"/>
            </a:pPr>
            <a:r>
              <a:rPr lang="en-CA" sz="1800" u="none" strike="noStrike" dirty="0">
                <a:effectLst/>
                <a:latin typeface="Annie Use Your Telescope"/>
                <a:ea typeface="Annie Use Your Telescope"/>
                <a:cs typeface="Annie Use Your Telescope"/>
              </a:rPr>
              <a:t>N - is used when a question has not been attempted.</a:t>
            </a:r>
            <a:endParaRPr lang="en-CA" sz="1800" u="none" strike="noStrike" dirty="0">
              <a:effectLst/>
              <a:latin typeface="Annie Use Your Telescope"/>
              <a:ea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49180314"/>
              </p:ext>
            </p:extLst>
          </p:nvPr>
        </p:nvGraphicFramePr>
        <p:xfrm>
          <a:off x="4560827" y="-9629"/>
          <a:ext cx="7409499" cy="6702333"/>
        </p:xfrm>
        <a:graphic>
          <a:graphicData uri="http://schemas.openxmlformats.org/drawingml/2006/table">
            <a:tbl>
              <a:tblPr/>
              <a:tblGrid>
                <a:gridCol w="2740984">
                  <a:extLst>
                    <a:ext uri="{9D8B030D-6E8A-4147-A177-3AD203B41FA5}">
                      <a16:colId xmlns:a16="http://schemas.microsoft.com/office/drawing/2014/main" val="1445591828"/>
                    </a:ext>
                  </a:extLst>
                </a:gridCol>
                <a:gridCol w="851306">
                  <a:extLst>
                    <a:ext uri="{9D8B030D-6E8A-4147-A177-3AD203B41FA5}">
                      <a16:colId xmlns:a16="http://schemas.microsoft.com/office/drawing/2014/main" val="1151124161"/>
                    </a:ext>
                  </a:extLst>
                </a:gridCol>
                <a:gridCol w="1041056">
                  <a:extLst>
                    <a:ext uri="{9D8B030D-6E8A-4147-A177-3AD203B41FA5}">
                      <a16:colId xmlns:a16="http://schemas.microsoft.com/office/drawing/2014/main" val="2977442299"/>
                    </a:ext>
                  </a:extLst>
                </a:gridCol>
                <a:gridCol w="1214567">
                  <a:extLst>
                    <a:ext uri="{9D8B030D-6E8A-4147-A177-3AD203B41FA5}">
                      <a16:colId xmlns:a16="http://schemas.microsoft.com/office/drawing/2014/main" val="1021697500"/>
                    </a:ext>
                  </a:extLst>
                </a:gridCol>
                <a:gridCol w="1561586">
                  <a:extLst>
                    <a:ext uri="{9D8B030D-6E8A-4147-A177-3AD203B41FA5}">
                      <a16:colId xmlns:a16="http://schemas.microsoft.com/office/drawing/2014/main" val="3144389626"/>
                    </a:ext>
                  </a:extLst>
                </a:gridCol>
              </a:tblGrid>
              <a:tr h="235929">
                <a:tc gridSpan="5">
                  <a:txBody>
                    <a:bodyPr/>
                    <a:lstStyle/>
                    <a:p>
                      <a:pPr algn="ctr">
                        <a:lnSpc>
                          <a:spcPct val="115000"/>
                        </a:lnSpc>
                        <a:spcAft>
                          <a:spcPts val="0"/>
                        </a:spcAft>
                      </a:pPr>
                      <a:r>
                        <a:rPr lang="en-CA" sz="1000" b="1" dirty="0">
                          <a:solidFill>
                            <a:srgbClr val="000000"/>
                          </a:solidFill>
                          <a:effectLst/>
                          <a:latin typeface="Annie Use Your Telescope"/>
                          <a:ea typeface="Annie Use Your Telescope"/>
                          <a:cs typeface="Annie Use Your Telescope"/>
                        </a:rPr>
                        <a:t>Use Measurement to Understand and Describe Our World</a:t>
                      </a:r>
                      <a:endParaRPr lang="en-CA" sz="10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996110717"/>
                  </a:ext>
                </a:extLst>
              </a:tr>
              <a:tr h="235929">
                <a:tc>
                  <a:txBody>
                    <a:bodyPr/>
                    <a:lstStyle/>
                    <a:p>
                      <a:pPr algn="l">
                        <a:lnSpc>
                          <a:spcPct val="115000"/>
                        </a:lnSpc>
                        <a:spcAft>
                          <a:spcPts val="0"/>
                        </a:spcAft>
                      </a:pPr>
                      <a:r>
                        <a:rPr lang="en-CA" sz="1000" b="1">
                          <a:effectLst/>
                          <a:latin typeface="Annie Use Your Telescope"/>
                          <a:ea typeface="Annie Use Your Telescope"/>
                          <a:cs typeface="Annie Use Your Telescope"/>
                        </a:rPr>
                        <a:t>Student</a:t>
                      </a:r>
                      <a:r>
                        <a:rPr lang="en-CA" sz="1000" b="1">
                          <a:solidFill>
                            <a:srgbClr val="434343"/>
                          </a:solidFill>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n-CA" sz="1000" b="1" i="1" dirty="0">
                          <a:solidFill>
                            <a:srgbClr val="434343"/>
                          </a:solidFill>
                          <a:effectLst/>
                          <a:latin typeface="Annie Use Your Telescope"/>
                          <a:ea typeface="Annie Use Your Telescope"/>
                          <a:cs typeface="Annie Use Your Telescope"/>
                        </a:rPr>
                        <a:t>Basic descriptors to help guide your formative assessments.</a:t>
                      </a:r>
                      <a:endParaRPr lang="en-CA" sz="1000" dirty="0">
                        <a:effectLst/>
                        <a:latin typeface="Arial" panose="020B0604020202020204" pitchFamily="34" charset="0"/>
                        <a:ea typeface="Arial" panose="020B0604020202020204" pitchFamily="34" charset="0"/>
                      </a:endParaRPr>
                    </a:p>
                  </a:txBody>
                  <a:tcPr marL="32343" marR="32343" marT="32343" marB="323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226114593"/>
                  </a:ext>
                </a:extLst>
              </a:tr>
              <a:tr h="1442212">
                <a:tc>
                  <a:txBody>
                    <a:bodyPr/>
                    <a:lstStyle/>
                    <a:p>
                      <a:pPr algn="l">
                        <a:lnSpc>
                          <a:spcPct val="115000"/>
                        </a:lnSpc>
                        <a:spcAft>
                          <a:spcPts val="0"/>
                        </a:spcAft>
                      </a:pPr>
                      <a:r>
                        <a:rPr lang="en-CA" sz="1000" b="1" dirty="0">
                          <a:solidFill>
                            <a:srgbClr val="434343"/>
                          </a:solidFill>
                          <a:effectLst/>
                          <a:latin typeface="Annie Use Your Telescope"/>
                          <a:ea typeface="Annie Use Your Telescope"/>
                          <a:cs typeface="Annie Use Your Telescope"/>
                        </a:rPr>
                        <a:t>Full details of the student achievement profiles can be found here:</a:t>
                      </a:r>
                      <a:endParaRPr lang="en-CA" sz="1000" dirty="0">
                        <a:effectLst/>
                        <a:latin typeface="Arial" panose="020B0604020202020204" pitchFamily="34" charset="0"/>
                        <a:ea typeface="Arial" panose="020B0604020202020204" pitchFamily="34" charset="0"/>
                      </a:endParaRPr>
                    </a:p>
                    <a:p>
                      <a:pPr algn="l">
                        <a:lnSpc>
                          <a:spcPct val="115000"/>
                        </a:lnSpc>
                        <a:spcAft>
                          <a:spcPts val="0"/>
                        </a:spcAft>
                      </a:pPr>
                      <a:r>
                        <a:rPr lang="en-CA" sz="1000" b="1" dirty="0">
                          <a:solidFill>
                            <a:srgbClr val="434343"/>
                          </a:solidFill>
                          <a:effectLst/>
                          <a:latin typeface="Annie Use Your Telescope"/>
                          <a:ea typeface="Annie Use Your Telescope"/>
                          <a:cs typeface="Annie Use Your Telescope"/>
                        </a:rPr>
                        <a:t> </a:t>
                      </a:r>
                      <a:endParaRPr lang="en-CA" sz="1000" dirty="0">
                        <a:effectLst/>
                        <a:latin typeface="Arial" panose="020B0604020202020204" pitchFamily="34" charset="0"/>
                        <a:ea typeface="Arial" panose="020B0604020202020204" pitchFamily="34" charset="0"/>
                      </a:endParaRPr>
                    </a:p>
                    <a:p>
                      <a:pPr algn="l">
                        <a:lnSpc>
                          <a:spcPct val="115000"/>
                        </a:lnSpc>
                        <a:spcAft>
                          <a:spcPts val="0"/>
                        </a:spcAft>
                      </a:pPr>
                      <a:r>
                        <a:rPr lang="en-CA" sz="1000" b="1" u="sng" dirty="0">
                          <a:solidFill>
                            <a:srgbClr val="1155CC"/>
                          </a:solidFill>
                          <a:effectLst/>
                          <a:latin typeface="Annie Use Your Telescope"/>
                          <a:ea typeface="Annie Use Your Telescope"/>
                          <a:cs typeface="Annie Use Your Telescope"/>
                          <a:hlinkClick r:id="rId4"/>
                        </a:rPr>
                        <a:t>Knowledge</a:t>
                      </a:r>
                      <a:r>
                        <a:rPr lang="en-CA" sz="1000" b="1" u="sng" dirty="0">
                          <a:solidFill>
                            <a:srgbClr val="1155CC"/>
                          </a:solidFill>
                          <a:effectLst/>
                          <a:latin typeface="Annie Use Your Telescope"/>
                          <a:ea typeface="Annie Use Your Telescope"/>
                          <a:cs typeface="Annie Use Your Telescope"/>
                        </a:rPr>
                        <a:t> &amp; Understanding</a:t>
                      </a:r>
                      <a:endParaRPr lang="en-CA" sz="1000" dirty="0">
                        <a:effectLst/>
                        <a:latin typeface="Arial" panose="020B0604020202020204" pitchFamily="34" charset="0"/>
                        <a:ea typeface="Arial" panose="020B0604020202020204" pitchFamily="34" charset="0"/>
                      </a:endParaRPr>
                    </a:p>
                    <a:p>
                      <a:pPr algn="l">
                        <a:lnSpc>
                          <a:spcPct val="115000"/>
                        </a:lnSpc>
                        <a:spcAft>
                          <a:spcPts val="0"/>
                        </a:spcAft>
                      </a:pPr>
                      <a:r>
                        <a:rPr lang="en-CA" sz="1000" b="1" u="sng" dirty="0">
                          <a:solidFill>
                            <a:srgbClr val="1155CC"/>
                          </a:solidFill>
                          <a:effectLst/>
                          <a:latin typeface="Annie Use Your Telescope"/>
                          <a:ea typeface="Annie Use Your Telescope"/>
                          <a:cs typeface="Annie Use Your Telescope"/>
                          <a:hlinkClick r:id="rId5"/>
                        </a:rPr>
                        <a:t>Mental Math &amp; Estimation</a:t>
                      </a:r>
                      <a:endParaRPr lang="en-CA" sz="1000" dirty="0">
                        <a:effectLst/>
                        <a:latin typeface="Arial" panose="020B0604020202020204" pitchFamily="34" charset="0"/>
                        <a:ea typeface="Arial" panose="020B0604020202020204" pitchFamily="34" charset="0"/>
                      </a:endParaRPr>
                    </a:p>
                    <a:p>
                      <a:pPr algn="l">
                        <a:lnSpc>
                          <a:spcPct val="115000"/>
                        </a:lnSpc>
                        <a:spcAft>
                          <a:spcPts val="0"/>
                        </a:spcAft>
                      </a:pPr>
                      <a:r>
                        <a:rPr lang="en-CA" sz="1000" b="1" u="sng" dirty="0">
                          <a:solidFill>
                            <a:srgbClr val="1155CC"/>
                          </a:solidFill>
                          <a:effectLst/>
                          <a:latin typeface="Annie Use Your Telescope"/>
                          <a:ea typeface="Annie Use Your Telescope"/>
                          <a:cs typeface="Annie Use Your Telescope"/>
                          <a:hlinkClick r:id="rId6"/>
                        </a:rPr>
                        <a:t>Problem Solving </a:t>
                      </a:r>
                      <a:endParaRPr lang="en-CA" sz="10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000" b="1" dirty="0">
                          <a:solidFill>
                            <a:srgbClr val="666666"/>
                          </a:solidFill>
                          <a:effectLst/>
                          <a:latin typeface="Annie Use Your Telescope"/>
                          <a:ea typeface="Annie Use Your Telescope"/>
                          <a:cs typeface="Annie Use Your Telescope"/>
                        </a:rPr>
                        <a:t>Requires considerable,  on-going teacher support.</a:t>
                      </a:r>
                      <a:endParaRPr lang="en-CA" sz="1000" dirty="0">
                        <a:effectLst/>
                        <a:latin typeface="Arial" panose="020B0604020202020204" pitchFamily="34" charset="0"/>
                        <a:ea typeface="Arial" panose="020B0604020202020204" pitchFamily="34" charset="0"/>
                      </a:endParaRPr>
                    </a:p>
                  </a:txBody>
                  <a:tcPr marL="32343" marR="32343" marT="32343" marB="323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000" b="1" dirty="0">
                          <a:solidFill>
                            <a:srgbClr val="666666"/>
                          </a:solidFill>
                          <a:effectLst/>
                          <a:latin typeface="Annie Use Your Telescope"/>
                          <a:ea typeface="Annie Use Your Telescope"/>
                          <a:cs typeface="Annie Use Your Telescope"/>
                        </a:rPr>
                        <a:t>Requires occasional,  teacher or peer support.</a:t>
                      </a:r>
                      <a:endParaRPr lang="en-CA" sz="1000" dirty="0">
                        <a:effectLst/>
                        <a:latin typeface="Arial" panose="020B0604020202020204" pitchFamily="34" charset="0"/>
                        <a:ea typeface="Arial" panose="020B0604020202020204" pitchFamily="34" charset="0"/>
                      </a:endParaRPr>
                    </a:p>
                  </a:txBody>
                  <a:tcPr marL="32343" marR="32343" marT="32343" marB="323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000" b="1" dirty="0">
                          <a:solidFill>
                            <a:srgbClr val="666666"/>
                          </a:solidFill>
                          <a:effectLst/>
                          <a:latin typeface="Annie Use Your Telescope"/>
                          <a:ea typeface="Annie Use Your Telescope"/>
                          <a:cs typeface="Annie Use Your Telescope"/>
                        </a:rPr>
                        <a:t>Accurate, clear, uses appropriate strategies &amp; procedures. Requires occasional prompting for clarification.</a:t>
                      </a:r>
                      <a:endParaRPr lang="en-CA" sz="1000" dirty="0">
                        <a:effectLst/>
                        <a:latin typeface="Arial" panose="020B0604020202020204" pitchFamily="34" charset="0"/>
                        <a:ea typeface="Arial" panose="020B0604020202020204" pitchFamily="34" charset="0"/>
                      </a:endParaRPr>
                    </a:p>
                  </a:txBody>
                  <a:tcPr marL="32343" marR="32343" marT="32343" marB="323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000" b="1">
                          <a:solidFill>
                            <a:srgbClr val="666666"/>
                          </a:solidFill>
                          <a:effectLst/>
                          <a:latin typeface="Annie Use Your Telescope"/>
                          <a:ea typeface="Annie Use Your Telescope"/>
                          <a:cs typeface="Annie Use Your Telescope"/>
                        </a:rPr>
                        <a:t>Accurate, clear, flexible, consistent &amp; efficient. Justifies &amp; explains reasoning clearly and completely using accurate math vocabulary.</a:t>
                      </a:r>
                      <a:endParaRPr lang="en-CA" sz="1000">
                        <a:effectLst/>
                        <a:latin typeface="Arial" panose="020B0604020202020204" pitchFamily="34" charset="0"/>
                        <a:ea typeface="Arial" panose="020B0604020202020204" pitchFamily="34" charset="0"/>
                      </a:endParaRPr>
                    </a:p>
                  </a:txBody>
                  <a:tcPr marL="32343" marR="32343" marT="32343" marB="323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543108"/>
                  </a:ext>
                </a:extLst>
              </a:tr>
              <a:tr h="235929">
                <a:tc>
                  <a:txBody>
                    <a:bodyPr/>
                    <a:lstStyle/>
                    <a:p>
                      <a:pPr algn="ctr">
                        <a:lnSpc>
                          <a:spcPct val="115000"/>
                        </a:lnSpc>
                        <a:spcAft>
                          <a:spcPts val="0"/>
                        </a:spcAft>
                      </a:pPr>
                      <a:r>
                        <a:rPr lang="en-CA" sz="1000" b="1">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CCCC"/>
                    </a:solidFill>
                  </a:tcPr>
                </a:tc>
                <a:tc>
                  <a:txBody>
                    <a:bodyPr/>
                    <a:lstStyle/>
                    <a:p>
                      <a:pPr algn="ctr">
                        <a:lnSpc>
                          <a:spcPct val="115000"/>
                        </a:lnSpc>
                        <a:spcAft>
                          <a:spcPts val="0"/>
                        </a:spcAft>
                      </a:pPr>
                      <a:r>
                        <a:rPr lang="en-CA" sz="1000" b="1">
                          <a:effectLst/>
                          <a:latin typeface="Annie Use Your Telescope"/>
                          <a:ea typeface="Annie Use Your Telescope"/>
                          <a:cs typeface="Annie Use Your Telescope"/>
                        </a:rPr>
                        <a:t>Limited</a:t>
                      </a:r>
                      <a:endParaRPr lang="en-CA" sz="1000">
                        <a:effectLst/>
                        <a:latin typeface="Arial" panose="020B0604020202020204" pitchFamily="34" charset="0"/>
                        <a:ea typeface="Arial" panose="020B0604020202020204" pitchFamily="34" charset="0"/>
                      </a:endParaRPr>
                    </a:p>
                  </a:txBody>
                  <a:tcPr marL="32343" marR="32343" marT="32343" marB="32343">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CCCC"/>
                    </a:solidFill>
                  </a:tcPr>
                </a:tc>
                <a:tc>
                  <a:txBody>
                    <a:bodyPr/>
                    <a:lstStyle/>
                    <a:p>
                      <a:pPr algn="ctr">
                        <a:lnSpc>
                          <a:spcPct val="115000"/>
                        </a:lnSpc>
                        <a:spcAft>
                          <a:spcPts val="0"/>
                        </a:spcAft>
                      </a:pPr>
                      <a:r>
                        <a:rPr lang="en-CA" sz="1000" b="1" dirty="0">
                          <a:effectLst/>
                          <a:latin typeface="Annie Use Your Telescope"/>
                          <a:ea typeface="Annie Use Your Telescope"/>
                          <a:cs typeface="Annie Use Your Telescope"/>
                        </a:rPr>
                        <a:t>Basic</a:t>
                      </a:r>
                      <a:endParaRPr lang="en-CA" sz="1000" dirty="0">
                        <a:effectLst/>
                        <a:latin typeface="Arial" panose="020B0604020202020204" pitchFamily="34" charset="0"/>
                        <a:ea typeface="Arial" panose="020B0604020202020204" pitchFamily="34" charset="0"/>
                      </a:endParaRPr>
                    </a:p>
                  </a:txBody>
                  <a:tcPr marL="32343" marR="32343" marT="32343" marB="32343">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CCCC"/>
                    </a:solidFill>
                  </a:tcPr>
                </a:tc>
                <a:tc>
                  <a:txBody>
                    <a:bodyPr/>
                    <a:lstStyle/>
                    <a:p>
                      <a:pPr algn="ctr">
                        <a:lnSpc>
                          <a:spcPct val="115000"/>
                        </a:lnSpc>
                        <a:spcAft>
                          <a:spcPts val="0"/>
                        </a:spcAft>
                      </a:pPr>
                      <a:r>
                        <a:rPr lang="en-CA" sz="1000" b="1">
                          <a:effectLst/>
                          <a:latin typeface="Annie Use Your Telescope"/>
                          <a:ea typeface="Annie Use Your Telescope"/>
                          <a:cs typeface="Annie Use Your Telescope"/>
                        </a:rPr>
                        <a:t>Good</a:t>
                      </a:r>
                      <a:endParaRPr lang="en-CA" sz="1000">
                        <a:effectLst/>
                        <a:latin typeface="Arial" panose="020B0604020202020204" pitchFamily="34" charset="0"/>
                        <a:ea typeface="Arial" panose="020B0604020202020204" pitchFamily="34" charset="0"/>
                      </a:endParaRPr>
                    </a:p>
                  </a:txBody>
                  <a:tcPr marL="32343" marR="32343" marT="32343" marB="32343">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CCCC"/>
                    </a:solidFill>
                  </a:tcPr>
                </a:tc>
                <a:tc>
                  <a:txBody>
                    <a:bodyPr/>
                    <a:lstStyle/>
                    <a:p>
                      <a:pPr algn="ctr">
                        <a:lnSpc>
                          <a:spcPct val="115000"/>
                        </a:lnSpc>
                        <a:spcAft>
                          <a:spcPts val="0"/>
                        </a:spcAft>
                      </a:pPr>
                      <a:r>
                        <a:rPr lang="en-CA" sz="1000" b="1" dirty="0" smtClean="0">
                          <a:effectLst/>
                          <a:latin typeface="Annie Use Your Telescope"/>
                          <a:ea typeface="Annie Use Your Telescope"/>
                          <a:cs typeface="Annie Use Your Telescope"/>
                        </a:rPr>
                        <a:t>Very </a:t>
                      </a:r>
                      <a:r>
                        <a:rPr lang="en-CA" sz="1000" b="1" dirty="0">
                          <a:effectLst/>
                          <a:latin typeface="Annie Use Your Telescope"/>
                          <a:ea typeface="Annie Use Your Telescope"/>
                          <a:cs typeface="Annie Use Your Telescope"/>
                        </a:rPr>
                        <a:t>Good/Excellent</a:t>
                      </a:r>
                      <a:endParaRPr lang="en-CA" sz="1000" dirty="0">
                        <a:effectLst/>
                        <a:latin typeface="Arial" panose="020B0604020202020204" pitchFamily="34" charset="0"/>
                        <a:ea typeface="Arial" panose="020B0604020202020204" pitchFamily="34" charset="0"/>
                      </a:endParaRPr>
                    </a:p>
                  </a:txBody>
                  <a:tcPr marL="32343" marR="32343" marT="32343" marB="32343">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2478772844"/>
                  </a:ext>
                </a:extLst>
              </a:tr>
              <a:tr h="408255">
                <a:tc gridSpan="5">
                  <a:txBody>
                    <a:bodyPr/>
                    <a:lstStyle/>
                    <a:p>
                      <a:pPr algn="ctr">
                        <a:lnSpc>
                          <a:spcPct val="115000"/>
                        </a:lnSpc>
                        <a:spcAft>
                          <a:spcPts val="0"/>
                        </a:spcAft>
                      </a:pPr>
                      <a:r>
                        <a:rPr lang="en-CA" sz="1000" b="1" i="1" dirty="0">
                          <a:effectLst/>
                          <a:latin typeface="Annie Use Your Telescope"/>
                          <a:ea typeface="Annie Use Your Telescope"/>
                          <a:cs typeface="Annie Use Your Telescope"/>
                        </a:rPr>
                        <a:t>Tracking student data throughout these learning experiences will allow the teacher to make an informed assessment about the students’ level of achievement of these outcomes. </a:t>
                      </a:r>
                      <a:endParaRPr lang="en-CA" sz="10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4186731358"/>
                  </a:ext>
                </a:extLst>
              </a:tr>
              <a:tr h="408255">
                <a:tc>
                  <a:txBody>
                    <a:bodyPr/>
                    <a:lstStyle/>
                    <a:p>
                      <a:pPr algn="l">
                        <a:lnSpc>
                          <a:spcPct val="115000"/>
                        </a:lnSpc>
                        <a:spcAft>
                          <a:spcPts val="0"/>
                        </a:spcAft>
                      </a:pPr>
                      <a:r>
                        <a:rPr lang="en-CA" sz="1000">
                          <a:effectLst/>
                          <a:latin typeface="Annie Use Your Telescope"/>
                          <a:ea typeface="Annie Use Your Telescope"/>
                          <a:cs typeface="Annie Use Your Telescope"/>
                        </a:rPr>
                        <a:t>Understand the difference between perimeter &amp; area</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dirty="0">
                          <a:effectLst/>
                          <a:latin typeface="Annie Use Your Telescope"/>
                          <a:ea typeface="Annie Use Your Telescope"/>
                          <a:cs typeface="Annie Use Your Telescope"/>
                        </a:rPr>
                        <a:t> </a:t>
                      </a:r>
                      <a:endParaRPr lang="en-CA" sz="10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445626"/>
                  </a:ext>
                </a:extLst>
              </a:tr>
              <a:tr h="432556">
                <a:tc>
                  <a:txBody>
                    <a:bodyPr/>
                    <a:lstStyle/>
                    <a:p>
                      <a:pPr algn="l">
                        <a:lnSpc>
                          <a:spcPct val="115000"/>
                        </a:lnSpc>
                        <a:spcAft>
                          <a:spcPts val="0"/>
                        </a:spcAft>
                      </a:pPr>
                      <a:r>
                        <a:rPr lang="en-CA" sz="1000">
                          <a:effectLst/>
                          <a:latin typeface="Annie Use Your Telescope"/>
                          <a:ea typeface="Annie Use Your Telescope"/>
                          <a:cs typeface="Annie Use Your Telescope"/>
                        </a:rPr>
                        <a:t>Determine and record area and recognize that area is recorded in square units</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dirty="0">
                          <a:effectLst/>
                          <a:latin typeface="Annie Use Your Telescope"/>
                          <a:ea typeface="Annie Use Your Telescope"/>
                          <a:cs typeface="Annie Use Your Telescope"/>
                        </a:rPr>
                        <a:t> </a:t>
                      </a:r>
                      <a:endParaRPr lang="en-CA" sz="10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dirty="0">
                          <a:effectLst/>
                          <a:latin typeface="Annie Use Your Telescope"/>
                          <a:ea typeface="Annie Use Your Telescope"/>
                          <a:cs typeface="Annie Use Your Telescope"/>
                        </a:rPr>
                        <a:t> </a:t>
                      </a:r>
                      <a:endParaRPr lang="en-CA" sz="10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963913"/>
                  </a:ext>
                </a:extLst>
              </a:tr>
              <a:tr h="580582">
                <a:tc>
                  <a:txBody>
                    <a:bodyPr/>
                    <a:lstStyle/>
                    <a:p>
                      <a:pPr algn="l">
                        <a:lnSpc>
                          <a:spcPct val="115000"/>
                        </a:lnSpc>
                        <a:spcAft>
                          <a:spcPts val="0"/>
                        </a:spcAft>
                      </a:pPr>
                      <a:r>
                        <a:rPr lang="en-CA" sz="1000">
                          <a:effectLst/>
                          <a:latin typeface="Annie Use Your Telescope"/>
                          <a:ea typeface="Annie Use Your Telescope"/>
                          <a:cs typeface="Annie Use Your Telescope"/>
                        </a:rPr>
                        <a:t>Construct different rectangles for a given area to demonstrate that many rectangles may have the same area</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dirty="0">
                          <a:effectLst/>
                          <a:latin typeface="Annie Use Your Telescope"/>
                          <a:ea typeface="Annie Use Your Telescope"/>
                          <a:cs typeface="Annie Use Your Telescope"/>
                        </a:rPr>
                        <a:t> </a:t>
                      </a:r>
                      <a:endParaRPr lang="en-CA" sz="10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705368"/>
                  </a:ext>
                </a:extLst>
              </a:tr>
              <a:tr h="408255">
                <a:tc>
                  <a:txBody>
                    <a:bodyPr/>
                    <a:lstStyle/>
                    <a:p>
                      <a:pPr algn="l">
                        <a:lnSpc>
                          <a:spcPct val="115000"/>
                        </a:lnSpc>
                        <a:spcAft>
                          <a:spcPts val="0"/>
                        </a:spcAft>
                      </a:pPr>
                      <a:r>
                        <a:rPr lang="en-CA" sz="1000">
                          <a:effectLst/>
                          <a:latin typeface="Annie Use Your Telescope"/>
                          <a:ea typeface="Annie Use Your Telescope"/>
                          <a:cs typeface="Annie Use Your Telescope"/>
                        </a:rPr>
                        <a:t>Represent and describe patterns and relationships using charts and tables</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dirty="0">
                          <a:effectLst/>
                          <a:latin typeface="Annie Use Your Telescope"/>
                          <a:ea typeface="Annie Use Your Telescope"/>
                          <a:cs typeface="Annie Use Your Telescope"/>
                        </a:rPr>
                        <a:t> </a:t>
                      </a:r>
                      <a:endParaRPr lang="en-CA" sz="10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980087"/>
                  </a:ext>
                </a:extLst>
              </a:tr>
              <a:tr h="408255">
                <a:tc>
                  <a:txBody>
                    <a:bodyPr/>
                    <a:lstStyle/>
                    <a:p>
                      <a:pPr algn="l">
                        <a:lnSpc>
                          <a:spcPct val="115000"/>
                        </a:lnSpc>
                        <a:spcAft>
                          <a:spcPts val="0"/>
                        </a:spcAft>
                      </a:pPr>
                      <a:r>
                        <a:rPr lang="en-CA" sz="1000">
                          <a:effectLst/>
                          <a:latin typeface="Annie Use Your Telescope"/>
                          <a:ea typeface="Annie Use Your Telescope"/>
                          <a:cs typeface="Annie Use Your Telescope"/>
                        </a:rPr>
                        <a:t>Identify and explain mathematical relationships using charts and diagrams</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dirty="0">
                          <a:effectLst/>
                          <a:latin typeface="Annie Use Your Telescope"/>
                          <a:ea typeface="Annie Use Your Telescope"/>
                          <a:cs typeface="Annie Use Your Telescope"/>
                        </a:rPr>
                        <a:t> </a:t>
                      </a:r>
                      <a:endParaRPr lang="en-CA" sz="10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247951"/>
                  </a:ext>
                </a:extLst>
              </a:tr>
              <a:tr h="408255">
                <a:tc>
                  <a:txBody>
                    <a:bodyPr/>
                    <a:lstStyle/>
                    <a:p>
                      <a:pPr algn="l">
                        <a:lnSpc>
                          <a:spcPct val="115000"/>
                        </a:lnSpc>
                        <a:spcAft>
                          <a:spcPts val="0"/>
                        </a:spcAft>
                      </a:pPr>
                      <a:r>
                        <a:rPr lang="en-CA" sz="1000">
                          <a:effectLst/>
                          <a:latin typeface="Annie Use Your Telescope"/>
                          <a:ea typeface="Annie Use Your Telescope"/>
                          <a:cs typeface="Annie Use Your Telescope"/>
                        </a:rPr>
                        <a:t>Describe and apply the mental math strategy of halving/doubling</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dirty="0">
                          <a:effectLst/>
                          <a:latin typeface="Annie Use Your Telescope"/>
                          <a:ea typeface="Annie Use Your Telescope"/>
                          <a:cs typeface="Annie Use Your Telescope"/>
                        </a:rPr>
                        <a:t> </a:t>
                      </a:r>
                      <a:endParaRPr lang="en-CA" sz="10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dirty="0">
                          <a:effectLst/>
                          <a:latin typeface="Annie Use Your Telescope"/>
                          <a:ea typeface="Annie Use Your Telescope"/>
                          <a:cs typeface="Annie Use Your Telescope"/>
                        </a:rPr>
                        <a:t> </a:t>
                      </a:r>
                      <a:endParaRPr lang="en-CA" sz="10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967669"/>
                  </a:ext>
                </a:extLst>
              </a:tr>
              <a:tr h="580582">
                <a:tc>
                  <a:txBody>
                    <a:bodyPr/>
                    <a:lstStyle/>
                    <a:p>
                      <a:pPr algn="l">
                        <a:lnSpc>
                          <a:spcPct val="115000"/>
                        </a:lnSpc>
                        <a:spcAft>
                          <a:spcPts val="0"/>
                        </a:spcAft>
                      </a:pPr>
                      <a:r>
                        <a:rPr lang="en-CA" sz="1000">
                          <a:effectLst/>
                          <a:latin typeface="Annie Use Your Telescope"/>
                          <a:ea typeface="Annie Use Your Telescope"/>
                          <a:cs typeface="Annie Use Your Telescope"/>
                        </a:rPr>
                        <a:t>Describe and apply the mental math strategy of add one more group, count on from a known fact</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dirty="0">
                          <a:effectLst/>
                          <a:latin typeface="Annie Use Your Telescope"/>
                          <a:ea typeface="Annie Use Your Telescope"/>
                          <a:cs typeface="Annie Use Your Telescope"/>
                        </a:rPr>
                        <a:t> </a:t>
                      </a:r>
                      <a:endParaRPr lang="en-CA" sz="10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dirty="0">
                          <a:effectLst/>
                          <a:latin typeface="Annie Use Your Telescope"/>
                          <a:ea typeface="Annie Use Your Telescope"/>
                          <a:cs typeface="Annie Use Your Telescope"/>
                        </a:rPr>
                        <a:t> </a:t>
                      </a:r>
                      <a:endParaRPr lang="en-CA" sz="10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569385"/>
                  </a:ext>
                </a:extLst>
              </a:tr>
              <a:tr h="493087">
                <a:tc>
                  <a:txBody>
                    <a:bodyPr/>
                    <a:lstStyle/>
                    <a:p>
                      <a:pPr algn="l">
                        <a:lnSpc>
                          <a:spcPct val="115000"/>
                        </a:lnSpc>
                        <a:spcAft>
                          <a:spcPts val="0"/>
                        </a:spcAft>
                      </a:pPr>
                      <a:r>
                        <a:rPr lang="en-CA" sz="1000">
                          <a:effectLst/>
                          <a:latin typeface="Annie Use Your Telescope"/>
                          <a:ea typeface="Annie Use Your Telescope"/>
                          <a:cs typeface="Annie Use Your Telescope"/>
                        </a:rPr>
                        <a:t>Describe and apply the mental math strategy of knowing half/ breaking into smaller parts</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000" dirty="0">
                          <a:effectLst/>
                          <a:latin typeface="Annie Use Your Telescope"/>
                          <a:ea typeface="Annie Use Your Telescope"/>
                          <a:cs typeface="Annie Use Your Telescope"/>
                        </a:rPr>
                        <a:t> </a:t>
                      </a:r>
                      <a:endParaRPr lang="en-CA" sz="10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378916"/>
                  </a:ext>
                </a:extLst>
              </a:tr>
              <a:tr h="414620">
                <a:tc>
                  <a:txBody>
                    <a:bodyPr/>
                    <a:lstStyle/>
                    <a:p>
                      <a:pPr algn="l">
                        <a:lnSpc>
                          <a:spcPct val="115000"/>
                        </a:lnSpc>
                        <a:spcAft>
                          <a:spcPts val="0"/>
                        </a:spcAft>
                      </a:pPr>
                      <a:r>
                        <a:rPr lang="en-CA" sz="1100" dirty="0">
                          <a:effectLst/>
                          <a:latin typeface="Annie Use Your Telescope"/>
                          <a:ea typeface="Annie Use Your Telescope"/>
                          <a:cs typeface="Annie Use Your Telescope"/>
                        </a:rPr>
                        <a:t>Solve problems involving area &amp; perimeter</a:t>
                      </a:r>
                      <a:endParaRPr lang="en-CA" sz="11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100" dirty="0">
                          <a:effectLst/>
                          <a:latin typeface="Annie Use Your Telescope"/>
                          <a:ea typeface="Annie Use Your Telescope"/>
                          <a:cs typeface="Annie Use Your Telescope"/>
                        </a:rPr>
                        <a:t> </a:t>
                      </a:r>
                      <a:endParaRPr lang="en-CA" sz="11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100" dirty="0">
                          <a:effectLst/>
                          <a:latin typeface="Annie Use Your Telescope"/>
                          <a:ea typeface="Annie Use Your Telescope"/>
                          <a:cs typeface="Annie Use Your Telescope"/>
                        </a:rPr>
                        <a:t> </a:t>
                      </a:r>
                      <a:endParaRPr lang="en-CA" sz="11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100" dirty="0">
                          <a:effectLst/>
                          <a:latin typeface="Annie Use Your Telescope"/>
                          <a:ea typeface="Annie Use Your Telescope"/>
                          <a:cs typeface="Annie Use Your Telescope"/>
                        </a:rPr>
                        <a:t> </a:t>
                      </a:r>
                      <a:endParaRPr lang="en-CA" sz="11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100" dirty="0">
                          <a:effectLst/>
                          <a:latin typeface="Annie Use Your Telescope"/>
                          <a:ea typeface="Annie Use Your Telescope"/>
                          <a:cs typeface="Annie Use Your Telescope"/>
                        </a:rPr>
                        <a:t> </a:t>
                      </a:r>
                      <a:endParaRPr lang="en-CA" sz="1100" dirty="0">
                        <a:effectLst/>
                        <a:latin typeface="Arial" panose="020B0604020202020204" pitchFamily="34" charset="0"/>
                        <a:ea typeface="Arial" panose="020B0604020202020204" pitchFamily="34" charset="0"/>
                      </a:endParaRPr>
                    </a:p>
                  </a:txBody>
                  <a:tcPr marL="32343" marR="32343" marT="32343" marB="323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70574"/>
                  </a:ext>
                </a:extLst>
              </a:tr>
            </a:tbl>
          </a:graphicData>
        </a:graphic>
      </p:graphicFrame>
    </p:spTree>
    <p:extLst>
      <p:ext uri="{BB962C8B-B14F-4D97-AF65-F5344CB8AC3E}">
        <p14:creationId xmlns:p14="http://schemas.microsoft.com/office/powerpoint/2010/main" val="26230500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92</a:t>
            </a:fld>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1081668" y="1146048"/>
            <a:ext cx="9830977" cy="500137"/>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50">
                <a:solidFill>
                  <a:schemeClr val="tx2"/>
                </a:solidFill>
              </a:rPr>
              <a:t>Heather Jones - St. James-Assiniboia School Division</a:t>
            </a: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505815" y="567471"/>
            <a:ext cx="6402000" cy="5460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a:solidFill>
                  <a:schemeClr val="accent6"/>
                </a:solidFill>
                <a:latin typeface="Montserrat" panose="020B0604020202020204" charset="0"/>
              </a:rPr>
              <a:t>Credits</a:t>
            </a:r>
          </a:p>
        </p:txBody>
      </p:sp>
      <p:sp>
        <p:nvSpPr>
          <p:cNvPr id="5" name="Google Shape;89;p15">
            <a:extLst>
              <a:ext uri="{FF2B5EF4-FFF2-40B4-BE49-F238E27FC236}">
                <a16:creationId xmlns:a16="http://schemas.microsoft.com/office/drawing/2014/main" id="{B47DD1DC-96B1-7E40-AD29-6A0DA5011F35}"/>
              </a:ext>
            </a:extLst>
          </p:cNvPr>
          <p:cNvSpPr txBox="1">
            <a:spLocks/>
          </p:cNvSpPr>
          <p:nvPr/>
        </p:nvSpPr>
        <p:spPr>
          <a:xfrm>
            <a:off x="505815" y="2872143"/>
            <a:ext cx="6402000" cy="5460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a:solidFill>
                  <a:schemeClr val="accent6"/>
                </a:solidFill>
                <a:latin typeface="Montserrat" panose="020B0604020202020204" charset="0"/>
              </a:rPr>
              <a:t>Reviewers</a:t>
            </a:r>
          </a:p>
        </p:txBody>
      </p:sp>
      <p:sp>
        <p:nvSpPr>
          <p:cNvPr id="6" name="TextBox 5">
            <a:extLst>
              <a:ext uri="{FF2B5EF4-FFF2-40B4-BE49-F238E27FC236}">
                <a16:creationId xmlns:a16="http://schemas.microsoft.com/office/drawing/2014/main" id="{8562D483-360A-9E42-BCE8-8308FD19E01F}"/>
              </a:ext>
            </a:extLst>
          </p:cNvPr>
          <p:cNvSpPr txBox="1"/>
          <p:nvPr/>
        </p:nvSpPr>
        <p:spPr>
          <a:xfrm>
            <a:off x="1106432" y="3404857"/>
            <a:ext cx="10476919" cy="2611036"/>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dirty="0">
                <a:solidFill>
                  <a:schemeClr val="tx1">
                    <a:lumMod val="65000"/>
                    <a:lumOff val="35000"/>
                  </a:schemeClr>
                </a:solidFill>
              </a:rPr>
              <a:t>Scott Dempster - St. James-Assiniboia School Division </a:t>
            </a:r>
          </a:p>
          <a:p>
            <a:pPr marL="457200" indent="-457200">
              <a:buFont typeface="Arial" panose="020B0604020202020204" pitchFamily="34" charset="0"/>
              <a:buChar char="•"/>
            </a:pPr>
            <a:r>
              <a:rPr lang="en-US" sz="2600" dirty="0">
                <a:solidFill>
                  <a:schemeClr val="tx1">
                    <a:lumMod val="65000"/>
                    <a:lumOff val="35000"/>
                  </a:schemeClr>
                </a:solidFill>
              </a:rPr>
              <a:t>Charmaine </a:t>
            </a:r>
            <a:r>
              <a:rPr lang="en-US" sz="2600" dirty="0" err="1">
                <a:solidFill>
                  <a:schemeClr val="tx1">
                    <a:lumMod val="65000"/>
                    <a:lumOff val="35000"/>
                  </a:schemeClr>
                </a:solidFill>
              </a:rPr>
              <a:t>Mackid</a:t>
            </a:r>
            <a:r>
              <a:rPr lang="en-US" sz="2600" dirty="0">
                <a:solidFill>
                  <a:schemeClr val="tx1">
                    <a:lumMod val="65000"/>
                    <a:lumOff val="35000"/>
                  </a:schemeClr>
                </a:solidFill>
              </a:rPr>
              <a:t> - Hanover School Division</a:t>
            </a:r>
          </a:p>
          <a:p>
            <a:pPr marL="457200" indent="-457200">
              <a:buFont typeface="Arial" panose="020B0604020202020204" pitchFamily="34" charset="0"/>
              <a:buChar char="•"/>
            </a:pPr>
            <a:r>
              <a:rPr lang="en-US" sz="2600" dirty="0">
                <a:solidFill>
                  <a:schemeClr val="tx1">
                    <a:lumMod val="65000"/>
                    <a:lumOff val="35000"/>
                  </a:schemeClr>
                </a:solidFill>
                <a:cs typeface="Calibri"/>
              </a:rPr>
              <a:t>Lisa Page - St. James - Assiniboia School Division</a:t>
            </a:r>
          </a:p>
          <a:p>
            <a:pPr marL="457200" indent="-457200">
              <a:buFont typeface="Arial" panose="020B0604020202020204" pitchFamily="34" charset="0"/>
              <a:buChar char="•"/>
            </a:pPr>
            <a:r>
              <a:rPr lang="en-US" sz="2600" dirty="0">
                <a:solidFill>
                  <a:schemeClr val="tx1">
                    <a:lumMod val="65000"/>
                    <a:lumOff val="35000"/>
                  </a:schemeClr>
                </a:solidFill>
                <a:ea typeface="+mn-lt"/>
                <a:cs typeface="+mn-lt"/>
              </a:rPr>
              <a:t>Dayna Quinn-</a:t>
            </a:r>
            <a:r>
              <a:rPr lang="en-US" sz="2600" dirty="0" err="1">
                <a:solidFill>
                  <a:schemeClr val="tx1">
                    <a:lumMod val="65000"/>
                    <a:lumOff val="35000"/>
                  </a:schemeClr>
                </a:solidFill>
                <a:ea typeface="+mn-lt"/>
                <a:cs typeface="+mn-lt"/>
              </a:rPr>
              <a:t>LaFleche</a:t>
            </a:r>
            <a:r>
              <a:rPr lang="en-US" sz="2600" dirty="0">
                <a:solidFill>
                  <a:schemeClr val="tx1">
                    <a:lumMod val="65000"/>
                    <a:lumOff val="35000"/>
                  </a:schemeClr>
                </a:solidFill>
                <a:ea typeface="+mn-lt"/>
                <a:cs typeface="+mn-lt"/>
              </a:rPr>
              <a:t> - St. James-</a:t>
            </a:r>
            <a:r>
              <a:rPr lang="en-US" sz="2600" dirty="0" err="1">
                <a:solidFill>
                  <a:schemeClr val="tx1">
                    <a:lumMod val="65000"/>
                    <a:lumOff val="35000"/>
                  </a:schemeClr>
                </a:solidFill>
                <a:ea typeface="+mn-lt"/>
                <a:cs typeface="+mn-lt"/>
              </a:rPr>
              <a:t>Assiniboia</a:t>
            </a:r>
            <a:r>
              <a:rPr lang="en-US" sz="2600" dirty="0">
                <a:solidFill>
                  <a:schemeClr val="tx1">
                    <a:lumMod val="65000"/>
                    <a:lumOff val="35000"/>
                  </a:schemeClr>
                </a:solidFill>
                <a:ea typeface="+mn-lt"/>
                <a:cs typeface="+mn-lt"/>
              </a:rPr>
              <a:t> School Division</a:t>
            </a:r>
          </a:p>
          <a:p>
            <a:pPr marL="457200" indent="-457200">
              <a:buFont typeface="Arial" panose="020B0604020202020204" pitchFamily="34" charset="0"/>
              <a:buChar char="•"/>
            </a:pPr>
            <a:endParaRPr lang="en-US" sz="2800" dirty="0">
              <a:solidFill>
                <a:schemeClr val="tx2"/>
              </a:solidFill>
              <a:cs typeface="Calibri"/>
            </a:endParaRPr>
          </a:p>
          <a:p>
            <a:pPr marL="457200" indent="-457200">
              <a:buFont typeface="Arial" panose="020B0604020202020204" pitchFamily="34" charset="0"/>
              <a:buChar char="•"/>
            </a:pPr>
            <a:endParaRPr lang="en-US" sz="2667" dirty="0">
              <a:solidFill>
                <a:schemeClr val="tx2"/>
              </a:solidFill>
              <a:cs typeface="Calibri" panose="020F0502020204030204"/>
            </a:endParaRPr>
          </a:p>
        </p:txBody>
      </p:sp>
    </p:spTree>
    <p:extLst>
      <p:ext uri="{BB962C8B-B14F-4D97-AF65-F5344CB8AC3E}">
        <p14:creationId xmlns:p14="http://schemas.microsoft.com/office/powerpoint/2010/main" val="2092005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1038</TotalTime>
  <Words>6447</Words>
  <Application>Microsoft Office PowerPoint</Application>
  <PresentationFormat>Widescreen</PresentationFormat>
  <Paragraphs>873</Paragraphs>
  <Slides>92</Slides>
  <Notes>87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92</vt:i4>
      </vt:variant>
    </vt:vector>
  </HeadingPairs>
  <TitlesOfParts>
    <vt:vector size="103" baseType="lpstr">
      <vt:lpstr>Abadi MT Condensed Light</vt:lpstr>
      <vt:lpstr>Annie Use Your Telescope</vt:lpstr>
      <vt:lpstr>Arial</vt:lpstr>
      <vt:lpstr>Bradley Hand</vt:lpstr>
      <vt:lpstr>Calibri</vt:lpstr>
      <vt:lpstr>Calibri Light</vt:lpstr>
      <vt:lpstr>Cavolini</vt:lpstr>
      <vt:lpstr>Marker Felt Thin</vt:lpstr>
      <vt:lpstr>Montserrat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Jones</dc:creator>
  <cp:lastModifiedBy>Harrison, Lynn (MET)</cp:lastModifiedBy>
  <cp:revision>18</cp:revision>
  <cp:lastPrinted>2020-12-11T05:19:32Z</cp:lastPrinted>
  <dcterms:created xsi:type="dcterms:W3CDTF">2020-12-10T16:11:27Z</dcterms:created>
  <dcterms:modified xsi:type="dcterms:W3CDTF">2020-12-14T14:33:45Z</dcterms:modified>
</cp:coreProperties>
</file>