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5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6858000" type="screen4x3"/>
  <p:notesSz cx="6858000" cy="9144000"/>
  <p:embeddedFontLst>
    <p:embeddedFont>
      <p:font typeface="Comic Sans MS" panose="030F0702030302020204" pitchFamily="66" charset="0"/>
      <p:regular r:id="rId53"/>
      <p:bold r:id="rId54"/>
      <p:italic r:id="rId55"/>
      <p:boldItalic r:id="rId56"/>
    </p:embeddedFont>
    <p:embeddedFont>
      <p:font typeface="Roboto" panose="020B060402020202020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27" autoAdjust="0"/>
    <p:restoredTop sz="84510" autoAdjust="0"/>
  </p:normalViewPr>
  <p:slideViewPr>
    <p:cSldViewPr snapToGrid="0">
      <p:cViewPr varScale="1">
        <p:scale>
          <a:sx n="45" d="100"/>
          <a:sy n="45" d="100"/>
        </p:scale>
        <p:origin x="1037"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res.freestockphotos.biz/pictures/15/15593-illustration-of-a-dancing-cartoon-blue-man-pv.p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1.staticflickr.com/9/8662/15635754159_d3c4d254ba_b.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75d879493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75d879493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 https://lh5.ggpht.com/_dF1ylEX_abA/SW_BKpInulI/AAAAAAAABzg/HtUA5_jlRV0/ZZ52DA4A3D.jpg?imgmax=800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75d879493_3_3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75d879493_3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  http://www.pngall.com/wp-content/uploads/5/Chemist-PNG-File.png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75d879493_3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75d879493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75d879493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75d879493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a:t>
            </a:r>
            <a:r>
              <a:rPr lang="en-CA" baseline="0" dirty="0" smtClean="0"/>
              <a:t> of Image (calculator):  http://www.pngall.com/wp-content/uploads/2016/05/Calculator-Transparent.png</a:t>
            </a:r>
          </a:p>
          <a:p>
            <a:pPr marL="0" lvl="0" indent="0" algn="l" rtl="0">
              <a:spcBef>
                <a:spcPts val="0"/>
              </a:spcBef>
              <a:spcAft>
                <a:spcPts val="0"/>
              </a:spcAft>
              <a:buNone/>
            </a:pPr>
            <a:r>
              <a:rPr lang="en-CA" dirty="0" smtClean="0"/>
              <a:t>Source of Image (flipping</a:t>
            </a:r>
            <a:r>
              <a:rPr lang="en-CA" baseline="0" dirty="0" smtClean="0"/>
              <a:t> coin):  https://www.clipartmax.com/download/m2i8N4i8b1K9G6G6_flip-a-coin-flip-a-coin-cartoon/ </a:t>
            </a:r>
            <a:endParaRPr lang="en-CA" dirty="0" smtClean="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78cf1592a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78cf1592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smtClean="0"/>
              <a:t>Source of Image:  https://upload.wikimedia.org/wikipedia/en/thumb/b/bb/Canadian_Nickel_-_reverse.png/220px-Canadian_Nickel_-_reverse.png</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75d879493_3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75d879493_3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smtClean="0"/>
              <a:t>Source</a:t>
            </a:r>
            <a:r>
              <a:rPr lang="en-CA" baseline="0" dirty="0" smtClean="0"/>
              <a:t> of Image:  http://pngimg.com/uploads/spoon/spoon_PNG3050.png</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78cf1592a_1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78cf1592a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78cf1592a_1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78cf1592a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  https://upload.wikimedia.org/wikipedia/en/3/37/Quarter_Reverse_2010.png</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75d879493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75d879493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75d879493_3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75d879493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  https://cdn.pixabay.com/photo/2012/04/15/18/12/cards-34749_960_720.png</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7ab0588a9_4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7ab0588a9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  http://www.pngall.com/wp-content/uploads/5/Investigation-180x180.png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75d879493_3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75d879493_3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smtClean="0"/>
              <a:t>Source</a:t>
            </a:r>
            <a:r>
              <a:rPr lang="en-CA" baseline="0" dirty="0" smtClean="0"/>
              <a:t> of Image:  </a:t>
            </a:r>
            <a:r>
              <a:rPr lang="en-CA" dirty="0" smtClean="0">
                <a:hlinkClick r:id="rId3"/>
              </a:rPr>
              <a:t>15593-illustration-of-a-dancing-cartoon-blue-man-pv.png (958×958) (freestockphotos.biz)</a:t>
            </a:r>
            <a:endParaRPr lang="en-CA" dirty="0" smtClean="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78cf1592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78cf159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78cf1592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878cf1592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a:t>
            </a:r>
            <a:r>
              <a:rPr lang="en-CA" baseline="0" dirty="0" smtClean="0"/>
              <a:t> of Image: https://cdn.pixabay.com/photo/2017/01/31/13/10/cartoon-2023899_960_720.png</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077a9377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077a9377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78cf1592a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878cf1592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75d879493_3_4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75d879493_3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2fcb617f8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2fcb617f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a:t>
            </a:r>
            <a:r>
              <a:rPr lang="en-CA" baseline="0" dirty="0" smtClean="0"/>
              <a:t> of Image:  http://1.bp.blogspot.com/-G4iZfw2GtdA/Sa6UqfugVAI/AAAAAAAAB_Y/0t61NJBX4Eo/s1600/10273_pencil_mascot_cartoon_character_holding_a_stop_sign.jpg</a:t>
            </a:r>
            <a:endParaRPr lang="en-CA"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7bf454db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7bf454d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2fcb617f8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2fcb617f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smtClean="0"/>
              <a:t>Source</a:t>
            </a:r>
            <a:r>
              <a:rPr lang="en-CA" baseline="0" dirty="0" smtClean="0"/>
              <a:t> of Image:  http://1.bp.blogspot.com/-G4iZfw2GtdA/Sa6UqfugVAI/AAAAAAAAB_Y/0t61NJBX4Eo/s1600/10273_pencil_mascot_cartoon_character_holding_a_stop_sign.jpg</a:t>
            </a:r>
            <a:endParaRPr lang="en-CA" dirty="0" smtClean="0"/>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7bf454dbe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87bf454db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2fcb617f8_1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2fcb617f8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875d879493_3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875d879493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  https://c1.staticflickr.com/1/139/384084308_8cd9d5417e.jpg</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2fcb617f8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2fcb617f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2fcb617f8_1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2fcb617f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a:t>
            </a:r>
            <a:r>
              <a:rPr lang="en-CA" baseline="0" dirty="0" smtClean="0"/>
              <a:t> of Image:  http://4.bp.blogspot.com/-DElrzX-BRgM/TkFoic9h4GI/AAAAAAAAAkI/wScwonetCVk/s1600/mm8_boyatdesk5.png</a:t>
            </a:r>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2fcb617f8_1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52fcb617f8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2fcb617f8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52fcb617f8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  https://www.freepngimg.com/thumb/teacher/35442-1-teacher-picture.png</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878cf1592a_2_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878cf1592a_2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78cf1592a_2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78cf1592a_2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878cf1592a_2_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878cf1592a_2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878cf1592a_2_3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878cf1592a_2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75d879493_3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75d879493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875d879493_3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875d879493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  https://cdn.pixabay.com/photo/2013/07/12/17/48/girl-152498_960_720.png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5d879493_3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5d879493_3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smtClean="0"/>
              <a:t>Source of Image:  https://www.freepik.com/premium-vector/man-is-leaning-against-big-question-mark-symbol-think-question_13267423.htm</a:t>
            </a: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875d879493_3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875d879493_3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52fcb617f8_4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52fcb617f8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85aa1d6f34_1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85aa1d6f34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2fcb617f8_1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52fcb617f8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a:t>
            </a:r>
            <a:r>
              <a:rPr lang="en-CA" baseline="0" dirty="0" smtClean="0"/>
              <a:t>  http://www.pngall.com/wp-content/uploads/4/Cartoon-Teacher-PNG.png </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5aa1d6f34_1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5aa1d6f34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5aa1d6f34_1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5aa1d6f34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a:t>
            </a:r>
            <a:r>
              <a:rPr lang="en-CA" baseline="0" dirty="0" smtClean="0"/>
              <a:t> of Image:  http://1.bp.blogspot.com/-G4iZfw2GtdA/Sa6UqfugVAI/AAAAAAAAB_Y/0t61NJBX4Eo/s1600/10273_pencil_mascot_cartoon_character_holding_a_stop_sign.jpg</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87bf454db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87bf454db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2fcb617f8_4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2fcb617f8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Image (hand):  https://upload.wikimedia.org/wikipedia/commons/thumb/0/0f/Pile_ou_face.png/250px-Pile_ou_face.png </a:t>
            </a:r>
          </a:p>
          <a:p>
            <a:pPr marL="0" lvl="0" indent="0" algn="l" rtl="0">
              <a:spcBef>
                <a:spcPts val="0"/>
              </a:spcBef>
              <a:spcAft>
                <a:spcPts val="0"/>
              </a:spcAft>
              <a:buNone/>
            </a:pPr>
            <a:r>
              <a:rPr lang="en-CA" dirty="0" smtClean="0"/>
              <a:t>Source</a:t>
            </a:r>
            <a:r>
              <a:rPr lang="en-CA" baseline="0" dirty="0" smtClean="0"/>
              <a:t> of Image (dice):  https://pngimg.com/uploads/dice/dice_PNG49.png</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7ab0588a9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7ab0588a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 of Video:</a:t>
            </a:r>
            <a:r>
              <a:rPr lang="en-CA" baseline="0" dirty="0" smtClean="0"/>
              <a:t>  https://p2.piqsels.com/preview/562/443/681/question-question-mark-help-response.jpg</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7ab0588a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7ab0588a9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75d879493_3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75d879493_3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smtClean="0"/>
              <a:t>Source of Image:  </a:t>
            </a:r>
            <a:r>
              <a:rPr lang="en-CA" dirty="0" smtClean="0">
                <a:hlinkClick r:id="rId3"/>
              </a:rPr>
              <a:t>15635754159_d3c4d254ba_b.jpg (802×1022) (staticflickr.com)</a:t>
            </a:r>
            <a:endParaRPr lang="en-CA"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smtClean="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2fcb617f8_1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2fcb617f8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smtClean="0"/>
              <a:t>Source</a:t>
            </a:r>
            <a:r>
              <a:rPr lang="en-CA" baseline="0" dirty="0" smtClean="0"/>
              <a:t> of Source of Image:  </a:t>
            </a:r>
            <a:r>
              <a:rPr lang="en-CA" dirty="0" smtClean="0"/>
              <a:t>Speaker_Icon_gray.svg.png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smtClean="0"/>
              <a:t>Source of Image (McDonald’s Logo):  https://upload.wikimedia.org/wikipedia/commons/thumb/5/50/McDonald's_SVG_logo.svg/120px-McDonald's_SVG_logo.svg.png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78cf1592a_1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78cf1592a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Source</a:t>
            </a:r>
            <a:r>
              <a:rPr lang="en-CA" baseline="0" dirty="0" smtClean="0"/>
              <a:t> of Image:  https://pngimg.com/uploads/donut/donut_PNG96.png</a:t>
            </a:r>
          </a:p>
          <a:p>
            <a:pPr marL="0" lvl="0" indent="0" algn="l" rtl="0">
              <a:spcBef>
                <a:spcPts val="0"/>
              </a:spcBef>
              <a:spcAft>
                <a:spcPts val="0"/>
              </a:spcAft>
              <a:buNone/>
            </a:pPr>
            <a:r>
              <a:rPr lang="en-CA" baseline="0" dirty="0" smtClean="0"/>
              <a:t>Source of Video: https://www.youtube.com/watch?v=Y4diZOT4Ugs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75d879493_3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75d879493_3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smtClean="0"/>
              <a:t>Source of Image:  https://tfwiki.net/mediawiki/images2/thumb/6/6a/Bumblebeeanimated.jpg/300px-Bumblebeeanimated.jpg </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75d879493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75d87949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p:nvPr/>
        </p:nvSpPr>
        <p:spPr>
          <a:xfrm>
            <a:off x="200" y="-15067"/>
            <a:ext cx="9144000" cy="4515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9" name="Google Shape;59;p14"/>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0" name="Google Shape;60;p1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 name="Google Shape;63;p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7" name="Google Shape;67;p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1" name="Google Shape;71;p17"/>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Google Shape;72;p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9"/>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9" name="Google Shape;79;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2" name="Google Shape;82;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1"/>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6" name="Google Shape;86;p21"/>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 name="Google Shape;87;p21"/>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8" name="Google Shape;88;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2"/>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1" name="Google Shape;91;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23"/>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4" name="Google Shape;94;p23"/>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5" name="Google Shape;95;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200" y="-15067"/>
            <a:ext cx="9144000" cy="4515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4" name="Google Shape;54;p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5" name="Google Shape;55;p1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13"/>
          <p:cNvSpPr/>
          <p:nvPr/>
        </p:nvSpPr>
        <p:spPr>
          <a:xfrm>
            <a:off x="200" y="-15067"/>
            <a:ext cx="9144000" cy="3240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KzfWUEJjG18"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hyperlink" Target="http://www.youtube.com/watch?v=KzfWUEJjG1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GMiAbQ5yUDA"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www.youtube.com/watch?v=GMiAbQ5yUDA" TargetMode="Externa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KzfWUEJjG18"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hyperlink" Target="http://www.youtube.com/watch?v=KzfWUEJjG1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toytheater.com/dic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toytheater.com/di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toytheater.com/dic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file/d/1Wq4Lco0KfSULtMWbpyooSqCYfvRyVuc9/vie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hyperlink" Target="https://www.youtube.com/watch?v=Y4diZOT4Ugs" TargetMode="External"/><Relationship Id="rId2" Type="http://schemas.openxmlformats.org/officeDocument/2006/relationships/slideLayout" Target="../slideLayouts/slideLayout3.xml"/><Relationship Id="rId1" Type="http://schemas.openxmlformats.org/officeDocument/2006/relationships/video" Target="https://www.youtube.com/embed/Y4diZOT4Ugs"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3ERuhks3GNk"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youtube.com/watch?v=3ERuhks3GNk" TargetMode="Externa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KzfWUEJjG18"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youtube.com/watch?v=KzfWUEJjG18" TargetMode="Externa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5"/>
          <p:cNvSpPr txBox="1"/>
          <p:nvPr/>
        </p:nvSpPr>
        <p:spPr>
          <a:xfrm>
            <a:off x="715102" y="194870"/>
            <a:ext cx="6367800" cy="167737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solidFill>
                  <a:srgbClr val="000000"/>
                </a:solidFill>
              </a:rPr>
              <a:t>Probability</a:t>
            </a:r>
            <a:endParaRPr sz="4800" dirty="0">
              <a:solidFill>
                <a:srgbClr val="000000"/>
              </a:solidFill>
            </a:endParaRPr>
          </a:p>
        </p:txBody>
      </p:sp>
      <p:sp>
        <p:nvSpPr>
          <p:cNvPr id="103" name="Google Shape;103;p25"/>
          <p:cNvSpPr txBox="1"/>
          <p:nvPr/>
        </p:nvSpPr>
        <p:spPr>
          <a:xfrm>
            <a:off x="844444" y="1355292"/>
            <a:ext cx="3820500" cy="51695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800" b="1" dirty="0" smtClean="0">
                <a:solidFill>
                  <a:schemeClr val="dk2"/>
                </a:solidFill>
              </a:rPr>
              <a:t>Grades </a:t>
            </a:r>
            <a:r>
              <a:rPr lang="en-CA" sz="1800" b="1" dirty="0" smtClean="0">
                <a:solidFill>
                  <a:schemeClr val="dk2"/>
                </a:solidFill>
              </a:rPr>
              <a:t>7/8</a:t>
            </a:r>
            <a:endParaRPr sz="1800" b="1" dirty="0">
              <a:solidFill>
                <a:schemeClr val="dk2"/>
              </a:solidFill>
            </a:endParaRPr>
          </a:p>
          <a:p>
            <a:pPr marL="0" lvl="0" indent="0" algn="l" rtl="0">
              <a:lnSpc>
                <a:spcPct val="115000"/>
              </a:lnSpc>
              <a:spcBef>
                <a:spcPts val="1600"/>
              </a:spcBef>
              <a:spcAft>
                <a:spcPts val="0"/>
              </a:spcAft>
              <a:buClr>
                <a:schemeClr val="dk1"/>
              </a:buClr>
              <a:buSzPts val="1100"/>
              <a:buFont typeface="Arial"/>
              <a:buNone/>
            </a:pPr>
            <a:endParaRPr sz="1800" dirty="0">
              <a:solidFill>
                <a:schemeClr val="dk2"/>
              </a:solidFill>
            </a:endParaRPr>
          </a:p>
          <a:p>
            <a:pPr marL="0" lvl="0" indent="0" algn="l" rtl="0">
              <a:spcBef>
                <a:spcPts val="0"/>
              </a:spcBef>
              <a:spcAft>
                <a:spcPts val="1600"/>
              </a:spcAft>
              <a:buClr>
                <a:schemeClr val="dk1"/>
              </a:buClr>
              <a:buSzPts val="1100"/>
              <a:buFont typeface="Arial"/>
              <a:buNone/>
            </a:pPr>
            <a:r>
              <a:rPr lang="en" sz="1200" dirty="0" smtClean="0">
                <a:solidFill>
                  <a:schemeClr val="dk2"/>
                </a:solidFill>
              </a:rPr>
              <a:t>                                                     </a:t>
            </a:r>
            <a:r>
              <a:rPr lang="en" sz="1500" dirty="0" smtClean="0">
                <a:solidFill>
                  <a:schemeClr val="dk2"/>
                </a:solidFill>
              </a:rPr>
              <a:t>                     </a:t>
            </a:r>
            <a:endParaRPr sz="1800" dirty="0">
              <a:solidFill>
                <a:srgbClr val="595959"/>
              </a:solidFill>
            </a:endParaRPr>
          </a:p>
        </p:txBody>
      </p:sp>
      <p:pic>
        <p:nvPicPr>
          <p:cNvPr id="3" name="Picture 2" descr="Mnémoglyphes: January 20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23" y="3032665"/>
            <a:ext cx="8002842" cy="28134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4"/>
          <p:cNvSpPr txBox="1">
            <a:spLocks noGrp="1"/>
          </p:cNvSpPr>
          <p:nvPr>
            <p:ph type="title"/>
          </p:nvPr>
        </p:nvSpPr>
        <p:spPr>
          <a:xfrm>
            <a:off x="311700" y="688350"/>
            <a:ext cx="8520600" cy="92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How is Doing Probability Activities Like  </a:t>
            </a:r>
            <a:endParaRPr dirty="0"/>
          </a:p>
          <a:p>
            <a:pPr marL="0" lvl="0" indent="0" algn="ctr" rtl="0">
              <a:spcBef>
                <a:spcPts val="0"/>
              </a:spcBef>
              <a:spcAft>
                <a:spcPts val="0"/>
              </a:spcAft>
              <a:buNone/>
            </a:pPr>
            <a:r>
              <a:rPr lang="en" dirty="0"/>
              <a:t> a Science Experiment?</a:t>
            </a:r>
            <a:endParaRPr dirty="0"/>
          </a:p>
        </p:txBody>
      </p:sp>
      <p:sp>
        <p:nvSpPr>
          <p:cNvPr id="174" name="Google Shape;174;p34"/>
          <p:cNvSpPr txBox="1">
            <a:spLocks noGrp="1"/>
          </p:cNvSpPr>
          <p:nvPr>
            <p:ph type="body" idx="1"/>
          </p:nvPr>
        </p:nvSpPr>
        <p:spPr>
          <a:xfrm>
            <a:off x="311700" y="1872125"/>
            <a:ext cx="5327100" cy="46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Well, you really are doing an experiment. </a:t>
            </a:r>
            <a:r>
              <a:rPr lang="en" sz="1800" dirty="0" smtClean="0"/>
              <a:t>You </a:t>
            </a:r>
            <a:r>
              <a:rPr lang="en" sz="1800" dirty="0"/>
              <a:t>have a problem or situation you’d like to test out because you are not sure how it will turn out.</a:t>
            </a:r>
            <a:endParaRPr sz="1800" dirty="0"/>
          </a:p>
          <a:p>
            <a:pPr marL="0" lvl="0" indent="0" algn="l" rtl="0">
              <a:spcBef>
                <a:spcPts val="1600"/>
              </a:spcBef>
              <a:spcAft>
                <a:spcPts val="0"/>
              </a:spcAft>
              <a:buNone/>
            </a:pPr>
            <a:r>
              <a:rPr lang="en" sz="1800" dirty="0"/>
              <a:t>Here are the steps you go through:</a:t>
            </a:r>
            <a:endParaRPr sz="1800" dirty="0"/>
          </a:p>
          <a:p>
            <a:pPr marL="457200" lvl="0" indent="-342900" algn="l" rtl="0">
              <a:spcBef>
                <a:spcPts val="1600"/>
              </a:spcBef>
              <a:spcAft>
                <a:spcPts val="0"/>
              </a:spcAft>
              <a:buSzPts val="1800"/>
              <a:buAutoNum type="arabicPeriod"/>
            </a:pPr>
            <a:r>
              <a:rPr lang="en" sz="1800" b="1" dirty="0"/>
              <a:t>There is a problem or question you’d like to answer.</a:t>
            </a:r>
            <a:r>
              <a:rPr lang="en" sz="1800" dirty="0"/>
              <a:t/>
            </a:r>
            <a:br>
              <a:rPr lang="en" sz="1800" dirty="0"/>
            </a:br>
            <a:endParaRPr i="1" dirty="0"/>
          </a:p>
          <a:p>
            <a:pPr marL="457200" lvl="0" indent="-342900" algn="l" rtl="0">
              <a:spcBef>
                <a:spcPts val="0"/>
              </a:spcBef>
              <a:spcAft>
                <a:spcPts val="0"/>
              </a:spcAft>
              <a:buSzPts val="1800"/>
              <a:buAutoNum type="arabicPeriod"/>
            </a:pPr>
            <a:r>
              <a:rPr lang="en" sz="1800" b="1" dirty="0"/>
              <a:t>You predict the outcome.</a:t>
            </a:r>
            <a:r>
              <a:rPr lang="en" sz="1800" dirty="0"/>
              <a:t/>
            </a:r>
            <a:br>
              <a:rPr lang="en" sz="1800" dirty="0"/>
            </a:br>
            <a:endParaRPr i="1" dirty="0"/>
          </a:p>
          <a:p>
            <a:pPr marL="457200" lvl="0" indent="-342900" algn="l" rtl="0">
              <a:spcBef>
                <a:spcPts val="0"/>
              </a:spcBef>
              <a:spcAft>
                <a:spcPts val="0"/>
              </a:spcAft>
              <a:buSzPts val="1800"/>
              <a:buAutoNum type="arabicPeriod"/>
            </a:pPr>
            <a:r>
              <a:rPr lang="en" sz="1800" b="1" dirty="0"/>
              <a:t>You perform the experiment.</a:t>
            </a:r>
            <a:r>
              <a:rPr lang="en" sz="1800" dirty="0"/>
              <a:t/>
            </a:r>
            <a:br>
              <a:rPr lang="en" sz="1800" dirty="0"/>
            </a:br>
            <a:endParaRPr i="1" dirty="0"/>
          </a:p>
          <a:p>
            <a:pPr marL="457200" lvl="0" indent="-342900" algn="l" rtl="0">
              <a:spcBef>
                <a:spcPts val="0"/>
              </a:spcBef>
              <a:spcAft>
                <a:spcPts val="0"/>
              </a:spcAft>
              <a:buSzPts val="1800"/>
              <a:buAutoNum type="arabicPeriod"/>
            </a:pPr>
            <a:r>
              <a:rPr lang="en" sz="1800" b="1" dirty="0"/>
              <a:t>You compare your results to your prediction. </a:t>
            </a:r>
            <a:endParaRPr i="1" dirty="0"/>
          </a:p>
          <a:p>
            <a:pPr marL="0" lvl="0" indent="0" algn="l" rtl="0">
              <a:spcBef>
                <a:spcPts val="1600"/>
              </a:spcBef>
              <a:spcAft>
                <a:spcPts val="0"/>
              </a:spcAft>
              <a:buNone/>
            </a:pPr>
            <a:endParaRPr sz="1800" dirty="0"/>
          </a:p>
          <a:p>
            <a:pPr marL="0" lvl="0" indent="0" algn="l" rtl="0">
              <a:spcBef>
                <a:spcPts val="1600"/>
              </a:spcBef>
              <a:spcAft>
                <a:spcPts val="1600"/>
              </a:spcAft>
              <a:buNone/>
            </a:pPr>
            <a:endParaRPr sz="1800" dirty="0"/>
          </a:p>
        </p:txBody>
      </p:sp>
      <p:pic>
        <p:nvPicPr>
          <p:cNvPr id="2" name="Picture 1" descr="Chemist PNG Transparent Images | PNG 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049" y="3797044"/>
            <a:ext cx="3918951" cy="243230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Some Vocabulary</a:t>
            </a:r>
            <a:endParaRPr dirty="0"/>
          </a:p>
          <a:p>
            <a:pPr marL="0" lvl="0" indent="0" algn="ctr" rtl="0">
              <a:spcBef>
                <a:spcPts val="0"/>
              </a:spcBef>
              <a:spcAft>
                <a:spcPts val="0"/>
              </a:spcAft>
              <a:buNone/>
            </a:pPr>
            <a:endParaRPr dirty="0"/>
          </a:p>
        </p:txBody>
      </p:sp>
      <p:sp>
        <p:nvSpPr>
          <p:cNvPr id="181" name="Google Shape;181;p3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 </a:t>
            </a:r>
            <a:r>
              <a:rPr lang="en" dirty="0">
                <a:solidFill>
                  <a:srgbClr val="CC0000"/>
                </a:solidFill>
              </a:rPr>
              <a:t>outcome</a:t>
            </a:r>
            <a:r>
              <a:rPr lang="en" b="1" dirty="0"/>
              <a:t> </a:t>
            </a:r>
            <a:r>
              <a:rPr lang="en" dirty="0"/>
              <a:t>is a possible result of an experiment </a:t>
            </a:r>
            <a:br>
              <a:rPr lang="en" dirty="0"/>
            </a:br>
            <a:r>
              <a:rPr lang="en" dirty="0"/>
              <a:t/>
            </a:r>
            <a:br>
              <a:rPr lang="en" dirty="0"/>
            </a:br>
            <a:r>
              <a:rPr lang="en" dirty="0"/>
              <a:t>	The outcomes for:</a:t>
            </a:r>
            <a:br>
              <a:rPr lang="en" dirty="0"/>
            </a:br>
            <a:r>
              <a:rPr lang="en" dirty="0"/>
              <a:t>		- rolling a dice are 1, 2, 3, 4, 5, 6.</a:t>
            </a:r>
            <a:br>
              <a:rPr lang="en" dirty="0"/>
            </a:br>
            <a:r>
              <a:rPr lang="en" dirty="0"/>
              <a:t>		- tossing a coin are heads or tails.</a:t>
            </a:r>
            <a:br>
              <a:rPr lang="en" dirty="0"/>
            </a:br>
            <a:r>
              <a:rPr lang="en" dirty="0"/>
              <a:t>		- the spinner shown is red, yellow, and green.</a:t>
            </a:r>
            <a:endParaRPr dirty="0"/>
          </a:p>
          <a:p>
            <a:pPr marL="0" lvl="0" indent="0" algn="l" rtl="0">
              <a:spcBef>
                <a:spcPts val="1600"/>
              </a:spcBef>
              <a:spcAft>
                <a:spcPts val="0"/>
              </a:spcAft>
              <a:buClr>
                <a:schemeClr val="dk1"/>
              </a:buClr>
              <a:buSzPts val="1100"/>
              <a:buFont typeface="Arial"/>
              <a:buNone/>
            </a:pPr>
            <a:r>
              <a:rPr lang="en" dirty="0"/>
              <a:t>A </a:t>
            </a:r>
            <a:r>
              <a:rPr lang="en" dirty="0">
                <a:solidFill>
                  <a:srgbClr val="980000"/>
                </a:solidFill>
              </a:rPr>
              <a:t>favourable outcome</a:t>
            </a:r>
            <a:r>
              <a:rPr lang="en" b="1" dirty="0">
                <a:solidFill>
                  <a:srgbClr val="CC0000"/>
                </a:solidFill>
              </a:rPr>
              <a:t> </a:t>
            </a:r>
            <a:r>
              <a:rPr lang="en" dirty="0"/>
              <a:t>is the outcome that the experimenter is looking for.  </a:t>
            </a:r>
            <a:br>
              <a:rPr lang="en" dirty="0"/>
            </a:br>
            <a:r>
              <a:rPr lang="en" dirty="0"/>
              <a:t>It is also called an </a:t>
            </a:r>
            <a:r>
              <a:rPr lang="en" dirty="0">
                <a:solidFill>
                  <a:srgbClr val="980000"/>
                </a:solidFill>
              </a:rPr>
              <a:t>event</a:t>
            </a:r>
            <a:r>
              <a:rPr lang="en" dirty="0"/>
              <a:t>.</a:t>
            </a:r>
            <a:endParaRPr dirty="0"/>
          </a:p>
          <a:p>
            <a:pPr marL="0" lvl="0" indent="457200" algn="l" rtl="0">
              <a:spcBef>
                <a:spcPts val="1600"/>
              </a:spcBef>
              <a:spcAft>
                <a:spcPts val="0"/>
              </a:spcAft>
              <a:buClr>
                <a:schemeClr val="dk1"/>
              </a:buClr>
              <a:buSzPts val="1100"/>
              <a:buFont typeface="Arial"/>
              <a:buNone/>
            </a:pPr>
            <a:r>
              <a:rPr lang="en" dirty="0"/>
              <a:t>Examples of favourable outcomes or events are:</a:t>
            </a:r>
            <a:r>
              <a:rPr lang="en" dirty="0">
                <a:highlight>
                  <a:srgbClr val="FF9900"/>
                </a:highlight>
              </a:rPr>
              <a:t/>
            </a:r>
            <a:br>
              <a:rPr lang="en" dirty="0">
                <a:highlight>
                  <a:srgbClr val="FF9900"/>
                </a:highlight>
              </a:rPr>
            </a:br>
            <a:r>
              <a:rPr lang="en" dirty="0"/>
              <a:t>		- getting an even number when you roll a die</a:t>
            </a:r>
            <a:br>
              <a:rPr lang="en" dirty="0"/>
            </a:br>
            <a:r>
              <a:rPr lang="en" dirty="0"/>
              <a:t>		- getting a tail when tossing a coin</a:t>
            </a:r>
            <a:br>
              <a:rPr lang="en" dirty="0"/>
            </a:br>
            <a:r>
              <a:rPr lang="en" dirty="0"/>
              <a:t>		- landing on a red section when you spin a spinner</a:t>
            </a:r>
            <a:br>
              <a:rPr lang="en" dirty="0"/>
            </a:br>
            <a:r>
              <a:rPr lang="en" sz="1600" dirty="0"/>
              <a:t>	</a:t>
            </a:r>
            <a:br>
              <a:rPr lang="en" sz="1600" dirty="0"/>
            </a:br>
            <a:endParaRPr sz="1600" dirty="0"/>
          </a:p>
          <a:p>
            <a:pPr marL="0" lvl="0" indent="0" algn="l" rtl="0">
              <a:spcBef>
                <a:spcPts val="1600"/>
              </a:spcBef>
              <a:spcAft>
                <a:spcPts val="1600"/>
              </a:spcAft>
              <a:buNone/>
            </a:pPr>
            <a:endParaRP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212214"/>
            <a:ext cx="1974300" cy="19743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But How Do You Measure Chance?</a:t>
            </a:r>
            <a:endParaRPr/>
          </a:p>
        </p:txBody>
      </p:sp>
      <p:sp>
        <p:nvSpPr>
          <p:cNvPr id="188" name="Google Shape;188;p36"/>
          <p:cNvSpPr txBox="1">
            <a:spLocks noGrp="1"/>
          </p:cNvSpPr>
          <p:nvPr>
            <p:ph type="body" idx="1"/>
          </p:nvPr>
        </p:nvSpPr>
        <p:spPr>
          <a:xfrm>
            <a:off x="62575" y="1536625"/>
            <a:ext cx="84213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Probability looks at the chance of something happening.  </a:t>
            </a:r>
            <a:endParaRPr sz="1800" dirty="0"/>
          </a:p>
          <a:p>
            <a:pPr marL="0" lvl="0" indent="0" algn="l" rtl="0">
              <a:spcBef>
                <a:spcPts val="1600"/>
              </a:spcBef>
              <a:spcAft>
                <a:spcPts val="0"/>
              </a:spcAft>
              <a:buNone/>
            </a:pPr>
            <a:r>
              <a:rPr lang="en" sz="1800" dirty="0"/>
              <a:t>There are </a:t>
            </a:r>
            <a:r>
              <a:rPr lang="en" sz="1800" dirty="0">
                <a:solidFill>
                  <a:srgbClr val="980000"/>
                </a:solidFill>
              </a:rPr>
              <a:t>two ways</a:t>
            </a:r>
            <a:r>
              <a:rPr lang="en" sz="1800" dirty="0"/>
              <a:t> to determine the probability of something happening:</a:t>
            </a:r>
            <a:endParaRPr sz="1800" dirty="0"/>
          </a:p>
          <a:p>
            <a:pPr marL="0" lvl="0" indent="0" algn="l" rtl="0">
              <a:spcBef>
                <a:spcPts val="1600"/>
              </a:spcBef>
              <a:spcAft>
                <a:spcPts val="0"/>
              </a:spcAft>
              <a:buNone/>
            </a:pPr>
            <a:endParaRPr sz="1800" dirty="0"/>
          </a:p>
          <a:p>
            <a:pPr marL="914400" lvl="0" indent="457200" algn="l" rtl="0">
              <a:spcBef>
                <a:spcPts val="1600"/>
              </a:spcBef>
              <a:spcAft>
                <a:spcPts val="0"/>
              </a:spcAft>
              <a:buNone/>
            </a:pPr>
            <a:r>
              <a:rPr lang="en" sz="1800" b="1" dirty="0"/>
              <a:t>1) Experimentally </a:t>
            </a:r>
            <a:r>
              <a:rPr lang="en" sz="1800" dirty="0"/>
              <a:t>with trials (</a:t>
            </a:r>
            <a:r>
              <a:rPr lang="en" sz="1800" dirty="0">
                <a:solidFill>
                  <a:srgbClr val="980000"/>
                </a:solidFill>
              </a:rPr>
              <a:t>experimental</a:t>
            </a:r>
            <a:r>
              <a:rPr lang="en" sz="1800" dirty="0"/>
              <a:t> </a:t>
            </a:r>
            <a:r>
              <a:rPr lang="en" sz="1800" dirty="0">
                <a:solidFill>
                  <a:srgbClr val="980000"/>
                </a:solidFill>
              </a:rPr>
              <a:t>probability</a:t>
            </a:r>
            <a:r>
              <a:rPr lang="en" sz="1800" dirty="0"/>
              <a:t>)</a:t>
            </a:r>
            <a:endParaRPr sz="1800" dirty="0"/>
          </a:p>
          <a:p>
            <a:pPr marL="914400" lvl="0" indent="457200" algn="l" rtl="0">
              <a:spcBef>
                <a:spcPts val="1600"/>
              </a:spcBef>
              <a:spcAft>
                <a:spcPts val="0"/>
              </a:spcAft>
              <a:buNone/>
            </a:pPr>
            <a:endParaRPr sz="1800" dirty="0"/>
          </a:p>
          <a:p>
            <a:pPr marL="0" lvl="0" indent="0" algn="l" rtl="0">
              <a:spcBef>
                <a:spcPts val="1600"/>
              </a:spcBef>
              <a:spcAft>
                <a:spcPts val="0"/>
              </a:spcAft>
              <a:buNone/>
            </a:pPr>
            <a:r>
              <a:rPr lang="en" sz="1800" dirty="0"/>
              <a:t>    </a:t>
            </a:r>
            <a:r>
              <a:rPr lang="en" sz="1800" dirty="0" smtClean="0"/>
              <a:t>	       </a:t>
            </a:r>
            <a:r>
              <a:rPr lang="en" sz="1800" b="1" dirty="0" smtClean="0"/>
              <a:t>2</a:t>
            </a:r>
            <a:r>
              <a:rPr lang="en" sz="1800" b="1" dirty="0"/>
              <a:t>) Mathematically </a:t>
            </a:r>
            <a:r>
              <a:rPr lang="en" sz="1800" dirty="0"/>
              <a:t>with calculations (</a:t>
            </a:r>
            <a:r>
              <a:rPr lang="en" sz="1800" dirty="0">
                <a:solidFill>
                  <a:srgbClr val="980000"/>
                </a:solidFill>
              </a:rPr>
              <a:t>theoretical probability</a:t>
            </a:r>
            <a:r>
              <a:rPr lang="en" sz="1800" dirty="0"/>
              <a:t>)</a:t>
            </a:r>
            <a:endParaRPr sz="1800" dirty="0"/>
          </a:p>
          <a:p>
            <a:pPr marL="571500" lvl="0" indent="0" algn="l" rtl="0">
              <a:spcBef>
                <a:spcPts val="1600"/>
              </a:spcBef>
              <a:spcAft>
                <a:spcPts val="1600"/>
              </a:spcAft>
              <a:buNone/>
            </a:pPr>
            <a:endParaRPr sz="1800" dirty="0"/>
          </a:p>
        </p:txBody>
      </p:sp>
      <p:pic>
        <p:nvPicPr>
          <p:cNvPr id="6" name="Picture 5" descr="Calculator PNG Transparent Images | PNG 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0" y="2630767"/>
            <a:ext cx="1183458" cy="11834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822" y="4642534"/>
            <a:ext cx="1667478" cy="192554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Experimental Probability</a:t>
            </a:r>
            <a:endParaRPr/>
          </a:p>
        </p:txBody>
      </p:sp>
      <p:sp>
        <p:nvSpPr>
          <p:cNvPr id="196" name="Google Shape;196;p37"/>
          <p:cNvSpPr txBox="1">
            <a:spLocks noGrp="1"/>
          </p:cNvSpPr>
          <p:nvPr>
            <p:ph type="body" idx="1"/>
          </p:nvPr>
        </p:nvSpPr>
        <p:spPr>
          <a:xfrm>
            <a:off x="381000" y="1452475"/>
            <a:ext cx="8451300" cy="5068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arenR"/>
            </a:pPr>
            <a:r>
              <a:rPr lang="en" sz="1800" dirty="0">
                <a:solidFill>
                  <a:srgbClr val="980000"/>
                </a:solidFill>
              </a:rPr>
              <a:t>Experimental probability</a:t>
            </a:r>
            <a:r>
              <a:rPr lang="en" sz="1800" dirty="0"/>
              <a:t> is the probability of an event calculated from experimental results.</a:t>
            </a:r>
            <a:endParaRPr sz="1800" dirty="0"/>
          </a:p>
          <a:p>
            <a:pPr marL="0" lvl="0" indent="0" algn="l" rtl="0">
              <a:spcBef>
                <a:spcPts val="1600"/>
              </a:spcBef>
              <a:spcAft>
                <a:spcPts val="0"/>
              </a:spcAft>
              <a:buClr>
                <a:schemeClr val="dk1"/>
              </a:buClr>
              <a:buSzPts val="1100"/>
              <a:buFont typeface="Arial"/>
              <a:buNone/>
            </a:pPr>
            <a:r>
              <a:rPr lang="en" sz="1800" b="1" dirty="0">
                <a:solidFill>
                  <a:srgbClr val="000000"/>
                </a:solidFill>
              </a:rPr>
              <a:t>Problem</a:t>
            </a:r>
            <a:r>
              <a:rPr lang="en" sz="1800" dirty="0"/>
              <a:t>: What is the probability of getting a “tail” when you toss a coin?</a:t>
            </a:r>
            <a:br>
              <a:rPr lang="en" sz="1800" dirty="0"/>
            </a:br>
            <a:r>
              <a:rPr lang="en" sz="1800" dirty="0"/>
              <a:t>		  You toss a coin 10 times.  </a:t>
            </a:r>
            <a:br>
              <a:rPr lang="en" sz="1800" dirty="0"/>
            </a:br>
            <a:r>
              <a:rPr lang="en" sz="1800" dirty="0"/>
              <a:t>		  You get a tail 6 times.</a:t>
            </a:r>
            <a:endParaRPr sz="1800" dirty="0"/>
          </a:p>
          <a:p>
            <a:pPr marL="0" lvl="0" indent="0" algn="l" rtl="0">
              <a:spcBef>
                <a:spcPts val="1600"/>
              </a:spcBef>
              <a:spcAft>
                <a:spcPts val="0"/>
              </a:spcAft>
              <a:buClr>
                <a:schemeClr val="dk1"/>
              </a:buClr>
              <a:buSzPts val="1100"/>
              <a:buFont typeface="Arial"/>
              <a:buNone/>
            </a:pPr>
            <a:r>
              <a:rPr lang="en" sz="1800" dirty="0"/>
              <a:t>	Experimental probability =   </a:t>
            </a:r>
            <a:r>
              <a:rPr lang="en" sz="1800" u="sng" dirty="0">
                <a:solidFill>
                  <a:srgbClr val="980000"/>
                </a:solidFill>
              </a:rPr>
              <a:t>number of observed favorable outcomes*</a:t>
            </a:r>
            <a:br>
              <a:rPr lang="en" sz="1800" u="sng" dirty="0">
                <a:solidFill>
                  <a:srgbClr val="980000"/>
                </a:solidFill>
              </a:rPr>
            </a:br>
            <a:r>
              <a:rPr lang="en" sz="1800" dirty="0">
                <a:solidFill>
                  <a:srgbClr val="980000"/>
                </a:solidFill>
              </a:rPr>
              <a:t>				</a:t>
            </a:r>
            <a:r>
              <a:rPr lang="en" sz="1800" dirty="0" smtClean="0">
                <a:solidFill>
                  <a:srgbClr val="980000"/>
                </a:solidFill>
              </a:rPr>
              <a:t> total </a:t>
            </a:r>
            <a:r>
              <a:rPr lang="en" sz="1800" dirty="0">
                <a:solidFill>
                  <a:srgbClr val="980000"/>
                </a:solidFill>
              </a:rPr>
              <a:t>number of trials</a:t>
            </a:r>
            <a:endParaRPr sz="1800" dirty="0">
              <a:solidFill>
                <a:srgbClr val="980000"/>
              </a:solidFill>
            </a:endParaRPr>
          </a:p>
          <a:p>
            <a:pPr marL="457200" lvl="0" indent="0" algn="l" rtl="0">
              <a:spcBef>
                <a:spcPts val="1600"/>
              </a:spcBef>
              <a:spcAft>
                <a:spcPts val="0"/>
              </a:spcAft>
              <a:buClr>
                <a:schemeClr val="dk1"/>
              </a:buClr>
              <a:buSzPts val="1100"/>
              <a:buFont typeface="Arial"/>
              <a:buNone/>
            </a:pPr>
            <a:r>
              <a:rPr lang="en" sz="1800" dirty="0">
                <a:solidFill>
                  <a:srgbClr val="000000"/>
                </a:solidFill>
              </a:rPr>
              <a:t>*A favorable outcome is the outcome the experimenter is looking for. </a:t>
            </a:r>
            <a:endParaRPr sz="1800" dirty="0">
              <a:solidFill>
                <a:srgbClr val="000000"/>
              </a:solidFill>
            </a:endParaRPr>
          </a:p>
          <a:p>
            <a:pPr marL="0" lvl="0" indent="457200" algn="l" rtl="0">
              <a:spcBef>
                <a:spcPts val="1600"/>
              </a:spcBef>
              <a:spcAft>
                <a:spcPts val="1600"/>
              </a:spcAft>
              <a:buClr>
                <a:schemeClr val="dk1"/>
              </a:buClr>
              <a:buSzPts val="1100"/>
              <a:buFont typeface="Arial"/>
              <a:buNone/>
            </a:pPr>
            <a:r>
              <a:rPr lang="en" sz="1800" dirty="0"/>
              <a:t>Your experimental probability is     .</a:t>
            </a:r>
            <a:br>
              <a:rPr lang="en" sz="1800" dirty="0"/>
            </a:br>
            <a:r>
              <a:rPr lang="en" sz="1800" dirty="0"/>
              <a:t>	The way we can write our results is P(tail) =     .</a:t>
            </a:r>
            <a:br>
              <a:rPr lang="en" sz="1800" dirty="0"/>
            </a:br>
            <a:r>
              <a:rPr lang="en" sz="1800" dirty="0"/>
              <a:t>	The outcome you are looking for is inside the brackets. </a:t>
            </a:r>
            <a:br>
              <a:rPr lang="en" sz="1800" dirty="0"/>
            </a:br>
            <a:r>
              <a:rPr lang="en" sz="1800" dirty="0"/>
              <a:t>	We read it as: “The probability of getting a tail is     “.</a:t>
            </a:r>
            <a:endParaRPr sz="1800" dirty="0"/>
          </a:p>
        </p:txBody>
      </p:sp>
      <p:pic>
        <p:nvPicPr>
          <p:cNvPr id="197" name="Google Shape;197;p37" descr="\frac{6}{10}\"/>
          <p:cNvPicPr preferRelativeResize="0"/>
          <p:nvPr/>
        </p:nvPicPr>
        <p:blipFill>
          <a:blip r:embed="rId3">
            <a:alphaModFix/>
          </a:blip>
          <a:stretch>
            <a:fillRect/>
          </a:stretch>
        </p:blipFill>
        <p:spPr>
          <a:xfrm>
            <a:off x="4195250" y="4769050"/>
            <a:ext cx="190500" cy="390525"/>
          </a:xfrm>
          <a:prstGeom prst="rect">
            <a:avLst/>
          </a:prstGeom>
          <a:noFill/>
          <a:ln>
            <a:noFill/>
          </a:ln>
        </p:spPr>
      </p:pic>
      <p:pic>
        <p:nvPicPr>
          <p:cNvPr id="198" name="Google Shape;198;p37" descr="\frac{6}{10}\"/>
          <p:cNvPicPr preferRelativeResize="0"/>
          <p:nvPr/>
        </p:nvPicPr>
        <p:blipFill>
          <a:blip r:embed="rId3">
            <a:alphaModFix/>
          </a:blip>
          <a:stretch>
            <a:fillRect/>
          </a:stretch>
        </p:blipFill>
        <p:spPr>
          <a:xfrm>
            <a:off x="5835525" y="5159575"/>
            <a:ext cx="190500" cy="390525"/>
          </a:xfrm>
          <a:prstGeom prst="rect">
            <a:avLst/>
          </a:prstGeom>
          <a:noFill/>
          <a:ln>
            <a:noFill/>
          </a:ln>
        </p:spPr>
      </p:pic>
      <p:pic>
        <p:nvPicPr>
          <p:cNvPr id="199" name="Google Shape;199;p37" descr="\frac{6}{10}\"/>
          <p:cNvPicPr preferRelativeResize="0"/>
          <p:nvPr/>
        </p:nvPicPr>
        <p:blipFill>
          <a:blip r:embed="rId3">
            <a:alphaModFix/>
          </a:blip>
          <a:stretch>
            <a:fillRect/>
          </a:stretch>
        </p:blipFill>
        <p:spPr>
          <a:xfrm>
            <a:off x="6254625" y="5801275"/>
            <a:ext cx="190500" cy="390525"/>
          </a:xfrm>
          <a:prstGeom prst="rect">
            <a:avLst/>
          </a:prstGeom>
          <a:noFill/>
          <a:ln>
            <a:noFill/>
          </a:ln>
        </p:spPr>
      </p:pic>
      <p:pic>
        <p:nvPicPr>
          <p:cNvPr id="8" name="Picture 7" descr="Nickel (Canadian coin)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175" y="84460"/>
            <a:ext cx="1361825" cy="136801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Experimental Probability with Spoons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06" name="Google Shape;206;p38"/>
          <p:cNvSpPr txBox="1">
            <a:spLocks noGrp="1"/>
          </p:cNvSpPr>
          <p:nvPr>
            <p:ph type="body" idx="1"/>
          </p:nvPr>
        </p:nvSpPr>
        <p:spPr>
          <a:xfrm>
            <a:off x="311700" y="1536625"/>
            <a:ext cx="8698950" cy="49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Let’s do another example.  </a:t>
            </a:r>
            <a:endParaRPr sz="1800" dirty="0"/>
          </a:p>
          <a:p>
            <a:pPr marL="1028700" lvl="0" indent="-1028700" algn="l" rtl="0">
              <a:spcBef>
                <a:spcPts val="1600"/>
              </a:spcBef>
              <a:spcAft>
                <a:spcPts val="0"/>
              </a:spcAft>
              <a:buClr>
                <a:schemeClr val="dk1"/>
              </a:buClr>
              <a:buSzPts val="1100"/>
              <a:buFont typeface="Arial"/>
              <a:buNone/>
            </a:pPr>
            <a:r>
              <a:rPr lang="en" sz="1800" b="1" dirty="0"/>
              <a:t>Problem</a:t>
            </a:r>
            <a:r>
              <a:rPr lang="en" sz="1800" dirty="0"/>
              <a:t>: What is the probability of dropping a spoon and it landing upside down?</a:t>
            </a:r>
            <a:endParaRPr sz="1800" dirty="0"/>
          </a:p>
          <a:p>
            <a:pPr marL="457200" lvl="0" indent="-342900" algn="l" rtl="0">
              <a:spcBef>
                <a:spcPts val="1600"/>
              </a:spcBef>
              <a:spcAft>
                <a:spcPts val="0"/>
              </a:spcAft>
              <a:buSzPts val="1800"/>
              <a:buChar char="●"/>
            </a:pPr>
            <a:r>
              <a:rPr lang="en" sz="1800" dirty="0"/>
              <a:t>Drop a spoon (metal or plastic) from waist height</a:t>
            </a:r>
            <a:br>
              <a:rPr lang="en" sz="1800" dirty="0"/>
            </a:br>
            <a:r>
              <a:rPr lang="en" sz="1800" dirty="0"/>
              <a:t>20 times.  </a:t>
            </a:r>
            <a:br>
              <a:rPr lang="en" sz="1800" dirty="0"/>
            </a:br>
            <a:endParaRPr sz="1800" dirty="0"/>
          </a:p>
          <a:p>
            <a:pPr marL="342900" lvl="0" indent="-228600" algn="l" rtl="0">
              <a:spcBef>
                <a:spcPts val="0"/>
              </a:spcBef>
              <a:spcAft>
                <a:spcPts val="0"/>
              </a:spcAft>
              <a:buSzPts val="1800"/>
              <a:buChar char="●"/>
            </a:pPr>
            <a:r>
              <a:rPr lang="en" sz="1800" dirty="0"/>
              <a:t>The way we can write our results is:</a:t>
            </a:r>
            <a:br>
              <a:rPr lang="en" sz="1800" dirty="0"/>
            </a:br>
            <a:r>
              <a:rPr lang="en" sz="1800" dirty="0" smtClean="0"/>
              <a:t>	P(spoon </a:t>
            </a:r>
            <a:r>
              <a:rPr lang="en" sz="1800" dirty="0"/>
              <a:t>landing upside down) =  __  .</a:t>
            </a:r>
            <a:br>
              <a:rPr lang="en" sz="1800" dirty="0"/>
            </a:br>
            <a:r>
              <a:rPr lang="en" sz="1800" dirty="0"/>
              <a:t>				 </a:t>
            </a:r>
            <a:r>
              <a:rPr lang="en" sz="1800" dirty="0" smtClean="0"/>
              <a:t>         20</a:t>
            </a:r>
            <a:r>
              <a:rPr lang="en" sz="1800" dirty="0"/>
              <a:t/>
            </a:r>
            <a:br>
              <a:rPr lang="en" sz="1800" dirty="0"/>
            </a:br>
            <a:r>
              <a:rPr lang="en" sz="1800" dirty="0"/>
              <a:t>We read it as: </a:t>
            </a:r>
            <a:br>
              <a:rPr lang="en" sz="1800" dirty="0"/>
            </a:br>
            <a:r>
              <a:rPr lang="en" sz="1800" dirty="0"/>
              <a:t>  </a:t>
            </a:r>
            <a:r>
              <a:rPr lang="en" sz="1800" dirty="0" smtClean="0"/>
              <a:t>	 </a:t>
            </a:r>
            <a:r>
              <a:rPr lang="en" sz="1800" dirty="0"/>
              <a:t>“The probability of a spoon landing upside down is  ____  “. </a:t>
            </a:r>
            <a:br>
              <a:rPr lang="en" sz="1800" dirty="0"/>
            </a:br>
            <a:endParaRPr sz="1800" dirty="0"/>
          </a:p>
          <a:p>
            <a:pPr marL="457200" lvl="0" indent="-342900" algn="l" rtl="0">
              <a:spcBef>
                <a:spcPts val="0"/>
              </a:spcBef>
              <a:spcAft>
                <a:spcPts val="0"/>
              </a:spcAft>
              <a:buSzPts val="1800"/>
              <a:buChar char="●"/>
            </a:pPr>
            <a:r>
              <a:rPr lang="en" sz="1800" dirty="0"/>
              <a:t>What was your experimental probability? ___________</a:t>
            </a:r>
            <a:endParaRPr sz="1800" dirty="0"/>
          </a:p>
          <a:p>
            <a:pPr marL="0" lvl="0" indent="0" algn="l" rtl="0">
              <a:spcBef>
                <a:spcPts val="1600"/>
              </a:spcBef>
              <a:spcAft>
                <a:spcPts val="0"/>
              </a:spcAft>
              <a:buClr>
                <a:schemeClr val="dk1"/>
              </a:buClr>
              <a:buSzPts val="1100"/>
              <a:buFont typeface="Arial"/>
              <a:buNone/>
            </a:pPr>
            <a:r>
              <a:rPr lang="en" sz="1800" dirty="0"/>
              <a:t/>
            </a:r>
            <a:br>
              <a:rPr lang="en" sz="1800" dirty="0"/>
            </a:br>
            <a:r>
              <a:rPr lang="en" sz="1800" dirty="0"/>
              <a:t> .</a:t>
            </a:r>
            <a:br>
              <a:rPr lang="en" sz="1800" dirty="0"/>
            </a:br>
            <a:endParaRPr sz="1800" dirty="0"/>
          </a:p>
          <a:p>
            <a:pPr marL="0" lvl="0" indent="0" algn="l" rtl="0">
              <a:spcBef>
                <a:spcPts val="1600"/>
              </a:spcBef>
              <a:spcAft>
                <a:spcPts val="0"/>
              </a:spcAft>
              <a:buNone/>
            </a:pPr>
            <a:endParaRPr sz="1800" dirty="0"/>
          </a:p>
          <a:p>
            <a:pPr marL="0" lvl="0" indent="0" algn="l" rtl="0">
              <a:spcBef>
                <a:spcPts val="1600"/>
              </a:spcBef>
              <a:spcAft>
                <a:spcPts val="1600"/>
              </a:spcAft>
              <a:buNone/>
            </a:pPr>
            <a:r>
              <a:rPr lang="en" sz="1800" dirty="0"/>
              <a:t>.</a:t>
            </a:r>
            <a:endParaRPr sz="1800" dirty="0"/>
          </a:p>
        </p:txBody>
      </p:sp>
      <p:pic>
        <p:nvPicPr>
          <p:cNvPr id="5" name="Picture 4" descr="Spoon PNG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666" y="3267566"/>
            <a:ext cx="2035834" cy="92643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Big Idea About Experimental Probability</a:t>
            </a:r>
            <a:endParaRPr/>
          </a:p>
        </p:txBody>
      </p:sp>
      <p:sp>
        <p:nvSpPr>
          <p:cNvPr id="213" name="Google Shape;213;p39"/>
          <p:cNvSpPr txBox="1">
            <a:spLocks noGrp="1"/>
          </p:cNvSpPr>
          <p:nvPr>
            <p:ph type="body" idx="1"/>
          </p:nvPr>
        </p:nvSpPr>
        <p:spPr>
          <a:xfrm>
            <a:off x="311700" y="1356867"/>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nSpc>
                <a:spcPct val="150000"/>
              </a:lnSpc>
              <a:spcBef>
                <a:spcPts val="1600"/>
              </a:spcBef>
              <a:spcAft>
                <a:spcPts val="1600"/>
              </a:spcAft>
              <a:buNone/>
            </a:pPr>
            <a:r>
              <a:rPr lang="en" dirty="0" smtClean="0"/>
              <a:t>Video Source: </a:t>
            </a:r>
            <a:r>
              <a:rPr lang="en-CA" dirty="0">
                <a:hlinkClick r:id="rId3"/>
              </a:rPr>
              <a:t>https://</a:t>
            </a:r>
            <a:r>
              <a:rPr lang="en-CA" dirty="0" smtClean="0">
                <a:hlinkClick r:id="rId3"/>
              </a:rPr>
              <a:t>www.youtube.com/watch?v=KzfWUEJjG18 </a:t>
            </a:r>
            <a:endParaRPr lang="en" dirty="0" smtClean="0"/>
          </a:p>
          <a:p>
            <a:pPr marL="0" lvl="0" indent="0" algn="l" rtl="0">
              <a:lnSpc>
                <a:spcPct val="150000"/>
              </a:lnSpc>
              <a:spcBef>
                <a:spcPts val="1600"/>
              </a:spcBef>
              <a:spcAft>
                <a:spcPts val="1600"/>
              </a:spcAft>
              <a:buNone/>
            </a:pPr>
            <a:r>
              <a:rPr lang="en" dirty="0" smtClean="0"/>
              <a:t>What </a:t>
            </a:r>
            <a:r>
              <a:rPr lang="en" dirty="0"/>
              <a:t>is the big idea about experimental probability this person talks about on his video? __________________________________</a:t>
            </a:r>
            <a:endParaRPr dirty="0"/>
          </a:p>
        </p:txBody>
      </p:sp>
      <p:pic>
        <p:nvPicPr>
          <p:cNvPr id="214" name="Google Shape;214;p39" descr="This is a re-upload to correct some terminology.&#10;In the previous version we suggested that the terms “odds” and “probability” could be used interchangeably.  While this may be okay in casual conversation (since both have to do with the likelihood of an event), the two terms mean something slightly different in math and are calculated differently.  We apologize for any confusion." title="Math Antics - Basic Probability">
            <a:hlinkClick r:id="rId4"/>
          </p:cNvPr>
          <p:cNvPicPr preferRelativeResize="0"/>
          <p:nvPr/>
        </p:nvPicPr>
        <p:blipFill>
          <a:blip r:embed="rId5">
            <a:alphaModFix/>
          </a:blip>
          <a:stretch>
            <a:fillRect/>
          </a:stretch>
        </p:blipFill>
        <p:spPr>
          <a:xfrm>
            <a:off x="2249675" y="1356867"/>
            <a:ext cx="4644650" cy="348347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Theoretical Probability</a:t>
            </a:r>
            <a:endParaRPr/>
          </a:p>
          <a:p>
            <a:pPr marL="0" lvl="0" indent="0" algn="ctr" rtl="0">
              <a:spcBef>
                <a:spcPts val="0"/>
              </a:spcBef>
              <a:spcAft>
                <a:spcPts val="0"/>
              </a:spcAft>
              <a:buNone/>
            </a:pPr>
            <a:endParaRPr/>
          </a:p>
        </p:txBody>
      </p:sp>
      <p:sp>
        <p:nvSpPr>
          <p:cNvPr id="220" name="Google Shape;220;p40"/>
          <p:cNvSpPr txBox="1">
            <a:spLocks noGrp="1"/>
          </p:cNvSpPr>
          <p:nvPr>
            <p:ph type="body" idx="1"/>
          </p:nvPr>
        </p:nvSpPr>
        <p:spPr>
          <a:xfrm>
            <a:off x="311700" y="1689525"/>
            <a:ext cx="8187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dirty="0"/>
              <a:t>2) </a:t>
            </a:r>
            <a:r>
              <a:rPr lang="en" sz="1700" dirty="0">
                <a:solidFill>
                  <a:srgbClr val="980000"/>
                </a:solidFill>
              </a:rPr>
              <a:t>Theoretical probability</a:t>
            </a:r>
            <a:r>
              <a:rPr lang="en" sz="1700" dirty="0"/>
              <a:t>: Another way of finding the probability of a specific</a:t>
            </a:r>
            <a:br>
              <a:rPr lang="en" sz="1700" dirty="0"/>
            </a:br>
            <a:r>
              <a:rPr lang="en" sz="1700" dirty="0"/>
              <a:t>		 </a:t>
            </a:r>
            <a:r>
              <a:rPr lang="en" sz="1700" dirty="0" smtClean="0"/>
              <a:t>          </a:t>
            </a:r>
            <a:r>
              <a:rPr lang="en" sz="1700" dirty="0"/>
              <a:t>outcome, or event, is a </a:t>
            </a:r>
            <a:r>
              <a:rPr lang="en" sz="1700" u="sng" dirty="0"/>
              <a:t>logical analysis </a:t>
            </a:r>
            <a:r>
              <a:rPr lang="en" sz="1700" dirty="0"/>
              <a:t>of the situation. </a:t>
            </a:r>
            <a:endParaRPr sz="1700" dirty="0"/>
          </a:p>
          <a:p>
            <a:pPr marL="0" lvl="0" indent="0" algn="l" rtl="0">
              <a:spcBef>
                <a:spcPts val="1600"/>
              </a:spcBef>
              <a:spcAft>
                <a:spcPts val="0"/>
              </a:spcAft>
              <a:buClr>
                <a:schemeClr val="dk1"/>
              </a:buClr>
              <a:buSzPts val="1100"/>
              <a:buFont typeface="Arial"/>
              <a:buNone/>
            </a:pPr>
            <a:r>
              <a:rPr lang="en" sz="1700" b="1" dirty="0"/>
              <a:t>Problem</a:t>
            </a:r>
            <a:r>
              <a:rPr lang="en" sz="1700" dirty="0"/>
              <a:t>: What’s the probability of getting a “tail” when you toss a coin?</a:t>
            </a:r>
            <a:endParaRPr sz="1700" dirty="0"/>
          </a:p>
          <a:p>
            <a:pPr marL="0" lvl="0" indent="457200" algn="l" rtl="0">
              <a:spcBef>
                <a:spcPts val="1600"/>
              </a:spcBef>
              <a:spcAft>
                <a:spcPts val="0"/>
              </a:spcAft>
              <a:buNone/>
            </a:pPr>
            <a:r>
              <a:rPr lang="en" sz="1700" dirty="0"/>
              <a:t>What are the possible outcomes for a coin to land?  </a:t>
            </a:r>
            <a:r>
              <a:rPr lang="en" sz="1700" dirty="0">
                <a:solidFill>
                  <a:srgbClr val="980000"/>
                </a:solidFill>
              </a:rPr>
              <a:t>2</a:t>
            </a:r>
            <a:r>
              <a:rPr lang="en" sz="1700" dirty="0"/>
              <a:t> (heads or tails)</a:t>
            </a:r>
            <a:r>
              <a:rPr lang="en" sz="1700" u="sng" dirty="0"/>
              <a:t/>
            </a:r>
            <a:br>
              <a:rPr lang="en" sz="1700" u="sng" dirty="0"/>
            </a:br>
            <a:r>
              <a:rPr lang="en" sz="1700" dirty="0"/>
              <a:t>	What are the number of ways that event (getting a tail) can occur?  </a:t>
            </a:r>
            <a:r>
              <a:rPr lang="en" sz="1700" dirty="0">
                <a:solidFill>
                  <a:srgbClr val="980000"/>
                </a:solidFill>
              </a:rPr>
              <a:t>1</a:t>
            </a:r>
            <a:endParaRPr sz="1700" dirty="0">
              <a:solidFill>
                <a:srgbClr val="980000"/>
              </a:solidFill>
            </a:endParaRPr>
          </a:p>
          <a:p>
            <a:pPr marL="0" lvl="0" indent="457200" algn="l" rtl="0">
              <a:spcBef>
                <a:spcPts val="1600"/>
              </a:spcBef>
              <a:spcAft>
                <a:spcPts val="0"/>
              </a:spcAft>
              <a:buNone/>
            </a:pPr>
            <a:r>
              <a:rPr lang="en" sz="1700" dirty="0">
                <a:solidFill>
                  <a:srgbClr val="434343"/>
                </a:solidFill>
              </a:rPr>
              <a:t>Theoretical probability </a:t>
            </a:r>
            <a:r>
              <a:rPr lang="en" sz="1700" dirty="0">
                <a:solidFill>
                  <a:srgbClr val="980000"/>
                </a:solidFill>
              </a:rPr>
              <a:t>= </a:t>
            </a:r>
            <a:r>
              <a:rPr lang="en" sz="1700" u="sng" dirty="0">
                <a:solidFill>
                  <a:srgbClr val="980000"/>
                </a:solidFill>
              </a:rPr>
              <a:t>number of favorable </a:t>
            </a:r>
            <a:r>
              <a:rPr lang="en" sz="1700" u="sng" dirty="0" smtClean="0">
                <a:solidFill>
                  <a:srgbClr val="980000"/>
                </a:solidFill>
              </a:rPr>
              <a:t>outcomes</a:t>
            </a:r>
            <a:r>
              <a:rPr lang="en" sz="1700" dirty="0" smtClean="0">
                <a:solidFill>
                  <a:srgbClr val="980000"/>
                </a:solidFill>
              </a:rPr>
              <a:t>		</a:t>
            </a:r>
            <a:r>
              <a:rPr lang="en" sz="1700" u="sng" dirty="0" smtClean="0">
                <a:solidFill>
                  <a:srgbClr val="980000"/>
                </a:solidFill>
              </a:rPr>
              <a:t/>
            </a:r>
            <a:br>
              <a:rPr lang="en" sz="1700" u="sng" dirty="0" smtClean="0">
                <a:solidFill>
                  <a:srgbClr val="980000"/>
                </a:solidFill>
              </a:rPr>
            </a:br>
            <a:r>
              <a:rPr lang="en" sz="1700" dirty="0" smtClean="0">
                <a:solidFill>
                  <a:srgbClr val="980000"/>
                </a:solidFill>
              </a:rPr>
              <a:t>			 number </a:t>
            </a:r>
            <a:r>
              <a:rPr lang="en" sz="1700" dirty="0">
                <a:solidFill>
                  <a:srgbClr val="980000"/>
                </a:solidFill>
              </a:rPr>
              <a:t>of possible outcomes</a:t>
            </a:r>
            <a:endParaRPr sz="1700" dirty="0">
              <a:solidFill>
                <a:srgbClr val="980000"/>
              </a:solidFill>
            </a:endParaRPr>
          </a:p>
          <a:p>
            <a:pPr marL="0" lvl="0" indent="0" algn="l" rtl="0">
              <a:spcBef>
                <a:spcPts val="1600"/>
              </a:spcBef>
              <a:spcAft>
                <a:spcPts val="0"/>
              </a:spcAft>
              <a:buNone/>
            </a:pPr>
            <a:r>
              <a:rPr lang="en" sz="1700" dirty="0"/>
              <a:t>So, P(tail) is      or 0.5 or 50%.</a:t>
            </a:r>
            <a:endParaRPr sz="1700" dirty="0"/>
          </a:p>
          <a:p>
            <a:pPr marL="0" lvl="0" indent="0" algn="l" rtl="0">
              <a:spcBef>
                <a:spcPts val="1600"/>
              </a:spcBef>
              <a:spcAft>
                <a:spcPts val="1600"/>
              </a:spcAft>
              <a:buNone/>
            </a:pPr>
            <a:endParaRPr sz="1700" dirty="0"/>
          </a:p>
        </p:txBody>
      </p:sp>
      <p:pic>
        <p:nvPicPr>
          <p:cNvPr id="221" name="Google Shape;221;p40" descr="\frac{1}{2}\"/>
          <p:cNvPicPr preferRelativeResize="0"/>
          <p:nvPr/>
        </p:nvPicPr>
        <p:blipFill>
          <a:blip r:embed="rId3">
            <a:alphaModFix/>
          </a:blip>
          <a:stretch>
            <a:fillRect/>
          </a:stretch>
        </p:blipFill>
        <p:spPr>
          <a:xfrm>
            <a:off x="1715702" y="4613600"/>
            <a:ext cx="135648" cy="444625"/>
          </a:xfrm>
          <a:prstGeom prst="rect">
            <a:avLst/>
          </a:prstGeom>
          <a:noFill/>
          <a:ln>
            <a:noFill/>
          </a:ln>
        </p:spPr>
      </p:pic>
      <p:pic>
        <p:nvPicPr>
          <p:cNvPr id="2" name="Picture 1" descr="File:Quarter Reverse 2010.pn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701" y="543926"/>
            <a:ext cx="1145599" cy="114559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1"/>
          <p:cNvSpPr txBox="1">
            <a:spLocks noGrp="1"/>
          </p:cNvSpPr>
          <p:nvPr>
            <p:ph type="title"/>
          </p:nvPr>
        </p:nvSpPr>
        <p:spPr>
          <a:xfrm>
            <a:off x="311700" y="38381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Some More Examples of Theoretical Probability</a:t>
            </a:r>
            <a:endParaRPr dirty="0"/>
          </a:p>
        </p:txBody>
      </p:sp>
      <p:pic>
        <p:nvPicPr>
          <p:cNvPr id="228" name="Google Shape;228;p41" descr="This video is designed to help students gain a basic understanding of probability. This video is aligned with 7th grade CCSS standards. Please check out my Fun with Probability Teaching pack for more great materials at: http://www.teacherspayteachers.com/Product/Fun-with-Probability-Lesson-Pack-624274. &#10;&#10;Aligned with standards:&#10;CCSS.MATH.CONTENT.7.SP.C.5&#10;CCSS.MATH.CONTENT.7.SP.C.6&#10;CCSS.MATH.CONTENT.7.SP.C.7&#10;CCSS.MATH.CONTENT.7.SP.C.8" title="Probability: Determining Chance">
            <a:hlinkClick r:id="rId3"/>
          </p:cNvPr>
          <p:cNvPicPr preferRelativeResize="0"/>
          <p:nvPr/>
        </p:nvPicPr>
        <p:blipFill>
          <a:blip r:embed="rId4">
            <a:alphaModFix/>
          </a:blip>
          <a:stretch>
            <a:fillRect/>
          </a:stretch>
        </p:blipFill>
        <p:spPr>
          <a:xfrm>
            <a:off x="954487" y="975117"/>
            <a:ext cx="7235026" cy="5426275"/>
          </a:xfrm>
          <a:prstGeom prst="rect">
            <a:avLst/>
          </a:prstGeom>
          <a:noFill/>
          <a:ln>
            <a:noFill/>
          </a:ln>
        </p:spPr>
      </p:pic>
      <p:sp>
        <p:nvSpPr>
          <p:cNvPr id="4" name="Rectangle 3"/>
          <p:cNvSpPr/>
          <p:nvPr/>
        </p:nvSpPr>
        <p:spPr>
          <a:xfrm>
            <a:off x="1034892" y="6311610"/>
            <a:ext cx="6883616" cy="400110"/>
          </a:xfrm>
          <a:prstGeom prst="rect">
            <a:avLst/>
          </a:prstGeom>
        </p:spPr>
        <p:txBody>
          <a:bodyPr wrap="none">
            <a:spAutoFit/>
          </a:bodyPr>
          <a:lstStyle/>
          <a:p>
            <a:r>
              <a:rPr lang="en-CA" sz="2000" dirty="0" smtClean="0">
                <a:hlinkClick r:id="rId5"/>
              </a:rPr>
              <a:t>Video Source:  Probability</a:t>
            </a:r>
            <a:r>
              <a:rPr lang="en-CA" sz="2000" dirty="0">
                <a:hlinkClick r:id="rId5"/>
              </a:rPr>
              <a:t>: Determining Chance - YouTube</a:t>
            </a:r>
            <a:endParaRPr lang="en-CA"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More Vocabulary Words</a:t>
            </a:r>
            <a:endParaRPr/>
          </a:p>
        </p:txBody>
      </p:sp>
      <p:sp>
        <p:nvSpPr>
          <p:cNvPr id="234" name="Google Shape;234;p4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980000"/>
                </a:solidFill>
              </a:rPr>
              <a:t>Independent events</a:t>
            </a:r>
            <a:r>
              <a:rPr lang="en" dirty="0"/>
              <a:t> are two events in which the outcome of </a:t>
            </a:r>
            <a:br>
              <a:rPr lang="en" dirty="0"/>
            </a:br>
            <a:r>
              <a:rPr lang="en" dirty="0"/>
              <a:t>one event </a:t>
            </a:r>
            <a:r>
              <a:rPr lang="en" dirty="0">
                <a:solidFill>
                  <a:srgbClr val="980000"/>
                </a:solidFill>
              </a:rPr>
              <a:t>does not </a:t>
            </a:r>
            <a:r>
              <a:rPr lang="en" dirty="0"/>
              <a:t>affect the outcome of the other event.</a:t>
            </a:r>
            <a:r>
              <a:rPr lang="en" b="1" dirty="0"/>
              <a:t> </a:t>
            </a:r>
            <a:br>
              <a:rPr lang="en" b="1" dirty="0"/>
            </a:br>
            <a:r>
              <a:rPr lang="en" dirty="0"/>
              <a:t/>
            </a:r>
            <a:br>
              <a:rPr lang="en" dirty="0"/>
            </a:br>
            <a:r>
              <a:rPr lang="en" dirty="0"/>
              <a:t>	Examples of two independent events are:</a:t>
            </a:r>
            <a:br>
              <a:rPr lang="en" dirty="0"/>
            </a:br>
            <a:r>
              <a:rPr lang="en" dirty="0"/>
              <a:t>		- rolling a die and spinning a spinner		</a:t>
            </a:r>
            <a:br>
              <a:rPr lang="en" dirty="0"/>
            </a:br>
            <a:r>
              <a:rPr lang="en" dirty="0"/>
              <a:t>		- tossing 2 coins</a:t>
            </a:r>
            <a:br>
              <a:rPr lang="en" dirty="0"/>
            </a:br>
            <a:r>
              <a:rPr lang="en" dirty="0"/>
              <a:t>		- drawing a card from a deck and rolling a die</a:t>
            </a:r>
            <a:endParaRPr dirty="0"/>
          </a:p>
          <a:p>
            <a:pPr marL="0" lvl="0" indent="0" algn="l" rtl="0">
              <a:spcBef>
                <a:spcPts val="1600"/>
              </a:spcBef>
              <a:spcAft>
                <a:spcPts val="0"/>
              </a:spcAft>
              <a:buClr>
                <a:schemeClr val="dk1"/>
              </a:buClr>
              <a:buSzPts val="1100"/>
              <a:buFont typeface="Arial"/>
              <a:buNone/>
            </a:pPr>
            <a:r>
              <a:rPr lang="en" dirty="0"/>
              <a:t>The </a:t>
            </a:r>
            <a:r>
              <a:rPr lang="en" dirty="0">
                <a:solidFill>
                  <a:srgbClr val="980000"/>
                </a:solidFill>
              </a:rPr>
              <a:t>sample space</a:t>
            </a:r>
            <a:r>
              <a:rPr lang="en" b="1" dirty="0">
                <a:solidFill>
                  <a:srgbClr val="CC0000"/>
                </a:solidFill>
              </a:rPr>
              <a:t> </a:t>
            </a:r>
            <a:r>
              <a:rPr lang="en" dirty="0"/>
              <a:t>is a list of all the possible outcomes for an experiment that has independent </a:t>
            </a:r>
            <a:r>
              <a:rPr lang="en" dirty="0" smtClean="0"/>
              <a:t>events.</a:t>
            </a:r>
            <a:r>
              <a:rPr lang="en" dirty="0"/>
              <a:t> </a:t>
            </a:r>
            <a:r>
              <a:rPr lang="en" dirty="0" smtClean="0"/>
              <a:t>An </a:t>
            </a:r>
            <a:r>
              <a:rPr lang="en" dirty="0"/>
              <a:t>example of the sample space when tossing 2 coins is</a:t>
            </a:r>
            <a:r>
              <a:rPr lang="en" dirty="0" smtClean="0"/>
              <a:t>:</a:t>
            </a:r>
            <a:endParaRPr lang="en" dirty="0" smtClean="0">
              <a:highlight>
                <a:srgbClr val="FF9900"/>
              </a:highlight>
            </a:endParaRPr>
          </a:p>
          <a:p>
            <a:pPr marL="285750" indent="-285750">
              <a:spcAft>
                <a:spcPts val="1600"/>
              </a:spcAft>
              <a:buClr>
                <a:schemeClr val="dk1"/>
              </a:buClr>
              <a:buSzPts val="1100"/>
            </a:pPr>
            <a:r>
              <a:rPr lang="en" dirty="0" smtClean="0"/>
              <a:t>head-tail</a:t>
            </a:r>
            <a:r>
              <a:rPr lang="en" dirty="0"/>
              <a:t>, tail-head, head-head, tail-tail</a:t>
            </a:r>
            <a:endParaRPr sz="2000" dirty="0"/>
          </a:p>
        </p:txBody>
      </p:sp>
      <p:pic>
        <p:nvPicPr>
          <p:cNvPr id="2" name="Picture 1" descr="Cards Playing Poker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065" y="735906"/>
            <a:ext cx="2174534" cy="160145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Two Things to Help Us </a:t>
            </a:r>
            <a:endParaRPr/>
          </a:p>
        </p:txBody>
      </p:sp>
      <p:sp>
        <p:nvSpPr>
          <p:cNvPr id="241" name="Google Shape;241;p43"/>
          <p:cNvSpPr txBox="1">
            <a:spLocks noGrp="1"/>
          </p:cNvSpPr>
          <p:nvPr>
            <p:ph type="body" idx="1"/>
          </p:nvPr>
        </p:nvSpPr>
        <p:spPr>
          <a:xfrm>
            <a:off x="995500" y="1536625"/>
            <a:ext cx="74685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There are two tools we can use to help us find theoretical probability:</a:t>
            </a:r>
            <a:br>
              <a:rPr lang="en" dirty="0"/>
            </a:br>
            <a:endParaRPr lang="en" dirty="0" smtClean="0"/>
          </a:p>
          <a:p>
            <a:pPr marL="0" lvl="0" indent="0" algn="l" rtl="0">
              <a:spcBef>
                <a:spcPts val="0"/>
              </a:spcBef>
              <a:spcAft>
                <a:spcPts val="0"/>
              </a:spcAft>
              <a:buNone/>
            </a:pPr>
            <a:endParaRPr lang="en" dirty="0"/>
          </a:p>
          <a:p>
            <a:pPr marL="0" lvl="0" indent="0" algn="l" rtl="0">
              <a:spcBef>
                <a:spcPts val="0"/>
              </a:spcBef>
              <a:spcAft>
                <a:spcPts val="0"/>
              </a:spcAft>
              <a:buNone/>
            </a:pPr>
            <a:r>
              <a:rPr lang="en" dirty="0"/>
              <a:t/>
            </a:r>
            <a:br>
              <a:rPr lang="en" dirty="0"/>
            </a:br>
            <a:r>
              <a:rPr lang="en" dirty="0"/>
              <a:t>	</a:t>
            </a:r>
            <a:r>
              <a:rPr lang="en" dirty="0" smtClean="0"/>
              <a:t>1</a:t>
            </a:r>
            <a:r>
              <a:rPr lang="en" dirty="0"/>
              <a:t>) a tree diagram </a:t>
            </a:r>
          </a:p>
          <a:p>
            <a:pPr marL="0" indent="0">
              <a:buNone/>
            </a:pPr>
            <a:r>
              <a:rPr lang="en" dirty="0"/>
              <a:t>	</a:t>
            </a:r>
            <a:r>
              <a:rPr lang="en" dirty="0" smtClean="0"/>
              <a:t>2</a:t>
            </a:r>
            <a:r>
              <a:rPr lang="en" dirty="0"/>
              <a:t>) a table</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n" dirty="0"/>
              <a:t>The following slides explain how to use both of them.</a:t>
            </a:r>
            <a:endParaRPr dirty="0"/>
          </a:p>
          <a:p>
            <a:pPr marL="457200" lvl="0" indent="0" algn="l" rtl="0">
              <a:spcBef>
                <a:spcPts val="1600"/>
              </a:spcBef>
              <a:spcAft>
                <a:spcPts val="1600"/>
              </a:spcAft>
              <a:buNone/>
            </a:pPr>
            <a:endParaRPr dirty="0"/>
          </a:p>
        </p:txBody>
      </p:sp>
      <p:pic>
        <p:nvPicPr>
          <p:cNvPr id="3" name="Picture 2" descr="Investigation Magnifying Glass PNG Clipart | PNG 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850" y="1886056"/>
            <a:ext cx="3676544" cy="367654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311700" y="81755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what you will learn:</a:t>
            </a:r>
            <a:endParaRPr dirty="0"/>
          </a:p>
        </p:txBody>
      </p:sp>
      <p:sp>
        <p:nvSpPr>
          <p:cNvPr id="110" name="Google Shape;110;p26"/>
          <p:cNvSpPr txBox="1">
            <a:spLocks noGrp="1"/>
          </p:cNvSpPr>
          <p:nvPr>
            <p:ph type="body" idx="1"/>
          </p:nvPr>
        </p:nvSpPr>
        <p:spPr>
          <a:xfrm>
            <a:off x="580300" y="1536625"/>
            <a:ext cx="4576500" cy="5145600"/>
          </a:xfrm>
          <a:prstGeom prst="rect">
            <a:avLst/>
          </a:prstGeom>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SzPts val="1800"/>
              <a:buChar char="●"/>
            </a:pPr>
            <a:r>
              <a:rPr lang="en" sz="1800"/>
              <a:t>what probability is</a:t>
            </a:r>
            <a:endParaRPr sz="1800"/>
          </a:p>
          <a:p>
            <a:pPr marL="457200" lvl="0" indent="-342900" algn="l" rtl="0">
              <a:lnSpc>
                <a:spcPct val="150000"/>
              </a:lnSpc>
              <a:spcBef>
                <a:spcPts val="0"/>
              </a:spcBef>
              <a:spcAft>
                <a:spcPts val="0"/>
              </a:spcAft>
              <a:buSzPts val="1800"/>
              <a:buChar char="●"/>
            </a:pPr>
            <a:r>
              <a:rPr lang="en" sz="1800"/>
              <a:t>why it’s important</a:t>
            </a:r>
            <a:endParaRPr sz="1800"/>
          </a:p>
          <a:p>
            <a:pPr marL="457200" lvl="0" indent="-342900" algn="l" rtl="0">
              <a:lnSpc>
                <a:spcPct val="150000"/>
              </a:lnSpc>
              <a:spcBef>
                <a:spcPts val="0"/>
              </a:spcBef>
              <a:spcAft>
                <a:spcPts val="0"/>
              </a:spcAft>
              <a:buSzPts val="1800"/>
              <a:buChar char="●"/>
            </a:pPr>
            <a:r>
              <a:rPr lang="en" sz="1800"/>
              <a:t>thinking of events on a probability line</a:t>
            </a:r>
            <a:endParaRPr sz="1800"/>
          </a:p>
          <a:p>
            <a:pPr marL="457200" lvl="0" indent="-342900" algn="l" rtl="0">
              <a:lnSpc>
                <a:spcPct val="150000"/>
              </a:lnSpc>
              <a:spcBef>
                <a:spcPts val="0"/>
              </a:spcBef>
              <a:spcAft>
                <a:spcPts val="0"/>
              </a:spcAft>
              <a:buSzPts val="1800"/>
              <a:buChar char="●"/>
            </a:pPr>
            <a:r>
              <a:rPr lang="en" sz="1800"/>
              <a:t>using the language of probability</a:t>
            </a:r>
            <a:endParaRPr sz="1800"/>
          </a:p>
          <a:p>
            <a:pPr marL="457200" lvl="0" indent="-342900" algn="l" rtl="0">
              <a:lnSpc>
                <a:spcPct val="150000"/>
              </a:lnSpc>
              <a:spcBef>
                <a:spcPts val="0"/>
              </a:spcBef>
              <a:spcAft>
                <a:spcPts val="0"/>
              </a:spcAft>
              <a:buSzPts val="1800"/>
              <a:buChar char="●"/>
            </a:pPr>
            <a:r>
              <a:rPr lang="en" sz="1800"/>
              <a:t>why probability activities are like a science experiment</a:t>
            </a:r>
            <a:endParaRPr sz="1800"/>
          </a:p>
          <a:p>
            <a:pPr marL="457200" lvl="0" indent="-342900" algn="l" rtl="0">
              <a:lnSpc>
                <a:spcPct val="150000"/>
              </a:lnSpc>
              <a:spcBef>
                <a:spcPts val="0"/>
              </a:spcBef>
              <a:spcAft>
                <a:spcPts val="0"/>
              </a:spcAft>
              <a:buSzPts val="1800"/>
              <a:buChar char="●"/>
            </a:pPr>
            <a:r>
              <a:rPr lang="en" sz="1800"/>
              <a:t>using fractions, decimals and percent to describe probability</a:t>
            </a:r>
            <a:endParaRPr sz="1800"/>
          </a:p>
          <a:p>
            <a:pPr marL="457200" lvl="0" indent="-342900" algn="l" rtl="0">
              <a:lnSpc>
                <a:spcPct val="150000"/>
              </a:lnSpc>
              <a:spcBef>
                <a:spcPts val="0"/>
              </a:spcBef>
              <a:spcAft>
                <a:spcPts val="0"/>
              </a:spcAft>
              <a:buSzPts val="1800"/>
              <a:buChar char="●"/>
            </a:pPr>
            <a:r>
              <a:rPr lang="en" sz="1800"/>
              <a:t>using a table and tree diagram to calculate theoretical probability</a:t>
            </a:r>
            <a:endParaRPr sz="1800"/>
          </a:p>
          <a:p>
            <a:pPr marL="457200" lvl="0" indent="-342900" algn="l" rtl="0">
              <a:lnSpc>
                <a:spcPct val="150000"/>
              </a:lnSpc>
              <a:spcBef>
                <a:spcPts val="0"/>
              </a:spcBef>
              <a:spcAft>
                <a:spcPts val="0"/>
              </a:spcAft>
              <a:buSzPts val="1800"/>
              <a:buChar char="●"/>
            </a:pPr>
            <a:r>
              <a:rPr lang="en" sz="1800"/>
              <a:t>comparing experimental and theoretical results</a:t>
            </a:r>
            <a:endParaRPr sz="1800"/>
          </a:p>
          <a:p>
            <a:pPr marL="457200" lvl="0" indent="0" algn="l" rtl="0">
              <a:lnSpc>
                <a:spcPct val="150000"/>
              </a:lnSpc>
              <a:spcBef>
                <a:spcPts val="1600"/>
              </a:spcBef>
              <a:spcAft>
                <a:spcPts val="0"/>
              </a:spcAft>
              <a:buNone/>
            </a:pPr>
            <a:endParaRPr sz="1800"/>
          </a:p>
          <a:p>
            <a:pPr marL="457200" lvl="0" indent="0" algn="l" rtl="0">
              <a:lnSpc>
                <a:spcPct val="150000"/>
              </a:lnSpc>
              <a:spcBef>
                <a:spcPts val="1600"/>
              </a:spcBef>
              <a:spcAft>
                <a:spcPts val="1600"/>
              </a:spcAft>
              <a:buNone/>
            </a:pPr>
            <a:endParaRPr sz="1800"/>
          </a:p>
        </p:txBody>
      </p:sp>
      <p:pic>
        <p:nvPicPr>
          <p:cNvPr id="5" name="Picture 2" descr="Illustration of a dancing cartoon blue man : 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320" y="1836738"/>
            <a:ext cx="3018270" cy="3018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4"/>
          <p:cNvSpPr txBox="1">
            <a:spLocks noGrp="1"/>
          </p:cNvSpPr>
          <p:nvPr>
            <p:ph type="title"/>
          </p:nvPr>
        </p:nvSpPr>
        <p:spPr>
          <a:xfrm>
            <a:off x="0" y="459060"/>
            <a:ext cx="8520600" cy="79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dirty="0"/>
              <a:t>Using a TREE DIAGRAM to Find Theoretical Probability </a:t>
            </a:r>
            <a:endParaRPr sz="2400" dirty="0"/>
          </a:p>
          <a:p>
            <a:pPr marL="0" lvl="0" indent="0" algn="ctr" rtl="0">
              <a:spcBef>
                <a:spcPts val="0"/>
              </a:spcBef>
              <a:spcAft>
                <a:spcPts val="0"/>
              </a:spcAft>
              <a:buClr>
                <a:schemeClr val="dk1"/>
              </a:buClr>
              <a:buSzPts val="1100"/>
              <a:buFont typeface="Arial"/>
              <a:buNone/>
            </a:pPr>
            <a:r>
              <a:rPr lang="en" sz="2400" dirty="0"/>
              <a:t>(with 2 independent events)       </a:t>
            </a:r>
            <a:r>
              <a:rPr lang="en" sz="2400" dirty="0">
                <a:highlight>
                  <a:srgbClr val="FF00FF"/>
                </a:highlight>
              </a:rPr>
              <a:t> </a:t>
            </a:r>
            <a:endParaRPr sz="2400" dirty="0">
              <a:highlight>
                <a:srgbClr val="FF00FF"/>
              </a:highlight>
            </a:endParaRPr>
          </a:p>
        </p:txBody>
      </p:sp>
      <p:sp>
        <p:nvSpPr>
          <p:cNvPr id="248" name="Google Shape;248;p44"/>
          <p:cNvSpPr txBox="1">
            <a:spLocks noGrp="1"/>
          </p:cNvSpPr>
          <p:nvPr>
            <p:ph type="body" idx="1"/>
          </p:nvPr>
        </p:nvSpPr>
        <p:spPr>
          <a:xfrm>
            <a:off x="311700" y="1426550"/>
            <a:ext cx="8520600" cy="46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dirty="0"/>
              <a:t>We can use a </a:t>
            </a:r>
            <a:r>
              <a:rPr lang="en" sz="1700" b="1" dirty="0">
                <a:solidFill>
                  <a:srgbClr val="980000"/>
                </a:solidFill>
              </a:rPr>
              <a:t>tree </a:t>
            </a:r>
            <a:r>
              <a:rPr lang="en" sz="1700" b="1" dirty="0" smtClean="0">
                <a:solidFill>
                  <a:srgbClr val="980000"/>
                </a:solidFill>
              </a:rPr>
              <a:t>diagram</a:t>
            </a:r>
            <a:r>
              <a:rPr lang="en" sz="1700" dirty="0" smtClean="0">
                <a:solidFill>
                  <a:srgbClr val="980000"/>
                </a:solidFill>
              </a:rPr>
              <a:t> </a:t>
            </a:r>
            <a:r>
              <a:rPr lang="en" sz="1700" dirty="0"/>
              <a:t>to help us find the theoretical probability.</a:t>
            </a:r>
            <a:br>
              <a:rPr lang="en" sz="1700" dirty="0"/>
            </a:br>
            <a:r>
              <a:rPr lang="en" sz="1700" dirty="0"/>
              <a:t>When 2 coins are tossed, the outcomes for each coin are heads (H) or tails (T).</a:t>
            </a:r>
            <a:endParaRPr sz="1700" dirty="0"/>
          </a:p>
          <a:p>
            <a:pPr marL="0" lvl="0" indent="0" algn="l" rtl="0">
              <a:spcBef>
                <a:spcPts val="1600"/>
              </a:spcBef>
              <a:spcAft>
                <a:spcPts val="1600"/>
              </a:spcAft>
              <a:buNone/>
            </a:pPr>
            <a:endParaRPr dirty="0"/>
          </a:p>
        </p:txBody>
      </p:sp>
      <p:sp>
        <p:nvSpPr>
          <p:cNvPr id="249" name="Google Shape;249;p44"/>
          <p:cNvSpPr txBox="1">
            <a:spLocks noGrp="1"/>
          </p:cNvSpPr>
          <p:nvPr>
            <p:ph type="body" idx="1"/>
          </p:nvPr>
        </p:nvSpPr>
        <p:spPr>
          <a:xfrm>
            <a:off x="143850" y="2341675"/>
            <a:ext cx="2860800" cy="413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A tree diagram lists the possible outcomes for each event in columns and connects them with lines to form </a:t>
            </a:r>
            <a:r>
              <a:rPr lang="en" sz="1500" dirty="0">
                <a:solidFill>
                  <a:srgbClr val="980000"/>
                </a:solidFill>
              </a:rPr>
              <a:t>branches</a:t>
            </a:r>
            <a:r>
              <a:rPr lang="en" sz="1500" dirty="0"/>
              <a:t>.</a:t>
            </a:r>
            <a:endParaRPr sz="1500" dirty="0"/>
          </a:p>
          <a:p>
            <a:pPr marL="0" lvl="0" indent="0" algn="l" rtl="0">
              <a:spcBef>
                <a:spcPts val="1600"/>
              </a:spcBef>
              <a:spcAft>
                <a:spcPts val="0"/>
              </a:spcAft>
              <a:buNone/>
            </a:pPr>
            <a:r>
              <a:rPr lang="en" sz="1500" dirty="0"/>
              <a:t>The </a:t>
            </a:r>
            <a:r>
              <a:rPr lang="en" sz="1500" b="1" dirty="0">
                <a:solidFill>
                  <a:srgbClr val="980000"/>
                </a:solidFill>
              </a:rPr>
              <a:t>first column</a:t>
            </a:r>
            <a:r>
              <a:rPr lang="en" sz="1500" dirty="0"/>
              <a:t> lists all possible outcomes for the first event.</a:t>
            </a:r>
            <a:endParaRPr sz="1500" dirty="0"/>
          </a:p>
          <a:p>
            <a:pPr marL="0" lvl="0" indent="0" algn="l" rtl="0">
              <a:spcBef>
                <a:spcPts val="1600"/>
              </a:spcBef>
              <a:spcAft>
                <a:spcPts val="0"/>
              </a:spcAft>
              <a:buNone/>
            </a:pPr>
            <a:r>
              <a:rPr lang="en" sz="1500" dirty="0"/>
              <a:t>The </a:t>
            </a:r>
            <a:r>
              <a:rPr lang="en" sz="1500" b="1" dirty="0">
                <a:solidFill>
                  <a:srgbClr val="980000"/>
                </a:solidFill>
              </a:rPr>
              <a:t>second column</a:t>
            </a:r>
            <a:r>
              <a:rPr lang="en" sz="1500" dirty="0"/>
              <a:t> lists all possible outcomes for the second event</a:t>
            </a:r>
            <a:endParaRPr sz="1500" dirty="0"/>
          </a:p>
          <a:p>
            <a:pPr marL="0" lvl="0" indent="0" algn="l" rtl="0">
              <a:spcBef>
                <a:spcPts val="1600"/>
              </a:spcBef>
              <a:spcAft>
                <a:spcPts val="0"/>
              </a:spcAft>
              <a:buNone/>
            </a:pPr>
            <a:r>
              <a:rPr lang="en" sz="1500" dirty="0"/>
              <a:t>The </a:t>
            </a:r>
            <a:r>
              <a:rPr lang="en" sz="1500" b="1" dirty="0">
                <a:solidFill>
                  <a:srgbClr val="980000"/>
                </a:solidFill>
              </a:rPr>
              <a:t>third column</a:t>
            </a:r>
            <a:r>
              <a:rPr lang="en" sz="1500" dirty="0"/>
              <a:t> lists all possible outcomes.</a:t>
            </a:r>
            <a:endParaRPr sz="1500" dirty="0"/>
          </a:p>
          <a:p>
            <a:pPr marL="0" lvl="0" indent="0" algn="l" rtl="0">
              <a:spcBef>
                <a:spcPts val="1600"/>
              </a:spcBef>
              <a:spcAft>
                <a:spcPts val="0"/>
              </a:spcAft>
              <a:buNone/>
            </a:pPr>
            <a:endParaRPr sz="1600" dirty="0"/>
          </a:p>
          <a:p>
            <a:pPr marL="0" lvl="0" indent="0" algn="l" rtl="0">
              <a:spcBef>
                <a:spcPts val="1600"/>
              </a:spcBef>
              <a:spcAft>
                <a:spcPts val="0"/>
              </a:spcAft>
              <a:buClr>
                <a:schemeClr val="dk1"/>
              </a:buClr>
              <a:buSzPts val="1100"/>
              <a:buFont typeface="Arial"/>
              <a:buNone/>
            </a:pPr>
            <a:endParaRPr dirty="0">
              <a:highlight>
                <a:srgbClr val="FFFF00"/>
              </a:highlight>
            </a:endParaRPr>
          </a:p>
          <a:p>
            <a:pPr marL="0" lvl="0" indent="0" algn="l" rtl="0">
              <a:spcBef>
                <a:spcPts val="1600"/>
              </a:spcBef>
              <a:spcAft>
                <a:spcPts val="1600"/>
              </a:spcAft>
              <a:buNone/>
            </a:pPr>
            <a:endParaRPr dirty="0"/>
          </a:p>
        </p:txBody>
      </p:sp>
      <p:pic>
        <p:nvPicPr>
          <p:cNvPr id="1028" name="Picture 4" descr="https://lh3.googleusercontent.com/Niz7AstXCeoSft1CcOCd5OMNjs3KTFTNCVmzOD1M2LfpFmkcDn7fk0A45XsCe88w5XXXq2NIVNuYRJRb0Afqk_c-On_aoZz5IZLEt0bvjBksPgA-qXd9TZ_qUikdyUM1L3F3eR4j2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57059" y="2567131"/>
            <a:ext cx="5843091" cy="36806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078604" y="2567131"/>
            <a:ext cx="2637072" cy="174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500"/>
              <a:t>Using a TABLE to Find Theoretical Probability</a:t>
            </a:r>
            <a:endParaRPr/>
          </a:p>
        </p:txBody>
      </p:sp>
      <p:sp>
        <p:nvSpPr>
          <p:cNvPr id="256" name="Google Shape;256;p4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can also find all the possible outcomes by using a table.</a:t>
            </a:r>
            <a:endParaRPr dirty="0"/>
          </a:p>
          <a:p>
            <a:pPr marL="0" lvl="0" indent="0" algn="l" rtl="0">
              <a:spcBef>
                <a:spcPts val="1600"/>
              </a:spcBef>
              <a:spcAft>
                <a:spcPts val="0"/>
              </a:spcAft>
              <a:buNone/>
            </a:pPr>
            <a:r>
              <a:rPr lang="en" dirty="0"/>
              <a:t>List the possible outcomes when you toss the first coin across the </a:t>
            </a:r>
            <a:r>
              <a:rPr lang="en" dirty="0">
                <a:solidFill>
                  <a:srgbClr val="980000"/>
                </a:solidFill>
              </a:rPr>
              <a:t>top</a:t>
            </a:r>
            <a:r>
              <a:rPr lang="en" dirty="0"/>
              <a:t> of the table.</a:t>
            </a:r>
            <a:endParaRPr dirty="0"/>
          </a:p>
          <a:p>
            <a:pPr marL="0" lvl="0" indent="0" algn="l" rtl="0">
              <a:spcBef>
                <a:spcPts val="1600"/>
              </a:spcBef>
              <a:spcAft>
                <a:spcPts val="0"/>
              </a:spcAft>
              <a:buNone/>
            </a:pPr>
            <a:r>
              <a:rPr lang="en" dirty="0"/>
              <a:t>Then list all the possible outcomes when you toss the second coin down the </a:t>
            </a:r>
            <a:r>
              <a:rPr lang="en" dirty="0">
                <a:solidFill>
                  <a:srgbClr val="980000"/>
                </a:solidFill>
              </a:rPr>
              <a:t>left</a:t>
            </a:r>
            <a:r>
              <a:rPr lang="en" dirty="0"/>
              <a:t> </a:t>
            </a:r>
            <a:r>
              <a:rPr lang="en" dirty="0">
                <a:solidFill>
                  <a:srgbClr val="980000"/>
                </a:solidFill>
              </a:rPr>
              <a:t>side</a:t>
            </a:r>
            <a:r>
              <a:rPr lang="en" dirty="0"/>
              <a:t> of the table.</a:t>
            </a:r>
            <a:endParaRPr dirty="0"/>
          </a:p>
          <a:p>
            <a:pPr marL="0" lvl="0" indent="0" algn="l" rtl="0">
              <a:spcBef>
                <a:spcPts val="1600"/>
              </a:spcBef>
              <a:spcAft>
                <a:spcPts val="1600"/>
              </a:spcAft>
              <a:buNone/>
            </a:pPr>
            <a:r>
              <a:rPr lang="en" dirty="0"/>
              <a:t>Filling in the table shows there are 4 possible outcomes.</a:t>
            </a:r>
            <a:endParaRPr dirty="0"/>
          </a:p>
        </p:txBody>
      </p:sp>
      <p:grpSp>
        <p:nvGrpSpPr>
          <p:cNvPr id="257" name="Google Shape;257;p45"/>
          <p:cNvGrpSpPr/>
          <p:nvPr/>
        </p:nvGrpSpPr>
        <p:grpSpPr>
          <a:xfrm>
            <a:off x="4700500" y="4045275"/>
            <a:ext cx="4298350" cy="2662575"/>
            <a:chOff x="3289250" y="3880950"/>
            <a:chExt cx="4298350" cy="2662575"/>
          </a:xfrm>
        </p:grpSpPr>
        <p:sp>
          <p:nvSpPr>
            <p:cNvPr id="258" name="Google Shape;258;p45"/>
            <p:cNvSpPr/>
            <p:nvPr/>
          </p:nvSpPr>
          <p:spPr>
            <a:xfrm>
              <a:off x="6031725" y="4304325"/>
              <a:ext cx="163200" cy="22392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5"/>
            <p:cNvSpPr txBox="1"/>
            <p:nvPr/>
          </p:nvSpPr>
          <p:spPr>
            <a:xfrm>
              <a:off x="6211200" y="5254875"/>
              <a:ext cx="13764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Sample Space</a:t>
              </a:r>
              <a:endParaRPr/>
            </a:p>
          </p:txBody>
        </p:sp>
        <p:pic>
          <p:nvPicPr>
            <p:cNvPr id="260" name="Google Shape;260;p45"/>
            <p:cNvPicPr preferRelativeResize="0"/>
            <p:nvPr/>
          </p:nvPicPr>
          <p:blipFill>
            <a:blip r:embed="rId3">
              <a:alphaModFix/>
            </a:blip>
            <a:stretch>
              <a:fillRect/>
            </a:stretch>
          </p:blipFill>
          <p:spPr>
            <a:xfrm>
              <a:off x="3289250" y="3880950"/>
              <a:ext cx="2726199" cy="2662575"/>
            </a:xfrm>
            <a:prstGeom prst="rect">
              <a:avLst/>
            </a:prstGeom>
            <a:noFill/>
            <a:ln>
              <a:noFill/>
            </a:ln>
          </p:spPr>
        </p:pic>
      </p:grpSp>
      <p:pic>
        <p:nvPicPr>
          <p:cNvPr id="2" name="Picture 1" descr="Cartoon Child Comic · Free vector graphic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49" y="4610100"/>
            <a:ext cx="1123950" cy="2247900"/>
          </a:xfrm>
          <a:prstGeom prst="rect">
            <a:avLst/>
          </a:prstGeom>
        </p:spPr>
      </p:pic>
      <p:sp>
        <p:nvSpPr>
          <p:cNvPr id="4" name="Oval Callout 3"/>
          <p:cNvSpPr/>
          <p:nvPr/>
        </p:nvSpPr>
        <p:spPr>
          <a:xfrm>
            <a:off x="1351137" y="3802087"/>
            <a:ext cx="3028950" cy="1574475"/>
          </a:xfrm>
          <a:prstGeom prst="wedgeEllipseCallout">
            <a:avLst>
              <a:gd name="adj1" fmla="val -57940"/>
              <a:gd name="adj2" fmla="val 249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H, T and T, H look the same but they can happen differently, so they are two separate outcomes.  </a:t>
            </a:r>
            <a:endParaRPr lang="en-CA"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Three Coin Toss  </a:t>
            </a:r>
            <a:endParaRPr sz="2200">
              <a:highlight>
                <a:srgbClr val="00FF00"/>
              </a:highlight>
            </a:endParaRPr>
          </a:p>
        </p:txBody>
      </p:sp>
      <p:sp>
        <p:nvSpPr>
          <p:cNvPr id="267" name="Google Shape;267;p46"/>
          <p:cNvSpPr txBox="1">
            <a:spLocks noGrp="1"/>
          </p:cNvSpPr>
          <p:nvPr>
            <p:ph type="body" idx="1"/>
          </p:nvPr>
        </p:nvSpPr>
        <p:spPr>
          <a:xfrm>
            <a:off x="311700" y="1536625"/>
            <a:ext cx="7714700" cy="499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rPr>
              <a:t>Materials needed: 3 coins    </a:t>
            </a:r>
            <a:r>
              <a:rPr lang="en" sz="1500" dirty="0">
                <a:solidFill>
                  <a:schemeClr val="dk1"/>
                </a:solidFill>
              </a:rPr>
              <a:t>  </a:t>
            </a:r>
            <a:r>
              <a:rPr lang="en" dirty="0">
                <a:solidFill>
                  <a:schemeClr val="dk1"/>
                </a:solidFill>
              </a:rPr>
              <a:t>              </a:t>
            </a:r>
            <a:r>
              <a:rPr lang="en" dirty="0">
                <a:solidFill>
                  <a:schemeClr val="dk1"/>
                </a:solidFill>
                <a:highlight>
                  <a:srgbClr val="00FFFF"/>
                </a:highlight>
              </a:rPr>
              <a:t> </a:t>
            </a:r>
            <a:endParaRPr dirty="0">
              <a:solidFill>
                <a:schemeClr val="dk1"/>
              </a:solidFill>
              <a:highlight>
                <a:srgbClr val="00FFFF"/>
              </a:highlight>
            </a:endParaRPr>
          </a:p>
          <a:p>
            <a:pPr marL="0" lvl="0" indent="0" algn="l" rtl="0">
              <a:spcBef>
                <a:spcPts val="1600"/>
              </a:spcBef>
              <a:spcAft>
                <a:spcPts val="0"/>
              </a:spcAft>
              <a:buNone/>
            </a:pPr>
            <a:r>
              <a:rPr lang="en" sz="1600" b="1" dirty="0">
                <a:solidFill>
                  <a:schemeClr val="dk1"/>
                </a:solidFill>
              </a:rPr>
              <a:t>PROBLEM:</a:t>
            </a:r>
            <a:r>
              <a:rPr lang="en" sz="1100" dirty="0"/>
              <a:t> </a:t>
            </a:r>
            <a:r>
              <a:rPr lang="en" sz="1600" dirty="0"/>
              <a:t> </a:t>
            </a:r>
            <a:r>
              <a:rPr lang="en" dirty="0"/>
              <a:t>Toss 3 coins.</a:t>
            </a:r>
            <a:br>
              <a:rPr lang="en" dirty="0"/>
            </a:br>
            <a:r>
              <a:rPr lang="en" dirty="0"/>
              <a:t> </a:t>
            </a:r>
            <a:r>
              <a:rPr lang="en" dirty="0" smtClean="0"/>
              <a:t>	      </a:t>
            </a:r>
            <a:r>
              <a:rPr lang="en" dirty="0"/>
              <a:t>How likely is it to get all coins to match (all heads or all tails)?</a:t>
            </a:r>
            <a:endParaRPr dirty="0"/>
          </a:p>
          <a:p>
            <a:pPr marL="1485900" lvl="0" indent="-1485900" algn="l" rtl="0">
              <a:spcBef>
                <a:spcPts val="1600"/>
              </a:spcBef>
              <a:spcAft>
                <a:spcPts val="0"/>
              </a:spcAft>
              <a:buNone/>
            </a:pPr>
            <a:r>
              <a:rPr lang="en" sz="1600" b="1" dirty="0">
                <a:solidFill>
                  <a:schemeClr val="dk1"/>
                </a:solidFill>
              </a:rPr>
              <a:t>PREDICTION:  </a:t>
            </a:r>
            <a:r>
              <a:rPr lang="en" dirty="0"/>
              <a:t>What percent of the time do you think you will get a match?</a:t>
            </a:r>
            <a:endParaRPr dirty="0"/>
          </a:p>
          <a:p>
            <a:pPr marL="0" lvl="0" indent="0" algn="l" rtl="0">
              <a:spcBef>
                <a:spcPts val="1600"/>
              </a:spcBef>
              <a:spcAft>
                <a:spcPts val="0"/>
              </a:spcAft>
              <a:buNone/>
            </a:pPr>
            <a:r>
              <a:rPr lang="en" sz="1600" b="1" dirty="0">
                <a:solidFill>
                  <a:schemeClr val="dk1"/>
                </a:solidFill>
              </a:rPr>
              <a:t>EXPERIMENT: </a:t>
            </a:r>
            <a:endParaRPr sz="1100" dirty="0"/>
          </a:p>
          <a:p>
            <a:pPr marL="457200" lvl="0" indent="-317500" algn="l" rtl="0">
              <a:spcBef>
                <a:spcPts val="1200"/>
              </a:spcBef>
              <a:spcAft>
                <a:spcPts val="0"/>
              </a:spcAft>
              <a:buClr>
                <a:schemeClr val="dk1"/>
              </a:buClr>
              <a:buSzPts val="1400"/>
              <a:buAutoNum type="arabicParenR"/>
            </a:pPr>
            <a:r>
              <a:rPr lang="en" dirty="0"/>
              <a:t>Make a tally chart and label it Match and No Match. </a:t>
            </a:r>
            <a:br>
              <a:rPr lang="en" dirty="0"/>
            </a:br>
            <a:r>
              <a:rPr lang="en" dirty="0"/>
              <a:t>Do 10 trials and keep a tally.</a:t>
            </a:r>
            <a:endParaRPr dirty="0"/>
          </a:p>
          <a:p>
            <a:pPr marL="457200" lvl="0" indent="-317500" algn="l" rtl="0">
              <a:spcBef>
                <a:spcPts val="0"/>
              </a:spcBef>
              <a:spcAft>
                <a:spcPts val="0"/>
              </a:spcAft>
              <a:buClr>
                <a:schemeClr val="dk1"/>
              </a:buClr>
              <a:buSzPts val="1400"/>
              <a:buAutoNum type="arabicParenR"/>
            </a:pPr>
            <a:r>
              <a:rPr lang="en" dirty="0"/>
              <a:t>Write your the experimental probability </a:t>
            </a:r>
            <a:r>
              <a:rPr lang="en" dirty="0">
                <a:solidFill>
                  <a:srgbClr val="434343"/>
                </a:solidFill>
              </a:rPr>
              <a:t>for each outcome </a:t>
            </a:r>
            <a:r>
              <a:rPr lang="en" dirty="0"/>
              <a:t>as a fraction and percent.</a:t>
            </a:r>
            <a:br>
              <a:rPr lang="en" dirty="0"/>
            </a:br>
            <a:endParaRPr dirty="0"/>
          </a:p>
          <a:p>
            <a:pPr marL="0" lvl="0" indent="0" algn="l" rtl="0">
              <a:spcBef>
                <a:spcPts val="1600"/>
              </a:spcBef>
              <a:spcAft>
                <a:spcPts val="0"/>
              </a:spcAft>
              <a:buNone/>
            </a:pPr>
            <a:r>
              <a:rPr lang="en" sz="1600" b="1" dirty="0">
                <a:solidFill>
                  <a:schemeClr val="dk1"/>
                </a:solidFill>
              </a:rPr>
              <a:t>COMPARE RESULTS TO THE PREDICTION:</a:t>
            </a:r>
            <a:br>
              <a:rPr lang="en" sz="1600" b="1" dirty="0">
                <a:solidFill>
                  <a:schemeClr val="dk1"/>
                </a:solidFill>
              </a:rPr>
            </a:br>
            <a:r>
              <a:rPr lang="en" sz="1600" b="1" dirty="0">
                <a:solidFill>
                  <a:schemeClr val="dk1"/>
                </a:solidFill>
              </a:rPr>
              <a:t>  </a:t>
            </a:r>
            <a:r>
              <a:rPr lang="en" dirty="0">
                <a:solidFill>
                  <a:schemeClr val="dk1"/>
                </a:solidFill>
              </a:rPr>
              <a:t>3)  </a:t>
            </a:r>
            <a:r>
              <a:rPr lang="en" dirty="0">
                <a:solidFill>
                  <a:srgbClr val="434343"/>
                </a:solidFill>
              </a:rPr>
              <a:t>How close was your prediction to your results?</a:t>
            </a:r>
            <a:endParaRPr dirty="0">
              <a:solidFill>
                <a:srgbClr val="434343"/>
              </a:solidFill>
            </a:endParaRPr>
          </a:p>
          <a:p>
            <a:pPr marL="0" lvl="0" indent="0" algn="l" rtl="0">
              <a:spcBef>
                <a:spcPts val="1600"/>
              </a:spcBef>
              <a:spcAft>
                <a:spcPts val="1600"/>
              </a:spcAft>
              <a:buNone/>
            </a:pPr>
            <a:r>
              <a:rPr lang="en" dirty="0">
                <a:solidFill>
                  <a:srgbClr val="980000"/>
                </a:solidFill>
              </a:rPr>
              <a:t>Look at the next slide to see what a tree diagram looks like if there are 3 independent events.</a:t>
            </a:r>
            <a:endParaRPr dirty="0">
              <a:solidFill>
                <a:srgbClr val="980000"/>
              </a:solidFill>
            </a:endParaRPr>
          </a:p>
        </p:txBody>
      </p:sp>
      <p:pic>
        <p:nvPicPr>
          <p:cNvPr id="268" name="Google Shape;268;p46"/>
          <p:cNvPicPr preferRelativeResize="0"/>
          <p:nvPr/>
        </p:nvPicPr>
        <p:blipFill>
          <a:blip r:embed="rId3">
            <a:alphaModFix/>
          </a:blip>
          <a:stretch>
            <a:fillRect/>
          </a:stretch>
        </p:blipFill>
        <p:spPr>
          <a:xfrm>
            <a:off x="6646888" y="1911438"/>
            <a:ext cx="2352675" cy="199072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a Tree Diagram (</a:t>
            </a:r>
            <a:r>
              <a:rPr lang="en" sz="2400"/>
              <a:t>with 3 independent events</a:t>
            </a:r>
            <a:r>
              <a:rPr lang="en"/>
              <a:t>)</a:t>
            </a:r>
            <a:endParaRPr/>
          </a:p>
        </p:txBody>
      </p:sp>
      <p:sp>
        <p:nvSpPr>
          <p:cNvPr id="274" name="Google Shape;274;p47"/>
          <p:cNvSpPr txBox="1">
            <a:spLocks noGrp="1"/>
          </p:cNvSpPr>
          <p:nvPr>
            <p:ph type="body" idx="1"/>
          </p:nvPr>
        </p:nvSpPr>
        <p:spPr>
          <a:xfrm>
            <a:off x="177874" y="1461350"/>
            <a:ext cx="2260525" cy="4555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dirty="0"/>
              <a:t>Now let’s see what it looks like with tossing 3 coins.</a:t>
            </a:r>
            <a:endParaRPr dirty="0">
              <a:highlight>
                <a:srgbClr val="FFFF00"/>
              </a:highlight>
            </a:endParaRPr>
          </a:p>
          <a:p>
            <a:pPr marL="0" lvl="0" indent="0" algn="l" rtl="0">
              <a:spcBef>
                <a:spcPts val="1600"/>
              </a:spcBef>
              <a:spcAft>
                <a:spcPts val="1600"/>
              </a:spcAft>
              <a:buNone/>
            </a:pPr>
            <a:r>
              <a:rPr lang="en" dirty="0">
                <a:highlight>
                  <a:srgbClr val="00FF00"/>
                </a:highlight>
              </a:rPr>
              <a:t> </a:t>
            </a:r>
            <a:endParaRPr dirty="0">
              <a:highlight>
                <a:srgbClr val="00FF00"/>
              </a:highlight>
            </a:endParaRPr>
          </a:p>
        </p:txBody>
      </p:sp>
      <p:pic>
        <p:nvPicPr>
          <p:cNvPr id="275" name="Google Shape;275;p47"/>
          <p:cNvPicPr preferRelativeResize="0"/>
          <p:nvPr/>
        </p:nvPicPr>
        <p:blipFill>
          <a:blip r:embed="rId3">
            <a:alphaModFix/>
          </a:blip>
          <a:stretch>
            <a:fillRect/>
          </a:stretch>
        </p:blipFill>
        <p:spPr>
          <a:xfrm>
            <a:off x="2204025" y="1252700"/>
            <a:ext cx="6832624" cy="5466100"/>
          </a:xfrm>
          <a:prstGeom prst="rect">
            <a:avLst/>
          </a:prstGeom>
          <a:noFill/>
          <a:ln>
            <a:noFill/>
          </a:ln>
        </p:spPr>
      </p:pic>
      <p:pic>
        <p:nvPicPr>
          <p:cNvPr id="2" name="Picture 1"/>
          <p:cNvPicPr>
            <a:picLocks noChangeAspect="1"/>
          </p:cNvPicPr>
          <p:nvPr/>
        </p:nvPicPr>
        <p:blipFill>
          <a:blip r:embed="rId4"/>
          <a:stretch>
            <a:fillRect/>
          </a:stretch>
        </p:blipFill>
        <p:spPr>
          <a:xfrm>
            <a:off x="370463" y="3738950"/>
            <a:ext cx="1833562" cy="144098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280" name="Google Shape;280;p48"/>
          <p:cNvGrpSpPr/>
          <p:nvPr/>
        </p:nvGrpSpPr>
        <p:grpSpPr>
          <a:xfrm>
            <a:off x="7370258" y="1212117"/>
            <a:ext cx="1773742" cy="1790212"/>
            <a:chOff x="6562373" y="2241873"/>
            <a:chExt cx="2112100" cy="2096513"/>
          </a:xfrm>
        </p:grpSpPr>
        <p:pic>
          <p:nvPicPr>
            <p:cNvPr id="281" name="Google Shape;281;p48"/>
            <p:cNvPicPr preferRelativeResize="0"/>
            <p:nvPr/>
          </p:nvPicPr>
          <p:blipFill>
            <a:blip r:embed="rId3">
              <a:alphaModFix/>
            </a:blip>
            <a:stretch>
              <a:fillRect/>
            </a:stretch>
          </p:blipFill>
          <p:spPr>
            <a:xfrm>
              <a:off x="6562373" y="2241873"/>
              <a:ext cx="2112100" cy="2096513"/>
            </a:xfrm>
            <a:prstGeom prst="rect">
              <a:avLst/>
            </a:prstGeom>
            <a:noFill/>
            <a:ln>
              <a:noFill/>
            </a:ln>
          </p:spPr>
        </p:pic>
        <p:sp>
          <p:nvSpPr>
            <p:cNvPr id="282" name="Google Shape;282;p48"/>
            <p:cNvSpPr txBox="1"/>
            <p:nvPr/>
          </p:nvSpPr>
          <p:spPr>
            <a:xfrm>
              <a:off x="6791863" y="2674925"/>
              <a:ext cx="594000" cy="6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2</a:t>
              </a:r>
              <a:endParaRPr sz="3000"/>
            </a:p>
          </p:txBody>
        </p:sp>
        <p:sp>
          <p:nvSpPr>
            <p:cNvPr id="283" name="Google Shape;283;p48"/>
            <p:cNvSpPr txBox="1"/>
            <p:nvPr/>
          </p:nvSpPr>
          <p:spPr>
            <a:xfrm>
              <a:off x="7840775" y="2674925"/>
              <a:ext cx="594000" cy="6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3</a:t>
              </a:r>
              <a:endParaRPr sz="3000"/>
            </a:p>
          </p:txBody>
        </p:sp>
        <p:sp>
          <p:nvSpPr>
            <p:cNvPr id="284" name="Google Shape;284;p48"/>
            <p:cNvSpPr txBox="1"/>
            <p:nvPr/>
          </p:nvSpPr>
          <p:spPr>
            <a:xfrm>
              <a:off x="7321425" y="3504777"/>
              <a:ext cx="594000" cy="56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4</a:t>
              </a:r>
              <a:endParaRPr sz="3000"/>
            </a:p>
          </p:txBody>
        </p:sp>
      </p:grpSp>
      <p:sp>
        <p:nvSpPr>
          <p:cNvPr id="285" name="Google Shape;285;p48"/>
          <p:cNvSpPr txBox="1">
            <a:spLocks noGrp="1"/>
          </p:cNvSpPr>
          <p:nvPr>
            <p:ph type="body" idx="1"/>
          </p:nvPr>
        </p:nvSpPr>
        <p:spPr>
          <a:xfrm>
            <a:off x="311700" y="1356874"/>
            <a:ext cx="8231400" cy="5501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rPr>
              <a:t>Materials needed: a spinner divided into 3 sections, a paper clip   </a:t>
            </a:r>
            <a:endParaRPr sz="1600" b="1" dirty="0">
              <a:solidFill>
                <a:schemeClr val="dk1"/>
              </a:solidFill>
              <a:highlight>
                <a:srgbClr val="00FF00"/>
              </a:highlight>
            </a:endParaRPr>
          </a:p>
          <a:p>
            <a:pPr marL="0" lvl="0" indent="0" algn="l" rtl="0">
              <a:lnSpc>
                <a:spcPct val="100000"/>
              </a:lnSpc>
              <a:spcBef>
                <a:spcPts val="1600"/>
              </a:spcBef>
              <a:spcAft>
                <a:spcPts val="0"/>
              </a:spcAft>
              <a:buNone/>
            </a:pPr>
            <a:r>
              <a:rPr lang="en" sz="1600" b="1" dirty="0">
                <a:solidFill>
                  <a:schemeClr val="dk1"/>
                </a:solidFill>
                <a:highlight>
                  <a:srgbClr val="00FF00"/>
                </a:highlight>
              </a:rPr>
              <a:t/>
            </a:r>
            <a:br>
              <a:rPr lang="en" sz="1600" b="1" dirty="0">
                <a:solidFill>
                  <a:schemeClr val="dk1"/>
                </a:solidFill>
                <a:highlight>
                  <a:srgbClr val="00FF00"/>
                </a:highlight>
              </a:rPr>
            </a:br>
            <a:r>
              <a:rPr lang="en" sz="1600" b="1" dirty="0">
                <a:solidFill>
                  <a:schemeClr val="dk1"/>
                </a:solidFill>
              </a:rPr>
              <a:t>GAME:</a:t>
            </a:r>
            <a:r>
              <a:rPr lang="en" dirty="0"/>
              <a:t>  The spinner is spun twice. Your score is the </a:t>
            </a:r>
            <a:r>
              <a:rPr lang="en" dirty="0">
                <a:solidFill>
                  <a:srgbClr val="980000"/>
                </a:solidFill>
              </a:rPr>
              <a:t>larger</a:t>
            </a:r>
            <a:r>
              <a:rPr lang="en" dirty="0"/>
              <a:t> of the two numbers.</a:t>
            </a:r>
            <a:br>
              <a:rPr lang="en" dirty="0"/>
            </a:br>
            <a:r>
              <a:rPr lang="en" dirty="0"/>
              <a:t> </a:t>
            </a:r>
            <a:r>
              <a:rPr lang="en" dirty="0" smtClean="0"/>
              <a:t>               </a:t>
            </a:r>
            <a:r>
              <a:rPr lang="en" dirty="0"/>
              <a:t>For example: If you spin a 3 and 2, then your score is 3.</a:t>
            </a:r>
            <a:br>
              <a:rPr lang="en" dirty="0"/>
            </a:br>
            <a:r>
              <a:rPr lang="en" dirty="0"/>
              <a:t> </a:t>
            </a:r>
            <a:r>
              <a:rPr lang="en" dirty="0" smtClean="0"/>
              <a:t>               If </a:t>
            </a:r>
            <a:r>
              <a:rPr lang="en" dirty="0"/>
              <a:t>you spin a 2 and 2, then your score is 2.</a:t>
            </a:r>
            <a:endParaRPr dirty="0"/>
          </a:p>
          <a:p>
            <a:pPr marL="0" lvl="0" indent="0" algn="l" rtl="0">
              <a:lnSpc>
                <a:spcPct val="100000"/>
              </a:lnSpc>
              <a:spcBef>
                <a:spcPts val="1600"/>
              </a:spcBef>
              <a:spcAft>
                <a:spcPts val="0"/>
              </a:spcAft>
              <a:buClr>
                <a:schemeClr val="dk1"/>
              </a:buClr>
              <a:buSzPts val="1100"/>
              <a:buFont typeface="Arial"/>
              <a:buNone/>
            </a:pPr>
            <a:r>
              <a:rPr lang="en" sz="1600" b="1" dirty="0">
                <a:solidFill>
                  <a:schemeClr val="dk1"/>
                </a:solidFill>
              </a:rPr>
              <a:t>PREDICTION:  </a:t>
            </a:r>
            <a:r>
              <a:rPr lang="en" dirty="0">
                <a:solidFill>
                  <a:srgbClr val="434343"/>
                </a:solidFill>
              </a:rPr>
              <a:t>What is the most likely score for each turn?</a:t>
            </a:r>
            <a:endParaRPr sz="1200" dirty="0">
              <a:solidFill>
                <a:srgbClr val="434343"/>
              </a:solidFill>
            </a:endParaRPr>
          </a:p>
          <a:p>
            <a:pPr marL="0" lvl="0" indent="0" algn="l" rtl="0">
              <a:lnSpc>
                <a:spcPct val="100000"/>
              </a:lnSpc>
              <a:spcBef>
                <a:spcPts val="1600"/>
              </a:spcBef>
              <a:spcAft>
                <a:spcPts val="0"/>
              </a:spcAft>
              <a:buNone/>
            </a:pPr>
            <a:r>
              <a:rPr lang="en" sz="1600" b="1" dirty="0">
                <a:solidFill>
                  <a:schemeClr val="dk1"/>
                </a:solidFill>
              </a:rPr>
              <a:t>EXPERIMENT: </a:t>
            </a:r>
            <a:br>
              <a:rPr lang="en" sz="1600" b="1" dirty="0">
                <a:solidFill>
                  <a:schemeClr val="dk1"/>
                </a:solidFill>
              </a:rPr>
            </a:br>
            <a:r>
              <a:rPr lang="en" sz="1100" dirty="0"/>
              <a:t/>
            </a:r>
            <a:br>
              <a:rPr lang="en" sz="1100" dirty="0"/>
            </a:br>
            <a:r>
              <a:rPr lang="en" dirty="0"/>
              <a:t>1) Spin the spinner 10 times.  Do a tally of which number came up </a:t>
            </a:r>
            <a:br>
              <a:rPr lang="en" dirty="0"/>
            </a:br>
            <a:r>
              <a:rPr lang="en" dirty="0"/>
              <a:t>    the most according to the rules.</a:t>
            </a:r>
            <a:br>
              <a:rPr lang="en" dirty="0"/>
            </a:br>
            <a:r>
              <a:rPr lang="en" dirty="0"/>
              <a:t/>
            </a:r>
            <a:br>
              <a:rPr lang="en" dirty="0"/>
            </a:br>
            <a:r>
              <a:rPr lang="en" dirty="0"/>
              <a:t>2)  Write your experimental probability for each outcome as a</a:t>
            </a:r>
            <a:br>
              <a:rPr lang="en" dirty="0"/>
            </a:br>
            <a:r>
              <a:rPr lang="en" dirty="0"/>
              <a:t>     fraction, decimal and percent.</a:t>
            </a:r>
            <a:br>
              <a:rPr lang="en" dirty="0"/>
            </a:br>
            <a:r>
              <a:rPr lang="en" dirty="0"/>
              <a:t>    </a:t>
            </a:r>
            <a:r>
              <a:rPr lang="en" sz="1200" dirty="0"/>
              <a:t> P(score of 2) =  _____  (fraction)     P(score of 3) =  _____ (fraction)    P(score of 4) = _____ (fraction) </a:t>
            </a:r>
            <a:br>
              <a:rPr lang="en" sz="1200" dirty="0"/>
            </a:br>
            <a:r>
              <a:rPr lang="en" sz="1200" dirty="0"/>
              <a:t>	      </a:t>
            </a:r>
            <a:r>
              <a:rPr lang="en" sz="1200" dirty="0" smtClean="0"/>
              <a:t>    </a:t>
            </a:r>
            <a:r>
              <a:rPr lang="en" sz="1200" dirty="0"/>
              <a:t>_____  (percent)	       	 </a:t>
            </a:r>
            <a:r>
              <a:rPr lang="en" sz="1200" dirty="0" smtClean="0"/>
              <a:t> </a:t>
            </a:r>
            <a:r>
              <a:rPr lang="en" sz="1200" dirty="0"/>
              <a:t>_____  (percent)                            _____  (percent)</a:t>
            </a:r>
            <a:endParaRPr sz="1200" dirty="0"/>
          </a:p>
          <a:p>
            <a:pPr marL="0" lvl="0" indent="0" algn="l" rtl="0">
              <a:lnSpc>
                <a:spcPct val="100000"/>
              </a:lnSpc>
              <a:spcBef>
                <a:spcPts val="1600"/>
              </a:spcBef>
              <a:spcAft>
                <a:spcPts val="0"/>
              </a:spcAft>
              <a:buNone/>
            </a:pPr>
            <a:r>
              <a:rPr lang="en" dirty="0"/>
              <a:t>3) Based on your results, what is the most likely score for each turn? ____</a:t>
            </a:r>
            <a:endParaRPr dirty="0"/>
          </a:p>
          <a:p>
            <a:pPr marL="0" lvl="0" indent="0" algn="l" rtl="0">
              <a:lnSpc>
                <a:spcPct val="100000"/>
              </a:lnSpc>
              <a:spcBef>
                <a:spcPts val="1600"/>
              </a:spcBef>
              <a:spcAft>
                <a:spcPts val="0"/>
              </a:spcAft>
              <a:buNone/>
            </a:pPr>
            <a:r>
              <a:rPr lang="en" dirty="0">
                <a:solidFill>
                  <a:srgbClr val="980000"/>
                </a:solidFill>
              </a:rPr>
              <a:t>Go to the next slide to find the theoretical probability for this game.</a:t>
            </a:r>
            <a:endParaRPr dirty="0">
              <a:solidFill>
                <a:srgbClr val="980000"/>
              </a:solidFill>
            </a:endParaRPr>
          </a:p>
          <a:p>
            <a:pPr marL="0" lvl="0" indent="0" algn="l" rtl="0">
              <a:spcBef>
                <a:spcPts val="1600"/>
              </a:spcBef>
              <a:spcAft>
                <a:spcPts val="1600"/>
              </a:spcAft>
              <a:buNone/>
            </a:pPr>
            <a:endParaRPr dirty="0"/>
          </a:p>
        </p:txBody>
      </p:sp>
      <p:sp>
        <p:nvSpPr>
          <p:cNvPr id="286" name="Google Shape;286;p4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Now You Try it Out: Using a TREE DIAGRAM</a:t>
            </a:r>
            <a:endParaRPr/>
          </a:p>
        </p:txBody>
      </p:sp>
      <p:pic>
        <p:nvPicPr>
          <p:cNvPr id="287" name="Google Shape;287;p48"/>
          <p:cNvPicPr preferRelativeResize="0"/>
          <p:nvPr/>
        </p:nvPicPr>
        <p:blipFill>
          <a:blip r:embed="rId4">
            <a:alphaModFix/>
          </a:blip>
          <a:stretch>
            <a:fillRect/>
          </a:stretch>
        </p:blipFill>
        <p:spPr>
          <a:xfrm>
            <a:off x="6260625" y="3314776"/>
            <a:ext cx="2650325" cy="123465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292" name="Google Shape;292;p49"/>
          <p:cNvGrpSpPr/>
          <p:nvPr/>
        </p:nvGrpSpPr>
        <p:grpSpPr>
          <a:xfrm>
            <a:off x="6826898" y="1142073"/>
            <a:ext cx="2112100" cy="2096513"/>
            <a:chOff x="6562373" y="2241873"/>
            <a:chExt cx="2112100" cy="2096513"/>
          </a:xfrm>
        </p:grpSpPr>
        <p:pic>
          <p:nvPicPr>
            <p:cNvPr id="293" name="Google Shape;293;p49"/>
            <p:cNvPicPr preferRelativeResize="0"/>
            <p:nvPr/>
          </p:nvPicPr>
          <p:blipFill>
            <a:blip r:embed="rId3">
              <a:alphaModFix/>
            </a:blip>
            <a:stretch>
              <a:fillRect/>
            </a:stretch>
          </p:blipFill>
          <p:spPr>
            <a:xfrm>
              <a:off x="6562373" y="2241873"/>
              <a:ext cx="2112100" cy="2096513"/>
            </a:xfrm>
            <a:prstGeom prst="rect">
              <a:avLst/>
            </a:prstGeom>
            <a:noFill/>
            <a:ln>
              <a:noFill/>
            </a:ln>
          </p:spPr>
        </p:pic>
        <p:sp>
          <p:nvSpPr>
            <p:cNvPr id="294" name="Google Shape;294;p49"/>
            <p:cNvSpPr txBox="1"/>
            <p:nvPr/>
          </p:nvSpPr>
          <p:spPr>
            <a:xfrm>
              <a:off x="6791863" y="2674925"/>
              <a:ext cx="594000" cy="6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2</a:t>
              </a:r>
              <a:endParaRPr sz="3000"/>
            </a:p>
          </p:txBody>
        </p:sp>
        <p:sp>
          <p:nvSpPr>
            <p:cNvPr id="295" name="Google Shape;295;p49"/>
            <p:cNvSpPr txBox="1"/>
            <p:nvPr/>
          </p:nvSpPr>
          <p:spPr>
            <a:xfrm>
              <a:off x="7840775" y="2674925"/>
              <a:ext cx="594000" cy="6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3</a:t>
              </a:r>
              <a:endParaRPr sz="3000"/>
            </a:p>
          </p:txBody>
        </p:sp>
        <p:sp>
          <p:nvSpPr>
            <p:cNvPr id="296" name="Google Shape;296;p49"/>
            <p:cNvSpPr txBox="1"/>
            <p:nvPr/>
          </p:nvSpPr>
          <p:spPr>
            <a:xfrm>
              <a:off x="7321425" y="3504777"/>
              <a:ext cx="594000" cy="56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4</a:t>
              </a:r>
              <a:endParaRPr sz="3000"/>
            </a:p>
          </p:txBody>
        </p:sp>
      </p:grpSp>
      <p:sp>
        <p:nvSpPr>
          <p:cNvPr id="297" name="Google Shape;297;p4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Now You Try it Out: Using a TREE DIAGRAM </a:t>
            </a:r>
            <a:r>
              <a:rPr lang="en" sz="1500"/>
              <a:t>(continued) </a:t>
            </a:r>
            <a:endParaRPr sz="1500"/>
          </a:p>
          <a:p>
            <a:pPr marL="0" lvl="0" indent="0" algn="l" rtl="0">
              <a:spcBef>
                <a:spcPts val="0"/>
              </a:spcBef>
              <a:spcAft>
                <a:spcPts val="0"/>
              </a:spcAft>
              <a:buNone/>
            </a:pPr>
            <a:endParaRPr/>
          </a:p>
        </p:txBody>
      </p:sp>
      <p:sp>
        <p:nvSpPr>
          <p:cNvPr id="298" name="Google Shape;298;p49"/>
          <p:cNvSpPr txBox="1">
            <a:spLocks noGrp="1"/>
          </p:cNvSpPr>
          <p:nvPr>
            <p:ph type="body" idx="1"/>
          </p:nvPr>
        </p:nvSpPr>
        <p:spPr>
          <a:xfrm>
            <a:off x="311700" y="1356875"/>
            <a:ext cx="8520600" cy="47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are the rules again and the spinner:                                 </a:t>
            </a:r>
            <a:endParaRPr dirty="0"/>
          </a:p>
          <a:p>
            <a:pPr marL="0" lvl="0" indent="0" algn="l" rtl="0">
              <a:lnSpc>
                <a:spcPct val="100000"/>
              </a:lnSpc>
              <a:spcBef>
                <a:spcPts val="1600"/>
              </a:spcBef>
              <a:spcAft>
                <a:spcPts val="0"/>
              </a:spcAft>
              <a:buNone/>
            </a:pPr>
            <a:r>
              <a:rPr lang="en" sz="1400" b="1" dirty="0"/>
              <a:t>GAME</a:t>
            </a:r>
            <a:r>
              <a:rPr lang="en" sz="1400" dirty="0"/>
              <a:t>: The spinner is spun twice. </a:t>
            </a:r>
            <a:r>
              <a:rPr lang="en" sz="1400" dirty="0" smtClean="0"/>
              <a:t>Your </a:t>
            </a:r>
            <a:r>
              <a:rPr lang="en" sz="1400" dirty="0"/>
              <a:t>score is the </a:t>
            </a:r>
            <a:r>
              <a:rPr lang="en" sz="1400" dirty="0">
                <a:solidFill>
                  <a:srgbClr val="980000"/>
                </a:solidFill>
              </a:rPr>
              <a:t>larger</a:t>
            </a:r>
            <a:r>
              <a:rPr lang="en" sz="1400" dirty="0"/>
              <a:t> of the two numbers.</a:t>
            </a:r>
            <a:endParaRPr sz="1400" dirty="0"/>
          </a:p>
          <a:p>
            <a:pPr marL="0" lvl="0" indent="0" algn="l" rtl="0">
              <a:lnSpc>
                <a:spcPct val="100000"/>
              </a:lnSpc>
              <a:spcBef>
                <a:spcPts val="1600"/>
              </a:spcBef>
              <a:spcAft>
                <a:spcPts val="0"/>
              </a:spcAft>
              <a:buNone/>
            </a:pPr>
            <a:r>
              <a:rPr lang="en" sz="1400" dirty="0"/>
              <a:t>Now you try finding the theoretical probability using a </a:t>
            </a:r>
            <a:r>
              <a:rPr lang="en" sz="1400" dirty="0">
                <a:solidFill>
                  <a:srgbClr val="980000"/>
                </a:solidFill>
              </a:rPr>
              <a:t>tree diagram</a:t>
            </a:r>
            <a:r>
              <a:rPr lang="en" sz="1400" dirty="0"/>
              <a:t>:        </a:t>
            </a:r>
            <a:endParaRPr sz="1400" dirty="0"/>
          </a:p>
          <a:p>
            <a:pPr marL="0" lvl="0" indent="0" algn="l" rtl="0">
              <a:lnSpc>
                <a:spcPct val="100000"/>
              </a:lnSpc>
              <a:spcBef>
                <a:spcPts val="1600"/>
              </a:spcBef>
              <a:spcAft>
                <a:spcPts val="0"/>
              </a:spcAft>
              <a:buNone/>
            </a:pPr>
            <a:endParaRPr sz="1400" dirty="0">
              <a:highlight>
                <a:srgbClr val="00FF00"/>
              </a:highlight>
            </a:endParaRPr>
          </a:p>
          <a:p>
            <a:pPr marL="0" lvl="0" indent="0" algn="l" rtl="0">
              <a:lnSpc>
                <a:spcPct val="100000"/>
              </a:lnSpc>
              <a:spcBef>
                <a:spcPts val="1600"/>
              </a:spcBef>
              <a:spcAft>
                <a:spcPts val="0"/>
              </a:spcAft>
              <a:buNone/>
            </a:pPr>
            <a:r>
              <a:rPr lang="en" sz="2000" b="1" dirty="0"/>
              <a:t> </a:t>
            </a:r>
            <a:endParaRPr sz="1400" dirty="0"/>
          </a:p>
          <a:p>
            <a:pPr marL="0" lvl="0" indent="0" algn="l" rtl="0">
              <a:lnSpc>
                <a:spcPct val="100000"/>
              </a:lnSpc>
              <a:spcBef>
                <a:spcPts val="1600"/>
              </a:spcBef>
              <a:spcAft>
                <a:spcPts val="0"/>
              </a:spcAft>
              <a:buNone/>
            </a:pPr>
            <a:endParaRPr sz="1400" dirty="0"/>
          </a:p>
          <a:p>
            <a:pPr marL="0" lvl="0" indent="0" algn="l" rtl="0">
              <a:lnSpc>
                <a:spcPct val="100000"/>
              </a:lnSpc>
              <a:spcBef>
                <a:spcPts val="1600"/>
              </a:spcBef>
              <a:spcAft>
                <a:spcPts val="1600"/>
              </a:spcAft>
              <a:buClr>
                <a:schemeClr val="dk1"/>
              </a:buClr>
              <a:buSzPts val="1100"/>
              <a:buFont typeface="Arial"/>
              <a:buNone/>
            </a:pPr>
            <a:endParaRPr sz="1400" dirty="0"/>
          </a:p>
        </p:txBody>
      </p:sp>
      <p:pic>
        <p:nvPicPr>
          <p:cNvPr id="299" name="Google Shape;299;p49"/>
          <p:cNvPicPr preferRelativeResize="0"/>
          <p:nvPr/>
        </p:nvPicPr>
        <p:blipFill>
          <a:blip r:embed="rId4">
            <a:alphaModFix/>
          </a:blip>
          <a:stretch>
            <a:fillRect/>
          </a:stretch>
        </p:blipFill>
        <p:spPr>
          <a:xfrm>
            <a:off x="656200" y="3116352"/>
            <a:ext cx="2938475" cy="3550248"/>
          </a:xfrm>
          <a:prstGeom prst="rect">
            <a:avLst/>
          </a:prstGeom>
          <a:noFill/>
          <a:ln>
            <a:noFill/>
          </a:ln>
        </p:spPr>
      </p:pic>
      <p:sp>
        <p:nvSpPr>
          <p:cNvPr id="301" name="Google Shape;301;p49"/>
          <p:cNvSpPr/>
          <p:nvPr/>
        </p:nvSpPr>
        <p:spPr>
          <a:xfrm>
            <a:off x="6629225" y="3525125"/>
            <a:ext cx="2394300" cy="1398300"/>
          </a:xfrm>
          <a:prstGeom prst="wedgeEllipseCallout">
            <a:avLst>
              <a:gd name="adj1" fmla="val -53066"/>
              <a:gd name="adj2" fmla="val 4481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omic Sans MS"/>
                <a:ea typeface="Comic Sans MS"/>
                <a:cs typeface="Comic Sans MS"/>
                <a:sym typeface="Comic Sans MS"/>
              </a:rPr>
              <a:t>Make the tree diagram before going to the next slide to check how you did.</a:t>
            </a:r>
            <a:endParaRPr>
              <a:latin typeface="Comic Sans MS"/>
              <a:ea typeface="Comic Sans MS"/>
              <a:cs typeface="Comic Sans MS"/>
              <a:sym typeface="Comic Sans MS"/>
            </a:endParaRPr>
          </a:p>
        </p:txBody>
      </p:sp>
      <p:pic>
        <p:nvPicPr>
          <p:cNvPr id="12" name="Picture 11" descr="Ao Encontro das Palavra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475" y="4761048"/>
            <a:ext cx="1409525" cy="2032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50"/>
          <p:cNvPicPr preferRelativeResize="0"/>
          <p:nvPr/>
        </p:nvPicPr>
        <p:blipFill>
          <a:blip r:embed="rId3">
            <a:alphaModFix/>
          </a:blip>
          <a:stretch>
            <a:fillRect/>
          </a:stretch>
        </p:blipFill>
        <p:spPr>
          <a:xfrm>
            <a:off x="656200" y="3116339"/>
            <a:ext cx="2938475" cy="3730461"/>
          </a:xfrm>
          <a:prstGeom prst="rect">
            <a:avLst/>
          </a:prstGeom>
          <a:noFill/>
          <a:ln>
            <a:noFill/>
          </a:ln>
        </p:spPr>
      </p:pic>
      <p:sp>
        <p:nvSpPr>
          <p:cNvPr id="307" name="Google Shape;307;p5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What the Tree Diagram Should Look Like </a:t>
            </a:r>
            <a:endParaRPr/>
          </a:p>
          <a:p>
            <a:pPr marL="0" lvl="0" indent="0" algn="l" rtl="0">
              <a:spcBef>
                <a:spcPts val="0"/>
              </a:spcBef>
              <a:spcAft>
                <a:spcPts val="0"/>
              </a:spcAft>
              <a:buNone/>
            </a:pPr>
            <a:endParaRPr/>
          </a:p>
        </p:txBody>
      </p:sp>
      <p:sp>
        <p:nvSpPr>
          <p:cNvPr id="308" name="Google Shape;308;p50"/>
          <p:cNvSpPr txBox="1">
            <a:spLocks noGrp="1"/>
          </p:cNvSpPr>
          <p:nvPr>
            <p:ph type="body" idx="1"/>
          </p:nvPr>
        </p:nvSpPr>
        <p:spPr>
          <a:xfrm>
            <a:off x="311700" y="1356875"/>
            <a:ext cx="8520600" cy="47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are the rules again and the spinner:                                 </a:t>
            </a:r>
            <a:endParaRPr dirty="0"/>
          </a:p>
          <a:p>
            <a:pPr marL="0" lvl="0" indent="0" algn="l" rtl="0">
              <a:lnSpc>
                <a:spcPct val="100000"/>
              </a:lnSpc>
              <a:spcBef>
                <a:spcPts val="1600"/>
              </a:spcBef>
              <a:spcAft>
                <a:spcPts val="0"/>
              </a:spcAft>
              <a:buNone/>
            </a:pPr>
            <a:r>
              <a:rPr lang="en" sz="1400" b="1" dirty="0"/>
              <a:t>GAME</a:t>
            </a:r>
            <a:r>
              <a:rPr lang="en" sz="1400" dirty="0"/>
              <a:t>: The spinner is spun twice. </a:t>
            </a:r>
            <a:br>
              <a:rPr lang="en" sz="1400" dirty="0"/>
            </a:br>
            <a:r>
              <a:rPr lang="en" sz="1400" dirty="0" smtClean="0"/>
              <a:t>             </a:t>
            </a:r>
            <a:r>
              <a:rPr lang="en" sz="1400" dirty="0"/>
              <a:t>Your score is the </a:t>
            </a:r>
            <a:r>
              <a:rPr lang="en" sz="1400" dirty="0">
                <a:solidFill>
                  <a:srgbClr val="980000"/>
                </a:solidFill>
              </a:rPr>
              <a:t>larger</a:t>
            </a:r>
            <a:r>
              <a:rPr lang="en" sz="1400" dirty="0"/>
              <a:t> of the two numbers.</a:t>
            </a:r>
            <a:endParaRPr sz="1400" dirty="0"/>
          </a:p>
          <a:p>
            <a:pPr marL="0" lvl="0" indent="0" algn="l" rtl="0">
              <a:lnSpc>
                <a:spcPct val="100000"/>
              </a:lnSpc>
              <a:spcBef>
                <a:spcPts val="1600"/>
              </a:spcBef>
              <a:spcAft>
                <a:spcPts val="0"/>
              </a:spcAft>
              <a:buNone/>
            </a:pPr>
            <a:r>
              <a:rPr lang="en" sz="1400" dirty="0"/>
              <a:t>Now you try finding the theoretical probability using a </a:t>
            </a:r>
            <a:r>
              <a:rPr lang="en" sz="1400" dirty="0">
                <a:solidFill>
                  <a:srgbClr val="980000"/>
                </a:solidFill>
              </a:rPr>
              <a:t>tree diagram</a:t>
            </a:r>
            <a:r>
              <a:rPr lang="en" sz="1400" dirty="0"/>
              <a:t>:        </a:t>
            </a:r>
            <a:endParaRPr sz="1400" dirty="0"/>
          </a:p>
          <a:p>
            <a:pPr marL="0" lvl="0" indent="0" algn="l" rtl="0">
              <a:lnSpc>
                <a:spcPct val="100000"/>
              </a:lnSpc>
              <a:spcBef>
                <a:spcPts val="1600"/>
              </a:spcBef>
              <a:spcAft>
                <a:spcPts val="0"/>
              </a:spcAft>
              <a:buNone/>
            </a:pPr>
            <a:endParaRPr sz="1400" dirty="0">
              <a:highlight>
                <a:srgbClr val="00FF00"/>
              </a:highlight>
            </a:endParaRPr>
          </a:p>
          <a:p>
            <a:pPr marL="0" lvl="0" indent="0" algn="l" rtl="0">
              <a:lnSpc>
                <a:spcPct val="100000"/>
              </a:lnSpc>
              <a:spcBef>
                <a:spcPts val="1600"/>
              </a:spcBef>
              <a:spcAft>
                <a:spcPts val="0"/>
              </a:spcAft>
              <a:buNone/>
            </a:pPr>
            <a:r>
              <a:rPr lang="en" sz="2000" b="1" dirty="0"/>
              <a:t> </a:t>
            </a:r>
            <a:endParaRPr sz="1400" dirty="0"/>
          </a:p>
          <a:p>
            <a:pPr marL="0" lvl="0" indent="0" algn="l" rtl="0">
              <a:lnSpc>
                <a:spcPct val="100000"/>
              </a:lnSpc>
              <a:spcBef>
                <a:spcPts val="1600"/>
              </a:spcBef>
              <a:spcAft>
                <a:spcPts val="0"/>
              </a:spcAft>
              <a:buNone/>
            </a:pPr>
            <a:endParaRPr sz="1400" dirty="0"/>
          </a:p>
          <a:p>
            <a:pPr marL="0" lvl="0" indent="0" algn="l" rtl="0">
              <a:lnSpc>
                <a:spcPct val="100000"/>
              </a:lnSpc>
              <a:spcBef>
                <a:spcPts val="1600"/>
              </a:spcBef>
              <a:spcAft>
                <a:spcPts val="1600"/>
              </a:spcAft>
              <a:buClr>
                <a:schemeClr val="dk1"/>
              </a:buClr>
              <a:buSzPts val="1100"/>
              <a:buFont typeface="Arial"/>
              <a:buNone/>
            </a:pPr>
            <a:endParaRPr sz="1400" dirty="0"/>
          </a:p>
        </p:txBody>
      </p:sp>
      <p:grpSp>
        <p:nvGrpSpPr>
          <p:cNvPr id="309" name="Google Shape;309;p50"/>
          <p:cNvGrpSpPr/>
          <p:nvPr/>
        </p:nvGrpSpPr>
        <p:grpSpPr>
          <a:xfrm>
            <a:off x="6826898" y="1142073"/>
            <a:ext cx="2112100" cy="2096513"/>
            <a:chOff x="6562373" y="2241873"/>
            <a:chExt cx="2112100" cy="2096513"/>
          </a:xfrm>
        </p:grpSpPr>
        <p:pic>
          <p:nvPicPr>
            <p:cNvPr id="310" name="Google Shape;310;p50"/>
            <p:cNvPicPr preferRelativeResize="0"/>
            <p:nvPr/>
          </p:nvPicPr>
          <p:blipFill>
            <a:blip r:embed="rId4">
              <a:alphaModFix/>
            </a:blip>
            <a:stretch>
              <a:fillRect/>
            </a:stretch>
          </p:blipFill>
          <p:spPr>
            <a:xfrm>
              <a:off x="6562373" y="2241873"/>
              <a:ext cx="2112100" cy="2096513"/>
            </a:xfrm>
            <a:prstGeom prst="rect">
              <a:avLst/>
            </a:prstGeom>
            <a:noFill/>
            <a:ln>
              <a:noFill/>
            </a:ln>
          </p:spPr>
        </p:pic>
        <p:sp>
          <p:nvSpPr>
            <p:cNvPr id="311" name="Google Shape;311;p50"/>
            <p:cNvSpPr txBox="1"/>
            <p:nvPr/>
          </p:nvSpPr>
          <p:spPr>
            <a:xfrm>
              <a:off x="6791863" y="2674925"/>
              <a:ext cx="594000" cy="6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2</a:t>
              </a:r>
              <a:endParaRPr sz="3000"/>
            </a:p>
          </p:txBody>
        </p:sp>
        <p:sp>
          <p:nvSpPr>
            <p:cNvPr id="312" name="Google Shape;312;p50"/>
            <p:cNvSpPr txBox="1"/>
            <p:nvPr/>
          </p:nvSpPr>
          <p:spPr>
            <a:xfrm>
              <a:off x="7840775" y="2674925"/>
              <a:ext cx="594000" cy="6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3</a:t>
              </a:r>
              <a:endParaRPr sz="3000"/>
            </a:p>
          </p:txBody>
        </p:sp>
        <p:sp>
          <p:nvSpPr>
            <p:cNvPr id="313" name="Google Shape;313;p50"/>
            <p:cNvSpPr txBox="1"/>
            <p:nvPr/>
          </p:nvSpPr>
          <p:spPr>
            <a:xfrm>
              <a:off x="7321425" y="3504777"/>
              <a:ext cx="594000" cy="56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4</a:t>
              </a:r>
              <a:endParaRPr sz="3000"/>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Now You Try it Out: Using a TABLE </a:t>
            </a:r>
            <a:endParaRPr/>
          </a:p>
          <a:p>
            <a:pPr marL="0" lvl="0" indent="0" algn="l" rtl="0">
              <a:spcBef>
                <a:spcPts val="0"/>
              </a:spcBef>
              <a:spcAft>
                <a:spcPts val="0"/>
              </a:spcAft>
              <a:buNone/>
            </a:pPr>
            <a:endParaRPr/>
          </a:p>
        </p:txBody>
      </p:sp>
      <p:sp>
        <p:nvSpPr>
          <p:cNvPr id="319" name="Google Shape;319;p51"/>
          <p:cNvSpPr txBox="1">
            <a:spLocks noGrp="1"/>
          </p:cNvSpPr>
          <p:nvPr>
            <p:ph type="body" idx="1"/>
          </p:nvPr>
        </p:nvSpPr>
        <p:spPr>
          <a:xfrm>
            <a:off x="175900" y="1536625"/>
            <a:ext cx="8706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will calculating the theoretical probability look like using a </a:t>
            </a:r>
            <a:r>
              <a:rPr lang="en">
                <a:solidFill>
                  <a:srgbClr val="000000"/>
                </a:solidFill>
              </a:rPr>
              <a:t>table</a:t>
            </a:r>
            <a:r>
              <a:rPr lang="en"/>
              <a:t>?</a:t>
            </a:r>
            <a:endParaRPr/>
          </a:p>
          <a:p>
            <a:pPr marL="0" lvl="0" indent="0" algn="l" rtl="0">
              <a:spcBef>
                <a:spcPts val="1600"/>
              </a:spcBef>
              <a:spcAft>
                <a:spcPts val="0"/>
              </a:spcAft>
              <a:buNone/>
            </a:pPr>
            <a:r>
              <a:rPr lang="en"/>
              <a:t>Try it out.</a:t>
            </a:r>
            <a:endParaRPr/>
          </a:p>
          <a:p>
            <a:pPr marL="0" lvl="0" indent="0" algn="l" rtl="0">
              <a:lnSpc>
                <a:spcPct val="100000"/>
              </a:lnSpc>
              <a:spcBef>
                <a:spcPts val="1600"/>
              </a:spcBef>
              <a:spcAft>
                <a:spcPts val="0"/>
              </a:spcAft>
              <a:buNone/>
            </a:pPr>
            <a:endParaRPr sz="1400">
              <a:highlight>
                <a:srgbClr val="FFFF00"/>
              </a:highlight>
            </a:endParaRPr>
          </a:p>
          <a:p>
            <a:pPr marL="0" lvl="0" indent="0" algn="l" rtl="0">
              <a:lnSpc>
                <a:spcPct val="100000"/>
              </a:lnSpc>
              <a:spcBef>
                <a:spcPts val="1600"/>
              </a:spcBef>
              <a:spcAft>
                <a:spcPts val="0"/>
              </a:spcAft>
              <a:buNone/>
            </a:pPr>
            <a:endParaRPr sz="1400">
              <a:highlight>
                <a:srgbClr val="FFFF00"/>
              </a:highlight>
            </a:endParaRPr>
          </a:p>
          <a:p>
            <a:pPr marL="0" lvl="0" indent="0" algn="l" rtl="0">
              <a:lnSpc>
                <a:spcPct val="100000"/>
              </a:lnSpc>
              <a:spcBef>
                <a:spcPts val="1600"/>
              </a:spcBef>
              <a:spcAft>
                <a:spcPts val="0"/>
              </a:spcAft>
              <a:buNone/>
            </a:pPr>
            <a:endParaRPr sz="1400">
              <a:highlight>
                <a:srgbClr val="FFFF00"/>
              </a:highlight>
            </a:endParaRPr>
          </a:p>
          <a:p>
            <a:pPr marL="0" lvl="0" indent="0" algn="l" rtl="0">
              <a:lnSpc>
                <a:spcPct val="100000"/>
              </a:lnSpc>
              <a:spcBef>
                <a:spcPts val="1600"/>
              </a:spcBef>
              <a:spcAft>
                <a:spcPts val="0"/>
              </a:spcAft>
              <a:buClr>
                <a:schemeClr val="dk1"/>
              </a:buClr>
              <a:buSzPts val="1100"/>
              <a:buFont typeface="Arial"/>
              <a:buNone/>
            </a:pPr>
            <a:endParaRPr sz="2000" b="1">
              <a:highlight>
                <a:srgbClr val="FFFF00"/>
              </a:highlight>
            </a:endParaRPr>
          </a:p>
          <a:p>
            <a:pPr marL="0" lvl="0" indent="0" algn="l" rtl="0">
              <a:lnSpc>
                <a:spcPct val="150000"/>
              </a:lnSpc>
              <a:spcBef>
                <a:spcPts val="1600"/>
              </a:spcBef>
              <a:spcAft>
                <a:spcPts val="0"/>
              </a:spcAft>
              <a:buClr>
                <a:schemeClr val="dk1"/>
              </a:buClr>
              <a:buSzPts val="1100"/>
              <a:buFont typeface="Arial"/>
              <a:buNone/>
            </a:pPr>
            <a:r>
              <a:rPr lang="en" sz="1600" b="1"/>
              <a:t>Questions</a:t>
            </a:r>
            <a:r>
              <a:rPr lang="en" sz="1600"/>
              <a:t>: </a:t>
            </a:r>
            <a:br>
              <a:rPr lang="en" sz="1600"/>
            </a:br>
            <a:r>
              <a:rPr lang="en" sz="1600"/>
              <a:t>1) How many possible outcomes are there? _______</a:t>
            </a:r>
            <a:br>
              <a:rPr lang="en" sz="1600"/>
            </a:br>
            <a:r>
              <a:rPr lang="en" sz="1600"/>
              <a:t>2) Write the theoretical probability for each event as a fraction:</a:t>
            </a:r>
            <a:br>
              <a:rPr lang="en" sz="1600"/>
            </a:br>
            <a:r>
              <a:rPr lang="en" sz="1600"/>
              <a:t>	a) P(score is 2) = _____</a:t>
            </a:r>
            <a:br>
              <a:rPr lang="en" sz="1600"/>
            </a:br>
            <a:r>
              <a:rPr lang="en" sz="1600"/>
              <a:t>	b) P(score is 3) = _____</a:t>
            </a:r>
            <a:br>
              <a:rPr lang="en" sz="1600"/>
            </a:br>
            <a:r>
              <a:rPr lang="en" sz="1600"/>
              <a:t>	c) P(score is 4) = _____</a:t>
            </a:r>
            <a:br>
              <a:rPr lang="en" sz="1600"/>
            </a:br>
            <a:endParaRPr sz="1600" b="1">
              <a:solidFill>
                <a:srgbClr val="000000"/>
              </a:solidFill>
              <a:highlight>
                <a:srgbClr val="00FF00"/>
              </a:highlight>
            </a:endParaRPr>
          </a:p>
          <a:p>
            <a:pPr marL="0" lvl="0" indent="0" algn="l" rtl="0">
              <a:lnSpc>
                <a:spcPct val="100000"/>
              </a:lnSpc>
              <a:spcBef>
                <a:spcPts val="1600"/>
              </a:spcBef>
              <a:spcAft>
                <a:spcPts val="0"/>
              </a:spcAft>
              <a:buClr>
                <a:schemeClr val="dk1"/>
              </a:buClr>
              <a:buSzPts val="1100"/>
              <a:buFont typeface="Arial"/>
              <a:buNone/>
            </a:pPr>
            <a:endParaRPr sz="1400"/>
          </a:p>
          <a:p>
            <a:pPr marL="0" lvl="0" indent="0" algn="l" rtl="0">
              <a:spcBef>
                <a:spcPts val="1600"/>
              </a:spcBef>
              <a:spcAft>
                <a:spcPts val="1600"/>
              </a:spcAft>
              <a:buNone/>
            </a:pPr>
            <a:r>
              <a:rPr lang="en"/>
              <a:t/>
            </a:r>
            <a:br>
              <a:rPr lang="en"/>
            </a:br>
            <a:endParaRPr/>
          </a:p>
        </p:txBody>
      </p:sp>
      <p:pic>
        <p:nvPicPr>
          <p:cNvPr id="320" name="Google Shape;320;p51"/>
          <p:cNvPicPr preferRelativeResize="0"/>
          <p:nvPr/>
        </p:nvPicPr>
        <p:blipFill>
          <a:blip r:embed="rId3">
            <a:alphaModFix/>
          </a:blip>
          <a:stretch>
            <a:fillRect/>
          </a:stretch>
        </p:blipFill>
        <p:spPr>
          <a:xfrm>
            <a:off x="2377950" y="2197650"/>
            <a:ext cx="1631250" cy="1801800"/>
          </a:xfrm>
          <a:prstGeom prst="rect">
            <a:avLst/>
          </a:prstGeom>
          <a:noFill/>
          <a:ln>
            <a:noFill/>
          </a:ln>
        </p:spPr>
      </p:pic>
      <p:sp>
        <p:nvSpPr>
          <p:cNvPr id="322" name="Google Shape;322;p51"/>
          <p:cNvSpPr/>
          <p:nvPr/>
        </p:nvSpPr>
        <p:spPr>
          <a:xfrm>
            <a:off x="6488200" y="2399400"/>
            <a:ext cx="2394300" cy="1398300"/>
          </a:xfrm>
          <a:prstGeom prst="wedgeEllipseCallout">
            <a:avLst>
              <a:gd name="adj1" fmla="val 22538"/>
              <a:gd name="adj2" fmla="val 9418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omic Sans MS"/>
                <a:ea typeface="Comic Sans MS"/>
                <a:cs typeface="Comic Sans MS"/>
                <a:sym typeface="Comic Sans MS"/>
              </a:rPr>
              <a:t>Make the table before going to the next slide to check how you did.</a:t>
            </a:r>
            <a:endParaRPr>
              <a:latin typeface="Comic Sans MS"/>
              <a:ea typeface="Comic Sans MS"/>
              <a:cs typeface="Comic Sans MS"/>
              <a:sym typeface="Comic Sans MS"/>
            </a:endParaRPr>
          </a:p>
        </p:txBody>
      </p:sp>
      <p:pic>
        <p:nvPicPr>
          <p:cNvPr id="7" name="Picture 6" descr="Ao Encontro das Palavra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8488" y="4508075"/>
            <a:ext cx="1523618" cy="219752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body" idx="1"/>
          </p:nvPr>
        </p:nvSpPr>
        <p:spPr>
          <a:xfrm>
            <a:off x="175900" y="1536625"/>
            <a:ext cx="8706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will calculating the theoretical probability look like using a </a:t>
            </a:r>
            <a:r>
              <a:rPr lang="en">
                <a:solidFill>
                  <a:srgbClr val="000000"/>
                </a:solidFill>
              </a:rPr>
              <a:t>table</a:t>
            </a:r>
            <a:r>
              <a:rPr lang="en"/>
              <a:t>?</a:t>
            </a:r>
            <a:endParaRPr/>
          </a:p>
          <a:p>
            <a:pPr marL="0" lvl="0" indent="0" algn="l" rtl="0">
              <a:spcBef>
                <a:spcPts val="1600"/>
              </a:spcBef>
              <a:spcAft>
                <a:spcPts val="0"/>
              </a:spcAft>
              <a:buNone/>
            </a:pPr>
            <a:r>
              <a:rPr lang="en"/>
              <a:t>Try it out.</a:t>
            </a:r>
            <a:endParaRPr/>
          </a:p>
          <a:p>
            <a:pPr marL="0" lvl="0" indent="0" algn="l" rtl="0">
              <a:lnSpc>
                <a:spcPct val="100000"/>
              </a:lnSpc>
              <a:spcBef>
                <a:spcPts val="1600"/>
              </a:spcBef>
              <a:spcAft>
                <a:spcPts val="0"/>
              </a:spcAft>
              <a:buNone/>
            </a:pPr>
            <a:endParaRPr sz="1400">
              <a:highlight>
                <a:srgbClr val="FFFF00"/>
              </a:highlight>
            </a:endParaRPr>
          </a:p>
          <a:p>
            <a:pPr marL="0" lvl="0" indent="0" algn="l" rtl="0">
              <a:lnSpc>
                <a:spcPct val="100000"/>
              </a:lnSpc>
              <a:spcBef>
                <a:spcPts val="1600"/>
              </a:spcBef>
              <a:spcAft>
                <a:spcPts val="0"/>
              </a:spcAft>
              <a:buNone/>
            </a:pPr>
            <a:endParaRPr sz="1400">
              <a:highlight>
                <a:srgbClr val="FFFF00"/>
              </a:highlight>
            </a:endParaRPr>
          </a:p>
          <a:p>
            <a:pPr marL="0" lvl="0" indent="0" algn="l" rtl="0">
              <a:lnSpc>
                <a:spcPct val="100000"/>
              </a:lnSpc>
              <a:spcBef>
                <a:spcPts val="1600"/>
              </a:spcBef>
              <a:spcAft>
                <a:spcPts val="0"/>
              </a:spcAft>
              <a:buNone/>
            </a:pPr>
            <a:endParaRPr sz="1400">
              <a:highlight>
                <a:srgbClr val="FFFF00"/>
              </a:highlight>
            </a:endParaRPr>
          </a:p>
          <a:p>
            <a:pPr marL="0" lvl="0" indent="0" algn="l" rtl="0">
              <a:lnSpc>
                <a:spcPct val="100000"/>
              </a:lnSpc>
              <a:spcBef>
                <a:spcPts val="1600"/>
              </a:spcBef>
              <a:spcAft>
                <a:spcPts val="0"/>
              </a:spcAft>
              <a:buClr>
                <a:schemeClr val="dk1"/>
              </a:buClr>
              <a:buSzPts val="1100"/>
              <a:buFont typeface="Arial"/>
              <a:buNone/>
            </a:pPr>
            <a:endParaRPr sz="2000" b="1">
              <a:highlight>
                <a:srgbClr val="FFFF00"/>
              </a:highlight>
            </a:endParaRPr>
          </a:p>
          <a:p>
            <a:pPr marL="0" lvl="0" indent="0" algn="l" rtl="0">
              <a:lnSpc>
                <a:spcPct val="150000"/>
              </a:lnSpc>
              <a:spcBef>
                <a:spcPts val="1600"/>
              </a:spcBef>
              <a:spcAft>
                <a:spcPts val="0"/>
              </a:spcAft>
              <a:buClr>
                <a:schemeClr val="dk1"/>
              </a:buClr>
              <a:buSzPts val="1100"/>
              <a:buFont typeface="Arial"/>
              <a:buNone/>
            </a:pPr>
            <a:r>
              <a:rPr lang="en" sz="1600" b="1"/>
              <a:t>Questions</a:t>
            </a:r>
            <a:r>
              <a:rPr lang="en" sz="1600"/>
              <a:t>: </a:t>
            </a:r>
            <a:br>
              <a:rPr lang="en" sz="1600"/>
            </a:br>
            <a:r>
              <a:rPr lang="en" sz="1600"/>
              <a:t>1) How many possible outcomes are there? _______</a:t>
            </a:r>
            <a:br>
              <a:rPr lang="en" sz="1600"/>
            </a:br>
            <a:r>
              <a:rPr lang="en" sz="1600"/>
              <a:t>2) Write the theoretical probability for each event as a fraction:</a:t>
            </a:r>
            <a:br>
              <a:rPr lang="en" sz="1600"/>
            </a:br>
            <a:r>
              <a:rPr lang="en" sz="1600"/>
              <a:t>	a) P(score is 2) = _____</a:t>
            </a:r>
            <a:br>
              <a:rPr lang="en" sz="1600"/>
            </a:br>
            <a:r>
              <a:rPr lang="en" sz="1600"/>
              <a:t>	b) P(score is 3) = _____</a:t>
            </a:r>
            <a:br>
              <a:rPr lang="en" sz="1600"/>
            </a:br>
            <a:r>
              <a:rPr lang="en" sz="1600"/>
              <a:t>	c) P(score is 4) = _____</a:t>
            </a:r>
            <a:br>
              <a:rPr lang="en" sz="1600"/>
            </a:br>
            <a:endParaRPr sz="1600" b="1">
              <a:solidFill>
                <a:srgbClr val="000000"/>
              </a:solidFill>
              <a:highlight>
                <a:srgbClr val="00FF00"/>
              </a:highlight>
            </a:endParaRPr>
          </a:p>
          <a:p>
            <a:pPr marL="0" lvl="0" indent="0" algn="l" rtl="0">
              <a:lnSpc>
                <a:spcPct val="100000"/>
              </a:lnSpc>
              <a:spcBef>
                <a:spcPts val="1600"/>
              </a:spcBef>
              <a:spcAft>
                <a:spcPts val="0"/>
              </a:spcAft>
              <a:buClr>
                <a:schemeClr val="dk1"/>
              </a:buClr>
              <a:buSzPts val="1100"/>
              <a:buFont typeface="Arial"/>
              <a:buNone/>
            </a:pPr>
            <a:endParaRPr sz="1400"/>
          </a:p>
          <a:p>
            <a:pPr marL="0" lvl="0" indent="0" algn="l" rtl="0">
              <a:spcBef>
                <a:spcPts val="1600"/>
              </a:spcBef>
              <a:spcAft>
                <a:spcPts val="1600"/>
              </a:spcAft>
              <a:buNone/>
            </a:pPr>
            <a:r>
              <a:rPr lang="en"/>
              <a:t/>
            </a:r>
            <a:br>
              <a:rPr lang="en"/>
            </a:br>
            <a:endParaRPr/>
          </a:p>
        </p:txBody>
      </p:sp>
      <p:pic>
        <p:nvPicPr>
          <p:cNvPr id="328" name="Google Shape;328;p52"/>
          <p:cNvPicPr preferRelativeResize="0"/>
          <p:nvPr/>
        </p:nvPicPr>
        <p:blipFill>
          <a:blip r:embed="rId3">
            <a:alphaModFix/>
          </a:blip>
          <a:stretch>
            <a:fillRect/>
          </a:stretch>
        </p:blipFill>
        <p:spPr>
          <a:xfrm>
            <a:off x="2287099" y="2022399"/>
            <a:ext cx="2433101" cy="2692250"/>
          </a:xfrm>
          <a:prstGeom prst="rect">
            <a:avLst/>
          </a:prstGeom>
          <a:noFill/>
          <a:ln>
            <a:noFill/>
          </a:ln>
        </p:spPr>
      </p:pic>
      <p:sp>
        <p:nvSpPr>
          <p:cNvPr id="329" name="Google Shape;329;p5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What the Table Should Look Like </a:t>
            </a:r>
            <a:endParaRPr/>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Is This a Fair Game? Spinner Game 1</a:t>
            </a:r>
            <a:endParaRPr/>
          </a:p>
        </p:txBody>
      </p:sp>
      <p:sp>
        <p:nvSpPr>
          <p:cNvPr id="335" name="Google Shape;335;p53"/>
          <p:cNvSpPr txBox="1">
            <a:spLocks noGrp="1"/>
          </p:cNvSpPr>
          <p:nvPr>
            <p:ph type="body" idx="1"/>
          </p:nvPr>
        </p:nvSpPr>
        <p:spPr>
          <a:xfrm>
            <a:off x="311700" y="1536625"/>
            <a:ext cx="8520600" cy="478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rPr>
              <a:t>Materials needed: a spinner divided into 8 sections, a paper clip</a:t>
            </a:r>
            <a:endParaRPr sz="1600" b="1" dirty="0">
              <a:solidFill>
                <a:schemeClr val="dk1"/>
              </a:solidFill>
            </a:endParaRPr>
          </a:p>
          <a:p>
            <a:pPr marL="0" lvl="0" indent="0" algn="l" rtl="0">
              <a:lnSpc>
                <a:spcPct val="100000"/>
              </a:lnSpc>
              <a:spcBef>
                <a:spcPts val="1600"/>
              </a:spcBef>
              <a:spcAft>
                <a:spcPts val="0"/>
              </a:spcAft>
              <a:buClr>
                <a:schemeClr val="dk1"/>
              </a:buClr>
              <a:buSzPts val="1100"/>
              <a:buFont typeface="Arial"/>
              <a:buNone/>
            </a:pPr>
            <a:r>
              <a:rPr lang="en" sz="1600" b="1" dirty="0">
                <a:solidFill>
                  <a:schemeClr val="dk1"/>
                </a:solidFill>
              </a:rPr>
              <a:t>PROBLEM:</a:t>
            </a:r>
            <a:r>
              <a:rPr lang="en" sz="1100" dirty="0"/>
              <a:t> </a:t>
            </a:r>
            <a:r>
              <a:rPr lang="en" sz="1600" dirty="0"/>
              <a:t> </a:t>
            </a:r>
            <a:r>
              <a:rPr lang="en" sz="1200" dirty="0"/>
              <a:t>Is this game fair?</a:t>
            </a:r>
            <a:br>
              <a:rPr lang="en" sz="1200" dirty="0"/>
            </a:br>
            <a:r>
              <a:rPr lang="en" sz="1200" i="1" dirty="0"/>
              <a:t>	</a:t>
            </a:r>
            <a:r>
              <a:rPr lang="en" sz="1200" i="1" dirty="0" smtClean="0"/>
              <a:t>     </a:t>
            </a:r>
            <a:r>
              <a:rPr lang="en" sz="1200" i="1" dirty="0"/>
              <a:t> </a:t>
            </a:r>
            <a:r>
              <a:rPr lang="en" sz="1200" i="1" dirty="0" smtClean="0"/>
              <a:t>Spin </a:t>
            </a:r>
            <a:r>
              <a:rPr lang="en" sz="1200" i="1" dirty="0"/>
              <a:t>the spinner. If the pointer lands on an </a:t>
            </a:r>
            <a:r>
              <a:rPr lang="en" sz="1200" i="1" dirty="0">
                <a:solidFill>
                  <a:srgbClr val="980000"/>
                </a:solidFill>
              </a:rPr>
              <a:t>even</a:t>
            </a:r>
            <a:r>
              <a:rPr lang="en" sz="1200" i="1" dirty="0"/>
              <a:t> number, </a:t>
            </a:r>
            <a:r>
              <a:rPr lang="en" sz="1200" i="1" dirty="0">
                <a:solidFill>
                  <a:srgbClr val="980000"/>
                </a:solidFill>
              </a:rPr>
              <a:t>Player A</a:t>
            </a:r>
            <a:r>
              <a:rPr lang="en" sz="1200" i="1" dirty="0"/>
              <a:t> gets a point.</a:t>
            </a:r>
            <a:br>
              <a:rPr lang="en" sz="1200" i="1" dirty="0"/>
            </a:br>
            <a:r>
              <a:rPr lang="en" sz="1200" i="1" dirty="0"/>
              <a:t>	</a:t>
            </a:r>
            <a:r>
              <a:rPr lang="en" sz="1200" i="1" dirty="0" smtClean="0"/>
              <a:t>      If </a:t>
            </a:r>
            <a:r>
              <a:rPr lang="en" sz="1200" i="1" dirty="0"/>
              <a:t>the pointer lands on an </a:t>
            </a:r>
            <a:r>
              <a:rPr lang="en" sz="1200" i="1" dirty="0">
                <a:solidFill>
                  <a:srgbClr val="980000"/>
                </a:solidFill>
              </a:rPr>
              <a:t>odd</a:t>
            </a:r>
            <a:r>
              <a:rPr lang="en" sz="1200" i="1" dirty="0"/>
              <a:t> number </a:t>
            </a:r>
            <a:r>
              <a:rPr lang="en" sz="1200" i="1" dirty="0">
                <a:solidFill>
                  <a:srgbClr val="980000"/>
                </a:solidFill>
              </a:rPr>
              <a:t>Player B</a:t>
            </a:r>
            <a:r>
              <a:rPr lang="en" sz="1200" i="1" dirty="0"/>
              <a:t> gets a point.</a:t>
            </a:r>
            <a:br>
              <a:rPr lang="en" sz="1200" i="1" dirty="0"/>
            </a:br>
            <a:r>
              <a:rPr lang="en" sz="1300" i="1" dirty="0"/>
              <a:t>		</a:t>
            </a:r>
            <a:r>
              <a:rPr lang="en" sz="1300" i="1" dirty="0" smtClean="0"/>
              <a:t>  </a:t>
            </a:r>
            <a:r>
              <a:rPr lang="en" sz="1300" dirty="0"/>
              <a:t/>
            </a:r>
            <a:br>
              <a:rPr lang="en" sz="1300" dirty="0"/>
            </a:br>
            <a:r>
              <a:rPr lang="en" sz="1600" b="1" dirty="0">
                <a:solidFill>
                  <a:schemeClr val="dk1"/>
                </a:solidFill>
              </a:rPr>
              <a:t>PREDICTION:</a:t>
            </a:r>
            <a:r>
              <a:rPr lang="en" sz="1400" dirty="0"/>
              <a:t>  </a:t>
            </a:r>
            <a:r>
              <a:rPr lang="en" sz="1200" dirty="0"/>
              <a:t>I think this is a ________ (fair/unfair) game.</a:t>
            </a:r>
            <a:endParaRPr sz="1200" dirty="0"/>
          </a:p>
          <a:p>
            <a:pPr marL="0" lvl="0" indent="0" algn="l" rtl="0">
              <a:lnSpc>
                <a:spcPct val="100000"/>
              </a:lnSpc>
              <a:spcBef>
                <a:spcPts val="1600"/>
              </a:spcBef>
              <a:spcAft>
                <a:spcPts val="0"/>
              </a:spcAft>
              <a:buClr>
                <a:schemeClr val="dk1"/>
              </a:buClr>
              <a:buSzPts val="1100"/>
              <a:buFont typeface="Arial"/>
              <a:buNone/>
            </a:pPr>
            <a:r>
              <a:rPr lang="en" sz="1600" b="1" dirty="0">
                <a:solidFill>
                  <a:schemeClr val="dk1"/>
                </a:solidFill>
              </a:rPr>
              <a:t>EXPERIMENT: </a:t>
            </a:r>
            <a:r>
              <a:rPr lang="en" sz="1100" dirty="0"/>
              <a:t/>
            </a:r>
            <a:br>
              <a:rPr lang="en" sz="1100" dirty="0"/>
            </a:br>
            <a:r>
              <a:rPr lang="en" sz="1200" dirty="0"/>
              <a:t>1)  Make a spinner with 8 sections. Put each of these numbers in a section:</a:t>
            </a:r>
            <a:br>
              <a:rPr lang="en" sz="1200" dirty="0"/>
            </a:br>
            <a:r>
              <a:rPr lang="en" sz="1200" dirty="0"/>
              <a:t>		1, 2, 3, 4, 4, 5, 6, 7</a:t>
            </a:r>
            <a:br>
              <a:rPr lang="en" sz="1200" dirty="0"/>
            </a:br>
            <a:r>
              <a:rPr lang="en" sz="1200" dirty="0"/>
              <a:t>2) Make a chart and label it: Player A (even no.) and Player B (odd no.). </a:t>
            </a:r>
            <a:br>
              <a:rPr lang="en" sz="1200" dirty="0"/>
            </a:br>
            <a:r>
              <a:rPr lang="en" sz="1200" dirty="0"/>
              <a:t>3)  Spin the spinner. Put a check in the box by each trial number as to which</a:t>
            </a:r>
            <a:br>
              <a:rPr lang="en" sz="1200" dirty="0"/>
            </a:br>
            <a:r>
              <a:rPr lang="en" sz="1200" dirty="0"/>
              <a:t>     player got an even or odd number.</a:t>
            </a:r>
            <a:br>
              <a:rPr lang="en" sz="1200" dirty="0"/>
            </a:br>
            <a:r>
              <a:rPr lang="en" sz="1200" dirty="0"/>
              <a:t>4)  Do 10 trials.</a:t>
            </a:r>
            <a:br>
              <a:rPr lang="en" sz="1200" dirty="0"/>
            </a:br>
            <a:r>
              <a:rPr lang="en" sz="1200" dirty="0"/>
              <a:t>5)  What is your experimental probability for getting an odd number?</a:t>
            </a:r>
            <a:br>
              <a:rPr lang="en" sz="1200" dirty="0"/>
            </a:br>
            <a:r>
              <a:rPr lang="en" sz="1200" dirty="0"/>
              <a:t>	P(odd number) = _____(fraction) </a:t>
            </a:r>
            <a:br>
              <a:rPr lang="en" sz="1200" dirty="0"/>
            </a:br>
            <a:r>
              <a:rPr lang="en" sz="1200" dirty="0" smtClean="0"/>
              <a:t>     	                           _____ </a:t>
            </a:r>
            <a:r>
              <a:rPr lang="en" sz="1200" dirty="0"/>
              <a:t>(percent)</a:t>
            </a:r>
            <a:br>
              <a:rPr lang="en" sz="1200" dirty="0"/>
            </a:br>
            <a:r>
              <a:rPr lang="en" sz="1200" dirty="0"/>
              <a:t>6) What is the theoretical probability of getting an odd number?</a:t>
            </a:r>
            <a:br>
              <a:rPr lang="en" sz="1200" dirty="0"/>
            </a:br>
            <a:r>
              <a:rPr lang="en" sz="1200" dirty="0"/>
              <a:t>	P(odd number) = _____(fraction) </a:t>
            </a:r>
            <a:br>
              <a:rPr lang="en" sz="1200" dirty="0"/>
            </a:br>
            <a:r>
              <a:rPr lang="en" sz="1200" dirty="0"/>
              <a:t> </a:t>
            </a:r>
            <a:r>
              <a:rPr lang="en" sz="1200" dirty="0" smtClean="0"/>
              <a:t>                                                _____ </a:t>
            </a:r>
            <a:r>
              <a:rPr lang="en" sz="1200" dirty="0"/>
              <a:t>(percent) (*Use a calculator if needed.)</a:t>
            </a:r>
            <a:endParaRPr sz="1200" dirty="0"/>
          </a:p>
          <a:p>
            <a:pPr marL="0" lvl="0" indent="0" algn="l" rtl="0">
              <a:lnSpc>
                <a:spcPct val="100000"/>
              </a:lnSpc>
              <a:spcBef>
                <a:spcPts val="1600"/>
              </a:spcBef>
              <a:spcAft>
                <a:spcPts val="0"/>
              </a:spcAft>
              <a:buClr>
                <a:schemeClr val="dk1"/>
              </a:buClr>
              <a:buSzPts val="1100"/>
              <a:buFont typeface="Arial"/>
              <a:buNone/>
            </a:pPr>
            <a:r>
              <a:rPr lang="en" sz="1600" b="1" dirty="0">
                <a:solidFill>
                  <a:schemeClr val="dk1"/>
                </a:solidFill>
              </a:rPr>
              <a:t>COMPARE RESULTS TO THE PREDICTION:</a:t>
            </a:r>
            <a:r>
              <a:rPr lang="en" sz="1300" dirty="0">
                <a:solidFill>
                  <a:schemeClr val="dk1"/>
                </a:solidFill>
              </a:rPr>
              <a:t/>
            </a:r>
            <a:br>
              <a:rPr lang="en" sz="1300" dirty="0">
                <a:solidFill>
                  <a:schemeClr val="dk1"/>
                </a:solidFill>
              </a:rPr>
            </a:br>
            <a:r>
              <a:rPr lang="en" sz="1200" dirty="0"/>
              <a:t>7) Is this a fair game? How do you know?</a:t>
            </a:r>
            <a:br>
              <a:rPr lang="en" sz="1200" dirty="0"/>
            </a:br>
            <a:r>
              <a:rPr lang="en" sz="1200" dirty="0"/>
              <a:t>8) If you do another 10 trials will your experimental results be the same? Try it.</a:t>
            </a:r>
            <a:br>
              <a:rPr lang="en" sz="1200" dirty="0"/>
            </a:br>
            <a:endParaRPr sz="1200" dirty="0"/>
          </a:p>
          <a:p>
            <a:pPr marL="0" lvl="0" indent="0" algn="l" rtl="0">
              <a:lnSpc>
                <a:spcPct val="100000"/>
              </a:lnSpc>
              <a:spcBef>
                <a:spcPts val="1200"/>
              </a:spcBef>
              <a:spcAft>
                <a:spcPts val="1200"/>
              </a:spcAft>
              <a:buClr>
                <a:schemeClr val="dk1"/>
              </a:buClr>
              <a:buSzPts val="1100"/>
              <a:buFont typeface="Arial"/>
              <a:buNone/>
            </a:pPr>
            <a:r>
              <a:rPr lang="en" sz="1400" dirty="0"/>
              <a:t/>
            </a:r>
            <a:br>
              <a:rPr lang="en" sz="1400" dirty="0"/>
            </a:br>
            <a:r>
              <a:rPr lang="en" sz="1400" dirty="0"/>
              <a:t>	</a:t>
            </a:r>
            <a:endParaRPr dirty="0"/>
          </a:p>
        </p:txBody>
      </p:sp>
      <p:pic>
        <p:nvPicPr>
          <p:cNvPr id="336" name="Google Shape;336;p53"/>
          <p:cNvPicPr preferRelativeResize="0"/>
          <p:nvPr/>
        </p:nvPicPr>
        <p:blipFill>
          <a:blip r:embed="rId3">
            <a:alphaModFix/>
          </a:blip>
          <a:stretch>
            <a:fillRect/>
          </a:stretch>
        </p:blipFill>
        <p:spPr>
          <a:xfrm>
            <a:off x="7176900" y="1536613"/>
            <a:ext cx="1828800" cy="1819275"/>
          </a:xfrm>
          <a:prstGeom prst="rect">
            <a:avLst/>
          </a:prstGeom>
          <a:noFill/>
          <a:ln>
            <a:noFill/>
          </a:ln>
        </p:spPr>
      </p:pic>
      <p:pic>
        <p:nvPicPr>
          <p:cNvPr id="337" name="Google Shape;337;p53"/>
          <p:cNvPicPr preferRelativeResize="0"/>
          <p:nvPr/>
        </p:nvPicPr>
        <p:blipFill rotWithShape="1">
          <a:blip r:embed="rId4">
            <a:alphaModFix/>
          </a:blip>
          <a:srcRect b="23884"/>
          <a:stretch/>
        </p:blipFill>
        <p:spPr>
          <a:xfrm>
            <a:off x="6691125" y="3429000"/>
            <a:ext cx="2314575" cy="234897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311700" y="740800"/>
            <a:ext cx="3556500" cy="170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2800" dirty="0"/>
              <a:t>What is probability?  </a:t>
            </a:r>
            <a:endParaRPr sz="2800" dirty="0"/>
          </a:p>
          <a:p>
            <a:pPr marL="0" lvl="0" indent="0" algn="l" rtl="0">
              <a:spcBef>
                <a:spcPts val="0"/>
              </a:spcBef>
              <a:spcAft>
                <a:spcPts val="0"/>
              </a:spcAft>
              <a:buNone/>
            </a:pPr>
            <a:endParaRPr dirty="0"/>
          </a:p>
        </p:txBody>
      </p:sp>
      <p:sp>
        <p:nvSpPr>
          <p:cNvPr id="117" name="Google Shape;117;p27"/>
          <p:cNvSpPr txBox="1">
            <a:spLocks noGrp="1"/>
          </p:cNvSpPr>
          <p:nvPr>
            <p:ph type="body" idx="1"/>
          </p:nvPr>
        </p:nvSpPr>
        <p:spPr>
          <a:xfrm>
            <a:off x="311700" y="3267800"/>
            <a:ext cx="3556500" cy="272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t>Probability is about how likely something will happen.</a:t>
            </a:r>
            <a:endParaRPr sz="1800"/>
          </a:p>
          <a:p>
            <a:pPr marL="0" lvl="0" indent="0" algn="l" rtl="0">
              <a:spcBef>
                <a:spcPts val="1600"/>
              </a:spcBef>
              <a:spcAft>
                <a:spcPts val="0"/>
              </a:spcAft>
              <a:buNone/>
            </a:pPr>
            <a:r>
              <a:rPr lang="en" sz="1800"/>
              <a:t>We use it all the time in real life.</a:t>
            </a:r>
            <a:endParaRPr sz="1800"/>
          </a:p>
          <a:p>
            <a:pPr marL="0" lvl="0" indent="0" algn="l" rtl="0">
              <a:spcBef>
                <a:spcPts val="1600"/>
              </a:spcBef>
              <a:spcAft>
                <a:spcPts val="0"/>
              </a:spcAft>
              <a:buNone/>
            </a:pPr>
            <a:r>
              <a:rPr lang="en" sz="1800"/>
              <a:t>Sometimes we have to think about the probability of getting injured in a job we are doing.</a:t>
            </a:r>
            <a:endParaRPr sz="1800"/>
          </a:p>
          <a:p>
            <a:pPr marL="0" lvl="0" indent="0" algn="l" rtl="0">
              <a:spcBef>
                <a:spcPts val="1600"/>
              </a:spcBef>
              <a:spcAft>
                <a:spcPts val="1600"/>
              </a:spcAft>
              <a:buClr>
                <a:schemeClr val="dk1"/>
              </a:buClr>
              <a:buSzPts val="1100"/>
              <a:buFont typeface="Arial"/>
              <a:buNone/>
            </a:pPr>
            <a:endParaRPr>
              <a:highlight>
                <a:srgbClr val="FFFF00"/>
              </a:highlight>
            </a:endParaRPr>
          </a:p>
        </p:txBody>
      </p:sp>
      <p:pic>
        <p:nvPicPr>
          <p:cNvPr id="2" name="Picture 1" descr="CIMG0142 Great White Shark Near The Boat | Great Whit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820" y="2380059"/>
            <a:ext cx="4762500" cy="35814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Surprising Thing About Theoretical Probability</a:t>
            </a:r>
            <a:endParaRPr/>
          </a:p>
        </p:txBody>
      </p:sp>
      <p:sp>
        <p:nvSpPr>
          <p:cNvPr id="343" name="Google Shape;343;p5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spcBef>
                <a:spcPts val="1600"/>
              </a:spcBef>
              <a:buNone/>
            </a:pPr>
            <a:r>
              <a:rPr lang="en-CA" dirty="0"/>
              <a:t>Video Source:  </a:t>
            </a:r>
            <a:r>
              <a:rPr lang="en-CA" dirty="0">
                <a:hlinkClick r:id="rId3"/>
              </a:rPr>
              <a:t>https://www.youtube.com/watch?v=KzfWUEJjG18</a:t>
            </a:r>
            <a:endParaRPr dirty="0"/>
          </a:p>
          <a:p>
            <a:pPr marL="0" lvl="0" indent="0" algn="l" rtl="0">
              <a:lnSpc>
                <a:spcPct val="150000"/>
              </a:lnSpc>
              <a:spcBef>
                <a:spcPts val="1600"/>
              </a:spcBef>
              <a:spcAft>
                <a:spcPts val="1600"/>
              </a:spcAft>
              <a:buNone/>
            </a:pPr>
            <a:r>
              <a:rPr lang="en" dirty="0"/>
              <a:t>What is the surprising thing that happens when you </a:t>
            </a:r>
            <a:r>
              <a:rPr lang="en" dirty="0">
                <a:solidFill>
                  <a:srgbClr val="FF0000"/>
                </a:solidFill>
              </a:rPr>
              <a:t>add</a:t>
            </a:r>
            <a:r>
              <a:rPr lang="en" dirty="0"/>
              <a:t> the theoretical probability of an event happening plus the probability of it </a:t>
            </a:r>
            <a:r>
              <a:rPr lang="en" u="sng" dirty="0"/>
              <a:t>not</a:t>
            </a:r>
            <a:r>
              <a:rPr lang="en" dirty="0"/>
              <a:t> happening? _______________</a:t>
            </a:r>
            <a:endParaRPr dirty="0"/>
          </a:p>
        </p:txBody>
      </p:sp>
      <p:pic>
        <p:nvPicPr>
          <p:cNvPr id="344" name="Google Shape;344;p54" descr="This is a re-upload to correct some terminology.&#10;In the previous version we suggested that the terms “odds” and “probability” could be used interchangeably.  While this may be okay in casual conversation (since both have to do with the likelihood of an event), the two terms mean something slightly different in math and are calculated differently.  We apologize for any confusion." title="Math Antics - Basic Probability">
            <a:hlinkClick r:id="rId4"/>
          </p:cNvPr>
          <p:cNvPicPr preferRelativeResize="0"/>
          <p:nvPr/>
        </p:nvPicPr>
        <p:blipFill>
          <a:blip r:embed="rId5">
            <a:alphaModFix/>
          </a:blip>
          <a:stretch>
            <a:fillRect/>
          </a:stretch>
        </p:blipFill>
        <p:spPr>
          <a:xfrm>
            <a:off x="2249673" y="1482877"/>
            <a:ext cx="4644650" cy="348347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5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Probability of Something Happening and Not Happening</a:t>
            </a:r>
            <a:endParaRPr sz="2500"/>
          </a:p>
        </p:txBody>
      </p:sp>
      <p:sp>
        <p:nvSpPr>
          <p:cNvPr id="351" name="Google Shape;351;p55"/>
          <p:cNvSpPr txBox="1">
            <a:spLocks noGrp="1"/>
          </p:cNvSpPr>
          <p:nvPr>
            <p:ph type="body" idx="1"/>
          </p:nvPr>
        </p:nvSpPr>
        <p:spPr>
          <a:xfrm>
            <a:off x="1090750" y="1536625"/>
            <a:ext cx="6567350" cy="49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Let’s look at the theoretical probability from the last game. </a:t>
            </a:r>
            <a:endParaRPr dirty="0"/>
          </a:p>
          <a:p>
            <a:pPr marL="0" lvl="0" indent="0" algn="l" rtl="0">
              <a:spcBef>
                <a:spcPts val="1600"/>
              </a:spcBef>
              <a:spcAft>
                <a:spcPts val="0"/>
              </a:spcAft>
              <a:buNone/>
            </a:pPr>
            <a:r>
              <a:rPr lang="en" sz="1400" dirty="0"/>
              <a:t>Find:  </a:t>
            </a:r>
            <a:endParaRPr sz="1400" dirty="0"/>
          </a:p>
          <a:p>
            <a:pPr marL="0" lvl="0" indent="0" algn="l" rtl="0">
              <a:spcBef>
                <a:spcPts val="1600"/>
              </a:spcBef>
              <a:spcAft>
                <a:spcPts val="0"/>
              </a:spcAft>
              <a:buNone/>
            </a:pPr>
            <a:r>
              <a:rPr lang="en" sz="1400" dirty="0"/>
              <a:t>1) Total possible outcomes:  ____ </a:t>
            </a:r>
            <a:endParaRPr sz="1400" dirty="0"/>
          </a:p>
          <a:p>
            <a:pPr marL="0" lvl="0" indent="0" algn="l" rtl="0">
              <a:spcBef>
                <a:spcPts val="1600"/>
              </a:spcBef>
              <a:spcAft>
                <a:spcPts val="0"/>
              </a:spcAft>
              <a:buNone/>
            </a:pPr>
            <a:r>
              <a:rPr lang="en" sz="1400" dirty="0"/>
              <a:t>2)  a)  P(even number)  ____  </a:t>
            </a:r>
            <a:br>
              <a:rPr lang="en" sz="1400" dirty="0"/>
            </a:br>
            <a:r>
              <a:rPr lang="en" sz="1400" dirty="0"/>
              <a:t>     b)  P(odd number)    ____</a:t>
            </a:r>
            <a:br>
              <a:rPr lang="en" sz="1400" dirty="0"/>
            </a:br>
            <a:r>
              <a:rPr lang="en" sz="1400" dirty="0"/>
              <a:t>     c)  Total = ____</a:t>
            </a:r>
            <a:endParaRPr sz="1400" dirty="0"/>
          </a:p>
          <a:p>
            <a:pPr marL="0" lvl="0" indent="0" algn="l" rtl="0">
              <a:spcBef>
                <a:spcPts val="1600"/>
              </a:spcBef>
              <a:spcAft>
                <a:spcPts val="0"/>
              </a:spcAft>
              <a:buClr>
                <a:schemeClr val="dk1"/>
              </a:buClr>
              <a:buSzPts val="1100"/>
              <a:buFont typeface="Arial"/>
              <a:buNone/>
            </a:pPr>
            <a:r>
              <a:rPr lang="en" sz="1400" dirty="0"/>
              <a:t>3)  a)  P(7)  ____  </a:t>
            </a:r>
            <a:br>
              <a:rPr lang="en" sz="1400" dirty="0"/>
            </a:br>
            <a:r>
              <a:rPr lang="en" sz="1400" dirty="0"/>
              <a:t>     b)  P(not getting a 7)    ____</a:t>
            </a:r>
            <a:br>
              <a:rPr lang="en" sz="1400" dirty="0"/>
            </a:br>
            <a:r>
              <a:rPr lang="en" sz="1400" dirty="0"/>
              <a:t>     c)  Total = ____</a:t>
            </a:r>
            <a:endParaRPr sz="1400" dirty="0"/>
          </a:p>
          <a:p>
            <a:pPr marL="0" lvl="0" indent="0" algn="l" rtl="0">
              <a:spcBef>
                <a:spcPts val="1600"/>
              </a:spcBef>
              <a:spcAft>
                <a:spcPts val="0"/>
              </a:spcAft>
              <a:buNone/>
            </a:pPr>
            <a:r>
              <a:rPr lang="en" sz="1400" dirty="0"/>
              <a:t>4)  a)  P(4)  ____  </a:t>
            </a:r>
            <a:br>
              <a:rPr lang="en" sz="1400" dirty="0"/>
            </a:br>
            <a:r>
              <a:rPr lang="en" sz="1400" dirty="0"/>
              <a:t>     b)  P(not getting a 4)    ____	     </a:t>
            </a:r>
            <a:br>
              <a:rPr lang="en" sz="1400" dirty="0"/>
            </a:br>
            <a:r>
              <a:rPr lang="en" sz="1400" dirty="0"/>
              <a:t>     c)  Total = ____</a:t>
            </a:r>
            <a:endParaRPr sz="1400" dirty="0"/>
          </a:p>
          <a:p>
            <a:pPr marL="0" lvl="0" indent="0" algn="l" rtl="0">
              <a:spcBef>
                <a:spcPts val="1600"/>
              </a:spcBef>
              <a:spcAft>
                <a:spcPts val="0"/>
              </a:spcAft>
              <a:buNone/>
            </a:pPr>
            <a:endParaRPr sz="1400"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r>
              <a:rPr lang="en" dirty="0"/>
              <a:t>   </a:t>
            </a:r>
            <a:endParaRPr dirty="0"/>
          </a:p>
        </p:txBody>
      </p:sp>
      <p:pic>
        <p:nvPicPr>
          <p:cNvPr id="352" name="Google Shape;352;p55"/>
          <p:cNvPicPr preferRelativeResize="0"/>
          <p:nvPr/>
        </p:nvPicPr>
        <p:blipFill>
          <a:blip r:embed="rId3">
            <a:alphaModFix/>
          </a:blip>
          <a:stretch>
            <a:fillRect/>
          </a:stretch>
        </p:blipFill>
        <p:spPr>
          <a:xfrm>
            <a:off x="4572000" y="2142028"/>
            <a:ext cx="2201175" cy="2189700"/>
          </a:xfrm>
          <a:prstGeom prst="rect">
            <a:avLst/>
          </a:prstGeom>
          <a:noFill/>
          <a:ln>
            <a:noFill/>
          </a:ln>
        </p:spPr>
      </p:pic>
      <p:pic>
        <p:nvPicPr>
          <p:cNvPr id="2" name="Picture 1" descr="First Grade Factory: August 20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176" y="2904028"/>
            <a:ext cx="2059124" cy="382159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Is This a Fair Game? Spinner Game 2</a:t>
            </a:r>
            <a:endParaRPr/>
          </a:p>
          <a:p>
            <a:pPr marL="0" lvl="0" indent="0" algn="l" rtl="0">
              <a:spcBef>
                <a:spcPts val="0"/>
              </a:spcBef>
              <a:spcAft>
                <a:spcPts val="0"/>
              </a:spcAft>
              <a:buNone/>
            </a:pPr>
            <a:endParaRPr/>
          </a:p>
        </p:txBody>
      </p:sp>
      <p:sp>
        <p:nvSpPr>
          <p:cNvPr id="358" name="Google Shape;358;p56"/>
          <p:cNvSpPr txBox="1">
            <a:spLocks noGrp="1"/>
          </p:cNvSpPr>
          <p:nvPr>
            <p:ph type="body" idx="1"/>
          </p:nvPr>
        </p:nvSpPr>
        <p:spPr>
          <a:xfrm>
            <a:off x="311700" y="1536632"/>
            <a:ext cx="8520600" cy="503561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rPr>
              <a:t>Materials needed: a spinner divided into 8 sections, a paper clip</a:t>
            </a:r>
            <a:endParaRPr sz="1600" b="1" dirty="0">
              <a:solidFill>
                <a:schemeClr val="dk1"/>
              </a:solidFill>
            </a:endParaRPr>
          </a:p>
          <a:p>
            <a:pPr marL="0" lvl="0" indent="0" algn="l" rtl="0">
              <a:lnSpc>
                <a:spcPct val="100000"/>
              </a:lnSpc>
              <a:spcBef>
                <a:spcPts val="1600"/>
              </a:spcBef>
              <a:spcAft>
                <a:spcPts val="0"/>
              </a:spcAft>
              <a:buClr>
                <a:schemeClr val="dk1"/>
              </a:buClr>
              <a:buSzPts val="1100"/>
              <a:buFont typeface="Arial"/>
              <a:buNone/>
            </a:pPr>
            <a:r>
              <a:rPr lang="en" sz="1600" b="1" dirty="0">
                <a:solidFill>
                  <a:schemeClr val="dk1"/>
                </a:solidFill>
              </a:rPr>
              <a:t>PROBLEM:</a:t>
            </a:r>
            <a:r>
              <a:rPr lang="en" sz="1100" dirty="0"/>
              <a:t> </a:t>
            </a:r>
            <a:r>
              <a:rPr lang="en" sz="1600" dirty="0"/>
              <a:t> </a:t>
            </a:r>
            <a:r>
              <a:rPr lang="en" sz="1300" dirty="0"/>
              <a:t>Is this game fair?</a:t>
            </a:r>
            <a:br>
              <a:rPr lang="en" sz="1300" dirty="0"/>
            </a:br>
            <a:r>
              <a:rPr lang="en" sz="1300" i="1" dirty="0"/>
              <a:t>	</a:t>
            </a:r>
            <a:r>
              <a:rPr lang="en" sz="1300" i="1" dirty="0" smtClean="0"/>
              <a:t>     Spin </a:t>
            </a:r>
            <a:r>
              <a:rPr lang="en" sz="1300" i="1" dirty="0"/>
              <a:t>the spinner. </a:t>
            </a:r>
            <a:r>
              <a:rPr lang="en" sz="1300" i="1" dirty="0" smtClean="0"/>
              <a:t>If </a:t>
            </a:r>
            <a:r>
              <a:rPr lang="en" sz="1300" i="1" dirty="0"/>
              <a:t>the pointer lands on a multiple of 2, Player A gets a point.</a:t>
            </a:r>
            <a:br>
              <a:rPr lang="en" sz="1300" i="1" dirty="0"/>
            </a:br>
            <a:r>
              <a:rPr lang="en" sz="1300" i="1" dirty="0"/>
              <a:t>	</a:t>
            </a:r>
            <a:r>
              <a:rPr lang="en" sz="1300" i="1" dirty="0" smtClean="0"/>
              <a:t>     If </a:t>
            </a:r>
            <a:r>
              <a:rPr lang="en" sz="1300" i="1" dirty="0"/>
              <a:t>it lands on a multiple of 3, Player B gets a point.</a:t>
            </a:r>
            <a:br>
              <a:rPr lang="en" sz="1300" i="1" dirty="0"/>
            </a:br>
            <a:r>
              <a:rPr lang="en" sz="1300" i="1" dirty="0"/>
              <a:t>		</a:t>
            </a:r>
            <a:r>
              <a:rPr lang="en" sz="1300" dirty="0"/>
              <a:t/>
            </a:r>
            <a:br>
              <a:rPr lang="en" sz="1300" dirty="0"/>
            </a:br>
            <a:r>
              <a:rPr lang="en" sz="1600" b="1" dirty="0">
                <a:solidFill>
                  <a:schemeClr val="dk1"/>
                </a:solidFill>
              </a:rPr>
              <a:t>PREDICTION:</a:t>
            </a:r>
            <a:r>
              <a:rPr lang="en" sz="1400" dirty="0"/>
              <a:t>  Is this a fair game? How do you know?</a:t>
            </a:r>
            <a:endParaRPr sz="1100" dirty="0"/>
          </a:p>
          <a:p>
            <a:pPr marL="171450" lvl="0" indent="-171450" algn="l" rtl="0">
              <a:lnSpc>
                <a:spcPct val="100000"/>
              </a:lnSpc>
              <a:spcBef>
                <a:spcPts val="1600"/>
              </a:spcBef>
              <a:spcAft>
                <a:spcPts val="0"/>
              </a:spcAft>
              <a:buClr>
                <a:schemeClr val="dk1"/>
              </a:buClr>
              <a:buSzPts val="1100"/>
              <a:buFont typeface="Arial"/>
              <a:buNone/>
            </a:pPr>
            <a:r>
              <a:rPr lang="en" sz="1600" b="1" dirty="0">
                <a:solidFill>
                  <a:schemeClr val="dk1"/>
                </a:solidFill>
              </a:rPr>
              <a:t>EXPERIMENT: </a:t>
            </a:r>
            <a:r>
              <a:rPr lang="en" sz="1100" dirty="0"/>
              <a:t/>
            </a:r>
            <a:br>
              <a:rPr lang="en" sz="1100" dirty="0"/>
            </a:br>
            <a:r>
              <a:rPr lang="en" sz="1200" dirty="0"/>
              <a:t>1)  Make a spinner with 8 sections. Put each of these numbers in a section:</a:t>
            </a:r>
            <a:br>
              <a:rPr lang="en" sz="1200" dirty="0"/>
            </a:br>
            <a:r>
              <a:rPr lang="en" sz="1200" dirty="0"/>
              <a:t>		6, 7, 9, 12, 15, 18, 24, 29</a:t>
            </a:r>
            <a:br>
              <a:rPr lang="en" sz="1200" dirty="0"/>
            </a:br>
            <a:r>
              <a:rPr lang="en" sz="1200" dirty="0"/>
              <a:t>2) Make a chart and label it: Player A (multiple of 2) and Player B (multiple 3). </a:t>
            </a:r>
            <a:br>
              <a:rPr lang="en" sz="1200" dirty="0"/>
            </a:br>
            <a:r>
              <a:rPr lang="en" sz="1200" dirty="0"/>
              <a:t>3) Spin the spinner. Put a check in the box by each trial number as to which</a:t>
            </a:r>
            <a:br>
              <a:rPr lang="en" sz="1200" dirty="0"/>
            </a:br>
            <a:r>
              <a:rPr lang="en" sz="1200" dirty="0"/>
              <a:t>     player got a point.</a:t>
            </a:r>
            <a:br>
              <a:rPr lang="en" sz="1200" dirty="0"/>
            </a:br>
            <a:r>
              <a:rPr lang="en" sz="1200" dirty="0"/>
              <a:t>4)  Do 10 trials.</a:t>
            </a:r>
            <a:br>
              <a:rPr lang="en" sz="1200" dirty="0"/>
            </a:br>
            <a:r>
              <a:rPr lang="en" sz="1200" dirty="0"/>
              <a:t>5)  What is your experimental probability for getting a multiple of 2? multiple of 3?</a:t>
            </a:r>
            <a:br>
              <a:rPr lang="en" sz="1200" dirty="0"/>
            </a:br>
            <a:r>
              <a:rPr lang="en" sz="1200" dirty="0"/>
              <a:t>     Write it as a fraction and percent.</a:t>
            </a:r>
            <a:br>
              <a:rPr lang="en" sz="1200" dirty="0"/>
            </a:br>
            <a:r>
              <a:rPr lang="en" sz="1200" dirty="0"/>
              <a:t>6) What is the theoretical probability of getting a multiple of 2? multiple of 3?</a:t>
            </a:r>
            <a:br>
              <a:rPr lang="en" sz="1200" dirty="0"/>
            </a:br>
            <a:r>
              <a:rPr lang="en" sz="1200" dirty="0"/>
              <a:t>    Write it as a fraction and percent. (*Use a calculator if needed.)</a:t>
            </a:r>
            <a:endParaRPr sz="1200" dirty="0"/>
          </a:p>
          <a:p>
            <a:pPr marL="171450" lvl="0" indent="-171450" algn="l" rtl="0">
              <a:lnSpc>
                <a:spcPct val="100000"/>
              </a:lnSpc>
              <a:spcBef>
                <a:spcPts val="1200"/>
              </a:spcBef>
              <a:spcAft>
                <a:spcPts val="0"/>
              </a:spcAft>
              <a:buClr>
                <a:schemeClr val="dk1"/>
              </a:buClr>
              <a:buSzPts val="1100"/>
              <a:buFont typeface="Arial"/>
              <a:buNone/>
            </a:pPr>
            <a:r>
              <a:rPr lang="en" sz="1600" b="1" dirty="0">
                <a:solidFill>
                  <a:schemeClr val="dk1"/>
                </a:solidFill>
              </a:rPr>
              <a:t>COMPARE RESULTS TO THE PREDICTION:</a:t>
            </a:r>
            <a:r>
              <a:rPr lang="en" sz="1300" dirty="0">
                <a:solidFill>
                  <a:schemeClr val="dk1"/>
                </a:solidFill>
              </a:rPr>
              <a:t/>
            </a:r>
            <a:br>
              <a:rPr lang="en" sz="1300" dirty="0">
                <a:solidFill>
                  <a:schemeClr val="dk1"/>
                </a:solidFill>
              </a:rPr>
            </a:br>
            <a:r>
              <a:rPr lang="en" sz="1200" dirty="0"/>
              <a:t>7) Questions:</a:t>
            </a:r>
            <a:br>
              <a:rPr lang="en" sz="1200" dirty="0"/>
            </a:br>
            <a:r>
              <a:rPr lang="en" sz="1200" dirty="0" smtClean="0"/>
              <a:t>	a</a:t>
            </a:r>
            <a:r>
              <a:rPr lang="en" sz="1200" dirty="0"/>
              <a:t>) Is this a fair game? How do you know?</a:t>
            </a:r>
            <a:br>
              <a:rPr lang="en" sz="1200" dirty="0"/>
            </a:br>
            <a:r>
              <a:rPr lang="en" sz="1200" dirty="0"/>
              <a:t>	b) Would you have the same experimental results if you played this game again?</a:t>
            </a:r>
            <a:endParaRPr sz="1200" dirty="0"/>
          </a:p>
          <a:p>
            <a:pPr marL="0" lvl="0" indent="0" algn="l" rtl="0">
              <a:spcBef>
                <a:spcPts val="1200"/>
              </a:spcBef>
              <a:spcAft>
                <a:spcPts val="1600"/>
              </a:spcAft>
              <a:buNone/>
            </a:pPr>
            <a:endParaRPr dirty="0"/>
          </a:p>
        </p:txBody>
      </p:sp>
      <p:pic>
        <p:nvPicPr>
          <p:cNvPr id="359" name="Google Shape;359;p56"/>
          <p:cNvPicPr preferRelativeResize="0"/>
          <p:nvPr/>
        </p:nvPicPr>
        <p:blipFill>
          <a:blip r:embed="rId3">
            <a:alphaModFix/>
          </a:blip>
          <a:stretch>
            <a:fillRect/>
          </a:stretch>
        </p:blipFill>
        <p:spPr>
          <a:xfrm>
            <a:off x="7202212" y="2732011"/>
            <a:ext cx="1609725" cy="1516138"/>
          </a:xfrm>
          <a:prstGeom prst="rect">
            <a:avLst/>
          </a:prstGeom>
          <a:noFill/>
          <a:ln>
            <a:noFill/>
          </a:ln>
        </p:spPr>
      </p:pic>
      <p:pic>
        <p:nvPicPr>
          <p:cNvPr id="360" name="Google Shape;360;p56"/>
          <p:cNvPicPr preferRelativeResize="0"/>
          <p:nvPr/>
        </p:nvPicPr>
        <p:blipFill>
          <a:blip r:embed="rId4">
            <a:alphaModFix/>
          </a:blip>
          <a:stretch>
            <a:fillRect/>
          </a:stretch>
        </p:blipFill>
        <p:spPr>
          <a:xfrm>
            <a:off x="7026000" y="4427914"/>
            <a:ext cx="1962150" cy="23241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More Probability of Something Happening and </a:t>
            </a:r>
            <a:endParaRPr sz="2500"/>
          </a:p>
          <a:p>
            <a:pPr marL="0" lvl="0" indent="0" algn="ctr" rtl="0">
              <a:spcBef>
                <a:spcPts val="0"/>
              </a:spcBef>
              <a:spcAft>
                <a:spcPts val="0"/>
              </a:spcAft>
              <a:buClr>
                <a:schemeClr val="dk1"/>
              </a:buClr>
              <a:buSzPts val="1100"/>
              <a:buFont typeface="Arial"/>
              <a:buNone/>
            </a:pPr>
            <a:r>
              <a:rPr lang="en" sz="2500"/>
              <a:t>Not Happening  </a:t>
            </a:r>
            <a:r>
              <a:rPr lang="en" sz="1400">
                <a:solidFill>
                  <a:schemeClr val="dk2"/>
                </a:solidFill>
                <a:highlight>
                  <a:srgbClr val="FFFF00"/>
                </a:highlight>
              </a:rPr>
              <a:t/>
            </a:r>
            <a:br>
              <a:rPr lang="en" sz="1400">
                <a:solidFill>
                  <a:schemeClr val="dk2"/>
                </a:solidFill>
                <a:highlight>
                  <a:srgbClr val="FFFF00"/>
                </a:highlight>
              </a:rPr>
            </a:br>
            <a:endParaRPr sz="2500"/>
          </a:p>
          <a:p>
            <a:pPr marL="0" lvl="0" indent="0" algn="l" rtl="0">
              <a:spcBef>
                <a:spcPts val="0"/>
              </a:spcBef>
              <a:spcAft>
                <a:spcPts val="0"/>
              </a:spcAft>
              <a:buNone/>
            </a:pPr>
            <a:endParaRPr/>
          </a:p>
        </p:txBody>
      </p:sp>
      <p:sp>
        <p:nvSpPr>
          <p:cNvPr id="366" name="Google Shape;366;p57"/>
          <p:cNvSpPr txBox="1">
            <a:spLocks noGrp="1"/>
          </p:cNvSpPr>
          <p:nvPr>
            <p:ph type="body" idx="1"/>
          </p:nvPr>
        </p:nvSpPr>
        <p:spPr>
          <a:xfrm>
            <a:off x="940300" y="1536625"/>
            <a:ext cx="72477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Let’s look at the theoretical probability from the last game. </a:t>
            </a:r>
            <a:endParaRPr dirty="0"/>
          </a:p>
          <a:p>
            <a:pPr marL="0" lvl="0" indent="0" algn="l" rtl="0">
              <a:spcBef>
                <a:spcPts val="1600"/>
              </a:spcBef>
              <a:spcAft>
                <a:spcPts val="0"/>
              </a:spcAft>
              <a:buNone/>
            </a:pPr>
            <a:r>
              <a:rPr lang="en" sz="1400" dirty="0"/>
              <a:t>Record:</a:t>
            </a:r>
            <a:endParaRPr sz="1400" dirty="0"/>
          </a:p>
          <a:p>
            <a:pPr marL="0" lvl="0" indent="0" algn="l" rtl="0">
              <a:spcBef>
                <a:spcPts val="1600"/>
              </a:spcBef>
              <a:spcAft>
                <a:spcPts val="0"/>
              </a:spcAft>
              <a:buNone/>
            </a:pPr>
            <a:r>
              <a:rPr lang="en" sz="1400" dirty="0"/>
              <a:t>1) Total possible outcomes:  ____ </a:t>
            </a:r>
            <a:endParaRPr sz="1400" dirty="0"/>
          </a:p>
          <a:p>
            <a:pPr marL="0" lvl="0" indent="0" algn="l" rtl="0">
              <a:spcBef>
                <a:spcPts val="1600"/>
              </a:spcBef>
              <a:spcAft>
                <a:spcPts val="0"/>
              </a:spcAft>
              <a:buNone/>
            </a:pPr>
            <a:r>
              <a:rPr lang="en" sz="1400" dirty="0"/>
              <a:t>2)  a)  P(multiple of 2)  ____  </a:t>
            </a:r>
            <a:br>
              <a:rPr lang="en" sz="1400" dirty="0"/>
            </a:br>
            <a:r>
              <a:rPr lang="en" sz="1400" dirty="0"/>
              <a:t>     b)  P(not a multiple of 3)    ____</a:t>
            </a:r>
            <a:br>
              <a:rPr lang="en" sz="1400" dirty="0"/>
            </a:br>
            <a:r>
              <a:rPr lang="en" sz="1400" dirty="0"/>
              <a:t>     c)  Total = ____</a:t>
            </a:r>
            <a:endParaRPr sz="1400" dirty="0"/>
          </a:p>
          <a:p>
            <a:pPr marL="0" lvl="0" indent="0" algn="l" rtl="0">
              <a:spcBef>
                <a:spcPts val="1600"/>
              </a:spcBef>
              <a:spcAft>
                <a:spcPts val="0"/>
              </a:spcAft>
              <a:buNone/>
            </a:pPr>
            <a:r>
              <a:rPr lang="en" sz="1400" dirty="0"/>
              <a:t>3)  a)  P(multiple of 3)  ____  </a:t>
            </a:r>
            <a:br>
              <a:rPr lang="en" sz="1400" dirty="0"/>
            </a:br>
            <a:r>
              <a:rPr lang="en" sz="1400" dirty="0"/>
              <a:t>     b)  P(not multiple of 2)    ____</a:t>
            </a:r>
            <a:br>
              <a:rPr lang="en" sz="1400" dirty="0"/>
            </a:br>
            <a:r>
              <a:rPr lang="en" sz="1400" dirty="0"/>
              <a:t>     c)  Total = ____</a:t>
            </a:r>
            <a:endParaRPr sz="1400" dirty="0"/>
          </a:p>
          <a:p>
            <a:pPr marL="0" lvl="0" indent="0" algn="l" rtl="0">
              <a:spcBef>
                <a:spcPts val="1600"/>
              </a:spcBef>
              <a:spcAft>
                <a:spcPts val="0"/>
              </a:spcAft>
              <a:buNone/>
            </a:pPr>
            <a:r>
              <a:rPr lang="en" sz="1400" dirty="0"/>
              <a:t>4)  a)  P(12)  ____  </a:t>
            </a:r>
            <a:br>
              <a:rPr lang="en" sz="1400" dirty="0"/>
            </a:br>
            <a:r>
              <a:rPr lang="en" sz="1400" dirty="0"/>
              <a:t>     b)  P(not getting a 12)    ____     </a:t>
            </a:r>
            <a:br>
              <a:rPr lang="en" sz="1400" dirty="0"/>
            </a:br>
            <a:r>
              <a:rPr lang="en" sz="1400" dirty="0"/>
              <a:t>     c)  Total = ____</a:t>
            </a:r>
            <a:endParaRPr sz="1400" dirty="0"/>
          </a:p>
          <a:p>
            <a:pPr marL="0" lvl="0" indent="0" algn="l" rtl="0">
              <a:spcBef>
                <a:spcPts val="1600"/>
              </a:spcBef>
              <a:spcAft>
                <a:spcPts val="0"/>
              </a:spcAft>
              <a:buClr>
                <a:schemeClr val="dk1"/>
              </a:buClr>
              <a:buSzPts val="1100"/>
              <a:buFont typeface="Arial"/>
              <a:buNone/>
            </a:pPr>
            <a:endParaRPr sz="1400" dirty="0"/>
          </a:p>
          <a:p>
            <a:pPr marL="0" lvl="0" indent="0" algn="l" rtl="0">
              <a:spcBef>
                <a:spcPts val="1600"/>
              </a:spcBef>
              <a:spcAft>
                <a:spcPts val="1600"/>
              </a:spcAft>
              <a:buNone/>
            </a:pPr>
            <a:endParaRPr dirty="0"/>
          </a:p>
        </p:txBody>
      </p:sp>
      <p:pic>
        <p:nvPicPr>
          <p:cNvPr id="368" name="Google Shape;368;p57"/>
          <p:cNvPicPr preferRelativeResize="0"/>
          <p:nvPr/>
        </p:nvPicPr>
        <p:blipFill>
          <a:blip r:embed="rId3">
            <a:alphaModFix/>
          </a:blip>
          <a:stretch>
            <a:fillRect/>
          </a:stretch>
        </p:blipFill>
        <p:spPr>
          <a:xfrm>
            <a:off x="4694325" y="3028388"/>
            <a:ext cx="1790700" cy="1800225"/>
          </a:xfrm>
          <a:prstGeom prst="rect">
            <a:avLst/>
          </a:prstGeom>
          <a:noFill/>
          <a:ln>
            <a:noFill/>
          </a:ln>
        </p:spPr>
      </p:pic>
      <p:pic>
        <p:nvPicPr>
          <p:cNvPr id="2" name="Picture 1" descr="Download Teacher Picture HQ PNG Image | FreePNGIm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351" y="2577606"/>
            <a:ext cx="2997570" cy="399464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8"/>
          <p:cNvPicPr preferRelativeResize="0"/>
          <p:nvPr/>
        </p:nvPicPr>
        <p:blipFill>
          <a:blip r:embed="rId3">
            <a:alphaModFix/>
          </a:blip>
          <a:stretch>
            <a:fillRect/>
          </a:stretch>
        </p:blipFill>
        <p:spPr>
          <a:xfrm>
            <a:off x="6626625" y="1469725"/>
            <a:ext cx="2339900" cy="3294525"/>
          </a:xfrm>
          <a:prstGeom prst="rect">
            <a:avLst/>
          </a:prstGeom>
          <a:noFill/>
          <a:ln>
            <a:noFill/>
          </a:ln>
        </p:spPr>
      </p:pic>
      <p:sp>
        <p:nvSpPr>
          <p:cNvPr id="374" name="Google Shape;374;p58"/>
          <p:cNvSpPr txBox="1">
            <a:spLocks noGrp="1"/>
          </p:cNvSpPr>
          <p:nvPr>
            <p:ph type="title"/>
          </p:nvPr>
        </p:nvSpPr>
        <p:spPr>
          <a:xfrm>
            <a:off x="311700" y="447825"/>
            <a:ext cx="8520600" cy="108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Is This a Fair Game?   </a:t>
            </a:r>
            <a:endParaRPr/>
          </a:p>
          <a:p>
            <a:pPr marL="0" lvl="0" indent="0" algn="ctr" rtl="0">
              <a:spcBef>
                <a:spcPts val="0"/>
              </a:spcBef>
              <a:spcAft>
                <a:spcPts val="0"/>
              </a:spcAft>
              <a:buNone/>
            </a:pPr>
            <a:r>
              <a:rPr lang="en"/>
              <a:t>Two-Dice Game with </a:t>
            </a:r>
            <a:r>
              <a:rPr lang="en">
                <a:solidFill>
                  <a:srgbClr val="980000"/>
                </a:solidFill>
              </a:rPr>
              <a:t>Sums</a:t>
            </a:r>
            <a:endParaRPr>
              <a:solidFill>
                <a:srgbClr val="980000"/>
              </a:solidFill>
            </a:endParaRPr>
          </a:p>
        </p:txBody>
      </p:sp>
      <p:sp>
        <p:nvSpPr>
          <p:cNvPr id="375" name="Google Shape;375;p58"/>
          <p:cNvSpPr txBox="1">
            <a:spLocks noGrp="1"/>
          </p:cNvSpPr>
          <p:nvPr>
            <p:ph type="body" idx="1"/>
          </p:nvPr>
        </p:nvSpPr>
        <p:spPr>
          <a:xfrm>
            <a:off x="311700" y="1536625"/>
            <a:ext cx="6889200" cy="5233500"/>
          </a:xfrm>
          <a:prstGeom prst="rect">
            <a:avLst/>
          </a:prstGeom>
        </p:spPr>
        <p:txBody>
          <a:bodyPr spcFirstLastPara="1" wrap="square" lIns="91425" tIns="91425" rIns="91425" bIns="91425" anchor="t" anchorCtr="0">
            <a:noAutofit/>
          </a:bodyPr>
          <a:lstStyle/>
          <a:p>
            <a:pPr marL="0" lvl="0" indent="0">
              <a:buNone/>
            </a:pPr>
            <a:r>
              <a:rPr lang="en" sz="1600" dirty="0">
                <a:solidFill>
                  <a:schemeClr val="dk1"/>
                </a:solidFill>
              </a:rPr>
              <a:t>Materials needed: 2 dice or</a:t>
            </a:r>
            <a:r>
              <a:rPr lang="en-CA" sz="1600" dirty="0">
                <a:solidFill>
                  <a:srgbClr val="000000"/>
                </a:solidFill>
              </a:rPr>
              <a:t> use digital dice (</a:t>
            </a:r>
            <a:r>
              <a:rPr lang="en-CA" sz="1600" dirty="0">
                <a:solidFill>
                  <a:srgbClr val="000000"/>
                </a:solidFill>
                <a:hlinkClick r:id="rId4"/>
              </a:rPr>
              <a:t>https://toytheater.com/dice/</a:t>
            </a:r>
            <a:r>
              <a:rPr lang="en-CA" sz="1600" dirty="0">
                <a:solidFill>
                  <a:srgbClr val="000000"/>
                </a:solidFill>
              </a:rPr>
              <a:t>),</a:t>
            </a:r>
            <a:r>
              <a:rPr lang="en" sz="1600" dirty="0" smtClean="0">
                <a:solidFill>
                  <a:schemeClr val="dk1"/>
                </a:solidFill>
              </a:rPr>
              <a:t> </a:t>
            </a:r>
            <a:r>
              <a:rPr lang="en" sz="1600" dirty="0">
                <a:solidFill>
                  <a:schemeClr val="dk1"/>
                </a:solidFill>
              </a:rPr>
              <a:t>(or 2 spinners)</a:t>
            </a:r>
            <a:endParaRPr sz="1600" b="1" dirty="0">
              <a:solidFill>
                <a:schemeClr val="dk1"/>
              </a:solidFill>
            </a:endParaRPr>
          </a:p>
          <a:p>
            <a:pPr marL="0" lvl="0" indent="0" algn="l" rtl="0">
              <a:lnSpc>
                <a:spcPct val="100000"/>
              </a:lnSpc>
              <a:spcBef>
                <a:spcPts val="1600"/>
              </a:spcBef>
              <a:spcAft>
                <a:spcPts val="0"/>
              </a:spcAft>
              <a:buNone/>
            </a:pPr>
            <a:r>
              <a:rPr lang="en" sz="1600" b="1" dirty="0">
                <a:solidFill>
                  <a:schemeClr val="dk1"/>
                </a:solidFill>
              </a:rPr>
              <a:t>PROBLEM:</a:t>
            </a:r>
            <a:r>
              <a:rPr lang="en" sz="1100" dirty="0"/>
              <a:t> </a:t>
            </a:r>
            <a:r>
              <a:rPr lang="en" sz="1600" dirty="0"/>
              <a:t> </a:t>
            </a:r>
            <a:r>
              <a:rPr lang="en" sz="1300" dirty="0"/>
              <a:t>Is this a fair game?</a:t>
            </a:r>
            <a:br>
              <a:rPr lang="en" sz="1300" dirty="0"/>
            </a:br>
            <a:r>
              <a:rPr lang="en" sz="1300" i="1" dirty="0"/>
              <a:t>	</a:t>
            </a:r>
            <a:r>
              <a:rPr lang="en" sz="1300" i="1" dirty="0" smtClean="0"/>
              <a:t>     Roll 2 dice. </a:t>
            </a:r>
            <a:r>
              <a:rPr lang="en" sz="1300" i="1" dirty="0" smtClean="0">
                <a:solidFill>
                  <a:srgbClr val="980000"/>
                </a:solidFill>
              </a:rPr>
              <a:t>Add</a:t>
            </a:r>
            <a:r>
              <a:rPr lang="en" sz="1300" i="1" dirty="0" smtClean="0"/>
              <a:t> the the numbers.</a:t>
            </a:r>
            <a:br>
              <a:rPr lang="en" sz="1300" i="1" dirty="0" smtClean="0"/>
            </a:br>
            <a:r>
              <a:rPr lang="en" sz="1300" i="1" dirty="0" smtClean="0"/>
              <a:t>	     If the sum is even, Player A gets a point.</a:t>
            </a:r>
            <a:br>
              <a:rPr lang="en" sz="1300" i="1" dirty="0" smtClean="0"/>
            </a:br>
            <a:r>
              <a:rPr lang="en" sz="1300" i="1" dirty="0" smtClean="0"/>
              <a:t>	     If the sum is odd, Player B gets a point.</a:t>
            </a:r>
            <a:r>
              <a:rPr lang="en" sz="1300" dirty="0"/>
              <a:t/>
            </a:r>
            <a:br>
              <a:rPr lang="en" sz="1300" dirty="0"/>
            </a:br>
            <a:r>
              <a:rPr lang="en" sz="1300" dirty="0"/>
              <a:t/>
            </a:r>
            <a:br>
              <a:rPr lang="en" sz="1300" dirty="0"/>
            </a:br>
            <a:r>
              <a:rPr lang="en" sz="1600" b="1" dirty="0">
                <a:solidFill>
                  <a:schemeClr val="dk1"/>
                </a:solidFill>
              </a:rPr>
              <a:t>PREDICTION:</a:t>
            </a:r>
            <a:r>
              <a:rPr lang="en" dirty="0"/>
              <a:t>  </a:t>
            </a:r>
            <a:r>
              <a:rPr lang="en" sz="1400" dirty="0"/>
              <a:t>I think this player is more likely to win. ____</a:t>
            </a:r>
            <a:endParaRPr sz="1400" dirty="0"/>
          </a:p>
          <a:p>
            <a:pPr marL="57150" lvl="0" indent="-57150" algn="l" rtl="0">
              <a:lnSpc>
                <a:spcPct val="100000"/>
              </a:lnSpc>
              <a:spcBef>
                <a:spcPts val="1600"/>
              </a:spcBef>
              <a:spcAft>
                <a:spcPts val="0"/>
              </a:spcAft>
              <a:buNone/>
            </a:pPr>
            <a:r>
              <a:rPr lang="en" sz="1600" b="1" dirty="0">
                <a:solidFill>
                  <a:schemeClr val="dk1"/>
                </a:solidFill>
              </a:rPr>
              <a:t>EXPERIMENT: </a:t>
            </a:r>
            <a:r>
              <a:rPr lang="en" sz="1100" dirty="0"/>
              <a:t/>
            </a:r>
            <a:br>
              <a:rPr lang="en" sz="1100" dirty="0"/>
            </a:br>
            <a:r>
              <a:rPr lang="en" sz="1400" dirty="0"/>
              <a:t>1)  Make a chart and label it Player A (even sum) and Player B (odd sum). </a:t>
            </a:r>
            <a:br>
              <a:rPr lang="en" sz="1400" dirty="0"/>
            </a:br>
            <a:r>
              <a:rPr lang="en" sz="1400" dirty="0"/>
              <a:t>2)  Roll the dice. Put a check in the box by each trial number as to which</a:t>
            </a:r>
            <a:br>
              <a:rPr lang="en" sz="1400" dirty="0"/>
            </a:br>
            <a:r>
              <a:rPr lang="en" sz="1400" dirty="0"/>
              <a:t>     player got an even or odd sum.</a:t>
            </a:r>
            <a:br>
              <a:rPr lang="en" sz="1400" dirty="0"/>
            </a:br>
            <a:r>
              <a:rPr lang="en" sz="1400" dirty="0"/>
              <a:t>3)  Do 10 trials.</a:t>
            </a:r>
            <a:br>
              <a:rPr lang="en" sz="1400" dirty="0"/>
            </a:br>
            <a:r>
              <a:rPr lang="en" sz="1400" dirty="0"/>
              <a:t>4)  Write your experimental probability for each outcome as a fraction, </a:t>
            </a:r>
            <a:br>
              <a:rPr lang="en" sz="1400" dirty="0"/>
            </a:br>
            <a:r>
              <a:rPr lang="en" sz="1400" dirty="0"/>
              <a:t>     decimal and percent.</a:t>
            </a:r>
            <a:r>
              <a:rPr lang="en" dirty="0"/>
              <a:t/>
            </a:r>
            <a:br>
              <a:rPr lang="en" dirty="0"/>
            </a:br>
            <a:r>
              <a:rPr lang="en" dirty="0"/>
              <a:t>     </a:t>
            </a:r>
            <a:br>
              <a:rPr lang="en" dirty="0"/>
            </a:br>
            <a:r>
              <a:rPr lang="en" sz="1600" b="1" dirty="0">
                <a:solidFill>
                  <a:schemeClr val="dk1"/>
                </a:solidFill>
              </a:rPr>
              <a:t>COMPARE RESULTS TO THE PREDICTION:</a:t>
            </a:r>
            <a:br>
              <a:rPr lang="en" sz="1600" b="1" dirty="0">
                <a:solidFill>
                  <a:schemeClr val="dk1"/>
                </a:solidFill>
              </a:rPr>
            </a:br>
            <a:r>
              <a:rPr lang="en" sz="1400" dirty="0"/>
              <a:t>5) Questions:</a:t>
            </a:r>
            <a:br>
              <a:rPr lang="en" sz="1400" dirty="0"/>
            </a:br>
            <a:r>
              <a:rPr lang="en" sz="1400" dirty="0"/>
              <a:t>	a) How do your results compare to your prediction? </a:t>
            </a:r>
            <a:br>
              <a:rPr lang="en" sz="1400" dirty="0"/>
            </a:br>
            <a:r>
              <a:rPr lang="en" sz="1400" dirty="0"/>
              <a:t>	b) Would you have the same results if you did this experiment again?</a:t>
            </a:r>
            <a:endParaRPr sz="1400" dirty="0"/>
          </a:p>
          <a:p>
            <a:pPr marL="171450" marR="0" lvl="0" indent="-171450" algn="l" rtl="0">
              <a:lnSpc>
                <a:spcPct val="100000"/>
              </a:lnSpc>
              <a:spcBef>
                <a:spcPts val="1200"/>
              </a:spcBef>
              <a:spcAft>
                <a:spcPts val="0"/>
              </a:spcAft>
              <a:buNone/>
            </a:pPr>
            <a:endParaRPr dirty="0"/>
          </a:p>
          <a:p>
            <a:pPr marL="171450" marR="0" lvl="0" indent="-171450" algn="l" rtl="0">
              <a:lnSpc>
                <a:spcPct val="100000"/>
              </a:lnSpc>
              <a:spcBef>
                <a:spcPts val="1200"/>
              </a:spcBef>
              <a:spcAft>
                <a:spcPts val="1200"/>
              </a:spcAft>
              <a:buNone/>
            </a:pPr>
            <a:endParaRP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Two-Dice Game with Sums (Theoretical Probability) </a:t>
            </a:r>
            <a:endParaRPr/>
          </a:p>
        </p:txBody>
      </p:sp>
      <p:sp>
        <p:nvSpPr>
          <p:cNvPr id="381" name="Google Shape;381;p59"/>
          <p:cNvSpPr txBox="1">
            <a:spLocks noGrp="1"/>
          </p:cNvSpPr>
          <p:nvPr>
            <p:ph type="body" idx="1"/>
          </p:nvPr>
        </p:nvSpPr>
        <p:spPr>
          <a:xfrm>
            <a:off x="311700" y="1303900"/>
            <a:ext cx="7117800" cy="478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Let’s use theoretical probability to analyze the game.</a:t>
            </a:r>
            <a:endParaRPr sz="1600" dirty="0"/>
          </a:p>
          <a:p>
            <a:pPr marL="0" lvl="0" indent="0" algn="l" rtl="0">
              <a:spcBef>
                <a:spcPts val="1600"/>
              </a:spcBef>
              <a:spcAft>
                <a:spcPts val="1600"/>
              </a:spcAft>
              <a:buNone/>
            </a:pPr>
            <a:r>
              <a:rPr lang="en" sz="1600" dirty="0"/>
              <a:t>To list all the possible outcomes, it will be easier if we make a table.</a:t>
            </a:r>
            <a:endParaRPr sz="1600" dirty="0"/>
          </a:p>
        </p:txBody>
      </p:sp>
      <p:sp>
        <p:nvSpPr>
          <p:cNvPr id="382" name="Google Shape;382;p59"/>
          <p:cNvSpPr txBox="1">
            <a:spLocks noGrp="1"/>
          </p:cNvSpPr>
          <p:nvPr>
            <p:ph type="body" idx="4294967295"/>
          </p:nvPr>
        </p:nvSpPr>
        <p:spPr>
          <a:xfrm>
            <a:off x="5942775" y="2227375"/>
            <a:ext cx="2889600" cy="4484100"/>
          </a:xfrm>
          <a:prstGeom prst="rect">
            <a:avLst/>
          </a:prstGeom>
        </p:spPr>
        <p:txBody>
          <a:bodyPr spcFirstLastPara="1" wrap="square" lIns="91425" tIns="91425" rIns="91425" bIns="91425" anchor="t" anchorCtr="0">
            <a:noAutofit/>
          </a:bodyPr>
          <a:lstStyle/>
          <a:p>
            <a:pPr marL="228600" lvl="0" indent="-190500" algn="l" rtl="0">
              <a:spcBef>
                <a:spcPts val="0"/>
              </a:spcBef>
              <a:spcAft>
                <a:spcPts val="0"/>
              </a:spcAft>
              <a:buSzPts val="1200"/>
              <a:buAutoNum type="arabicPeriod"/>
            </a:pPr>
            <a:r>
              <a:rPr lang="en" sz="1200"/>
              <a:t>Total sums = _______</a:t>
            </a:r>
            <a:endParaRPr sz="1200"/>
          </a:p>
          <a:p>
            <a:pPr marL="0" lvl="0" indent="0" algn="l" rtl="0">
              <a:spcBef>
                <a:spcPts val="1600"/>
              </a:spcBef>
              <a:spcAft>
                <a:spcPts val="0"/>
              </a:spcAft>
              <a:buNone/>
            </a:pPr>
            <a:r>
              <a:rPr lang="en" sz="1200"/>
              <a:t>2. Total number of:</a:t>
            </a:r>
            <a:br>
              <a:rPr lang="en" sz="1200"/>
            </a:br>
            <a:r>
              <a:rPr lang="en" sz="1200"/>
              <a:t>	- even sums ______</a:t>
            </a:r>
            <a:br>
              <a:rPr lang="en" sz="1200"/>
            </a:br>
            <a:r>
              <a:rPr lang="en" sz="1200"/>
              <a:t>	- odd sums ______</a:t>
            </a:r>
            <a:endParaRPr sz="1200"/>
          </a:p>
          <a:p>
            <a:pPr marL="0" lvl="0" indent="0" algn="l" rtl="0">
              <a:spcBef>
                <a:spcPts val="1600"/>
              </a:spcBef>
              <a:spcAft>
                <a:spcPts val="0"/>
              </a:spcAft>
              <a:buNone/>
            </a:pPr>
            <a:r>
              <a:rPr lang="en" sz="1200"/>
              <a:t>3. P(even sum):</a:t>
            </a:r>
            <a:br>
              <a:rPr lang="en" sz="1200"/>
            </a:br>
            <a:r>
              <a:rPr lang="en" sz="1200"/>
              <a:t>	- fraction ______</a:t>
            </a:r>
            <a:br>
              <a:rPr lang="en" sz="1200"/>
            </a:br>
            <a:r>
              <a:rPr lang="en" sz="1200"/>
              <a:t>	- decimal ______</a:t>
            </a:r>
            <a:br>
              <a:rPr lang="en" sz="1200"/>
            </a:br>
            <a:r>
              <a:rPr lang="en" sz="1200"/>
              <a:t>	- percent ______</a:t>
            </a:r>
            <a:endParaRPr sz="1200"/>
          </a:p>
          <a:p>
            <a:pPr marL="0" lvl="0" indent="0" algn="l" rtl="0">
              <a:spcBef>
                <a:spcPts val="1600"/>
              </a:spcBef>
              <a:spcAft>
                <a:spcPts val="0"/>
              </a:spcAft>
              <a:buClr>
                <a:schemeClr val="dk1"/>
              </a:buClr>
              <a:buSzPts val="1100"/>
              <a:buFont typeface="Arial"/>
              <a:buNone/>
            </a:pPr>
            <a:r>
              <a:rPr lang="en" sz="1200"/>
              <a:t>4. P(odd sum):</a:t>
            </a:r>
            <a:br>
              <a:rPr lang="en" sz="1200"/>
            </a:br>
            <a:r>
              <a:rPr lang="en" sz="1200"/>
              <a:t>	- fraction ______</a:t>
            </a:r>
            <a:br>
              <a:rPr lang="en" sz="1200"/>
            </a:br>
            <a:r>
              <a:rPr lang="en"/>
              <a:t>	</a:t>
            </a:r>
            <a:r>
              <a:rPr lang="en" sz="1200"/>
              <a:t>- decimal ______</a:t>
            </a:r>
            <a:br>
              <a:rPr lang="en" sz="1200"/>
            </a:br>
            <a:r>
              <a:rPr lang="en" sz="1200"/>
              <a:t>	- percent ______</a:t>
            </a:r>
            <a:endParaRPr sz="1200"/>
          </a:p>
          <a:p>
            <a:pPr marL="0" lvl="0" indent="0" algn="l" rtl="0">
              <a:spcBef>
                <a:spcPts val="1600"/>
              </a:spcBef>
              <a:spcAft>
                <a:spcPts val="1600"/>
              </a:spcAft>
              <a:buNone/>
            </a:pPr>
            <a:r>
              <a:rPr lang="en" sz="1200"/>
              <a:t>5. Is this game fair?  _____</a:t>
            </a:r>
            <a:br>
              <a:rPr lang="en" sz="1200"/>
            </a:br>
            <a:r>
              <a:rPr lang="en" sz="1200"/>
              <a:t>     Explain your thinking.</a:t>
            </a:r>
            <a:endParaRPr sz="1200"/>
          </a:p>
        </p:txBody>
      </p:sp>
      <p:pic>
        <p:nvPicPr>
          <p:cNvPr id="383" name="Google Shape;383;p59"/>
          <p:cNvPicPr preferRelativeResize="0"/>
          <p:nvPr/>
        </p:nvPicPr>
        <p:blipFill>
          <a:blip r:embed="rId3">
            <a:alphaModFix/>
          </a:blip>
          <a:stretch>
            <a:fillRect/>
          </a:stretch>
        </p:blipFill>
        <p:spPr>
          <a:xfrm>
            <a:off x="934200" y="2393500"/>
            <a:ext cx="4324350" cy="424815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60"/>
          <p:cNvPicPr preferRelativeResize="0"/>
          <p:nvPr/>
        </p:nvPicPr>
        <p:blipFill>
          <a:blip r:embed="rId3">
            <a:alphaModFix/>
          </a:blip>
          <a:stretch>
            <a:fillRect/>
          </a:stretch>
        </p:blipFill>
        <p:spPr>
          <a:xfrm>
            <a:off x="6338950" y="1972175"/>
            <a:ext cx="2493350" cy="3519249"/>
          </a:xfrm>
          <a:prstGeom prst="rect">
            <a:avLst/>
          </a:prstGeom>
          <a:noFill/>
          <a:ln>
            <a:noFill/>
          </a:ln>
        </p:spPr>
      </p:pic>
      <p:sp>
        <p:nvSpPr>
          <p:cNvPr id="389" name="Google Shape;389;p60"/>
          <p:cNvSpPr txBox="1">
            <a:spLocks noGrp="1"/>
          </p:cNvSpPr>
          <p:nvPr>
            <p:ph type="title"/>
          </p:nvPr>
        </p:nvSpPr>
        <p:spPr>
          <a:xfrm>
            <a:off x="311700" y="523101"/>
            <a:ext cx="8520600" cy="83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Is This a Fair Game?</a:t>
            </a:r>
            <a:endParaRPr/>
          </a:p>
          <a:p>
            <a:pPr marL="0" lvl="0" indent="0" algn="ctr" rtl="0">
              <a:spcBef>
                <a:spcPts val="0"/>
              </a:spcBef>
              <a:spcAft>
                <a:spcPts val="0"/>
              </a:spcAft>
              <a:buClr>
                <a:schemeClr val="dk1"/>
              </a:buClr>
              <a:buSzPts val="1100"/>
              <a:buFont typeface="Arial"/>
              <a:buNone/>
            </a:pPr>
            <a:r>
              <a:rPr lang="en"/>
              <a:t>Two-Dice Game with </a:t>
            </a:r>
            <a:r>
              <a:rPr lang="en">
                <a:solidFill>
                  <a:srgbClr val="980000"/>
                </a:solidFill>
              </a:rPr>
              <a:t>Products</a:t>
            </a:r>
            <a:endParaRPr>
              <a:solidFill>
                <a:srgbClr val="980000"/>
              </a:solidFill>
            </a:endParaRPr>
          </a:p>
          <a:p>
            <a:pPr marL="0" lvl="0" indent="0" algn="l" rtl="0">
              <a:spcBef>
                <a:spcPts val="0"/>
              </a:spcBef>
              <a:spcAft>
                <a:spcPts val="0"/>
              </a:spcAft>
              <a:buNone/>
            </a:pPr>
            <a:endParaRPr/>
          </a:p>
        </p:txBody>
      </p:sp>
      <p:sp>
        <p:nvSpPr>
          <p:cNvPr id="390" name="Google Shape;390;p60"/>
          <p:cNvSpPr txBox="1">
            <a:spLocks noGrp="1"/>
          </p:cNvSpPr>
          <p:nvPr>
            <p:ph type="body" idx="1"/>
          </p:nvPr>
        </p:nvSpPr>
        <p:spPr>
          <a:xfrm>
            <a:off x="311700" y="1536625"/>
            <a:ext cx="7015200" cy="50283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en" sz="1600" dirty="0">
                <a:solidFill>
                  <a:schemeClr val="dk1"/>
                </a:solidFill>
              </a:rPr>
              <a:t>Materials needed: 2 dice or</a:t>
            </a:r>
            <a:r>
              <a:rPr lang="en-CA" sz="1600" dirty="0">
                <a:solidFill>
                  <a:srgbClr val="000000"/>
                </a:solidFill>
              </a:rPr>
              <a:t> use digital dice (</a:t>
            </a:r>
            <a:r>
              <a:rPr lang="en-CA" sz="1600" dirty="0">
                <a:solidFill>
                  <a:srgbClr val="000000"/>
                </a:solidFill>
                <a:hlinkClick r:id="rId4"/>
              </a:rPr>
              <a:t>https://toytheater.com/dice/</a:t>
            </a:r>
            <a:r>
              <a:rPr lang="en-CA" sz="1600" dirty="0">
                <a:solidFill>
                  <a:srgbClr val="000000"/>
                </a:solidFill>
              </a:rPr>
              <a:t>), </a:t>
            </a:r>
            <a:r>
              <a:rPr lang="en" sz="1600" dirty="0" smtClean="0">
                <a:solidFill>
                  <a:schemeClr val="dk1"/>
                </a:solidFill>
              </a:rPr>
              <a:t>(</a:t>
            </a:r>
            <a:r>
              <a:rPr lang="en" sz="1600" dirty="0">
                <a:solidFill>
                  <a:schemeClr val="dk1"/>
                </a:solidFill>
              </a:rPr>
              <a:t>or 2 spinners)</a:t>
            </a:r>
            <a:endParaRPr sz="1600" b="1" dirty="0">
              <a:solidFill>
                <a:schemeClr val="dk1"/>
              </a:solidFill>
            </a:endParaRPr>
          </a:p>
          <a:p>
            <a:pPr marL="0" lvl="0" indent="0" algn="l" rtl="0">
              <a:lnSpc>
                <a:spcPct val="100000"/>
              </a:lnSpc>
              <a:spcBef>
                <a:spcPts val="1600"/>
              </a:spcBef>
              <a:spcAft>
                <a:spcPts val="0"/>
              </a:spcAft>
              <a:buClr>
                <a:schemeClr val="dk1"/>
              </a:buClr>
              <a:buSzPts val="1100"/>
              <a:buFont typeface="Arial"/>
              <a:buNone/>
            </a:pPr>
            <a:r>
              <a:rPr lang="en" sz="1600" b="1" dirty="0">
                <a:solidFill>
                  <a:schemeClr val="dk1"/>
                </a:solidFill>
              </a:rPr>
              <a:t>PROBLEM:</a:t>
            </a:r>
            <a:r>
              <a:rPr lang="en" sz="1100" dirty="0"/>
              <a:t> </a:t>
            </a:r>
            <a:r>
              <a:rPr lang="en" sz="1600" dirty="0"/>
              <a:t> </a:t>
            </a:r>
            <a:r>
              <a:rPr lang="en" sz="1300" dirty="0"/>
              <a:t>Is this a fair game?:</a:t>
            </a:r>
            <a:br>
              <a:rPr lang="en" sz="1300" dirty="0"/>
            </a:br>
            <a:r>
              <a:rPr lang="en" sz="1300" i="1" dirty="0"/>
              <a:t>	</a:t>
            </a:r>
            <a:r>
              <a:rPr lang="en" sz="1300" i="1" dirty="0" smtClean="0"/>
              <a:t>      Roll </a:t>
            </a:r>
            <a:r>
              <a:rPr lang="en" sz="1300" i="1" dirty="0"/>
              <a:t>2 dice. </a:t>
            </a:r>
            <a:r>
              <a:rPr lang="en" sz="1300" i="1" dirty="0">
                <a:solidFill>
                  <a:srgbClr val="980000"/>
                </a:solidFill>
              </a:rPr>
              <a:t>Multiply</a:t>
            </a:r>
            <a:r>
              <a:rPr lang="en" sz="1300" i="1" dirty="0"/>
              <a:t> the the numbers.</a:t>
            </a:r>
            <a:br>
              <a:rPr lang="en" sz="1300" i="1" dirty="0"/>
            </a:br>
            <a:r>
              <a:rPr lang="en" sz="1300" i="1" dirty="0"/>
              <a:t>	</a:t>
            </a:r>
            <a:r>
              <a:rPr lang="en" sz="1300" i="1" dirty="0" smtClean="0"/>
              <a:t>     If </a:t>
            </a:r>
            <a:r>
              <a:rPr lang="en" sz="1300" i="1" dirty="0"/>
              <a:t>the product is even, Player A gets a point.</a:t>
            </a:r>
            <a:br>
              <a:rPr lang="en" sz="1300" i="1" dirty="0"/>
            </a:br>
            <a:r>
              <a:rPr lang="en" sz="1300" i="1" dirty="0"/>
              <a:t>	</a:t>
            </a:r>
            <a:r>
              <a:rPr lang="en" sz="1300" i="1" dirty="0" smtClean="0"/>
              <a:t>     If </a:t>
            </a:r>
            <a:r>
              <a:rPr lang="en" sz="1300" i="1" dirty="0"/>
              <a:t>the product is odd, Player B gets a point.</a:t>
            </a:r>
            <a:r>
              <a:rPr lang="en" sz="1300" dirty="0"/>
              <a:t/>
            </a:r>
            <a:br>
              <a:rPr lang="en" sz="1300" dirty="0"/>
            </a:br>
            <a:r>
              <a:rPr lang="en" sz="1300" dirty="0"/>
              <a:t/>
            </a:r>
            <a:br>
              <a:rPr lang="en" sz="1300" dirty="0"/>
            </a:br>
            <a:r>
              <a:rPr lang="en" sz="1600" b="1" dirty="0">
                <a:solidFill>
                  <a:schemeClr val="dk1"/>
                </a:solidFill>
              </a:rPr>
              <a:t>PREDICTION:</a:t>
            </a:r>
            <a:r>
              <a:rPr lang="en" sz="1200" dirty="0"/>
              <a:t>  </a:t>
            </a:r>
            <a:r>
              <a:rPr lang="en" sz="1300" dirty="0"/>
              <a:t>I think this player is more likely to win. ___________</a:t>
            </a:r>
            <a:endParaRPr sz="1300" dirty="0"/>
          </a:p>
          <a:p>
            <a:pPr marL="171450" lvl="0" indent="-171450" algn="l" rtl="0">
              <a:lnSpc>
                <a:spcPct val="100000"/>
              </a:lnSpc>
              <a:spcBef>
                <a:spcPts val="1600"/>
              </a:spcBef>
              <a:spcAft>
                <a:spcPts val="0"/>
              </a:spcAft>
              <a:buClr>
                <a:schemeClr val="dk1"/>
              </a:buClr>
              <a:buSzPts val="1100"/>
              <a:buFont typeface="Arial"/>
              <a:buNone/>
            </a:pPr>
            <a:r>
              <a:rPr lang="en" sz="1600" b="1" dirty="0">
                <a:solidFill>
                  <a:schemeClr val="dk1"/>
                </a:solidFill>
              </a:rPr>
              <a:t>EXPERIMENT: </a:t>
            </a:r>
            <a:r>
              <a:rPr lang="en" sz="1100" dirty="0"/>
              <a:t/>
            </a:r>
            <a:br>
              <a:rPr lang="en" sz="1100" dirty="0"/>
            </a:br>
            <a:r>
              <a:rPr lang="en" sz="1300" dirty="0"/>
              <a:t>1)   Make a chart and label it Player A (even product) and Player B (odd product). </a:t>
            </a:r>
            <a:br>
              <a:rPr lang="en" sz="1300" dirty="0"/>
            </a:br>
            <a:r>
              <a:rPr lang="en" sz="1300" dirty="0"/>
              <a:t>2)  Roll the dice. Put a check in the box by each trial number as to which</a:t>
            </a:r>
            <a:br>
              <a:rPr lang="en" sz="1300" dirty="0"/>
            </a:br>
            <a:r>
              <a:rPr lang="en" sz="1300" dirty="0"/>
              <a:t>     player got an even or odd product.</a:t>
            </a:r>
            <a:br>
              <a:rPr lang="en" sz="1300" dirty="0"/>
            </a:br>
            <a:r>
              <a:rPr lang="en" sz="1300" dirty="0"/>
              <a:t>3)  Do 10 trials.</a:t>
            </a:r>
            <a:br>
              <a:rPr lang="en" sz="1300" dirty="0"/>
            </a:br>
            <a:r>
              <a:rPr lang="en" sz="1300" dirty="0"/>
              <a:t>4)  Write your experimental probability for each outcome as a</a:t>
            </a:r>
            <a:br>
              <a:rPr lang="en" sz="1300" dirty="0"/>
            </a:br>
            <a:r>
              <a:rPr lang="en" sz="1300" dirty="0"/>
              <a:t>     fraction, decimal and percent.</a:t>
            </a:r>
            <a:br>
              <a:rPr lang="en" sz="1300" dirty="0"/>
            </a:br>
            <a:r>
              <a:rPr lang="en" dirty="0"/>
              <a:t>           </a:t>
            </a:r>
            <a:r>
              <a:rPr lang="en" dirty="0">
                <a:solidFill>
                  <a:srgbClr val="FF0000"/>
                </a:solidFill>
              </a:rPr>
              <a:t/>
            </a:r>
            <a:br>
              <a:rPr lang="en" dirty="0">
                <a:solidFill>
                  <a:srgbClr val="FF0000"/>
                </a:solidFill>
              </a:rPr>
            </a:br>
            <a:r>
              <a:rPr lang="en" sz="1600" b="1" dirty="0">
                <a:solidFill>
                  <a:schemeClr val="dk1"/>
                </a:solidFill>
              </a:rPr>
              <a:t>COMPARE RESULTS TO THE PREDICTION:</a:t>
            </a:r>
            <a:r>
              <a:rPr lang="en" sz="1300" dirty="0">
                <a:solidFill>
                  <a:schemeClr val="dk1"/>
                </a:solidFill>
              </a:rPr>
              <a:t/>
            </a:r>
            <a:br>
              <a:rPr lang="en" sz="1300" dirty="0">
                <a:solidFill>
                  <a:schemeClr val="dk1"/>
                </a:solidFill>
              </a:rPr>
            </a:br>
            <a:r>
              <a:rPr lang="en" sz="1300" dirty="0"/>
              <a:t>5) Questions:</a:t>
            </a:r>
            <a:br>
              <a:rPr lang="en" sz="1300" dirty="0"/>
            </a:br>
            <a:r>
              <a:rPr lang="en" sz="1300" dirty="0"/>
              <a:t>	a) How do your results compare to your prediction? </a:t>
            </a:r>
            <a:br>
              <a:rPr lang="en" sz="1300" dirty="0"/>
            </a:br>
            <a:r>
              <a:rPr lang="en" sz="1300" dirty="0"/>
              <a:t>	b) Would you have the same results if you did this experiment again?</a:t>
            </a:r>
            <a:endParaRPr sz="1300" dirty="0"/>
          </a:p>
          <a:p>
            <a:pPr marL="171450" lvl="0" indent="-171450" algn="l" rtl="0">
              <a:lnSpc>
                <a:spcPct val="100000"/>
              </a:lnSpc>
              <a:spcBef>
                <a:spcPts val="1200"/>
              </a:spcBef>
              <a:spcAft>
                <a:spcPts val="0"/>
              </a:spcAft>
              <a:buClr>
                <a:schemeClr val="dk1"/>
              </a:buClr>
              <a:buSzPts val="1100"/>
              <a:buFont typeface="Arial"/>
              <a:buNone/>
            </a:pPr>
            <a:endParaRPr dirty="0"/>
          </a:p>
          <a:p>
            <a:pPr marL="0" lvl="0" indent="0" algn="l" rtl="0">
              <a:spcBef>
                <a:spcPts val="1200"/>
              </a:spcBef>
              <a:spcAft>
                <a:spcPts val="1600"/>
              </a:spcAft>
              <a:buNone/>
            </a:pPr>
            <a:endParaRPr sz="1600" dirty="0">
              <a:solidFill>
                <a:schemeClr val="dk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Two-Dice Game with Products (Theoretical Probability) </a:t>
            </a:r>
            <a:endParaRPr sz="2600"/>
          </a:p>
        </p:txBody>
      </p:sp>
      <p:sp>
        <p:nvSpPr>
          <p:cNvPr id="396" name="Google Shape;396;p61"/>
          <p:cNvSpPr txBox="1">
            <a:spLocks noGrp="1"/>
          </p:cNvSpPr>
          <p:nvPr>
            <p:ph type="body" idx="1"/>
          </p:nvPr>
        </p:nvSpPr>
        <p:spPr>
          <a:xfrm>
            <a:off x="311700" y="1294200"/>
            <a:ext cx="5579100" cy="47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t>Let’s use theoretical probability to analyze the game.</a:t>
            </a:r>
            <a:endParaRPr sz="1600"/>
          </a:p>
          <a:p>
            <a:pPr marL="0" lvl="0" indent="0" algn="l" rtl="0">
              <a:spcBef>
                <a:spcPts val="1600"/>
              </a:spcBef>
              <a:spcAft>
                <a:spcPts val="0"/>
              </a:spcAft>
              <a:buClr>
                <a:schemeClr val="dk1"/>
              </a:buClr>
              <a:buSzPts val="1100"/>
              <a:buFont typeface="Arial"/>
              <a:buNone/>
            </a:pPr>
            <a:r>
              <a:rPr lang="en" sz="1600"/>
              <a:t>To list all the possible outcomes, it will be easier if we make a table.</a:t>
            </a:r>
            <a:endParaRPr sz="1600"/>
          </a:p>
          <a:p>
            <a:pPr marL="0" lvl="0" indent="0" algn="l" rtl="0">
              <a:spcBef>
                <a:spcPts val="1600"/>
              </a:spcBef>
              <a:spcAft>
                <a:spcPts val="1600"/>
              </a:spcAft>
              <a:buNone/>
            </a:pPr>
            <a:endParaRPr/>
          </a:p>
        </p:txBody>
      </p:sp>
      <p:pic>
        <p:nvPicPr>
          <p:cNvPr id="397" name="Google Shape;397;p61"/>
          <p:cNvPicPr preferRelativeResize="0"/>
          <p:nvPr/>
        </p:nvPicPr>
        <p:blipFill>
          <a:blip r:embed="rId3">
            <a:alphaModFix/>
          </a:blip>
          <a:stretch>
            <a:fillRect/>
          </a:stretch>
        </p:blipFill>
        <p:spPr>
          <a:xfrm>
            <a:off x="1067250" y="2345125"/>
            <a:ext cx="4324350" cy="4248150"/>
          </a:xfrm>
          <a:prstGeom prst="rect">
            <a:avLst/>
          </a:prstGeom>
          <a:noFill/>
          <a:ln>
            <a:noFill/>
          </a:ln>
        </p:spPr>
      </p:pic>
      <p:sp>
        <p:nvSpPr>
          <p:cNvPr id="398" name="Google Shape;398;p61"/>
          <p:cNvSpPr txBox="1">
            <a:spLocks noGrp="1"/>
          </p:cNvSpPr>
          <p:nvPr>
            <p:ph type="body" idx="4294967295"/>
          </p:nvPr>
        </p:nvSpPr>
        <p:spPr>
          <a:xfrm>
            <a:off x="6286500" y="1885950"/>
            <a:ext cx="2545800" cy="4576450"/>
          </a:xfrm>
          <a:prstGeom prst="rect">
            <a:avLst/>
          </a:prstGeom>
        </p:spPr>
        <p:txBody>
          <a:bodyPr spcFirstLastPara="1" wrap="square" lIns="91425" tIns="91425" rIns="91425" bIns="91425" anchor="t" anchorCtr="0">
            <a:noAutofit/>
          </a:bodyPr>
          <a:lstStyle/>
          <a:p>
            <a:pPr marL="228600" lvl="0" indent="-190500" algn="l" rtl="0">
              <a:spcBef>
                <a:spcPts val="0"/>
              </a:spcBef>
              <a:spcAft>
                <a:spcPts val="0"/>
              </a:spcAft>
              <a:buSzPts val="1200"/>
              <a:buAutoNum type="arabicPeriod"/>
            </a:pPr>
            <a:r>
              <a:rPr lang="en" sz="1200" dirty="0"/>
              <a:t>Total products = _______</a:t>
            </a:r>
            <a:endParaRPr sz="1200" dirty="0"/>
          </a:p>
          <a:p>
            <a:pPr marL="0" lvl="0" indent="0" algn="l" rtl="0">
              <a:spcBef>
                <a:spcPts val="1600"/>
              </a:spcBef>
              <a:spcAft>
                <a:spcPts val="0"/>
              </a:spcAft>
              <a:buNone/>
            </a:pPr>
            <a:r>
              <a:rPr lang="en" sz="1200" dirty="0"/>
              <a:t>2. Total number of:</a:t>
            </a:r>
            <a:br>
              <a:rPr lang="en" sz="1200" dirty="0"/>
            </a:br>
            <a:r>
              <a:rPr lang="en" sz="1200" dirty="0"/>
              <a:t>	- even products ______</a:t>
            </a:r>
            <a:br>
              <a:rPr lang="en" sz="1200" dirty="0"/>
            </a:br>
            <a:r>
              <a:rPr lang="en" sz="1200" dirty="0"/>
              <a:t>	- odd products ______</a:t>
            </a:r>
            <a:endParaRPr sz="1200" dirty="0"/>
          </a:p>
          <a:p>
            <a:pPr marL="0" lvl="0" indent="0" algn="l" rtl="0">
              <a:spcBef>
                <a:spcPts val="1600"/>
              </a:spcBef>
              <a:spcAft>
                <a:spcPts val="0"/>
              </a:spcAft>
              <a:buNone/>
            </a:pPr>
            <a:r>
              <a:rPr lang="en" sz="1200" dirty="0"/>
              <a:t>3. P(even product):</a:t>
            </a:r>
            <a:br>
              <a:rPr lang="en" sz="1200" dirty="0"/>
            </a:br>
            <a:r>
              <a:rPr lang="en" sz="1200" dirty="0"/>
              <a:t>	- fraction ______</a:t>
            </a:r>
            <a:br>
              <a:rPr lang="en" sz="1200" dirty="0"/>
            </a:br>
            <a:r>
              <a:rPr lang="en" sz="1200" dirty="0"/>
              <a:t>	- decimal ______</a:t>
            </a:r>
            <a:br>
              <a:rPr lang="en" sz="1200" dirty="0"/>
            </a:br>
            <a:r>
              <a:rPr lang="en" sz="1200" dirty="0"/>
              <a:t>	- percent ______</a:t>
            </a:r>
            <a:endParaRPr sz="1200" dirty="0"/>
          </a:p>
          <a:p>
            <a:pPr marL="0" lvl="0" indent="0" algn="l" rtl="0">
              <a:spcBef>
                <a:spcPts val="1600"/>
              </a:spcBef>
              <a:spcAft>
                <a:spcPts val="0"/>
              </a:spcAft>
              <a:buClr>
                <a:schemeClr val="dk1"/>
              </a:buClr>
              <a:buSzPts val="1100"/>
              <a:buFont typeface="Arial"/>
              <a:buNone/>
            </a:pPr>
            <a:r>
              <a:rPr lang="en" sz="1200" dirty="0"/>
              <a:t>4. P(odd product):</a:t>
            </a:r>
            <a:br>
              <a:rPr lang="en" sz="1200" dirty="0"/>
            </a:br>
            <a:r>
              <a:rPr lang="en" sz="1200" dirty="0"/>
              <a:t>	- fraction ______</a:t>
            </a:r>
            <a:br>
              <a:rPr lang="en" sz="1200" dirty="0"/>
            </a:br>
            <a:r>
              <a:rPr lang="en" sz="1200" dirty="0"/>
              <a:t>	- decimal ______</a:t>
            </a:r>
            <a:br>
              <a:rPr lang="en" sz="1200" dirty="0"/>
            </a:br>
            <a:r>
              <a:rPr lang="en" sz="1200" dirty="0"/>
              <a:t>	- percent ______</a:t>
            </a:r>
            <a:endParaRPr sz="1200" dirty="0"/>
          </a:p>
          <a:p>
            <a:pPr marL="0" lvl="0" indent="0" algn="l" rtl="0">
              <a:spcBef>
                <a:spcPts val="1600"/>
              </a:spcBef>
              <a:spcAft>
                <a:spcPts val="1600"/>
              </a:spcAft>
              <a:buNone/>
            </a:pPr>
            <a:r>
              <a:rPr lang="en" sz="1200" dirty="0"/>
              <a:t>5. Is this game fair? _____</a:t>
            </a:r>
            <a:br>
              <a:rPr lang="en" sz="1200" dirty="0"/>
            </a:br>
            <a:r>
              <a:rPr lang="en" sz="1200" dirty="0"/>
              <a:t>    Explain your thinking</a:t>
            </a:r>
            <a:r>
              <a:rPr lang="en" dirty="0"/>
              <a:t>.</a:t>
            </a:r>
            <a:endParaRP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Dicey Differences</a:t>
            </a:r>
            <a:endParaRPr sz="2200">
              <a:highlight>
                <a:srgbClr val="00FFFF"/>
              </a:highlight>
            </a:endParaRPr>
          </a:p>
        </p:txBody>
      </p:sp>
      <p:sp>
        <p:nvSpPr>
          <p:cNvPr id="404" name="Google Shape;404;p62"/>
          <p:cNvSpPr txBox="1">
            <a:spLocks noGrp="1"/>
          </p:cNvSpPr>
          <p:nvPr>
            <p:ph type="body" idx="1"/>
          </p:nvPr>
        </p:nvSpPr>
        <p:spPr>
          <a:xfrm>
            <a:off x="269900" y="1486458"/>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solidFill>
                  <a:schemeClr val="dk1"/>
                </a:solidFill>
              </a:rPr>
              <a:t>Materials needed: 2 spinners (divided into 6 sections with a number from 5-10 in each section), paper clip</a:t>
            </a:r>
            <a:br>
              <a:rPr lang="en" sz="1400" dirty="0">
                <a:solidFill>
                  <a:schemeClr val="dk1"/>
                </a:solidFill>
              </a:rPr>
            </a:br>
            <a:r>
              <a:rPr lang="en" sz="1400" dirty="0">
                <a:solidFill>
                  <a:schemeClr val="dk1"/>
                </a:solidFill>
              </a:rPr>
              <a:t/>
            </a:r>
            <a:br>
              <a:rPr lang="en" sz="1400" dirty="0">
                <a:solidFill>
                  <a:schemeClr val="dk1"/>
                </a:solidFill>
              </a:rPr>
            </a:br>
            <a:r>
              <a:rPr lang="en" sz="1600" b="1" dirty="0">
                <a:solidFill>
                  <a:schemeClr val="dk1"/>
                </a:solidFill>
              </a:rPr>
              <a:t>PROBLEM:</a:t>
            </a:r>
            <a:r>
              <a:rPr lang="en" sz="1100" dirty="0"/>
              <a:t> </a:t>
            </a:r>
            <a:r>
              <a:rPr lang="en" sz="1600" dirty="0"/>
              <a:t> </a:t>
            </a:r>
            <a:r>
              <a:rPr lang="en" sz="1300" dirty="0"/>
              <a:t> Players take turns spinning the spinners and finding the difference between the two numbers.</a:t>
            </a:r>
            <a:br>
              <a:rPr lang="en" sz="1300" dirty="0"/>
            </a:br>
            <a:r>
              <a:rPr lang="en" sz="1300" dirty="0" smtClean="0"/>
              <a:t>                           If </a:t>
            </a:r>
            <a:r>
              <a:rPr lang="en" sz="1300" dirty="0"/>
              <a:t>the difference is 0, 1, or 2, Player A scores 1 point. 		</a:t>
            </a:r>
            <a:br>
              <a:rPr lang="en" sz="1300" dirty="0"/>
            </a:br>
            <a:r>
              <a:rPr lang="en" sz="1300" dirty="0"/>
              <a:t>	 </a:t>
            </a:r>
            <a:r>
              <a:rPr lang="en" sz="1300" dirty="0" smtClean="0"/>
              <a:t>      Otherwise</a:t>
            </a:r>
            <a:r>
              <a:rPr lang="en" sz="1300" dirty="0"/>
              <a:t>, Player B scores 1 point.</a:t>
            </a:r>
            <a:br>
              <a:rPr lang="en" sz="1300" dirty="0"/>
            </a:br>
            <a:r>
              <a:rPr lang="en" sz="1300" dirty="0" smtClean="0"/>
              <a:t>	       Is </a:t>
            </a:r>
            <a:r>
              <a:rPr lang="en" sz="1300" dirty="0"/>
              <a:t>this a fair game</a:t>
            </a:r>
            <a:r>
              <a:rPr lang="en" sz="1300" dirty="0" smtClean="0"/>
              <a:t>?    </a:t>
            </a:r>
            <a:endParaRPr sz="1300" dirty="0"/>
          </a:p>
          <a:p>
            <a:pPr marL="1485900" lvl="0" indent="-1485900" algn="l" rtl="0">
              <a:spcBef>
                <a:spcPts val="1600"/>
              </a:spcBef>
              <a:spcAft>
                <a:spcPts val="0"/>
              </a:spcAft>
              <a:buClr>
                <a:schemeClr val="dk1"/>
              </a:buClr>
              <a:buSzPts val="1100"/>
              <a:buFont typeface="Arial"/>
              <a:buNone/>
            </a:pPr>
            <a:r>
              <a:rPr lang="en" sz="1600" b="1" dirty="0">
                <a:solidFill>
                  <a:schemeClr val="dk1"/>
                </a:solidFill>
              </a:rPr>
              <a:t>PREDICTION: </a:t>
            </a:r>
            <a:r>
              <a:rPr lang="en" sz="1300" b="1" dirty="0">
                <a:solidFill>
                  <a:schemeClr val="dk1"/>
                </a:solidFill>
              </a:rPr>
              <a:t> </a:t>
            </a:r>
            <a:r>
              <a:rPr lang="en" sz="1300" dirty="0"/>
              <a:t>I think this is a __________ (fair/unfair) game.</a:t>
            </a:r>
            <a:endParaRPr sz="1300" dirty="0"/>
          </a:p>
          <a:p>
            <a:pPr marL="0" lvl="0" indent="0" algn="l" rtl="0">
              <a:spcBef>
                <a:spcPts val="1600"/>
              </a:spcBef>
              <a:spcAft>
                <a:spcPts val="0"/>
              </a:spcAft>
              <a:buClr>
                <a:schemeClr val="dk1"/>
              </a:buClr>
              <a:buSzPts val="1100"/>
              <a:buFont typeface="Arial"/>
              <a:buNone/>
            </a:pPr>
            <a:r>
              <a:rPr lang="en" sz="1600" b="1" dirty="0">
                <a:solidFill>
                  <a:schemeClr val="dk1"/>
                </a:solidFill>
              </a:rPr>
              <a:t>EXPERIMENT: </a:t>
            </a:r>
            <a:r>
              <a:rPr lang="en" sz="1100" dirty="0"/>
              <a:t/>
            </a:r>
            <a:br>
              <a:rPr lang="en" sz="1100" dirty="0"/>
            </a:br>
            <a:r>
              <a:rPr lang="en" sz="1200" dirty="0"/>
              <a:t>1) Make a chart to record who got the point for each trial.</a:t>
            </a:r>
            <a:br>
              <a:rPr lang="en" sz="1200" dirty="0"/>
            </a:br>
            <a:r>
              <a:rPr lang="en" sz="1200" dirty="0"/>
              <a:t>2) Players take turns spinning the spinners and </a:t>
            </a:r>
            <a:r>
              <a:rPr lang="en" sz="1200" dirty="0">
                <a:solidFill>
                  <a:srgbClr val="980000"/>
                </a:solidFill>
              </a:rPr>
              <a:t>subtracting</a:t>
            </a:r>
            <a:r>
              <a:rPr lang="en" sz="1200" dirty="0"/>
              <a:t> the smaller number  </a:t>
            </a:r>
            <a:br>
              <a:rPr lang="en" sz="1200" dirty="0"/>
            </a:br>
            <a:r>
              <a:rPr lang="en" sz="1200" dirty="0"/>
              <a:t>    from the larger one. </a:t>
            </a:r>
            <a:br>
              <a:rPr lang="en" sz="1200" dirty="0"/>
            </a:br>
            <a:r>
              <a:rPr lang="en" sz="1200" dirty="0"/>
              <a:t>3) Do this for 10 trials.</a:t>
            </a:r>
            <a:endParaRPr sz="1200" dirty="0"/>
          </a:p>
          <a:p>
            <a:pPr marL="0" lvl="0" indent="0" algn="l" rtl="0">
              <a:lnSpc>
                <a:spcPct val="150000"/>
              </a:lnSpc>
              <a:spcBef>
                <a:spcPts val="1200"/>
              </a:spcBef>
              <a:spcAft>
                <a:spcPts val="1200"/>
              </a:spcAft>
              <a:buClr>
                <a:schemeClr val="dk1"/>
              </a:buClr>
              <a:buSzPts val="1100"/>
              <a:buFont typeface="Arial"/>
              <a:buNone/>
            </a:pPr>
            <a:r>
              <a:rPr lang="en" sz="1600" b="1" dirty="0">
                <a:solidFill>
                  <a:schemeClr val="dk1"/>
                </a:solidFill>
              </a:rPr>
              <a:t>COMPARE RESULTS TO THE PREDICTION:</a:t>
            </a:r>
            <a:br>
              <a:rPr lang="en" sz="1600" b="1" dirty="0">
                <a:solidFill>
                  <a:schemeClr val="dk1"/>
                </a:solidFill>
              </a:rPr>
            </a:br>
            <a:r>
              <a:rPr lang="en" sz="1200" dirty="0">
                <a:solidFill>
                  <a:srgbClr val="434343"/>
                </a:solidFill>
              </a:rPr>
              <a:t>4) I found these differences came up the most often: ____________ </a:t>
            </a:r>
            <a:br>
              <a:rPr lang="en" sz="1200" dirty="0">
                <a:solidFill>
                  <a:srgbClr val="434343"/>
                </a:solidFill>
              </a:rPr>
            </a:br>
            <a:r>
              <a:rPr lang="en" sz="1200" dirty="0">
                <a:solidFill>
                  <a:srgbClr val="434343"/>
                </a:solidFill>
              </a:rPr>
              <a:t>5) How do your experimental results compare with your prediction? </a:t>
            </a:r>
            <a:endParaRPr dirty="0"/>
          </a:p>
        </p:txBody>
      </p:sp>
      <p:pic>
        <p:nvPicPr>
          <p:cNvPr id="405" name="Google Shape;405;p62"/>
          <p:cNvPicPr preferRelativeResize="0"/>
          <p:nvPr/>
        </p:nvPicPr>
        <p:blipFill>
          <a:blip r:embed="rId3">
            <a:alphaModFix/>
          </a:blip>
          <a:stretch>
            <a:fillRect/>
          </a:stretch>
        </p:blipFill>
        <p:spPr>
          <a:xfrm>
            <a:off x="6316725" y="2486475"/>
            <a:ext cx="1133826" cy="1121225"/>
          </a:xfrm>
          <a:prstGeom prst="rect">
            <a:avLst/>
          </a:prstGeom>
          <a:noFill/>
          <a:ln>
            <a:noFill/>
          </a:ln>
        </p:spPr>
      </p:pic>
      <p:pic>
        <p:nvPicPr>
          <p:cNvPr id="406" name="Google Shape;406;p62"/>
          <p:cNvPicPr preferRelativeResize="0"/>
          <p:nvPr/>
        </p:nvPicPr>
        <p:blipFill>
          <a:blip r:embed="rId3">
            <a:alphaModFix/>
          </a:blip>
          <a:stretch>
            <a:fillRect/>
          </a:stretch>
        </p:blipFill>
        <p:spPr>
          <a:xfrm>
            <a:off x="7450550" y="2486475"/>
            <a:ext cx="1133826" cy="1121225"/>
          </a:xfrm>
          <a:prstGeom prst="rect">
            <a:avLst/>
          </a:prstGeom>
          <a:noFill/>
          <a:ln>
            <a:noFill/>
          </a:ln>
        </p:spPr>
      </p:pic>
      <p:pic>
        <p:nvPicPr>
          <p:cNvPr id="407" name="Google Shape;407;p62"/>
          <p:cNvPicPr preferRelativeResize="0"/>
          <p:nvPr/>
        </p:nvPicPr>
        <p:blipFill>
          <a:blip r:embed="rId4">
            <a:alphaModFix/>
          </a:blip>
          <a:stretch>
            <a:fillRect/>
          </a:stretch>
        </p:blipFill>
        <p:spPr>
          <a:xfrm>
            <a:off x="6173950" y="3758725"/>
            <a:ext cx="2340269" cy="309927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Dicey Differences - Theoretical Probability</a:t>
            </a:r>
            <a:endParaRPr/>
          </a:p>
          <a:p>
            <a:pPr marL="0" lvl="0" indent="0" algn="l" rtl="0">
              <a:spcBef>
                <a:spcPts val="0"/>
              </a:spcBef>
              <a:spcAft>
                <a:spcPts val="0"/>
              </a:spcAft>
              <a:buNone/>
            </a:pPr>
            <a:endParaRPr/>
          </a:p>
        </p:txBody>
      </p:sp>
      <p:sp>
        <p:nvSpPr>
          <p:cNvPr id="413" name="Google Shape;413;p63"/>
          <p:cNvSpPr txBox="1">
            <a:spLocks noGrp="1"/>
          </p:cNvSpPr>
          <p:nvPr>
            <p:ph type="body" idx="1"/>
          </p:nvPr>
        </p:nvSpPr>
        <p:spPr>
          <a:xfrm>
            <a:off x="311700" y="1356875"/>
            <a:ext cx="8520600" cy="530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t>Here are the rules again:</a:t>
            </a:r>
            <a:br>
              <a:rPr lang="en" sz="1400"/>
            </a:br>
            <a:r>
              <a:rPr lang="en" sz="1400"/>
              <a:t>	</a:t>
            </a:r>
            <a:r>
              <a:rPr lang="en" sz="1300" i="1"/>
              <a:t>If the difference is 0, 1, or 2, Player A scores 1 point. 		</a:t>
            </a:r>
            <a:br>
              <a:rPr lang="en" sz="1300" i="1"/>
            </a:br>
            <a:r>
              <a:rPr lang="en" sz="1300" i="1"/>
              <a:t>	Otherwise, Player B scores 1 point.</a:t>
            </a:r>
            <a:endParaRPr/>
          </a:p>
          <a:p>
            <a:pPr marL="0" lvl="0" indent="0" algn="l" rtl="0">
              <a:spcBef>
                <a:spcPts val="1600"/>
              </a:spcBef>
              <a:spcAft>
                <a:spcPts val="0"/>
              </a:spcAft>
              <a:buNone/>
            </a:pPr>
            <a:r>
              <a:rPr lang="en" sz="1400"/>
              <a:t>Complete the table to find the theoretical probability of winning.</a:t>
            </a:r>
            <a:endParaRPr sz="14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lnSpc>
                <a:spcPct val="150000"/>
              </a:lnSpc>
              <a:spcBef>
                <a:spcPts val="1600"/>
              </a:spcBef>
              <a:spcAft>
                <a:spcPts val="0"/>
              </a:spcAft>
              <a:buNone/>
            </a:pPr>
            <a:r>
              <a:rPr lang="en" sz="1300" b="1"/>
              <a:t>QUESTIONS:</a:t>
            </a:r>
            <a:br>
              <a:rPr lang="en" sz="1300" b="1"/>
            </a:br>
            <a:r>
              <a:rPr lang="en" sz="1300"/>
              <a:t>1) Which difference is the most likely? ___</a:t>
            </a:r>
            <a:br>
              <a:rPr lang="en" sz="1300"/>
            </a:br>
            <a:r>
              <a:rPr lang="en" sz="1300"/>
              <a:t>2) Which difference is the least likely? ___</a:t>
            </a:r>
            <a:endParaRPr sz="1300"/>
          </a:p>
          <a:p>
            <a:pPr marL="0" lvl="0" indent="0" algn="l" rtl="0">
              <a:lnSpc>
                <a:spcPct val="150000"/>
              </a:lnSpc>
              <a:spcBef>
                <a:spcPts val="0"/>
              </a:spcBef>
              <a:spcAft>
                <a:spcPts val="0"/>
              </a:spcAft>
              <a:buNone/>
            </a:pPr>
            <a:r>
              <a:rPr lang="en" sz="1300"/>
              <a:t>(NOTE TO TEACHERS: Answer on Slide 49.)</a:t>
            </a:r>
            <a:endParaRPr sz="1300"/>
          </a:p>
          <a:p>
            <a:pPr marL="0" lvl="0" indent="0" algn="l" rtl="0">
              <a:spcBef>
                <a:spcPts val="0"/>
              </a:spcBef>
              <a:spcAft>
                <a:spcPts val="0"/>
              </a:spcAft>
              <a:buNone/>
            </a:pPr>
            <a:endParaRPr sz="1300"/>
          </a:p>
          <a:p>
            <a:pPr marL="0" lvl="0" indent="0" algn="l" rtl="0">
              <a:spcBef>
                <a:spcPts val="1600"/>
              </a:spcBef>
              <a:spcAft>
                <a:spcPts val="1600"/>
              </a:spcAft>
              <a:buNone/>
            </a:pPr>
            <a:endParaRPr/>
          </a:p>
        </p:txBody>
      </p:sp>
      <p:pic>
        <p:nvPicPr>
          <p:cNvPr id="414" name="Google Shape;414;p63"/>
          <p:cNvPicPr preferRelativeResize="0"/>
          <p:nvPr/>
        </p:nvPicPr>
        <p:blipFill>
          <a:blip r:embed="rId3">
            <a:alphaModFix/>
          </a:blip>
          <a:stretch>
            <a:fillRect/>
          </a:stretch>
        </p:blipFill>
        <p:spPr>
          <a:xfrm>
            <a:off x="1110675" y="2800450"/>
            <a:ext cx="4835976" cy="2165450"/>
          </a:xfrm>
          <a:prstGeom prst="rect">
            <a:avLst/>
          </a:prstGeom>
          <a:noFill/>
          <a:ln>
            <a:noFill/>
          </a:ln>
        </p:spPr>
      </p:pic>
      <p:sp>
        <p:nvSpPr>
          <p:cNvPr id="416" name="Google Shape;416;p63"/>
          <p:cNvSpPr/>
          <p:nvPr/>
        </p:nvSpPr>
        <p:spPr>
          <a:xfrm>
            <a:off x="3692076" y="5183513"/>
            <a:ext cx="3529800" cy="1131900"/>
          </a:xfrm>
          <a:prstGeom prst="wedgeEllipseCallout">
            <a:avLst>
              <a:gd name="adj1" fmla="val 53177"/>
              <a:gd name="adj2" fmla="val -6187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1600"/>
              </a:spcAft>
              <a:buClr>
                <a:schemeClr val="dk1"/>
              </a:buClr>
              <a:buSzPts val="1100"/>
              <a:buFont typeface="Arial"/>
              <a:buNone/>
            </a:pPr>
            <a:r>
              <a:rPr lang="en">
                <a:solidFill>
                  <a:srgbClr val="434343"/>
                </a:solidFill>
                <a:latin typeface="Comic Sans MS"/>
                <a:ea typeface="Comic Sans MS"/>
                <a:cs typeface="Comic Sans MS"/>
                <a:sym typeface="Comic Sans MS"/>
              </a:rPr>
              <a:t>Is this a fair game?  Use the results from your table to explain your thinking.</a:t>
            </a:r>
            <a:endParaRPr>
              <a:latin typeface="Comic Sans MS"/>
              <a:ea typeface="Comic Sans MS"/>
              <a:cs typeface="Comic Sans MS"/>
              <a:sym typeface="Comic Sans MS"/>
            </a:endParaRPr>
          </a:p>
        </p:txBody>
      </p:sp>
      <p:pic>
        <p:nvPicPr>
          <p:cNvPr id="2" name="Picture 1" descr="Girl Character People · Free vector graphic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21876" y="3943350"/>
            <a:ext cx="1837776" cy="22774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Why is it important?</a:t>
            </a:r>
            <a:endParaRPr/>
          </a:p>
          <a:p>
            <a:pPr marL="0" lvl="0" indent="0" algn="l" rtl="0">
              <a:spcBef>
                <a:spcPts val="0"/>
              </a:spcBef>
              <a:spcAft>
                <a:spcPts val="0"/>
              </a:spcAft>
              <a:buNone/>
            </a:pPr>
            <a:endParaRPr/>
          </a:p>
        </p:txBody>
      </p:sp>
      <p:sp>
        <p:nvSpPr>
          <p:cNvPr id="125" name="Google Shape;125;p28"/>
          <p:cNvSpPr txBox="1">
            <a:spLocks noGrp="1"/>
          </p:cNvSpPr>
          <p:nvPr>
            <p:ph type="body" idx="1"/>
          </p:nvPr>
        </p:nvSpPr>
        <p:spPr>
          <a:xfrm>
            <a:off x="311700" y="2089175"/>
            <a:ext cx="48054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We use probability all the time in real life.</a:t>
            </a:r>
            <a:endParaRPr sz="1800"/>
          </a:p>
          <a:p>
            <a:pPr marL="0" lvl="0" indent="0" algn="l" rtl="0">
              <a:spcBef>
                <a:spcPts val="1600"/>
              </a:spcBef>
              <a:spcAft>
                <a:spcPts val="0"/>
              </a:spcAft>
              <a:buNone/>
            </a:pPr>
            <a:r>
              <a:rPr lang="en" sz="1800"/>
              <a:t>It is used to make decisions for things like:</a:t>
            </a:r>
            <a:endParaRPr sz="1800"/>
          </a:p>
          <a:p>
            <a:pPr marL="457200" lvl="0" indent="-342900" algn="l" rtl="0">
              <a:spcBef>
                <a:spcPts val="1600"/>
              </a:spcBef>
              <a:spcAft>
                <a:spcPts val="0"/>
              </a:spcAft>
              <a:buSzPts val="1800"/>
              <a:buChar char="●"/>
            </a:pPr>
            <a:r>
              <a:rPr lang="en" sz="1800"/>
              <a:t>forecasting the weather </a:t>
            </a:r>
            <a:endParaRPr sz="1800"/>
          </a:p>
          <a:p>
            <a:pPr marL="457200" lvl="0" indent="-342900" algn="l" rtl="0">
              <a:spcBef>
                <a:spcPts val="0"/>
              </a:spcBef>
              <a:spcAft>
                <a:spcPts val="0"/>
              </a:spcAft>
              <a:buSzPts val="1800"/>
              <a:buChar char="●"/>
            </a:pPr>
            <a:r>
              <a:rPr lang="en" sz="1800"/>
              <a:t>politics </a:t>
            </a:r>
            <a:endParaRPr sz="1800"/>
          </a:p>
          <a:p>
            <a:pPr marL="457200" lvl="0" indent="-342900" algn="l" rtl="0">
              <a:spcBef>
                <a:spcPts val="0"/>
              </a:spcBef>
              <a:spcAft>
                <a:spcPts val="0"/>
              </a:spcAft>
              <a:buSzPts val="1800"/>
              <a:buChar char="●"/>
            </a:pPr>
            <a:r>
              <a:rPr lang="en" sz="1800"/>
              <a:t>sports </a:t>
            </a:r>
            <a:endParaRPr sz="1800"/>
          </a:p>
          <a:p>
            <a:pPr marL="457200" lvl="0" indent="-342900" algn="l" rtl="0">
              <a:spcBef>
                <a:spcPts val="0"/>
              </a:spcBef>
              <a:spcAft>
                <a:spcPts val="0"/>
              </a:spcAft>
              <a:buSzPts val="1800"/>
              <a:buChar char="●"/>
            </a:pPr>
            <a:r>
              <a:rPr lang="en" sz="1800"/>
              <a:t>games of chance</a:t>
            </a:r>
            <a:endParaRPr sz="1800"/>
          </a:p>
          <a:p>
            <a:pPr marL="457200" lvl="0" indent="-342900" algn="l" rtl="0">
              <a:spcBef>
                <a:spcPts val="0"/>
              </a:spcBef>
              <a:spcAft>
                <a:spcPts val="0"/>
              </a:spcAft>
              <a:buSzPts val="1800"/>
              <a:buChar char="●"/>
            </a:pPr>
            <a:r>
              <a:rPr lang="en" sz="1800"/>
              <a:t>deciding the best location for a business</a:t>
            </a:r>
            <a:endParaRPr sz="1800"/>
          </a:p>
          <a:p>
            <a:pPr marL="457200" lvl="0" indent="-342900" algn="l" rtl="0">
              <a:spcBef>
                <a:spcPts val="0"/>
              </a:spcBef>
              <a:spcAft>
                <a:spcPts val="0"/>
              </a:spcAft>
              <a:buSzPts val="1800"/>
              <a:buChar char="●"/>
            </a:pPr>
            <a:r>
              <a:rPr lang="en" sz="1800"/>
              <a:t>creating consumer products</a:t>
            </a:r>
            <a:endParaRPr sz="1800"/>
          </a:p>
          <a:p>
            <a:pPr marL="457200" lvl="0" indent="-342900" algn="l" rtl="0">
              <a:spcBef>
                <a:spcPts val="0"/>
              </a:spcBef>
              <a:spcAft>
                <a:spcPts val="0"/>
              </a:spcAft>
              <a:buSzPts val="1800"/>
              <a:buChar char="●"/>
            </a:pPr>
            <a:r>
              <a:rPr lang="en" sz="1800"/>
              <a:t>military operations</a:t>
            </a:r>
            <a:endParaRPr sz="1800"/>
          </a:p>
          <a:p>
            <a:pPr marL="457200" lvl="0" indent="0" algn="l" rtl="0">
              <a:spcBef>
                <a:spcPts val="1600"/>
              </a:spcBef>
              <a:spcAft>
                <a:spcPts val="1600"/>
              </a:spcAft>
              <a:buNone/>
            </a:pPr>
            <a:endParaRPr sz="1800"/>
          </a:p>
        </p:txBody>
      </p:sp>
      <p:sp>
        <p:nvSpPr>
          <p:cNvPr id="126" name="Google Shape;126;p28"/>
          <p:cNvSpPr/>
          <p:nvPr/>
        </p:nvSpPr>
        <p:spPr>
          <a:xfrm>
            <a:off x="6418025" y="1356875"/>
            <a:ext cx="1890900" cy="895200"/>
          </a:xfrm>
          <a:prstGeom prst="wedgeEllipseCallout">
            <a:avLst>
              <a:gd name="adj1" fmla="val -17391"/>
              <a:gd name="adj2" fmla="val 18437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Who will likely win the next election?</a:t>
            </a:r>
            <a:endParaRPr/>
          </a:p>
        </p:txBody>
      </p:sp>
      <p:sp>
        <p:nvSpPr>
          <p:cNvPr id="127" name="Google Shape;127;p28"/>
          <p:cNvSpPr/>
          <p:nvPr/>
        </p:nvSpPr>
        <p:spPr>
          <a:xfrm>
            <a:off x="7122875" y="2533800"/>
            <a:ext cx="1890900" cy="895200"/>
          </a:xfrm>
          <a:prstGeom prst="wedgeEllipseCallout">
            <a:avLst>
              <a:gd name="adj1" fmla="val -37999"/>
              <a:gd name="adj2" fmla="val 8529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are the chances of rain today?</a:t>
            </a:r>
            <a:endParaRPr/>
          </a:p>
        </p:txBody>
      </p:sp>
      <p:sp>
        <p:nvSpPr>
          <p:cNvPr id="128" name="Google Shape;128;p28"/>
          <p:cNvSpPr/>
          <p:nvPr/>
        </p:nvSpPr>
        <p:spPr>
          <a:xfrm>
            <a:off x="4752850" y="2089175"/>
            <a:ext cx="2157900" cy="1038000"/>
          </a:xfrm>
          <a:prstGeom prst="wedgeEllipseCallout">
            <a:avLst>
              <a:gd name="adj1" fmla="val 42554"/>
              <a:gd name="adj2" fmla="val 12651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What is the probability of </a:t>
            </a:r>
            <a:r>
              <a:rPr lang="en" dirty="0" smtClean="0"/>
              <a:t>the Winnipeg </a:t>
            </a:r>
            <a:r>
              <a:rPr lang="en" dirty="0"/>
              <a:t>Jets winning the Stanley Cup?</a:t>
            </a:r>
            <a:endParaRPr dirty="0"/>
          </a:p>
        </p:txBody>
      </p:sp>
      <p:sp>
        <p:nvSpPr>
          <p:cNvPr id="129" name="Google Shape;129;p28"/>
          <p:cNvSpPr/>
          <p:nvPr/>
        </p:nvSpPr>
        <p:spPr>
          <a:xfrm>
            <a:off x="3674533" y="3295225"/>
            <a:ext cx="2342267" cy="1038000"/>
          </a:xfrm>
          <a:prstGeom prst="wedgeEllipseCallout">
            <a:avLst>
              <a:gd name="adj1" fmla="val 65037"/>
              <a:gd name="adj2" fmla="val 3098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Am I more likely to win if I buy more lottery tickets?</a:t>
            </a:r>
            <a:endParaRPr dirty="0"/>
          </a:p>
        </p:txBody>
      </p:sp>
      <p:pic>
        <p:nvPicPr>
          <p:cNvPr id="9" name="Picture 2" descr="Man is leaning against a big question mark symbol and think a question. Premium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025" y="4198625"/>
            <a:ext cx="1878646" cy="2407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lvl="0" algn="ctr"/>
            <a:r>
              <a:rPr lang="en-CA" dirty="0"/>
              <a:t>Stick Dice – An Indigenous </a:t>
            </a:r>
            <a:r>
              <a:rPr lang="en-CA" dirty="0" smtClean="0"/>
              <a:t>Game</a:t>
            </a:r>
            <a:endParaRPr sz="1600" dirty="0"/>
          </a:p>
        </p:txBody>
      </p:sp>
      <p:sp>
        <p:nvSpPr>
          <p:cNvPr id="422" name="Google Shape;422;p64"/>
          <p:cNvSpPr txBox="1">
            <a:spLocks noGrp="1"/>
          </p:cNvSpPr>
          <p:nvPr>
            <p:ph type="body" idx="1"/>
          </p:nvPr>
        </p:nvSpPr>
        <p:spPr>
          <a:xfrm>
            <a:off x="311700" y="1227834"/>
            <a:ext cx="8520600" cy="51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Pugasaing was a game played by </a:t>
            </a:r>
            <a:r>
              <a:rPr lang="en" sz="1400" dirty="0" smtClean="0"/>
              <a:t>Indigenous communities throughout North America.</a:t>
            </a:r>
            <a:r>
              <a:rPr lang="en" sz="1400" dirty="0"/>
              <a:t/>
            </a:r>
            <a:br>
              <a:rPr lang="en" sz="1400" dirty="0"/>
            </a:br>
            <a:r>
              <a:rPr lang="en" sz="1400" dirty="0" smtClean="0"/>
              <a:t>This version </a:t>
            </a:r>
            <a:r>
              <a:rPr lang="en" sz="1400" dirty="0"/>
              <a:t>used 3 sticks, each with one red side and one white side.</a:t>
            </a:r>
            <a:br>
              <a:rPr lang="en" sz="1400" dirty="0"/>
            </a:br>
            <a:r>
              <a:rPr lang="en" sz="1400" dirty="0"/>
              <a:t>The sticks were made from bone, wood, or horn.</a:t>
            </a:r>
            <a:br>
              <a:rPr lang="en" sz="1400" dirty="0"/>
            </a:br>
            <a:r>
              <a:rPr lang="en" sz="1400" dirty="0"/>
              <a:t>They were usually shaken in a basket and tossed onto the ground.</a:t>
            </a:r>
            <a:endParaRPr sz="1400" dirty="0"/>
          </a:p>
          <a:p>
            <a:pPr marL="0" lvl="0" indent="0" algn="l" rtl="0">
              <a:spcBef>
                <a:spcPts val="1600"/>
              </a:spcBef>
              <a:spcAft>
                <a:spcPts val="0"/>
              </a:spcAft>
              <a:buNone/>
            </a:pPr>
            <a:r>
              <a:rPr lang="en" sz="1400" dirty="0"/>
              <a:t>The scoring rules for each turn were:</a:t>
            </a:r>
            <a:br>
              <a:rPr lang="en" sz="1400" dirty="0"/>
            </a:br>
            <a:r>
              <a:rPr lang="en" sz="1400" dirty="0"/>
              <a:t>	3 white - 3 points</a:t>
            </a:r>
            <a:br>
              <a:rPr lang="en" sz="1400" dirty="0"/>
            </a:br>
            <a:r>
              <a:rPr lang="en" sz="1400" dirty="0"/>
              <a:t>	3 red - 2 points</a:t>
            </a:r>
            <a:br>
              <a:rPr lang="en" sz="1400" dirty="0"/>
            </a:br>
            <a:r>
              <a:rPr lang="en" sz="1400" dirty="0"/>
              <a:t>	2 red, 1 white - 1 point</a:t>
            </a:r>
            <a:br>
              <a:rPr lang="en" sz="1400" dirty="0"/>
            </a:br>
            <a:r>
              <a:rPr lang="en" sz="1400" dirty="0"/>
              <a:t>	1 red, 2 white - 0 points</a:t>
            </a:r>
            <a:endParaRPr sz="1400" dirty="0"/>
          </a:p>
          <a:p>
            <a:pPr marL="0" lvl="0" indent="0" algn="l" rtl="0">
              <a:spcBef>
                <a:spcPts val="1600"/>
              </a:spcBef>
              <a:spcAft>
                <a:spcPts val="0"/>
              </a:spcAft>
              <a:buNone/>
            </a:pPr>
            <a:r>
              <a:rPr lang="en" sz="1400" b="1" dirty="0" smtClean="0"/>
              <a:t>ACTIVITY</a:t>
            </a:r>
            <a:r>
              <a:rPr lang="en" sz="1400" dirty="0" smtClean="0"/>
              <a:t>:</a:t>
            </a:r>
          </a:p>
          <a:p>
            <a:pPr marL="0" lvl="0" indent="0" algn="l" rtl="0">
              <a:spcBef>
                <a:spcPts val="1600"/>
              </a:spcBef>
              <a:spcAft>
                <a:spcPts val="0"/>
              </a:spcAft>
              <a:buNone/>
            </a:pPr>
            <a:r>
              <a:rPr lang="en" sz="1400" dirty="0" smtClean="0"/>
              <a:t>1</a:t>
            </a:r>
            <a:r>
              <a:rPr lang="en" sz="1400" dirty="0"/>
              <a:t>) Play this game using 3 popsicle sticks.  Color one side of each stick red with a marker.</a:t>
            </a:r>
            <a:br>
              <a:rPr lang="en" sz="1400" dirty="0"/>
            </a:br>
            <a:r>
              <a:rPr lang="en" sz="1400" dirty="0" smtClean="0"/>
              <a:t>2</a:t>
            </a:r>
            <a:r>
              <a:rPr lang="en" sz="1400" dirty="0"/>
              <a:t>) Do 10 trials and keep track of your points.</a:t>
            </a:r>
            <a:br>
              <a:rPr lang="en" sz="1400" dirty="0"/>
            </a:br>
            <a:r>
              <a:rPr lang="en" sz="1400" dirty="0"/>
              <a:t>		</a:t>
            </a:r>
            <a:br>
              <a:rPr lang="en" sz="1400" dirty="0"/>
            </a:br>
            <a:r>
              <a:rPr lang="en" sz="1400" dirty="0"/>
              <a:t>Make a tree diagram to find out:</a:t>
            </a:r>
            <a:br>
              <a:rPr lang="en" sz="1400" dirty="0"/>
            </a:br>
            <a:r>
              <a:rPr lang="en" sz="1400" dirty="0"/>
              <a:t>1) How many combinations are there altogether? ______</a:t>
            </a:r>
            <a:br>
              <a:rPr lang="en" sz="1400" dirty="0"/>
            </a:br>
            <a:r>
              <a:rPr lang="en" sz="1400" dirty="0"/>
              <a:t>2) P(scoring 3 points) _______ </a:t>
            </a:r>
            <a:br>
              <a:rPr lang="en" sz="1400" dirty="0"/>
            </a:br>
            <a:r>
              <a:rPr lang="en" sz="1400" dirty="0"/>
              <a:t>3) P(scoring 2 points) _______ </a:t>
            </a:r>
            <a:br>
              <a:rPr lang="en" sz="1400" dirty="0"/>
            </a:br>
            <a:r>
              <a:rPr lang="en" sz="1400" dirty="0"/>
              <a:t>4) P(scoring 1 point) _______ </a:t>
            </a:r>
            <a:br>
              <a:rPr lang="en" sz="1400" dirty="0"/>
            </a:br>
            <a:r>
              <a:rPr lang="en" sz="1400" dirty="0"/>
              <a:t>5) P(scoring 0 points) _______ </a:t>
            </a:r>
            <a:br>
              <a:rPr lang="en" sz="1400" dirty="0"/>
            </a:br>
            <a:endParaRPr sz="1400" dirty="0"/>
          </a:p>
          <a:p>
            <a:pPr marL="0" lvl="0" indent="0" algn="l" rtl="0">
              <a:spcBef>
                <a:spcPts val="1600"/>
              </a:spcBef>
              <a:spcAft>
                <a:spcPts val="1600"/>
              </a:spcAft>
              <a:buNone/>
            </a:pPr>
            <a:endParaRPr sz="1500" dirty="0"/>
          </a:p>
        </p:txBody>
      </p:sp>
      <p:pic>
        <p:nvPicPr>
          <p:cNvPr id="423" name="Google Shape;423;p64"/>
          <p:cNvPicPr preferRelativeResize="0"/>
          <p:nvPr/>
        </p:nvPicPr>
        <p:blipFill>
          <a:blip r:embed="rId3">
            <a:alphaModFix/>
          </a:blip>
          <a:stretch>
            <a:fillRect/>
          </a:stretch>
        </p:blipFill>
        <p:spPr>
          <a:xfrm>
            <a:off x="5873038" y="1874350"/>
            <a:ext cx="2886075" cy="163830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65"/>
          <p:cNvPicPr preferRelativeResize="0"/>
          <p:nvPr/>
        </p:nvPicPr>
        <p:blipFill>
          <a:blip r:embed="rId3">
            <a:alphaModFix/>
          </a:blip>
          <a:stretch>
            <a:fillRect/>
          </a:stretch>
        </p:blipFill>
        <p:spPr>
          <a:xfrm>
            <a:off x="5454202" y="2329609"/>
            <a:ext cx="3152675" cy="1719641"/>
          </a:xfrm>
          <a:prstGeom prst="rect">
            <a:avLst/>
          </a:prstGeom>
          <a:noFill/>
          <a:ln>
            <a:noFill/>
          </a:ln>
        </p:spPr>
      </p:pic>
      <p:sp>
        <p:nvSpPr>
          <p:cNvPr id="429" name="Google Shape;429;p6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Go TEAM!</a:t>
            </a:r>
            <a:endParaRPr/>
          </a:p>
        </p:txBody>
      </p:sp>
      <p:sp>
        <p:nvSpPr>
          <p:cNvPr id="430" name="Google Shape;430;p65"/>
          <p:cNvSpPr txBox="1">
            <a:spLocks noGrp="1"/>
          </p:cNvSpPr>
          <p:nvPr>
            <p:ph type="body" idx="1"/>
          </p:nvPr>
        </p:nvSpPr>
        <p:spPr>
          <a:xfrm>
            <a:off x="311700" y="1356875"/>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rPr>
              <a:t>Materials needed: </a:t>
            </a:r>
            <a:r>
              <a:rPr lang="en" sz="1600" dirty="0" smtClean="0">
                <a:solidFill>
                  <a:schemeClr val="dk1"/>
                </a:solidFill>
              </a:rPr>
              <a:t>a </a:t>
            </a:r>
            <a:r>
              <a:rPr lang="en" sz="1600" dirty="0">
                <a:solidFill>
                  <a:schemeClr val="dk1"/>
                </a:solidFill>
              </a:rPr>
              <a:t>spinner divided into 2 sections, a paper clip, </a:t>
            </a:r>
            <a:r>
              <a:rPr lang="en" sz="1600" dirty="0" smtClean="0">
                <a:solidFill>
                  <a:schemeClr val="dk1"/>
                </a:solidFill>
              </a:rPr>
              <a:t>4 </a:t>
            </a:r>
            <a:r>
              <a:rPr lang="en" sz="1600" dirty="0">
                <a:solidFill>
                  <a:schemeClr val="dk1"/>
                </a:solidFill>
              </a:rPr>
              <a:t>small pieces of paper, small bag  </a:t>
            </a:r>
            <a:endParaRPr sz="1100" b="1" dirty="0">
              <a:solidFill>
                <a:schemeClr val="dk1"/>
              </a:solidFill>
              <a:highlight>
                <a:srgbClr val="00FFFF"/>
              </a:highlight>
            </a:endParaRPr>
          </a:p>
          <a:p>
            <a:pPr marL="0" lvl="0" indent="0" algn="l" rtl="0">
              <a:lnSpc>
                <a:spcPct val="100000"/>
              </a:lnSpc>
              <a:spcBef>
                <a:spcPts val="1600"/>
              </a:spcBef>
              <a:spcAft>
                <a:spcPts val="0"/>
              </a:spcAft>
              <a:buNone/>
            </a:pPr>
            <a:r>
              <a:rPr lang="en" sz="1600" b="1" dirty="0">
                <a:solidFill>
                  <a:schemeClr val="dk1"/>
                </a:solidFill>
              </a:rPr>
              <a:t>PROBLEM:</a:t>
            </a:r>
            <a:r>
              <a:rPr lang="en" sz="1100" dirty="0"/>
              <a:t> </a:t>
            </a:r>
            <a:r>
              <a:rPr lang="en" sz="1600" dirty="0"/>
              <a:t> </a:t>
            </a:r>
            <a:r>
              <a:rPr lang="en" sz="1300" i="1" dirty="0"/>
              <a:t>Spin the spinner and draw card from the bag. </a:t>
            </a:r>
            <a:br>
              <a:rPr lang="en" sz="1300" i="1" dirty="0"/>
            </a:br>
            <a:r>
              <a:rPr lang="en" sz="1300" i="1" dirty="0"/>
              <a:t>		     How likely is it to draw 2 vowels?	</a:t>
            </a:r>
            <a:endParaRPr sz="1300" i="1" dirty="0"/>
          </a:p>
          <a:p>
            <a:pPr marL="0" lvl="0" indent="0" algn="l" rtl="0">
              <a:lnSpc>
                <a:spcPct val="100000"/>
              </a:lnSpc>
              <a:spcBef>
                <a:spcPts val="1600"/>
              </a:spcBef>
              <a:spcAft>
                <a:spcPts val="0"/>
              </a:spcAft>
              <a:buNone/>
            </a:pPr>
            <a:endParaRPr sz="1300" i="1" dirty="0"/>
          </a:p>
          <a:p>
            <a:pPr marL="0" lvl="0" indent="0" algn="l" rtl="0">
              <a:lnSpc>
                <a:spcPct val="100000"/>
              </a:lnSpc>
              <a:spcBef>
                <a:spcPts val="1600"/>
              </a:spcBef>
              <a:spcAft>
                <a:spcPts val="0"/>
              </a:spcAft>
              <a:buNone/>
            </a:pPr>
            <a:endParaRPr sz="1300" i="1" dirty="0"/>
          </a:p>
          <a:p>
            <a:pPr marL="0" lvl="0" indent="0" algn="l" rtl="0">
              <a:lnSpc>
                <a:spcPct val="100000"/>
              </a:lnSpc>
              <a:spcBef>
                <a:spcPts val="1600"/>
              </a:spcBef>
              <a:spcAft>
                <a:spcPts val="0"/>
              </a:spcAft>
              <a:buNone/>
            </a:pPr>
            <a:r>
              <a:rPr lang="en" sz="1300" i="1" dirty="0"/>
              <a:t>	    </a:t>
            </a:r>
            <a:endParaRPr sz="1300" i="1" dirty="0"/>
          </a:p>
          <a:p>
            <a:pPr marL="0" lvl="0" indent="0" algn="l" rtl="0">
              <a:lnSpc>
                <a:spcPct val="115000"/>
              </a:lnSpc>
              <a:spcBef>
                <a:spcPts val="1600"/>
              </a:spcBef>
              <a:spcAft>
                <a:spcPts val="1600"/>
              </a:spcAft>
              <a:buNone/>
            </a:pPr>
            <a:r>
              <a:rPr lang="en" sz="1600" b="1" dirty="0">
                <a:solidFill>
                  <a:schemeClr val="dk1"/>
                </a:solidFill>
              </a:rPr>
              <a:t>EXPERIMENT: </a:t>
            </a:r>
            <a:r>
              <a:rPr lang="en" sz="1100" dirty="0"/>
              <a:t/>
            </a:r>
            <a:br>
              <a:rPr lang="en" sz="1100" dirty="0"/>
            </a:br>
            <a:r>
              <a:rPr lang="en" sz="1300" dirty="0"/>
              <a:t>1)  Make a spinner with 2 sections. Put a “G” in one section and an “O” in the other section.</a:t>
            </a:r>
            <a:br>
              <a:rPr lang="en" sz="1300" dirty="0"/>
            </a:br>
            <a:r>
              <a:rPr lang="en" sz="1300" dirty="0"/>
              <a:t>2) Write each letter in the word “TEAM” on a piece of paper. Place them in a bag.</a:t>
            </a:r>
            <a:br>
              <a:rPr lang="en" sz="1300" dirty="0"/>
            </a:br>
            <a:r>
              <a:rPr lang="en" sz="1300" dirty="0"/>
              <a:t>3) Spin the spinner and draw a card from the bag.</a:t>
            </a:r>
            <a:br>
              <a:rPr lang="en" sz="1300" dirty="0"/>
            </a:br>
            <a:r>
              <a:rPr lang="en" sz="1300" dirty="0"/>
              <a:t>4) Keep a tally of whether you got: 2 vowels, 2 consonants or 1 of each.</a:t>
            </a:r>
            <a:br>
              <a:rPr lang="en" sz="1300" dirty="0"/>
            </a:br>
            <a:r>
              <a:rPr lang="en" sz="1300" dirty="0"/>
              <a:t>5) Put the letter back in the bag. </a:t>
            </a:r>
            <a:br>
              <a:rPr lang="en" sz="1300" dirty="0"/>
            </a:br>
            <a:r>
              <a:rPr lang="en" sz="1300" dirty="0"/>
              <a:t>6) Do this 10 times.</a:t>
            </a:r>
            <a:br>
              <a:rPr lang="en" sz="1300" dirty="0"/>
            </a:br>
            <a:r>
              <a:rPr lang="en" sz="1300" dirty="0"/>
              <a:t>6)  What is your experimental probability as a </a:t>
            </a:r>
            <a:r>
              <a:rPr lang="en" sz="1300" u="sng" dirty="0"/>
              <a:t>percent</a:t>
            </a:r>
            <a:r>
              <a:rPr lang="en" sz="1300" dirty="0"/>
              <a:t> for getting:</a:t>
            </a:r>
            <a:br>
              <a:rPr lang="en" sz="1300" dirty="0"/>
            </a:br>
            <a:r>
              <a:rPr lang="en" sz="1300" dirty="0"/>
              <a:t>	a)  2 vowels  _____     b) 2 consonants _____      c)  a vowel and a consonant _____   </a:t>
            </a:r>
            <a:br>
              <a:rPr lang="en" sz="1300" dirty="0"/>
            </a:br>
            <a:r>
              <a:rPr lang="en" sz="1300" dirty="0"/>
              <a:t>7) Would you have the same experimental results if you did this activity 30 times?</a:t>
            </a:r>
            <a:br>
              <a:rPr lang="en" sz="1300" dirty="0"/>
            </a:br>
            <a:r>
              <a:rPr lang="en" sz="1300" dirty="0"/>
              <a:t>8) Draw a tree diagram to find the theoretical probability of getting 2 vowels.  _____</a:t>
            </a:r>
            <a:endParaRPr sz="1500" dirty="0"/>
          </a:p>
        </p:txBody>
      </p:sp>
      <p:pic>
        <p:nvPicPr>
          <p:cNvPr id="431" name="Google Shape;431;p65"/>
          <p:cNvPicPr preferRelativeResize="0"/>
          <p:nvPr/>
        </p:nvPicPr>
        <p:blipFill>
          <a:blip r:embed="rId4">
            <a:alphaModFix/>
          </a:blip>
          <a:stretch>
            <a:fillRect/>
          </a:stretch>
        </p:blipFill>
        <p:spPr>
          <a:xfrm>
            <a:off x="1553971" y="3020200"/>
            <a:ext cx="3152675" cy="817600"/>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6"/>
          <p:cNvSpPr txBox="1">
            <a:spLocks noGrp="1"/>
          </p:cNvSpPr>
          <p:nvPr>
            <p:ph type="title"/>
          </p:nvPr>
        </p:nvSpPr>
        <p:spPr>
          <a:xfrm>
            <a:off x="3769525" y="542950"/>
            <a:ext cx="50628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Spinner Sums A</a:t>
            </a:r>
            <a:endParaRPr/>
          </a:p>
        </p:txBody>
      </p:sp>
      <p:sp>
        <p:nvSpPr>
          <p:cNvPr id="437" name="Google Shape;437;p66"/>
          <p:cNvSpPr txBox="1">
            <a:spLocks noGrp="1"/>
          </p:cNvSpPr>
          <p:nvPr>
            <p:ph type="body" idx="1"/>
          </p:nvPr>
        </p:nvSpPr>
        <p:spPr>
          <a:xfrm>
            <a:off x="3170000" y="1306450"/>
            <a:ext cx="5494800" cy="52233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200">
                <a:solidFill>
                  <a:schemeClr val="dk1"/>
                </a:solidFill>
              </a:rPr>
              <a:t>Materials needed: 2 paper clips, paper to make 2 spinners, recording sheet</a:t>
            </a:r>
            <a:endParaRPr sz="1200">
              <a:solidFill>
                <a:schemeClr val="dk1"/>
              </a:solidFill>
            </a:endParaRPr>
          </a:p>
          <a:p>
            <a:pPr marL="1200150" marR="0" lvl="0" indent="-1200150" algn="l" rtl="0">
              <a:lnSpc>
                <a:spcPct val="115000"/>
              </a:lnSpc>
              <a:spcBef>
                <a:spcPts val="1200"/>
              </a:spcBef>
              <a:spcAft>
                <a:spcPts val="0"/>
              </a:spcAft>
              <a:buNone/>
            </a:pPr>
            <a:r>
              <a:rPr lang="en" sz="1600" b="1">
                <a:solidFill>
                  <a:schemeClr val="dk1"/>
                </a:solidFill>
              </a:rPr>
              <a:t>PROBLEM:</a:t>
            </a:r>
            <a:r>
              <a:rPr lang="en" sz="1100">
                <a:solidFill>
                  <a:schemeClr val="dk1"/>
                </a:solidFill>
              </a:rPr>
              <a:t>	</a:t>
            </a:r>
            <a:r>
              <a:rPr lang="en" sz="1400">
                <a:solidFill>
                  <a:schemeClr val="dk1"/>
                </a:solidFill>
              </a:rPr>
              <a:t>Both spinners are the same. When you spin both spinners and add those numbers, are some sums more likely to come up?</a:t>
            </a:r>
            <a:endParaRPr sz="1400">
              <a:solidFill>
                <a:schemeClr val="dk1"/>
              </a:solidFill>
            </a:endParaRPr>
          </a:p>
          <a:p>
            <a:pPr marL="0" lvl="0" indent="0" algn="l" rtl="0">
              <a:spcBef>
                <a:spcPts val="1200"/>
              </a:spcBef>
              <a:spcAft>
                <a:spcPts val="0"/>
              </a:spcAft>
              <a:buNone/>
            </a:pPr>
            <a:r>
              <a:rPr lang="en" sz="1600" b="1">
                <a:solidFill>
                  <a:schemeClr val="dk1"/>
                </a:solidFill>
              </a:rPr>
              <a:t>PREDICTION:</a:t>
            </a:r>
            <a:r>
              <a:rPr lang="en" sz="1100"/>
              <a:t>	</a:t>
            </a:r>
            <a:r>
              <a:rPr lang="en" sz="1100">
                <a:solidFill>
                  <a:schemeClr val="dk1"/>
                </a:solidFill>
              </a:rPr>
              <a:t/>
            </a:r>
            <a:br>
              <a:rPr lang="en" sz="1100">
                <a:solidFill>
                  <a:schemeClr val="dk1"/>
                </a:solidFill>
              </a:rPr>
            </a:br>
            <a:r>
              <a:rPr lang="en" sz="1100">
                <a:solidFill>
                  <a:schemeClr val="dk1"/>
                </a:solidFill>
              </a:rPr>
              <a:t>  </a:t>
            </a:r>
            <a:r>
              <a:rPr lang="en" sz="1300">
                <a:solidFill>
                  <a:schemeClr val="dk1"/>
                </a:solidFill>
              </a:rPr>
              <a:t> Predict which sum will occur the most often.   ____________</a:t>
            </a:r>
            <a:endParaRPr sz="1300">
              <a:solidFill>
                <a:schemeClr val="dk1"/>
              </a:solidFill>
            </a:endParaRPr>
          </a:p>
          <a:p>
            <a:pPr marL="0" lvl="0" indent="0" algn="l" rtl="0">
              <a:spcBef>
                <a:spcPts val="1600"/>
              </a:spcBef>
              <a:spcAft>
                <a:spcPts val="0"/>
              </a:spcAft>
              <a:buNone/>
            </a:pPr>
            <a:r>
              <a:rPr lang="en" sz="1600" b="1">
                <a:solidFill>
                  <a:schemeClr val="dk1"/>
                </a:solidFill>
              </a:rPr>
              <a:t>EXPERIMENT: </a:t>
            </a:r>
            <a:endParaRPr sz="1100">
              <a:solidFill>
                <a:schemeClr val="dk1"/>
              </a:solidFill>
            </a:endParaRPr>
          </a:p>
          <a:p>
            <a:pPr marL="0" lvl="0" indent="0" algn="l" rtl="0">
              <a:lnSpc>
                <a:spcPct val="150000"/>
              </a:lnSpc>
              <a:spcBef>
                <a:spcPts val="1200"/>
              </a:spcBef>
              <a:spcAft>
                <a:spcPts val="0"/>
              </a:spcAft>
              <a:buNone/>
            </a:pPr>
            <a:r>
              <a:rPr lang="en" sz="1400">
                <a:solidFill>
                  <a:schemeClr val="dk1"/>
                </a:solidFill>
              </a:rPr>
              <a:t>1) Spin both spinners and add the two numbers that come up.</a:t>
            </a:r>
            <a:br>
              <a:rPr lang="en" sz="1400">
                <a:solidFill>
                  <a:schemeClr val="dk1"/>
                </a:solidFill>
              </a:rPr>
            </a:br>
            <a:r>
              <a:rPr lang="en" sz="1400">
                <a:solidFill>
                  <a:schemeClr val="dk1"/>
                </a:solidFill>
              </a:rPr>
              <a:t>    Write the addition sentence in the correct column on the </a:t>
            </a:r>
            <a:br>
              <a:rPr lang="en" sz="1400">
                <a:solidFill>
                  <a:schemeClr val="dk1"/>
                </a:solidFill>
              </a:rPr>
            </a:br>
            <a:r>
              <a:rPr lang="en" sz="1400">
                <a:solidFill>
                  <a:schemeClr val="dk1"/>
                </a:solidFill>
              </a:rPr>
              <a:t>    recording sheet .</a:t>
            </a:r>
            <a:br>
              <a:rPr lang="en" sz="1400">
                <a:solidFill>
                  <a:schemeClr val="dk1"/>
                </a:solidFill>
              </a:rPr>
            </a:br>
            <a:r>
              <a:rPr lang="en" sz="1400">
                <a:solidFill>
                  <a:schemeClr val="dk1"/>
                </a:solidFill>
              </a:rPr>
              <a:t>2) Repeat until one column on the recording sheet is filled in.</a:t>
            </a:r>
            <a:endParaRPr sz="1400">
              <a:solidFill>
                <a:schemeClr val="dk1"/>
              </a:solidFill>
            </a:endParaRPr>
          </a:p>
          <a:p>
            <a:pPr marL="0" lvl="0" indent="0" algn="l" rtl="0">
              <a:spcBef>
                <a:spcPts val="1200"/>
              </a:spcBef>
              <a:spcAft>
                <a:spcPts val="0"/>
              </a:spcAft>
              <a:buNone/>
            </a:pPr>
            <a:r>
              <a:rPr lang="en" sz="1600" b="1">
                <a:solidFill>
                  <a:schemeClr val="dk1"/>
                </a:solidFill>
              </a:rPr>
              <a:t>COMPARE RESULTS TO THE PREDICTION:</a:t>
            </a:r>
            <a:endParaRPr sz="1100">
              <a:solidFill>
                <a:schemeClr val="dk1"/>
              </a:solidFill>
            </a:endParaRPr>
          </a:p>
          <a:p>
            <a:pPr marL="0" lvl="0" indent="0" algn="l" rtl="0">
              <a:lnSpc>
                <a:spcPct val="150000"/>
              </a:lnSpc>
              <a:spcBef>
                <a:spcPts val="1200"/>
              </a:spcBef>
              <a:spcAft>
                <a:spcPts val="1200"/>
              </a:spcAft>
              <a:buNone/>
            </a:pPr>
            <a:r>
              <a:rPr lang="en" sz="1400">
                <a:solidFill>
                  <a:schemeClr val="dk1"/>
                </a:solidFill>
              </a:rPr>
              <a:t>3) How do your results compare to your prediction? </a:t>
            </a:r>
            <a:br>
              <a:rPr lang="en" sz="1400">
                <a:solidFill>
                  <a:schemeClr val="dk1"/>
                </a:solidFill>
              </a:rPr>
            </a:br>
            <a:r>
              <a:rPr lang="en" sz="1400">
                <a:solidFill>
                  <a:schemeClr val="dk1"/>
                </a:solidFill>
              </a:rPr>
              <a:t>4) Why do you think that sum came up the most often?</a:t>
            </a:r>
            <a:endParaRPr sz="1400">
              <a:solidFill>
                <a:schemeClr val="dk1"/>
              </a:solidFill>
            </a:endParaRPr>
          </a:p>
        </p:txBody>
      </p:sp>
      <p:pic>
        <p:nvPicPr>
          <p:cNvPr id="438" name="Google Shape;438;p66"/>
          <p:cNvPicPr preferRelativeResize="0"/>
          <p:nvPr/>
        </p:nvPicPr>
        <p:blipFill>
          <a:blip r:embed="rId3">
            <a:alphaModFix/>
          </a:blip>
          <a:stretch>
            <a:fillRect/>
          </a:stretch>
        </p:blipFill>
        <p:spPr>
          <a:xfrm>
            <a:off x="256723" y="485296"/>
            <a:ext cx="2363138" cy="1172503"/>
          </a:xfrm>
          <a:prstGeom prst="rect">
            <a:avLst/>
          </a:prstGeom>
          <a:noFill/>
          <a:ln>
            <a:noFill/>
          </a:ln>
        </p:spPr>
      </p:pic>
      <p:pic>
        <p:nvPicPr>
          <p:cNvPr id="439" name="Google Shape;439;p66"/>
          <p:cNvPicPr preferRelativeResize="0"/>
          <p:nvPr/>
        </p:nvPicPr>
        <p:blipFill rotWithShape="1">
          <a:blip r:embed="rId4">
            <a:alphaModFix/>
          </a:blip>
          <a:srcRect t="50973"/>
          <a:stretch/>
        </p:blipFill>
        <p:spPr>
          <a:xfrm>
            <a:off x="301550" y="1905751"/>
            <a:ext cx="2363150" cy="1705575"/>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5" name="Google Shape;445;p67"/>
          <p:cNvSpPr txBox="1">
            <a:spLocks noGrp="1"/>
          </p:cNvSpPr>
          <p:nvPr>
            <p:ph type="title"/>
          </p:nvPr>
        </p:nvSpPr>
        <p:spPr>
          <a:xfrm>
            <a:off x="311700" y="479078"/>
            <a:ext cx="8520600" cy="108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What Happens if All the Spaces on the Spinner</a:t>
            </a:r>
            <a:endParaRPr dirty="0"/>
          </a:p>
          <a:p>
            <a:pPr marL="0" lvl="0" indent="0" algn="ctr" rtl="0">
              <a:spcBef>
                <a:spcPts val="0"/>
              </a:spcBef>
              <a:spcAft>
                <a:spcPts val="0"/>
              </a:spcAft>
              <a:buNone/>
            </a:pPr>
            <a:r>
              <a:rPr lang="en" dirty="0"/>
              <a:t> Are Not the Same Size?</a:t>
            </a:r>
            <a:endParaRPr dirty="0"/>
          </a:p>
        </p:txBody>
      </p:sp>
      <p:sp>
        <p:nvSpPr>
          <p:cNvPr id="446" name="Google Shape;446;p67"/>
          <p:cNvSpPr txBox="1">
            <a:spLocks noGrp="1"/>
          </p:cNvSpPr>
          <p:nvPr>
            <p:ph type="body" idx="2"/>
          </p:nvPr>
        </p:nvSpPr>
        <p:spPr>
          <a:xfrm>
            <a:off x="4176475" y="1880975"/>
            <a:ext cx="3999900" cy="43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t>When </a:t>
            </a:r>
            <a:r>
              <a:rPr lang="en" sz="1500">
                <a:solidFill>
                  <a:srgbClr val="980000"/>
                </a:solidFill>
              </a:rPr>
              <a:t>theoretical probability</a:t>
            </a:r>
            <a:r>
              <a:rPr lang="en" sz="1500"/>
              <a:t> is used to make predictions about future events, the events must be </a:t>
            </a:r>
            <a:r>
              <a:rPr lang="en" sz="1500">
                <a:solidFill>
                  <a:srgbClr val="980000"/>
                </a:solidFill>
              </a:rPr>
              <a:t>equally likely</a:t>
            </a:r>
            <a:r>
              <a:rPr lang="en" sz="1500"/>
              <a:t>.</a:t>
            </a:r>
            <a:endParaRPr sz="1500"/>
          </a:p>
          <a:p>
            <a:pPr marL="0" lvl="0" indent="0" algn="l" rtl="0">
              <a:spcBef>
                <a:spcPts val="1600"/>
              </a:spcBef>
              <a:spcAft>
                <a:spcPts val="0"/>
              </a:spcAft>
              <a:buNone/>
            </a:pPr>
            <a:r>
              <a:rPr lang="en" sz="1500"/>
              <a:t>If you do an event such as tossing a paper cup and seeing which way it will land (right-side up, upside down, or on its side), the events are NOT equally likely.</a:t>
            </a:r>
            <a:endParaRPr sz="1500"/>
          </a:p>
          <a:p>
            <a:pPr marL="0" lvl="0" indent="0" algn="l" rtl="0">
              <a:spcBef>
                <a:spcPts val="1600"/>
              </a:spcBef>
              <a:spcAft>
                <a:spcPts val="0"/>
              </a:spcAft>
              <a:buNone/>
            </a:pPr>
            <a:endParaRPr>
              <a:highlight>
                <a:srgbClr val="00FF00"/>
              </a:highlight>
            </a:endParaRPr>
          </a:p>
          <a:p>
            <a:pPr marL="0" lvl="0" indent="0" algn="l" rtl="0">
              <a:spcBef>
                <a:spcPts val="1600"/>
              </a:spcBef>
              <a:spcAft>
                <a:spcPts val="1600"/>
              </a:spcAft>
              <a:buClr>
                <a:schemeClr val="dk1"/>
              </a:buClr>
              <a:buSzPts val="1100"/>
              <a:buFont typeface="Arial"/>
              <a:buNone/>
            </a:pPr>
            <a:r>
              <a:rPr lang="en" sz="1500"/>
              <a:t>If the events are </a:t>
            </a:r>
            <a:r>
              <a:rPr lang="en" sz="1500">
                <a:solidFill>
                  <a:srgbClr val="980000"/>
                </a:solidFill>
              </a:rPr>
              <a:t>NOT</a:t>
            </a:r>
            <a:r>
              <a:rPr lang="en" sz="1500"/>
              <a:t> equally likely, then you use </a:t>
            </a:r>
            <a:r>
              <a:rPr lang="en" sz="1500" b="1">
                <a:solidFill>
                  <a:srgbClr val="980000"/>
                </a:solidFill>
              </a:rPr>
              <a:t>experimental probability</a:t>
            </a:r>
            <a:r>
              <a:rPr lang="en" sz="1500"/>
              <a:t> to make future predictions.</a:t>
            </a:r>
            <a:endParaRPr sz="1500"/>
          </a:p>
        </p:txBody>
      </p:sp>
      <p:pic>
        <p:nvPicPr>
          <p:cNvPr id="448" name="Google Shape;448;p67"/>
          <p:cNvPicPr preferRelativeResize="0"/>
          <p:nvPr/>
        </p:nvPicPr>
        <p:blipFill rotWithShape="1">
          <a:blip r:embed="rId3">
            <a:alphaModFix/>
          </a:blip>
          <a:srcRect b="24104"/>
          <a:stretch/>
        </p:blipFill>
        <p:spPr>
          <a:xfrm>
            <a:off x="5050712" y="4122625"/>
            <a:ext cx="3125675" cy="460750"/>
          </a:xfrm>
          <a:prstGeom prst="rect">
            <a:avLst/>
          </a:prstGeom>
          <a:noFill/>
          <a:ln>
            <a:noFill/>
          </a:ln>
        </p:spPr>
      </p:pic>
      <p:sp>
        <p:nvSpPr>
          <p:cNvPr id="449" name="Google Shape;449;p67"/>
          <p:cNvSpPr/>
          <p:nvPr/>
        </p:nvSpPr>
        <p:spPr>
          <a:xfrm>
            <a:off x="1965638" y="3283350"/>
            <a:ext cx="2170500" cy="1872600"/>
          </a:xfrm>
          <a:prstGeom prst="wedgeEllipseCallout">
            <a:avLst>
              <a:gd name="adj1" fmla="val -70597"/>
              <a:gd name="adj2" fmla="val -128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omic Sans MS"/>
                <a:ea typeface="Comic Sans MS"/>
                <a:cs typeface="Comic Sans MS"/>
                <a:sym typeface="Comic Sans MS"/>
              </a:rPr>
              <a:t>We need to split the 3 so the segments are the same size. This makes each segment </a:t>
            </a:r>
            <a:r>
              <a:rPr lang="en" dirty="0">
                <a:solidFill>
                  <a:srgbClr val="980000"/>
                </a:solidFill>
                <a:latin typeface="Comic Sans MS"/>
                <a:ea typeface="Comic Sans MS"/>
                <a:cs typeface="Comic Sans MS"/>
                <a:sym typeface="Comic Sans MS"/>
              </a:rPr>
              <a:t>equally likely</a:t>
            </a:r>
            <a:r>
              <a:rPr lang="en" dirty="0">
                <a:latin typeface="Comic Sans MS"/>
                <a:ea typeface="Comic Sans MS"/>
                <a:cs typeface="Comic Sans MS"/>
                <a:sym typeface="Comic Sans MS"/>
              </a:rPr>
              <a:t> to happen.</a:t>
            </a:r>
            <a:endParaRPr dirty="0">
              <a:latin typeface="Comic Sans MS"/>
              <a:ea typeface="Comic Sans MS"/>
              <a:cs typeface="Comic Sans MS"/>
              <a:sym typeface="Comic Sans MS"/>
            </a:endParaRPr>
          </a:p>
        </p:txBody>
      </p:sp>
      <p:cxnSp>
        <p:nvCxnSpPr>
          <p:cNvPr id="450" name="Google Shape;450;p67"/>
          <p:cNvCxnSpPr/>
          <p:nvPr/>
        </p:nvCxnSpPr>
        <p:spPr>
          <a:xfrm>
            <a:off x="2263775" y="2941438"/>
            <a:ext cx="795600" cy="11100"/>
          </a:xfrm>
          <a:prstGeom prst="straightConnector1">
            <a:avLst/>
          </a:prstGeom>
          <a:noFill/>
          <a:ln w="38100" cap="flat" cmpd="sng">
            <a:solidFill>
              <a:schemeClr val="dk2"/>
            </a:solidFill>
            <a:prstDash val="dot"/>
            <a:round/>
            <a:headEnd type="none" w="med" len="med"/>
            <a:tailEnd type="none" w="med" len="med"/>
          </a:ln>
        </p:spPr>
      </p:cxnSp>
      <p:grpSp>
        <p:nvGrpSpPr>
          <p:cNvPr id="3" name="Group 2"/>
          <p:cNvGrpSpPr/>
          <p:nvPr/>
        </p:nvGrpSpPr>
        <p:grpSpPr>
          <a:xfrm>
            <a:off x="311700" y="1589078"/>
            <a:ext cx="3564218" cy="1642900"/>
            <a:chOff x="435500" y="2153325"/>
            <a:chExt cx="3564218" cy="1642900"/>
          </a:xfrm>
        </p:grpSpPr>
        <p:pic>
          <p:nvPicPr>
            <p:cNvPr id="447" name="Google Shape;447;p67"/>
            <p:cNvPicPr preferRelativeResize="0"/>
            <p:nvPr/>
          </p:nvPicPr>
          <p:blipFill rotWithShape="1">
            <a:blip r:embed="rId4">
              <a:alphaModFix/>
            </a:blip>
            <a:srcRect r="50211"/>
            <a:stretch/>
          </p:blipFill>
          <p:spPr>
            <a:xfrm>
              <a:off x="435500" y="2153325"/>
              <a:ext cx="1592800" cy="1587325"/>
            </a:xfrm>
            <a:prstGeom prst="rect">
              <a:avLst/>
            </a:prstGeom>
            <a:noFill/>
            <a:ln>
              <a:noFill/>
            </a:ln>
          </p:spPr>
        </p:pic>
        <p:sp>
          <p:nvSpPr>
            <p:cNvPr id="451" name="Google Shape;451;p67"/>
            <p:cNvSpPr/>
            <p:nvPr/>
          </p:nvSpPr>
          <p:spPr>
            <a:xfrm>
              <a:off x="2089438" y="2801338"/>
              <a:ext cx="234000" cy="291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2" name="Google Shape;452;p67"/>
            <p:cNvPicPr preferRelativeResize="0"/>
            <p:nvPr/>
          </p:nvPicPr>
          <p:blipFill>
            <a:blip r:embed="rId5">
              <a:alphaModFix/>
            </a:blip>
            <a:stretch>
              <a:fillRect/>
            </a:stretch>
          </p:blipFill>
          <p:spPr>
            <a:xfrm>
              <a:off x="2406924" y="2208900"/>
              <a:ext cx="1592794" cy="1587325"/>
            </a:xfrm>
            <a:prstGeom prst="rect">
              <a:avLst/>
            </a:prstGeom>
            <a:noFill/>
            <a:ln>
              <a:noFill/>
            </a:ln>
          </p:spPr>
        </p:pic>
      </p:grpSp>
      <p:pic>
        <p:nvPicPr>
          <p:cNvPr id="2" name="Picture 1" descr="Cartoon Teacher PNG | PNG Al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47" y="3704397"/>
            <a:ext cx="2044673" cy="3310649"/>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 			Spinner Sums B </a:t>
            </a:r>
            <a:endParaRPr/>
          </a:p>
        </p:txBody>
      </p:sp>
      <p:sp>
        <p:nvSpPr>
          <p:cNvPr id="458" name="Google Shape;458;p68"/>
          <p:cNvSpPr txBox="1">
            <a:spLocks noGrp="1"/>
          </p:cNvSpPr>
          <p:nvPr>
            <p:ph type="body" idx="1"/>
          </p:nvPr>
        </p:nvSpPr>
        <p:spPr>
          <a:xfrm>
            <a:off x="311700" y="1356875"/>
            <a:ext cx="6146250" cy="51543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300" dirty="0">
                <a:solidFill>
                  <a:schemeClr val="dk1"/>
                </a:solidFill>
              </a:rPr>
              <a:t>Materials needed: 2 paper clips, paper to make 2 spinners, recording sheet</a:t>
            </a:r>
            <a:endParaRPr sz="1300" dirty="0">
              <a:solidFill>
                <a:schemeClr val="dk1"/>
              </a:solidFill>
            </a:endParaRPr>
          </a:p>
          <a:p>
            <a:pPr marL="0" lvl="0" indent="0" algn="l" rtl="0">
              <a:spcBef>
                <a:spcPts val="1200"/>
              </a:spcBef>
              <a:spcAft>
                <a:spcPts val="0"/>
              </a:spcAft>
              <a:buNone/>
            </a:pPr>
            <a:r>
              <a:rPr lang="en" sz="1600" b="1" dirty="0" smtClean="0">
                <a:solidFill>
                  <a:schemeClr val="dk1"/>
                </a:solidFill>
              </a:rPr>
              <a:t>PROBLEM:</a:t>
            </a:r>
            <a:r>
              <a:rPr lang="en" sz="1100" dirty="0">
                <a:solidFill>
                  <a:schemeClr val="dk1"/>
                </a:solidFill>
              </a:rPr>
              <a:t> </a:t>
            </a:r>
            <a:r>
              <a:rPr lang="en" sz="1100" dirty="0" smtClean="0">
                <a:solidFill>
                  <a:schemeClr val="dk1"/>
                </a:solidFill>
              </a:rPr>
              <a:t> </a:t>
            </a:r>
          </a:p>
          <a:p>
            <a:pPr marL="0" lvl="0" indent="0" algn="l" rtl="0">
              <a:spcBef>
                <a:spcPts val="1200"/>
              </a:spcBef>
              <a:spcAft>
                <a:spcPts val="0"/>
              </a:spcAft>
              <a:buNone/>
            </a:pPr>
            <a:r>
              <a:rPr lang="en" sz="1300" dirty="0" smtClean="0">
                <a:solidFill>
                  <a:schemeClr val="dk1"/>
                </a:solidFill>
              </a:rPr>
              <a:t>Both </a:t>
            </a:r>
            <a:r>
              <a:rPr lang="en" sz="1300" dirty="0">
                <a:solidFill>
                  <a:schemeClr val="dk1"/>
                </a:solidFill>
              </a:rPr>
              <a:t>spinners have the same numbers but the  </a:t>
            </a:r>
            <a:r>
              <a:rPr lang="en" sz="1300" dirty="0" smtClean="0">
                <a:solidFill>
                  <a:schemeClr val="dk1"/>
                </a:solidFill>
              </a:rPr>
              <a:t>sections </a:t>
            </a:r>
            <a:r>
              <a:rPr lang="en" sz="1300" dirty="0">
                <a:solidFill>
                  <a:schemeClr val="dk1"/>
                </a:solidFill>
              </a:rPr>
              <a:t>are </a:t>
            </a:r>
            <a:r>
              <a:rPr lang="en" sz="1300" dirty="0" smtClean="0">
                <a:solidFill>
                  <a:schemeClr val="dk1"/>
                </a:solidFill>
              </a:rPr>
              <a:t>divided </a:t>
            </a:r>
            <a:r>
              <a:rPr lang="en" sz="1300" dirty="0">
                <a:solidFill>
                  <a:schemeClr val="dk1"/>
                </a:solidFill>
              </a:rPr>
              <a:t>up differently. When you spin </a:t>
            </a:r>
            <a:r>
              <a:rPr lang="en" sz="1300" dirty="0" smtClean="0">
                <a:solidFill>
                  <a:schemeClr val="dk1"/>
                </a:solidFill>
              </a:rPr>
              <a:t>both</a:t>
            </a:r>
            <a:r>
              <a:rPr lang="en" sz="1300" dirty="0">
                <a:solidFill>
                  <a:schemeClr val="dk1"/>
                </a:solidFill>
              </a:rPr>
              <a:t> </a:t>
            </a:r>
            <a:r>
              <a:rPr lang="en" sz="1300" dirty="0" smtClean="0">
                <a:solidFill>
                  <a:schemeClr val="dk1"/>
                </a:solidFill>
              </a:rPr>
              <a:t>spinners </a:t>
            </a:r>
            <a:r>
              <a:rPr lang="en" sz="1300" dirty="0">
                <a:solidFill>
                  <a:schemeClr val="dk1"/>
                </a:solidFill>
              </a:rPr>
              <a:t>and add both numbers, are some sums</a:t>
            </a:r>
            <a:br>
              <a:rPr lang="en" sz="1300" dirty="0">
                <a:solidFill>
                  <a:schemeClr val="dk1"/>
                </a:solidFill>
              </a:rPr>
            </a:br>
            <a:r>
              <a:rPr lang="en" sz="1300" dirty="0" smtClean="0">
                <a:solidFill>
                  <a:schemeClr val="dk1"/>
                </a:solidFill>
              </a:rPr>
              <a:t>more </a:t>
            </a:r>
            <a:r>
              <a:rPr lang="en" sz="1300" dirty="0">
                <a:solidFill>
                  <a:schemeClr val="dk1"/>
                </a:solidFill>
              </a:rPr>
              <a:t>likely to come up?</a:t>
            </a:r>
            <a:endParaRPr sz="1300" dirty="0">
              <a:solidFill>
                <a:schemeClr val="dk1"/>
              </a:solidFill>
            </a:endParaRPr>
          </a:p>
          <a:p>
            <a:pPr marL="0" lvl="0" indent="0" algn="l" rtl="0">
              <a:spcBef>
                <a:spcPts val="1200"/>
              </a:spcBef>
              <a:spcAft>
                <a:spcPts val="0"/>
              </a:spcAft>
              <a:buNone/>
            </a:pPr>
            <a:r>
              <a:rPr lang="en" sz="1600" b="1" dirty="0">
                <a:solidFill>
                  <a:schemeClr val="dk1"/>
                </a:solidFill>
              </a:rPr>
              <a:t>PREDICTION:</a:t>
            </a:r>
            <a:r>
              <a:rPr lang="en" sz="1100" dirty="0"/>
              <a:t>	</a:t>
            </a:r>
            <a:r>
              <a:rPr lang="en" sz="1100" dirty="0">
                <a:solidFill>
                  <a:schemeClr val="dk1"/>
                </a:solidFill>
              </a:rPr>
              <a:t/>
            </a:r>
            <a:br>
              <a:rPr lang="en" sz="1100" dirty="0">
                <a:solidFill>
                  <a:schemeClr val="dk1"/>
                </a:solidFill>
              </a:rPr>
            </a:br>
            <a:r>
              <a:rPr lang="en" sz="1100" dirty="0">
                <a:solidFill>
                  <a:schemeClr val="dk1"/>
                </a:solidFill>
              </a:rPr>
              <a:t>	</a:t>
            </a:r>
            <a:r>
              <a:rPr lang="en" sz="1300" dirty="0">
                <a:solidFill>
                  <a:schemeClr val="dk1"/>
                </a:solidFill>
              </a:rPr>
              <a:t>Predict which sum will occur the most often.   ____________</a:t>
            </a:r>
            <a:endParaRPr sz="1300" dirty="0">
              <a:solidFill>
                <a:schemeClr val="dk1"/>
              </a:solidFill>
            </a:endParaRPr>
          </a:p>
          <a:p>
            <a:pPr marL="0" lvl="0" indent="0" algn="l" rtl="0">
              <a:spcBef>
                <a:spcPts val="1600"/>
              </a:spcBef>
              <a:spcAft>
                <a:spcPts val="0"/>
              </a:spcAft>
              <a:buNone/>
            </a:pPr>
            <a:r>
              <a:rPr lang="en" sz="1600" b="1" dirty="0">
                <a:solidFill>
                  <a:schemeClr val="dk1"/>
                </a:solidFill>
              </a:rPr>
              <a:t>EXPERIMENT: </a:t>
            </a:r>
            <a:endParaRPr sz="1100" dirty="0">
              <a:solidFill>
                <a:schemeClr val="dk1"/>
              </a:solidFill>
            </a:endParaRPr>
          </a:p>
          <a:p>
            <a:pPr marL="457200" lvl="0" indent="-311150" algn="l" rtl="0">
              <a:spcBef>
                <a:spcPts val="1200"/>
              </a:spcBef>
              <a:spcAft>
                <a:spcPts val="0"/>
              </a:spcAft>
              <a:buClr>
                <a:schemeClr val="dk1"/>
              </a:buClr>
              <a:buSzPts val="1300"/>
              <a:buAutoNum type="arabicParenR"/>
            </a:pPr>
            <a:r>
              <a:rPr lang="en" sz="1300" dirty="0">
                <a:solidFill>
                  <a:schemeClr val="dk1"/>
                </a:solidFill>
              </a:rPr>
              <a:t>Spin both spinners and add the two numbers that come up.</a:t>
            </a:r>
            <a:endParaRPr sz="1300" dirty="0">
              <a:solidFill>
                <a:schemeClr val="dk1"/>
              </a:solidFill>
            </a:endParaRPr>
          </a:p>
          <a:p>
            <a:pPr marL="457200" lvl="0" indent="-311150" algn="l" rtl="0">
              <a:spcBef>
                <a:spcPts val="0"/>
              </a:spcBef>
              <a:spcAft>
                <a:spcPts val="0"/>
              </a:spcAft>
              <a:buClr>
                <a:schemeClr val="dk1"/>
              </a:buClr>
              <a:buSzPts val="1300"/>
              <a:buAutoNum type="arabicParenR"/>
            </a:pPr>
            <a:r>
              <a:rPr lang="en" sz="1300" dirty="0">
                <a:solidFill>
                  <a:schemeClr val="dk1"/>
                </a:solidFill>
              </a:rPr>
              <a:t>Write the addition sentence in the correct column on the recording sheet.</a:t>
            </a:r>
            <a:endParaRPr sz="1300" dirty="0">
              <a:solidFill>
                <a:schemeClr val="dk1"/>
              </a:solidFill>
            </a:endParaRPr>
          </a:p>
          <a:p>
            <a:pPr marL="457200" lvl="0" indent="-311150" algn="l" rtl="0">
              <a:spcBef>
                <a:spcPts val="0"/>
              </a:spcBef>
              <a:spcAft>
                <a:spcPts val="0"/>
              </a:spcAft>
              <a:buClr>
                <a:schemeClr val="dk1"/>
              </a:buClr>
              <a:buSzPts val="1300"/>
              <a:buAutoNum type="arabicParenR"/>
            </a:pPr>
            <a:r>
              <a:rPr lang="en" sz="1300" dirty="0">
                <a:solidFill>
                  <a:schemeClr val="dk1"/>
                </a:solidFill>
              </a:rPr>
              <a:t>Repeat until one column on the recording sheet is filled in.</a:t>
            </a:r>
            <a:endParaRPr sz="1300" dirty="0">
              <a:solidFill>
                <a:schemeClr val="dk1"/>
              </a:solidFill>
            </a:endParaRPr>
          </a:p>
          <a:p>
            <a:pPr marL="0" lvl="0" indent="0" algn="l" rtl="0">
              <a:spcBef>
                <a:spcPts val="1200"/>
              </a:spcBef>
              <a:spcAft>
                <a:spcPts val="0"/>
              </a:spcAft>
              <a:buNone/>
            </a:pPr>
            <a:r>
              <a:rPr lang="en" sz="1600" b="1" dirty="0">
                <a:solidFill>
                  <a:schemeClr val="dk1"/>
                </a:solidFill>
              </a:rPr>
              <a:t>COMPARE RESULTS TO THE PREDICTION:</a:t>
            </a:r>
            <a:endParaRPr sz="1100" dirty="0">
              <a:solidFill>
                <a:schemeClr val="dk1"/>
              </a:solidFill>
            </a:endParaRPr>
          </a:p>
          <a:p>
            <a:pPr marL="457200" lvl="0" indent="-304800" algn="l" rtl="0">
              <a:spcBef>
                <a:spcPts val="1200"/>
              </a:spcBef>
              <a:spcAft>
                <a:spcPts val="0"/>
              </a:spcAft>
              <a:buClr>
                <a:schemeClr val="dk1"/>
              </a:buClr>
              <a:buSzPts val="1200"/>
              <a:buAutoNum type="arabicParenR"/>
            </a:pPr>
            <a:r>
              <a:rPr lang="en" sz="1300" dirty="0">
                <a:solidFill>
                  <a:schemeClr val="dk1"/>
                </a:solidFill>
              </a:rPr>
              <a:t>a) How do your results compare to your prediction?</a:t>
            </a:r>
            <a:br>
              <a:rPr lang="en" sz="1300" dirty="0">
                <a:solidFill>
                  <a:schemeClr val="dk1"/>
                </a:solidFill>
              </a:rPr>
            </a:br>
            <a:r>
              <a:rPr lang="en" sz="1300" dirty="0">
                <a:solidFill>
                  <a:schemeClr val="dk1"/>
                </a:solidFill>
              </a:rPr>
              <a:t>b) Why do you think that sum came up the most often?</a:t>
            </a:r>
            <a:br>
              <a:rPr lang="en" sz="1300" dirty="0">
                <a:solidFill>
                  <a:schemeClr val="dk1"/>
                </a:solidFill>
              </a:rPr>
            </a:br>
            <a:r>
              <a:rPr lang="en" sz="1300" dirty="0">
                <a:solidFill>
                  <a:schemeClr val="dk1"/>
                </a:solidFill>
              </a:rPr>
              <a:t>c) Are the results the same or different as Spinner Sums A?</a:t>
            </a:r>
            <a:br>
              <a:rPr lang="en" sz="1300" dirty="0">
                <a:solidFill>
                  <a:schemeClr val="dk1"/>
                </a:solidFill>
              </a:rPr>
            </a:br>
            <a:endParaRPr sz="1300" dirty="0">
              <a:solidFill>
                <a:schemeClr val="dk1"/>
              </a:solidFill>
            </a:endParaRPr>
          </a:p>
          <a:p>
            <a:pPr marL="0" lvl="0" indent="0" algn="l" rtl="0">
              <a:spcBef>
                <a:spcPts val="1200"/>
              </a:spcBef>
              <a:spcAft>
                <a:spcPts val="1600"/>
              </a:spcAft>
              <a:buNone/>
            </a:pPr>
            <a:endParaRPr sz="1100" dirty="0">
              <a:solidFill>
                <a:schemeClr val="dk1"/>
              </a:solidFill>
            </a:endParaRPr>
          </a:p>
        </p:txBody>
      </p:sp>
      <p:pic>
        <p:nvPicPr>
          <p:cNvPr id="459" name="Google Shape;459;p68"/>
          <p:cNvPicPr preferRelativeResize="0"/>
          <p:nvPr/>
        </p:nvPicPr>
        <p:blipFill rotWithShape="1">
          <a:blip r:embed="rId3">
            <a:alphaModFix/>
          </a:blip>
          <a:srcRect t="50409"/>
          <a:stretch/>
        </p:blipFill>
        <p:spPr>
          <a:xfrm>
            <a:off x="6609425" y="3934025"/>
            <a:ext cx="2363125" cy="1725250"/>
          </a:xfrm>
          <a:prstGeom prst="rect">
            <a:avLst/>
          </a:prstGeom>
          <a:noFill/>
          <a:ln>
            <a:noFill/>
          </a:ln>
        </p:spPr>
      </p:pic>
      <p:pic>
        <p:nvPicPr>
          <p:cNvPr id="460" name="Google Shape;460;p68"/>
          <p:cNvPicPr preferRelativeResize="0"/>
          <p:nvPr/>
        </p:nvPicPr>
        <p:blipFill>
          <a:blip r:embed="rId4">
            <a:alphaModFix/>
          </a:blip>
          <a:stretch>
            <a:fillRect/>
          </a:stretch>
        </p:blipFill>
        <p:spPr>
          <a:xfrm>
            <a:off x="6609425" y="1923578"/>
            <a:ext cx="2363137" cy="1147818"/>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Spinner Sums Summary</a:t>
            </a:r>
            <a:endParaRPr/>
          </a:p>
          <a:p>
            <a:pPr marL="0" lvl="0" indent="0" algn="l" rtl="0">
              <a:spcBef>
                <a:spcPts val="0"/>
              </a:spcBef>
              <a:spcAft>
                <a:spcPts val="0"/>
              </a:spcAft>
              <a:buNone/>
            </a:pPr>
            <a:endParaRPr/>
          </a:p>
        </p:txBody>
      </p:sp>
      <p:sp>
        <p:nvSpPr>
          <p:cNvPr id="466" name="Google Shape;466;p69"/>
          <p:cNvSpPr txBox="1">
            <a:spLocks noGrp="1"/>
          </p:cNvSpPr>
          <p:nvPr>
            <p:ph type="body" idx="1"/>
          </p:nvPr>
        </p:nvSpPr>
        <p:spPr>
          <a:xfrm>
            <a:off x="311700" y="3174300"/>
            <a:ext cx="3837300" cy="301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500"/>
              <a:t>1) The most likely sum to come up is ___. 2) The least likely sum to come up is ___. 3) Give an example of a sum that is </a:t>
            </a:r>
            <a:br>
              <a:rPr lang="en" sz="1500"/>
            </a:br>
            <a:r>
              <a:rPr lang="en" sz="1500"/>
              <a:t>     </a:t>
            </a:r>
            <a:r>
              <a:rPr lang="en" sz="1500" u="sng"/>
              <a:t>impossible</a:t>
            </a:r>
            <a:r>
              <a:rPr lang="en" sz="1500"/>
              <a:t> to come up on any of these</a:t>
            </a:r>
            <a:br>
              <a:rPr lang="en" sz="1500"/>
            </a:br>
            <a:r>
              <a:rPr lang="en" sz="1500"/>
              <a:t>     spinners. ______</a:t>
            </a:r>
            <a:endParaRPr sz="1500">
              <a:highlight>
                <a:srgbClr val="FFFF00"/>
              </a:highlight>
            </a:endParaRPr>
          </a:p>
        </p:txBody>
      </p:sp>
      <p:sp>
        <p:nvSpPr>
          <p:cNvPr id="467" name="Google Shape;467;p69"/>
          <p:cNvSpPr txBox="1"/>
          <p:nvPr/>
        </p:nvSpPr>
        <p:spPr>
          <a:xfrm>
            <a:off x="332150" y="2672500"/>
            <a:ext cx="3000000" cy="3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1"/>
                </a:solidFill>
              </a:rPr>
              <a:t>Spinner Sums A</a:t>
            </a:r>
            <a:endParaRPr sz="600"/>
          </a:p>
        </p:txBody>
      </p:sp>
      <p:sp>
        <p:nvSpPr>
          <p:cNvPr id="468" name="Google Shape;468;p69"/>
          <p:cNvSpPr txBox="1"/>
          <p:nvPr/>
        </p:nvSpPr>
        <p:spPr>
          <a:xfrm>
            <a:off x="5626950" y="2672500"/>
            <a:ext cx="3000000" cy="3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Spinner Sums B</a:t>
            </a:r>
            <a:endParaRPr sz="600"/>
          </a:p>
        </p:txBody>
      </p:sp>
      <p:sp>
        <p:nvSpPr>
          <p:cNvPr id="469" name="Google Shape;469;p69"/>
          <p:cNvSpPr txBox="1">
            <a:spLocks noGrp="1"/>
          </p:cNvSpPr>
          <p:nvPr>
            <p:ph type="body" idx="1"/>
          </p:nvPr>
        </p:nvSpPr>
        <p:spPr>
          <a:xfrm>
            <a:off x="4865075" y="3174225"/>
            <a:ext cx="3837300" cy="3018900"/>
          </a:xfrm>
          <a:prstGeom prst="rect">
            <a:avLst/>
          </a:prstGeom>
        </p:spPr>
        <p:txBody>
          <a:bodyPr spcFirstLastPara="1" wrap="square" lIns="91425" tIns="91425" rIns="91425" bIns="91425" anchor="t" anchorCtr="0">
            <a:noAutofit/>
          </a:bodyPr>
          <a:lstStyle/>
          <a:p>
            <a:pPr marL="285750" lvl="0" indent="-209550" algn="l" rtl="0">
              <a:spcBef>
                <a:spcPts val="0"/>
              </a:spcBef>
              <a:spcAft>
                <a:spcPts val="0"/>
              </a:spcAft>
              <a:buSzPts val="1500"/>
              <a:buAutoNum type="arabicPeriod"/>
            </a:pPr>
            <a:r>
              <a:rPr lang="en" sz="1500"/>
              <a:t>The most likely sum to come up is ___.</a:t>
            </a:r>
            <a:endParaRPr sz="1500"/>
          </a:p>
          <a:p>
            <a:pPr marL="285750" lvl="0" indent="-209550" algn="l" rtl="0">
              <a:spcBef>
                <a:spcPts val="0"/>
              </a:spcBef>
              <a:spcAft>
                <a:spcPts val="0"/>
              </a:spcAft>
              <a:buSzPts val="1500"/>
              <a:buAutoNum type="arabicPeriod"/>
            </a:pPr>
            <a:r>
              <a:rPr lang="en" sz="1500"/>
              <a:t>The least likely sum to come up is ___.</a:t>
            </a:r>
            <a:endParaRPr sz="1500"/>
          </a:p>
          <a:p>
            <a:pPr marL="285750" lvl="0" indent="-209550" algn="l" rtl="0">
              <a:spcBef>
                <a:spcPts val="0"/>
              </a:spcBef>
              <a:spcAft>
                <a:spcPts val="0"/>
              </a:spcAft>
              <a:buSzPts val="1500"/>
              <a:buAutoNum type="arabicPeriod"/>
            </a:pPr>
            <a:r>
              <a:rPr lang="en" sz="1500"/>
              <a:t>Give an example of a sum that is </a:t>
            </a:r>
            <a:r>
              <a:rPr lang="en" sz="1500" u="sng"/>
              <a:t>impossible</a:t>
            </a:r>
            <a:r>
              <a:rPr lang="en" sz="1500"/>
              <a:t> to come up on any of these spinners. ______</a:t>
            </a:r>
            <a:endParaRPr sz="1500"/>
          </a:p>
          <a:p>
            <a:pPr marL="457200" lvl="0" indent="0" algn="l" rtl="0">
              <a:spcBef>
                <a:spcPts val="1600"/>
              </a:spcBef>
              <a:spcAft>
                <a:spcPts val="0"/>
              </a:spcAft>
              <a:buNone/>
            </a:pPr>
            <a:endParaRPr sz="1500"/>
          </a:p>
          <a:p>
            <a:pPr marL="0" lvl="0" indent="0" algn="l" rtl="0">
              <a:spcBef>
                <a:spcPts val="1600"/>
              </a:spcBef>
              <a:spcAft>
                <a:spcPts val="1600"/>
              </a:spcAft>
              <a:buNone/>
            </a:pPr>
            <a:endParaRPr sz="1500"/>
          </a:p>
        </p:txBody>
      </p:sp>
      <p:pic>
        <p:nvPicPr>
          <p:cNvPr id="470" name="Google Shape;470;p69"/>
          <p:cNvPicPr preferRelativeResize="0"/>
          <p:nvPr/>
        </p:nvPicPr>
        <p:blipFill>
          <a:blip r:embed="rId3">
            <a:alphaModFix/>
          </a:blip>
          <a:stretch>
            <a:fillRect/>
          </a:stretch>
        </p:blipFill>
        <p:spPr>
          <a:xfrm>
            <a:off x="784150" y="1245400"/>
            <a:ext cx="2001075" cy="1224200"/>
          </a:xfrm>
          <a:prstGeom prst="rect">
            <a:avLst/>
          </a:prstGeom>
          <a:noFill/>
          <a:ln>
            <a:noFill/>
          </a:ln>
        </p:spPr>
      </p:pic>
      <p:pic>
        <p:nvPicPr>
          <p:cNvPr id="471" name="Google Shape;471;p69"/>
          <p:cNvPicPr preferRelativeResize="0"/>
          <p:nvPr/>
        </p:nvPicPr>
        <p:blipFill>
          <a:blip r:embed="rId4">
            <a:alphaModFix/>
          </a:blip>
          <a:stretch>
            <a:fillRect/>
          </a:stretch>
        </p:blipFill>
        <p:spPr>
          <a:xfrm>
            <a:off x="5457075" y="1111100"/>
            <a:ext cx="2120650" cy="1275279"/>
          </a:xfrm>
          <a:prstGeom prst="rect">
            <a:avLst/>
          </a:prstGeom>
          <a:noFill/>
          <a:ln>
            <a:noFill/>
          </a:ln>
        </p:spPr>
      </p:pic>
      <p:pic>
        <p:nvPicPr>
          <p:cNvPr id="472" name="Google Shape;472;p69"/>
          <p:cNvPicPr preferRelativeResize="0"/>
          <p:nvPr/>
        </p:nvPicPr>
        <p:blipFill>
          <a:blip r:embed="rId5">
            <a:alphaModFix/>
          </a:blip>
          <a:stretch>
            <a:fillRect/>
          </a:stretch>
        </p:blipFill>
        <p:spPr>
          <a:xfrm>
            <a:off x="311700" y="4943513"/>
            <a:ext cx="2062306" cy="1798995"/>
          </a:xfrm>
          <a:prstGeom prst="rect">
            <a:avLst/>
          </a:prstGeom>
          <a:noFill/>
          <a:ln>
            <a:noFill/>
          </a:ln>
        </p:spPr>
      </p:pic>
      <p:pic>
        <p:nvPicPr>
          <p:cNvPr id="473" name="Google Shape;473;p69"/>
          <p:cNvPicPr preferRelativeResize="0"/>
          <p:nvPr/>
        </p:nvPicPr>
        <p:blipFill>
          <a:blip r:embed="rId6">
            <a:alphaModFix/>
          </a:blip>
          <a:stretch>
            <a:fillRect/>
          </a:stretch>
        </p:blipFill>
        <p:spPr>
          <a:xfrm>
            <a:off x="6874350" y="4805713"/>
            <a:ext cx="1752600" cy="1801368"/>
          </a:xfrm>
          <a:prstGeom prst="rect">
            <a:avLst/>
          </a:prstGeom>
          <a:noFill/>
          <a:ln>
            <a:noFill/>
          </a:ln>
        </p:spPr>
      </p:pic>
      <p:sp>
        <p:nvSpPr>
          <p:cNvPr id="475" name="Google Shape;475;p69"/>
          <p:cNvSpPr/>
          <p:nvPr/>
        </p:nvSpPr>
        <p:spPr>
          <a:xfrm>
            <a:off x="4314525" y="4645900"/>
            <a:ext cx="2394300" cy="1398300"/>
          </a:xfrm>
          <a:prstGeom prst="wedgeEllipseCallout">
            <a:avLst>
              <a:gd name="adj1" fmla="val -57929"/>
              <a:gd name="adj2" fmla="val 165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omic Sans MS"/>
                <a:ea typeface="Comic Sans MS"/>
                <a:cs typeface="Comic Sans MS"/>
                <a:sym typeface="Comic Sans MS"/>
              </a:rPr>
              <a:t>Make the tables before going to the next slide to check how you did.</a:t>
            </a:r>
            <a:endParaRPr>
              <a:latin typeface="Comic Sans MS"/>
              <a:ea typeface="Comic Sans MS"/>
              <a:cs typeface="Comic Sans MS"/>
              <a:sym typeface="Comic Sans MS"/>
            </a:endParaRPr>
          </a:p>
        </p:txBody>
      </p:sp>
      <p:pic>
        <p:nvPicPr>
          <p:cNvPr id="2" name="Picture 1" descr="Ao Encontro das Palavra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8263" y="4967913"/>
            <a:ext cx="1103943" cy="159222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the Tables Should Look Like</a:t>
            </a:r>
            <a:endParaRPr/>
          </a:p>
          <a:p>
            <a:pPr marL="0" lvl="0" indent="0" algn="l" rtl="0">
              <a:spcBef>
                <a:spcPts val="0"/>
              </a:spcBef>
              <a:spcAft>
                <a:spcPts val="0"/>
              </a:spcAft>
              <a:buNone/>
            </a:pPr>
            <a:endParaRPr/>
          </a:p>
        </p:txBody>
      </p:sp>
      <p:sp>
        <p:nvSpPr>
          <p:cNvPr id="481" name="Google Shape;481;p70"/>
          <p:cNvSpPr txBox="1">
            <a:spLocks noGrp="1"/>
          </p:cNvSpPr>
          <p:nvPr>
            <p:ph type="body" idx="1"/>
          </p:nvPr>
        </p:nvSpPr>
        <p:spPr>
          <a:xfrm>
            <a:off x="311700" y="3174300"/>
            <a:ext cx="3837300" cy="301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500"/>
              <a:t>1) The most likely sum to come up is ___. 2) The least likely sum to come up is ___. 3) Give an example of a sum that is </a:t>
            </a:r>
            <a:br>
              <a:rPr lang="en" sz="1500"/>
            </a:br>
            <a:r>
              <a:rPr lang="en" sz="1500"/>
              <a:t>     </a:t>
            </a:r>
            <a:r>
              <a:rPr lang="en" sz="1500" u="sng"/>
              <a:t>impossible</a:t>
            </a:r>
            <a:r>
              <a:rPr lang="en" sz="1500"/>
              <a:t> to come up on any of these</a:t>
            </a:r>
            <a:br>
              <a:rPr lang="en" sz="1500"/>
            </a:br>
            <a:r>
              <a:rPr lang="en" sz="1500"/>
              <a:t>     spinners. ______</a:t>
            </a:r>
            <a:endParaRPr sz="1500">
              <a:highlight>
                <a:srgbClr val="FFFF00"/>
              </a:highlight>
            </a:endParaRPr>
          </a:p>
        </p:txBody>
      </p:sp>
      <p:sp>
        <p:nvSpPr>
          <p:cNvPr id="482" name="Google Shape;482;p70"/>
          <p:cNvSpPr txBox="1"/>
          <p:nvPr/>
        </p:nvSpPr>
        <p:spPr>
          <a:xfrm>
            <a:off x="332150" y="2672500"/>
            <a:ext cx="3000000" cy="3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1"/>
                </a:solidFill>
              </a:rPr>
              <a:t>Spinner Sums A</a:t>
            </a:r>
            <a:endParaRPr sz="600"/>
          </a:p>
        </p:txBody>
      </p:sp>
      <p:sp>
        <p:nvSpPr>
          <p:cNvPr id="483" name="Google Shape;483;p70"/>
          <p:cNvSpPr txBox="1"/>
          <p:nvPr/>
        </p:nvSpPr>
        <p:spPr>
          <a:xfrm>
            <a:off x="5626950" y="2672500"/>
            <a:ext cx="3000000" cy="3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Spinner Sums B</a:t>
            </a:r>
            <a:endParaRPr sz="600"/>
          </a:p>
        </p:txBody>
      </p:sp>
      <p:sp>
        <p:nvSpPr>
          <p:cNvPr id="484" name="Google Shape;484;p70"/>
          <p:cNvSpPr txBox="1">
            <a:spLocks noGrp="1"/>
          </p:cNvSpPr>
          <p:nvPr>
            <p:ph type="body" idx="1"/>
          </p:nvPr>
        </p:nvSpPr>
        <p:spPr>
          <a:xfrm>
            <a:off x="4865075" y="3174225"/>
            <a:ext cx="3837300" cy="3018900"/>
          </a:xfrm>
          <a:prstGeom prst="rect">
            <a:avLst/>
          </a:prstGeom>
        </p:spPr>
        <p:txBody>
          <a:bodyPr spcFirstLastPara="1" wrap="square" lIns="91425" tIns="91425" rIns="91425" bIns="91425" anchor="t" anchorCtr="0">
            <a:noAutofit/>
          </a:bodyPr>
          <a:lstStyle/>
          <a:p>
            <a:pPr marL="285750" lvl="0" indent="-209550" algn="l" rtl="0">
              <a:spcBef>
                <a:spcPts val="0"/>
              </a:spcBef>
              <a:spcAft>
                <a:spcPts val="0"/>
              </a:spcAft>
              <a:buSzPts val="1500"/>
              <a:buAutoNum type="arabicPeriod"/>
            </a:pPr>
            <a:r>
              <a:rPr lang="en" sz="1500"/>
              <a:t>The most likely sum to come up is ___.</a:t>
            </a:r>
            <a:endParaRPr sz="1500"/>
          </a:p>
          <a:p>
            <a:pPr marL="285750" lvl="0" indent="-209550" algn="l" rtl="0">
              <a:spcBef>
                <a:spcPts val="0"/>
              </a:spcBef>
              <a:spcAft>
                <a:spcPts val="0"/>
              </a:spcAft>
              <a:buSzPts val="1500"/>
              <a:buAutoNum type="arabicPeriod"/>
            </a:pPr>
            <a:r>
              <a:rPr lang="en" sz="1500"/>
              <a:t>The least likely sum to come up is ___.</a:t>
            </a:r>
            <a:endParaRPr sz="1500"/>
          </a:p>
          <a:p>
            <a:pPr marL="285750" lvl="0" indent="-209550" algn="l" rtl="0">
              <a:spcBef>
                <a:spcPts val="0"/>
              </a:spcBef>
              <a:spcAft>
                <a:spcPts val="0"/>
              </a:spcAft>
              <a:buSzPts val="1500"/>
              <a:buAutoNum type="arabicPeriod"/>
            </a:pPr>
            <a:r>
              <a:rPr lang="en" sz="1500"/>
              <a:t>Give an example of a sum that is </a:t>
            </a:r>
            <a:r>
              <a:rPr lang="en" sz="1500" u="sng"/>
              <a:t>impossible</a:t>
            </a:r>
            <a:r>
              <a:rPr lang="en" sz="1500"/>
              <a:t> to come up on any of these spinners. ______</a:t>
            </a:r>
            <a:endParaRPr sz="1500"/>
          </a:p>
          <a:p>
            <a:pPr marL="457200" lvl="0" indent="0" algn="l" rtl="0">
              <a:spcBef>
                <a:spcPts val="1600"/>
              </a:spcBef>
              <a:spcAft>
                <a:spcPts val="0"/>
              </a:spcAft>
              <a:buNone/>
            </a:pPr>
            <a:endParaRPr sz="1500"/>
          </a:p>
          <a:p>
            <a:pPr marL="0" lvl="0" indent="0" algn="l" rtl="0">
              <a:spcBef>
                <a:spcPts val="1600"/>
              </a:spcBef>
              <a:spcAft>
                <a:spcPts val="1600"/>
              </a:spcAft>
              <a:buNone/>
            </a:pPr>
            <a:endParaRPr sz="1500"/>
          </a:p>
        </p:txBody>
      </p:sp>
      <p:pic>
        <p:nvPicPr>
          <p:cNvPr id="485" name="Google Shape;485;p70"/>
          <p:cNvPicPr preferRelativeResize="0"/>
          <p:nvPr/>
        </p:nvPicPr>
        <p:blipFill>
          <a:blip r:embed="rId3">
            <a:alphaModFix/>
          </a:blip>
          <a:stretch>
            <a:fillRect/>
          </a:stretch>
        </p:blipFill>
        <p:spPr>
          <a:xfrm>
            <a:off x="784150" y="1245400"/>
            <a:ext cx="2001075" cy="1224200"/>
          </a:xfrm>
          <a:prstGeom prst="rect">
            <a:avLst/>
          </a:prstGeom>
          <a:noFill/>
          <a:ln>
            <a:noFill/>
          </a:ln>
        </p:spPr>
      </p:pic>
      <p:pic>
        <p:nvPicPr>
          <p:cNvPr id="486" name="Google Shape;486;p70"/>
          <p:cNvPicPr preferRelativeResize="0"/>
          <p:nvPr/>
        </p:nvPicPr>
        <p:blipFill>
          <a:blip r:embed="rId4">
            <a:alphaModFix/>
          </a:blip>
          <a:stretch>
            <a:fillRect/>
          </a:stretch>
        </p:blipFill>
        <p:spPr>
          <a:xfrm>
            <a:off x="5457075" y="1111100"/>
            <a:ext cx="2120650" cy="1275279"/>
          </a:xfrm>
          <a:prstGeom prst="rect">
            <a:avLst/>
          </a:prstGeom>
          <a:noFill/>
          <a:ln>
            <a:noFill/>
          </a:ln>
        </p:spPr>
      </p:pic>
      <p:pic>
        <p:nvPicPr>
          <p:cNvPr id="487" name="Google Shape;487;p70"/>
          <p:cNvPicPr preferRelativeResize="0"/>
          <p:nvPr/>
        </p:nvPicPr>
        <p:blipFill>
          <a:blip r:embed="rId5">
            <a:alphaModFix/>
          </a:blip>
          <a:stretch>
            <a:fillRect/>
          </a:stretch>
        </p:blipFill>
        <p:spPr>
          <a:xfrm>
            <a:off x="332157" y="4947679"/>
            <a:ext cx="2053181" cy="1790667"/>
          </a:xfrm>
          <a:prstGeom prst="rect">
            <a:avLst/>
          </a:prstGeom>
          <a:noFill/>
          <a:ln>
            <a:noFill/>
          </a:ln>
        </p:spPr>
      </p:pic>
      <p:pic>
        <p:nvPicPr>
          <p:cNvPr id="488" name="Google Shape;488;p70"/>
          <p:cNvPicPr preferRelativeResize="0"/>
          <p:nvPr/>
        </p:nvPicPr>
        <p:blipFill>
          <a:blip r:embed="rId6">
            <a:alphaModFix/>
          </a:blip>
          <a:stretch>
            <a:fillRect/>
          </a:stretch>
        </p:blipFill>
        <p:spPr>
          <a:xfrm>
            <a:off x="6379330" y="4947673"/>
            <a:ext cx="1679046" cy="1865625"/>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71"/>
          <p:cNvPicPr preferRelativeResize="0"/>
          <p:nvPr/>
        </p:nvPicPr>
        <p:blipFill>
          <a:blip r:embed="rId3">
            <a:alphaModFix/>
          </a:blip>
          <a:stretch>
            <a:fillRect/>
          </a:stretch>
        </p:blipFill>
        <p:spPr>
          <a:xfrm>
            <a:off x="7077075" y="3279183"/>
            <a:ext cx="2066925" cy="2695575"/>
          </a:xfrm>
          <a:prstGeom prst="rect">
            <a:avLst/>
          </a:prstGeom>
          <a:noFill/>
          <a:ln>
            <a:noFill/>
          </a:ln>
        </p:spPr>
      </p:pic>
      <p:sp>
        <p:nvSpPr>
          <p:cNvPr id="494" name="Google Shape;494;p7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Coin and Die Toss</a:t>
            </a:r>
            <a:endParaRPr dirty="0"/>
          </a:p>
        </p:txBody>
      </p:sp>
      <p:sp>
        <p:nvSpPr>
          <p:cNvPr id="495" name="Google Shape;495;p71"/>
          <p:cNvSpPr txBox="1">
            <a:spLocks noGrp="1"/>
          </p:cNvSpPr>
          <p:nvPr>
            <p:ph type="body" idx="1"/>
          </p:nvPr>
        </p:nvSpPr>
        <p:spPr>
          <a:xfrm>
            <a:off x="102150" y="1419558"/>
            <a:ext cx="9041850" cy="45552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en" sz="1600" dirty="0">
                <a:solidFill>
                  <a:schemeClr val="dk1"/>
                </a:solidFill>
              </a:rPr>
              <a:t>Materials needed: 1 coin and 1 die or</a:t>
            </a:r>
            <a:r>
              <a:rPr lang="en-CA" sz="1600" dirty="0">
                <a:solidFill>
                  <a:srgbClr val="000000"/>
                </a:solidFill>
              </a:rPr>
              <a:t> use </a:t>
            </a:r>
            <a:r>
              <a:rPr lang="en-CA" sz="1600" dirty="0" smtClean="0">
                <a:solidFill>
                  <a:srgbClr val="000000"/>
                </a:solidFill>
              </a:rPr>
              <a:t>a digital die </a:t>
            </a:r>
            <a:r>
              <a:rPr lang="en-CA" sz="1600" dirty="0">
                <a:solidFill>
                  <a:srgbClr val="000000"/>
                </a:solidFill>
              </a:rPr>
              <a:t>(</a:t>
            </a:r>
            <a:r>
              <a:rPr lang="en-CA" sz="1600" dirty="0">
                <a:solidFill>
                  <a:srgbClr val="000000"/>
                </a:solidFill>
                <a:hlinkClick r:id="rId4"/>
              </a:rPr>
              <a:t>https://toytheater.com/dice/</a:t>
            </a:r>
            <a:r>
              <a:rPr lang="en-CA" sz="1600" dirty="0">
                <a:solidFill>
                  <a:srgbClr val="000000"/>
                </a:solidFill>
              </a:rPr>
              <a:t>), </a:t>
            </a:r>
            <a:r>
              <a:rPr lang="en" sz="1600" dirty="0" smtClean="0">
                <a:solidFill>
                  <a:schemeClr val="dk1"/>
                </a:solidFill>
              </a:rPr>
              <a:t>(</a:t>
            </a:r>
            <a:r>
              <a:rPr lang="en" sz="1600" dirty="0">
                <a:solidFill>
                  <a:schemeClr val="dk1"/>
                </a:solidFill>
              </a:rPr>
              <a:t>or a spinner)           </a:t>
            </a:r>
            <a:endParaRPr sz="1600" b="1" dirty="0">
              <a:solidFill>
                <a:schemeClr val="dk1"/>
              </a:solidFill>
              <a:highlight>
                <a:srgbClr val="FF9900"/>
              </a:highlight>
            </a:endParaRPr>
          </a:p>
          <a:p>
            <a:pPr marL="0" lvl="0" indent="0" algn="l" rtl="0">
              <a:lnSpc>
                <a:spcPct val="100000"/>
              </a:lnSpc>
              <a:spcAft>
                <a:spcPts val="0"/>
              </a:spcAft>
              <a:buClr>
                <a:schemeClr val="dk1"/>
              </a:buClr>
              <a:buSzPts val="1100"/>
              <a:buFont typeface="Arial"/>
              <a:buNone/>
            </a:pPr>
            <a:endParaRPr lang="en" sz="1600" b="1" dirty="0" smtClean="0">
              <a:solidFill>
                <a:schemeClr val="dk1"/>
              </a:solidFill>
            </a:endParaRPr>
          </a:p>
          <a:p>
            <a:pPr marL="0" lvl="0" indent="0" algn="l" rtl="0">
              <a:lnSpc>
                <a:spcPct val="100000"/>
              </a:lnSpc>
              <a:spcAft>
                <a:spcPts val="0"/>
              </a:spcAft>
              <a:buClr>
                <a:schemeClr val="dk1"/>
              </a:buClr>
              <a:buSzPts val="1100"/>
              <a:buFont typeface="Arial"/>
              <a:buNone/>
            </a:pPr>
            <a:r>
              <a:rPr lang="en" sz="1600" b="1" dirty="0" smtClean="0">
                <a:solidFill>
                  <a:schemeClr val="dk1"/>
                </a:solidFill>
              </a:rPr>
              <a:t>PROBLEM</a:t>
            </a:r>
            <a:r>
              <a:rPr lang="en" sz="1600" b="1" dirty="0">
                <a:solidFill>
                  <a:schemeClr val="dk1"/>
                </a:solidFill>
              </a:rPr>
              <a:t>:</a:t>
            </a:r>
            <a:r>
              <a:rPr lang="en" sz="1100" dirty="0"/>
              <a:t> </a:t>
            </a:r>
            <a:r>
              <a:rPr lang="en" sz="1600" dirty="0"/>
              <a:t> </a:t>
            </a:r>
            <a:r>
              <a:rPr lang="en" sz="1300" dirty="0"/>
              <a:t>Is this a fair game</a:t>
            </a:r>
            <a:r>
              <a:rPr lang="en" sz="1300" dirty="0" smtClean="0"/>
              <a:t>?</a:t>
            </a:r>
            <a:endParaRPr lang="en" sz="1300" dirty="0"/>
          </a:p>
          <a:p>
            <a:pPr marL="0" lvl="0" indent="0" algn="l" rtl="0">
              <a:lnSpc>
                <a:spcPct val="100000"/>
              </a:lnSpc>
              <a:spcAft>
                <a:spcPts val="0"/>
              </a:spcAft>
              <a:buClr>
                <a:schemeClr val="dk1"/>
              </a:buClr>
              <a:buSzPts val="1100"/>
              <a:buFont typeface="Arial"/>
              <a:buNone/>
            </a:pPr>
            <a:r>
              <a:rPr lang="en" sz="1300" i="1" dirty="0" smtClean="0"/>
              <a:t>                         When </a:t>
            </a:r>
            <a:r>
              <a:rPr lang="en" sz="1300" i="1" dirty="0"/>
              <a:t>you toss a die and a coin:</a:t>
            </a:r>
            <a:br>
              <a:rPr lang="en" sz="1300" i="1" dirty="0"/>
            </a:br>
            <a:r>
              <a:rPr lang="en" sz="1300" i="1" dirty="0"/>
              <a:t>	 </a:t>
            </a:r>
            <a:r>
              <a:rPr lang="en" sz="1300" i="1" dirty="0" smtClean="0"/>
              <a:t>        -  </a:t>
            </a:r>
            <a:r>
              <a:rPr lang="en" sz="1300" i="1" dirty="0"/>
              <a:t>Player A gets 1 point if a </a:t>
            </a:r>
            <a:r>
              <a:rPr lang="en" sz="1300" i="1" dirty="0">
                <a:solidFill>
                  <a:srgbClr val="980000"/>
                </a:solidFill>
              </a:rPr>
              <a:t>tail</a:t>
            </a:r>
            <a:r>
              <a:rPr lang="en" sz="1300" i="1" dirty="0"/>
              <a:t> and an </a:t>
            </a:r>
            <a:r>
              <a:rPr lang="en" sz="1300" i="1" dirty="0">
                <a:solidFill>
                  <a:srgbClr val="980000"/>
                </a:solidFill>
              </a:rPr>
              <a:t>odd number </a:t>
            </a:r>
            <a:r>
              <a:rPr lang="en" sz="1300" i="1" dirty="0"/>
              <a:t>come up.		</a:t>
            </a:r>
            <a:br>
              <a:rPr lang="en" sz="1300" i="1" dirty="0"/>
            </a:br>
            <a:r>
              <a:rPr lang="en" sz="1300" i="1" dirty="0"/>
              <a:t>	 </a:t>
            </a:r>
            <a:r>
              <a:rPr lang="en" sz="1300" i="1" dirty="0" smtClean="0"/>
              <a:t>        -  </a:t>
            </a:r>
            <a:r>
              <a:rPr lang="en" sz="1300" i="1" dirty="0"/>
              <a:t>Player B gets 1 point if a </a:t>
            </a:r>
            <a:r>
              <a:rPr lang="en" sz="1300" i="1" dirty="0">
                <a:solidFill>
                  <a:srgbClr val="980000"/>
                </a:solidFill>
              </a:rPr>
              <a:t>head</a:t>
            </a:r>
            <a:r>
              <a:rPr lang="en" sz="1300" i="1" dirty="0"/>
              <a:t> and a </a:t>
            </a:r>
            <a:r>
              <a:rPr lang="en" sz="1300" i="1" dirty="0">
                <a:solidFill>
                  <a:srgbClr val="980000"/>
                </a:solidFill>
              </a:rPr>
              <a:t>number greater than 3</a:t>
            </a:r>
            <a:r>
              <a:rPr lang="en" sz="1300" i="1" dirty="0"/>
              <a:t> come up.</a:t>
            </a:r>
            <a:br>
              <a:rPr lang="en" sz="1300" i="1" dirty="0"/>
            </a:br>
            <a:r>
              <a:rPr lang="en" sz="1300" i="1" dirty="0"/>
              <a:t>	 </a:t>
            </a:r>
            <a:r>
              <a:rPr lang="en" sz="1300" i="1" dirty="0" smtClean="0"/>
              <a:t>        - </a:t>
            </a:r>
            <a:r>
              <a:rPr lang="en" sz="1300" i="1" dirty="0"/>
              <a:t>Sometimes neither player will get a point.</a:t>
            </a:r>
            <a:br>
              <a:rPr lang="en" sz="1300" i="1" dirty="0"/>
            </a:br>
            <a:r>
              <a:rPr lang="en" sz="1300" i="1" dirty="0"/>
              <a:t>	 </a:t>
            </a:r>
            <a:r>
              <a:rPr lang="en" sz="1300" i="1" dirty="0" smtClean="0"/>
              <a:t>     </a:t>
            </a:r>
          </a:p>
          <a:p>
            <a:pPr marL="0" lvl="0" indent="0" algn="l" rtl="0">
              <a:lnSpc>
                <a:spcPct val="100000"/>
              </a:lnSpc>
              <a:spcAft>
                <a:spcPts val="0"/>
              </a:spcAft>
              <a:buClr>
                <a:schemeClr val="dk1"/>
              </a:buClr>
              <a:buSzPts val="1100"/>
              <a:buFont typeface="Arial"/>
              <a:buNone/>
            </a:pPr>
            <a:r>
              <a:rPr lang="en" sz="1300" i="1" dirty="0"/>
              <a:t> </a:t>
            </a:r>
            <a:r>
              <a:rPr lang="en" sz="1300" i="1" dirty="0" smtClean="0"/>
              <a:t>                           </a:t>
            </a:r>
            <a:r>
              <a:rPr lang="en" sz="1300" i="1" dirty="0"/>
              <a:t>Is this a fair game?</a:t>
            </a:r>
            <a:r>
              <a:rPr lang="en" sz="1300" dirty="0"/>
              <a:t/>
            </a:r>
            <a:br>
              <a:rPr lang="en" sz="1300" dirty="0"/>
            </a:br>
            <a:r>
              <a:rPr lang="en" sz="1300" dirty="0"/>
              <a:t/>
            </a:r>
            <a:br>
              <a:rPr lang="en" sz="1300" dirty="0"/>
            </a:br>
            <a:r>
              <a:rPr lang="en" sz="1600" b="1" dirty="0">
                <a:solidFill>
                  <a:schemeClr val="dk1"/>
                </a:solidFill>
              </a:rPr>
              <a:t>PREDICTION:</a:t>
            </a:r>
            <a:r>
              <a:rPr lang="en" dirty="0"/>
              <a:t>  </a:t>
            </a:r>
            <a:r>
              <a:rPr lang="en" sz="1400" dirty="0"/>
              <a:t>I think this player is more likely to win. ____</a:t>
            </a:r>
            <a:endParaRPr sz="1400" dirty="0"/>
          </a:p>
          <a:p>
            <a:pPr marL="57150" lvl="0" indent="-57150" algn="l" rtl="0">
              <a:lnSpc>
                <a:spcPct val="100000"/>
              </a:lnSpc>
              <a:spcBef>
                <a:spcPts val="1600"/>
              </a:spcBef>
              <a:spcAft>
                <a:spcPts val="1200"/>
              </a:spcAft>
              <a:buNone/>
            </a:pPr>
            <a:r>
              <a:rPr lang="en" sz="1600" b="1" dirty="0">
                <a:solidFill>
                  <a:schemeClr val="dk1"/>
                </a:solidFill>
              </a:rPr>
              <a:t>EXPERIMENT: </a:t>
            </a:r>
            <a:r>
              <a:rPr lang="en" sz="1100" dirty="0"/>
              <a:t/>
            </a:r>
            <a:br>
              <a:rPr lang="en" sz="1100" dirty="0"/>
            </a:br>
            <a:r>
              <a:rPr lang="en" sz="1400" dirty="0"/>
              <a:t>1)  Make a chart and label it Player A (tail + odd no.) and Player B (head + &gt;3). </a:t>
            </a:r>
            <a:br>
              <a:rPr lang="en" sz="1400" dirty="0"/>
            </a:br>
            <a:r>
              <a:rPr lang="en" sz="1400" dirty="0"/>
              <a:t>2)  Flip a coin and a die.  Use a tally mark to record the results.</a:t>
            </a:r>
            <a:br>
              <a:rPr lang="en" sz="1400" dirty="0"/>
            </a:br>
            <a:r>
              <a:rPr lang="en" sz="1400" dirty="0"/>
              <a:t>3)  Do 10 trials.</a:t>
            </a:r>
            <a:br>
              <a:rPr lang="en" sz="1400" dirty="0"/>
            </a:br>
            <a:r>
              <a:rPr lang="en" sz="1400" dirty="0"/>
              <a:t>4)  Write your experimental results as a fraction and percent.</a:t>
            </a:r>
            <a:br>
              <a:rPr lang="en" sz="1400" dirty="0"/>
            </a:br>
            <a:r>
              <a:rPr lang="en" sz="1400" dirty="0"/>
              <a:t>5)  Use either a tree diagram or a table to find the theoretical probability of each event.</a:t>
            </a:r>
            <a:r>
              <a:rPr lang="en" dirty="0"/>
              <a:t/>
            </a:r>
            <a:br>
              <a:rPr lang="en" dirty="0"/>
            </a:br>
            <a:r>
              <a:rPr lang="en" dirty="0"/>
              <a:t>     </a:t>
            </a:r>
            <a:br>
              <a:rPr lang="en" dirty="0"/>
            </a:br>
            <a:r>
              <a:rPr lang="en" sz="1600" b="1" dirty="0">
                <a:solidFill>
                  <a:schemeClr val="dk1"/>
                </a:solidFill>
              </a:rPr>
              <a:t>COMPARE RESULTS TO THE PREDICTION:</a:t>
            </a:r>
            <a:br>
              <a:rPr lang="en" sz="1600" b="1" dirty="0">
                <a:solidFill>
                  <a:schemeClr val="dk1"/>
                </a:solidFill>
              </a:rPr>
            </a:br>
            <a:r>
              <a:rPr lang="en" sz="1400" dirty="0"/>
              <a:t>6) Questions:</a:t>
            </a:r>
            <a:br>
              <a:rPr lang="en" sz="1400" dirty="0"/>
            </a:br>
            <a:r>
              <a:rPr lang="en" sz="1400" dirty="0"/>
              <a:t>	a) How do your experimental results compare to your theoretical results? </a:t>
            </a:r>
            <a:br>
              <a:rPr lang="en" sz="1400" dirty="0"/>
            </a:br>
            <a:r>
              <a:rPr lang="en" sz="1400" dirty="0"/>
              <a:t>	b) Do you think this game is fair? If not, how would you make it fair? </a:t>
            </a:r>
            <a:endParaRPr dirty="0"/>
          </a:p>
        </p:txBody>
      </p:sp>
      <p:pic>
        <p:nvPicPr>
          <p:cNvPr id="4" name="Picture 3" descr="Slantsingling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1137" y="80175"/>
            <a:ext cx="751163" cy="1361108"/>
          </a:xfrm>
          <a:prstGeom prst="rect">
            <a:avLst/>
          </a:prstGeom>
        </p:spPr>
      </p:pic>
      <p:pic>
        <p:nvPicPr>
          <p:cNvPr id="5" name="Picture 4" descr="Dice 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98229">
            <a:off x="196046" y="71479"/>
            <a:ext cx="1129721" cy="1129721"/>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Making a Spinner</a:t>
            </a:r>
            <a:endParaRPr/>
          </a:p>
        </p:txBody>
      </p:sp>
      <p:sp>
        <p:nvSpPr>
          <p:cNvPr id="502" name="Google Shape;502;p72"/>
          <p:cNvSpPr txBox="1">
            <a:spLocks noGrp="1"/>
          </p:cNvSpPr>
          <p:nvPr>
            <p:ph type="body" idx="1"/>
          </p:nvPr>
        </p:nvSpPr>
        <p:spPr>
          <a:xfrm>
            <a:off x="311700" y="1536633"/>
            <a:ext cx="88323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TASK: </a:t>
            </a:r>
            <a:r>
              <a:rPr lang="en" dirty="0" smtClean="0"/>
              <a:t>Construct </a:t>
            </a:r>
            <a:r>
              <a:rPr lang="en" dirty="0"/>
              <a:t>a spinner with red, yellow, blue and green sections so </a:t>
            </a:r>
            <a:r>
              <a:rPr lang="en" dirty="0" smtClean="0"/>
              <a:t>the</a:t>
            </a:r>
            <a:r>
              <a:rPr lang="en" dirty="0"/>
              <a:t> </a:t>
            </a:r>
            <a:r>
              <a:rPr lang="en" dirty="0" smtClean="0"/>
              <a:t>following </a:t>
            </a:r>
            <a:r>
              <a:rPr lang="en" dirty="0"/>
              <a:t>probabilities are true</a:t>
            </a:r>
            <a:r>
              <a:rPr lang="en" dirty="0" smtClean="0"/>
              <a:t>:</a:t>
            </a:r>
          </a:p>
          <a:p>
            <a:pPr marL="0" lvl="0" indent="0" algn="l" rtl="0">
              <a:spcBef>
                <a:spcPts val="0"/>
              </a:spcBef>
              <a:spcAft>
                <a:spcPts val="0"/>
              </a:spcAft>
              <a:buNone/>
            </a:pPr>
            <a:endParaRPr dirty="0"/>
          </a:p>
          <a:p>
            <a:pPr marL="457200" lvl="0" indent="-342900" algn="l" rtl="0">
              <a:spcBef>
                <a:spcPts val="1600"/>
              </a:spcBef>
              <a:spcAft>
                <a:spcPts val="0"/>
              </a:spcAft>
              <a:buSzPts val="1800"/>
              <a:buChar char="●"/>
            </a:pPr>
            <a:r>
              <a:rPr lang="en" dirty="0"/>
              <a:t>The probability of landing on red is ⅕.</a:t>
            </a:r>
            <a:endParaRPr dirty="0"/>
          </a:p>
          <a:p>
            <a:pPr marL="457200" lvl="0" indent="-342900" algn="l" rtl="0">
              <a:spcBef>
                <a:spcPts val="0"/>
              </a:spcBef>
              <a:spcAft>
                <a:spcPts val="0"/>
              </a:spcAft>
              <a:buSzPts val="1800"/>
              <a:buChar char="●"/>
            </a:pPr>
            <a:r>
              <a:rPr lang="en" dirty="0"/>
              <a:t>The probability of landing on yellow is 50%.</a:t>
            </a:r>
            <a:endParaRPr dirty="0"/>
          </a:p>
          <a:p>
            <a:pPr marL="457200" lvl="0" indent="-342900" algn="l" rtl="0">
              <a:spcBef>
                <a:spcPts val="0"/>
              </a:spcBef>
              <a:spcAft>
                <a:spcPts val="0"/>
              </a:spcAft>
              <a:buSzPts val="1800"/>
              <a:buChar char="●"/>
            </a:pPr>
            <a:r>
              <a:rPr lang="en" dirty="0"/>
              <a:t>The probability of landing on blue is 0.1.</a:t>
            </a:r>
            <a:endParaRPr dirty="0"/>
          </a:p>
          <a:p>
            <a:pPr marL="457200" lvl="0" indent="-342900" algn="l" rtl="0">
              <a:spcBef>
                <a:spcPts val="0"/>
              </a:spcBef>
              <a:spcAft>
                <a:spcPts val="0"/>
              </a:spcAft>
              <a:buSzPts val="1800"/>
              <a:buChar char="●"/>
            </a:pPr>
            <a:r>
              <a:rPr lang="en" dirty="0"/>
              <a:t>The probability of landing on yellow is green is 20%.</a:t>
            </a:r>
            <a:endParaRPr dirty="0"/>
          </a:p>
        </p:txBody>
      </p:sp>
      <p:pic>
        <p:nvPicPr>
          <p:cNvPr id="3" name="Picture 2" descr="royalty free question photos free download | Piqse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350" y="2987033"/>
            <a:ext cx="2914650" cy="291465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Dicey Differences (slide 38): Completed Table</a:t>
            </a:r>
            <a:endParaRPr/>
          </a:p>
        </p:txBody>
      </p:sp>
      <p:sp>
        <p:nvSpPr>
          <p:cNvPr id="509" name="Google Shape;509;p7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10" name="Google Shape;510;p73"/>
          <p:cNvPicPr preferRelativeResize="0"/>
          <p:nvPr/>
        </p:nvPicPr>
        <p:blipFill>
          <a:blip r:embed="rId3">
            <a:alphaModFix/>
          </a:blip>
          <a:stretch>
            <a:fillRect/>
          </a:stretch>
        </p:blipFill>
        <p:spPr>
          <a:xfrm>
            <a:off x="1471938" y="2284938"/>
            <a:ext cx="5953125" cy="26003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How is Probability Different from Other Math Topics?</a:t>
            </a:r>
            <a:endParaRPr/>
          </a:p>
        </p:txBody>
      </p:sp>
      <p:sp>
        <p:nvSpPr>
          <p:cNvPr id="135" name="Google Shape;135;p29"/>
          <p:cNvSpPr txBox="1">
            <a:spLocks noGrp="1"/>
          </p:cNvSpPr>
          <p:nvPr>
            <p:ph type="body" idx="1"/>
          </p:nvPr>
        </p:nvSpPr>
        <p:spPr>
          <a:xfrm>
            <a:off x="3798850" y="1536625"/>
            <a:ext cx="50334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In math we are used to dealing with things that are completely certain.</a:t>
            </a:r>
            <a:endParaRPr/>
          </a:p>
          <a:p>
            <a:pPr marL="0" lvl="0" indent="0" algn="l" rtl="0">
              <a:spcBef>
                <a:spcPts val="1600"/>
              </a:spcBef>
              <a:spcAft>
                <a:spcPts val="0"/>
              </a:spcAft>
              <a:buClr>
                <a:schemeClr val="dk1"/>
              </a:buClr>
              <a:buSzPts val="1100"/>
              <a:buFont typeface="Arial"/>
              <a:buNone/>
            </a:pPr>
            <a:r>
              <a:rPr lang="en"/>
              <a:t>If you add 5 + 5, you’ll always get 10.</a:t>
            </a:r>
            <a:endParaRPr/>
          </a:p>
          <a:p>
            <a:pPr marL="0" lvl="0" indent="0" algn="l" rtl="0">
              <a:spcBef>
                <a:spcPts val="1600"/>
              </a:spcBef>
              <a:spcAft>
                <a:spcPts val="0"/>
              </a:spcAft>
              <a:buClr>
                <a:schemeClr val="dk1"/>
              </a:buClr>
              <a:buSzPts val="1100"/>
              <a:buFont typeface="Arial"/>
              <a:buNone/>
            </a:pPr>
            <a:r>
              <a:rPr lang="en"/>
              <a:t>If you multiply 2 x 3, you’ll always get 6.</a:t>
            </a:r>
            <a:endParaRPr/>
          </a:p>
          <a:p>
            <a:pPr marL="0" lvl="0" indent="0" algn="l" rtl="0">
              <a:spcBef>
                <a:spcPts val="1600"/>
              </a:spcBef>
              <a:spcAft>
                <a:spcPts val="0"/>
              </a:spcAft>
              <a:buClr>
                <a:schemeClr val="dk1"/>
              </a:buClr>
              <a:buSzPts val="1100"/>
              <a:buFont typeface="Arial"/>
              <a:buNone/>
            </a:pPr>
            <a:r>
              <a:rPr lang="en"/>
              <a:t>There is no uncertainty at all.</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0"/>
              </a:spcAft>
              <a:buClr>
                <a:schemeClr val="dk1"/>
              </a:buClr>
              <a:buSzPts val="1100"/>
              <a:buFont typeface="Arial"/>
              <a:buNone/>
            </a:pPr>
            <a:r>
              <a:rPr lang="en"/>
              <a:t>In the real world, things aren’t always so predictable.  </a:t>
            </a:r>
            <a:endParaRPr/>
          </a:p>
          <a:p>
            <a:pPr marL="0" lvl="0" indent="0" algn="l" rtl="0">
              <a:spcBef>
                <a:spcPts val="1600"/>
              </a:spcBef>
              <a:spcAft>
                <a:spcPts val="1600"/>
              </a:spcAft>
              <a:buNone/>
            </a:pPr>
            <a:endParaRPr/>
          </a:p>
        </p:txBody>
      </p:sp>
      <p:pic>
        <p:nvPicPr>
          <p:cNvPr id="136" name="Google Shape;136;p29"/>
          <p:cNvPicPr preferRelativeResize="0"/>
          <p:nvPr/>
        </p:nvPicPr>
        <p:blipFill>
          <a:blip r:embed="rId3">
            <a:alphaModFix/>
          </a:blip>
          <a:stretch>
            <a:fillRect/>
          </a:stretch>
        </p:blipFill>
        <p:spPr>
          <a:xfrm>
            <a:off x="587500" y="1485033"/>
            <a:ext cx="2909975" cy="416372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0"/>
          <p:cNvSpPr txBox="1">
            <a:spLocks noGrp="1"/>
          </p:cNvSpPr>
          <p:nvPr>
            <p:ph type="title"/>
          </p:nvPr>
        </p:nvSpPr>
        <p:spPr>
          <a:xfrm>
            <a:off x="311700" y="368524"/>
            <a:ext cx="8520600" cy="94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Probability Can Play a Big Role in the Decisions Made in Real Life</a:t>
            </a:r>
            <a:endParaRPr dirty="0"/>
          </a:p>
        </p:txBody>
      </p:sp>
      <p:sp>
        <p:nvSpPr>
          <p:cNvPr id="142" name="Google Shape;142;p30"/>
          <p:cNvSpPr txBox="1">
            <a:spLocks noGrp="1"/>
          </p:cNvSpPr>
          <p:nvPr>
            <p:ph type="body" idx="1"/>
          </p:nvPr>
        </p:nvSpPr>
        <p:spPr>
          <a:xfrm>
            <a:off x="82446" y="1067866"/>
            <a:ext cx="8979108" cy="51905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smtClean="0"/>
          </a:p>
          <a:p>
            <a:pPr marL="0" lvl="0" indent="0" algn="l" rtl="0">
              <a:spcBef>
                <a:spcPts val="0"/>
              </a:spcBef>
              <a:spcAft>
                <a:spcPts val="0"/>
              </a:spcAft>
              <a:buNone/>
            </a:pPr>
            <a:r>
              <a:rPr lang="en" dirty="0" smtClean="0"/>
              <a:t>Winnipeg </a:t>
            </a:r>
            <a:r>
              <a:rPr lang="en" dirty="0"/>
              <a:t>is one of the two test markets in Canada used by McDonalds to try out a product to see how likely customers all over the country will buy it.</a:t>
            </a:r>
            <a:br>
              <a:rPr lang="en" dirty="0"/>
            </a:br>
            <a:r>
              <a:rPr lang="en" dirty="0"/>
              <a:t/>
            </a:r>
            <a:br>
              <a:rPr lang="en" dirty="0"/>
            </a:br>
            <a:r>
              <a:rPr lang="en" dirty="0"/>
              <a:t>This clip is from a CBC podcast called Under the Influence with Terry O’Reilly (May 7, 2020).</a:t>
            </a:r>
            <a:endParaRPr dirty="0"/>
          </a:p>
          <a:p>
            <a:pPr marL="0" lvl="0" indent="0">
              <a:spcBef>
                <a:spcPts val="1600"/>
              </a:spcBef>
              <a:buNone/>
            </a:pPr>
            <a:endParaRPr lang="en-CA" dirty="0" smtClean="0"/>
          </a:p>
          <a:p>
            <a:pPr marL="0" lvl="0" indent="0">
              <a:spcBef>
                <a:spcPts val="1600"/>
              </a:spcBef>
              <a:buNone/>
            </a:pPr>
            <a:endParaRPr lang="en-CA" dirty="0" smtClean="0">
              <a:hlinkClick r:id="rId3"/>
            </a:endParaRPr>
          </a:p>
          <a:p>
            <a:pPr marL="0" lvl="0" indent="0">
              <a:spcBef>
                <a:spcPts val="1600"/>
              </a:spcBef>
              <a:buNone/>
            </a:pPr>
            <a:r>
              <a:rPr lang="en-CA" sz="1000" dirty="0" smtClean="0">
                <a:hlinkClick r:id="rId3"/>
              </a:rPr>
              <a:t>https</a:t>
            </a:r>
            <a:r>
              <a:rPr lang="en-CA" sz="1000" dirty="0">
                <a:hlinkClick r:id="rId3"/>
              </a:rPr>
              <a:t>://</a:t>
            </a:r>
            <a:r>
              <a:rPr lang="en-CA" sz="1000" dirty="0" smtClean="0">
                <a:hlinkClick r:id="rId3"/>
              </a:rPr>
              <a:t>drive.google.com/file/d/1Wq4Lco0KfSULtMWbpyooSqCYfvRyVuc9/view</a:t>
            </a:r>
            <a:endParaRPr lang="en-CA" sz="1000" dirty="0" smtClean="0"/>
          </a:p>
          <a:p>
            <a:pPr marL="0" lvl="0" indent="0">
              <a:spcBef>
                <a:spcPts val="1600"/>
              </a:spcBef>
              <a:buNone/>
            </a:pPr>
            <a:r>
              <a:rPr lang="en" b="1" dirty="0" smtClean="0"/>
              <a:t>Questions</a:t>
            </a:r>
            <a:r>
              <a:rPr lang="en" dirty="0"/>
              <a:t>:</a:t>
            </a:r>
            <a:endParaRPr dirty="0"/>
          </a:p>
          <a:p>
            <a:pPr marL="0" lvl="0" indent="0" algn="l" rtl="0">
              <a:lnSpc>
                <a:spcPct val="150000"/>
              </a:lnSpc>
              <a:spcBef>
                <a:spcPts val="1600"/>
              </a:spcBef>
              <a:spcAft>
                <a:spcPts val="0"/>
              </a:spcAft>
              <a:buNone/>
            </a:pPr>
            <a:r>
              <a:rPr lang="en" dirty="0"/>
              <a:t>1) What product did McDonald’s first test in Winnipeg? _____</a:t>
            </a:r>
            <a:br>
              <a:rPr lang="en" dirty="0"/>
            </a:br>
            <a:r>
              <a:rPr lang="en" dirty="0"/>
              <a:t>2) What year was that product created? _____</a:t>
            </a:r>
            <a:br>
              <a:rPr lang="en" dirty="0"/>
            </a:br>
            <a:r>
              <a:rPr lang="en" dirty="0"/>
              <a:t>3) Based on customers’ feedback, they found it was not likely that people would</a:t>
            </a:r>
            <a:br>
              <a:rPr lang="en" dirty="0"/>
            </a:br>
            <a:r>
              <a:rPr lang="en" dirty="0"/>
              <a:t>    want these two things that came with the item</a:t>
            </a:r>
            <a:r>
              <a:rPr lang="en" dirty="0" smtClean="0"/>
              <a:t>. </a:t>
            </a:r>
            <a:r>
              <a:rPr lang="en" dirty="0"/>
              <a:t>What were those 2 things? ____</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4" name="Picture 3" descr="File:Speaker Icon gray.svg - Wikipedia">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655" y="2665529"/>
            <a:ext cx="1540239" cy="1540239"/>
          </a:xfrm>
          <a:prstGeom prst="rect">
            <a:avLst/>
          </a:prstGeom>
        </p:spPr>
      </p:pic>
      <p:pic>
        <p:nvPicPr>
          <p:cNvPr id="5" name="Picture 4" descr="Category:McDonald's logos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631" y="2878435"/>
            <a:ext cx="1143000" cy="111442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1"/>
          <p:cNvSpPr txBox="1">
            <a:spLocks noGrp="1"/>
          </p:cNvSpPr>
          <p:nvPr>
            <p:ph type="body" idx="1"/>
          </p:nvPr>
        </p:nvSpPr>
        <p:spPr>
          <a:xfrm>
            <a:off x="311700" y="1536625"/>
            <a:ext cx="4026300" cy="51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Tim Horton’s advertises that you have a </a:t>
            </a:r>
            <a:br>
              <a:rPr lang="en" sz="1600" dirty="0"/>
            </a:br>
            <a:r>
              <a:rPr lang="en" sz="1600" dirty="0"/>
              <a:t>1 in 6 chance to win something when you “Roll up the Rim”. </a:t>
            </a:r>
            <a:r>
              <a:rPr lang="en" sz="1600" dirty="0" smtClean="0"/>
              <a:t>This </a:t>
            </a:r>
            <a:r>
              <a:rPr lang="en" sz="1600" dirty="0"/>
              <a:t>means that for every 6 cups of coffee you buy, you probably should win a prize.  </a:t>
            </a:r>
            <a:endParaRPr sz="1600" dirty="0"/>
          </a:p>
          <a:p>
            <a:pPr marL="0" lvl="0" indent="0" algn="l" rtl="0">
              <a:spcBef>
                <a:spcPts val="1600"/>
              </a:spcBef>
              <a:spcAft>
                <a:spcPts val="0"/>
              </a:spcAft>
              <a:buNone/>
            </a:pPr>
            <a:r>
              <a:rPr lang="en" sz="1600" dirty="0"/>
              <a:t>You could win a free drink, a donut, or even a car!</a:t>
            </a:r>
            <a:endParaRPr sz="1600" dirty="0"/>
          </a:p>
          <a:p>
            <a:pPr marL="0" lvl="0" indent="0" algn="l" rtl="0">
              <a:spcBef>
                <a:spcPts val="1600"/>
              </a:spcBef>
              <a:spcAft>
                <a:spcPts val="0"/>
              </a:spcAft>
              <a:buNone/>
            </a:pPr>
            <a:endParaRPr sz="1600" dirty="0"/>
          </a:p>
          <a:p>
            <a:pPr marL="0" lvl="0" indent="0" algn="l" rtl="0">
              <a:spcBef>
                <a:spcPts val="1600"/>
              </a:spcBef>
              <a:spcAft>
                <a:spcPts val="0"/>
              </a:spcAft>
              <a:buNone/>
            </a:pPr>
            <a:r>
              <a:rPr lang="en" sz="1600" dirty="0"/>
              <a:t/>
            </a:r>
            <a:br>
              <a:rPr lang="en" sz="1600" dirty="0"/>
            </a:br>
            <a:r>
              <a:rPr lang="en" sz="1600" dirty="0"/>
              <a:t>Sometimes you win buying only 1 cup of coffee but sometimes you have to buy a lot!</a:t>
            </a:r>
            <a:endParaRPr sz="1600" dirty="0"/>
          </a:p>
          <a:p>
            <a:pPr marL="0" lvl="0" indent="0" algn="l" rtl="0">
              <a:spcBef>
                <a:spcPts val="1600"/>
              </a:spcBef>
              <a:spcAft>
                <a:spcPts val="0"/>
              </a:spcAft>
              <a:buNone/>
            </a:pPr>
            <a:r>
              <a:rPr lang="en" sz="1600" dirty="0"/>
              <a:t>These two </a:t>
            </a:r>
            <a:r>
              <a:rPr lang="en" sz="1600" dirty="0" smtClean="0"/>
              <a:t>ladies </a:t>
            </a:r>
            <a:r>
              <a:rPr lang="en" sz="1600" dirty="0"/>
              <a:t>went to test out how many cups you needed to buy before winning a prize.</a:t>
            </a:r>
            <a:endParaRPr sz="1600"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p:txBody>
      </p:sp>
      <p:sp>
        <p:nvSpPr>
          <p:cNvPr id="150" name="Google Shape;150;p3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Probability and Games of Chance in Real Life</a:t>
            </a:r>
            <a:endParaRPr/>
          </a:p>
        </p:txBody>
      </p:sp>
      <p:pic>
        <p:nvPicPr>
          <p:cNvPr id="151" name="Google Shape;151;p31"/>
          <p:cNvPicPr preferRelativeResize="0"/>
          <p:nvPr/>
        </p:nvPicPr>
        <p:blipFill rotWithShape="1">
          <a:blip r:embed="rId4">
            <a:alphaModFix/>
          </a:blip>
          <a:srcRect l="-166690" t="28850" r="166690" b="-28850"/>
          <a:stretch/>
        </p:blipFill>
        <p:spPr>
          <a:xfrm>
            <a:off x="383775" y="2970163"/>
            <a:ext cx="1570476" cy="1101675"/>
          </a:xfrm>
          <a:prstGeom prst="rect">
            <a:avLst/>
          </a:prstGeom>
          <a:noFill/>
          <a:ln>
            <a:noFill/>
          </a:ln>
        </p:spPr>
      </p:pic>
      <p:pic>
        <p:nvPicPr>
          <p:cNvPr id="3" name="Picture 2" descr="Donut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8985" y="3570810"/>
            <a:ext cx="1431730" cy="1128606"/>
          </a:xfrm>
          <a:prstGeom prst="rect">
            <a:avLst/>
          </a:prstGeom>
        </p:spPr>
      </p:pic>
      <p:pic>
        <p:nvPicPr>
          <p:cNvPr id="4" name="Y4diZOT4Ugs"/>
          <p:cNvPicPr>
            <a:picLocks noRot="1" noChangeAspect="1"/>
          </p:cNvPicPr>
          <p:nvPr>
            <a:videoFile r:link="rId1"/>
          </p:nvPr>
        </p:nvPicPr>
        <p:blipFill>
          <a:blip r:embed="rId6"/>
          <a:stretch>
            <a:fillRect/>
          </a:stretch>
        </p:blipFill>
        <p:spPr>
          <a:xfrm>
            <a:off x="4412700" y="2077886"/>
            <a:ext cx="4419600" cy="3057525"/>
          </a:xfrm>
          <a:prstGeom prst="rect">
            <a:avLst/>
          </a:prstGeom>
        </p:spPr>
      </p:pic>
      <p:sp>
        <p:nvSpPr>
          <p:cNvPr id="5" name="Rectangle 4"/>
          <p:cNvSpPr/>
          <p:nvPr/>
        </p:nvSpPr>
        <p:spPr>
          <a:xfrm>
            <a:off x="4338000" y="5315169"/>
            <a:ext cx="4572000" cy="954107"/>
          </a:xfrm>
          <a:prstGeom prst="rect">
            <a:avLst/>
          </a:prstGeom>
        </p:spPr>
        <p:txBody>
          <a:bodyPr>
            <a:spAutoFit/>
          </a:bodyPr>
          <a:lstStyle/>
          <a:p>
            <a:r>
              <a:rPr lang="en-CA" dirty="0">
                <a:latin typeface="Roboto" panose="02000000000000000000" pitchFamily="2" charset="0"/>
              </a:rPr>
              <a:t>100 CUPS OF COFFEE! Roll Up The Rim To Win! Lottery Jackpot </a:t>
            </a:r>
            <a:r>
              <a:rPr lang="en-CA" dirty="0" smtClean="0">
                <a:latin typeface="Roboto" panose="02000000000000000000" pitchFamily="2" charset="0"/>
              </a:rPr>
              <a:t>Challenge</a:t>
            </a:r>
          </a:p>
          <a:p>
            <a:r>
              <a:rPr lang="en-CA" dirty="0" smtClean="0">
                <a:latin typeface="Roboto" panose="02000000000000000000" pitchFamily="2" charset="0"/>
              </a:rPr>
              <a:t>YouTube Video:  </a:t>
            </a:r>
            <a:r>
              <a:rPr lang="en-CA" dirty="0">
                <a:latin typeface="Roboto" panose="02000000000000000000" pitchFamily="2" charset="0"/>
                <a:hlinkClick r:id="rId7"/>
              </a:rPr>
              <a:t>https://</a:t>
            </a:r>
            <a:r>
              <a:rPr lang="en-CA" dirty="0" smtClean="0">
                <a:latin typeface="Roboto" panose="02000000000000000000" pitchFamily="2" charset="0"/>
                <a:hlinkClick r:id="rId7"/>
              </a:rPr>
              <a:t>www.youtube.com/watch?v=Y4diZOT4Ugs </a:t>
            </a:r>
            <a:endParaRPr lang="en-CA" dirty="0">
              <a:latin typeface="Roboto" panose="02000000000000000000" pitchFamily="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2"/>
          <p:cNvSpPr txBox="1">
            <a:spLocks noGrp="1"/>
          </p:cNvSpPr>
          <p:nvPr>
            <p:ph type="title"/>
          </p:nvPr>
        </p:nvSpPr>
        <p:spPr>
          <a:xfrm>
            <a:off x="311700" y="593380"/>
            <a:ext cx="8520600" cy="118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        Another Example of Probability:</a:t>
            </a:r>
            <a:endParaRPr/>
          </a:p>
          <a:p>
            <a:pPr marL="0" lvl="0" indent="0" algn="ctr" rtl="0">
              <a:spcBef>
                <a:spcPts val="0"/>
              </a:spcBef>
              <a:spcAft>
                <a:spcPts val="0"/>
              </a:spcAft>
              <a:buNone/>
            </a:pPr>
            <a:r>
              <a:rPr lang="en"/>
              <a:t>        Toy Companies Testing Products</a:t>
            </a:r>
            <a:endParaRPr/>
          </a:p>
        </p:txBody>
      </p:sp>
      <p:sp>
        <p:nvSpPr>
          <p:cNvPr id="159" name="Google Shape;159;p32"/>
          <p:cNvSpPr txBox="1">
            <a:spLocks noGrp="1"/>
          </p:cNvSpPr>
          <p:nvPr>
            <p:ph type="body" idx="1"/>
          </p:nvPr>
        </p:nvSpPr>
        <p:spPr>
          <a:xfrm>
            <a:off x="253995" y="1934250"/>
            <a:ext cx="5593800" cy="4366800"/>
          </a:xfrm>
          <a:prstGeom prst="rect">
            <a:avLst/>
          </a:prstGeom>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 sz="1800" dirty="0">
                <a:solidFill>
                  <a:srgbClr val="030303"/>
                </a:solidFill>
                <a:highlight>
                  <a:srgbClr val="F9F9F9"/>
                </a:highlight>
                <a:latin typeface="Roboto"/>
                <a:ea typeface="Roboto"/>
                <a:cs typeface="Roboto"/>
                <a:sym typeface="Roboto"/>
              </a:rPr>
              <a:t>Toy companies often use kids to test out their games and inventions to see how probable it is for children to want to play with them.</a:t>
            </a:r>
            <a:endParaRPr sz="1800" dirty="0"/>
          </a:p>
          <a:p>
            <a:pPr marL="0" lvl="0" indent="0" algn="l" rtl="0">
              <a:lnSpc>
                <a:spcPct val="150000"/>
              </a:lnSpc>
              <a:spcBef>
                <a:spcPts val="1600"/>
              </a:spcBef>
              <a:spcAft>
                <a:spcPts val="0"/>
              </a:spcAft>
              <a:buNone/>
            </a:pPr>
            <a:r>
              <a:rPr lang="en" sz="1800" dirty="0">
                <a:solidFill>
                  <a:srgbClr val="030303"/>
                </a:solidFill>
                <a:highlight>
                  <a:srgbClr val="F9F9F9"/>
                </a:highlight>
                <a:latin typeface="Roboto"/>
                <a:ea typeface="Roboto"/>
                <a:cs typeface="Roboto"/>
                <a:sym typeface="Roboto"/>
              </a:rPr>
              <a:t>In the movie </a:t>
            </a:r>
            <a:r>
              <a:rPr lang="en" sz="1800" i="1" dirty="0">
                <a:solidFill>
                  <a:srgbClr val="030303"/>
                </a:solidFill>
                <a:highlight>
                  <a:srgbClr val="F9F9F9"/>
                </a:highlight>
                <a:latin typeface="Roboto"/>
                <a:ea typeface="Roboto"/>
                <a:cs typeface="Roboto"/>
                <a:sym typeface="Roboto"/>
              </a:rPr>
              <a:t>Big</a:t>
            </a:r>
            <a:r>
              <a:rPr lang="en" sz="1800" dirty="0">
                <a:solidFill>
                  <a:srgbClr val="030303"/>
                </a:solidFill>
                <a:highlight>
                  <a:srgbClr val="F9F9F9"/>
                </a:highlight>
                <a:latin typeface="Roboto"/>
                <a:ea typeface="Roboto"/>
                <a:cs typeface="Roboto"/>
                <a:sym typeface="Roboto"/>
              </a:rPr>
              <a:t>, Josh is a 13-year-old boy who is transformed into a 35-year-old man by a fortune telling machine at a carnival. </a:t>
            </a:r>
            <a:r>
              <a:rPr lang="en" sz="1800" dirty="0" smtClean="0">
                <a:solidFill>
                  <a:srgbClr val="030303"/>
                </a:solidFill>
                <a:highlight>
                  <a:srgbClr val="F9F9F9"/>
                </a:highlight>
                <a:latin typeface="Roboto"/>
                <a:ea typeface="Roboto"/>
                <a:cs typeface="Roboto"/>
                <a:sym typeface="Roboto"/>
              </a:rPr>
              <a:t>He </a:t>
            </a:r>
            <a:r>
              <a:rPr lang="en" sz="1800" dirty="0">
                <a:solidFill>
                  <a:srgbClr val="030303"/>
                </a:solidFill>
                <a:highlight>
                  <a:srgbClr val="F9F9F9"/>
                </a:highlight>
                <a:latin typeface="Roboto"/>
                <a:ea typeface="Roboto"/>
                <a:cs typeface="Roboto"/>
                <a:sym typeface="Roboto"/>
              </a:rPr>
              <a:t>still thinks like he’s 13 years old and ends up getting a job at a toy company testing out the design of toys. </a:t>
            </a:r>
            <a:r>
              <a:rPr lang="en" sz="1800" dirty="0" smtClean="0">
                <a:solidFill>
                  <a:srgbClr val="030303"/>
                </a:solidFill>
                <a:highlight>
                  <a:srgbClr val="F9F9F9"/>
                </a:highlight>
                <a:latin typeface="Roboto"/>
                <a:ea typeface="Roboto"/>
                <a:cs typeface="Roboto"/>
                <a:sym typeface="Roboto"/>
              </a:rPr>
              <a:t>In </a:t>
            </a:r>
            <a:r>
              <a:rPr lang="en" sz="1800" dirty="0">
                <a:solidFill>
                  <a:srgbClr val="030303"/>
                </a:solidFill>
                <a:highlight>
                  <a:srgbClr val="F9F9F9"/>
                </a:highlight>
                <a:latin typeface="Roboto"/>
                <a:ea typeface="Roboto"/>
                <a:cs typeface="Roboto"/>
                <a:sym typeface="Roboto"/>
              </a:rPr>
              <a:t>this movie clip, he is giving his opinion about the company’s new toy and how likely kids are to like it.</a:t>
            </a:r>
            <a:endParaRPr sz="1800" dirty="0">
              <a:solidFill>
                <a:srgbClr val="030303"/>
              </a:solidFill>
              <a:highlight>
                <a:srgbClr val="F9F9F9"/>
              </a:highlight>
              <a:latin typeface="Roboto"/>
              <a:ea typeface="Roboto"/>
              <a:cs typeface="Roboto"/>
              <a:sym typeface="Roboto"/>
            </a:endParaRPr>
          </a:p>
          <a:p>
            <a:pPr marL="0" lvl="0" indent="0" algn="l" rtl="0">
              <a:spcBef>
                <a:spcPts val="1600"/>
              </a:spcBef>
              <a:spcAft>
                <a:spcPts val="0"/>
              </a:spcAft>
              <a:buNone/>
            </a:pPr>
            <a:endParaRPr sz="1800" dirty="0">
              <a:solidFill>
                <a:srgbClr val="030303"/>
              </a:solidFill>
              <a:highlight>
                <a:srgbClr val="F9F9F9"/>
              </a:highlight>
              <a:latin typeface="Roboto"/>
              <a:ea typeface="Roboto"/>
              <a:cs typeface="Roboto"/>
              <a:sym typeface="Roboto"/>
            </a:endParaRPr>
          </a:p>
          <a:p>
            <a:pPr marL="0" lvl="0" indent="0" algn="l" rtl="0">
              <a:spcBef>
                <a:spcPts val="1600"/>
              </a:spcBef>
              <a:spcAft>
                <a:spcPts val="0"/>
              </a:spcAft>
              <a:buNone/>
            </a:pPr>
            <a:endParaRPr sz="1800" dirty="0">
              <a:solidFill>
                <a:srgbClr val="030303"/>
              </a:solidFill>
              <a:highlight>
                <a:srgbClr val="F9F9F9"/>
              </a:highlight>
              <a:latin typeface="Roboto"/>
              <a:ea typeface="Roboto"/>
              <a:cs typeface="Roboto"/>
              <a:sym typeface="Roboto"/>
            </a:endParaRPr>
          </a:p>
          <a:p>
            <a:pPr marL="0" lvl="0" indent="0" algn="l" rtl="0">
              <a:spcBef>
                <a:spcPts val="1600"/>
              </a:spcBef>
              <a:spcAft>
                <a:spcPts val="0"/>
              </a:spcAft>
              <a:buClr>
                <a:schemeClr val="dk1"/>
              </a:buClr>
              <a:buSzPts val="1100"/>
              <a:buFont typeface="Arial"/>
              <a:buNone/>
            </a:pPr>
            <a:endParaRPr sz="1800" dirty="0">
              <a:solidFill>
                <a:schemeClr val="dk1"/>
              </a:solidFill>
            </a:endParaRPr>
          </a:p>
          <a:p>
            <a:pPr marL="0" lvl="0" indent="0" algn="l" rtl="0">
              <a:spcBef>
                <a:spcPts val="1600"/>
              </a:spcBef>
              <a:spcAft>
                <a:spcPts val="0"/>
              </a:spcAft>
              <a:buClr>
                <a:schemeClr val="dk1"/>
              </a:buClr>
              <a:buSzPts val="1100"/>
              <a:buFont typeface="Arial"/>
              <a:buNone/>
            </a:pPr>
            <a:endParaRPr sz="1800" dirty="0">
              <a:solidFill>
                <a:srgbClr val="030303"/>
              </a:solidFill>
              <a:highlight>
                <a:srgbClr val="F9F9F9"/>
              </a:highlight>
              <a:latin typeface="Roboto"/>
              <a:ea typeface="Roboto"/>
              <a:cs typeface="Roboto"/>
              <a:sym typeface="Roboto"/>
            </a:endParaRPr>
          </a:p>
          <a:p>
            <a:pPr marL="0" lvl="0" indent="0" algn="l" rtl="0">
              <a:spcBef>
                <a:spcPts val="1600"/>
              </a:spcBef>
              <a:spcAft>
                <a:spcPts val="1600"/>
              </a:spcAft>
              <a:buNone/>
            </a:pPr>
            <a:endParaRPr sz="1800" dirty="0"/>
          </a:p>
        </p:txBody>
      </p:sp>
      <p:pic>
        <p:nvPicPr>
          <p:cNvPr id="160" name="Google Shape;160;p32" descr="Big movie clips: http://j.mp/1c1mEli&#10;BUY THE MOVIE:&#10;FandangoNOW - https://www.fandangonow.com/details/movie/big-1988/1MVafa6c728b69ba3f470e0a9cc4787a5ee?cmp=Movieclips_YT_Description&#10;iTunes - http://apple.co/1QPvS3M&#10;Google Play - http://bit.ly/1KaJSo4&#10;Amazon - http://amzn.to/1Hlbu9e&#10;Fox Movies - http://fox.co/2mBbkqW&#10;Don't miss the HOTTEST NEW TRAILERS: http://bit.ly/1u2y6pr&#10;&#10;CLIP DESCRIPTION:&#10;Josh (Tom Hanks) has a few opinions about the company's new toy.&#10;&#10;FILM DESCRIPTION:&#10;More than anything else, 13-year old New Jerseyite Josh (David Moscow) wants to be &quot;big&quot;. That's the wish he makes at an odd-looking amusement pier fortunetelling machine. The next morning, Josh wakes up-only to discover that he's grown to manhood overnight! (At this point, the part is taken over by Tom Hanks). Still a 13-year-old mentally and emotionally, Josh decides to hide out in New York City until he can figure out what to do next. He lucks into a job with a major toy company run by kid-at-heart McMillan (Robert Loggia). By cannily bringing a child's eye view to McMillan's business, Josh rises to the top-and in process, he falls in love with fellow employee Susan (Elizabeth Perkins). But he's still a kid, and he'd like to go back to his own world and own body. Written by Gary Ross and Anne Spielberg, Big proved a crucial success for budding director Penny Marshall, who'd work harmoniously with Hanks again on the radically different A League of Their Own. The cinematography was by Barry Sonenfeld, who went on to become a director himself with The Addams Family. That Big was heavily reliant upon the input of Tom Hanks and Penny Marshall was proven by the failed attempt to turn the property into a Broadway musical.&#10;&#10;CREDITS:&#10;TM &amp; © Fox (1988)&#10;Courtesy of Twentieth Century Fox Film Corporation&#10;Cast: Tom Hanks, John Heard, Robert Loggia, Elizabeth Perkins&#10;Director: Penny Marshall&#10;Producers: James L. Brooks, Gary Ross, Anne Spielberg, Robert Greenhut&#10;Screenwriters: Gary Ross, Anne Spielberg&#10;&#10;WHO ARE WE?&#10;The MOVIECLIPS channel is the largest collection of licensed movie clips on the web. Here you will find unforgettable moments, scenes and lines from all your favorite films. Made by movie fans, for movie fans.&#10;&#10;SUBSCRIBE TO OUR MOVIE CHANNELS:&#10;MOVIECLIPS: http://bit.ly/1u2yaWd&#10;ComingSoon: http://bit.ly/1DVpgtR&#10;Indie &amp; Film Festivals: http://bit.ly/1wbkfYg&#10;Hero Central: http://bit.ly/1AMUZwv&#10;Extras: http://bit.ly/1u431fr&#10;Classic Trailers: http://bit.ly/1u43jDe&#10;Pop-Up Trailers: http://bit.ly/1z7EtZR&#10;Movie News: http://bit.ly/1C3Ncd2&#10;Movie Games: http://bit.ly/1ygDV13&#10;Fandango: http://bit.ly/1Bl79ye&#10;Fandango FrontRunners: http://bit.ly/1CggQfC&#10;&#10;HIT US UP:&#10;Facebook: http://on.fb.me/1y8M8ax&#10;Twitter: http://bit.ly/1ghOWmt&#10;Pinterest: http://bit.ly/14wL9De&#10;Tumblr: http://bit.ly/1vUwhH7" title="Big (1988) - Josh Doesn't Get It Scene (3/5) | Movieclips">
            <a:hlinkClick r:id="rId3"/>
          </p:cNvPr>
          <p:cNvPicPr preferRelativeResize="0"/>
          <p:nvPr/>
        </p:nvPicPr>
        <p:blipFill>
          <a:blip r:embed="rId4">
            <a:alphaModFix/>
          </a:blip>
          <a:stretch>
            <a:fillRect/>
          </a:stretch>
        </p:blipFill>
        <p:spPr>
          <a:xfrm>
            <a:off x="5928938" y="2429550"/>
            <a:ext cx="3115424" cy="2637750"/>
          </a:xfrm>
          <a:prstGeom prst="rect">
            <a:avLst/>
          </a:prstGeom>
          <a:noFill/>
          <a:ln>
            <a:noFill/>
          </a:ln>
        </p:spPr>
      </p:pic>
      <p:pic>
        <p:nvPicPr>
          <p:cNvPr id="161" name="Google Shape;161;p32"/>
          <p:cNvPicPr preferRelativeResize="0"/>
          <p:nvPr/>
        </p:nvPicPr>
        <p:blipFill>
          <a:blip r:embed="rId5">
            <a:alphaModFix/>
          </a:blip>
          <a:stretch>
            <a:fillRect/>
          </a:stretch>
        </p:blipFill>
        <p:spPr>
          <a:xfrm>
            <a:off x="370350" y="514900"/>
            <a:ext cx="1388100" cy="1419350"/>
          </a:xfrm>
          <a:prstGeom prst="rect">
            <a:avLst/>
          </a:prstGeom>
          <a:noFill/>
          <a:ln>
            <a:noFill/>
          </a:ln>
        </p:spPr>
      </p:pic>
      <p:sp>
        <p:nvSpPr>
          <p:cNvPr id="6" name="TextBox 5"/>
          <p:cNvSpPr txBox="1"/>
          <p:nvPr/>
        </p:nvSpPr>
        <p:spPr>
          <a:xfrm>
            <a:off x="6372480" y="5205323"/>
            <a:ext cx="2671882" cy="307777"/>
          </a:xfrm>
          <a:prstGeom prst="rect">
            <a:avLst/>
          </a:prstGeom>
          <a:noFill/>
        </p:spPr>
        <p:txBody>
          <a:bodyPr wrap="square" rtlCol="0">
            <a:spAutoFit/>
          </a:bodyPr>
          <a:lstStyle/>
          <a:p>
            <a:r>
              <a:rPr lang="en-CA" sz="700" dirty="0" smtClean="0"/>
              <a:t>Video Source</a:t>
            </a:r>
            <a:r>
              <a:rPr lang="en-CA" sz="700" dirty="0"/>
              <a:t>:   </a:t>
            </a:r>
            <a:r>
              <a:rPr lang="en-CA" sz="700" dirty="0">
                <a:hlinkClick r:id="rId6"/>
              </a:rPr>
              <a:t>https://</a:t>
            </a:r>
            <a:r>
              <a:rPr lang="en-CA" sz="700" dirty="0" smtClean="0">
                <a:hlinkClick r:id="rId6"/>
              </a:rPr>
              <a:t>www.youtube.com/watch?v=3ERuhks3GNk </a:t>
            </a:r>
            <a:endParaRPr lang="en-CA" sz="7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3"/>
          <p:cNvSpPr txBox="1">
            <a:spLocks noGrp="1"/>
          </p:cNvSpPr>
          <p:nvPr>
            <p:ph type="title"/>
          </p:nvPr>
        </p:nvSpPr>
        <p:spPr>
          <a:xfrm>
            <a:off x="311700" y="593376"/>
            <a:ext cx="8520600" cy="74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Using a Probability Line </a:t>
            </a:r>
            <a:endParaRPr/>
          </a:p>
        </p:txBody>
      </p:sp>
      <p:sp>
        <p:nvSpPr>
          <p:cNvPr id="167" name="Google Shape;167;p33"/>
          <p:cNvSpPr txBox="1">
            <a:spLocks noGrp="1"/>
          </p:cNvSpPr>
          <p:nvPr>
            <p:ph type="body" idx="1"/>
          </p:nvPr>
        </p:nvSpPr>
        <p:spPr>
          <a:xfrm>
            <a:off x="311700" y="1890350"/>
            <a:ext cx="3702900" cy="4201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a:p>
          <a:p>
            <a:pPr marL="0" lvl="0" indent="0" algn="l" rtl="0">
              <a:lnSpc>
                <a:spcPct val="150000"/>
              </a:lnSpc>
              <a:spcBef>
                <a:spcPts val="1600"/>
              </a:spcBef>
              <a:spcAft>
                <a:spcPts val="0"/>
              </a:spcAft>
              <a:buNone/>
            </a:pPr>
            <a:r>
              <a:rPr lang="en" sz="1800"/>
              <a:t>Most things in real life are neither impossible nor certain to happen. So a probability line can help visualize the likelihood of events happening.</a:t>
            </a:r>
            <a:endParaRPr/>
          </a:p>
          <a:p>
            <a:pPr marL="0" lvl="0" indent="0" algn="l" rtl="0">
              <a:spcBef>
                <a:spcPts val="1600"/>
              </a:spcBef>
              <a:spcAft>
                <a:spcPts val="1600"/>
              </a:spcAft>
              <a:buNone/>
            </a:pPr>
            <a:endParaRPr/>
          </a:p>
        </p:txBody>
      </p:sp>
      <p:pic>
        <p:nvPicPr>
          <p:cNvPr id="168" name="Google Shape;168;p33" descr="This is a re-upload to correct some terminology.&#10;In the previous version we suggested that the terms “odds” and “probability” could be used interchangeably.  While this may be okay in casual conversation (since both have to do with the likelihood of an event), the two terms mean something slightly different in math and are calculated differently.  We apologize for any confusion." title="Math Antics - Basic Probability">
            <a:hlinkClick r:id="rId3"/>
          </p:cNvPr>
          <p:cNvPicPr preferRelativeResize="0"/>
          <p:nvPr/>
        </p:nvPicPr>
        <p:blipFill>
          <a:blip r:embed="rId4">
            <a:alphaModFix/>
          </a:blip>
          <a:stretch>
            <a:fillRect/>
          </a:stretch>
        </p:blipFill>
        <p:spPr>
          <a:xfrm>
            <a:off x="4214173" y="1909152"/>
            <a:ext cx="4644650" cy="3483475"/>
          </a:xfrm>
          <a:prstGeom prst="rect">
            <a:avLst/>
          </a:prstGeom>
          <a:noFill/>
          <a:ln>
            <a:noFill/>
          </a:ln>
        </p:spPr>
      </p:pic>
      <p:sp>
        <p:nvSpPr>
          <p:cNvPr id="5" name="Rectangle 4"/>
          <p:cNvSpPr/>
          <p:nvPr/>
        </p:nvSpPr>
        <p:spPr>
          <a:xfrm>
            <a:off x="4448449" y="5534997"/>
            <a:ext cx="4714752" cy="307777"/>
          </a:xfrm>
          <a:prstGeom prst="rect">
            <a:avLst/>
          </a:prstGeom>
        </p:spPr>
        <p:txBody>
          <a:bodyPr wrap="none">
            <a:spAutoFit/>
          </a:bodyPr>
          <a:lstStyle/>
          <a:p>
            <a:r>
              <a:rPr lang="en-CA" dirty="0" smtClean="0">
                <a:hlinkClick r:id="rId5"/>
              </a:rPr>
              <a:t>Video Source:  Math </a:t>
            </a:r>
            <a:r>
              <a:rPr lang="en-CA" dirty="0">
                <a:hlinkClick r:id="rId5"/>
              </a:rPr>
              <a:t>Antics - Basic Probability - YouTube</a:t>
            </a:r>
            <a:endParaRPr lang="en-CA"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TotalTime>
  <Words>5741</Words>
  <Application>Microsoft Office PowerPoint</Application>
  <PresentationFormat>On-screen Show (4:3)</PresentationFormat>
  <Paragraphs>391</Paragraphs>
  <Slides>49</Slides>
  <Notes>49</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49</vt:i4>
      </vt:variant>
    </vt:vector>
  </HeadingPairs>
  <TitlesOfParts>
    <vt:vector size="54" baseType="lpstr">
      <vt:lpstr>Arial</vt:lpstr>
      <vt:lpstr>Comic Sans MS</vt:lpstr>
      <vt:lpstr>Roboto</vt:lpstr>
      <vt:lpstr>Simple Light</vt:lpstr>
      <vt:lpstr>Simple Light</vt:lpstr>
      <vt:lpstr>PowerPoint Presentation</vt:lpstr>
      <vt:lpstr>This is what you will learn:</vt:lpstr>
      <vt:lpstr>What is probability?   </vt:lpstr>
      <vt:lpstr>Why is it important? </vt:lpstr>
      <vt:lpstr>How is Probability Different from Other Math Topics?</vt:lpstr>
      <vt:lpstr>Probability Can Play a Big Role in the Decisions Made in Real Life</vt:lpstr>
      <vt:lpstr>Probability and Games of Chance in Real Life</vt:lpstr>
      <vt:lpstr>        Another Example of Probability:         Toy Companies Testing Products</vt:lpstr>
      <vt:lpstr>Using a Probability Line </vt:lpstr>
      <vt:lpstr>How is Doing Probability Activities Like    a Science Experiment?</vt:lpstr>
      <vt:lpstr>Some Vocabulary </vt:lpstr>
      <vt:lpstr>But How Do You Measure Chance?</vt:lpstr>
      <vt:lpstr>Experimental Probability</vt:lpstr>
      <vt:lpstr>Experimental Probability with Spoons  </vt:lpstr>
      <vt:lpstr>A Big Idea About Experimental Probability</vt:lpstr>
      <vt:lpstr>Theoretical Probability </vt:lpstr>
      <vt:lpstr>Some More Examples of Theoretical Probability</vt:lpstr>
      <vt:lpstr>More Vocabulary Words</vt:lpstr>
      <vt:lpstr>Two Things to Help Us </vt:lpstr>
      <vt:lpstr>Using a TREE DIAGRAM to Find Theoretical Probability  (with 2 independent events)        </vt:lpstr>
      <vt:lpstr>Using a TABLE to Find Theoretical Probability</vt:lpstr>
      <vt:lpstr>Three Coin Toss  </vt:lpstr>
      <vt:lpstr>Using a Tree Diagram (with 3 independent events)</vt:lpstr>
      <vt:lpstr>Now You Try it Out: Using a TREE DIAGRAM</vt:lpstr>
      <vt:lpstr>Now You Try it Out: Using a TREE DIAGRAM (continued)  </vt:lpstr>
      <vt:lpstr>What the Tree Diagram Should Look Like  </vt:lpstr>
      <vt:lpstr>Now You Try it Out: Using a TABLE  </vt:lpstr>
      <vt:lpstr>What the Table Should Look Like  </vt:lpstr>
      <vt:lpstr>Is This a Fair Game? Spinner Game 1</vt:lpstr>
      <vt:lpstr>A Surprising Thing About Theoretical Probability</vt:lpstr>
      <vt:lpstr>Probability of Something Happening and Not Happening</vt:lpstr>
      <vt:lpstr>Is This a Fair Game? Spinner Game 2 </vt:lpstr>
      <vt:lpstr>More Probability of Something Happening and  Not Happening    </vt:lpstr>
      <vt:lpstr>Is This a Fair Game?    Two-Dice Game with Sums</vt:lpstr>
      <vt:lpstr>Two-Dice Game with Sums (Theoretical Probability) </vt:lpstr>
      <vt:lpstr>Is This a Fair Game? Two-Dice Game with Products </vt:lpstr>
      <vt:lpstr>Two-Dice Game with Products (Theoretical Probability) </vt:lpstr>
      <vt:lpstr>Dicey Differences</vt:lpstr>
      <vt:lpstr>Dicey Differences - Theoretical Probability </vt:lpstr>
      <vt:lpstr>Stick Dice – An Indigenous Game</vt:lpstr>
      <vt:lpstr>Go TEAM!</vt:lpstr>
      <vt:lpstr>Spinner Sums A</vt:lpstr>
      <vt:lpstr>What Happens if All the Spaces on the Spinner  Are Not the Same Size?</vt:lpstr>
      <vt:lpstr>    Spinner Sums B </vt:lpstr>
      <vt:lpstr>Spinner Sums Summary </vt:lpstr>
      <vt:lpstr>What the Tables Should Look Like </vt:lpstr>
      <vt:lpstr>Coin and Die Toss</vt:lpstr>
      <vt:lpstr>Making a Spinner</vt:lpstr>
      <vt:lpstr> Dicey Differences (slide 38): Completed Table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Lynn (EDU)</dc:creator>
  <cp:lastModifiedBy>Potter, Allison (MET)</cp:lastModifiedBy>
  <cp:revision>50</cp:revision>
  <dcterms:modified xsi:type="dcterms:W3CDTF">2021-06-21T21:36:06Z</dcterms:modified>
</cp:coreProperties>
</file>