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3" r:id="rId2"/>
    <p:sldId id="257" r:id="rId3"/>
    <p:sldId id="258" r:id="rId4"/>
    <p:sldId id="304" r:id="rId5"/>
    <p:sldId id="305" r:id="rId6"/>
    <p:sldId id="306" r:id="rId7"/>
    <p:sldId id="307" r:id="rId8"/>
    <p:sldId id="308" r:id="rId9"/>
    <p:sldId id="309" r:id="rId10"/>
    <p:sldId id="310" r:id="rId11"/>
    <p:sldId id="311" r:id="rId12"/>
    <p:sldId id="315" r:id="rId13"/>
    <p:sldId id="313" r:id="rId14"/>
    <p:sldId id="314" r:id="rId15"/>
  </p:sldIdLst>
  <p:sldSz cx="9144000" cy="6858000" type="screen4x3"/>
  <p:notesSz cx="6954838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3D96"/>
    <a:srgbClr val="550D47"/>
    <a:srgbClr val="00B5AE"/>
    <a:srgbClr val="00626B"/>
    <a:srgbClr val="9CB533"/>
    <a:srgbClr val="395B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4" autoAdjust="0"/>
    <p:restoredTop sz="90614" autoAdjust="0"/>
  </p:normalViewPr>
  <p:slideViewPr>
    <p:cSldViewPr>
      <p:cViewPr varScale="1">
        <p:scale>
          <a:sx n="49" d="100"/>
          <a:sy n="49" d="100"/>
        </p:scale>
        <p:origin x="1397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/>
          <a:lstStyle>
            <a:lvl1pPr algn="r">
              <a:defRPr sz="1200"/>
            </a:lvl1pPr>
          </a:lstStyle>
          <a:p>
            <a:fld id="{BDC6044B-F0CA-4431-8174-1BE1B1D5EAFB}" type="datetimeFigureOut">
              <a:rPr lang="en-CA" smtClean="0"/>
              <a:t>2021-07-23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9" tIns="46259" rIns="92519" bIns="4625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387136"/>
            <a:ext cx="5563870" cy="4156234"/>
          </a:xfrm>
          <a:prstGeom prst="rect">
            <a:avLst/>
          </a:prstGeom>
        </p:spPr>
        <p:txBody>
          <a:bodyPr vert="horz" lIns="92519" tIns="46259" rIns="92519" bIns="4625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772668"/>
            <a:ext cx="3013763" cy="461804"/>
          </a:xfrm>
          <a:prstGeom prst="rect">
            <a:avLst/>
          </a:prstGeom>
        </p:spPr>
        <p:txBody>
          <a:bodyPr vert="horz" lIns="92519" tIns="46259" rIns="92519" bIns="46259" rtlCol="0" anchor="b"/>
          <a:lstStyle>
            <a:lvl1pPr algn="r">
              <a:defRPr sz="1200"/>
            </a:lvl1pPr>
          </a:lstStyle>
          <a:p>
            <a:fld id="{E2328DFD-A35A-4046-A164-181D41F57C6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1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70932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Distribuez un diagramme à chacun des groupes. Il vous faudra peut-être préciser que les caractéristiques au centre du diagramme doivent être semblables mais pas nécessairement identiques. </a:t>
            </a:r>
            <a:b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plus, il n’est pas nécessaire d’inscrire tous les éléments d’information dans le diagramme : les élèves peuvent choisir de trois à cinq faits qui montrent le caractère unique de chaque circonscription.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l’enseignant(e) : Vous pouvez utiliser la fiche de suivi fournie </a:t>
            </a:r>
            <a:r>
              <a:rPr lang="fr-CA" smtClean="0">
                <a:effectLst/>
              </a:rPr>
              <a:t>sur laquelle figurent ces questions.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6691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les élèves sont à court d’idées, faites-leur penser à leur communauté scolaire, à leur quartier, à leur ville, à des groupes culturels ou confessionnels, à des équipes sportives, etc.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pouvez demander aux élèves s’ils savent qui est leur représentant fédéral au Parlement, pour les aider à établir un lien.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Divisez votre classe en deux groupes et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demandez-leur d’échanger leurs cartes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après quelques minutes pour qu’ils puissent regarder les deux. </a:t>
            </a:r>
            <a:b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Vous voudrez peut-être donner des petites feuilles adhésives à chaque groupe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pour indiquer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caractéristiques propre à chaque carte. 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Invitez les élèves à coller une petite feuille adhésive ou une épingle sur la ou les grandes cartes pour indiquer où se trouve la circonscription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votre école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 à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l’enseignant(e) :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Distribuez à chacun des groupes une nouvelle fiche d’information d’une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circonscription différente</a:t>
            </a:r>
            <a:r>
              <a:rPr lang="fr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une petite feuille adhésive. Nous recommandons que chaque groupe analyse une fiche d’information différente, afin d’enrichir la discussion à l’étape de la consolidation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</a:p>
          <a:p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Invitez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 élèves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à indiquer</a:t>
            </a:r>
            <a:r>
              <a:rPr lang="fr-CA" sz="1200" kern="1200" baseline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où se trouve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cette </a:t>
            </a:r>
            <a:r>
              <a:rPr lang="fr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nouvelle </a:t>
            </a:r>
            <a:r>
              <a:rPr lang="fr-CA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circonscription en posant une petite feuille adhésive ou une punaise.</a:t>
            </a:r>
            <a:endParaRPr lang="en-CA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28DFD-A35A-4046-A164-181D41F57C69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728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6272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469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063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95B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CA" dirty="0" smtClean="0"/>
              <a:t>Geography of Elections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EE9CC64-E1AB-452A-863F-96DDDA204470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1634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4130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3466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5516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1948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37084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411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813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CA" smtClean="0"/>
              <a:t>Elections by the Numbers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9CC64-E1AB-452A-863F-96DDDA20447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7507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00" b="21025"/>
          <a:stretch/>
        </p:blipFill>
        <p:spPr>
          <a:xfrm>
            <a:off x="4270898" y="3284984"/>
            <a:ext cx="4873101" cy="3151548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2473688" y="1988840"/>
            <a:ext cx="41966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b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Géographie</a:t>
            </a:r>
            <a: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élections</a:t>
            </a:r>
            <a:endParaRPr lang="en-CA" sz="4400" b="1" dirty="0">
              <a:solidFill>
                <a:srgbClr val="9B3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244" y="6042137"/>
            <a:ext cx="1442460" cy="411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65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10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424936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err="1" smtClean="0">
                <a:latin typeface="Arial" panose="020B0604020202020204" pitchFamily="34" charset="0"/>
                <a:cs typeface="Arial" panose="020B0604020202020204" pitchFamily="34" charset="0"/>
              </a:rPr>
              <a:t>Analyser</a:t>
            </a: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 une autre circonscription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petit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, lisez à voix haute </a:t>
            </a:r>
            <a:r>
              <a:rPr lang="en-US" sz="270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US" sz="2700" b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d’information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CA" sz="2700">
                <a:latin typeface="Arial" panose="020B0604020202020204" pitchFamily="34" charset="0"/>
                <a:cs typeface="Arial" panose="020B0604020202020204" pitchFamily="34" charset="0"/>
              </a:rPr>
              <a:t>Quels faits sont surprenants </a:t>
            </a: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ou uniques?</a:t>
            </a:r>
          </a:p>
          <a:p>
            <a:pPr>
              <a:spcAft>
                <a:spcPts val="12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Sur quels faits avez-vous des questions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se compare-t-elle à notre circonscription?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46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11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Comparer les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circonscriptions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Complétez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2700" b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diagramme 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comparaison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avec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Inscrivez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caractéristiques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communes au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diagramme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800"/>
              </a:spcAft>
            </a:pP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Inscrivez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caractéristiques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uniques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extrémités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du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diagramme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e 6"/>
          <p:cNvGrpSpPr/>
          <p:nvPr/>
        </p:nvGrpSpPr>
        <p:grpSpPr>
          <a:xfrm>
            <a:off x="5653454" y="3335966"/>
            <a:ext cx="2806978" cy="2037250"/>
            <a:chOff x="5653454" y="3290889"/>
            <a:chExt cx="2806978" cy="2037250"/>
          </a:xfrm>
        </p:grpSpPr>
        <p:pic>
          <p:nvPicPr>
            <p:cNvPr id="2" name="Image 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544" t="7511" r="3337" b="5027"/>
            <a:stretch/>
          </p:blipFill>
          <p:spPr>
            <a:xfrm>
              <a:off x="5653454" y="3290889"/>
              <a:ext cx="2806978" cy="203725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3" name="Rectangle 2"/>
            <p:cNvSpPr/>
            <p:nvPr/>
          </p:nvSpPr>
          <p:spPr>
            <a:xfrm>
              <a:off x="5680466" y="3306339"/>
              <a:ext cx="1843862" cy="19466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89551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12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504056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Comparer les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circonscriptions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Échangez avec la classe :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deux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similitudes et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différences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intéressantes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surprenantes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57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752529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Discussion de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Le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Combien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chaque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compte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de représentants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au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Parlement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8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Combien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y a-t-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fédérales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Selon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</a:t>
            </a:r>
            <a:r>
              <a:rPr lang="en-US" sz="2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député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 le travail le plus facile?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Pourquoi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247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14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6" cy="5040561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nouvelle 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information apprise vous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permis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répondre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la question :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700" b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Quelle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r>
              <a:rPr lang="en-US" sz="2700" b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2700" b="1" dirty="0" smtClean="0">
              <a:solidFill>
                <a:srgbClr val="9B3D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se compare-t-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12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chose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j’ai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apprise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que…</a:t>
            </a:r>
          </a:p>
          <a:p>
            <a:pPr>
              <a:spcAft>
                <a:spcPts val="18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Je me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demande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maintenant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16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608512"/>
          </a:xfrm>
        </p:spPr>
        <p:txBody>
          <a:bodyPr/>
          <a:lstStyle/>
          <a:p>
            <a:pPr marL="0" indent="0">
              <a:buNone/>
            </a:pPr>
            <a:endParaRPr lang="en-US" sz="7200" dirty="0" smtClean="0"/>
          </a:p>
          <a:p>
            <a:pPr marL="0" indent="0" algn="ctr">
              <a:buNone/>
            </a:pP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Quelle est ma communauté électorale fédérale? </a:t>
            </a:r>
            <a:b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A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Comment se compare-t-elle aux autres?</a:t>
            </a:r>
            <a:endParaRPr lang="en-CA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2</a:t>
            </a:fld>
            <a:endParaRPr lang="en-CA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 smtClean="0"/>
              <a:t>Géographie</a:t>
            </a:r>
            <a:r>
              <a:rPr lang="en-CA" dirty="0" smtClean="0"/>
              <a:t> des </a:t>
            </a:r>
            <a:r>
              <a:rPr lang="en-CA" dirty="0" err="1" smtClean="0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 d’enquête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88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3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811957"/>
            <a:ext cx="8229600" cy="4425355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Pense-parle-partage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communautés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faites-vous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57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4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484783"/>
            <a:ext cx="8229600" cy="4968553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Saviez-vous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vous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faites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partie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qui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élit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un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représentant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Parlement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s’appelle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circonscription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Réflexion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053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5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539552" y="1484784"/>
            <a:ext cx="8229600" cy="4104457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Nous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allons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examiner des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cartes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pour nous aider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comprendre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>
              <a:spcAft>
                <a:spcPts val="1200"/>
              </a:spcAft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Quelle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ma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communauté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électorale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spcAft>
                <a:spcPts val="6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Comment se compare-t-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elle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aux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autres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CA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556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2276872"/>
            <a:ext cx="2486763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6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Lire une carte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À quoi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sert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cette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carte?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Qui l’a publiée?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Qu’est-ce que cette carte montre?</a:t>
            </a:r>
          </a:p>
          <a:p>
            <a:pPr>
              <a:spcAft>
                <a:spcPts val="1200"/>
              </a:spcAft>
            </a:pPr>
            <a:r>
              <a:rPr lang="fr-CA" sz="2700" dirty="0">
                <a:latin typeface="Arial" panose="020B0604020202020204" pitchFamily="34" charset="0"/>
                <a:cs typeface="Arial" panose="020B0604020202020204" pitchFamily="34" charset="0"/>
              </a:rPr>
              <a:t>Qu’est-ce que cette carte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ne montre pas?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fr-CA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a-t-il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quelque chose qui vous surprend?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75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7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Lire une carte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Où est notre circonscription?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Que remarquez-vous au sujet de notre circonscription?</a:t>
            </a:r>
            <a:endParaRPr lang="fr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095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4"/>
          <a:stretch/>
        </p:blipFill>
        <p:spPr>
          <a:xfrm rot="6246230">
            <a:off x="7205737" y="71043"/>
            <a:ext cx="1775834" cy="23612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8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Analyser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notre</a:t>
            </a:r>
            <a:r>
              <a:rPr lang="en-US" sz="3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800"/>
              </a:spcAft>
              <a:buNone/>
            </a:pP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Dans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petit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groupe</a:t>
            </a:r>
            <a:r>
              <a:rPr lang="en-US" sz="2700" smtClean="0">
                <a:latin typeface="Arial" panose="020B0604020202020204" pitchFamily="34" charset="0"/>
                <a:cs typeface="Arial" panose="020B0604020202020204" pitchFamily="34" charset="0"/>
              </a:rPr>
              <a:t>, lisez 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à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voix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haute </a:t>
            </a:r>
            <a:r>
              <a:rPr lang="en-US" sz="2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votre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700" b="1" dirty="0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 </a:t>
            </a:r>
            <a:r>
              <a:rPr lang="en-US" sz="2700" b="1" dirty="0" err="1" smtClean="0">
                <a:solidFill>
                  <a:srgbClr val="9B3D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d’information</a:t>
            </a:r>
            <a:r>
              <a:rPr lang="en-US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CA" sz="2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Quels </a:t>
            </a:r>
            <a:r>
              <a:rPr lang="fr-CA" sz="2700">
                <a:latin typeface="Arial" panose="020B0604020202020204" pitchFamily="34" charset="0"/>
                <a:cs typeface="Arial" panose="020B0604020202020204" pitchFamily="34" charset="0"/>
              </a:rPr>
              <a:t>faits sont surprenants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ou uniques?</a:t>
            </a:r>
          </a:p>
          <a:p>
            <a:pPr>
              <a:spcAft>
                <a:spcPts val="12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Sur quels faits avez-vous des questions?</a:t>
            </a:r>
          </a:p>
          <a:p>
            <a:pPr>
              <a:spcAft>
                <a:spcPts val="600"/>
              </a:spcAft>
            </a:pP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Selon vous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, comment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notre circonscription se comparera-t-elle aux autres?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42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9CC64-E1AB-452A-863F-96DDDA204470}" type="slidenum">
              <a:rPr lang="en-CA" smtClean="0"/>
              <a:t>9</a:t>
            </a:fld>
            <a:endParaRPr lang="en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dirty="0" err="1"/>
              <a:t>Géographie</a:t>
            </a:r>
            <a:r>
              <a:rPr lang="en-CA" dirty="0"/>
              <a:t> des </a:t>
            </a:r>
            <a:r>
              <a:rPr lang="en-CA" dirty="0" err="1"/>
              <a:t>élections</a:t>
            </a:r>
            <a:endParaRPr lang="en-CA" dirty="0"/>
          </a:p>
        </p:txBody>
      </p:sp>
      <p:sp>
        <p:nvSpPr>
          <p:cNvPr id="9" name="ZoneTexte 8"/>
          <p:cNvSpPr txBox="1"/>
          <p:nvPr/>
        </p:nvSpPr>
        <p:spPr>
          <a:xfrm>
            <a:off x="323528" y="332657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400" b="1" dirty="0" smtClean="0">
                <a:solidFill>
                  <a:srgbClr val="550D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Activité</a:t>
            </a:r>
            <a:endParaRPr lang="en-CA" sz="2400" b="1" dirty="0">
              <a:solidFill>
                <a:srgbClr val="550D4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5677" y="385499"/>
            <a:ext cx="379205" cy="379205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84785"/>
            <a:ext cx="8229600" cy="4752528"/>
          </a:xfrm>
        </p:spPr>
        <p:txBody>
          <a:bodyPr>
            <a:normAutofit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en-US" sz="3000" b="1" smtClean="0">
                <a:latin typeface="Arial" panose="020B0604020202020204" pitchFamily="34" charset="0"/>
                <a:cs typeface="Arial" panose="020B0604020202020204" pitchFamily="34" charset="0"/>
              </a:rPr>
              <a:t>Trouver d’autres </a:t>
            </a:r>
            <a:r>
              <a:rPr lang="en-US" sz="3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circonscriptions</a:t>
            </a:r>
            <a:endParaRPr lang="en-US" sz="3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Aft>
                <a:spcPts val="1200"/>
              </a:spcAft>
              <a:buNone/>
            </a:pP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Trouvez votre nouvelle 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circonscription sur </a:t>
            </a: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les grandes cartes</a:t>
            </a:r>
            <a:r>
              <a:rPr lang="fr-CA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fr-CA" sz="2700" smtClean="0">
                <a:latin typeface="Arial" panose="020B0604020202020204" pitchFamily="34" charset="0"/>
                <a:cs typeface="Arial" panose="020B0604020202020204" pitchFamily="34" charset="0"/>
              </a:rPr>
              <a:t>Montrez-nous où elle est!</a:t>
            </a:r>
            <a:endParaRPr lang="en-US" sz="2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</TotalTime>
  <Words>740</Words>
  <Application>Microsoft Office PowerPoint</Application>
  <PresentationFormat>On-screen Show (4:3)</PresentationFormat>
  <Paragraphs>111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Elections Canada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Elections Canada</dc:creator>
  <cp:lastModifiedBy>Potter, Allison (MET)</cp:lastModifiedBy>
  <cp:revision>173</cp:revision>
  <cp:lastPrinted>2018-11-26T18:00:19Z</cp:lastPrinted>
  <dcterms:created xsi:type="dcterms:W3CDTF">2018-11-13T16:40:11Z</dcterms:created>
  <dcterms:modified xsi:type="dcterms:W3CDTF">2021-07-23T22:18:54Z</dcterms:modified>
</cp:coreProperties>
</file>