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92" r:id="rId3"/>
    <p:sldId id="293" r:id="rId4"/>
    <p:sldId id="271" r:id="rId5"/>
    <p:sldId id="265" r:id="rId6"/>
    <p:sldId id="296" r:id="rId7"/>
    <p:sldId id="288" r:id="rId8"/>
    <p:sldId id="277" r:id="rId9"/>
    <p:sldId id="268" r:id="rId10"/>
    <p:sldId id="259" r:id="rId11"/>
    <p:sldId id="275" r:id="rId12"/>
    <p:sldId id="269" r:id="rId13"/>
    <p:sldId id="273" r:id="rId14"/>
    <p:sldId id="280" r:id="rId15"/>
    <p:sldId id="299" r:id="rId16"/>
    <p:sldId id="300" r:id="rId17"/>
    <p:sldId id="302" r:id="rId18"/>
    <p:sldId id="301" r:id="rId19"/>
    <p:sldId id="258" r:id="rId20"/>
    <p:sldId id="285" r:id="rId21"/>
    <p:sldId id="267" r:id="rId22"/>
    <p:sldId id="284" r:id="rId23"/>
    <p:sldId id="303" r:id="rId24"/>
    <p:sldId id="3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er, Debra (MET)" initials="MD(" lastIdx="1" clrIdx="0">
    <p:extLst>
      <p:ext uri="{19B8F6BF-5375-455C-9EA6-DF929625EA0E}">
        <p15:presenceInfo xmlns:p15="http://schemas.microsoft.com/office/powerpoint/2012/main" userId="S-1-5-21-271331182-1959533904-1735737224-142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26C"/>
    <a:srgbClr val="73D15D"/>
    <a:srgbClr val="5AB046"/>
    <a:srgbClr val="09FF78"/>
    <a:srgbClr val="00F26D"/>
    <a:srgbClr val="00D05E"/>
    <a:srgbClr val="6AA343"/>
    <a:srgbClr val="B40000"/>
    <a:srgbClr val="FFD85D"/>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6498" autoAdjust="0"/>
  </p:normalViewPr>
  <p:slideViewPr>
    <p:cSldViewPr snapToGrid="0">
      <p:cViewPr varScale="1">
        <p:scale>
          <a:sx n="85" d="100"/>
          <a:sy n="85" d="100"/>
        </p:scale>
        <p:origin x="966" y="60"/>
      </p:cViewPr>
      <p:guideLst/>
    </p:cSldViewPr>
  </p:slideViewPr>
  <p:notesTextViewPr>
    <p:cViewPr>
      <p:scale>
        <a:sx n="3" d="2"/>
        <a:sy n="3" d="2"/>
      </p:scale>
      <p:origin x="0" y="0"/>
    </p:cViewPr>
  </p:notesTextViewPr>
  <p:sorterViewPr>
    <p:cViewPr>
      <p:scale>
        <a:sx n="100" d="100"/>
        <a:sy n="100" d="100"/>
      </p:scale>
      <p:origin x="0" y="-2796"/>
    </p:cViewPr>
  </p:sorterViewPr>
  <p:notesViewPr>
    <p:cSldViewPr snapToGrid="0">
      <p:cViewPr>
        <p:scale>
          <a:sx n="100" d="100"/>
          <a:sy n="100" d="100"/>
        </p:scale>
        <p:origin x="18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4D811-16B1-4BCC-91C8-425AF14A32B9}" type="datetimeFigureOut">
              <a:rPr lang="en-CA" smtClean="0"/>
              <a:t>2021-05-13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7BDDA-1ACA-460E-949E-BD22CEED47E9}" type="slidenum">
              <a:rPr lang="en-CA" smtClean="0"/>
              <a:t>‹#›</a:t>
            </a:fld>
            <a:endParaRPr lang="en-CA"/>
          </a:p>
        </p:txBody>
      </p:sp>
    </p:spTree>
    <p:extLst>
      <p:ext uri="{BB962C8B-B14F-4D97-AF65-F5344CB8AC3E}">
        <p14:creationId xmlns:p14="http://schemas.microsoft.com/office/powerpoint/2010/main" val="91521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tstalkscience.ca/educational-resources/picture-collections/plants-human-us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a.curio.ca/filer_public/4f/0c/4f0c4d35-a957-4434-9d10-6abe1f4c268e/gbk_curriculum-spring-v10.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youtube.com/watch?v=sFbqM5dRfw4" TargetMode="External"/><Relationship Id="rId13" Type="http://schemas.openxmlformats.org/officeDocument/2006/relationships/hyperlink" Target="https://ecokids.ca/education-resources/" TargetMode="External"/><Relationship Id="rId3" Type="http://schemas.openxmlformats.org/officeDocument/2006/relationships/hyperlink" Target="http://www.phn-rsp.ca/aop-position-jae/index-eng.php" TargetMode="External"/><Relationship Id="rId7" Type="http://schemas.openxmlformats.org/officeDocument/2006/relationships/hyperlink" Target="https://activeforlife.com/39-ways-to-play-outside-in-spring/" TargetMode="External"/><Relationship Id="rId12" Type="http://schemas.openxmlformats.org/officeDocument/2006/relationships/hyperlink" Target="https://ecokids.ca/" TargetMode="External"/><Relationship Id="rId2" Type="http://schemas.openxmlformats.org/officeDocument/2006/relationships/slide" Target="../slides/slide19.xml"/><Relationship Id="rId16" Type="http://schemas.openxmlformats.org/officeDocument/2006/relationships/hyperlink" Target="https://www.cbc.ca/wildcanadianyear/" TargetMode="External"/><Relationship Id="rId1" Type="http://schemas.openxmlformats.org/officeDocument/2006/relationships/notesMaster" Target="../notesMasters/notesMaster1.xml"/><Relationship Id="rId6" Type="http://schemas.openxmlformats.org/officeDocument/2006/relationships/hyperlink" Target="https://www.outdoorplaycanada.ca/2021/04/22/this-summer-play-is-more-important-than-ever/" TargetMode="External"/><Relationship Id="rId11" Type="http://schemas.openxmlformats.org/officeDocument/2006/relationships/hyperlink" Target="https://davidsuzuki.org/queen-of-green/how-to-get-kids-into-nature/" TargetMode="External"/><Relationship Id="rId5" Type="http://schemas.openxmlformats.org/officeDocument/2006/relationships/hyperlink" Target="https://www.outdoorplaycanada.ca/wp-content/uploads/2019/07/Fuse_PositionStatement_OutdoorPlay_Infographic2018.pdf" TargetMode="External"/><Relationship Id="rId15" Type="http://schemas.openxmlformats.org/officeDocument/2006/relationships/hyperlink" Target="https://parks-parcs.ca/wp-content/uploads/2020/09/nature-playbook.pdf" TargetMode="External"/><Relationship Id="rId10" Type="http://schemas.openxmlformats.org/officeDocument/2006/relationships/hyperlink" Target="https://www.youtube.com/watch?v=8au_mPa0TKc" TargetMode="External"/><Relationship Id="rId4" Type="http://schemas.openxmlformats.org/officeDocument/2006/relationships/hyperlink" Target="https://childrenandnature.us1.list-manage.com/track/click?u=84bc8aed7ef3c95d84fa1e04b&amp;id=8e72fde257&amp;e=f553663972" TargetMode="External"/><Relationship Id="rId9" Type="http://schemas.openxmlformats.org/officeDocument/2006/relationships/hyperlink" Target="https://www.youtube.com/watch?v=8gt6xpBDGE8" TargetMode="External"/><Relationship Id="rId14" Type="http://schemas.openxmlformats.org/officeDocument/2006/relationships/hyperlink" Target="https://parks-parcs.ca/canadian-parks-council-key-initiative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YQgdlgEReC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CISeEFTsgD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2Mkwhe6LOBo"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watch?app=desktop&amp;v=w5TwTS2gX1Q" TargetMode="External"/><Relationship Id="rId5" Type="http://schemas.openxmlformats.org/officeDocument/2006/relationships/hyperlink" Target="https://www.youtube.com/watch?v=lpEc5nHqO2c" TargetMode="External"/><Relationship Id="rId4" Type="http://schemas.openxmlformats.org/officeDocument/2006/relationships/hyperlink" Target="https://www.youtube.com/watch?v=qvdhsn-BFDI"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etstalkscience.ca/educational-resources/picture-collections/plants-human-u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du.gov.mb.ca/k12/cur/socstud/foundation_k/blms/k-3-2d.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du.gov.mb.ca/k12/cur/socstud/foundation_k/cluster3.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0000"/>
                </a:solidFill>
              </a:rPr>
              <a:t>*This learning experience is best used as part of a </a:t>
            </a:r>
            <a:r>
              <a:rPr lang="en-CA" u="sng" dirty="0">
                <a:solidFill>
                  <a:srgbClr val="FF0000"/>
                </a:solidFill>
              </a:rPr>
              <a:t>school year long focus on the natural world around us </a:t>
            </a:r>
            <a:r>
              <a:rPr lang="en-CA" dirty="0">
                <a:solidFill>
                  <a:srgbClr val="FF0000"/>
                </a:solidFill>
              </a:rPr>
              <a:t>to help support kindergarten students’ deep understanding and appreciation for the natural world around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0000"/>
                </a:solidFill>
              </a:rPr>
              <a:t>Start with asking</a:t>
            </a:r>
            <a:r>
              <a:rPr lang="en-CA" baseline="0" dirty="0">
                <a:solidFill>
                  <a:srgbClr val="FF0000"/>
                </a:solidFill>
              </a:rPr>
              <a:t> children what they already know about this topic. Do they know what is meant by natural world? Do the pictures help us understand what the natural world around us is? What does it mean when something helps us? Can they think of an example of something that helps us live, that may be in the natural world or in our homes or schools or communities? Here are some ideas for you as the teacher to help guide conversations throughout the project but I would not tell them these as this unit is about student’s discovery. </a:t>
            </a:r>
            <a:r>
              <a:rPr lang="en-US" dirty="0">
                <a:solidFill>
                  <a:srgbClr val="0563C1"/>
                </a:solidFill>
                <a:hlinkClick r:id="rId3">
                  <a:extLst>
                    <a:ext uri="{A12FA001-AC4F-418D-AE19-62706E023703}">
                      <ahyp:hlinkClr xmlns="" xmlns:ahyp="http://schemas.microsoft.com/office/drawing/2018/hyperlinkcolor" val="tx"/>
                    </a:ext>
                  </a:extLst>
                </a:hlinkClick>
              </a:rPr>
              <a:t>Plants: Human </a:t>
            </a:r>
            <a:r>
              <a:rPr lang="en-US" dirty="0">
                <a:solidFill>
                  <a:schemeClr val="bg1"/>
                </a:solidFill>
                <a:hlinkClick r:id="rId3">
                  <a:extLst>
                    <a:ext uri="{A12FA001-AC4F-418D-AE19-62706E023703}">
                      <ahyp:hlinkClr xmlns="" xmlns:ahyp="http://schemas.microsoft.com/office/drawing/2018/hyperlinkcolor" val="tx"/>
                    </a:ext>
                  </a:extLst>
                </a:hlinkClick>
              </a:rPr>
              <a:t>Use </a:t>
            </a:r>
            <a:r>
              <a:rPr lang="en-US" u="none" dirty="0">
                <a:solidFill>
                  <a:srgbClr val="0563C1"/>
                </a:solidFill>
                <a:hlinkClick r:id="rId3">
                  <a:extLst>
                    <a:ext uri="{A12FA001-AC4F-418D-AE19-62706E023703}">
                      <ahyp:hlinkClr xmlns="" xmlns:ahyp="http://schemas.microsoft.com/office/drawing/2018/hyperlinkcolor" val="tx"/>
                    </a:ext>
                  </a:extLst>
                </a:hlinkClick>
              </a:rPr>
              <a:t>- </a:t>
            </a:r>
            <a:r>
              <a:rPr lang="en-US" u="none" dirty="0"/>
              <a:t>https://letstalkscience.ca/educational-resources/picture-collections/plants-human-use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solidFill>
                  <a:srgbClr val="FF0000"/>
                </a:solidFill>
              </a:rPr>
              <a:t>(The photo on the top is Alberts Lake, MB; the photo on the bottom left is a Manitoba landscape.)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u="sng" kern="1200" baseline="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Sight word suggestions for this unit</a:t>
            </a:r>
            <a:r>
              <a:rPr lang="en-US" sz="1200" kern="1200" dirty="0">
                <a:solidFill>
                  <a:schemeClr val="tx1"/>
                </a:solidFill>
                <a:effectLst/>
                <a:latin typeface="+mn-lt"/>
                <a:ea typeface="+mn-ea"/>
                <a:cs typeface="+mn-cs"/>
              </a:rPr>
              <a:t>: nature, help, live, </a:t>
            </a:r>
            <a:r>
              <a:rPr lang="en-CA" sz="1200" kern="1200" dirty="0">
                <a:solidFill>
                  <a:schemeClr val="tx1"/>
                </a:solidFill>
                <a:effectLst/>
                <a:latin typeface="+mn-lt"/>
                <a:ea typeface="+mn-ea"/>
                <a:cs typeface="+mn-cs"/>
              </a:rPr>
              <a:t>natural, constructed, sort, same, different, play, weave, physical, work, clothing, food, shelter, beauty, beautiful, important, action, Earth, and environment. (Adapted from: Kindergarten Social Studies Cluster 3 - </a:t>
            </a:r>
            <a:r>
              <a:rPr lang="en-CA" sz="1200" u="sng" kern="1200" dirty="0">
                <a:solidFill>
                  <a:schemeClr val="tx1"/>
                </a:solidFill>
                <a:effectLst/>
                <a:latin typeface="+mn-lt"/>
                <a:ea typeface="+mn-ea"/>
                <a:cs typeface="+mn-cs"/>
              </a:rPr>
              <a:t>https://www.edu.gov.mb.ca/k12/cur/socstud/foundation_k/cluster3.pdf</a:t>
            </a:r>
            <a:r>
              <a:rPr lang="en-CA" sz="1200" u="none"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 128)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You may wish to use the </a:t>
            </a:r>
            <a:r>
              <a:rPr lang="en-CA" sz="1200" u="sng" kern="1200" dirty="0">
                <a:solidFill>
                  <a:schemeClr val="tx1"/>
                </a:solidFill>
                <a:effectLst/>
                <a:latin typeface="+mn-lt"/>
                <a:ea typeface="+mn-ea"/>
                <a:cs typeface="+mn-cs"/>
              </a:rPr>
              <a:t>Natural World Around Me Sight Words BLM#8</a:t>
            </a:r>
            <a:r>
              <a:rPr lang="en-CA" sz="1200" u="none" kern="1200" dirty="0">
                <a:solidFill>
                  <a:schemeClr val="tx1"/>
                </a:solidFill>
                <a:effectLst/>
                <a:latin typeface="+mn-lt"/>
                <a:ea typeface="+mn-ea"/>
                <a:cs typeface="+mn-cs"/>
              </a:rPr>
              <a:t> to help children with their writing tasks throughout this learning experience. They can cut out the words to use or sort.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aseline="0" dirty="0">
              <a:solidFill>
                <a:srgbClr val="FF0000"/>
              </a:solidFill>
            </a:endParaRPr>
          </a:p>
          <a:p>
            <a:endParaRPr lang="en-CA" dirty="0"/>
          </a:p>
          <a:p>
            <a:endParaRPr lang="en-CA" dirty="0"/>
          </a:p>
          <a:p>
            <a:r>
              <a:rPr lang="en-CA" dirty="0"/>
              <a:t> </a:t>
            </a:r>
          </a:p>
        </p:txBody>
      </p:sp>
      <p:sp>
        <p:nvSpPr>
          <p:cNvPr id="4" name="Slide Number Placeholder 3"/>
          <p:cNvSpPr>
            <a:spLocks noGrp="1"/>
          </p:cNvSpPr>
          <p:nvPr>
            <p:ph type="sldNum" sz="quarter" idx="10"/>
          </p:nvPr>
        </p:nvSpPr>
        <p:spPr/>
        <p:txBody>
          <a:bodyPr/>
          <a:lstStyle/>
          <a:p>
            <a:fld id="{A497BDDA-1ACA-460E-949E-BD22CEED47E9}" type="slidenum">
              <a:rPr lang="en-CA" smtClean="0"/>
              <a:t>1</a:t>
            </a:fld>
            <a:endParaRPr lang="en-CA"/>
          </a:p>
        </p:txBody>
      </p:sp>
    </p:spTree>
    <p:extLst>
      <p:ext uri="{BB962C8B-B14F-4D97-AF65-F5344CB8AC3E}">
        <p14:creationId xmlns:p14="http://schemas.microsoft.com/office/powerpoint/2010/main" val="2140904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a:t>
            </a:r>
            <a:r>
              <a:rPr lang="en-US" u="sng" dirty="0"/>
              <a:t>predict</a:t>
            </a:r>
            <a:r>
              <a:rPr lang="en-US" dirty="0"/>
              <a:t> where the item will go and </a:t>
            </a:r>
            <a:r>
              <a:rPr lang="en-US" u="sng" dirty="0"/>
              <a:t>explain</a:t>
            </a:r>
            <a:r>
              <a:rPr lang="en-US" dirty="0"/>
              <a:t> their thinking. This is also a good way to </a:t>
            </a:r>
            <a:r>
              <a:rPr lang="en-US" u="sng" dirty="0"/>
              <a:t>assess</a:t>
            </a:r>
            <a:r>
              <a:rPr lang="en-US" dirty="0"/>
              <a:t> their understanding of natural and constructed elements and ability to sort. </a:t>
            </a:r>
            <a:r>
              <a:rPr lang="en-US" b="1" dirty="0"/>
              <a:t>Have them discuss how the items in the natural elements’ column can help them live.  </a:t>
            </a:r>
          </a:p>
          <a:p>
            <a:endParaRPr lang="en-US" dirty="0"/>
          </a:p>
          <a:p>
            <a:r>
              <a:rPr lang="en-US" dirty="0"/>
              <a:t>-You may wish to extend this activity by focusing on the Math and sorting the items by similarity.</a:t>
            </a:r>
          </a:p>
          <a:p>
            <a:r>
              <a:rPr lang="en-CA" sz="1400" dirty="0">
                <a:solidFill>
                  <a:srgbClr val="FF0000"/>
                </a:solidFill>
              </a:rPr>
              <a:t>K.SS.2 Sort 3-D objects using a single attribute (in this case, natural or constructed elements)</a:t>
            </a:r>
          </a:p>
          <a:p>
            <a:r>
              <a:rPr lang="en-CA" sz="1400" dirty="0">
                <a:solidFill>
                  <a:srgbClr val="FF0000"/>
                </a:solidFill>
              </a:rPr>
              <a:t>	How are the objects alike?</a:t>
            </a:r>
          </a:p>
          <a:p>
            <a:r>
              <a:rPr lang="en-CA" sz="1400" dirty="0">
                <a:solidFill>
                  <a:srgbClr val="FF0000"/>
                </a:solidFill>
              </a:rPr>
              <a:t>	In which ways can the objects be sorted?</a:t>
            </a:r>
          </a:p>
          <a:p>
            <a:r>
              <a:rPr lang="en-CA" sz="1400" dirty="0">
                <a:solidFill>
                  <a:srgbClr val="FF0000"/>
                </a:solidFill>
              </a:rPr>
              <a:t>	What is the sorting rule?</a:t>
            </a:r>
          </a:p>
          <a:p>
            <a:r>
              <a:rPr lang="en-US" sz="1400" dirty="0">
                <a:solidFill>
                  <a:srgbClr val="FF0000"/>
                </a:solidFill>
              </a:rPr>
              <a:t>Count ho</a:t>
            </a:r>
            <a:r>
              <a:rPr lang="en-US" sz="1400" baseline="0" dirty="0">
                <a:solidFill>
                  <a:srgbClr val="FF0000"/>
                </a:solidFill>
              </a:rPr>
              <a:t>w many items are in each column. (tally marks? numerals) Which had more? Which had less? How do you know?</a:t>
            </a:r>
          </a:p>
          <a:p>
            <a:endParaRPr lang="en-US" sz="1400" baseline="0" dirty="0">
              <a:solidFill>
                <a:srgbClr val="FF0000"/>
              </a:solidFill>
            </a:endParaRPr>
          </a:p>
          <a:p>
            <a:endParaRPr lang="en-CA" sz="1400" dirty="0">
              <a:solidFill>
                <a:srgbClr val="FF0000"/>
              </a:solidFill>
            </a:endParaRPr>
          </a:p>
        </p:txBody>
      </p:sp>
      <p:sp>
        <p:nvSpPr>
          <p:cNvPr id="4" name="Slide Number Placeholder 3"/>
          <p:cNvSpPr>
            <a:spLocks noGrp="1"/>
          </p:cNvSpPr>
          <p:nvPr>
            <p:ph type="sldNum" sz="quarter" idx="5"/>
          </p:nvPr>
        </p:nvSpPr>
        <p:spPr/>
        <p:txBody>
          <a:bodyPr/>
          <a:lstStyle/>
          <a:p>
            <a:fld id="{A497BDDA-1ACA-460E-949E-BD22CEED47E9}" type="slidenum">
              <a:rPr lang="en-CA" smtClean="0"/>
              <a:t>10</a:t>
            </a:fld>
            <a:endParaRPr lang="en-CA"/>
          </a:p>
        </p:txBody>
      </p:sp>
    </p:spTree>
    <p:extLst>
      <p:ext uri="{BB962C8B-B14F-4D97-AF65-F5344CB8AC3E}">
        <p14:creationId xmlns:p14="http://schemas.microsoft.com/office/powerpoint/2010/main" val="301601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is a good game for Kindergarteners to practice and have fun with their knowledge of natural and constructed elements. Discuss the difference between natural and constructed elements before beginning to play or use it as a way to assess, reinforce and/or have fun with students’ understanding of natural and constructed elements. (</a:t>
            </a:r>
            <a:r>
              <a:rPr lang="en-CA" u="sng" dirty="0">
                <a:solidFill>
                  <a:srgbClr val="FF0000"/>
                </a:solidFill>
              </a:rPr>
              <a:t>Children should have adult supervision when playing in nature to help keep them safe and to stimulate and guide conversation about what they see and are experiencing.)</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The player gives the first letter of the object as a clue. For example, if the player chooses a fence, they say, 'I spy with my little eye something constructed beginning with F’. Alternately, if the player chooses a leaf, they say, ‘I spy with my little eye something natural beginning with L.’ Players take turns to call out guesses until someone gets the right answer. The first person to guess correctly gets the next turn to choose an object. </a:t>
            </a:r>
          </a:p>
          <a:p>
            <a:r>
              <a:rPr lang="en-CA" dirty="0"/>
              <a:t>Variations of the game could include descriptive clues instead of letters:</a:t>
            </a:r>
          </a:p>
          <a:p>
            <a:pPr marL="171450" indent="-171450">
              <a:buFont typeface="Arial" panose="020B0604020202020204" pitchFamily="34" charset="0"/>
              <a:buChar char="•"/>
            </a:pPr>
            <a:r>
              <a:rPr lang="en-CA" dirty="0"/>
              <a:t>‘I spy something natural that is tall.’ or ‘I spy something natural that is brown and green.” Answer: tree. </a:t>
            </a:r>
          </a:p>
          <a:p>
            <a:pPr marL="171450" indent="-171450">
              <a:buFont typeface="Arial" panose="020B0604020202020204" pitchFamily="34" charset="0"/>
              <a:buChar char="•"/>
            </a:pPr>
            <a:r>
              <a:rPr lang="en-CA" dirty="0"/>
              <a:t>“I spy something constructed that is square.” “I spy something</a:t>
            </a:r>
            <a:r>
              <a:rPr lang="en-CA" baseline="0" dirty="0"/>
              <a:t> constructed </a:t>
            </a:r>
            <a:r>
              <a:rPr lang="en-CA" dirty="0"/>
              <a:t>that is clear.” Answer: window). </a:t>
            </a:r>
          </a:p>
          <a:p>
            <a:r>
              <a:rPr lang="en-US" dirty="0">
                <a:solidFill>
                  <a:srgbClr val="00B0F0"/>
                </a:solidFill>
              </a:rPr>
              <a:t>(</a:t>
            </a:r>
            <a:r>
              <a:rPr lang="en-US" u="sng" dirty="0">
                <a:solidFill>
                  <a:srgbClr val="00B0F0"/>
                </a:solidFill>
              </a:rPr>
              <a:t>https://www.edu.gov.mb.ca/k12/cur/socstud/foundation_k/cluster3.pdf</a:t>
            </a:r>
            <a:r>
              <a:rPr lang="en-US" dirty="0">
                <a:solidFill>
                  <a:srgbClr val="00B0F0"/>
                </a:solidFill>
              </a:rPr>
              <a:t>, p. 128) </a:t>
            </a:r>
          </a:p>
          <a:p>
            <a:r>
              <a:rPr lang="en-CA" b="1" u="none" dirty="0"/>
              <a:t>Once students identify the element as natural or constructed, they can discuss ways in which the natural elements influence/help their daily lives.</a:t>
            </a:r>
          </a:p>
        </p:txBody>
      </p:sp>
      <p:sp>
        <p:nvSpPr>
          <p:cNvPr id="4" name="Slide Number Placeholder 3"/>
          <p:cNvSpPr>
            <a:spLocks noGrp="1"/>
          </p:cNvSpPr>
          <p:nvPr>
            <p:ph type="sldNum" sz="quarter" idx="10"/>
          </p:nvPr>
        </p:nvSpPr>
        <p:spPr/>
        <p:txBody>
          <a:bodyPr/>
          <a:lstStyle/>
          <a:p>
            <a:fld id="{A497BDDA-1ACA-460E-949E-BD22CEED47E9}" type="slidenum">
              <a:rPr lang="en-CA" smtClean="0"/>
              <a:t>11</a:t>
            </a:fld>
            <a:endParaRPr lang="en-CA"/>
          </a:p>
        </p:txBody>
      </p:sp>
    </p:spTree>
    <p:extLst>
      <p:ext uri="{BB962C8B-B14F-4D97-AF65-F5344CB8AC3E}">
        <p14:creationId xmlns:p14="http://schemas.microsoft.com/office/powerpoint/2010/main" val="419396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CA" b="0" u="none" dirty="0"/>
              <a:t>This activity is designed to </a:t>
            </a:r>
            <a:r>
              <a:rPr lang="en-CA" b="0" u="sng" dirty="0"/>
              <a:t>activate or reinforce perceptual subitizing skills </a:t>
            </a:r>
            <a:r>
              <a:rPr lang="en-CA" b="0" u="none" dirty="0"/>
              <a:t>(the ability to see the quantity of familiar arrangements of items quickly without counting) using pictures of natural elements. </a:t>
            </a:r>
          </a:p>
          <a:p>
            <a:r>
              <a:rPr lang="en-US" i="1" u="sng" dirty="0"/>
              <a:t>K.N.2. Subitize and name familiar arrangements of 1 to 6 dots (or objects). </a:t>
            </a:r>
          </a:p>
          <a:p>
            <a:pPr marL="171450" indent="-171450">
              <a:buFont typeface="Arial" panose="020B0604020202020204" pitchFamily="34" charset="0"/>
              <a:buChar char="•"/>
            </a:pPr>
            <a:r>
              <a:rPr lang="en-US" i="1" dirty="0"/>
              <a:t>Look briefly at a given familiar arrangement of 1 to 6 dots (or objects), and identify the number represented without counting.</a:t>
            </a:r>
          </a:p>
          <a:p>
            <a:pPr marL="0" indent="0">
              <a:buFont typeface="Arial" panose="020B0604020202020204" pitchFamily="34" charset="0"/>
              <a:buNone/>
            </a:pPr>
            <a:r>
              <a:rPr lang="en-US" i="1" dirty="0"/>
              <a:t>(https://www.edu.gov.mb.ca/k12/cur/math/framework_k-8/kindergarten.pdf, p. 52) </a:t>
            </a:r>
          </a:p>
          <a:p>
            <a:pPr marL="0" indent="0">
              <a:buFont typeface="+mj-lt"/>
              <a:buNone/>
            </a:pPr>
            <a:endParaRPr lang="en-CA" b="0" u="none" dirty="0"/>
          </a:p>
          <a:p>
            <a:pPr marL="228600" indent="-228600">
              <a:buFont typeface="+mj-lt"/>
              <a:buAutoNum type="arabicParenR"/>
            </a:pPr>
            <a:r>
              <a:rPr lang="en-CA" b="1" u="sng" dirty="0"/>
              <a:t>Ask children to think about the number of each of the items in the grid and choose which one they think does not belong. There is no right or wrong answer for this question</a:t>
            </a:r>
            <a:r>
              <a:rPr lang="en-CA" dirty="0"/>
              <a:t>. </a:t>
            </a:r>
          </a:p>
          <a:p>
            <a:pPr marL="228600" indent="-228600">
              <a:buFont typeface="+mj-lt"/>
              <a:buAutoNum type="arabicParenR"/>
            </a:pPr>
            <a:r>
              <a:rPr lang="en-CA" b="1" u="sng" dirty="0"/>
              <a:t>Ask them to explain their choice based on the number of items.</a:t>
            </a:r>
          </a:p>
          <a:p>
            <a:pPr marL="228600" indent="-228600">
              <a:buFont typeface="+mj-lt"/>
              <a:buAutoNum type="arabicParenR"/>
            </a:pPr>
            <a:endParaRPr lang="en-CA" b="1" u="sng" dirty="0"/>
          </a:p>
          <a:p>
            <a:r>
              <a:rPr lang="en-CA" dirty="0"/>
              <a:t>This math talk is an opportunity for children to build their:</a:t>
            </a:r>
          </a:p>
          <a:p>
            <a:pPr marL="171450" indent="-171450">
              <a:buFont typeface="Arial" panose="020B0604020202020204" pitchFamily="34" charset="0"/>
              <a:buChar char="•"/>
            </a:pPr>
            <a:r>
              <a:rPr lang="en-CA" dirty="0"/>
              <a:t>critical thinking and discourse/explanation skills</a:t>
            </a:r>
          </a:p>
          <a:p>
            <a:pPr marL="171450" indent="-171450">
              <a:buFont typeface="Arial" panose="020B0604020202020204" pitchFamily="34" charset="0"/>
              <a:buChar char="•"/>
            </a:pPr>
            <a:r>
              <a:rPr lang="en-CA" dirty="0"/>
              <a:t>visualization skills with familiar arrangements of objects for quick assessment of quantity without having to count (perceptual subitizing) just as with dice.</a:t>
            </a:r>
          </a:p>
          <a:p>
            <a:pPr marL="0" indent="0">
              <a:buFont typeface="Arial" panose="020B0604020202020204" pitchFamily="34" charset="0"/>
              <a:buNone/>
            </a:pPr>
            <a:r>
              <a:rPr lang="en-US" dirty="0"/>
              <a:t>(You may also wish to have follow-up discussions about the natural elements in the grid and how they help us live.)</a:t>
            </a:r>
          </a:p>
          <a:p>
            <a:pPr marL="0" indent="0">
              <a:buFont typeface="Arial" panose="020B0604020202020204" pitchFamily="34" charset="0"/>
              <a:buNone/>
            </a:pPr>
            <a:r>
              <a:rPr lang="en-US" dirty="0"/>
              <a:t>You may wish to assess and/or extend this activity by having children draw their own Math Talk of natural elements using </a:t>
            </a:r>
            <a:r>
              <a:rPr lang="en-US" u="sng" dirty="0"/>
              <a:t>Which One Doesn’t Belong BLM#</a:t>
            </a:r>
            <a:r>
              <a:rPr lang="en-US" u="none" dirty="0"/>
              <a:t>5  and/or </a:t>
            </a:r>
            <a:r>
              <a:rPr lang="en-US" dirty="0"/>
              <a:t>play games that require a die so children can practice calling out the numbers as they roll.</a:t>
            </a:r>
          </a:p>
          <a:p>
            <a:pPr marL="0" indent="0">
              <a:buFont typeface="Arial" panose="020B0604020202020204" pitchFamily="34" charset="0"/>
              <a:buNone/>
            </a:pPr>
            <a:r>
              <a:rPr lang="en-US" u="sng" dirty="0"/>
              <a:t>More Which One Doesn’t Belong activity ideas may be found at </a:t>
            </a:r>
            <a:r>
              <a:rPr lang="en-US" dirty="0"/>
              <a:t>- </a:t>
            </a:r>
            <a:r>
              <a:rPr lang="en-US" u="none" dirty="0"/>
              <a:t>https://wodb.ca/</a:t>
            </a:r>
          </a:p>
        </p:txBody>
      </p:sp>
      <p:sp>
        <p:nvSpPr>
          <p:cNvPr id="4" name="Slide Number Placeholder 3"/>
          <p:cNvSpPr>
            <a:spLocks noGrp="1"/>
          </p:cNvSpPr>
          <p:nvPr>
            <p:ph type="sldNum" sz="quarter" idx="10"/>
          </p:nvPr>
        </p:nvSpPr>
        <p:spPr/>
        <p:txBody>
          <a:bodyPr/>
          <a:lstStyle/>
          <a:p>
            <a:fld id="{A497BDDA-1ACA-460E-949E-BD22CEED47E9}" type="slidenum">
              <a:rPr lang="en-CA" smtClean="0"/>
              <a:t>12</a:t>
            </a:fld>
            <a:endParaRPr lang="en-CA"/>
          </a:p>
        </p:txBody>
      </p:sp>
    </p:spTree>
    <p:extLst>
      <p:ext uri="{BB962C8B-B14F-4D97-AF65-F5344CB8AC3E}">
        <p14:creationId xmlns:p14="http://schemas.microsoft.com/office/powerpoint/2010/main" val="286009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none" dirty="0">
                <a:solidFill>
                  <a:srgbClr val="FF0000"/>
                </a:solidFill>
              </a:rPr>
              <a:t>This may be a mid-point opportunity to assess students’ understanding of the learning so far. Ask children if they think they know more now about the answer to the inquiry question and/or if they have any questions. Their learning about natural and constructed elements should have helped them understand more deeply about what is meant by natural world. Have discussions to reinforce how natural elements come from, and make up, the natural world around us. </a:t>
            </a:r>
          </a:p>
          <a:p>
            <a:endParaRPr lang="en-CA" u="none" dirty="0">
              <a:solidFill>
                <a:srgbClr val="FF0000"/>
              </a:solidFill>
            </a:endParaRPr>
          </a:p>
          <a:p>
            <a:r>
              <a:rPr lang="en-CA" u="sng" dirty="0">
                <a:solidFill>
                  <a:srgbClr val="FF0000"/>
                </a:solidFill>
              </a:rPr>
              <a:t>The following outcomes may be addressed during the inquiry/learning to follow</a:t>
            </a:r>
            <a:r>
              <a:rPr lang="en-CA" dirty="0">
                <a:solidFill>
                  <a:srgbClr val="FF0000"/>
                </a:solidFill>
              </a:rPr>
              <a:t>:</a:t>
            </a:r>
          </a:p>
          <a:p>
            <a:pPr marL="171450" indent="-171450">
              <a:buFont typeface="Arial" panose="020B0604020202020204" pitchFamily="34" charset="0"/>
              <a:buChar char="•"/>
            </a:pPr>
            <a:r>
              <a:rPr lang="en-CA" b="1" dirty="0">
                <a:solidFill>
                  <a:srgbClr val="FF0000"/>
                </a:solidFill>
              </a:rPr>
              <a:t>Social Studies </a:t>
            </a:r>
            <a:r>
              <a:rPr lang="en-CA" i="1" dirty="0">
                <a:solidFill>
                  <a:srgbClr val="FF0000"/>
                </a:solidFill>
              </a:rPr>
              <a:t>KL-013: Give examples of how the</a:t>
            </a:r>
            <a:r>
              <a:rPr lang="en-CA" i="1" baseline="0" dirty="0">
                <a:solidFill>
                  <a:srgbClr val="FF0000"/>
                </a:solidFill>
              </a:rPr>
              <a:t> </a:t>
            </a:r>
            <a:r>
              <a:rPr lang="en-CA" i="1" dirty="0">
                <a:solidFill>
                  <a:srgbClr val="FF0000"/>
                </a:solidFill>
              </a:rPr>
              <a:t>natural environment influences</a:t>
            </a:r>
            <a:r>
              <a:rPr lang="en-CA" i="1" baseline="0" dirty="0">
                <a:solidFill>
                  <a:srgbClr val="FF0000"/>
                </a:solidFill>
              </a:rPr>
              <a:t> </a:t>
            </a:r>
            <a:r>
              <a:rPr lang="en-CA" i="1" dirty="0">
                <a:solidFill>
                  <a:srgbClr val="FF0000"/>
                </a:solidFill>
              </a:rPr>
              <a:t>daily life. Examples: work, play,</a:t>
            </a:r>
            <a:r>
              <a:rPr lang="en-CA" i="1" baseline="0" dirty="0">
                <a:solidFill>
                  <a:srgbClr val="FF0000"/>
                </a:solidFill>
              </a:rPr>
              <a:t> </a:t>
            </a:r>
            <a:r>
              <a:rPr lang="en-CA" i="1" dirty="0">
                <a:solidFill>
                  <a:srgbClr val="FF0000"/>
                </a:solidFill>
              </a:rPr>
              <a:t>clothing . . .</a:t>
            </a:r>
          </a:p>
          <a:p>
            <a:endParaRPr lang="en-CA" dirty="0">
              <a:solidFill>
                <a:srgbClr val="FF0000"/>
              </a:solidFill>
            </a:endParaRPr>
          </a:p>
          <a:p>
            <a:pPr marL="171450" indent="-171450">
              <a:buFont typeface="Arial" panose="020B0604020202020204" pitchFamily="34" charset="0"/>
              <a:buChar char="•"/>
            </a:pPr>
            <a:r>
              <a:rPr lang="en-CA" b="1" dirty="0">
                <a:solidFill>
                  <a:srgbClr val="FF0000"/>
                </a:solidFill>
              </a:rPr>
              <a:t>Science</a:t>
            </a:r>
            <a:r>
              <a:rPr lang="en-CA" dirty="0">
                <a:solidFill>
                  <a:srgbClr val="FF0000"/>
                </a:solidFill>
              </a:rPr>
              <a:t>  </a:t>
            </a:r>
            <a:r>
              <a:rPr lang="en-CA" i="1" dirty="0">
                <a:solidFill>
                  <a:srgbClr val="FF0000"/>
                </a:solidFill>
              </a:rPr>
              <a:t>K-1-02: Identify ways in which humans and other animals use trees. Examples: humans eat apples and walnuts...</a:t>
            </a:r>
          </a:p>
          <a:p>
            <a:r>
              <a:rPr lang="en-CA" i="1" dirty="0">
                <a:solidFill>
                  <a:srgbClr val="FF0000"/>
                </a:solidFill>
              </a:rPr>
              <a:t>                   K-3-03: Recognize that paper is most often made from trees.</a:t>
            </a:r>
          </a:p>
          <a:p>
            <a:endParaRPr lang="en-CA" dirty="0">
              <a:solidFill>
                <a:srgbClr val="FF0000"/>
              </a:solidFill>
            </a:endParaRPr>
          </a:p>
          <a:p>
            <a:pPr marL="171450" indent="-171450">
              <a:buFont typeface="Arial" panose="020B0604020202020204" pitchFamily="34" charset="0"/>
              <a:buChar char="•"/>
            </a:pPr>
            <a:r>
              <a:rPr lang="en-CA" b="1" dirty="0">
                <a:solidFill>
                  <a:srgbClr val="FF0000"/>
                </a:solidFill>
              </a:rPr>
              <a:t>Physical Education/Health Education </a:t>
            </a:r>
            <a:r>
              <a:rPr lang="en-CA" i="1" dirty="0">
                <a:solidFill>
                  <a:srgbClr val="FF0000"/>
                </a:solidFill>
              </a:rPr>
              <a:t>K.5.K.A.1: Identify daily habits for leading a physically active and</a:t>
            </a:r>
            <a:r>
              <a:rPr lang="en-CA" i="1" baseline="0" dirty="0">
                <a:solidFill>
                  <a:srgbClr val="FF0000"/>
                </a:solidFill>
              </a:rPr>
              <a:t> </a:t>
            </a:r>
            <a:r>
              <a:rPr lang="en-CA" i="1" dirty="0">
                <a:solidFill>
                  <a:srgbClr val="FF0000"/>
                </a:solidFill>
              </a:rPr>
              <a:t>healthy life (e.g., daily exercise, healthy eating, connecting with nature </a:t>
            </a:r>
            <a:r>
              <a:rPr lang="en-CA" dirty="0">
                <a:solidFill>
                  <a:srgbClr val="FF0000"/>
                </a:solidFill>
              </a:rPr>
              <a:t>-  </a:t>
            </a:r>
            <a:r>
              <a:rPr lang="en-CA" u="sng" dirty="0">
                <a:solidFill>
                  <a:srgbClr val="FF0000"/>
                </a:solidFill>
              </a:rPr>
              <a:t>https://davidsuzuki.org/take-action/act-locally/connecting-youth-with-nature/</a:t>
            </a:r>
          </a:p>
          <a:p>
            <a:endParaRPr lang="en-CA" dirty="0"/>
          </a:p>
        </p:txBody>
      </p:sp>
      <p:sp>
        <p:nvSpPr>
          <p:cNvPr id="4" name="Slide Number Placeholder 3"/>
          <p:cNvSpPr>
            <a:spLocks noGrp="1"/>
          </p:cNvSpPr>
          <p:nvPr>
            <p:ph type="sldNum" sz="quarter" idx="5"/>
          </p:nvPr>
        </p:nvSpPr>
        <p:spPr/>
        <p:txBody>
          <a:bodyPr/>
          <a:lstStyle/>
          <a:p>
            <a:fld id="{A497BDDA-1ACA-460E-949E-BD22CEED47E9}" type="slidenum">
              <a:rPr lang="en-CA" smtClean="0"/>
              <a:t>13</a:t>
            </a:fld>
            <a:endParaRPr lang="en-CA"/>
          </a:p>
        </p:txBody>
      </p:sp>
    </p:spTree>
    <p:extLst>
      <p:ext uri="{BB962C8B-B14F-4D97-AF65-F5344CB8AC3E}">
        <p14:creationId xmlns:p14="http://schemas.microsoft.com/office/powerpoint/2010/main" val="394854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learning task on slides 15-18, explain to students that they will use ideas and skills like the skills and knowledge spiders use to build their web.</a:t>
            </a:r>
            <a:endParaRPr lang="en-CA" dirty="0"/>
          </a:p>
        </p:txBody>
      </p:sp>
      <p:sp>
        <p:nvSpPr>
          <p:cNvPr id="4" name="Slide Number Placeholder 3"/>
          <p:cNvSpPr>
            <a:spLocks noGrp="1"/>
          </p:cNvSpPr>
          <p:nvPr>
            <p:ph type="sldNum" sz="quarter" idx="5"/>
          </p:nvPr>
        </p:nvSpPr>
        <p:spPr/>
        <p:txBody>
          <a:bodyPr/>
          <a:lstStyle/>
          <a:p>
            <a:fld id="{A497BDDA-1ACA-460E-949E-BD22CEED47E9}" type="slidenum">
              <a:rPr lang="en-CA" smtClean="0"/>
              <a:t>14</a:t>
            </a:fld>
            <a:endParaRPr lang="en-CA"/>
          </a:p>
        </p:txBody>
      </p:sp>
    </p:spTree>
    <p:extLst>
      <p:ext uri="{BB962C8B-B14F-4D97-AF65-F5344CB8AC3E}">
        <p14:creationId xmlns:p14="http://schemas.microsoft.com/office/powerpoint/2010/main" val="3758612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0000"/>
                </a:solidFill>
              </a:rPr>
              <a:t>This activity </a:t>
            </a:r>
            <a:r>
              <a:rPr lang="en-CA" u="none" dirty="0">
                <a:solidFill>
                  <a:srgbClr val="FF0000"/>
                </a:solidFill>
              </a:rPr>
              <a:t>can be completed as a family or class project, or individually. It </a:t>
            </a:r>
            <a:r>
              <a:rPr lang="en-CA" dirty="0">
                <a:solidFill>
                  <a:srgbClr val="FF0000"/>
                </a:solidFill>
              </a:rPr>
              <a:t>is based on a lesson from the document, </a:t>
            </a:r>
            <a:r>
              <a:rPr lang="en-CA" u="sng" dirty="0">
                <a:solidFill>
                  <a:srgbClr val="FF0000"/>
                </a:solidFill>
              </a:rPr>
              <a:t>Education for Sustainable Development: Kindergarten to Grade 4 Poster Activities</a:t>
            </a:r>
            <a:r>
              <a:rPr lang="en-CA" u="none" dirty="0">
                <a:solidFill>
                  <a:srgbClr val="FF0000"/>
                </a:solidFill>
              </a:rPr>
              <a:t> </a:t>
            </a:r>
            <a:r>
              <a:rPr lang="en-CA" dirty="0">
                <a:solidFill>
                  <a:srgbClr val="FF0000"/>
                </a:solidFill>
              </a:rPr>
              <a:t>– Kindergarten PDF of learning experiences, </a:t>
            </a:r>
            <a:r>
              <a:rPr lang="fr-FR" baseline="0" dirty="0">
                <a:solidFill>
                  <a:srgbClr val="FF0000"/>
                </a:solidFill>
              </a:rPr>
              <a:t>page K13-K16, </a:t>
            </a:r>
            <a:r>
              <a:rPr lang="fr-FR" u="none" baseline="0" dirty="0">
                <a:solidFill>
                  <a:srgbClr val="FF0000"/>
                </a:solidFill>
              </a:rPr>
              <a:t>https://www.edu.gov.mb.ca/k12/esd/poster_activities/kindergarten.pdf (This re</a:t>
            </a:r>
            <a:r>
              <a:rPr lang="en-CA" u="none" dirty="0">
                <a:solidFill>
                  <a:srgbClr val="FF0000"/>
                </a:solidFill>
              </a:rPr>
              <a:t>source also contains background information and other activity ideas.)</a:t>
            </a:r>
          </a:p>
          <a:p>
            <a:endParaRPr lang="en-CA"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0000"/>
                </a:solidFill>
              </a:rPr>
              <a:t>Easy instructions for a similar craft may be found here on page 10 - </a:t>
            </a:r>
            <a:r>
              <a:rPr lang="en-CA" dirty="0">
                <a:solidFill>
                  <a:schemeClr val="tx1"/>
                </a:solidFill>
                <a:hlinkClick r:id="rId3">
                  <a:extLst>
                    <a:ext uri="{A12FA001-AC4F-418D-AE19-62706E023703}">
                      <ahyp:hlinkClr xmlns="" xmlns:ahyp="http://schemas.microsoft.com/office/drawing/2018/hyperlinkcolor" val="tx"/>
                    </a:ext>
                  </a:extLst>
                </a:hlinkClick>
              </a:rPr>
              <a:t>https://media.curio.ca/filer_public/4f/0c/4f0c4d35-a957-4434-9d10-6abe1f4c268e/gbk_curriculum-spring-v10.pdf</a:t>
            </a:r>
            <a:endParaRPr lang="en-CA" dirty="0">
              <a:solidFill>
                <a:schemeClr val="tx1"/>
              </a:solidFill>
            </a:endParaRPr>
          </a:p>
          <a:p>
            <a:endParaRPr lang="en-CA" dirty="0">
              <a:solidFill>
                <a:srgbClr val="FF0000"/>
              </a:solidFill>
            </a:endParaRPr>
          </a:p>
          <a:p>
            <a:endParaRPr lang="en-CA" u="sng" dirty="0">
              <a:solidFill>
                <a:srgbClr val="FF0000"/>
              </a:solidFill>
            </a:endParaRPr>
          </a:p>
          <a:p>
            <a:endParaRPr lang="en-CA" u="sng" dirty="0">
              <a:solidFill>
                <a:srgbClr val="FF0000"/>
              </a:solidFill>
            </a:endParaRPr>
          </a:p>
          <a:p>
            <a:endParaRPr lang="en-CA" dirty="0"/>
          </a:p>
        </p:txBody>
      </p:sp>
      <p:sp>
        <p:nvSpPr>
          <p:cNvPr id="4" name="Slide Number Placeholder 3"/>
          <p:cNvSpPr>
            <a:spLocks noGrp="1"/>
          </p:cNvSpPr>
          <p:nvPr>
            <p:ph type="sldNum" sz="quarter" idx="5"/>
          </p:nvPr>
        </p:nvSpPr>
        <p:spPr/>
        <p:txBody>
          <a:bodyPr/>
          <a:lstStyle/>
          <a:p>
            <a:fld id="{A497BDDA-1ACA-460E-949E-BD22CEED47E9}" type="slidenum">
              <a:rPr lang="en-CA" smtClean="0"/>
              <a:t>15</a:t>
            </a:fld>
            <a:endParaRPr lang="en-CA"/>
          </a:p>
        </p:txBody>
      </p:sp>
    </p:spTree>
    <p:extLst>
      <p:ext uri="{BB962C8B-B14F-4D97-AF65-F5344CB8AC3E}">
        <p14:creationId xmlns:p14="http://schemas.microsoft.com/office/powerpoint/2010/main" val="2199456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sng" dirty="0">
                <a:solidFill>
                  <a:srgbClr val="FF0000"/>
                </a:solidFill>
              </a:rPr>
              <a:t>Nature Weaving (Curio.ca, 3:22 min) </a:t>
            </a:r>
            <a:r>
              <a:rPr lang="en-CA" dirty="0">
                <a:solidFill>
                  <a:srgbClr val="FF0000"/>
                </a:solidFill>
              </a:rPr>
              <a:t>- </a:t>
            </a:r>
            <a:r>
              <a:rPr lang="en-CA" u="none" dirty="0">
                <a:solidFill>
                  <a:srgbClr val="FF0000"/>
                </a:solidFill>
              </a:rPr>
              <a:t>https://curio.ca/en/video/nature-weaving-24449/</a:t>
            </a:r>
          </a:p>
          <a:p>
            <a:endParaRPr lang="en-CA" b="1" dirty="0">
              <a:solidFill>
                <a:srgbClr val="FF0000"/>
              </a:solidFill>
            </a:endParaRPr>
          </a:p>
          <a:p>
            <a:r>
              <a:rPr lang="en-CA" b="1" u="sng" dirty="0">
                <a:solidFill>
                  <a:srgbClr val="FF0000"/>
                </a:solidFill>
              </a:rPr>
              <a:t>Children should have adult supervision when exploring/gathering in nature to help keep them safe and to stimulate and guide conversation about what they see and are experiencing.</a:t>
            </a:r>
            <a:endParaRPr lang="en-CA" b="1" dirty="0"/>
          </a:p>
        </p:txBody>
      </p:sp>
      <p:sp>
        <p:nvSpPr>
          <p:cNvPr id="4" name="Slide Number Placeholder 3"/>
          <p:cNvSpPr>
            <a:spLocks noGrp="1"/>
          </p:cNvSpPr>
          <p:nvPr>
            <p:ph type="sldNum" sz="quarter" idx="5"/>
          </p:nvPr>
        </p:nvSpPr>
        <p:spPr/>
        <p:txBody>
          <a:bodyPr/>
          <a:lstStyle/>
          <a:p>
            <a:fld id="{A497BDDA-1ACA-460E-949E-BD22CEED47E9}" type="slidenum">
              <a:rPr lang="en-CA" smtClean="0"/>
              <a:t>16</a:t>
            </a:fld>
            <a:endParaRPr lang="en-CA"/>
          </a:p>
        </p:txBody>
      </p:sp>
    </p:spTree>
    <p:extLst>
      <p:ext uri="{BB962C8B-B14F-4D97-AF65-F5344CB8AC3E}">
        <p14:creationId xmlns:p14="http://schemas.microsoft.com/office/powerpoint/2010/main" val="2535024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Next LT Pro" panose="020B0504020202020204" pitchFamily="34" charset="0"/>
              </a:rPr>
              <a:t>Suggestions/examples of natural items or items that have natural elements in them are:</a:t>
            </a:r>
          </a:p>
          <a:p>
            <a:pPr lvl="1">
              <a:buFont typeface="Wingdings" panose="05000000000000000000" pitchFamily="2" charset="2"/>
              <a:buChar char="Ø"/>
            </a:pPr>
            <a:r>
              <a:rPr lang="en-US" dirty="0">
                <a:latin typeface="Avenir Next LT Pro" panose="020B0504020202020204" pitchFamily="34" charset="0"/>
              </a:rPr>
              <a:t> leaves, twigs, flowers, feathers, grass, ferns, seed pods, shells, rocks, pinecones</a:t>
            </a:r>
          </a:p>
          <a:p>
            <a:pPr lvl="1">
              <a:buFont typeface="Wingdings" panose="05000000000000000000" pitchFamily="2" charset="2"/>
              <a:buChar char="Ø"/>
            </a:pPr>
            <a:r>
              <a:rPr lang="en-US" dirty="0">
                <a:latin typeface="Avenir Next LT Pro" panose="020B0504020202020204" pitchFamily="34" charset="0"/>
              </a:rPr>
              <a:t> pencil, popsicle stick, clay chunk, piece of cotton or bamboo cloth, leather or paper scrap </a:t>
            </a:r>
          </a:p>
          <a:p>
            <a:pPr lvl="1">
              <a:buFont typeface="Wingdings" panose="05000000000000000000" pitchFamily="2" charset="2"/>
              <a:buChar char="Ø"/>
            </a:pPr>
            <a:endParaRPr lang="en-US" dirty="0">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u="sng" dirty="0">
                <a:solidFill>
                  <a:srgbClr val="FF0000"/>
                </a:solidFill>
              </a:rPr>
              <a:t>Children should have adult supervision when exploring/gathering in nature to help keep them safe and to stimulate and guide conversation about what they see and are experiencing. </a:t>
            </a:r>
            <a:r>
              <a:rPr lang="en-US" u="none" dirty="0"/>
              <a:t>Caution children about being respectful of nature (try not to disturb plants and animals) and be safe while exploring nature. Talk with students as they are exploring about the details of what they are experiencing and how nature helps them live. Have children collect things that they feel help them live (rocks help make roads or cement for buildings, leaves represent the trees that provide us with shade or compost for gardens, a twig represents wood for a bonfire for roasting hotdogs for food or that builds our home, a flower makes us feel good with its beauty, shells represent food for us or other fish that we could eat, feather represents birds that add joy to our world with song or eat insects that would pester us or our garden, anything that makes sense as long as it is a natural item that they can explain as helping them live.</a:t>
            </a:r>
          </a:p>
          <a:p>
            <a:endParaRPr lang="en-CA" dirty="0"/>
          </a:p>
        </p:txBody>
      </p:sp>
      <p:sp>
        <p:nvSpPr>
          <p:cNvPr id="4" name="Slide Number Placeholder 3"/>
          <p:cNvSpPr>
            <a:spLocks noGrp="1"/>
          </p:cNvSpPr>
          <p:nvPr>
            <p:ph type="sldNum" sz="quarter" idx="5"/>
          </p:nvPr>
        </p:nvSpPr>
        <p:spPr/>
        <p:txBody>
          <a:bodyPr/>
          <a:lstStyle/>
          <a:p>
            <a:fld id="{A497BDDA-1ACA-460E-949E-BD22CEED47E9}" type="slidenum">
              <a:rPr lang="en-CA" smtClean="0"/>
              <a:t>17</a:t>
            </a:fld>
            <a:endParaRPr lang="en-CA"/>
          </a:p>
        </p:txBody>
      </p:sp>
    </p:spTree>
    <p:extLst>
      <p:ext uri="{BB962C8B-B14F-4D97-AF65-F5344CB8AC3E}">
        <p14:creationId xmlns:p14="http://schemas.microsoft.com/office/powerpoint/2010/main" val="80505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Some children may need guided through the sharing of their branch of life. Caregivers may video record students explaining their branch of life and send it to the teacher or share a photo of their creation in their online learning platform. </a:t>
            </a:r>
          </a:p>
          <a:p>
            <a:endParaRPr lang="en-CA" dirty="0">
              <a:solidFill>
                <a:srgbClr val="FF0000"/>
              </a:solidFill>
            </a:endParaRPr>
          </a:p>
          <a:p>
            <a:endParaRPr lang="en-CA" dirty="0"/>
          </a:p>
        </p:txBody>
      </p:sp>
      <p:sp>
        <p:nvSpPr>
          <p:cNvPr id="4" name="Slide Number Placeholder 3"/>
          <p:cNvSpPr>
            <a:spLocks noGrp="1"/>
          </p:cNvSpPr>
          <p:nvPr>
            <p:ph type="sldNum" sz="quarter" idx="5"/>
          </p:nvPr>
        </p:nvSpPr>
        <p:spPr/>
        <p:txBody>
          <a:bodyPr/>
          <a:lstStyle/>
          <a:p>
            <a:fld id="{A497BDDA-1ACA-460E-949E-BD22CEED47E9}" type="slidenum">
              <a:rPr lang="en-CA" smtClean="0"/>
              <a:t>18</a:t>
            </a:fld>
            <a:endParaRPr lang="en-CA"/>
          </a:p>
        </p:txBody>
      </p:sp>
    </p:spTree>
    <p:extLst>
      <p:ext uri="{BB962C8B-B14F-4D97-AF65-F5344CB8AC3E}">
        <p14:creationId xmlns:p14="http://schemas.microsoft.com/office/powerpoint/2010/main" val="2460094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 On a Nature Hunt (5:41 min) -  </a:t>
            </a:r>
            <a:r>
              <a:rPr lang="en-US" u="sng" dirty="0"/>
              <a:t>https://www.youtube.com/watch?v=GGuz954d4sA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Pimachiowin Aki (12:13 min) - </a:t>
            </a:r>
            <a:r>
              <a:rPr lang="en-US" u="sng" dirty="0"/>
              <a:t>https://www.youtube.com/watch?v=-FjcxSqFDLI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Earth Day – Nature Walk (5:08 min) - </a:t>
            </a:r>
            <a:r>
              <a:rPr lang="en-US" u="sng" dirty="0"/>
              <a:t>https://www.youtube.com/watch?v=Yb1Pn6N3zT0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students’ listen to the story, you may wish to use </a:t>
            </a:r>
            <a:r>
              <a:rPr lang="en-CA" u="sng" dirty="0"/>
              <a:t>Story Book Retell BLM#1</a:t>
            </a:r>
            <a:r>
              <a:rPr lang="en-CA" u="none" dirty="0"/>
              <a:t> to assess children’s comprehension. </a:t>
            </a:r>
            <a:r>
              <a:rPr lang="en-CA" u="sng" dirty="0">
                <a:solidFill>
                  <a:srgbClr val="FF0000"/>
                </a:solidFill>
              </a:rPr>
              <a:t>Children should have adult supervision when exploring in nature to help keep them safe and to stimulate and guide conversation about what they see and are experiencing.</a:t>
            </a:r>
            <a:endParaRPr lang="en-CA"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It is very important for children to experience nature for their health, well-being, and development. </a:t>
            </a:r>
            <a:r>
              <a:rPr lang="en-US" b="0" dirty="0"/>
              <a:t>You may want to give children copies of the </a:t>
            </a:r>
            <a:r>
              <a:rPr lang="en-US" b="0" u="sng" dirty="0"/>
              <a:t>Exploring Nature BLM#s 6a-1 – 6a-5</a:t>
            </a:r>
            <a:r>
              <a:rPr lang="en-US" b="0" u="none" dirty="0"/>
              <a:t> so they can record through drawing and Kindergarten writing (letter and some words) what they see, hear, smell, feel, and taste while exploring nature. Be sure to caution them about being respectful of nature (try not to disturb plants and animals) and safe while exploring nature. </a:t>
            </a:r>
            <a:r>
              <a:rPr lang="en-US" b="1" u="none" dirty="0"/>
              <a:t>Talk with students as they are exploring about the details of what they are experiencing and how nature helps them live. </a:t>
            </a:r>
            <a:r>
              <a:rPr lang="en-US" b="0" u="none" dirty="0"/>
              <a:t>And/or you may wish to use the </a:t>
            </a:r>
            <a:r>
              <a:rPr lang="en-US" b="0" u="sng" dirty="0"/>
              <a:t>Exploring Nature Reflection BLM#6b </a:t>
            </a:r>
            <a:r>
              <a:rPr lang="en-US" b="0" u="none" dirty="0"/>
              <a:t>after children finish exploring nature. </a:t>
            </a:r>
            <a:r>
              <a:rPr lang="en-US" b="1" u="none" dirty="0"/>
              <a:t>*If you choose to have children draw and write about their exploration of nature, please note that </a:t>
            </a:r>
            <a:r>
              <a:rPr lang="en-CA" sz="1200" b="1" kern="1200" dirty="0">
                <a:solidFill>
                  <a:schemeClr val="tx1"/>
                </a:solidFill>
                <a:effectLst/>
                <a:latin typeface="+mn-lt"/>
                <a:ea typeface="+mn-ea"/>
                <a:cs typeface="+mn-cs"/>
              </a:rPr>
              <a:t>kindergarten children can show what they know by </a:t>
            </a:r>
            <a:r>
              <a:rPr lang="en-CA" sz="1200" b="1" u="sng" kern="1200" dirty="0">
                <a:solidFill>
                  <a:schemeClr val="tx1"/>
                </a:solidFill>
                <a:effectLst/>
                <a:latin typeface="+mn-lt"/>
                <a:ea typeface="+mn-ea"/>
                <a:cs typeface="+mn-cs"/>
              </a:rPr>
              <a:t>drawing pictures and writing down the sounds they can hear in the words they want to write</a:t>
            </a:r>
            <a:r>
              <a:rPr lang="en-CA" sz="1200" b="1" kern="1200" dirty="0">
                <a:solidFill>
                  <a:schemeClr val="tx1"/>
                </a:solidFill>
                <a:effectLst/>
                <a:latin typeface="+mn-lt"/>
                <a:ea typeface="+mn-ea"/>
                <a:cs typeface="+mn-cs"/>
              </a:rPr>
              <a:t>. Kindergarten children are not expected to know how to spell a whole word. Children need to know </a:t>
            </a:r>
            <a:r>
              <a:rPr lang="en-CA" sz="1200" b="1" u="sng" kern="1200" dirty="0">
                <a:solidFill>
                  <a:schemeClr val="tx1"/>
                </a:solidFill>
                <a:effectLst/>
                <a:latin typeface="+mn-lt"/>
                <a:ea typeface="+mn-ea"/>
                <a:cs typeface="+mn-cs"/>
              </a:rPr>
              <a:t>it is their ideas that matter most</a:t>
            </a:r>
            <a:r>
              <a:rPr lang="en-CA" sz="1200" b="1" kern="1200" dirty="0">
                <a:solidFill>
                  <a:schemeClr val="tx1"/>
                </a:solidFill>
                <a:effectLst/>
                <a:latin typeface="+mn-lt"/>
                <a:ea typeface="+mn-ea"/>
                <a:cs typeface="+mn-cs"/>
              </a:rPr>
              <a:t>, and we encourage them to write what they can hear and not worry about knowing all the letters they need to spell a word. Kindergarteners need to be able to draw and write letters or words to show what they want to say; we don't expect children to know the correct spelling for words in kindergarten. Children can record their thoughts with pictures, letters, and words they know, to represent their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The following resources talk about the importance and benefits of outdoor play:</a:t>
            </a:r>
            <a:endParaRPr lang="en-US" dirty="0"/>
          </a:p>
          <a:p>
            <a:r>
              <a:rPr lang="en-US" dirty="0">
                <a:hlinkClick r:id="rId3"/>
              </a:rPr>
              <a:t>Active Outdoor Play Statement from the Council of Chief Medical Officers of Health - Pan-Canadian Public Health Network (phn-rsp.ca)</a:t>
            </a:r>
            <a:r>
              <a:rPr lang="en-US" dirty="0"/>
              <a:t> - http://www.phn-rsp.ca/aop-position-jae/index-eng.php#:~:text=The%20Council%20of%20Chief%20Medical%20Officers%20of%20Health,outdoors-with%20its%20risks-is%20essential%20for%20healthy%20child%20development.</a:t>
            </a:r>
            <a:endParaRPr lang="en-CA" u="sng" dirty="0">
              <a:hlinkClick r:id="rId4"/>
            </a:endParaRPr>
          </a:p>
          <a:p>
            <a:r>
              <a:rPr lang="en-CA" dirty="0">
                <a:hlinkClick r:id="rId5"/>
              </a:rPr>
              <a:t>The Benefits of Outdoor Play Infographic (outdoorplaycanada.ca)</a:t>
            </a:r>
            <a:r>
              <a:rPr lang="en-CA" dirty="0"/>
              <a:t> - https://www.outdoorplaycanada.ca/portfolio_page/benefits-of-outdoor-play-infographic/</a:t>
            </a:r>
            <a:endParaRPr lang="en-CA" u="sng" dirty="0">
              <a:hlinkClick r:id="rId4"/>
            </a:endParaRPr>
          </a:p>
          <a:p>
            <a:r>
              <a:rPr lang="en-US" dirty="0">
                <a:hlinkClick r:id="rId6"/>
              </a:rPr>
              <a:t>Outdoor Play Canada | This summer 2021, play is more important than ever</a:t>
            </a:r>
            <a:r>
              <a:rPr lang="en-US" dirty="0"/>
              <a:t> - https://www.outdoorplaycanada.ca/2021/04/22/this-summer-play-is-more-important-than-ever/</a:t>
            </a:r>
          </a:p>
          <a:p>
            <a:r>
              <a:rPr lang="en-US" dirty="0">
                <a:hlinkClick r:id="rId7"/>
              </a:rPr>
              <a:t>39 fun ways kids can play outside this spring - Active For Life</a:t>
            </a:r>
            <a:r>
              <a:rPr lang="en-US" dirty="0"/>
              <a:t> - https://activeforlife.com/39-ways-to-play-outside-in-spring/</a:t>
            </a:r>
          </a:p>
          <a:p>
            <a:endParaRPr lang="en-US" dirty="0"/>
          </a:p>
          <a:p>
            <a:r>
              <a:rPr lang="en-US" dirty="0"/>
              <a:t>Optional read alouds about nature walks:</a:t>
            </a:r>
          </a:p>
          <a:p>
            <a:pPr indent="-228600" algn="l">
              <a:buFont typeface="Arial" panose="020B0604020202020204" pitchFamily="34" charset="0"/>
              <a:buChar char="•"/>
            </a:pPr>
            <a:r>
              <a:rPr lang="en-US" sz="1200" dirty="0">
                <a:hlinkClick r:id="rId8"/>
              </a:rPr>
              <a:t>Maisy's Nature Walk (from 6:29- 12:31 min)</a:t>
            </a:r>
            <a:r>
              <a:rPr lang="en-US" sz="1200" dirty="0"/>
              <a:t> - https://www.youtube.com/watch?v=sFbqM5dRfw4</a:t>
            </a:r>
          </a:p>
          <a:p>
            <a:pPr indent="-228600" algn="l">
              <a:buFont typeface="Arial" panose="020B0604020202020204" pitchFamily="34" charset="0"/>
              <a:buChar char="•"/>
            </a:pPr>
            <a:r>
              <a:rPr lang="en-US" sz="1200" dirty="0">
                <a:hlinkClick r:id="rId9"/>
              </a:rPr>
              <a:t>Nature Spy (3:32 min)</a:t>
            </a:r>
            <a:r>
              <a:rPr lang="en-US" sz="1200" dirty="0"/>
              <a:t> - https://www.youtube.com/watch?v=8gt6xpBDGE8</a:t>
            </a:r>
          </a:p>
          <a:p>
            <a:pPr marL="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linkClick r:id="rId10"/>
              </a:rPr>
              <a:t>I Took A Walk (4:45 min)</a:t>
            </a:r>
            <a:r>
              <a:rPr lang="en-US" sz="1200" dirty="0"/>
              <a:t> - https://www.youtube.com/watch?v=8au_mPa0TKc</a:t>
            </a:r>
          </a:p>
          <a:p>
            <a:pPr indent="-228600" algn="l">
              <a:buFont typeface="Arial" panose="020B0604020202020204" pitchFamily="34" charset="0"/>
              <a:buChar char="•"/>
            </a:pPr>
            <a:endParaRPr lang="en-US" sz="1200" dirty="0"/>
          </a:p>
          <a:p>
            <a:r>
              <a:rPr lang="en-US" dirty="0"/>
              <a:t>Other resources to support activity in nature:</a:t>
            </a:r>
          </a:p>
          <a:p>
            <a:pPr indent="-228600" algn="l">
              <a:buFont typeface="Arial" panose="020B0604020202020204" pitchFamily="34" charset="0"/>
              <a:buChar char="•"/>
            </a:pPr>
            <a:r>
              <a:rPr lang="en-US" sz="1200" dirty="0">
                <a:hlinkClick r:id="rId11"/>
              </a:rPr>
              <a:t>How to get kids into nature - David Suzuki Foundation</a:t>
            </a:r>
            <a:r>
              <a:rPr lang="en-US" sz="1200" dirty="0"/>
              <a:t> - https://davidsuzuki.org/queen-of-green/how-to-get-kids-into-nature/</a:t>
            </a:r>
          </a:p>
          <a:p>
            <a:pPr indent="-228600" algn="l">
              <a:buFont typeface="Arial" panose="020B0604020202020204" pitchFamily="34" charset="0"/>
              <a:buChar char="•"/>
            </a:pPr>
            <a:r>
              <a:rPr lang="en-CA" sz="1200" dirty="0">
                <a:hlinkClick r:id="rId12"/>
              </a:rPr>
              <a:t>Home – </a:t>
            </a:r>
            <a:r>
              <a:rPr lang="en-CA" sz="1200" dirty="0" err="1">
                <a:hlinkClick r:id="rId12"/>
              </a:rPr>
              <a:t>EcoKids</a:t>
            </a:r>
            <a:r>
              <a:rPr lang="en-CA" sz="1200" dirty="0"/>
              <a:t> - https://ecokids.ca/</a:t>
            </a:r>
          </a:p>
          <a:p>
            <a:pPr indent="-228600" algn="l">
              <a:buFont typeface="Arial" panose="020B0604020202020204" pitchFamily="34" charset="0"/>
              <a:buChar char="•"/>
            </a:pPr>
            <a:r>
              <a:rPr lang="en-CA" sz="1200" dirty="0">
                <a:hlinkClick r:id="rId13"/>
              </a:rPr>
              <a:t>Education Resources – </a:t>
            </a:r>
            <a:r>
              <a:rPr lang="en-CA" sz="1200" dirty="0" err="1">
                <a:hlinkClick r:id="rId13"/>
              </a:rPr>
              <a:t>EcoKids</a:t>
            </a:r>
            <a:r>
              <a:rPr lang="en-CA" sz="1200" dirty="0"/>
              <a:t> - https://ecokids.ca/education-resources/</a:t>
            </a:r>
          </a:p>
          <a:p>
            <a:pPr indent="-228600" algn="l">
              <a:buFont typeface="Arial" panose="020B0604020202020204" pitchFamily="34" charset="0"/>
              <a:buChar char="•"/>
            </a:pPr>
            <a:r>
              <a:rPr lang="en-US" sz="1200" dirty="0">
                <a:hlinkClick r:id="rId14"/>
              </a:rPr>
              <a:t>Canadian Parks Council Key Initiatives – </a:t>
            </a:r>
            <a:r>
              <a:rPr lang="en-US" sz="1200" dirty="0"/>
              <a:t>https://parks-parcs.ca/canadian-parks-council-key-initiatives/</a:t>
            </a:r>
          </a:p>
          <a:p>
            <a:pPr indent="-228600" algn="l">
              <a:buFont typeface="Arial" panose="020B0604020202020204" pitchFamily="34" charset="0"/>
              <a:buChar char="•"/>
            </a:pPr>
            <a:r>
              <a:rPr lang="en-CA" sz="1200" dirty="0">
                <a:hlinkClick r:id="rId15"/>
              </a:rPr>
              <a:t>Nature Playbook.pdf (parks-parcs.ca)</a:t>
            </a:r>
            <a:r>
              <a:rPr lang="en-CA" sz="1200" dirty="0"/>
              <a:t> - https://parks-parcs.ca/wp-content/uploads/2020/09/nature-playbook.pdf</a:t>
            </a:r>
          </a:p>
          <a:p>
            <a:pPr indent="-228600" algn="l">
              <a:buFont typeface="Arial" panose="020B0604020202020204" pitchFamily="34" charset="0"/>
              <a:buChar char="•"/>
            </a:pPr>
            <a:r>
              <a:rPr lang="en-US" sz="1200" dirty="0">
                <a:hlinkClick r:id="rId16"/>
              </a:rPr>
              <a:t>The Wild Canadian Year Video Series (cbc.ca)</a:t>
            </a:r>
            <a:r>
              <a:rPr lang="en-US" sz="1200" dirty="0"/>
              <a:t> - https://www.cbc.ca/wildcanadianyear/</a:t>
            </a:r>
          </a:p>
          <a:p>
            <a:endParaRPr lang="en-US" dirty="0"/>
          </a:p>
        </p:txBody>
      </p:sp>
      <p:sp>
        <p:nvSpPr>
          <p:cNvPr id="4" name="Slide Number Placeholder 3"/>
          <p:cNvSpPr>
            <a:spLocks noGrp="1"/>
          </p:cNvSpPr>
          <p:nvPr>
            <p:ph type="sldNum" sz="quarter" idx="5"/>
          </p:nvPr>
        </p:nvSpPr>
        <p:spPr/>
        <p:txBody>
          <a:bodyPr/>
          <a:lstStyle/>
          <a:p>
            <a:fld id="{A497BDDA-1ACA-460E-949E-BD22CEED47E9}" type="slidenum">
              <a:rPr lang="en-CA" smtClean="0"/>
              <a:t>19</a:t>
            </a:fld>
            <a:endParaRPr lang="en-CA"/>
          </a:p>
        </p:txBody>
      </p:sp>
    </p:spTree>
    <p:extLst>
      <p:ext uri="{BB962C8B-B14F-4D97-AF65-F5344CB8AC3E}">
        <p14:creationId xmlns:p14="http://schemas.microsoft.com/office/powerpoint/2010/main" val="134489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a:hlinkClick r:id="rId3"/>
              </a:rPr>
              <a:t>Aberdeen by Stacey Previn - </a:t>
            </a:r>
            <a:r>
              <a:rPr lang="en-CA" u="none" dirty="0">
                <a:hlinkClick r:id="rId3"/>
              </a:rPr>
              <a:t>https://www.youtube.com/watch?v=YQgdlgEReCw</a:t>
            </a:r>
            <a:endParaRPr lang="en-CA" u="none" dirty="0"/>
          </a:p>
          <a:p>
            <a:pPr algn="l"/>
            <a:r>
              <a:rPr lang="en-CA" dirty="0"/>
              <a:t>You may wish to use this book (or another story where nature plays an important part in the story) as an anchor text for the whole learning experience, revisiting it several times, to reinforce what nature is and how important it is to the little mouse. If possible, it is best if you could get the actual book and read it to the child, sharing turning the pages and pointing out pictures, words or letters, as you read the story, modelling how to be a reader engaged in the text. With subsequent readings, you may have the students turn the pages and point out pictures, words or letters that they notice and wonder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u="sng" dirty="0"/>
              <a:t>The following questions may help guide before-during-and after conversations about the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u="sng" dirty="0"/>
              <a:t>Before reading</a:t>
            </a:r>
            <a:r>
              <a:rPr lang="en-CA" b="1" dirty="0"/>
              <a:t> </a:t>
            </a:r>
            <a:r>
              <a:rPr lang="en-CA" dirty="0"/>
              <a:t>– </a:t>
            </a:r>
            <a:r>
              <a:rPr lang="en-CA" i="1" dirty="0"/>
              <a:t>What do you notice on the cover? What parts of nature do you think are on the cover? Does the cover make you think of something in your own life/family? What do you wonder about the story? What do you think this story will be about?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u="sng" dirty="0"/>
              <a:t>During reading </a:t>
            </a:r>
            <a:r>
              <a:rPr lang="en-CA" dirty="0"/>
              <a:t>–</a:t>
            </a:r>
            <a:r>
              <a:rPr lang="en-CA" i="1" dirty="0"/>
              <a:t>What do you notice in the pictures? What do you wonder about what is happening in the story? What questions do you have about what is happening in the story? How is nature part of the story? What do you think or feel about what is happening in the story? Does the story make you think of anything in your own life? What do you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u="sng" dirty="0"/>
              <a:t>After reading </a:t>
            </a:r>
            <a:r>
              <a:rPr lang="en-CA" dirty="0"/>
              <a:t>– </a:t>
            </a:r>
            <a:r>
              <a:rPr lang="en-CA" i="1" dirty="0"/>
              <a:t>What did you think about the story? How did the story make you feel? Do you think nature was important/helpful in Aberdeen’s adventure? Were there any items in the story that were important but were not part of nature (</a:t>
            </a:r>
            <a:r>
              <a:rPr lang="en-CA" i="0" dirty="0"/>
              <a:t>the balloon is constructed</a:t>
            </a:r>
            <a:r>
              <a:rPr lang="en-CA" i="1"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i="0" dirty="0"/>
              <a:t>After reading, it will help students practice comprehension strategies by retelling the story using their words, actions, puppets, and/or drawings following a FIRST, NEXT, THEN, LAST sequence. Students could retell the story to a teacher, caregiver, family member or friend.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i="0"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i="0" u="sng" dirty="0"/>
              <a:t>Extra information about the book: </a:t>
            </a:r>
          </a:p>
          <a:p>
            <a:r>
              <a:rPr lang="en-US" dirty="0">
                <a:solidFill>
                  <a:srgbClr val="00B0F0"/>
                </a:solidFill>
              </a:rPr>
              <a:t>Meet the Author &amp; Illustrator of Aberdeen: Stacey Previn - </a:t>
            </a:r>
            <a:r>
              <a:rPr lang="en-US" u="sng" dirty="0">
                <a:solidFill>
                  <a:srgbClr val="00B0F0"/>
                </a:solidFill>
              </a:rPr>
              <a:t>https://elephant-books.com/2018/09/17/stacey-previn/ </a:t>
            </a:r>
          </a:p>
          <a:p>
            <a:endParaRPr lang="en-US" dirty="0"/>
          </a:p>
          <a:p>
            <a:r>
              <a:rPr lang="en-CA" dirty="0"/>
              <a:t>(The photo is of Brokenhead River Ecological Reserve in Manitoba - </a:t>
            </a:r>
            <a:r>
              <a:rPr lang="en-CA" u="sng" dirty="0"/>
              <a:t>https://www.gov.mb.ca/sd/pubs/envir_bio/ec_reserves/Brokenhead_River_Backgrounder.pdf)</a:t>
            </a:r>
            <a:endParaRPr lang="en-CA" dirty="0"/>
          </a:p>
        </p:txBody>
      </p:sp>
      <p:sp>
        <p:nvSpPr>
          <p:cNvPr id="4" name="Slide Number Placeholder 3"/>
          <p:cNvSpPr>
            <a:spLocks noGrp="1"/>
          </p:cNvSpPr>
          <p:nvPr>
            <p:ph type="sldNum" sz="quarter" idx="10"/>
          </p:nvPr>
        </p:nvSpPr>
        <p:spPr/>
        <p:txBody>
          <a:bodyPr/>
          <a:lstStyle/>
          <a:p>
            <a:fld id="{A497BDDA-1ACA-460E-949E-BD22CEED47E9}" type="slidenum">
              <a:rPr lang="en-CA" smtClean="0"/>
              <a:t>2</a:t>
            </a:fld>
            <a:endParaRPr lang="en-CA"/>
          </a:p>
        </p:txBody>
      </p:sp>
    </p:spTree>
    <p:extLst>
      <p:ext uri="{BB962C8B-B14F-4D97-AF65-F5344CB8AC3E}">
        <p14:creationId xmlns:p14="http://schemas.microsoft.com/office/powerpoint/2010/main" val="1451089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accent5">
                    <a:lumMod val="75000"/>
                  </a:schemeClr>
                </a:solidFill>
              </a:rPr>
              <a:t>Learning how to care for Mother Earth with Elder Dave </a:t>
            </a:r>
            <a:r>
              <a:rPr lang="en-US" u="sng" dirty="0" err="1">
                <a:solidFill>
                  <a:schemeClr val="accent5">
                    <a:lumMod val="75000"/>
                  </a:schemeClr>
                </a:solidFill>
              </a:rPr>
              <a:t>Courchene</a:t>
            </a:r>
            <a:r>
              <a:rPr lang="en-US" u="sng" dirty="0">
                <a:solidFill>
                  <a:schemeClr val="accent5">
                    <a:lumMod val="75000"/>
                  </a:schemeClr>
                </a:solidFill>
              </a:rPr>
              <a:t> </a:t>
            </a:r>
            <a:r>
              <a:rPr lang="en-US" dirty="0">
                <a:solidFill>
                  <a:schemeClr val="accent5">
                    <a:lumMod val="75000"/>
                  </a:schemeClr>
                </a:solidFill>
              </a:rPr>
              <a:t>(3:31 min) </a:t>
            </a:r>
            <a:r>
              <a:rPr lang="en-US" dirty="0"/>
              <a:t>- https://www.youtube.com/watch?v=p7oW9HgIRsI</a:t>
            </a:r>
          </a:p>
          <a:p>
            <a:r>
              <a:rPr lang="en-US" u="sng" dirty="0"/>
              <a:t>Lessons from Mother Earth by Elaine McLeod </a:t>
            </a:r>
            <a:r>
              <a:rPr lang="en-US" dirty="0"/>
              <a:t>(8:55 min) - https://www.youtube.com/watch?v=PdXjvzY7UQ0</a:t>
            </a:r>
          </a:p>
          <a:p>
            <a:r>
              <a:rPr lang="en-US" u="sng" dirty="0"/>
              <a:t>Taking Care of Mother Earth by Leanne Flett Kruger </a:t>
            </a:r>
            <a:r>
              <a:rPr lang="en-US" dirty="0"/>
              <a:t>(2:29 min) - https://www.youtube.com/watch?v=l2HB-hmjPNo</a:t>
            </a:r>
          </a:p>
          <a:p>
            <a:r>
              <a:rPr lang="en-US" u="sng" dirty="0"/>
              <a:t>I Am Mother Earth (5:01 min) </a:t>
            </a:r>
            <a:r>
              <a:rPr lang="en-US" dirty="0"/>
              <a:t>- https://www.youtube.com/watch?v=bvHKL4DzfiU</a:t>
            </a:r>
          </a:p>
          <a:p>
            <a:endParaRPr lang="en-US" dirty="0"/>
          </a:p>
          <a:p>
            <a:r>
              <a:rPr lang="en-US" dirty="0"/>
              <a:t>It is important for us to acknowledge that the Indigenous peoples of the world have perspectives that may help us deepen our appreciation for the natural elements and natural world around us and how it helps us live and survive. The </a:t>
            </a:r>
            <a:r>
              <a:rPr lang="en-US" u="sng" dirty="0"/>
              <a:t>Learning How to Care for Mother Earth Video Notes BLM#6</a:t>
            </a:r>
            <a:r>
              <a:rPr lang="en-US" dirty="0"/>
              <a:t> may help support discussions with the children about Indigenous perspectives. </a:t>
            </a:r>
          </a:p>
          <a:p>
            <a:endParaRPr lang="en-US" dirty="0"/>
          </a:p>
          <a:p>
            <a:r>
              <a:rPr lang="en-US" dirty="0"/>
              <a:t>*This video provides excellent general information about Indigenous peoples in Canada </a:t>
            </a:r>
            <a:r>
              <a:rPr lang="en-US" dirty="0">
                <a:hlinkClick r:id="rId3"/>
              </a:rPr>
              <a:t>–</a:t>
            </a:r>
            <a:r>
              <a:rPr lang="en-US" dirty="0"/>
              <a:t> </a:t>
            </a:r>
          </a:p>
          <a:p>
            <a:r>
              <a:rPr lang="en-US" dirty="0">
                <a:hlinkClick r:id="rId3"/>
              </a:rPr>
              <a:t>The word Indigenous - explained l CBC Kids News</a:t>
            </a:r>
            <a:r>
              <a:rPr lang="en-US" dirty="0"/>
              <a:t> (2:26 min) - https://www.youtube.com/watch?v=CISeEFTsgDA</a:t>
            </a:r>
          </a:p>
          <a:p>
            <a:endParaRPr lang="en-US" dirty="0"/>
          </a:p>
          <a:p>
            <a:r>
              <a:rPr lang="en-CA" dirty="0"/>
              <a:t>After listening to one or more of the read alouds, you may wish to use the </a:t>
            </a:r>
            <a:r>
              <a:rPr lang="en-CA" u="sng" dirty="0"/>
              <a:t>Story Book Retell BLM#1</a:t>
            </a:r>
            <a:r>
              <a:rPr lang="en-CA" u="none" dirty="0"/>
              <a:t> to assess students’ comprehension of the story.</a:t>
            </a:r>
            <a:endParaRPr lang="en-CA"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7BDDA-1ACA-460E-949E-BD22CEED47E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60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This may be used as an activator for the next 2 slides’ activity. Have children share their ideas, hopefully making connections to some of their prior learning. This conversation may also be used to assess their learning up to this point.</a:t>
            </a:r>
            <a:endParaRPr lang="en-CA"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7BDDA-1ACA-460E-949E-BD22CEED47E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118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sng" baseline="0" dirty="0"/>
              <a:t>Education for Sustainable Development </a:t>
            </a:r>
            <a:r>
              <a:rPr lang="en-CA" baseline="0" dirty="0"/>
              <a:t>- </a:t>
            </a:r>
            <a:r>
              <a:rPr lang="en-CA" u="none" baseline="0" dirty="0"/>
              <a:t>https://www.edu.gov.mb.ca/k12/esd/poster.html</a:t>
            </a:r>
          </a:p>
          <a:p>
            <a:endParaRPr lang="en-CA" baseline="0" dirty="0"/>
          </a:p>
          <a:p>
            <a:r>
              <a:rPr lang="en-CA" baseline="0" dirty="0"/>
              <a:t>Have students examine the poster closely for pictures and/or words that may help them learn about and understand how we can take care of our Earth. Help students share and discuss what they see and think about the pictures/words and caring for our Earth.</a:t>
            </a:r>
          </a:p>
          <a:p>
            <a:r>
              <a:rPr lang="en-CA" baseline="0" dirty="0"/>
              <a:t>“</a:t>
            </a:r>
            <a:r>
              <a:rPr lang="en-CA" i="1" baseline="0" dirty="0"/>
              <a:t>This poster…was created to inspire and encourage teachers and students in Manitoba classrooms to learn about, and to take action related to, sustainable development. It was designed to promote thoughtful discussion and informed decision making, and to encourage students to live a more conscientious lifestyle that contributes to quality of life for all – locally, nationally, and globally</a:t>
            </a:r>
            <a:r>
              <a:rPr lang="en-CA" baseline="0" dirty="0"/>
              <a:t>. </a:t>
            </a:r>
            <a:r>
              <a:rPr lang="en-US" i="1" dirty="0"/>
              <a:t>The K–4 poster was designed around the central declaration “The Earth is Our Home.” This declaration was adapted from the Earth Charter, which can be found at &lt;</a:t>
            </a:r>
            <a:r>
              <a:rPr lang="en-US" i="1" u="sng" dirty="0"/>
              <a:t>www.earthcharterinaction.org/content</a:t>
            </a:r>
            <a:r>
              <a:rPr lang="en-US" i="1" dirty="0"/>
              <a:t>&gt;. There is also a “Little Earth Charter” for K–4 students at &lt;</a:t>
            </a:r>
            <a:r>
              <a:rPr lang="en-US" i="1" u="sng" dirty="0"/>
              <a:t>www.edu.gov.mb.ca/k12/esd/lec.html</a:t>
            </a:r>
            <a:r>
              <a:rPr lang="en-US" i="1" dirty="0"/>
              <a:t>&gt; . </a:t>
            </a:r>
            <a:r>
              <a:rPr lang="en-US" b="1" i="1" dirty="0">
                <a:highlight>
                  <a:srgbClr val="FFFF00"/>
                </a:highlight>
              </a:rPr>
              <a:t>The images on the K–4 poster were selected to represent activities that relate to sustainable living. The poster has images of all four seasons, urban and rural settings with day and night images. The curvature at the top of the poster represents Earth, and all the students holding hands illustrate working together to achieve a sustainable future. The words that surround the poster were taken from the K–4 Manitoba curriculum learning outcomes that relate to sustainability</a:t>
            </a:r>
            <a:r>
              <a:rPr lang="en-US" b="1" dirty="0"/>
              <a:t>.</a:t>
            </a:r>
            <a:r>
              <a:rPr lang="en-US" dirty="0"/>
              <a:t> </a:t>
            </a:r>
            <a:r>
              <a:rPr lang="en-CA" baseline="0" dirty="0"/>
              <a:t>” (</a:t>
            </a:r>
            <a:r>
              <a:rPr lang="en-CA" u="sng" baseline="0" dirty="0"/>
              <a:t>Education for Sustainable Development K-4 Poster Activities </a:t>
            </a:r>
            <a:r>
              <a:rPr lang="en-CA" baseline="0" dirty="0"/>
              <a:t>document- </a:t>
            </a:r>
            <a:r>
              <a:rPr lang="en-CA" u="none" baseline="0" dirty="0"/>
              <a:t>https://www.edu.gov.mb.ca/k12/esd/poster_activities/full_doc.pdf, p. 3).</a:t>
            </a: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7BDDA-1ACA-460E-949E-BD22CEED47E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2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sng" dirty="0"/>
              <a:t>Education for Sustainable Development</a:t>
            </a:r>
            <a:r>
              <a:rPr lang="en-CA" dirty="0"/>
              <a:t> – </a:t>
            </a:r>
            <a:r>
              <a:rPr lang="en-CA" u="none" dirty="0"/>
              <a:t>https://www.edu.gov.mb.ca/k12/esd/poster.html</a:t>
            </a:r>
          </a:p>
          <a:p>
            <a:endParaRPr lang="en-CA" dirty="0"/>
          </a:p>
          <a:p>
            <a:r>
              <a:rPr lang="en-CA" dirty="0"/>
              <a:t>This is an opportunity for students to discuss the importance of taking action, at home and in school, and to engage in actions to support the environment. Have students discuss the beauty and importance of the natural environment and identify actions they can take to support it (e.g., cleaning up litter, recycling, conserving water…). </a:t>
            </a:r>
          </a:p>
          <a:p>
            <a:endParaRPr lang="en-CA" dirty="0"/>
          </a:p>
          <a:p>
            <a:r>
              <a:rPr lang="en-CA" dirty="0"/>
              <a:t>If students prefer to do something else to “take action”, honour their ideas as long as they support taking care of the earth. </a:t>
            </a:r>
          </a:p>
          <a:p>
            <a:endParaRPr lang="en-CA" dirty="0"/>
          </a:p>
          <a:p>
            <a:r>
              <a:rPr lang="en-US" b="1" dirty="0">
                <a:solidFill>
                  <a:srgbClr val="FF0000"/>
                </a:solidFill>
              </a:rPr>
              <a:t>To extend learning here are some online read alouds about Earth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none" dirty="0">
                <a:solidFill>
                  <a:srgbClr val="0563C1"/>
                </a:solidFill>
                <a:hlinkClick r:id="rId3">
                  <a:extLst>
                    <a:ext uri="{A12FA001-AC4F-418D-AE19-62706E023703}">
                      <ahyp:hlinkClr xmlns="" xmlns:ahyp="http://schemas.microsoft.com/office/drawing/2018/hyperlinkcolor" val="tx"/>
                    </a:ext>
                  </a:extLst>
                </a:hlinkClick>
              </a:rPr>
              <a:t>I CAN SAVE THE EARTH by Alison Inches and Viviana </a:t>
            </a:r>
            <a:r>
              <a:rPr lang="en-US" sz="1200" i="0" u="none" dirty="0" err="1">
                <a:solidFill>
                  <a:srgbClr val="0563C1"/>
                </a:solidFill>
                <a:hlinkClick r:id="rId3">
                  <a:extLst>
                    <a:ext uri="{A12FA001-AC4F-418D-AE19-62706E023703}">
                      <ahyp:hlinkClr xmlns="" xmlns:ahyp="http://schemas.microsoft.com/office/drawing/2018/hyperlinkcolor" val="tx"/>
                    </a:ext>
                  </a:extLst>
                </a:hlinkClick>
              </a:rPr>
              <a:t>Garofoli</a:t>
            </a:r>
            <a:r>
              <a:rPr lang="en-US" sz="1200" i="0" u="none" dirty="0">
                <a:solidFill>
                  <a:srgbClr val="0563C1"/>
                </a:solidFill>
                <a:hlinkClick r:id="rId3">
                  <a:extLst>
                    <a:ext uri="{A12FA001-AC4F-418D-AE19-62706E023703}">
                      <ahyp:hlinkClr xmlns="" xmlns:ahyp="http://schemas.microsoft.com/office/drawing/2018/hyperlinkcolor" val="tx"/>
                    </a:ext>
                  </a:extLst>
                </a:hlinkClick>
              </a:rPr>
              <a:t> (5:13 </a:t>
            </a:r>
            <a:r>
              <a:rPr lang="en-US" sz="1200" i="0" u="none" dirty="0">
                <a:solidFill>
                  <a:schemeClr val="tx1"/>
                </a:solidFill>
                <a:hlinkClick r:id="rId3">
                  <a:extLst>
                    <a:ext uri="{A12FA001-AC4F-418D-AE19-62706E023703}">
                      <ahyp:hlinkClr xmlns="" xmlns:ahyp="http://schemas.microsoft.com/office/drawing/2018/hyperlinkcolor" val="tx"/>
                    </a:ext>
                  </a:extLst>
                </a:hlinkClick>
              </a:rPr>
              <a:t>min</a:t>
            </a:r>
            <a:r>
              <a:rPr lang="en-US" sz="1200" i="0" u="none" dirty="0">
                <a:solidFill>
                  <a:schemeClr val="tx1"/>
                </a:solidFill>
              </a:rPr>
              <a:t>) </a:t>
            </a:r>
            <a:r>
              <a:rPr lang="en-US" sz="1200" i="0" u="sng" dirty="0">
                <a:solidFill>
                  <a:schemeClr val="tx1"/>
                </a:solidFill>
              </a:rPr>
              <a:t>- </a:t>
            </a:r>
            <a:r>
              <a:rPr lang="en-US" sz="1200" i="0" u="none" dirty="0">
                <a:solidFill>
                  <a:schemeClr val="tx1"/>
                </a:solidFill>
              </a:rPr>
              <a:t>https://www.youtube.com/watch?v=2Mkwhe6LOBo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dirty="0">
                <a:solidFill>
                  <a:schemeClr val="tx1"/>
                </a:solidFill>
                <a:hlinkClick r:id="rId4">
                  <a:extLst>
                    <a:ext uri="{A12FA001-AC4F-418D-AE19-62706E023703}">
                      <ahyp:hlinkClr xmlns="" xmlns:ahyp="http://schemas.microsoft.com/office/drawing/2018/hyperlinkcolor" val="tx"/>
                    </a:ext>
                  </a:extLst>
                </a:hlinkClick>
              </a:rPr>
              <a:t>EARTH DAY EVERY DAY by Lisa Bullard and Xiao (4:09 min)– </a:t>
            </a:r>
            <a:r>
              <a:rPr lang="en-US" sz="1200" i="0" u="none" dirty="0">
                <a:solidFill>
                  <a:schemeClr val="tx1"/>
                </a:solidFill>
              </a:rPr>
              <a:t>https://www.youtube.com/watch?v=qvdhsn-BFDI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dirty="0">
                <a:solidFill>
                  <a:schemeClr val="tx1"/>
                </a:solidFill>
                <a:hlinkClick r:id="rId5">
                  <a:extLst>
                    <a:ext uri="{A12FA001-AC4F-418D-AE19-62706E023703}">
                      <ahyp:hlinkClr xmlns="" xmlns:ahyp="http://schemas.microsoft.com/office/drawing/2018/hyperlinkcolor" val="tx"/>
                    </a:ext>
                  </a:extLst>
                </a:hlinkClick>
              </a:rPr>
              <a:t>THE EARTH BOOK by Todd Parr (2:56 min) -</a:t>
            </a:r>
            <a:r>
              <a:rPr lang="en-US" sz="1200" i="0" u="none" dirty="0">
                <a:solidFill>
                  <a:schemeClr val="tx1"/>
                </a:solidFill>
              </a:rPr>
              <a:t>https://www.youtube.com/watch?v=lpEc5nHqO2c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hlinkClick r:id="rId6">
                  <a:extLst>
                    <a:ext uri="{A12FA001-AC4F-418D-AE19-62706E023703}">
                      <ahyp:hlinkClr xmlns="" xmlns:ahyp="http://schemas.microsoft.com/office/drawing/2018/hyperlinkcolor" val="tx"/>
                    </a:ext>
                  </a:extLst>
                </a:hlinkClick>
              </a:rPr>
              <a:t>EARTH DAY An Alphabet Book by Gary Kowalski (3:00 min)</a:t>
            </a:r>
            <a:r>
              <a:rPr lang="en-US" i="0" u="sng" dirty="0">
                <a:solidFill>
                  <a:schemeClr val="tx1"/>
                </a:solidFill>
              </a:rPr>
              <a:t>- </a:t>
            </a:r>
            <a:r>
              <a:rPr lang="en-US" i="0" u="none" dirty="0">
                <a:solidFill>
                  <a:schemeClr val="tx1"/>
                </a:solidFill>
              </a:rPr>
              <a:t>https://www.youtube.com/watch?v=w5TwTS2gX1Q</a:t>
            </a:r>
            <a:endParaRPr lang="en-US" sz="1200" i="0" u="none" dirty="0">
              <a:solidFill>
                <a:schemeClr val="tx1"/>
              </a:solidFill>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7BDDA-1ACA-460E-949E-BD22CEED47E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305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solidFill>
                  <a:srgbClr val="FF0000"/>
                </a:solidFill>
              </a:rPr>
              <a:t>Guide students to be as specific as possible with their answers and explanations.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solidFill>
                  <a:srgbClr val="FF0000"/>
                </a:solidFill>
              </a:rPr>
              <a:t>This link may also help students see more ideas than they could think of about how the natural world helps them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563C1"/>
                </a:solidFill>
                <a:hlinkClick r:id="rId3">
                  <a:extLst>
                    <a:ext uri="{A12FA001-AC4F-418D-AE19-62706E023703}">
                      <ahyp:hlinkClr xmlns="" xmlns:ahyp="http://schemas.microsoft.com/office/drawing/2018/hyperlinkcolor" val="tx"/>
                    </a:ext>
                  </a:extLst>
                </a:hlinkClick>
              </a:rPr>
              <a:t>Plants: Human </a:t>
            </a:r>
            <a:r>
              <a:rPr lang="en-US" dirty="0">
                <a:solidFill>
                  <a:schemeClr val="bg1"/>
                </a:solidFill>
                <a:hlinkClick r:id="rId3">
                  <a:extLst>
                    <a:ext uri="{A12FA001-AC4F-418D-AE19-62706E023703}">
                      <ahyp:hlinkClr xmlns="" xmlns:ahyp="http://schemas.microsoft.com/office/drawing/2018/hyperlinkcolor" val="tx"/>
                    </a:ext>
                  </a:extLst>
                </a:hlinkClick>
              </a:rPr>
              <a:t>Use </a:t>
            </a:r>
            <a:r>
              <a:rPr lang="en-US" u="sng" dirty="0">
                <a:solidFill>
                  <a:srgbClr val="0563C1"/>
                </a:solidFill>
                <a:hlinkClick r:id="rId3">
                  <a:extLst>
                    <a:ext uri="{A12FA001-AC4F-418D-AE19-62706E023703}">
                      <ahyp:hlinkClr xmlns="" xmlns:ahyp="http://schemas.microsoft.com/office/drawing/2018/hyperlinkcolor" val="tx"/>
                    </a:ext>
                  </a:extLst>
                </a:hlinkClick>
              </a:rPr>
              <a:t>- </a:t>
            </a:r>
            <a:r>
              <a:rPr lang="en-US" u="none" dirty="0"/>
              <a:t>https://letstalkscience.ca/educational-resources/picture-collections/plants-human-use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As a wrap-up extension, you may wish to celebrate the learning and student reflections by including food and drink from the natural world (veggies and fruit) as students share.  </a:t>
            </a:r>
            <a:endParaRPr lang="en-CA" u="none" dirty="0"/>
          </a:p>
          <a:p>
            <a:endParaRPr lang="en-CA" dirty="0"/>
          </a:p>
          <a:p>
            <a:r>
              <a:rPr lang="en-CA" dirty="0"/>
              <a:t> </a:t>
            </a:r>
          </a:p>
        </p:txBody>
      </p:sp>
      <p:sp>
        <p:nvSpPr>
          <p:cNvPr id="4" name="Slide Number Placeholder 3"/>
          <p:cNvSpPr>
            <a:spLocks noGrp="1"/>
          </p:cNvSpPr>
          <p:nvPr>
            <p:ph type="sldNum" sz="quarter" idx="10"/>
          </p:nvPr>
        </p:nvSpPr>
        <p:spPr/>
        <p:txBody>
          <a:bodyPr/>
          <a:lstStyle/>
          <a:p>
            <a:fld id="{A497BDDA-1ACA-460E-949E-BD22CEED47E9}" type="slidenum">
              <a:rPr lang="en-CA" smtClean="0"/>
              <a:t>24</a:t>
            </a:fld>
            <a:endParaRPr lang="en-CA"/>
          </a:p>
        </p:txBody>
      </p:sp>
    </p:spTree>
    <p:extLst>
      <p:ext uri="{BB962C8B-B14F-4D97-AF65-F5344CB8AC3E}">
        <p14:creationId xmlns:p14="http://schemas.microsoft.com/office/powerpoint/2010/main" val="266963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students’ comprehension, have the student retell the story of </a:t>
            </a:r>
            <a:r>
              <a:rPr lang="en-US" u="sng" dirty="0"/>
              <a:t>Aberdeen</a:t>
            </a:r>
            <a:r>
              <a:rPr lang="en-US" dirty="0"/>
              <a:t> to you using the outline above. It is also beneficial for them to act it out themselves, with stuffed animals, or with puppets or paper cutouts of characters and setting items. Students may also use </a:t>
            </a:r>
            <a:r>
              <a:rPr lang="en-US" u="sng" dirty="0"/>
              <a:t>Story Book Retell BLM#1 </a:t>
            </a:r>
            <a:r>
              <a:rPr lang="en-US" dirty="0"/>
              <a:t>to draw pictures and/or letters and words to retell the story. </a:t>
            </a:r>
            <a:endParaRPr lang="en-CA" dirty="0"/>
          </a:p>
        </p:txBody>
      </p:sp>
      <p:sp>
        <p:nvSpPr>
          <p:cNvPr id="4" name="Slide Number Placeholder 3"/>
          <p:cNvSpPr>
            <a:spLocks noGrp="1"/>
          </p:cNvSpPr>
          <p:nvPr>
            <p:ph type="sldNum" sz="quarter" idx="10"/>
          </p:nvPr>
        </p:nvSpPr>
        <p:spPr/>
        <p:txBody>
          <a:bodyPr/>
          <a:lstStyle/>
          <a:p>
            <a:fld id="{A497BDDA-1ACA-460E-949E-BD22CEED47E9}" type="slidenum">
              <a:rPr lang="en-CA" smtClean="0"/>
              <a:t>3</a:t>
            </a:fld>
            <a:endParaRPr lang="en-CA"/>
          </a:p>
        </p:txBody>
      </p:sp>
    </p:spTree>
    <p:extLst>
      <p:ext uri="{BB962C8B-B14F-4D97-AF65-F5344CB8AC3E}">
        <p14:creationId xmlns:p14="http://schemas.microsoft.com/office/powerpoint/2010/main" val="1968534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How to make binoculars </a:t>
            </a:r>
            <a:r>
              <a:rPr lang="en-US" dirty="0"/>
              <a:t>- </a:t>
            </a:r>
            <a:r>
              <a:rPr lang="en-US" u="none" dirty="0"/>
              <a:t>https://www.youtube.com/watch?v=iM-oM8fPduo</a:t>
            </a:r>
          </a:p>
          <a:p>
            <a:r>
              <a:rPr lang="en-US" dirty="0"/>
              <a:t>You may wish to use this opportunity to assess children’s fine motor skills if you watch them make the binoculars. </a:t>
            </a:r>
            <a:endParaRPr lang="en-CA" dirty="0"/>
          </a:p>
        </p:txBody>
      </p:sp>
      <p:sp>
        <p:nvSpPr>
          <p:cNvPr id="4" name="Slide Number Placeholder 3"/>
          <p:cNvSpPr>
            <a:spLocks noGrp="1"/>
          </p:cNvSpPr>
          <p:nvPr>
            <p:ph type="sldNum" sz="quarter" idx="10"/>
          </p:nvPr>
        </p:nvSpPr>
        <p:spPr/>
        <p:txBody>
          <a:bodyPr/>
          <a:lstStyle/>
          <a:p>
            <a:fld id="{A497BDDA-1ACA-460E-949E-BD22CEED47E9}" type="slidenum">
              <a:rPr lang="en-CA" smtClean="0"/>
              <a:t>4</a:t>
            </a:fld>
            <a:endParaRPr lang="en-CA"/>
          </a:p>
        </p:txBody>
      </p:sp>
    </p:spTree>
    <p:extLst>
      <p:ext uri="{BB962C8B-B14F-4D97-AF65-F5344CB8AC3E}">
        <p14:creationId xmlns:p14="http://schemas.microsoft.com/office/powerpoint/2010/main" val="263414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Children will extend their learning about the natural world as well as practice looking for details and drawing like a scientist with this activity. *</a:t>
            </a:r>
            <a:r>
              <a:rPr lang="en-CA" u="sng" dirty="0">
                <a:solidFill>
                  <a:srgbClr val="FF0000"/>
                </a:solidFill>
              </a:rPr>
              <a:t>Children should have adult supervision when exploring in nature to help keep them safe and to stimulate and guide conversation about what they see and are experiencing</a:t>
            </a:r>
            <a:r>
              <a:rPr lang="en-CA" dirty="0">
                <a:solidFill>
                  <a:srgbClr val="FF0000"/>
                </a:solidFill>
              </a:rPr>
              <a:t>.*</a:t>
            </a:r>
          </a:p>
          <a:p>
            <a:endParaRPr lang="en-CA" dirty="0">
              <a:solidFill>
                <a:srgbClr val="FF0000"/>
              </a:solidFill>
            </a:endParaRPr>
          </a:p>
          <a:p>
            <a:r>
              <a:rPr lang="en-CA" dirty="0">
                <a:solidFill>
                  <a:srgbClr val="FF0000"/>
                </a:solidFill>
              </a:rPr>
              <a:t>-You may wish to use </a:t>
            </a:r>
            <a:r>
              <a:rPr lang="en-CA" u="sng" dirty="0">
                <a:solidFill>
                  <a:srgbClr val="FF0000"/>
                </a:solidFill>
              </a:rPr>
              <a:t>Scientist Journal BLM#2 </a:t>
            </a:r>
            <a:r>
              <a:rPr lang="en-CA" dirty="0">
                <a:solidFill>
                  <a:srgbClr val="FF0000"/>
                </a:solidFill>
              </a:rPr>
              <a:t>to support this outside activity. Copy as many pages as students need to record the </a:t>
            </a:r>
            <a:r>
              <a:rPr lang="en-CA" u="sng" dirty="0">
                <a:solidFill>
                  <a:srgbClr val="FF0000"/>
                </a:solidFill>
              </a:rPr>
              <a:t>details</a:t>
            </a:r>
            <a:r>
              <a:rPr lang="en-CA" dirty="0">
                <a:solidFill>
                  <a:srgbClr val="FF0000"/>
                </a:solidFill>
              </a:rPr>
              <a:t> (through pictures, letters and some words) of the items that students choose to be part of this learning experience.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FF0000"/>
                </a:solidFill>
              </a:rPr>
              <a:t>-</a:t>
            </a:r>
            <a:r>
              <a:rPr lang="en-US" sz="1200" baseline="0" dirty="0">
                <a:solidFill>
                  <a:srgbClr val="FF0000"/>
                </a:solidFill>
              </a:rPr>
              <a:t>You may also wish to use this sheet to record what they see when they are out on their walk: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solidFill>
                <a:hlinkClick r:id="rId3">
                  <a:extLst>
                    <a:ext uri="{A12FA001-AC4F-418D-AE19-62706E023703}">
                      <ahyp:hlinkClr xmlns="" xmlns:ahyp="http://schemas.microsoft.com/office/drawing/2018/hyperlinkcolor" val="tx"/>
                    </a:ext>
                  </a:extLst>
                </a:hlinkClick>
              </a:rPr>
              <a:t>What did you see page </a:t>
            </a:r>
            <a:r>
              <a:rPr lang="en-CA" sz="1200" dirty="0"/>
              <a:t>- </a:t>
            </a:r>
            <a:r>
              <a:rPr lang="en-US" sz="1200" u="none" baseline="0" dirty="0">
                <a:solidFill>
                  <a:srgbClr val="FF0000"/>
                </a:solidFill>
              </a:rPr>
              <a:t>https://www.edu.gov.mb.ca/k12/cur/socstud/foundation_k/blms/k-3-2d.pdf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FF0000"/>
              </a:solidFill>
            </a:endParaRPr>
          </a:p>
          <a:p>
            <a:endParaRPr lang="en-CA" dirty="0">
              <a:solidFill>
                <a:srgbClr val="FF0000"/>
              </a:solidFill>
            </a:endParaRPr>
          </a:p>
        </p:txBody>
      </p:sp>
      <p:sp>
        <p:nvSpPr>
          <p:cNvPr id="4" name="Slide Number Placeholder 3"/>
          <p:cNvSpPr>
            <a:spLocks noGrp="1"/>
          </p:cNvSpPr>
          <p:nvPr>
            <p:ph type="sldNum" sz="quarter" idx="5"/>
          </p:nvPr>
        </p:nvSpPr>
        <p:spPr/>
        <p:txBody>
          <a:bodyPr/>
          <a:lstStyle/>
          <a:p>
            <a:fld id="{A497BDDA-1ACA-460E-949E-BD22CEED47E9}" type="slidenum">
              <a:rPr lang="en-CA" smtClean="0"/>
              <a:t>5</a:t>
            </a:fld>
            <a:endParaRPr lang="en-CA"/>
          </a:p>
        </p:txBody>
      </p:sp>
    </p:spTree>
    <p:extLst>
      <p:ext uri="{BB962C8B-B14F-4D97-AF65-F5344CB8AC3E}">
        <p14:creationId xmlns:p14="http://schemas.microsoft.com/office/powerpoint/2010/main" val="273996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Children will extend their learning about the world around them as well as practice looking for details and drawing like a scientist with this activity. </a:t>
            </a:r>
          </a:p>
          <a:p>
            <a:endParaRPr lang="en-CA" dirty="0">
              <a:solidFill>
                <a:srgbClr val="FF0000"/>
              </a:solidFill>
            </a:endParaRPr>
          </a:p>
          <a:p>
            <a:r>
              <a:rPr lang="en-CA" dirty="0">
                <a:solidFill>
                  <a:srgbClr val="FF0000"/>
                </a:solidFill>
              </a:rPr>
              <a:t>-You may wish to use </a:t>
            </a:r>
            <a:r>
              <a:rPr lang="en-CA" u="sng" dirty="0">
                <a:solidFill>
                  <a:srgbClr val="FF0000"/>
                </a:solidFill>
              </a:rPr>
              <a:t>Scientist Journal BLM#2 </a:t>
            </a:r>
            <a:r>
              <a:rPr lang="en-CA" dirty="0">
                <a:solidFill>
                  <a:srgbClr val="FF0000"/>
                </a:solidFill>
              </a:rPr>
              <a:t>to support this inside activity. Copy as many pages as students need to record the </a:t>
            </a:r>
            <a:r>
              <a:rPr lang="en-CA" u="sng" dirty="0">
                <a:solidFill>
                  <a:srgbClr val="FF0000"/>
                </a:solidFill>
              </a:rPr>
              <a:t>details</a:t>
            </a:r>
            <a:r>
              <a:rPr lang="en-CA" dirty="0">
                <a:solidFill>
                  <a:srgbClr val="FF0000"/>
                </a:solidFill>
              </a:rPr>
              <a:t> (through pictures, letters and some words) of the items that students choose to be part of this learning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FF0000"/>
              </a:solidFill>
            </a:endParaRPr>
          </a:p>
          <a:p>
            <a:r>
              <a:rPr lang="en-CA" sz="1200" dirty="0">
                <a:solidFill>
                  <a:srgbClr val="FF0000"/>
                </a:solidFill>
              </a:rPr>
              <a:t>-You may wish to extend this activity by focusing on the Math and sorting the objects by similarities. </a:t>
            </a:r>
          </a:p>
          <a:p>
            <a:r>
              <a:rPr lang="en-CA" sz="1200" dirty="0">
                <a:solidFill>
                  <a:srgbClr val="FF0000"/>
                </a:solidFill>
              </a:rPr>
              <a:t>K.SS.2 Sort 3-D objects using a single attribute </a:t>
            </a:r>
          </a:p>
          <a:p>
            <a:r>
              <a:rPr lang="en-CA" sz="1200" dirty="0">
                <a:solidFill>
                  <a:srgbClr val="FF0000"/>
                </a:solidFill>
              </a:rPr>
              <a:t>	How are the objects alike?</a:t>
            </a:r>
          </a:p>
          <a:p>
            <a:r>
              <a:rPr lang="en-CA" sz="1200" dirty="0">
                <a:solidFill>
                  <a:srgbClr val="FF0000"/>
                </a:solidFill>
              </a:rPr>
              <a:t>	In which ways can the objects be sorted?</a:t>
            </a:r>
          </a:p>
          <a:p>
            <a:r>
              <a:rPr lang="en-CA" sz="1200" dirty="0">
                <a:solidFill>
                  <a:srgbClr val="FF0000"/>
                </a:solidFill>
              </a:rPr>
              <a:t>	What is the sorting rule?</a:t>
            </a:r>
          </a:p>
          <a:p>
            <a:r>
              <a:rPr lang="en-US" sz="1200" dirty="0">
                <a:solidFill>
                  <a:srgbClr val="FF0000"/>
                </a:solidFill>
              </a:rPr>
              <a:t>Count ho</a:t>
            </a:r>
            <a:r>
              <a:rPr lang="en-US" sz="1200" baseline="0" dirty="0">
                <a:solidFill>
                  <a:srgbClr val="FF0000"/>
                </a:solidFill>
              </a:rPr>
              <a:t>w many items are in each column. (tally marks? numerals) Which had more? Which had less? How do you know?</a:t>
            </a:r>
          </a:p>
          <a:p>
            <a:endParaRPr lang="en-CA" dirty="0">
              <a:solidFill>
                <a:srgbClr val="FF0000"/>
              </a:solidFill>
            </a:endParaRPr>
          </a:p>
        </p:txBody>
      </p:sp>
      <p:sp>
        <p:nvSpPr>
          <p:cNvPr id="4" name="Slide Number Placeholder 3"/>
          <p:cNvSpPr>
            <a:spLocks noGrp="1"/>
          </p:cNvSpPr>
          <p:nvPr>
            <p:ph type="sldNum" sz="quarter" idx="5"/>
          </p:nvPr>
        </p:nvSpPr>
        <p:spPr/>
        <p:txBody>
          <a:bodyPr/>
          <a:lstStyle/>
          <a:p>
            <a:fld id="{A497BDDA-1ACA-460E-949E-BD22CEED47E9}" type="slidenum">
              <a:rPr lang="en-CA" smtClean="0"/>
              <a:t>6</a:t>
            </a:fld>
            <a:endParaRPr lang="en-CA"/>
          </a:p>
        </p:txBody>
      </p:sp>
    </p:spTree>
    <p:extLst>
      <p:ext uri="{BB962C8B-B14F-4D97-AF65-F5344CB8AC3E}">
        <p14:creationId xmlns:p14="http://schemas.microsoft.com/office/powerpoint/2010/main" val="3495798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Without telling the children what </a:t>
            </a:r>
            <a:r>
              <a:rPr lang="en-CA" u="sng" dirty="0"/>
              <a:t>natural or constructed </a:t>
            </a:r>
            <a:r>
              <a:rPr lang="en-CA" dirty="0"/>
              <a:t>means, ask them to sort into those two categories based on what they think. Changing the sort and having them guess at first which items are natural and which are constructed elements helps students access prior knowledge and build critical thinking skills.</a:t>
            </a:r>
          </a:p>
          <a:p>
            <a:pPr marL="171450" indent="-171450">
              <a:buFont typeface="Arial" panose="020B0604020202020204" pitchFamily="34" charset="0"/>
              <a:buChar char="•"/>
            </a:pPr>
            <a:r>
              <a:rPr lang="en-CA" dirty="0"/>
              <a:t>Next, model the difference between natural and constructed elements. </a:t>
            </a:r>
          </a:p>
          <a:p>
            <a:pPr marL="171450" indent="-171450">
              <a:buFont typeface="Arial" panose="020B0604020202020204" pitchFamily="34" charset="0"/>
              <a:buChar char="•"/>
            </a:pPr>
            <a:r>
              <a:rPr lang="en-CA" dirty="0"/>
              <a:t>Now have the students make corrections to their sort and discuss the changes to further develop their understanding. </a:t>
            </a:r>
          </a:p>
          <a:p>
            <a:pPr marL="171450" indent="-171450">
              <a:buFont typeface="Arial" panose="020B0604020202020204" pitchFamily="34" charset="0"/>
              <a:buChar char="•"/>
            </a:pPr>
            <a:r>
              <a:rPr lang="en-CA" b="1" dirty="0"/>
              <a:t>After finalizing understanding of the difference between natural and constructed elements, have the children discuss how the natural elements may help them live?</a:t>
            </a:r>
          </a:p>
          <a:p>
            <a:r>
              <a:rPr lang="en-US" sz="1200" baseline="0" dirty="0">
                <a:solidFill>
                  <a:srgbClr val="FF0000"/>
                </a:solidFill>
              </a:rPr>
              <a:t>*You may choose to use the </a:t>
            </a:r>
            <a:r>
              <a:rPr lang="en-US" sz="1200" u="sng" baseline="0" dirty="0">
                <a:solidFill>
                  <a:srgbClr val="FF0000"/>
                </a:solidFill>
              </a:rPr>
              <a:t>Sorting: Natural or Constructed Elements BLM#3 </a:t>
            </a:r>
            <a:r>
              <a:rPr lang="en-US" sz="1200" baseline="0" dirty="0">
                <a:solidFill>
                  <a:srgbClr val="FF0000"/>
                </a:solidFill>
              </a:rPr>
              <a:t>to support this learning experience. </a:t>
            </a:r>
          </a:p>
          <a:p>
            <a:r>
              <a:rPr lang="en-CA" dirty="0">
                <a:solidFill>
                  <a:srgbClr val="FF0000"/>
                </a:solidFill>
              </a:rPr>
              <a:t>-Children will continue to extend their learning about the natural world as well as practicing looking for details like a scientist with this activity. </a:t>
            </a:r>
          </a:p>
          <a:p>
            <a:r>
              <a:rPr lang="en-CA" sz="1200" dirty="0">
                <a:solidFill>
                  <a:srgbClr val="FF0000"/>
                </a:solidFill>
              </a:rPr>
              <a:t>-You may wish to extend this sort by focusing on the MATH and sorting the objects by similarities. </a:t>
            </a:r>
          </a:p>
          <a:p>
            <a:r>
              <a:rPr lang="en-CA" sz="1200" dirty="0">
                <a:solidFill>
                  <a:srgbClr val="FF0000"/>
                </a:solidFill>
              </a:rPr>
              <a:t>K.SS.2 Sort 3-D objects using a single attribute (in this case, natural or constructed elements)</a:t>
            </a:r>
          </a:p>
          <a:p>
            <a:r>
              <a:rPr lang="en-CA" sz="1200" dirty="0">
                <a:solidFill>
                  <a:srgbClr val="FF0000"/>
                </a:solidFill>
              </a:rPr>
              <a:t>	How are the objects alike?</a:t>
            </a:r>
          </a:p>
          <a:p>
            <a:r>
              <a:rPr lang="en-CA" sz="1200" dirty="0">
                <a:solidFill>
                  <a:srgbClr val="FF0000"/>
                </a:solidFill>
              </a:rPr>
              <a:t>	In which ways can the objects be sorted?</a:t>
            </a:r>
          </a:p>
          <a:p>
            <a:r>
              <a:rPr lang="en-CA" sz="1200" dirty="0">
                <a:solidFill>
                  <a:srgbClr val="FF0000"/>
                </a:solidFill>
              </a:rPr>
              <a:t>	What is the sorting rule?</a:t>
            </a:r>
          </a:p>
          <a:p>
            <a:r>
              <a:rPr lang="en-US" sz="1200" dirty="0">
                <a:solidFill>
                  <a:srgbClr val="FF0000"/>
                </a:solidFill>
              </a:rPr>
              <a:t>Count ho</a:t>
            </a:r>
            <a:r>
              <a:rPr lang="en-US" sz="1200" baseline="0" dirty="0">
                <a:solidFill>
                  <a:srgbClr val="FF0000"/>
                </a:solidFill>
              </a:rPr>
              <a:t>w many items are in each column. (tally marks? numerals) Which had more? Which had less? How do you know?</a:t>
            </a:r>
          </a:p>
          <a:p>
            <a:endParaRPr lang="en-CA" dirty="0">
              <a:solidFill>
                <a:srgbClr val="FF0000"/>
              </a:solidFill>
            </a:endParaRPr>
          </a:p>
        </p:txBody>
      </p:sp>
      <p:sp>
        <p:nvSpPr>
          <p:cNvPr id="4" name="Slide Number Placeholder 3"/>
          <p:cNvSpPr>
            <a:spLocks noGrp="1"/>
          </p:cNvSpPr>
          <p:nvPr>
            <p:ph type="sldNum" sz="quarter" idx="5"/>
          </p:nvPr>
        </p:nvSpPr>
        <p:spPr/>
        <p:txBody>
          <a:bodyPr/>
          <a:lstStyle/>
          <a:p>
            <a:fld id="{A497BDDA-1ACA-460E-949E-BD22CEED47E9}" type="slidenum">
              <a:rPr lang="en-CA" smtClean="0"/>
              <a:t>7</a:t>
            </a:fld>
            <a:endParaRPr lang="en-CA"/>
          </a:p>
        </p:txBody>
      </p:sp>
    </p:spTree>
    <p:extLst>
      <p:ext uri="{BB962C8B-B14F-4D97-AF65-F5344CB8AC3E}">
        <p14:creationId xmlns:p14="http://schemas.microsoft.com/office/powerpoint/2010/main" val="135130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Children may now use/play with those loose natural parts that have been collected</a:t>
            </a:r>
            <a:r>
              <a:rPr lang="en-CA" baseline="0" dirty="0"/>
              <a:t> </a:t>
            </a:r>
            <a:r>
              <a:rPr lang="en-CA" dirty="0"/>
              <a:t>on the walk. The loose natural parts </a:t>
            </a:r>
            <a:r>
              <a:rPr lang="en-CA" baseline="0" dirty="0"/>
              <a:t>can be added to the child’s play space for use with dolls, small plastic animals and figurines, building blocks, playdough, art, crafts, etc.</a:t>
            </a:r>
          </a:p>
          <a:p>
            <a:endParaRPr lang="en-CA" baseline="0" dirty="0"/>
          </a:p>
          <a:p>
            <a:r>
              <a:rPr lang="en-CA" baseline="0" dirty="0"/>
              <a:t>Children may want to create a representation of the natural and constructed world around them for Small World Play. The child may </a:t>
            </a:r>
            <a:r>
              <a:rPr lang="en-CA" dirty="0"/>
              <a:t>create the representation using the loose natural parts, blocks, shoeboxes and cartons, or plastic building bricks building anything they want. Some possibilities may include building a great city, a house for their stuffed animals, a robot, or a rocket ship!</a:t>
            </a:r>
          </a:p>
          <a:p>
            <a:endParaRPr lang="en-CA" dirty="0"/>
          </a:p>
          <a:p>
            <a:r>
              <a:rPr lang="en-CA" dirty="0"/>
              <a:t>Parents/caregivers may video or take a photo of the student’s finished environment to share with the teacher,</a:t>
            </a:r>
            <a:r>
              <a:rPr lang="en-CA" baseline="0" dirty="0"/>
              <a:t> or </a:t>
            </a:r>
            <a:r>
              <a:rPr lang="en-CA" dirty="0"/>
              <a:t>students can show their teacher during their contact time, indicating the natural and constructed elements in their model, explaining the beauty and importance of the natural environment, and describing ways in which the natural environment helps them live. (</a:t>
            </a:r>
            <a:r>
              <a:rPr lang="en-CA" dirty="0">
                <a:hlinkClick r:id="rId3"/>
              </a:rPr>
              <a:t>https://www.edu.gov.mb.ca/k12/cur/socstud/foundation_k/cluster3.pdf</a:t>
            </a:r>
            <a:r>
              <a:rPr lang="en-CA" dirty="0"/>
              <a:t>, p.132.)</a:t>
            </a:r>
          </a:p>
        </p:txBody>
      </p:sp>
      <p:sp>
        <p:nvSpPr>
          <p:cNvPr id="4" name="Slide Number Placeholder 3"/>
          <p:cNvSpPr>
            <a:spLocks noGrp="1"/>
          </p:cNvSpPr>
          <p:nvPr>
            <p:ph type="sldNum" sz="quarter" idx="10"/>
          </p:nvPr>
        </p:nvSpPr>
        <p:spPr/>
        <p:txBody>
          <a:bodyPr/>
          <a:lstStyle/>
          <a:p>
            <a:fld id="{A497BDDA-1ACA-460E-949E-BD22CEED47E9}" type="slidenum">
              <a:rPr lang="en-CA" smtClean="0"/>
              <a:t>8</a:t>
            </a:fld>
            <a:endParaRPr lang="en-CA"/>
          </a:p>
        </p:txBody>
      </p:sp>
    </p:spTree>
    <p:extLst>
      <p:ext uri="{BB962C8B-B14F-4D97-AF65-F5344CB8AC3E}">
        <p14:creationId xmlns:p14="http://schemas.microsoft.com/office/powerpoint/2010/main" val="1051234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Dad Does books – (3:38 min) Canada ABC – </a:t>
            </a:r>
            <a:r>
              <a:rPr lang="en-US" u="sng" dirty="0"/>
              <a:t>https://www.youtube.com/watch?v=jzKSPuMKFMk</a:t>
            </a:r>
          </a:p>
          <a:p>
            <a:r>
              <a:rPr lang="en-US" u="none" dirty="0"/>
              <a:t>ABC’s of Canada by K. Bellefontaine (3:44 min) - </a:t>
            </a:r>
            <a:r>
              <a:rPr lang="en-US" u="sng" dirty="0"/>
              <a:t>https://www.youtube.com/watch?v=Qmjm9N0svBA</a:t>
            </a:r>
          </a:p>
          <a:p>
            <a:r>
              <a:rPr lang="en-US" dirty="0"/>
              <a:t>Have children talk about which items in the stories are natural and which are constructed or human-made. You may wish to have students practice their knowledge of the alphabet and beginning sounds by having them run to grab something in the home that starts with a specific letter. For example, “Go find something that begins with the letter/sound “B”, and the child runs and brings a ball. You may also ask students how the found item helps them live. This game/task also helps them connect their learning to the world around them. This is another opportunity to assess students’ understanding of natural and constructed elements, as well as their knowledge of letters and letter sounds. </a:t>
            </a:r>
          </a:p>
          <a:p>
            <a:endParaRPr lang="en-US" dirty="0"/>
          </a:p>
          <a:p>
            <a:r>
              <a:rPr lang="en-US" dirty="0"/>
              <a:t>As an extension, you may also have students complete the </a:t>
            </a:r>
            <a:r>
              <a:rPr lang="en-US" u="sng" dirty="0"/>
              <a:t>ABC Practice BLM#4a</a:t>
            </a:r>
            <a:r>
              <a:rPr lang="en-US" u="none" dirty="0"/>
              <a:t> or you may choose to have students complete the </a:t>
            </a:r>
            <a:r>
              <a:rPr lang="en-US" u="sng" dirty="0"/>
              <a:t>My Favourite Letters BLM#4b.</a:t>
            </a:r>
            <a:endParaRPr lang="en-CA" u="sng" dirty="0"/>
          </a:p>
        </p:txBody>
      </p:sp>
      <p:sp>
        <p:nvSpPr>
          <p:cNvPr id="4" name="Slide Number Placeholder 3"/>
          <p:cNvSpPr>
            <a:spLocks noGrp="1"/>
          </p:cNvSpPr>
          <p:nvPr>
            <p:ph type="sldNum" sz="quarter" idx="10"/>
          </p:nvPr>
        </p:nvSpPr>
        <p:spPr/>
        <p:txBody>
          <a:bodyPr/>
          <a:lstStyle/>
          <a:p>
            <a:fld id="{A497BDDA-1ACA-460E-949E-BD22CEED47E9}" type="slidenum">
              <a:rPr lang="en-CA" smtClean="0"/>
              <a:t>9</a:t>
            </a:fld>
            <a:endParaRPr lang="en-CA"/>
          </a:p>
        </p:txBody>
      </p:sp>
    </p:spTree>
    <p:extLst>
      <p:ext uri="{BB962C8B-B14F-4D97-AF65-F5344CB8AC3E}">
        <p14:creationId xmlns:p14="http://schemas.microsoft.com/office/powerpoint/2010/main" val="88932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49B9-90C1-488A-8A94-38E5891CF5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052A029-5CB9-4B32-89F1-5B45339041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3D3E470-0721-4EE5-ABA8-E531AD9D9FBA}"/>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2C7E97AC-1E15-45B8-9001-115F9C509B7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82DD24-FE8A-4DBB-9912-9734C5D4A258}"/>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56659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DA3EF-D8CC-455B-9BEC-6CDBBEDCB79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42CB877-6836-410D-93C4-A2B72FD8C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8C62ECE-08E1-4085-B7B5-3086856EDA31}"/>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D5D2E963-C5CC-4362-A521-EA697338AC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B6897B1-C04B-4DD4-9BB4-667F5D62CCE6}"/>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22436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570A6-74E7-47D6-867E-F08B4ED4FF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61309-7B1C-4A81-8977-F5CD2B368A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D4EEF17-6A92-4AE7-8CEE-FF1CFA3505B5}"/>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73ED1768-436B-4EE5-BDFB-6682B8A2E6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FAB510-B830-4A91-8599-28995898E129}"/>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185488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74C9-44FC-4280-BCEC-1966F397A6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2A1ABD-D7BC-43E8-83FB-B28562ACC5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D222D4-87F0-42EF-835A-49BCC0F001D8}"/>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52ADA143-FCDE-4332-856C-ABDEE99FAFE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D3E3E9F-20DA-47D0-8374-40D5DCF54705}"/>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376989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2A29-B00F-4B86-8974-6B12AB2E56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7E5A016-F30C-4FD8-9A74-173DACEA2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AC9508-1023-4233-B44E-298A5A87CF19}"/>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439F29F9-80FA-48B0-8187-1944D9AA28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CD0AFB-B9B9-4BAA-9B0A-EA8EEFBFF4C1}"/>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97732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6B405-DAF3-463C-90B4-E0E43973F90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A0FB4E-6AD7-41C1-81DF-3090ADDA2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4ACD00A-7B5F-4536-8745-4F760D4A1D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B1DBD3D-2CDB-44E7-A512-844FAA5FE299}"/>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6" name="Footer Placeholder 5">
            <a:extLst>
              <a:ext uri="{FF2B5EF4-FFF2-40B4-BE49-F238E27FC236}">
                <a16:creationId xmlns:a16="http://schemas.microsoft.com/office/drawing/2014/main" id="{311DEBEE-2A81-455F-B41E-5B84C597585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51FE927-A8D4-4048-AA33-0CBAC40B63EF}"/>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336839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07FF-BE9B-4987-B4DA-D8C68E72915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9001E07-D93F-4FA4-95BB-5742D730F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DB5AC-F9B6-4814-92D9-40D42FE94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05A294E-CFCB-4AB8-9E75-9734D00BFA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3F76F9-D873-4F8B-860A-E44F49E11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827206B-4D38-4DF9-99A3-D65C9CAEB6A1}"/>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8" name="Footer Placeholder 7">
            <a:extLst>
              <a:ext uri="{FF2B5EF4-FFF2-40B4-BE49-F238E27FC236}">
                <a16:creationId xmlns:a16="http://schemas.microsoft.com/office/drawing/2014/main" id="{53546D12-8249-44F8-A430-8C21DE54825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9B2C9BB-FF35-4196-A6A1-0AF1CD3B71BB}"/>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302147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7A8F-E687-4D44-AFCD-56CD9ED3499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3027DB5-4B70-4D36-BBE6-BDFD4A32E2BF}"/>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4" name="Footer Placeholder 3">
            <a:extLst>
              <a:ext uri="{FF2B5EF4-FFF2-40B4-BE49-F238E27FC236}">
                <a16:creationId xmlns:a16="http://schemas.microsoft.com/office/drawing/2014/main" id="{5743A4C1-AEEC-404C-BA00-01B8CF2C015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2E025B0-AFAD-4755-AF05-299CFB9E83D3}"/>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59505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9039A-9483-43FF-8374-0FE09C708E99}"/>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3" name="Footer Placeholder 2">
            <a:extLst>
              <a:ext uri="{FF2B5EF4-FFF2-40B4-BE49-F238E27FC236}">
                <a16:creationId xmlns:a16="http://schemas.microsoft.com/office/drawing/2014/main" id="{1D52C867-D7CF-4449-8B1D-88B969D7D1A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6ED0D58-5C50-4F6C-A441-588ADCE7354F}"/>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44040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4D02-BA2D-440B-8832-0C82C3BE7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84970FD-D70E-45AA-B796-626911BCF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335FE47-AAD3-467B-B239-4B9BE92BD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FD619-D89F-43BE-B23C-18B814516EA7}"/>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6" name="Footer Placeholder 5">
            <a:extLst>
              <a:ext uri="{FF2B5EF4-FFF2-40B4-BE49-F238E27FC236}">
                <a16:creationId xmlns:a16="http://schemas.microsoft.com/office/drawing/2014/main" id="{766089CC-766C-4493-A5C6-F1DA3F33AF9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A73E655-24B1-450C-AA7C-3FECAE9D310D}"/>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135072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BA17-A527-4A29-B8A2-8F256BAC60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22D92FB-E7EC-438A-8DF2-B11D2D9CD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1885EC9-8DDC-4870-BC05-8DFEF1566A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2748C-ABAE-467B-BEF8-9A0ECCC4D0BA}"/>
              </a:ext>
            </a:extLst>
          </p:cNvPr>
          <p:cNvSpPr>
            <a:spLocks noGrp="1"/>
          </p:cNvSpPr>
          <p:nvPr>
            <p:ph type="dt" sz="half" idx="10"/>
          </p:nvPr>
        </p:nvSpPr>
        <p:spPr/>
        <p:txBody>
          <a:bodyPr/>
          <a:lstStyle/>
          <a:p>
            <a:fld id="{EBC43506-6B4A-4827-AAE6-EF6DC2088406}" type="datetimeFigureOut">
              <a:rPr lang="en-CA" smtClean="0"/>
              <a:t>2021-05-13</a:t>
            </a:fld>
            <a:endParaRPr lang="en-CA"/>
          </a:p>
        </p:txBody>
      </p:sp>
      <p:sp>
        <p:nvSpPr>
          <p:cNvPr id="6" name="Footer Placeholder 5">
            <a:extLst>
              <a:ext uri="{FF2B5EF4-FFF2-40B4-BE49-F238E27FC236}">
                <a16:creationId xmlns:a16="http://schemas.microsoft.com/office/drawing/2014/main" id="{290A73CD-5174-4FDE-9C9E-E03F6C082B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913F812-BB76-4BD5-A349-6BC4C4D8BBCE}"/>
              </a:ext>
            </a:extLst>
          </p:cNvPr>
          <p:cNvSpPr>
            <a:spLocks noGrp="1"/>
          </p:cNvSpPr>
          <p:nvPr>
            <p:ph type="sldNum" sz="quarter" idx="12"/>
          </p:nvPr>
        </p:nvSpPr>
        <p:spPr/>
        <p:txBody>
          <a:bodyPr/>
          <a:lstStyle/>
          <a:p>
            <a:fld id="{BCBBFF62-B9DD-4ED3-AC81-0D7907F12EB9}" type="slidenum">
              <a:rPr lang="en-CA" smtClean="0"/>
              <a:t>‹#›</a:t>
            </a:fld>
            <a:endParaRPr lang="en-CA"/>
          </a:p>
        </p:txBody>
      </p:sp>
    </p:spTree>
    <p:extLst>
      <p:ext uri="{BB962C8B-B14F-4D97-AF65-F5344CB8AC3E}">
        <p14:creationId xmlns:p14="http://schemas.microsoft.com/office/powerpoint/2010/main" val="13659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AD85C-AE70-4653-9536-384ACD243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17FEFE-2110-4350-BF4E-876AC3A42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1EFF1E3-E356-49E6-9387-BAC885BFE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43506-6B4A-4827-AAE6-EF6DC2088406}" type="datetimeFigureOut">
              <a:rPr lang="en-CA" smtClean="0"/>
              <a:t>2021-05-13</a:t>
            </a:fld>
            <a:endParaRPr lang="en-CA"/>
          </a:p>
        </p:txBody>
      </p:sp>
      <p:sp>
        <p:nvSpPr>
          <p:cNvPr id="5" name="Footer Placeholder 4">
            <a:extLst>
              <a:ext uri="{FF2B5EF4-FFF2-40B4-BE49-F238E27FC236}">
                <a16:creationId xmlns:a16="http://schemas.microsoft.com/office/drawing/2014/main" id="{325964FF-2503-4248-8BD3-62178A49F4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E047948-8527-41DE-AEAB-688475F62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BFF62-B9DD-4ED3-AC81-0D7907F12EB9}" type="slidenum">
              <a:rPr lang="en-CA" smtClean="0"/>
              <a:t>‹#›</a:t>
            </a:fld>
            <a:endParaRPr lang="en-CA"/>
          </a:p>
        </p:txBody>
      </p:sp>
    </p:spTree>
    <p:extLst>
      <p:ext uri="{BB962C8B-B14F-4D97-AF65-F5344CB8AC3E}">
        <p14:creationId xmlns:p14="http://schemas.microsoft.com/office/powerpoint/2010/main" val="229137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jpg"/><Relationship Id="rId7" Type="http://schemas.openxmlformats.org/officeDocument/2006/relationships/hyperlink" Target="https://creativecommons.org/licenses/by/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en.wikipedia.org/wiki/Alberts_Lake_(Manitoba)" TargetMode="External"/><Relationship Id="rId5" Type="http://schemas.openxmlformats.org/officeDocument/2006/relationships/image" Target="../media/image2.jpg"/><Relationship Id="rId4" Type="http://schemas.openxmlformats.org/officeDocument/2006/relationships/hyperlink" Target="https://www.flickr.com/photos/mariyaz/1732391807/"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13" Type="http://schemas.openxmlformats.org/officeDocument/2006/relationships/hyperlink" Target="https://lauramakes.com/2012/09/30/dabbling-with-hdr-photography/" TargetMode="External"/><Relationship Id="rId18" Type="http://schemas.openxmlformats.org/officeDocument/2006/relationships/image" Target="../media/image20.png"/><Relationship Id="rId26" Type="http://schemas.openxmlformats.org/officeDocument/2006/relationships/hyperlink" Target="https://creativecommons.org/licenses/by-sa/3.0/" TargetMode="External"/><Relationship Id="rId3" Type="http://schemas.openxmlformats.org/officeDocument/2006/relationships/image" Target="../media/image14.png"/><Relationship Id="rId21" Type="http://schemas.openxmlformats.org/officeDocument/2006/relationships/hyperlink" Target="http://www.pngall.com/rabbit-png" TargetMode="External"/><Relationship Id="rId7" Type="http://schemas.openxmlformats.org/officeDocument/2006/relationships/hyperlink" Target="https://gardenfancy.blogspot.com/2014/07/my-garden-shed-before-after.html" TargetMode="External"/><Relationship Id="rId12" Type="http://schemas.openxmlformats.org/officeDocument/2006/relationships/image" Target="../media/image17.jpeg"/><Relationship Id="rId17" Type="http://schemas.openxmlformats.org/officeDocument/2006/relationships/hyperlink" Target="http://www.pngall.com/beach-ball-png" TargetMode="External"/><Relationship Id="rId25" Type="http://schemas.openxmlformats.org/officeDocument/2006/relationships/hyperlink" Target="http://commons.wikipedia.org/wiki/file:2009-04-21_hampton_forest_apartment_homes_playground.jpg" TargetMode="External"/><Relationship Id="rId33" Type="http://schemas.openxmlformats.org/officeDocument/2006/relationships/hyperlink" Target="http://www.pngall.com/lego-png" TargetMode="External"/><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hyperlink" Target="https://creativecommons.org/licenses/by-nc-sa/3.0/" TargetMode="External"/><Relationship Id="rId24" Type="http://schemas.openxmlformats.org/officeDocument/2006/relationships/image" Target="../media/image23.jpeg"/><Relationship Id="rId32" Type="http://schemas.openxmlformats.org/officeDocument/2006/relationships/image" Target="../media/image26.png"/><Relationship Id="rId5" Type="http://schemas.openxmlformats.org/officeDocument/2006/relationships/hyperlink" Target="https://creativecommons.org/licenses/by-nc/3.0/" TargetMode="External"/><Relationship Id="rId15" Type="http://schemas.openxmlformats.org/officeDocument/2006/relationships/hyperlink" Target="http://www.allwhitebackground.com/tablet-white-background-images.html" TargetMode="External"/><Relationship Id="rId23" Type="http://schemas.openxmlformats.org/officeDocument/2006/relationships/hyperlink" Target="http://www.pngall.com/chair-png" TargetMode="External"/><Relationship Id="rId28" Type="http://schemas.openxmlformats.org/officeDocument/2006/relationships/hyperlink" Target="https://en.wikipedia.org/wiki/Anthomyiidae" TargetMode="External"/><Relationship Id="rId10" Type="http://schemas.openxmlformats.org/officeDocument/2006/relationships/hyperlink" Target="https://endangerednj.blogspot.com/2014/04/climate-and-chickadees.html" TargetMode="External"/><Relationship Id="rId19" Type="http://schemas.openxmlformats.org/officeDocument/2006/relationships/hyperlink" Target="http://www.pngall.com/grass-png" TargetMode="External"/><Relationship Id="rId31" Type="http://schemas.openxmlformats.org/officeDocument/2006/relationships/hyperlink" Target="https://creativecommons.org/licenses/by-nc-nd/3.0/" TargetMode="External"/><Relationship Id="rId4" Type="http://schemas.openxmlformats.org/officeDocument/2006/relationships/hyperlink" Target="https://pngimg.com/download/215" TargetMode="External"/><Relationship Id="rId9" Type="http://schemas.openxmlformats.org/officeDocument/2006/relationships/image" Target="../media/image16.jpeg"/><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24.jpeg"/><Relationship Id="rId30" Type="http://schemas.openxmlformats.org/officeDocument/2006/relationships/hyperlink" Target="https://seeing-torino.blogspot.com/2012/09/clouds-view.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iapb/29727869457"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1.png"/><Relationship Id="rId4" Type="http://schemas.openxmlformats.org/officeDocument/2006/relationships/image" Target="../media/image29.svg"/><Relationship Id="rId9"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ahbcs.org/nature-art-pnp-for-thanksgiving-brea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edu.gov.mb.ca/k12/esd/poster_activities/kindergarten.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www.creativejewishmom.com/2013/06/wel-1.html" TargetMode="Externa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13" Type="http://schemas.openxmlformats.org/officeDocument/2006/relationships/hyperlink" Target="http://www.mamamiss.com/2015/08/10/woodland-dream-catchers/" TargetMode="External"/><Relationship Id="rId3" Type="http://schemas.openxmlformats.org/officeDocument/2006/relationships/hyperlink" Target="https://curio.ca/en/video/nature-weaving-24449/" TargetMode="External"/><Relationship Id="rId7" Type="http://schemas.openxmlformats.org/officeDocument/2006/relationships/hyperlink" Target="https://www.flickr.com/photos/stanbury/6153599873/?rb=1" TargetMode="External"/><Relationship Id="rId12"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jpg"/><Relationship Id="rId11" Type="http://schemas.openxmlformats.org/officeDocument/2006/relationships/image" Target="../media/image45.svg"/><Relationship Id="rId5" Type="http://schemas.openxmlformats.org/officeDocument/2006/relationships/hyperlink" Target="https://sweetbeebuzzings.blogspot.com/2015/03/a-big-ol-pile-of-yarn.html" TargetMode="External"/><Relationship Id="rId10" Type="http://schemas.openxmlformats.org/officeDocument/2006/relationships/image" Target="../media/image38.png"/><Relationship Id="rId4" Type="http://schemas.openxmlformats.org/officeDocument/2006/relationships/image" Target="../media/image36.jpeg"/><Relationship Id="rId9" Type="http://schemas.openxmlformats.org/officeDocument/2006/relationships/hyperlink" Target="https://www.edu.gov.mb.ca/k12/esd/poster_activities/kindergarten.pdf" TargetMode="External"/><Relationship Id="rId1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jpeg"/><Relationship Id="rId7" Type="http://schemas.openxmlformats.org/officeDocument/2006/relationships/hyperlink" Target="https://www.edu.gov.mb.ca/k12/esd/poster_activities/kindergarten.pdf" TargetMode="External"/><Relationship Id="rId12" Type="http://schemas.openxmlformats.org/officeDocument/2006/relationships/hyperlink" Target="https://www.flickr.com/photos/mikecogh/13836692894/"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commons.wikimedia.org/wiki/File:Pine_cones_on_ground.jpg" TargetMode="External"/><Relationship Id="rId11" Type="http://schemas.openxmlformats.org/officeDocument/2006/relationships/image" Target="../media/image42.jpg"/><Relationship Id="rId5" Type="http://schemas.openxmlformats.org/officeDocument/2006/relationships/image" Target="../media/image41.jpeg"/><Relationship Id="rId10" Type="http://schemas.openxmlformats.org/officeDocument/2006/relationships/hyperlink" Target="https://creativecommons.org/licenses/by-sa/3.0/" TargetMode="External"/><Relationship Id="rId4" Type="http://schemas.openxmlformats.org/officeDocument/2006/relationships/hyperlink" Target="https://commons.wikimedia.org/wiki/File:Wildflowers_at_California_Poppy_Reserve.jpg" TargetMode="External"/><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hyperlink" Target="https://www.edu.gov.mb.ca/k12/esd/poster_activities/kindergarten.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www.creativejewishmom.com/2013/06/wel-1.html" TargetMode="External"/><Relationship Id="rId4" Type="http://schemas.openxmlformats.org/officeDocument/2006/relationships/image" Target="../media/image35.jpeg"/><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hyperlink" Target="https://creativecommons.org/licenses/by-sa/3.0/" TargetMode="External"/><Relationship Id="rId3" Type="http://schemas.openxmlformats.org/officeDocument/2006/relationships/image" Target="../media/image43.jpg"/><Relationship Id="rId7" Type="http://schemas.openxmlformats.org/officeDocument/2006/relationships/hyperlink" Target="https://www.youtube.com/watch?v=Yb1Pn6N3zT0" TargetMode="External"/><Relationship Id="rId12" Type="http://schemas.openxmlformats.org/officeDocument/2006/relationships/hyperlink" Target="https://creativecommons.org/licenses/by-nd/3.0/"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youtube.com/watch?v=-FjcxSqFDLI" TargetMode="External"/><Relationship Id="rId11" Type="http://schemas.openxmlformats.org/officeDocument/2006/relationships/hyperlink" Target="http://commons.wikimedia.org/wiki/File:Waterfront_Drive_in_Winnipeg,_Manitoba_in_Winter.JPG" TargetMode="External"/><Relationship Id="rId5" Type="http://schemas.openxmlformats.org/officeDocument/2006/relationships/hyperlink" Target="https://www.youtube.com/watch?v=GGuz954d4sA" TargetMode="External"/><Relationship Id="rId10" Type="http://schemas.openxmlformats.org/officeDocument/2006/relationships/image" Target="../media/image45.jpeg"/><Relationship Id="rId4" Type="http://schemas.openxmlformats.org/officeDocument/2006/relationships/hyperlink" Target="https://www.tsbremer.com/challenge-of-summer-gardens/" TargetMode="External"/><Relationship Id="rId9" Type="http://schemas.openxmlformats.org/officeDocument/2006/relationships/hyperlink" Target="https://commons.wikimedia.org/wiki/File:Portage_La_Prairie_Manitoba_Canada.JPG"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3.jpg"/><Relationship Id="rId7" Type="http://schemas.openxmlformats.org/officeDocument/2006/relationships/hyperlink" Target="http://www.thechildrensbookreview.com/weblog/2016/08/best-new-kids-books-august-2016.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Category:Brokenhead_River_Ecological_Reserve" TargetMode="External"/><Relationship Id="rId9" Type="http://schemas.openxmlformats.org/officeDocument/2006/relationships/hyperlink" Target="https://www.youtube.com/watch?v=YQgdlgEReCw"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PdXjvzY7UQ0" TargetMode="External"/><Relationship Id="rId3" Type="http://schemas.openxmlformats.org/officeDocument/2006/relationships/hyperlink" Target="https://www.youtube.com/watch?v=p7oW9HgIRsI" TargetMode="External"/><Relationship Id="rId7" Type="http://schemas.openxmlformats.org/officeDocument/2006/relationships/hyperlink" Target="https://www.youtube.com/watch?v=bvHKL4Dzfi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Full_Disk_Image_of_Earth_Captured_March_2,_2011_(5491105249).jpg" TargetMode="External"/><Relationship Id="rId4" Type="http://schemas.openxmlformats.org/officeDocument/2006/relationships/image" Target="../media/image46.jpeg"/><Relationship Id="rId9" Type="http://schemas.openxmlformats.org/officeDocument/2006/relationships/hyperlink" Target="https://www.youtube.com/watch?v=l2HB-hmjPN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pngimg.com/download/2535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edu.gov.mb.ca/k12/esd/poster.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edu.gov.mb.ca/k12/esd/poster.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www.flickr.com/photos/mariyaz/1732391807/"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3.jpg"/><Relationship Id="rId7" Type="http://schemas.openxmlformats.org/officeDocument/2006/relationships/hyperlink" Target="http://www.thechildrensbookreview.com/weblog/2016/08/best-new-kids-books-august-2016.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Category:Brokenhead_River_Ecological_Reserv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www.youtube.com/watch?v=iM-oM8fPduo" TargetMode="External"/><Relationship Id="rId4" Type="http://schemas.openxmlformats.org/officeDocument/2006/relationships/hyperlink" Target="http://www.iloveyoumorethancarrots.com/2017/07/its-friyay-celebrate-with-diy-animal.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lickr.com/photos/boedker/285709153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agingnonviolence.org/feature/movements-need-imagination-which-is-why-im-packing-up-my-childrens-toy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antoineta.wordpress.com/2013/10/13/%D0%B5%D1%81%D0%B5%D0%BD%D0%BD%D0%BE/" TargetMode="External"/><Relationship Id="rId13" Type="http://schemas.openxmlformats.org/officeDocument/2006/relationships/hyperlink" Target="https://www.flickr.com/photos/stevendepolo/26670260972" TargetMode="External"/><Relationship Id="rId3" Type="http://schemas.openxmlformats.org/officeDocument/2006/relationships/image" Target="../media/image8.jpeg"/><Relationship Id="rId7" Type="http://schemas.openxmlformats.org/officeDocument/2006/relationships/image" Target="../media/image10.jpg"/><Relationship Id="rId12"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phrdconnections.weebly.com/blog/nest-project-inquiry-learning-in-mrs-holmans-kindergarten-class" TargetMode="External"/><Relationship Id="rId11" Type="http://schemas.openxmlformats.org/officeDocument/2006/relationships/hyperlink" Target="https://creativecommons.org/licenses/by-nc-nd/3.0/" TargetMode="External"/><Relationship Id="rId5" Type="http://schemas.openxmlformats.org/officeDocument/2006/relationships/image" Target="../media/image9.png"/><Relationship Id="rId10" Type="http://schemas.openxmlformats.org/officeDocument/2006/relationships/hyperlink" Target="https://creativecommons.org/licenses/by-nc-sa/3.0/" TargetMode="External"/><Relationship Id="rId4" Type="http://schemas.openxmlformats.org/officeDocument/2006/relationships/hyperlink" Target="http://www.birdandlittlebird.com/blog/2009/08/acorns.html" TargetMode="External"/><Relationship Id="rId9"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ww.youtube.com/watch?v=jzKSPuMKFMk" TargetMode="External"/><Relationship Id="rId7" Type="http://schemas.openxmlformats.org/officeDocument/2006/relationships/hyperlink" Target="https://www.flickr.com/photos/gpforeducation/837033048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www.youtube.com/watch?v=w5TwTS2gX1Q" TargetMode="External"/><Relationship Id="rId10" Type="http://schemas.openxmlformats.org/officeDocument/2006/relationships/hyperlink" Target="https://creativecommons.org/licenses/by-nc-nd/3.0/" TargetMode="External"/><Relationship Id="rId4" Type="http://schemas.openxmlformats.org/officeDocument/2006/relationships/hyperlink" Target="https://www.youtube.com/watch?v=Qmjm9N0svBA" TargetMode="External"/><Relationship Id="rId9" Type="http://schemas.openxmlformats.org/officeDocument/2006/relationships/hyperlink" Target="https://wellintentionedindecision.blogspot.com/2015_04_01_archiv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21AC-93CF-45B5-8982-0844D789761A}"/>
              </a:ext>
            </a:extLst>
          </p:cNvPr>
          <p:cNvSpPr>
            <a:spLocks noGrp="1"/>
          </p:cNvSpPr>
          <p:nvPr>
            <p:ph type="ctrTitle"/>
          </p:nvPr>
        </p:nvSpPr>
        <p:spPr>
          <a:xfrm>
            <a:off x="5923493" y="3202595"/>
            <a:ext cx="5549037" cy="2952877"/>
          </a:xfrm>
        </p:spPr>
        <p:txBody>
          <a:bodyPr anchor="t">
            <a:normAutofit/>
          </a:bodyPr>
          <a:lstStyle/>
          <a:p>
            <a:pPr algn="l"/>
            <a:r>
              <a:rPr lang="en-US" sz="3600" b="1" dirty="0">
                <a:latin typeface="Avenir Next LT Pro" panose="020B0504020202020204" pitchFamily="34" charset="0"/>
              </a:rPr>
              <a:t>How does the natural world around me help me live?</a:t>
            </a:r>
            <a:r>
              <a:rPr lang="en-US" sz="2600" b="1" dirty="0">
                <a:latin typeface="Avenir Next LT Pro" panose="020B0504020202020204" pitchFamily="34" charset="0"/>
              </a:rPr>
              <a:t/>
            </a:r>
            <a:br>
              <a:rPr lang="en-US" sz="2600" b="1" dirty="0">
                <a:latin typeface="Avenir Next LT Pro" panose="020B0504020202020204" pitchFamily="34" charset="0"/>
              </a:rPr>
            </a:br>
            <a:r>
              <a:rPr lang="en-US" sz="2600" dirty="0">
                <a:latin typeface="Avenir Next LT Pro" panose="020B0504020202020204" pitchFamily="34" charset="0"/>
              </a:rPr>
              <a:t>Kindergarten Integrated Social Studies Unit</a:t>
            </a:r>
            <a:endParaRPr lang="en-CA" sz="2600" dirty="0">
              <a:latin typeface="Avenir Next LT Pro" panose="020B0504020202020204" pitchFamily="34" charset="0"/>
            </a:endParaRPr>
          </a:p>
        </p:txBody>
      </p:sp>
      <p:sp>
        <p:nvSpPr>
          <p:cNvPr id="128" name="Freeform: Shape 127">
            <a:extLst>
              <a:ext uri="{FF2B5EF4-FFF2-40B4-BE49-F238E27FC236}">
                <a16:creationId xmlns:a16="http://schemas.microsoft.com/office/drawing/2014/main" id="{60B21A5C-062F-46C2-8389-53D40F46AA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grass, sky, outdoor, field&#10;&#10;Description automatically generated">
            <a:extLst>
              <a:ext uri="{FF2B5EF4-FFF2-40B4-BE49-F238E27FC236}">
                <a16:creationId xmlns:a16="http://schemas.microsoft.com/office/drawing/2014/main" id="{4E708816-DCE5-4685-A905-2CB16C3735B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1675" r="13293"/>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30" name="Freeform: Shape 129">
            <a:extLst>
              <a:ext uri="{FF2B5EF4-FFF2-40B4-BE49-F238E27FC236}">
                <a16:creationId xmlns:a16="http://schemas.microsoft.com/office/drawing/2014/main" id="{8A177BCC-4208-4795-8572-4D623BA1E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15F5661-9AE1-4361-B619-3A90CE67559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r="-4" b="1521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45" name="TextBox 44">
            <a:extLst>
              <a:ext uri="{FF2B5EF4-FFF2-40B4-BE49-F238E27FC236}">
                <a16:creationId xmlns:a16="http://schemas.microsoft.com/office/drawing/2014/main" id="{7B0FC2BA-984D-4B52-B1DD-8959D4E3AA8A}"/>
              </a:ext>
            </a:extLst>
          </p:cNvPr>
          <p:cNvSpPr txBox="1"/>
          <p:nvPr/>
        </p:nvSpPr>
        <p:spPr>
          <a:xfrm>
            <a:off x="7685442" y="6870700"/>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flickr.com/photos/mariyaz/1732391807/">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7"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
        <p:nvSpPr>
          <p:cNvPr id="5" name="TextBox 4">
            <a:extLst>
              <a:ext uri="{FF2B5EF4-FFF2-40B4-BE49-F238E27FC236}">
                <a16:creationId xmlns:a16="http://schemas.microsoft.com/office/drawing/2014/main" id="{C366AC54-996B-4ED5-A763-AA2FC12126DD}"/>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6" tooltip="https://en.wikipedia.org/wiki/Alberts_Lake_(Manitoba)">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8"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769071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4E1D-AE10-44F3-9B62-9E1898285816}"/>
              </a:ext>
            </a:extLst>
          </p:cNvPr>
          <p:cNvSpPr>
            <a:spLocks noGrp="1"/>
          </p:cNvSpPr>
          <p:nvPr>
            <p:ph type="title"/>
          </p:nvPr>
        </p:nvSpPr>
        <p:spPr>
          <a:xfrm>
            <a:off x="839788" y="457200"/>
            <a:ext cx="11036261" cy="635620"/>
          </a:xfrm>
        </p:spPr>
        <p:txBody>
          <a:bodyPr/>
          <a:lstStyle/>
          <a:p>
            <a:r>
              <a:rPr lang="en-US" u="sng" dirty="0"/>
              <a:t>Practice sorting Natural and Constructed Elements:</a:t>
            </a:r>
            <a:endParaRPr lang="en-CA" u="sng" dirty="0"/>
          </a:p>
        </p:txBody>
      </p:sp>
      <p:sp>
        <p:nvSpPr>
          <p:cNvPr id="6" name="TextBox 5">
            <a:extLst>
              <a:ext uri="{FF2B5EF4-FFF2-40B4-BE49-F238E27FC236}">
                <a16:creationId xmlns:a16="http://schemas.microsoft.com/office/drawing/2014/main" id="{CCFF1821-DD26-4984-B137-465B75E98878}"/>
              </a:ext>
            </a:extLst>
          </p:cNvPr>
          <p:cNvSpPr txBox="1"/>
          <p:nvPr/>
        </p:nvSpPr>
        <p:spPr>
          <a:xfrm>
            <a:off x="839788" y="1339272"/>
            <a:ext cx="5256212" cy="3416320"/>
          </a:xfrm>
          <a:prstGeom prst="rect">
            <a:avLst/>
          </a:prstGeom>
          <a:solidFill>
            <a:schemeClr val="bg1"/>
          </a:solidFill>
          <a:ln>
            <a:solidFill>
              <a:schemeClr val="tx1"/>
            </a:solidFill>
          </a:ln>
        </p:spPr>
        <p:txBody>
          <a:bodyPr wrap="square" rtlCol="0">
            <a:spAutoFit/>
          </a:bodyPr>
          <a:lstStyle/>
          <a:p>
            <a:pPr algn="ctr"/>
            <a:r>
              <a:rPr lang="en-US" b="1" u="sng" dirty="0"/>
              <a:t>Natural Elements</a:t>
            </a:r>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CA" b="1" u="sng" dirty="0"/>
          </a:p>
        </p:txBody>
      </p:sp>
      <p:sp>
        <p:nvSpPr>
          <p:cNvPr id="7" name="TextBox 6">
            <a:extLst>
              <a:ext uri="{FF2B5EF4-FFF2-40B4-BE49-F238E27FC236}">
                <a16:creationId xmlns:a16="http://schemas.microsoft.com/office/drawing/2014/main" id="{4B9BB83E-1A5C-4F2C-AB3D-C4973CFF65F0}"/>
              </a:ext>
            </a:extLst>
          </p:cNvPr>
          <p:cNvSpPr txBox="1"/>
          <p:nvPr/>
        </p:nvSpPr>
        <p:spPr>
          <a:xfrm>
            <a:off x="6382327" y="1339272"/>
            <a:ext cx="4969885" cy="3416320"/>
          </a:xfrm>
          <a:prstGeom prst="rect">
            <a:avLst/>
          </a:prstGeom>
          <a:solidFill>
            <a:schemeClr val="bg1"/>
          </a:solidFill>
          <a:ln>
            <a:solidFill>
              <a:schemeClr val="tx1"/>
            </a:solidFill>
          </a:ln>
        </p:spPr>
        <p:txBody>
          <a:bodyPr wrap="square" rtlCol="0">
            <a:spAutoFit/>
          </a:bodyPr>
          <a:lstStyle/>
          <a:p>
            <a:pPr algn="ctr"/>
            <a:r>
              <a:rPr lang="en-US" b="1" u="sng" dirty="0"/>
              <a:t>Constructed Elements</a:t>
            </a:r>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US" b="1" u="sng" dirty="0"/>
          </a:p>
          <a:p>
            <a:pPr algn="ctr"/>
            <a:endParaRPr lang="en-CA" b="1" u="sng" dirty="0"/>
          </a:p>
        </p:txBody>
      </p:sp>
      <p:pic>
        <p:nvPicPr>
          <p:cNvPr id="12" name="Picture 11">
            <a:extLst>
              <a:ext uri="{FF2B5EF4-FFF2-40B4-BE49-F238E27FC236}">
                <a16:creationId xmlns:a16="http://schemas.microsoft.com/office/drawing/2014/main" id="{046D2540-3755-4A3C-97A0-D57255D0B6B7}"/>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159159" y="1733515"/>
            <a:ext cx="1011387" cy="1403131"/>
          </a:xfrm>
          <a:prstGeom prst="rect">
            <a:avLst/>
          </a:prstGeom>
        </p:spPr>
      </p:pic>
      <p:sp>
        <p:nvSpPr>
          <p:cNvPr id="13" name="TextBox 12">
            <a:extLst>
              <a:ext uri="{FF2B5EF4-FFF2-40B4-BE49-F238E27FC236}">
                <a16:creationId xmlns:a16="http://schemas.microsoft.com/office/drawing/2014/main" id="{A7CACC8E-AB95-490E-9C4D-8AC70873AE4A}"/>
              </a:ext>
            </a:extLst>
          </p:cNvPr>
          <p:cNvSpPr txBox="1"/>
          <p:nvPr/>
        </p:nvSpPr>
        <p:spPr>
          <a:xfrm>
            <a:off x="0" y="6836361"/>
            <a:ext cx="1159159" cy="276999"/>
          </a:xfrm>
          <a:prstGeom prst="rect">
            <a:avLst/>
          </a:prstGeom>
          <a:noFill/>
        </p:spPr>
        <p:txBody>
          <a:bodyPr wrap="square" rtlCol="0">
            <a:spAutoFit/>
          </a:bodyPr>
          <a:lstStyle/>
          <a:p>
            <a:r>
              <a:rPr lang="en-CA" sz="600" dirty="0">
                <a:hlinkClick r:id="rId4" tooltip="https://pngimg.com/download/215"/>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34" name="Picture 33" descr="A picture containing grass, tree, outdoor, building&#10;&#10;Description automatically generated">
            <a:extLst>
              <a:ext uri="{FF2B5EF4-FFF2-40B4-BE49-F238E27FC236}">
                <a16:creationId xmlns:a16="http://schemas.microsoft.com/office/drawing/2014/main" id="{47527210-886F-4FCA-B146-C9B0B938CA0D}"/>
              </a:ext>
            </a:extLst>
          </p:cNvPr>
          <p:cNvPicPr>
            <a:picLocks noChangeAspect="1"/>
          </p:cNvPicPr>
          <p:nvPr/>
        </p:nvPicPr>
        <p:blipFill rotWithShape="1">
          <a:blip r:embed="rId6" cstate="hq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15462" r="12084" b="27071"/>
          <a:stretch/>
        </p:blipFill>
        <p:spPr>
          <a:xfrm>
            <a:off x="6778697" y="1865745"/>
            <a:ext cx="1467585" cy="1108364"/>
          </a:xfrm>
          <a:prstGeom prst="rect">
            <a:avLst/>
          </a:prstGeom>
        </p:spPr>
      </p:pic>
      <p:sp>
        <p:nvSpPr>
          <p:cNvPr id="35" name="TextBox 34">
            <a:extLst>
              <a:ext uri="{FF2B5EF4-FFF2-40B4-BE49-F238E27FC236}">
                <a16:creationId xmlns:a16="http://schemas.microsoft.com/office/drawing/2014/main" id="{9C99E8BB-69A3-4BEF-BA52-3CB6225FAA1E}"/>
              </a:ext>
            </a:extLst>
          </p:cNvPr>
          <p:cNvSpPr txBox="1"/>
          <p:nvPr/>
        </p:nvSpPr>
        <p:spPr>
          <a:xfrm>
            <a:off x="1159159" y="6862247"/>
            <a:ext cx="1159159" cy="276998"/>
          </a:xfrm>
          <a:prstGeom prst="rect">
            <a:avLst/>
          </a:prstGeom>
          <a:noFill/>
        </p:spPr>
        <p:txBody>
          <a:bodyPr wrap="square" rtlCol="0">
            <a:spAutoFit/>
          </a:bodyPr>
          <a:lstStyle/>
          <a:p>
            <a:r>
              <a:rPr lang="en-CA" sz="600" dirty="0">
                <a:hlinkClick r:id="rId7" tooltip="https://gardenfancy.blogspot.com/2014/07/my-garden-shed-before-after.html"/>
              </a:rPr>
              <a:t>This Photo</a:t>
            </a:r>
            <a:r>
              <a:rPr lang="en-CA" sz="600" dirty="0"/>
              <a:t> by Unknown Author is </a:t>
            </a:r>
            <a:r>
              <a:rPr lang="en-CA" sz="600" dirty="0" err="1"/>
              <a:t>licenseud</a:t>
            </a:r>
            <a:r>
              <a:rPr lang="en-CA" sz="600" dirty="0"/>
              <a:t> </a:t>
            </a:r>
            <a:r>
              <a:rPr lang="en-CA" sz="600" dirty="0" err="1"/>
              <a:t>nder</a:t>
            </a:r>
            <a:r>
              <a:rPr lang="en-CA" sz="600" dirty="0"/>
              <a:t> </a:t>
            </a:r>
            <a:r>
              <a:rPr lang="en-CA" sz="600" dirty="0">
                <a:hlinkClick r:id="rId8" tooltip="https://creativecommons.org/licenses/by/3.0/"/>
              </a:rPr>
              <a:t>CC BY</a:t>
            </a:r>
            <a:endParaRPr lang="en-CA" sz="600" dirty="0"/>
          </a:p>
        </p:txBody>
      </p:sp>
      <p:pic>
        <p:nvPicPr>
          <p:cNvPr id="37" name="Picture 36" descr="A bird perched on a branch&#10;&#10;Description automatically generated">
            <a:extLst>
              <a:ext uri="{FF2B5EF4-FFF2-40B4-BE49-F238E27FC236}">
                <a16:creationId xmlns:a16="http://schemas.microsoft.com/office/drawing/2014/main" id="{72D65029-8AAA-48EF-9154-82C3412B463A}"/>
              </a:ext>
            </a:extLst>
          </p:cNvPr>
          <p:cNvPicPr>
            <a:picLocks noChangeAspect="1"/>
          </p:cNvPicPr>
          <p:nvPr/>
        </p:nvPicPr>
        <p:blipFill>
          <a:blip r:embed="rId9" cstate="hq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a:off x="6893051" y="4903258"/>
            <a:ext cx="1172618" cy="879362"/>
          </a:xfrm>
          <a:prstGeom prst="rect">
            <a:avLst/>
          </a:prstGeom>
        </p:spPr>
      </p:pic>
      <p:sp>
        <p:nvSpPr>
          <p:cNvPr id="38" name="TextBox 37">
            <a:extLst>
              <a:ext uri="{FF2B5EF4-FFF2-40B4-BE49-F238E27FC236}">
                <a16:creationId xmlns:a16="http://schemas.microsoft.com/office/drawing/2014/main" id="{AEE88C4B-788D-4C4E-851A-B784E966A048}"/>
              </a:ext>
            </a:extLst>
          </p:cNvPr>
          <p:cNvSpPr txBox="1"/>
          <p:nvPr/>
        </p:nvSpPr>
        <p:spPr>
          <a:xfrm>
            <a:off x="2318318" y="6870140"/>
            <a:ext cx="1205659" cy="276999"/>
          </a:xfrm>
          <a:prstGeom prst="rect">
            <a:avLst/>
          </a:prstGeom>
          <a:noFill/>
        </p:spPr>
        <p:txBody>
          <a:bodyPr wrap="square" rtlCol="0">
            <a:spAutoFit/>
          </a:bodyPr>
          <a:lstStyle/>
          <a:p>
            <a:r>
              <a:rPr lang="en-CA" sz="600" dirty="0">
                <a:hlinkClick r:id="rId10" tooltip="https://endangerednj.blogspot.com/2014/04/climate-and-chickadees.html"/>
              </a:rPr>
              <a:t>This Photo</a:t>
            </a:r>
            <a:r>
              <a:rPr lang="en-CA" sz="600" dirty="0"/>
              <a:t> by Unknown Author is licensed under </a:t>
            </a:r>
            <a:r>
              <a:rPr lang="en-CA" sz="600" dirty="0">
                <a:hlinkClick r:id="rId11" tooltip="https://creativecommons.org/licenses/by-nc-sa/3.0/"/>
              </a:rPr>
              <a:t>CC BY-SA-NC</a:t>
            </a:r>
            <a:endParaRPr lang="en-CA" sz="600" dirty="0"/>
          </a:p>
        </p:txBody>
      </p:sp>
      <p:pic>
        <p:nvPicPr>
          <p:cNvPr id="40" name="Picture 39" descr="A picture containing grass, truck, car, outdoor&#10;&#10;Description automatically generated">
            <a:extLst>
              <a:ext uri="{FF2B5EF4-FFF2-40B4-BE49-F238E27FC236}">
                <a16:creationId xmlns:a16="http://schemas.microsoft.com/office/drawing/2014/main" id="{84EC327D-EF5B-4C2F-8D01-411E2D023174}"/>
              </a:ext>
            </a:extLst>
          </p:cNvPr>
          <p:cNvPicPr>
            <a:picLocks noChangeAspect="1"/>
          </p:cNvPicPr>
          <p:nvPr/>
        </p:nvPicPr>
        <p:blipFill>
          <a:blip r:embed="rId12" cstate="hqprint">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tretch>
            <a:fillRect/>
          </a:stretch>
        </p:blipFill>
        <p:spPr>
          <a:xfrm>
            <a:off x="4592153" y="4917217"/>
            <a:ext cx="1416646" cy="939685"/>
          </a:xfrm>
          <a:prstGeom prst="rect">
            <a:avLst/>
          </a:prstGeom>
        </p:spPr>
      </p:pic>
      <p:sp>
        <p:nvSpPr>
          <p:cNvPr id="41" name="TextBox 40">
            <a:extLst>
              <a:ext uri="{FF2B5EF4-FFF2-40B4-BE49-F238E27FC236}">
                <a16:creationId xmlns:a16="http://schemas.microsoft.com/office/drawing/2014/main" id="{F7A6EA6B-83E0-45FA-89DF-3CA3A87DBF66}"/>
              </a:ext>
            </a:extLst>
          </p:cNvPr>
          <p:cNvSpPr txBox="1"/>
          <p:nvPr/>
        </p:nvSpPr>
        <p:spPr>
          <a:xfrm>
            <a:off x="3444436" y="6896437"/>
            <a:ext cx="1159159" cy="276999"/>
          </a:xfrm>
          <a:prstGeom prst="rect">
            <a:avLst/>
          </a:prstGeom>
          <a:noFill/>
        </p:spPr>
        <p:txBody>
          <a:bodyPr wrap="square" rtlCol="0">
            <a:spAutoFit/>
          </a:bodyPr>
          <a:lstStyle/>
          <a:p>
            <a:r>
              <a:rPr lang="en-CA" sz="600" dirty="0">
                <a:hlinkClick r:id="rId13" tooltip="https://lauramakes.com/2012/09/30/dabbling-with-hdr-photography/"/>
              </a:rPr>
              <a:t>This Photo</a:t>
            </a:r>
            <a:r>
              <a:rPr lang="en-CA" sz="600" dirty="0"/>
              <a:t> by Unknown Author is licensed under </a:t>
            </a:r>
            <a:r>
              <a:rPr lang="en-CA" sz="600" dirty="0">
                <a:hlinkClick r:id="rId11" tooltip="https://creativecommons.org/licenses/by-nc-sa/3.0/"/>
              </a:rPr>
              <a:t>CC BY-SA-NC</a:t>
            </a:r>
            <a:endParaRPr lang="en-CA" sz="600" dirty="0"/>
          </a:p>
        </p:txBody>
      </p:sp>
      <p:pic>
        <p:nvPicPr>
          <p:cNvPr id="4" name="Picture 3" descr="Graphical user interface&#10;&#10;Description automatically generated">
            <a:extLst>
              <a:ext uri="{FF2B5EF4-FFF2-40B4-BE49-F238E27FC236}">
                <a16:creationId xmlns:a16="http://schemas.microsoft.com/office/drawing/2014/main" id="{9D97291B-48E3-4819-9E79-D6AD229ECB76}"/>
              </a:ext>
            </a:extLst>
          </p:cNvPr>
          <p:cNvPicPr>
            <a:picLocks noChangeAspect="1"/>
          </p:cNvPicPr>
          <p:nvPr/>
        </p:nvPicPr>
        <p:blipFill>
          <a:blip r:embed="rId14" cstate="hqprint">
            <a:extLst>
              <a:ext uri="{28A0092B-C50C-407E-A947-70E740481C1C}">
                <a14:useLocalDpi xmlns:a14="http://schemas.microsoft.com/office/drawing/2010/main" val="0"/>
              </a:ext>
              <a:ext uri="{837473B0-CC2E-450A-ABE3-18F120FF3D39}">
                <a1611:picAttrSrcUrl xmlns="" xmlns:a1611="http://schemas.microsoft.com/office/drawing/2016/11/main" r:id="rId15"/>
              </a:ext>
            </a:extLst>
          </a:blip>
          <a:stretch>
            <a:fillRect/>
          </a:stretch>
        </p:blipFill>
        <p:spPr>
          <a:xfrm>
            <a:off x="5412924" y="5977616"/>
            <a:ext cx="1189399" cy="879362"/>
          </a:xfrm>
          <a:prstGeom prst="rect">
            <a:avLst/>
          </a:prstGeom>
        </p:spPr>
      </p:pic>
      <p:sp>
        <p:nvSpPr>
          <p:cNvPr id="5" name="TextBox 4">
            <a:extLst>
              <a:ext uri="{FF2B5EF4-FFF2-40B4-BE49-F238E27FC236}">
                <a16:creationId xmlns:a16="http://schemas.microsoft.com/office/drawing/2014/main" id="{5E04907C-3970-4411-B68E-C6AB0A906728}"/>
              </a:ext>
            </a:extLst>
          </p:cNvPr>
          <p:cNvSpPr txBox="1"/>
          <p:nvPr/>
        </p:nvSpPr>
        <p:spPr>
          <a:xfrm>
            <a:off x="4603595" y="6870131"/>
            <a:ext cx="1172618" cy="276999"/>
          </a:xfrm>
          <a:prstGeom prst="rect">
            <a:avLst/>
          </a:prstGeom>
          <a:noFill/>
        </p:spPr>
        <p:txBody>
          <a:bodyPr wrap="square" rtlCol="0">
            <a:spAutoFit/>
          </a:bodyPr>
          <a:lstStyle/>
          <a:p>
            <a:r>
              <a:rPr lang="en-CA" sz="600" dirty="0">
                <a:hlinkClick r:id="rId15" tooltip="http://www.allwhitebackground.com/tablet-white-background-images.html"/>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9" name="Picture 8" descr="Icon&#10;&#10;Description automatically generated">
            <a:extLst>
              <a:ext uri="{FF2B5EF4-FFF2-40B4-BE49-F238E27FC236}">
                <a16:creationId xmlns:a16="http://schemas.microsoft.com/office/drawing/2014/main" id="{3E400F91-136E-425A-9625-5D0F7A34FE4A}"/>
              </a:ext>
            </a:extLst>
          </p:cNvPr>
          <p:cNvPicPr>
            <a:picLocks noChangeAspect="1"/>
          </p:cNvPicPr>
          <p:nvPr/>
        </p:nvPicPr>
        <p:blipFill>
          <a:blip r:embed="rId16" cstate="hqprint">
            <a:extLst>
              <a:ext uri="{28A0092B-C50C-407E-A947-70E740481C1C}">
                <a14:useLocalDpi xmlns:a14="http://schemas.microsoft.com/office/drawing/2010/main" val="0"/>
              </a:ext>
              <a:ext uri="{837473B0-CC2E-450A-ABE3-18F120FF3D39}">
                <a1611:picAttrSrcUrl xmlns="" xmlns:a1611="http://schemas.microsoft.com/office/drawing/2016/11/main" r:id="rId17"/>
              </a:ext>
            </a:extLst>
          </a:blip>
          <a:stretch>
            <a:fillRect/>
          </a:stretch>
        </p:blipFill>
        <p:spPr>
          <a:xfrm>
            <a:off x="8540637" y="4917217"/>
            <a:ext cx="1116146" cy="912036"/>
          </a:xfrm>
          <a:prstGeom prst="rect">
            <a:avLst/>
          </a:prstGeom>
        </p:spPr>
      </p:pic>
      <p:sp>
        <p:nvSpPr>
          <p:cNvPr id="10" name="TextBox 9">
            <a:extLst>
              <a:ext uri="{FF2B5EF4-FFF2-40B4-BE49-F238E27FC236}">
                <a16:creationId xmlns:a16="http://schemas.microsoft.com/office/drawing/2014/main" id="{02CBBFB2-0EE8-48C7-B292-D0806DDADF83}"/>
              </a:ext>
            </a:extLst>
          </p:cNvPr>
          <p:cNvSpPr txBox="1"/>
          <p:nvPr/>
        </p:nvSpPr>
        <p:spPr>
          <a:xfrm>
            <a:off x="5729713" y="6883284"/>
            <a:ext cx="1205659" cy="276999"/>
          </a:xfrm>
          <a:prstGeom prst="rect">
            <a:avLst/>
          </a:prstGeom>
          <a:noFill/>
        </p:spPr>
        <p:txBody>
          <a:bodyPr wrap="square" rtlCol="0">
            <a:spAutoFit/>
          </a:bodyPr>
          <a:lstStyle/>
          <a:p>
            <a:r>
              <a:rPr lang="en-CA" sz="600" dirty="0">
                <a:hlinkClick r:id="rId17" tooltip="http://www.pngall.com/beach-ball-png"/>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14" name="Picture 13">
            <a:extLst>
              <a:ext uri="{FF2B5EF4-FFF2-40B4-BE49-F238E27FC236}">
                <a16:creationId xmlns:a16="http://schemas.microsoft.com/office/drawing/2014/main" id="{027FFD24-8BD4-4D43-83EA-294F030CF7D1}"/>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 xmlns:a1611="http://schemas.microsoft.com/office/drawing/2016/11/main" r:id="rId19"/>
              </a:ext>
            </a:extLst>
          </a:blip>
          <a:stretch>
            <a:fillRect/>
          </a:stretch>
        </p:blipFill>
        <p:spPr>
          <a:xfrm>
            <a:off x="3327730" y="5936590"/>
            <a:ext cx="1416646" cy="811411"/>
          </a:xfrm>
          <a:prstGeom prst="rect">
            <a:avLst/>
          </a:prstGeom>
        </p:spPr>
      </p:pic>
      <p:sp>
        <p:nvSpPr>
          <p:cNvPr id="15" name="TextBox 14">
            <a:extLst>
              <a:ext uri="{FF2B5EF4-FFF2-40B4-BE49-F238E27FC236}">
                <a16:creationId xmlns:a16="http://schemas.microsoft.com/office/drawing/2014/main" id="{48995751-0275-4F6C-BBA9-7F85DE40237A}"/>
              </a:ext>
            </a:extLst>
          </p:cNvPr>
          <p:cNvSpPr txBox="1"/>
          <p:nvPr/>
        </p:nvSpPr>
        <p:spPr>
          <a:xfrm>
            <a:off x="6958622" y="6870131"/>
            <a:ext cx="1149576" cy="276999"/>
          </a:xfrm>
          <a:prstGeom prst="rect">
            <a:avLst/>
          </a:prstGeom>
          <a:noFill/>
        </p:spPr>
        <p:txBody>
          <a:bodyPr wrap="square" rtlCol="0">
            <a:spAutoFit/>
          </a:bodyPr>
          <a:lstStyle/>
          <a:p>
            <a:r>
              <a:rPr lang="en-CA" sz="600" dirty="0">
                <a:hlinkClick r:id="rId19" tooltip="http://www.pngall.com/grass-png"/>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17" name="Picture 16">
            <a:extLst>
              <a:ext uri="{FF2B5EF4-FFF2-40B4-BE49-F238E27FC236}">
                <a16:creationId xmlns:a16="http://schemas.microsoft.com/office/drawing/2014/main" id="{DD41F0C1-4E94-4E6F-A7EA-DD71B6CF9574}"/>
              </a:ext>
            </a:extLst>
          </p:cNvPr>
          <p:cNvPicPr>
            <a:picLocks noChangeAspect="1"/>
          </p:cNvPicPr>
          <p:nvPr/>
        </p:nvPicPr>
        <p:blipFill>
          <a:blip r:embed="rId20" cstate="hqprint">
            <a:extLst>
              <a:ext uri="{28A0092B-C50C-407E-A947-70E740481C1C}">
                <a14:useLocalDpi xmlns:a14="http://schemas.microsoft.com/office/drawing/2010/main" val="0"/>
              </a:ext>
              <a:ext uri="{837473B0-CC2E-450A-ABE3-18F120FF3D39}">
                <a1611:picAttrSrcUrl xmlns="" xmlns:a1611="http://schemas.microsoft.com/office/drawing/2016/11/main" r:id="rId21"/>
              </a:ext>
            </a:extLst>
          </a:blip>
          <a:stretch>
            <a:fillRect/>
          </a:stretch>
        </p:blipFill>
        <p:spPr>
          <a:xfrm>
            <a:off x="2998979" y="4917217"/>
            <a:ext cx="1049996" cy="902997"/>
          </a:xfrm>
          <a:prstGeom prst="rect">
            <a:avLst/>
          </a:prstGeom>
        </p:spPr>
      </p:pic>
      <p:sp>
        <p:nvSpPr>
          <p:cNvPr id="18" name="TextBox 17">
            <a:extLst>
              <a:ext uri="{FF2B5EF4-FFF2-40B4-BE49-F238E27FC236}">
                <a16:creationId xmlns:a16="http://schemas.microsoft.com/office/drawing/2014/main" id="{9D29BE20-87B8-4536-AEE6-5A0E228C9C9F}"/>
              </a:ext>
            </a:extLst>
          </p:cNvPr>
          <p:cNvSpPr txBox="1"/>
          <p:nvPr/>
        </p:nvSpPr>
        <p:spPr>
          <a:xfrm>
            <a:off x="8065669" y="6871679"/>
            <a:ext cx="1205659" cy="276999"/>
          </a:xfrm>
          <a:prstGeom prst="rect">
            <a:avLst/>
          </a:prstGeom>
          <a:noFill/>
        </p:spPr>
        <p:txBody>
          <a:bodyPr wrap="square" rtlCol="0">
            <a:spAutoFit/>
          </a:bodyPr>
          <a:lstStyle/>
          <a:p>
            <a:r>
              <a:rPr lang="en-CA" sz="600" dirty="0">
                <a:hlinkClick r:id="rId21" tooltip="http://www.pngall.com/rabbit-png"/>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20" name="Picture 19" descr="A picture containing furniture, seat, chair&#10;&#10;Description automatically generated">
            <a:extLst>
              <a:ext uri="{FF2B5EF4-FFF2-40B4-BE49-F238E27FC236}">
                <a16:creationId xmlns:a16="http://schemas.microsoft.com/office/drawing/2014/main" id="{58DEBFE8-7BFF-42E5-A14D-1CCC32B69ADE}"/>
              </a:ext>
            </a:extLst>
          </p:cNvPr>
          <p:cNvPicPr>
            <a:picLocks noChangeAspect="1"/>
          </p:cNvPicPr>
          <p:nvPr/>
        </p:nvPicPr>
        <p:blipFill>
          <a:blip r:embed="rId22" cstate="hqprint">
            <a:extLst>
              <a:ext uri="{28A0092B-C50C-407E-A947-70E740481C1C}">
                <a14:useLocalDpi xmlns:a14="http://schemas.microsoft.com/office/drawing/2010/main" val="0"/>
              </a:ext>
              <a:ext uri="{837473B0-CC2E-450A-ABE3-18F120FF3D39}">
                <a1611:picAttrSrcUrl xmlns="" xmlns:a1611="http://schemas.microsoft.com/office/drawing/2016/11/main" r:id="rId23"/>
              </a:ext>
            </a:extLst>
          </a:blip>
          <a:stretch>
            <a:fillRect/>
          </a:stretch>
        </p:blipFill>
        <p:spPr>
          <a:xfrm>
            <a:off x="1964994" y="5251194"/>
            <a:ext cx="956153" cy="1522022"/>
          </a:xfrm>
          <a:prstGeom prst="rect">
            <a:avLst/>
          </a:prstGeom>
        </p:spPr>
      </p:pic>
      <p:sp>
        <p:nvSpPr>
          <p:cNvPr id="21" name="TextBox 20">
            <a:extLst>
              <a:ext uri="{FF2B5EF4-FFF2-40B4-BE49-F238E27FC236}">
                <a16:creationId xmlns:a16="http://schemas.microsoft.com/office/drawing/2014/main" id="{FFB38542-05BD-465D-8D3B-BF461FAC7134}"/>
              </a:ext>
            </a:extLst>
          </p:cNvPr>
          <p:cNvSpPr txBox="1"/>
          <p:nvPr/>
        </p:nvSpPr>
        <p:spPr>
          <a:xfrm>
            <a:off x="9215245" y="6862246"/>
            <a:ext cx="1286972" cy="276999"/>
          </a:xfrm>
          <a:prstGeom prst="rect">
            <a:avLst/>
          </a:prstGeom>
          <a:noFill/>
        </p:spPr>
        <p:txBody>
          <a:bodyPr wrap="square" rtlCol="0">
            <a:spAutoFit/>
          </a:bodyPr>
          <a:lstStyle/>
          <a:p>
            <a:r>
              <a:rPr lang="en-CA" sz="600" dirty="0">
                <a:hlinkClick r:id="rId23" tooltip="http://www.pngall.com/chair-png"/>
              </a:rPr>
              <a:t>This Photo</a:t>
            </a:r>
            <a:r>
              <a:rPr lang="en-CA" sz="600" dirty="0"/>
              <a:t> by Unknown Author is licensed under </a:t>
            </a:r>
            <a:r>
              <a:rPr lang="en-CA" sz="600" dirty="0">
                <a:hlinkClick r:id="rId5" tooltip="https://creativecommons.org/licenses/by-nc/3.0/"/>
              </a:rPr>
              <a:t>CC BY-NC</a:t>
            </a:r>
            <a:endParaRPr lang="en-CA" sz="600" dirty="0"/>
          </a:p>
        </p:txBody>
      </p:sp>
      <p:pic>
        <p:nvPicPr>
          <p:cNvPr id="26" name="Picture 25" descr="A picture containing tree, outdoor, ground, outdoor object&#10;&#10;Description automatically generated">
            <a:extLst>
              <a:ext uri="{FF2B5EF4-FFF2-40B4-BE49-F238E27FC236}">
                <a16:creationId xmlns:a16="http://schemas.microsoft.com/office/drawing/2014/main" id="{91B93106-66E9-4184-89C6-B57F94304ED3}"/>
              </a:ext>
            </a:extLst>
          </p:cNvPr>
          <p:cNvPicPr>
            <a:picLocks noChangeAspect="1"/>
          </p:cNvPicPr>
          <p:nvPr/>
        </p:nvPicPr>
        <p:blipFill>
          <a:blip r:embed="rId24" cstate="hqprint">
            <a:extLst>
              <a:ext uri="{28A0092B-C50C-407E-A947-70E740481C1C}">
                <a14:useLocalDpi xmlns:a14="http://schemas.microsoft.com/office/drawing/2010/main" val="0"/>
              </a:ext>
              <a:ext uri="{837473B0-CC2E-450A-ABE3-18F120FF3D39}">
                <a1611:picAttrSrcUrl xmlns="" xmlns:a1611="http://schemas.microsoft.com/office/drawing/2016/11/main" r:id="rId25"/>
              </a:ext>
            </a:extLst>
          </a:blip>
          <a:stretch>
            <a:fillRect/>
          </a:stretch>
        </p:blipFill>
        <p:spPr>
          <a:xfrm>
            <a:off x="380842" y="4937824"/>
            <a:ext cx="1312563" cy="875042"/>
          </a:xfrm>
          <a:prstGeom prst="rect">
            <a:avLst/>
          </a:prstGeom>
        </p:spPr>
      </p:pic>
      <p:sp>
        <p:nvSpPr>
          <p:cNvPr id="27" name="TextBox 26">
            <a:extLst>
              <a:ext uri="{FF2B5EF4-FFF2-40B4-BE49-F238E27FC236}">
                <a16:creationId xmlns:a16="http://schemas.microsoft.com/office/drawing/2014/main" id="{3E1E4E27-F78E-49A5-88EE-00B40434F388}"/>
              </a:ext>
            </a:extLst>
          </p:cNvPr>
          <p:cNvSpPr txBox="1"/>
          <p:nvPr/>
        </p:nvSpPr>
        <p:spPr>
          <a:xfrm>
            <a:off x="10401625" y="6836361"/>
            <a:ext cx="1159159" cy="276999"/>
          </a:xfrm>
          <a:prstGeom prst="rect">
            <a:avLst/>
          </a:prstGeom>
          <a:noFill/>
        </p:spPr>
        <p:txBody>
          <a:bodyPr wrap="square" rtlCol="0">
            <a:spAutoFit/>
          </a:bodyPr>
          <a:lstStyle/>
          <a:p>
            <a:r>
              <a:rPr lang="en-CA" sz="600" dirty="0">
                <a:hlinkClick r:id="rId25" tooltip="http://commons.wikipedia.org/wiki/file:2009-04-21_hampton_forest_apartment_homes_playground.jpg"/>
              </a:rPr>
              <a:t>This Photo</a:t>
            </a:r>
            <a:r>
              <a:rPr lang="en-CA" sz="600" dirty="0"/>
              <a:t> by Unknown Author is licensed under </a:t>
            </a:r>
            <a:r>
              <a:rPr lang="en-CA" sz="600" dirty="0">
                <a:hlinkClick r:id="rId26" tooltip="https://creativecommons.org/licenses/by-sa/3.0/"/>
              </a:rPr>
              <a:t>CC BY-SA</a:t>
            </a:r>
            <a:endParaRPr lang="en-CA" sz="600" dirty="0"/>
          </a:p>
        </p:txBody>
      </p:sp>
      <p:pic>
        <p:nvPicPr>
          <p:cNvPr id="29" name="Picture 28" descr="A picture containing insect&#10;&#10;Description automatically generated">
            <a:extLst>
              <a:ext uri="{FF2B5EF4-FFF2-40B4-BE49-F238E27FC236}">
                <a16:creationId xmlns:a16="http://schemas.microsoft.com/office/drawing/2014/main" id="{FF056DC9-5779-41A8-B376-1D60AC9BF076}"/>
              </a:ext>
            </a:extLst>
          </p:cNvPr>
          <p:cNvPicPr>
            <a:picLocks noChangeAspect="1"/>
          </p:cNvPicPr>
          <p:nvPr/>
        </p:nvPicPr>
        <p:blipFill>
          <a:blip r:embed="rId27" cstate="hqprint">
            <a:extLst>
              <a:ext uri="{28A0092B-C50C-407E-A947-70E740481C1C}">
                <a14:useLocalDpi xmlns:a14="http://schemas.microsoft.com/office/drawing/2010/main" val="0"/>
              </a:ext>
              <a:ext uri="{837473B0-CC2E-450A-ABE3-18F120FF3D39}">
                <a1611:picAttrSrcUrl xmlns="" xmlns:a1611="http://schemas.microsoft.com/office/drawing/2016/11/main" r:id="rId28"/>
              </a:ext>
            </a:extLst>
          </a:blip>
          <a:stretch>
            <a:fillRect/>
          </a:stretch>
        </p:blipFill>
        <p:spPr>
          <a:xfrm>
            <a:off x="7236153" y="6012205"/>
            <a:ext cx="1093993" cy="729329"/>
          </a:xfrm>
          <a:prstGeom prst="rect">
            <a:avLst/>
          </a:prstGeom>
        </p:spPr>
      </p:pic>
      <p:sp>
        <p:nvSpPr>
          <p:cNvPr id="30" name="TextBox 29">
            <a:extLst>
              <a:ext uri="{FF2B5EF4-FFF2-40B4-BE49-F238E27FC236}">
                <a16:creationId xmlns:a16="http://schemas.microsoft.com/office/drawing/2014/main" id="{C1B3C619-A88E-418A-A250-6AD42A3A0DEC}"/>
              </a:ext>
            </a:extLst>
          </p:cNvPr>
          <p:cNvSpPr txBox="1"/>
          <p:nvPr/>
        </p:nvSpPr>
        <p:spPr>
          <a:xfrm>
            <a:off x="11515127" y="6834574"/>
            <a:ext cx="1179533" cy="276999"/>
          </a:xfrm>
          <a:prstGeom prst="rect">
            <a:avLst/>
          </a:prstGeom>
          <a:noFill/>
        </p:spPr>
        <p:txBody>
          <a:bodyPr wrap="square" rtlCol="0">
            <a:spAutoFit/>
          </a:bodyPr>
          <a:lstStyle/>
          <a:p>
            <a:r>
              <a:rPr lang="en-CA" sz="600" dirty="0">
                <a:hlinkClick r:id="rId28" tooltip="https://en.wikipedia.org/wiki/Anthomyiidae"/>
              </a:rPr>
              <a:t>This Photo</a:t>
            </a:r>
            <a:r>
              <a:rPr lang="en-CA" sz="600" dirty="0"/>
              <a:t> by Unknown Author is licensed under </a:t>
            </a:r>
            <a:r>
              <a:rPr lang="en-CA" sz="600" dirty="0">
                <a:hlinkClick r:id="rId26" tooltip="https://creativecommons.org/licenses/by-sa/3.0/"/>
              </a:rPr>
              <a:t>CC BY-SA</a:t>
            </a:r>
            <a:endParaRPr lang="en-CA" sz="600" dirty="0"/>
          </a:p>
        </p:txBody>
      </p:sp>
      <p:pic>
        <p:nvPicPr>
          <p:cNvPr id="16" name="Picture 15">
            <a:extLst>
              <a:ext uri="{FF2B5EF4-FFF2-40B4-BE49-F238E27FC236}">
                <a16:creationId xmlns:a16="http://schemas.microsoft.com/office/drawing/2014/main" id="{CADC3F0F-5D85-46CE-AB0E-B9F46A4DC782}"/>
              </a:ext>
            </a:extLst>
          </p:cNvPr>
          <p:cNvPicPr>
            <a:picLocks noChangeAspect="1"/>
          </p:cNvPicPr>
          <p:nvPr/>
        </p:nvPicPr>
        <p:blipFill>
          <a:blip r:embed="rId29" cstate="hqprint">
            <a:extLst>
              <a:ext uri="{28A0092B-C50C-407E-A947-70E740481C1C}">
                <a14:useLocalDpi xmlns:a14="http://schemas.microsoft.com/office/drawing/2010/main" val="0"/>
              </a:ext>
              <a:ext uri="{837473B0-CC2E-450A-ABE3-18F120FF3D39}">
                <a1611:picAttrSrcUrl xmlns="" xmlns:a1611="http://schemas.microsoft.com/office/drawing/2016/11/main" r:id="rId30"/>
              </a:ext>
            </a:extLst>
          </a:blip>
          <a:stretch>
            <a:fillRect/>
          </a:stretch>
        </p:blipFill>
        <p:spPr>
          <a:xfrm>
            <a:off x="10401625" y="4836681"/>
            <a:ext cx="1373548" cy="912036"/>
          </a:xfrm>
          <a:prstGeom prst="rect">
            <a:avLst/>
          </a:prstGeom>
        </p:spPr>
      </p:pic>
      <p:sp>
        <p:nvSpPr>
          <p:cNvPr id="19" name="TextBox 18">
            <a:extLst>
              <a:ext uri="{FF2B5EF4-FFF2-40B4-BE49-F238E27FC236}">
                <a16:creationId xmlns:a16="http://schemas.microsoft.com/office/drawing/2014/main" id="{B1618A5A-5900-4970-B7D9-1A606020B447}"/>
              </a:ext>
            </a:extLst>
          </p:cNvPr>
          <p:cNvSpPr txBox="1"/>
          <p:nvPr/>
        </p:nvSpPr>
        <p:spPr>
          <a:xfrm>
            <a:off x="10647451" y="6581001"/>
            <a:ext cx="1544549" cy="276999"/>
          </a:xfrm>
          <a:prstGeom prst="rect">
            <a:avLst/>
          </a:prstGeom>
          <a:noFill/>
        </p:spPr>
        <p:txBody>
          <a:bodyPr wrap="square" rtlCol="0">
            <a:spAutoFit/>
          </a:bodyPr>
          <a:lstStyle/>
          <a:p>
            <a:r>
              <a:rPr lang="en-CA" sz="600" dirty="0">
                <a:hlinkClick r:id="rId30" tooltip="https://seeing-torino.blogspot.com/2012/09/clouds-view.html"/>
              </a:rPr>
              <a:t>This Photo</a:t>
            </a:r>
            <a:r>
              <a:rPr lang="en-CA" sz="600" dirty="0"/>
              <a:t> by Unknown Author is licensed under </a:t>
            </a:r>
            <a:r>
              <a:rPr lang="en-CA" sz="600" dirty="0">
                <a:hlinkClick r:id="rId31" tooltip="https://creativecommons.org/licenses/by-nc-nd/3.0/"/>
              </a:rPr>
              <a:t>CC BY-NC-ND</a:t>
            </a:r>
            <a:endParaRPr lang="en-CA" sz="600" dirty="0"/>
          </a:p>
        </p:txBody>
      </p:sp>
      <p:pic>
        <p:nvPicPr>
          <p:cNvPr id="23" name="Picture 22" descr="A picture containing LEGO, toy&#10;&#10;Description automatically generated">
            <a:extLst>
              <a:ext uri="{FF2B5EF4-FFF2-40B4-BE49-F238E27FC236}">
                <a16:creationId xmlns:a16="http://schemas.microsoft.com/office/drawing/2014/main" id="{BF1CC4E1-607F-42AD-9D93-E54C8A856D79}"/>
              </a:ext>
            </a:extLst>
          </p:cNvPr>
          <p:cNvPicPr>
            <a:picLocks noChangeAspect="1"/>
          </p:cNvPicPr>
          <p:nvPr/>
        </p:nvPicPr>
        <p:blipFill>
          <a:blip r:embed="rId32" cstate="hqprint">
            <a:extLst>
              <a:ext uri="{28A0092B-C50C-407E-A947-70E740481C1C}">
                <a14:useLocalDpi xmlns:a14="http://schemas.microsoft.com/office/drawing/2010/main" val="0"/>
              </a:ext>
              <a:ext uri="{837473B0-CC2E-450A-ABE3-18F120FF3D39}">
                <a1611:picAttrSrcUrl xmlns="" xmlns:a1611="http://schemas.microsoft.com/office/drawing/2016/11/main" r:id="rId33"/>
              </a:ext>
            </a:extLst>
          </a:blip>
          <a:stretch>
            <a:fillRect/>
          </a:stretch>
        </p:blipFill>
        <p:spPr>
          <a:xfrm>
            <a:off x="8926147" y="5829966"/>
            <a:ext cx="1668984" cy="938240"/>
          </a:xfrm>
          <a:prstGeom prst="rect">
            <a:avLst/>
          </a:prstGeom>
        </p:spPr>
      </p:pic>
      <p:sp>
        <p:nvSpPr>
          <p:cNvPr id="24" name="TextBox 23">
            <a:extLst>
              <a:ext uri="{FF2B5EF4-FFF2-40B4-BE49-F238E27FC236}">
                <a16:creationId xmlns:a16="http://schemas.microsoft.com/office/drawing/2014/main" id="{A3255054-99A3-434A-80E6-EB64F3552B48}"/>
              </a:ext>
            </a:extLst>
          </p:cNvPr>
          <p:cNvSpPr txBox="1"/>
          <p:nvPr/>
        </p:nvSpPr>
        <p:spPr>
          <a:xfrm>
            <a:off x="-4509" y="6533477"/>
            <a:ext cx="1512530" cy="276999"/>
          </a:xfrm>
          <a:prstGeom prst="rect">
            <a:avLst/>
          </a:prstGeom>
          <a:noFill/>
        </p:spPr>
        <p:txBody>
          <a:bodyPr wrap="square" rtlCol="0">
            <a:spAutoFit/>
          </a:bodyPr>
          <a:lstStyle/>
          <a:p>
            <a:r>
              <a:rPr lang="en-CA" sz="600" dirty="0">
                <a:hlinkClick r:id="rId33" tooltip="http://www.pngall.com/lego-png"/>
              </a:rPr>
              <a:t>This Photo</a:t>
            </a:r>
            <a:r>
              <a:rPr lang="en-CA" sz="600" dirty="0"/>
              <a:t> by Unknown Author is licensed under </a:t>
            </a:r>
            <a:r>
              <a:rPr lang="en-CA" sz="600" dirty="0">
                <a:hlinkClick r:id="rId5" tooltip="https://creativecommons.org/licenses/by-nc/3.0/"/>
              </a:rPr>
              <a:t>CC BY-NC</a:t>
            </a:r>
            <a:endParaRPr lang="en-CA" sz="600" dirty="0"/>
          </a:p>
        </p:txBody>
      </p:sp>
    </p:spTree>
    <p:extLst>
      <p:ext uri="{BB962C8B-B14F-4D97-AF65-F5344CB8AC3E}">
        <p14:creationId xmlns:p14="http://schemas.microsoft.com/office/powerpoint/2010/main" val="3173294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79" y="325369"/>
            <a:ext cx="4780219" cy="1956841"/>
          </a:xfrm>
        </p:spPr>
        <p:txBody>
          <a:bodyPr vert="horz" lIns="91440" tIns="45720" rIns="91440" bIns="45720" rtlCol="0" anchor="b">
            <a:normAutofit/>
          </a:bodyPr>
          <a:lstStyle/>
          <a:p>
            <a:r>
              <a:rPr lang="en-US" sz="5400" b="1" dirty="0">
                <a:latin typeface="Avenir Next LT Pro" panose="020B0504020202020204" pitchFamily="34" charset="0"/>
              </a:rPr>
              <a:t>“I spy with my little eye!”</a:t>
            </a:r>
          </a:p>
        </p:txBody>
      </p:sp>
      <p:sp>
        <p:nvSpPr>
          <p:cNvPr id="2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a:latin typeface="Avenir Next LT Pro" panose="020B0504020202020204" pitchFamily="34" charset="0"/>
              </a:rPr>
              <a:t>Now challenge your classmates and family to play this fun game outside if possible!</a:t>
            </a:r>
          </a:p>
          <a:p>
            <a:endParaRPr lang="en-US" sz="2200" dirty="0">
              <a:latin typeface="Avenir Next LT Pro" panose="020B0504020202020204" pitchFamily="34" charset="0"/>
            </a:endParaRPr>
          </a:p>
          <a:p>
            <a:r>
              <a:rPr lang="en-US" sz="2200" dirty="0">
                <a:latin typeface="Avenir Next LT Pro" panose="020B0504020202020204" pitchFamily="34" charset="0"/>
              </a:rPr>
              <a:t>Take turns spying natural and constructed objects.</a:t>
            </a:r>
          </a:p>
          <a:p>
            <a:endParaRPr lang="en-US" sz="2200" dirty="0">
              <a:latin typeface="Avenir Next LT Pro" panose="020B0504020202020204" pitchFamily="34" charset="0"/>
            </a:endParaRPr>
          </a:p>
          <a:p>
            <a:r>
              <a:rPr lang="en-US" sz="2200" dirty="0">
                <a:latin typeface="Avenir Next LT Pro" panose="020B0504020202020204" pitchFamily="34" charset="0"/>
              </a:rPr>
              <a:t>See if you can stump them!</a:t>
            </a:r>
          </a:p>
          <a:p>
            <a:pPr marL="0"/>
            <a:endParaRPr lang="en-US" sz="2200" dirty="0"/>
          </a:p>
        </p:txBody>
      </p:sp>
      <p:pic>
        <p:nvPicPr>
          <p:cNvPr id="6" name="Picture 5" descr="A group of people posing for the camera&#10;&#10;Description automatically generated">
            <a:extLst>
              <a:ext uri="{FF2B5EF4-FFF2-40B4-BE49-F238E27FC236}">
                <a16:creationId xmlns:a16="http://schemas.microsoft.com/office/drawing/2014/main" id="{39C3DFCA-37D0-4DB9-ABFA-8E25C7B3381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436F99CB-E55A-409E-80CD-ABABAAADDAA8}"/>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flickr.com/photos/iapb/29727869457">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nc-sa/3.0/">
                  <a:extLst>
                    <a:ext uri="{A12FA001-AC4F-418D-AE19-62706E023703}">
                      <ahyp:hlinkClr xmlns="" xmlns:ahyp="http://schemas.microsoft.com/office/drawing/2018/hyperlinkcolor" val="tx"/>
                    </a:ext>
                  </a:extLst>
                </a:hlinkClick>
              </a:rPr>
              <a:t>CC BY-SA-NC</a:t>
            </a:r>
            <a:endParaRPr lang="en-CA" sz="700">
              <a:solidFill>
                <a:srgbClr val="FFFFFF"/>
              </a:solidFill>
            </a:endParaRPr>
          </a:p>
        </p:txBody>
      </p:sp>
    </p:spTree>
    <p:extLst>
      <p:ext uri="{BB962C8B-B14F-4D97-AF65-F5344CB8AC3E}">
        <p14:creationId xmlns:p14="http://schemas.microsoft.com/office/powerpoint/2010/main" val="246232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9A37-9AA8-4D3A-B3EB-2F7F27C155C4}"/>
              </a:ext>
            </a:extLst>
          </p:cNvPr>
          <p:cNvSpPr>
            <a:spLocks noGrp="1"/>
          </p:cNvSpPr>
          <p:nvPr>
            <p:ph type="title"/>
          </p:nvPr>
        </p:nvSpPr>
        <p:spPr/>
        <p:txBody>
          <a:bodyPr/>
          <a:lstStyle/>
          <a:p>
            <a:r>
              <a:rPr lang="en-US" sz="2800" u="sng" dirty="0">
                <a:latin typeface="Avenir Next LT Pro" panose="020B0504020202020204" pitchFamily="34" charset="0"/>
              </a:rPr>
              <a:t>Natural Element Math Talk: </a:t>
            </a:r>
            <a:r>
              <a:rPr lang="en-US" sz="3200" b="1" u="sng" dirty="0">
                <a:latin typeface="Avenir Next LT Pro" panose="020B0504020202020204" pitchFamily="34" charset="0"/>
              </a:rPr>
              <a:t>Which one doesn’t belong?</a:t>
            </a:r>
            <a:endParaRPr lang="en-CA" sz="3200" b="1" u="sng" dirty="0">
              <a:latin typeface="Avenir Next LT Pro" panose="020B0504020202020204" pitchFamily="34" charset="0"/>
            </a:endParaRPr>
          </a:p>
        </p:txBody>
      </p:sp>
      <p:grpSp>
        <p:nvGrpSpPr>
          <p:cNvPr id="3" name="Group 2">
            <a:extLst>
              <a:ext uri="{FF2B5EF4-FFF2-40B4-BE49-F238E27FC236}">
                <a16:creationId xmlns:a16="http://schemas.microsoft.com/office/drawing/2014/main" id="{78867B12-9BEE-4B0B-AFAB-B9E16D3B20B1}"/>
              </a:ext>
            </a:extLst>
          </p:cNvPr>
          <p:cNvGrpSpPr/>
          <p:nvPr/>
        </p:nvGrpSpPr>
        <p:grpSpPr>
          <a:xfrm>
            <a:off x="6431634" y="1503289"/>
            <a:ext cx="1713390" cy="2256154"/>
            <a:chOff x="4789929" y="1874044"/>
            <a:chExt cx="2677671" cy="3109912"/>
          </a:xfrm>
        </p:grpSpPr>
        <p:pic>
          <p:nvPicPr>
            <p:cNvPr id="6" name="Graphic 5" descr="Deciduous tree">
              <a:extLst>
                <a:ext uri="{FF2B5EF4-FFF2-40B4-BE49-F238E27FC236}">
                  <a16:creationId xmlns:a16="http://schemas.microsoft.com/office/drawing/2014/main" id="{2B982FDE-ED78-426F-8365-AD81FA3A95C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789929" y="4069556"/>
              <a:ext cx="914400" cy="914400"/>
            </a:xfrm>
            <a:prstGeom prst="rect">
              <a:avLst/>
            </a:prstGeom>
          </p:spPr>
        </p:pic>
        <p:pic>
          <p:nvPicPr>
            <p:cNvPr id="7" name="Graphic 6" descr="Deciduous tree">
              <a:extLst>
                <a:ext uri="{FF2B5EF4-FFF2-40B4-BE49-F238E27FC236}">
                  <a16:creationId xmlns:a16="http://schemas.microsoft.com/office/drawing/2014/main" id="{6A6F2019-8259-4F87-BA3D-21DB2D00E94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553200" y="4069556"/>
              <a:ext cx="914400" cy="914400"/>
            </a:xfrm>
            <a:prstGeom prst="rect">
              <a:avLst/>
            </a:prstGeom>
          </p:spPr>
        </p:pic>
        <p:pic>
          <p:nvPicPr>
            <p:cNvPr id="8" name="Graphic 7" descr="Deciduous tree">
              <a:extLst>
                <a:ext uri="{FF2B5EF4-FFF2-40B4-BE49-F238E27FC236}">
                  <a16:creationId xmlns:a16="http://schemas.microsoft.com/office/drawing/2014/main" id="{4896F5DB-9249-4D8D-93F1-C03933461BE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487672" y="1874044"/>
              <a:ext cx="914400" cy="914400"/>
            </a:xfrm>
            <a:prstGeom prst="rect">
              <a:avLst/>
            </a:prstGeom>
          </p:spPr>
        </p:pic>
        <p:pic>
          <p:nvPicPr>
            <p:cNvPr id="9" name="Graphic 8" descr="Deciduous tree">
              <a:extLst>
                <a:ext uri="{FF2B5EF4-FFF2-40B4-BE49-F238E27FC236}">
                  <a16:creationId xmlns:a16="http://schemas.microsoft.com/office/drawing/2014/main" id="{699CBB09-A2D3-4162-97AC-3D83DA2E40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38800" y="2971800"/>
              <a:ext cx="914400" cy="914400"/>
            </a:xfrm>
            <a:prstGeom prst="rect">
              <a:avLst/>
            </a:prstGeom>
          </p:spPr>
        </p:pic>
        <p:pic>
          <p:nvPicPr>
            <p:cNvPr id="10" name="Graphic 9" descr="Deciduous tree">
              <a:extLst>
                <a:ext uri="{FF2B5EF4-FFF2-40B4-BE49-F238E27FC236}">
                  <a16:creationId xmlns:a16="http://schemas.microsoft.com/office/drawing/2014/main" id="{B72E6A7A-ACA7-4FFB-9267-9AA5175C0D8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789929" y="1874044"/>
              <a:ext cx="914400" cy="914400"/>
            </a:xfrm>
            <a:prstGeom prst="rect">
              <a:avLst/>
            </a:prstGeom>
          </p:spPr>
        </p:pic>
      </p:grpSp>
      <p:pic>
        <p:nvPicPr>
          <p:cNvPr id="17" name="Graphic 16" descr="Bee">
            <a:extLst>
              <a:ext uri="{FF2B5EF4-FFF2-40B4-BE49-F238E27FC236}">
                <a16:creationId xmlns:a16="http://schemas.microsoft.com/office/drawing/2014/main" id="{1716BAAD-9C8A-480F-9698-46FBD9888A2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826452" y="4721294"/>
            <a:ext cx="923754" cy="914400"/>
          </a:xfrm>
          <a:prstGeom prst="rect">
            <a:avLst/>
          </a:prstGeom>
        </p:spPr>
      </p:pic>
      <p:grpSp>
        <p:nvGrpSpPr>
          <p:cNvPr id="27" name="Group 26">
            <a:extLst>
              <a:ext uri="{FF2B5EF4-FFF2-40B4-BE49-F238E27FC236}">
                <a16:creationId xmlns:a16="http://schemas.microsoft.com/office/drawing/2014/main" id="{38610133-28FB-486D-86B2-49259E87CD5D}"/>
              </a:ext>
            </a:extLst>
          </p:cNvPr>
          <p:cNvGrpSpPr/>
          <p:nvPr/>
        </p:nvGrpSpPr>
        <p:grpSpPr>
          <a:xfrm>
            <a:off x="3848736" y="4090891"/>
            <a:ext cx="1706501" cy="2328977"/>
            <a:chOff x="3926227" y="4043895"/>
            <a:chExt cx="1706501" cy="2328977"/>
          </a:xfrm>
        </p:grpSpPr>
        <p:pic>
          <p:nvPicPr>
            <p:cNvPr id="20" name="Graphic 19" descr="Flower without stem">
              <a:extLst>
                <a:ext uri="{FF2B5EF4-FFF2-40B4-BE49-F238E27FC236}">
                  <a16:creationId xmlns:a16="http://schemas.microsoft.com/office/drawing/2014/main" id="{BCB2A574-EB97-4B32-9130-1D1DC236240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62426" y="4043895"/>
              <a:ext cx="923754" cy="914400"/>
            </a:xfrm>
            <a:prstGeom prst="rect">
              <a:avLst/>
            </a:prstGeom>
          </p:spPr>
        </p:pic>
        <p:pic>
          <p:nvPicPr>
            <p:cNvPr id="21" name="Graphic 20" descr="Flower without stem">
              <a:extLst>
                <a:ext uri="{FF2B5EF4-FFF2-40B4-BE49-F238E27FC236}">
                  <a16:creationId xmlns:a16="http://schemas.microsoft.com/office/drawing/2014/main" id="{CF9F6E11-C461-4445-AD7A-E43B5AE7ADF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49474" y="4737622"/>
              <a:ext cx="923754" cy="914400"/>
            </a:xfrm>
            <a:prstGeom prst="rect">
              <a:avLst/>
            </a:prstGeom>
          </p:spPr>
        </p:pic>
        <p:pic>
          <p:nvPicPr>
            <p:cNvPr id="22" name="Graphic 21" descr="Flower without stem">
              <a:extLst>
                <a:ext uri="{FF2B5EF4-FFF2-40B4-BE49-F238E27FC236}">
                  <a16:creationId xmlns:a16="http://schemas.microsoft.com/office/drawing/2014/main" id="{49B25BFB-EB78-46D6-8B22-D25BF6C2CFF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26227" y="5451397"/>
              <a:ext cx="923754" cy="914400"/>
            </a:xfrm>
            <a:prstGeom prst="rect">
              <a:avLst/>
            </a:prstGeom>
          </p:spPr>
        </p:pic>
        <p:pic>
          <p:nvPicPr>
            <p:cNvPr id="23" name="Graphic 22" descr="Flower without stem">
              <a:extLst>
                <a:ext uri="{FF2B5EF4-FFF2-40B4-BE49-F238E27FC236}">
                  <a16:creationId xmlns:a16="http://schemas.microsoft.com/office/drawing/2014/main" id="{199F1A6F-2328-46B1-B54C-74D9F8C586D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696022" y="5458472"/>
              <a:ext cx="923754" cy="914400"/>
            </a:xfrm>
            <a:prstGeom prst="rect">
              <a:avLst/>
            </a:prstGeom>
          </p:spPr>
        </p:pic>
        <p:pic>
          <p:nvPicPr>
            <p:cNvPr id="24" name="Graphic 23" descr="Flower without stem">
              <a:extLst>
                <a:ext uri="{FF2B5EF4-FFF2-40B4-BE49-F238E27FC236}">
                  <a16:creationId xmlns:a16="http://schemas.microsoft.com/office/drawing/2014/main" id="{475C430A-344F-414C-8104-ABAADCDFFA4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708974" y="4748375"/>
              <a:ext cx="923754" cy="914400"/>
            </a:xfrm>
            <a:prstGeom prst="rect">
              <a:avLst/>
            </a:prstGeom>
          </p:spPr>
        </p:pic>
        <p:pic>
          <p:nvPicPr>
            <p:cNvPr id="25" name="Graphic 24" descr="Flower without stem">
              <a:extLst>
                <a:ext uri="{FF2B5EF4-FFF2-40B4-BE49-F238E27FC236}">
                  <a16:creationId xmlns:a16="http://schemas.microsoft.com/office/drawing/2014/main" id="{6A714032-2122-44F4-B6B2-8C6B5C6825B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693646" y="4043895"/>
              <a:ext cx="923754" cy="914400"/>
            </a:xfrm>
            <a:prstGeom prst="rect">
              <a:avLst/>
            </a:prstGeom>
          </p:spPr>
        </p:pic>
      </p:grpSp>
      <p:cxnSp>
        <p:nvCxnSpPr>
          <p:cNvPr id="29" name="Straight Connector 28">
            <a:extLst>
              <a:ext uri="{FF2B5EF4-FFF2-40B4-BE49-F238E27FC236}">
                <a16:creationId xmlns:a16="http://schemas.microsoft.com/office/drawing/2014/main" id="{EFB35F74-FF4E-42BE-89D1-EA8259D05196}"/>
              </a:ext>
            </a:extLst>
          </p:cNvPr>
          <p:cNvCxnSpPr>
            <a:cxnSpLocks/>
          </p:cNvCxnSpPr>
          <p:nvPr/>
        </p:nvCxnSpPr>
        <p:spPr>
          <a:xfrm>
            <a:off x="2716567" y="3988828"/>
            <a:ext cx="6542843" cy="62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9185B3-37B8-4738-A2CD-055B09E8DAEB}"/>
              </a:ext>
            </a:extLst>
          </p:cNvPr>
          <p:cNvCxnSpPr>
            <a:cxnSpLocks/>
          </p:cNvCxnSpPr>
          <p:nvPr/>
        </p:nvCxnSpPr>
        <p:spPr>
          <a:xfrm flipH="1" flipV="1">
            <a:off x="5948040" y="1480027"/>
            <a:ext cx="42483" cy="50128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A0373A8-F2D1-4E41-837F-1E68DFD09278}"/>
              </a:ext>
            </a:extLst>
          </p:cNvPr>
          <p:cNvGrpSpPr/>
          <p:nvPr/>
        </p:nvGrpSpPr>
        <p:grpSpPr>
          <a:xfrm>
            <a:off x="3564795" y="1920073"/>
            <a:ext cx="1994413" cy="1732131"/>
            <a:chOff x="3581126" y="1725514"/>
            <a:chExt cx="1994413" cy="1732131"/>
          </a:xfrm>
        </p:grpSpPr>
        <p:pic>
          <p:nvPicPr>
            <p:cNvPr id="14" name="Graphic 13" descr="Sparrow">
              <a:extLst>
                <a:ext uri="{FF2B5EF4-FFF2-40B4-BE49-F238E27FC236}">
                  <a16:creationId xmlns:a16="http://schemas.microsoft.com/office/drawing/2014/main" id="{FBAB0D1F-2CC5-47C6-A974-6EE61E2531D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4812939" y="1725514"/>
              <a:ext cx="762600" cy="762600"/>
            </a:xfrm>
            <a:prstGeom prst="rect">
              <a:avLst/>
            </a:prstGeom>
          </p:spPr>
        </p:pic>
        <p:pic>
          <p:nvPicPr>
            <p:cNvPr id="26" name="Graphic 25" descr="Sparrow">
              <a:extLst>
                <a:ext uri="{FF2B5EF4-FFF2-40B4-BE49-F238E27FC236}">
                  <a16:creationId xmlns:a16="http://schemas.microsoft.com/office/drawing/2014/main" id="{DAF8C633-9B9A-4832-8E0C-B154ED7F19B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4187315" y="2225691"/>
              <a:ext cx="762600" cy="762600"/>
            </a:xfrm>
            <a:prstGeom prst="rect">
              <a:avLst/>
            </a:prstGeom>
          </p:spPr>
        </p:pic>
        <p:pic>
          <p:nvPicPr>
            <p:cNvPr id="28" name="Graphic 27" descr="Sparrow">
              <a:extLst>
                <a:ext uri="{FF2B5EF4-FFF2-40B4-BE49-F238E27FC236}">
                  <a16:creationId xmlns:a16="http://schemas.microsoft.com/office/drawing/2014/main" id="{92DAAF74-1E02-4FF4-8FEF-31965BB7E08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3581126" y="2695045"/>
              <a:ext cx="762600" cy="762600"/>
            </a:xfrm>
            <a:prstGeom prst="rect">
              <a:avLst/>
            </a:prstGeom>
          </p:spPr>
        </p:pic>
      </p:grpSp>
    </p:spTree>
    <p:extLst>
      <p:ext uri="{BB962C8B-B14F-4D97-AF65-F5344CB8AC3E}">
        <p14:creationId xmlns:p14="http://schemas.microsoft.com/office/powerpoint/2010/main" val="1323046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6F5D-E6E2-44E3-AD9E-BABD0382DC22}"/>
              </a:ext>
            </a:extLst>
          </p:cNvPr>
          <p:cNvSpPr>
            <a:spLocks noGrp="1"/>
          </p:cNvSpPr>
          <p:nvPr>
            <p:ph type="ctrTitle"/>
          </p:nvPr>
        </p:nvSpPr>
        <p:spPr>
          <a:xfrm>
            <a:off x="128543" y="224674"/>
            <a:ext cx="3042870" cy="1273620"/>
          </a:xfrm>
          <a:noFill/>
        </p:spPr>
        <p:txBody>
          <a:bodyPr vert="horz" lIns="91440" tIns="45720" rIns="91440" bIns="45720" rtlCol="0" anchor="ctr">
            <a:noAutofit/>
          </a:bodyPr>
          <a:lstStyle/>
          <a:p>
            <a:pPr algn="l"/>
            <a:r>
              <a:rPr lang="en-US" sz="2600" b="1" dirty="0">
                <a:latin typeface="Avenir Next LT Pro" panose="020B0504020202020204" pitchFamily="34" charset="0"/>
              </a:rPr>
              <a:t/>
            </a:r>
            <a:br>
              <a:rPr lang="en-US" sz="2600" b="1" dirty="0">
                <a:latin typeface="Avenir Next LT Pro" panose="020B0504020202020204" pitchFamily="34" charset="0"/>
              </a:rPr>
            </a:br>
            <a:r>
              <a:rPr lang="en-US" sz="2600" b="1" dirty="0">
                <a:latin typeface="Avenir Next LT Pro" panose="020B0504020202020204" pitchFamily="34" charset="0"/>
              </a:rPr>
              <a:t/>
            </a:r>
            <a:br>
              <a:rPr lang="en-US" sz="2600" b="1" dirty="0">
                <a:latin typeface="Avenir Next LT Pro" panose="020B0504020202020204" pitchFamily="34" charset="0"/>
              </a:rPr>
            </a:br>
            <a:r>
              <a:rPr lang="en-US" sz="2600" b="1" dirty="0">
                <a:latin typeface="Avenir Next LT Pro" panose="020B0504020202020204" pitchFamily="34" charset="0"/>
              </a:rPr>
              <a:t/>
            </a:r>
            <a:br>
              <a:rPr lang="en-US" sz="2600" b="1" dirty="0">
                <a:latin typeface="Avenir Next LT Pro" panose="020B0504020202020204" pitchFamily="34" charset="0"/>
              </a:rPr>
            </a:br>
            <a:r>
              <a:rPr lang="en-US" sz="2600" b="1" dirty="0">
                <a:latin typeface="Avenir Next LT Pro" panose="020B0504020202020204" pitchFamily="34" charset="0"/>
              </a:rPr>
              <a:t/>
            </a:r>
            <a:br>
              <a:rPr lang="en-US" sz="2600" b="1" dirty="0">
                <a:latin typeface="Avenir Next LT Pro" panose="020B0504020202020204" pitchFamily="34" charset="0"/>
              </a:rPr>
            </a:br>
            <a:r>
              <a:rPr lang="en-US" sz="2600" b="1" dirty="0">
                <a:latin typeface="Avenir Next LT Pro" panose="020B0504020202020204" pitchFamily="34" charset="0"/>
              </a:rPr>
              <a:t/>
            </a:r>
            <a:br>
              <a:rPr lang="en-US" sz="2600" b="1" dirty="0">
                <a:latin typeface="Avenir Next LT Pro" panose="020B0504020202020204" pitchFamily="34" charset="0"/>
              </a:rPr>
            </a:br>
            <a:r>
              <a:rPr lang="en-US" sz="3100" b="1" dirty="0">
                <a:latin typeface="Avenir Next LT Pro" panose="020B0504020202020204" pitchFamily="34" charset="0"/>
              </a:rPr>
              <a:t>Remember our big question?</a:t>
            </a:r>
            <a:r>
              <a:rPr lang="en-US" sz="2600" dirty="0">
                <a:solidFill>
                  <a:schemeClr val="bg1"/>
                </a:solidFill>
                <a:latin typeface="Avenir Next LT Pro" panose="020B0504020202020204" pitchFamily="34" charset="0"/>
              </a:rPr>
              <a:t/>
            </a:r>
            <a:br>
              <a:rPr lang="en-US" sz="2600" dirty="0">
                <a:solidFill>
                  <a:schemeClr val="bg1"/>
                </a:solidFill>
                <a:latin typeface="Avenir Next LT Pro" panose="020B0504020202020204" pitchFamily="34" charset="0"/>
              </a:rPr>
            </a:br>
            <a:r>
              <a:rPr lang="en-US" sz="2600" dirty="0">
                <a:solidFill>
                  <a:schemeClr val="bg1"/>
                </a:solidFill>
                <a:latin typeface="Avenir Next LT Pro" panose="020B0504020202020204" pitchFamily="34" charset="0"/>
              </a:rPr>
              <a:t/>
            </a:r>
            <a:br>
              <a:rPr lang="en-US" sz="2600" dirty="0">
                <a:solidFill>
                  <a:schemeClr val="bg1"/>
                </a:solidFill>
                <a:latin typeface="Avenir Next LT Pro" panose="020B0504020202020204" pitchFamily="34" charset="0"/>
              </a:rPr>
            </a:br>
            <a:r>
              <a:rPr lang="en-US" sz="2600" dirty="0">
                <a:solidFill>
                  <a:schemeClr val="bg1"/>
                </a:solidFill>
                <a:latin typeface="Avenir Next LT Pro" panose="020B0504020202020204" pitchFamily="34" charset="0"/>
              </a:rPr>
              <a:t/>
            </a:r>
            <a:br>
              <a:rPr lang="en-US" sz="2600" dirty="0">
                <a:solidFill>
                  <a:schemeClr val="bg1"/>
                </a:solidFill>
                <a:latin typeface="Avenir Next LT Pro" panose="020B0504020202020204" pitchFamily="34" charset="0"/>
              </a:rPr>
            </a:br>
            <a:r>
              <a:rPr lang="en-US" sz="2800" b="1" dirty="0">
                <a:solidFill>
                  <a:schemeClr val="bg1"/>
                </a:solidFill>
                <a:latin typeface="Avenir Next LT Pro" panose="020B0504020202020204" pitchFamily="34" charset="0"/>
              </a:rPr>
              <a:t/>
            </a:r>
            <a:br>
              <a:rPr lang="en-US" sz="2800" b="1" dirty="0">
                <a:solidFill>
                  <a:schemeClr val="bg1"/>
                </a:solidFill>
                <a:latin typeface="Avenir Next LT Pro" panose="020B0504020202020204" pitchFamily="34" charset="0"/>
              </a:rPr>
            </a:br>
            <a:r>
              <a:rPr lang="en-US" sz="1400" b="1" dirty="0">
                <a:solidFill>
                  <a:srgbClr val="FFFFFF"/>
                </a:solidFill>
              </a:rPr>
              <a:t/>
            </a:r>
            <a:br>
              <a:rPr lang="en-US" sz="1400" b="1" dirty="0">
                <a:solidFill>
                  <a:srgbClr val="FFFFFF"/>
                </a:solidFill>
              </a:rPr>
            </a:br>
            <a:endParaRPr lang="en-US" sz="4000" b="1" dirty="0">
              <a:solidFill>
                <a:srgbClr val="FFFFFF"/>
              </a:solidFill>
            </a:endParaRPr>
          </a:p>
        </p:txBody>
      </p:sp>
      <p:pic>
        <p:nvPicPr>
          <p:cNvPr id="58" name="Picture 57" descr="A picture containing insect&#10;&#10;Description automatically generated">
            <a:extLst>
              <a:ext uri="{FF2B5EF4-FFF2-40B4-BE49-F238E27FC236}">
                <a16:creationId xmlns:a16="http://schemas.microsoft.com/office/drawing/2014/main" id="{7D3EC77C-3F93-4969-B8EA-177F60DD170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12155" b="6727"/>
          <a:stretch/>
        </p:blipFill>
        <p:spPr>
          <a:xfrm>
            <a:off x="3360982" y="756793"/>
            <a:ext cx="7968655" cy="5348981"/>
          </a:xfrm>
          <a:prstGeom prst="rect">
            <a:avLst/>
          </a:prstGeom>
          <a:effectLst/>
        </p:spPr>
      </p:pic>
      <p:sp>
        <p:nvSpPr>
          <p:cNvPr id="59" name="TextBox 58">
            <a:extLst>
              <a:ext uri="{FF2B5EF4-FFF2-40B4-BE49-F238E27FC236}">
                <a16:creationId xmlns:a16="http://schemas.microsoft.com/office/drawing/2014/main" id="{5E4963D5-4AAA-4582-A141-29FD5FBB5D91}"/>
              </a:ext>
            </a:extLst>
          </p:cNvPr>
          <p:cNvSpPr txBox="1"/>
          <p:nvPr/>
        </p:nvSpPr>
        <p:spPr>
          <a:xfrm>
            <a:off x="9022595" y="6101207"/>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ahbcs.org/nature-art-pnp-for-thanksgiving-break/">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
        <p:nvSpPr>
          <p:cNvPr id="3" name="Oval Callout 2"/>
          <p:cNvSpPr/>
          <p:nvPr/>
        </p:nvSpPr>
        <p:spPr>
          <a:xfrm>
            <a:off x="8133141" y="343843"/>
            <a:ext cx="3930316" cy="2582779"/>
          </a:xfrm>
          <a:prstGeom prst="wedgeEllipseCallout">
            <a:avLst>
              <a:gd name="adj1" fmla="val -82531"/>
              <a:gd name="adj2" fmla="val 5848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Avenir Next LT Pro" panose="020B0504020202020204" pitchFamily="34" charset="0"/>
              </a:rPr>
              <a:t>How does the natural world around me help me live?</a:t>
            </a:r>
            <a:endParaRPr lang="en-CA" sz="2400" dirty="0">
              <a:latin typeface="Avenir Next LT Pro" panose="020B0504020202020204" pitchFamily="34" charset="0"/>
            </a:endParaRPr>
          </a:p>
        </p:txBody>
      </p:sp>
      <p:sp>
        <p:nvSpPr>
          <p:cNvPr id="4" name="TextBox 3">
            <a:extLst>
              <a:ext uri="{FF2B5EF4-FFF2-40B4-BE49-F238E27FC236}">
                <a16:creationId xmlns:a16="http://schemas.microsoft.com/office/drawing/2014/main" id="{143A4937-9F2B-4DE9-8CD2-62599939590C}"/>
              </a:ext>
            </a:extLst>
          </p:cNvPr>
          <p:cNvSpPr txBox="1"/>
          <p:nvPr/>
        </p:nvSpPr>
        <p:spPr>
          <a:xfrm>
            <a:off x="128544" y="1635232"/>
            <a:ext cx="3042869" cy="1938992"/>
          </a:xfrm>
          <a:prstGeom prst="rect">
            <a:avLst/>
          </a:prstGeom>
          <a:noFill/>
        </p:spPr>
        <p:txBody>
          <a:bodyPr wrap="square" rtlCol="0">
            <a:spAutoFit/>
          </a:bodyPr>
          <a:lstStyle/>
          <a:p>
            <a:r>
              <a:rPr lang="en-US" sz="2400" dirty="0">
                <a:latin typeface="Avenir Next LT Pro" panose="020B0504020202020204" pitchFamily="34" charset="0"/>
              </a:rPr>
              <a:t>Continue to think about this question for the rest of the learning experience….</a:t>
            </a:r>
            <a:endParaRPr lang="en-CA" sz="2400" dirty="0"/>
          </a:p>
        </p:txBody>
      </p:sp>
    </p:spTree>
    <p:extLst>
      <p:ext uri="{BB962C8B-B14F-4D97-AF65-F5344CB8AC3E}">
        <p14:creationId xmlns:p14="http://schemas.microsoft.com/office/powerpoint/2010/main" val="58183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644" y="203200"/>
            <a:ext cx="3194756" cy="2980675"/>
          </a:xfrm>
          <a:solidFill>
            <a:schemeClr val="bg1">
              <a:alpha val="38000"/>
            </a:schemeClr>
          </a:solidFill>
        </p:spPr>
        <p:txBody>
          <a:bodyPr>
            <a:normAutofit fontScale="90000"/>
          </a:bodyPr>
          <a:lstStyle/>
          <a:p>
            <a:r>
              <a:rPr lang="en-US" sz="4900" dirty="0"/>
              <a:t>What natural element do you see in the picture?</a:t>
            </a:r>
            <a:endParaRPr lang="en-CA" dirty="0"/>
          </a:p>
        </p:txBody>
      </p:sp>
      <p:sp>
        <p:nvSpPr>
          <p:cNvPr id="3" name="Content Placeholder 2"/>
          <p:cNvSpPr>
            <a:spLocks noGrp="1"/>
          </p:cNvSpPr>
          <p:nvPr>
            <p:ph sz="half" idx="1"/>
          </p:nvPr>
        </p:nvSpPr>
        <p:spPr>
          <a:xfrm>
            <a:off x="5460693" y="6532443"/>
            <a:ext cx="6731306" cy="329581"/>
          </a:xfrm>
          <a:solidFill>
            <a:schemeClr val="tx1"/>
          </a:solidFill>
        </p:spPr>
        <p:txBody>
          <a:bodyPr>
            <a:normAutofit/>
          </a:bodyPr>
          <a:lstStyle/>
          <a:p>
            <a:r>
              <a:rPr lang="en-CA" sz="1000" dirty="0">
                <a:solidFill>
                  <a:schemeClr val="bg1"/>
                </a:solidFill>
              </a:rPr>
              <a:t>"Spider web - photo by FranceHouseHunt.com" by www.FranceHouseHunt.com is licensed under  CC BY 2.0</a:t>
            </a:r>
          </a:p>
        </p:txBody>
      </p:sp>
      <p:pic>
        <p:nvPicPr>
          <p:cNvPr id="5" name="Content Placeholder 4"/>
          <p:cNvPicPr>
            <a:picLocks noGrp="1" noChangeAspect="1"/>
          </p:cNvPicPr>
          <p:nvPr>
            <p:ph sz="half" idx="2"/>
          </p:nvPr>
        </p:nvPicPr>
        <p:blipFill>
          <a:blip r:embed="rId3"/>
          <a:stretch>
            <a:fillRect/>
          </a:stretch>
        </p:blipFill>
        <p:spPr>
          <a:xfrm>
            <a:off x="3601156" y="0"/>
            <a:ext cx="8590843" cy="6532443"/>
          </a:xfrm>
          <a:prstGeom prst="rect">
            <a:avLst/>
          </a:prstGeom>
        </p:spPr>
      </p:pic>
      <p:sp>
        <p:nvSpPr>
          <p:cNvPr id="6" name="Title 1">
            <a:extLst>
              <a:ext uri="{FF2B5EF4-FFF2-40B4-BE49-F238E27FC236}">
                <a16:creationId xmlns:a16="http://schemas.microsoft.com/office/drawing/2014/main" id="{5A038359-3C21-4096-83DF-3069621F810F}"/>
              </a:ext>
            </a:extLst>
          </p:cNvPr>
          <p:cNvSpPr txBox="1">
            <a:spLocks/>
          </p:cNvSpPr>
          <p:nvPr/>
        </p:nvSpPr>
        <p:spPr>
          <a:xfrm>
            <a:off x="259644" y="3674126"/>
            <a:ext cx="3194756" cy="1904082"/>
          </a:xfrm>
          <a:prstGeom prst="rect">
            <a:avLst/>
          </a:prstGeom>
          <a:solidFill>
            <a:schemeClr val="accent4">
              <a:lumMod val="60000"/>
              <a:lumOff val="4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dirty="0"/>
              <a:t>Yes, a spider web!</a:t>
            </a:r>
            <a:endParaRPr lang="en-CA" dirty="0"/>
          </a:p>
        </p:txBody>
      </p:sp>
    </p:spTree>
    <p:extLst>
      <p:ext uri="{BB962C8B-B14F-4D97-AF65-F5344CB8AC3E}">
        <p14:creationId xmlns:p14="http://schemas.microsoft.com/office/powerpoint/2010/main" val="20271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307A259-0508-4609-A3D2-1E9E66FA8032}"/>
              </a:ext>
            </a:extLst>
          </p:cNvPr>
          <p:cNvSpPr txBox="1">
            <a:spLocks/>
          </p:cNvSpPr>
          <p:nvPr/>
        </p:nvSpPr>
        <p:spPr>
          <a:xfrm>
            <a:off x="378989" y="2491286"/>
            <a:ext cx="7773493" cy="397009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Next LT Pro" panose="020B0504020202020204" pitchFamily="34" charset="0"/>
              </a:rPr>
              <a:t>Using ideas and skills like the ones spiders use to build a web, you and your family or classmates can follow the instructions on the </a:t>
            </a:r>
            <a:r>
              <a:rPr lang="en-US" u="sng" dirty="0">
                <a:latin typeface="Avenir Next LT Pro" panose="020B0504020202020204" pitchFamily="34" charset="0"/>
              </a:rPr>
              <a:t>next 3 slides</a:t>
            </a:r>
            <a:r>
              <a:rPr lang="en-US" dirty="0">
                <a:latin typeface="Avenir Next LT Pro" panose="020B0504020202020204" pitchFamily="34" charset="0"/>
              </a:rPr>
              <a:t> to create a branch of life or nature weaving. </a:t>
            </a:r>
          </a:p>
          <a:p>
            <a:endParaRPr lang="en-US" dirty="0">
              <a:latin typeface="Avenir Next LT Pro" panose="020B0504020202020204" pitchFamily="34" charset="0"/>
            </a:endParaRPr>
          </a:p>
          <a:p>
            <a:r>
              <a:rPr lang="en-US" dirty="0">
                <a:latin typeface="Avenir Next LT Pro" panose="020B0504020202020204" pitchFamily="34" charset="0"/>
              </a:rPr>
              <a:t>The weaving will hold items that are </a:t>
            </a:r>
            <a:r>
              <a:rPr lang="en-US" u="sng" dirty="0">
                <a:latin typeface="Avenir Next LT Pro" panose="020B0504020202020204" pitchFamily="34" charset="0"/>
              </a:rPr>
              <a:t>natural elements</a:t>
            </a:r>
            <a:r>
              <a:rPr lang="en-US" dirty="0">
                <a:latin typeface="Avenir Next LT Pro" panose="020B0504020202020204" pitchFamily="34" charset="0"/>
              </a:rPr>
              <a:t> or </a:t>
            </a:r>
            <a:r>
              <a:rPr lang="en-US" u="sng" dirty="0">
                <a:latin typeface="Avenir Next LT Pro" panose="020B0504020202020204" pitchFamily="34" charset="0"/>
              </a:rPr>
              <a:t>have natural elements in them </a:t>
            </a:r>
            <a:r>
              <a:rPr lang="en-US" dirty="0">
                <a:latin typeface="Avenir Next LT Pro" panose="020B0504020202020204" pitchFamily="34" charset="0"/>
              </a:rPr>
              <a:t>that help you live.</a:t>
            </a:r>
          </a:p>
        </p:txBody>
      </p:sp>
      <p:pic>
        <p:nvPicPr>
          <p:cNvPr id="4" name="Picture 3">
            <a:extLst>
              <a:ext uri="{FF2B5EF4-FFF2-40B4-BE49-F238E27FC236}">
                <a16:creationId xmlns:a16="http://schemas.microsoft.com/office/drawing/2014/main" id="{AA047DB9-B405-4870-85F2-4FB61C261629}"/>
              </a:ext>
            </a:extLst>
          </p:cNvPr>
          <p:cNvPicPr>
            <a:picLocks noChangeAspect="1"/>
          </p:cNvPicPr>
          <p:nvPr/>
        </p:nvPicPr>
        <p:blipFill>
          <a:blip r:embed="rId3"/>
          <a:stretch>
            <a:fillRect/>
          </a:stretch>
        </p:blipFill>
        <p:spPr>
          <a:xfrm>
            <a:off x="8367266" y="751451"/>
            <a:ext cx="3717924" cy="5596569"/>
          </a:xfrm>
          <a:custGeom>
            <a:avLst/>
            <a:gdLst>
              <a:gd name="connsiteX0" fmla="*/ 0 w 3717924"/>
              <a:gd name="connsiteY0" fmla="*/ 0 h 5596569"/>
              <a:gd name="connsiteX1" fmla="*/ 694012 w 3717924"/>
              <a:gd name="connsiteY1" fmla="*/ 0 h 5596569"/>
              <a:gd name="connsiteX2" fmla="*/ 1388025 w 3717924"/>
              <a:gd name="connsiteY2" fmla="*/ 0 h 5596569"/>
              <a:gd name="connsiteX3" fmla="*/ 2007679 w 3717924"/>
              <a:gd name="connsiteY3" fmla="*/ 0 h 5596569"/>
              <a:gd name="connsiteX4" fmla="*/ 2664512 w 3717924"/>
              <a:gd name="connsiteY4" fmla="*/ 0 h 5596569"/>
              <a:gd name="connsiteX5" fmla="*/ 3717924 w 3717924"/>
              <a:gd name="connsiteY5" fmla="*/ 0 h 5596569"/>
              <a:gd name="connsiteX6" fmla="*/ 3717924 w 3717924"/>
              <a:gd name="connsiteY6" fmla="*/ 699571 h 5596569"/>
              <a:gd name="connsiteX7" fmla="*/ 3717924 w 3717924"/>
              <a:gd name="connsiteY7" fmla="*/ 1455108 h 5596569"/>
              <a:gd name="connsiteX8" fmla="*/ 3717924 w 3717924"/>
              <a:gd name="connsiteY8" fmla="*/ 2042748 h 5596569"/>
              <a:gd name="connsiteX9" fmla="*/ 3717924 w 3717924"/>
              <a:gd name="connsiteY9" fmla="*/ 2574422 h 5596569"/>
              <a:gd name="connsiteX10" fmla="*/ 3717924 w 3717924"/>
              <a:gd name="connsiteY10" fmla="*/ 3162061 h 5596569"/>
              <a:gd name="connsiteX11" fmla="*/ 3717924 w 3717924"/>
              <a:gd name="connsiteY11" fmla="*/ 3805667 h 5596569"/>
              <a:gd name="connsiteX12" fmla="*/ 3717924 w 3717924"/>
              <a:gd name="connsiteY12" fmla="*/ 4505238 h 5596569"/>
              <a:gd name="connsiteX13" fmla="*/ 3717924 w 3717924"/>
              <a:gd name="connsiteY13" fmla="*/ 5596569 h 5596569"/>
              <a:gd name="connsiteX14" fmla="*/ 3023912 w 3717924"/>
              <a:gd name="connsiteY14" fmla="*/ 5596569 h 5596569"/>
              <a:gd name="connsiteX15" fmla="*/ 2404258 w 3717924"/>
              <a:gd name="connsiteY15" fmla="*/ 5596569 h 5596569"/>
              <a:gd name="connsiteX16" fmla="*/ 1784604 w 3717924"/>
              <a:gd name="connsiteY16" fmla="*/ 5596569 h 5596569"/>
              <a:gd name="connsiteX17" fmla="*/ 1164950 w 3717924"/>
              <a:gd name="connsiteY17" fmla="*/ 5596569 h 5596569"/>
              <a:gd name="connsiteX18" fmla="*/ 545296 w 3717924"/>
              <a:gd name="connsiteY18" fmla="*/ 5596569 h 5596569"/>
              <a:gd name="connsiteX19" fmla="*/ 0 w 3717924"/>
              <a:gd name="connsiteY19" fmla="*/ 5596569 h 5596569"/>
              <a:gd name="connsiteX20" fmla="*/ 0 w 3717924"/>
              <a:gd name="connsiteY20" fmla="*/ 4841032 h 5596569"/>
              <a:gd name="connsiteX21" fmla="*/ 0 w 3717924"/>
              <a:gd name="connsiteY21" fmla="*/ 4085495 h 5596569"/>
              <a:gd name="connsiteX22" fmla="*/ 0 w 3717924"/>
              <a:gd name="connsiteY22" fmla="*/ 3329959 h 5596569"/>
              <a:gd name="connsiteX23" fmla="*/ 0 w 3717924"/>
              <a:gd name="connsiteY23" fmla="*/ 2574422 h 5596569"/>
              <a:gd name="connsiteX24" fmla="*/ 0 w 3717924"/>
              <a:gd name="connsiteY24" fmla="*/ 1762919 h 5596569"/>
              <a:gd name="connsiteX25" fmla="*/ 0 w 3717924"/>
              <a:gd name="connsiteY25" fmla="*/ 1063348 h 5596569"/>
              <a:gd name="connsiteX26" fmla="*/ 0 w 3717924"/>
              <a:gd name="connsiteY26" fmla="*/ 0 h 559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7924" h="5596569" fill="none" extrusionOk="0">
                <a:moveTo>
                  <a:pt x="0" y="0"/>
                </a:moveTo>
                <a:cubicBezTo>
                  <a:pt x="199503" y="-7662"/>
                  <a:pt x="537088" y="-21075"/>
                  <a:pt x="694012" y="0"/>
                </a:cubicBezTo>
                <a:cubicBezTo>
                  <a:pt x="850936" y="21075"/>
                  <a:pt x="1081059" y="-31749"/>
                  <a:pt x="1388025" y="0"/>
                </a:cubicBezTo>
                <a:cubicBezTo>
                  <a:pt x="1694991" y="31749"/>
                  <a:pt x="1848558" y="19927"/>
                  <a:pt x="2007679" y="0"/>
                </a:cubicBezTo>
                <a:cubicBezTo>
                  <a:pt x="2166800" y="-19927"/>
                  <a:pt x="2345435" y="-5109"/>
                  <a:pt x="2664512" y="0"/>
                </a:cubicBezTo>
                <a:cubicBezTo>
                  <a:pt x="2983589" y="5109"/>
                  <a:pt x="3228892" y="36809"/>
                  <a:pt x="3717924" y="0"/>
                </a:cubicBezTo>
                <a:cubicBezTo>
                  <a:pt x="3746840" y="189410"/>
                  <a:pt x="3745674" y="462164"/>
                  <a:pt x="3717924" y="699571"/>
                </a:cubicBezTo>
                <a:cubicBezTo>
                  <a:pt x="3690174" y="936978"/>
                  <a:pt x="3697520" y="1157270"/>
                  <a:pt x="3717924" y="1455108"/>
                </a:cubicBezTo>
                <a:cubicBezTo>
                  <a:pt x="3738328" y="1752946"/>
                  <a:pt x="3693983" y="1752524"/>
                  <a:pt x="3717924" y="2042748"/>
                </a:cubicBezTo>
                <a:cubicBezTo>
                  <a:pt x="3741865" y="2332972"/>
                  <a:pt x="3724127" y="2440244"/>
                  <a:pt x="3717924" y="2574422"/>
                </a:cubicBezTo>
                <a:cubicBezTo>
                  <a:pt x="3711721" y="2708600"/>
                  <a:pt x="3726457" y="2941810"/>
                  <a:pt x="3717924" y="3162061"/>
                </a:cubicBezTo>
                <a:cubicBezTo>
                  <a:pt x="3709391" y="3382312"/>
                  <a:pt x="3722472" y="3508312"/>
                  <a:pt x="3717924" y="3805667"/>
                </a:cubicBezTo>
                <a:cubicBezTo>
                  <a:pt x="3713376" y="4103022"/>
                  <a:pt x="3728592" y="4286049"/>
                  <a:pt x="3717924" y="4505238"/>
                </a:cubicBezTo>
                <a:cubicBezTo>
                  <a:pt x="3707256" y="4724427"/>
                  <a:pt x="3769651" y="5234069"/>
                  <a:pt x="3717924" y="5596569"/>
                </a:cubicBezTo>
                <a:cubicBezTo>
                  <a:pt x="3412145" y="5630211"/>
                  <a:pt x="3331241" y="5630991"/>
                  <a:pt x="3023912" y="5596569"/>
                </a:cubicBezTo>
                <a:cubicBezTo>
                  <a:pt x="2716583" y="5562147"/>
                  <a:pt x="2604198" y="5572818"/>
                  <a:pt x="2404258" y="5596569"/>
                </a:cubicBezTo>
                <a:cubicBezTo>
                  <a:pt x="2204318" y="5620320"/>
                  <a:pt x="1993824" y="5585659"/>
                  <a:pt x="1784604" y="5596569"/>
                </a:cubicBezTo>
                <a:cubicBezTo>
                  <a:pt x="1575384" y="5607479"/>
                  <a:pt x="1357997" y="5614630"/>
                  <a:pt x="1164950" y="5596569"/>
                </a:cubicBezTo>
                <a:cubicBezTo>
                  <a:pt x="971903" y="5578508"/>
                  <a:pt x="764257" y="5574318"/>
                  <a:pt x="545296" y="5596569"/>
                </a:cubicBezTo>
                <a:cubicBezTo>
                  <a:pt x="326335" y="5618820"/>
                  <a:pt x="235251" y="5583158"/>
                  <a:pt x="0" y="5596569"/>
                </a:cubicBezTo>
                <a:cubicBezTo>
                  <a:pt x="-15490" y="5277051"/>
                  <a:pt x="9249" y="5069898"/>
                  <a:pt x="0" y="4841032"/>
                </a:cubicBezTo>
                <a:cubicBezTo>
                  <a:pt x="-9249" y="4612166"/>
                  <a:pt x="11881" y="4458710"/>
                  <a:pt x="0" y="4085495"/>
                </a:cubicBezTo>
                <a:cubicBezTo>
                  <a:pt x="-11881" y="3712280"/>
                  <a:pt x="35963" y="3651382"/>
                  <a:pt x="0" y="3329959"/>
                </a:cubicBezTo>
                <a:cubicBezTo>
                  <a:pt x="-35963" y="3008536"/>
                  <a:pt x="36329" y="2838641"/>
                  <a:pt x="0" y="2574422"/>
                </a:cubicBezTo>
                <a:cubicBezTo>
                  <a:pt x="-36329" y="2310203"/>
                  <a:pt x="-10672" y="1963300"/>
                  <a:pt x="0" y="1762919"/>
                </a:cubicBezTo>
                <a:cubicBezTo>
                  <a:pt x="10672" y="1562538"/>
                  <a:pt x="10490" y="1234723"/>
                  <a:pt x="0" y="1063348"/>
                </a:cubicBezTo>
                <a:cubicBezTo>
                  <a:pt x="-10490" y="891973"/>
                  <a:pt x="-41665" y="221981"/>
                  <a:pt x="0" y="0"/>
                </a:cubicBezTo>
                <a:close/>
              </a:path>
              <a:path w="3717924" h="5596569" stroke="0" extrusionOk="0">
                <a:moveTo>
                  <a:pt x="0" y="0"/>
                </a:moveTo>
                <a:cubicBezTo>
                  <a:pt x="196550" y="-5714"/>
                  <a:pt x="337696" y="-17404"/>
                  <a:pt x="582475" y="0"/>
                </a:cubicBezTo>
                <a:cubicBezTo>
                  <a:pt x="827254" y="17404"/>
                  <a:pt x="853148" y="22616"/>
                  <a:pt x="1090591" y="0"/>
                </a:cubicBezTo>
                <a:cubicBezTo>
                  <a:pt x="1328034" y="-22616"/>
                  <a:pt x="1638778" y="22328"/>
                  <a:pt x="1784604" y="0"/>
                </a:cubicBezTo>
                <a:cubicBezTo>
                  <a:pt x="1930430" y="-22328"/>
                  <a:pt x="2243454" y="1415"/>
                  <a:pt x="2367078" y="0"/>
                </a:cubicBezTo>
                <a:cubicBezTo>
                  <a:pt x="2490702" y="-1415"/>
                  <a:pt x="2660078" y="-15133"/>
                  <a:pt x="2949553" y="0"/>
                </a:cubicBezTo>
                <a:cubicBezTo>
                  <a:pt x="3239028" y="15133"/>
                  <a:pt x="3556174" y="23262"/>
                  <a:pt x="3717924" y="0"/>
                </a:cubicBezTo>
                <a:cubicBezTo>
                  <a:pt x="3725367" y="254787"/>
                  <a:pt x="3735749" y="327284"/>
                  <a:pt x="3717924" y="587640"/>
                </a:cubicBezTo>
                <a:cubicBezTo>
                  <a:pt x="3700099" y="847996"/>
                  <a:pt x="3750623" y="994307"/>
                  <a:pt x="3717924" y="1287211"/>
                </a:cubicBezTo>
                <a:cubicBezTo>
                  <a:pt x="3685225" y="1580115"/>
                  <a:pt x="3716190" y="1582600"/>
                  <a:pt x="3717924" y="1874851"/>
                </a:cubicBezTo>
                <a:cubicBezTo>
                  <a:pt x="3719658" y="2167102"/>
                  <a:pt x="3714516" y="2336624"/>
                  <a:pt x="3717924" y="2462490"/>
                </a:cubicBezTo>
                <a:cubicBezTo>
                  <a:pt x="3721332" y="2588356"/>
                  <a:pt x="3721217" y="2940556"/>
                  <a:pt x="3717924" y="3162061"/>
                </a:cubicBezTo>
                <a:cubicBezTo>
                  <a:pt x="3714631" y="3383566"/>
                  <a:pt x="3689847" y="3578718"/>
                  <a:pt x="3717924" y="3917598"/>
                </a:cubicBezTo>
                <a:cubicBezTo>
                  <a:pt x="3746001" y="4256478"/>
                  <a:pt x="3699523" y="4226739"/>
                  <a:pt x="3717924" y="4449272"/>
                </a:cubicBezTo>
                <a:cubicBezTo>
                  <a:pt x="3736325" y="4671805"/>
                  <a:pt x="3750828" y="5037731"/>
                  <a:pt x="3717924" y="5596569"/>
                </a:cubicBezTo>
                <a:cubicBezTo>
                  <a:pt x="3437342" y="5586638"/>
                  <a:pt x="3341763" y="5604742"/>
                  <a:pt x="3098270" y="5596569"/>
                </a:cubicBezTo>
                <a:cubicBezTo>
                  <a:pt x="2854777" y="5588396"/>
                  <a:pt x="2719479" y="5593862"/>
                  <a:pt x="2478616" y="5596569"/>
                </a:cubicBezTo>
                <a:cubicBezTo>
                  <a:pt x="2237753" y="5599276"/>
                  <a:pt x="1969848" y="5615732"/>
                  <a:pt x="1784604" y="5596569"/>
                </a:cubicBezTo>
                <a:cubicBezTo>
                  <a:pt x="1599360" y="5577406"/>
                  <a:pt x="1386794" y="5618399"/>
                  <a:pt x="1164950" y="5596569"/>
                </a:cubicBezTo>
                <a:cubicBezTo>
                  <a:pt x="943106" y="5574739"/>
                  <a:pt x="902113" y="5618219"/>
                  <a:pt x="656833" y="5596569"/>
                </a:cubicBezTo>
                <a:cubicBezTo>
                  <a:pt x="411553" y="5574919"/>
                  <a:pt x="310023" y="5587677"/>
                  <a:pt x="0" y="5596569"/>
                </a:cubicBezTo>
                <a:cubicBezTo>
                  <a:pt x="27089" y="5328508"/>
                  <a:pt x="40126" y="5069203"/>
                  <a:pt x="0" y="4785066"/>
                </a:cubicBezTo>
                <a:cubicBezTo>
                  <a:pt x="-40126" y="4500929"/>
                  <a:pt x="-32644" y="4146427"/>
                  <a:pt x="0" y="3973564"/>
                </a:cubicBezTo>
                <a:cubicBezTo>
                  <a:pt x="32644" y="3800701"/>
                  <a:pt x="-387" y="3563719"/>
                  <a:pt x="0" y="3273993"/>
                </a:cubicBezTo>
                <a:cubicBezTo>
                  <a:pt x="387" y="2984267"/>
                  <a:pt x="-2107" y="2883921"/>
                  <a:pt x="0" y="2630387"/>
                </a:cubicBezTo>
                <a:cubicBezTo>
                  <a:pt x="2107" y="2376853"/>
                  <a:pt x="-12900" y="2285398"/>
                  <a:pt x="0" y="2098713"/>
                </a:cubicBezTo>
                <a:cubicBezTo>
                  <a:pt x="12900" y="1912028"/>
                  <a:pt x="-25323" y="1815758"/>
                  <a:pt x="0" y="1567039"/>
                </a:cubicBezTo>
                <a:cubicBezTo>
                  <a:pt x="25323" y="1318320"/>
                  <a:pt x="-31827" y="1158128"/>
                  <a:pt x="0" y="811503"/>
                </a:cubicBezTo>
                <a:cubicBezTo>
                  <a:pt x="31827" y="464878"/>
                  <a:pt x="-23112" y="185119"/>
                  <a:pt x="0" y="0"/>
                </a:cubicBezTo>
                <a:close/>
              </a:path>
            </a:pathLst>
          </a:custGeom>
          <a:ln w="5397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pic>
        <p:nvPicPr>
          <p:cNvPr id="5" name="Content Placeholder 5">
            <a:extLst>
              <a:ext uri="{FF2B5EF4-FFF2-40B4-BE49-F238E27FC236}">
                <a16:creationId xmlns:a16="http://schemas.microsoft.com/office/drawing/2014/main" id="{F15D9513-3E63-4482-8CAD-AD587E947FC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3653" t="14269" r="41979" b="-4"/>
          <a:stretch/>
        </p:blipFill>
        <p:spPr>
          <a:xfrm>
            <a:off x="3945833" y="322705"/>
            <a:ext cx="4064326" cy="2023888"/>
          </a:xfrm>
          <a:custGeom>
            <a:avLst/>
            <a:gdLst>
              <a:gd name="connsiteX0" fmla="*/ 0 w 4064326"/>
              <a:gd name="connsiteY0" fmla="*/ 0 h 2023888"/>
              <a:gd name="connsiteX1" fmla="*/ 596101 w 4064326"/>
              <a:gd name="connsiteY1" fmla="*/ 0 h 2023888"/>
              <a:gd name="connsiteX2" fmla="*/ 1314132 w 4064326"/>
              <a:gd name="connsiteY2" fmla="*/ 0 h 2023888"/>
              <a:gd name="connsiteX3" fmla="*/ 1950876 w 4064326"/>
              <a:gd name="connsiteY3" fmla="*/ 0 h 2023888"/>
              <a:gd name="connsiteX4" fmla="*/ 2546978 w 4064326"/>
              <a:gd name="connsiteY4" fmla="*/ 0 h 2023888"/>
              <a:gd name="connsiteX5" fmla="*/ 3265009 w 4064326"/>
              <a:gd name="connsiteY5" fmla="*/ 0 h 2023888"/>
              <a:gd name="connsiteX6" fmla="*/ 4064326 w 4064326"/>
              <a:gd name="connsiteY6" fmla="*/ 0 h 2023888"/>
              <a:gd name="connsiteX7" fmla="*/ 4064326 w 4064326"/>
              <a:gd name="connsiteY7" fmla="*/ 674629 h 2023888"/>
              <a:gd name="connsiteX8" fmla="*/ 4064326 w 4064326"/>
              <a:gd name="connsiteY8" fmla="*/ 1308781 h 2023888"/>
              <a:gd name="connsiteX9" fmla="*/ 4064326 w 4064326"/>
              <a:gd name="connsiteY9" fmla="*/ 2023888 h 2023888"/>
              <a:gd name="connsiteX10" fmla="*/ 3468225 w 4064326"/>
              <a:gd name="connsiteY10" fmla="*/ 2023888 h 2023888"/>
              <a:gd name="connsiteX11" fmla="*/ 2912767 w 4064326"/>
              <a:gd name="connsiteY11" fmla="*/ 2023888 h 2023888"/>
              <a:gd name="connsiteX12" fmla="*/ 2194736 w 4064326"/>
              <a:gd name="connsiteY12" fmla="*/ 2023888 h 2023888"/>
              <a:gd name="connsiteX13" fmla="*/ 1598635 w 4064326"/>
              <a:gd name="connsiteY13" fmla="*/ 2023888 h 2023888"/>
              <a:gd name="connsiteX14" fmla="*/ 880604 w 4064326"/>
              <a:gd name="connsiteY14" fmla="*/ 2023888 h 2023888"/>
              <a:gd name="connsiteX15" fmla="*/ 0 w 4064326"/>
              <a:gd name="connsiteY15" fmla="*/ 2023888 h 2023888"/>
              <a:gd name="connsiteX16" fmla="*/ 0 w 4064326"/>
              <a:gd name="connsiteY16" fmla="*/ 1369498 h 2023888"/>
              <a:gd name="connsiteX17" fmla="*/ 0 w 4064326"/>
              <a:gd name="connsiteY17" fmla="*/ 674629 h 2023888"/>
              <a:gd name="connsiteX18" fmla="*/ 0 w 4064326"/>
              <a:gd name="connsiteY18" fmla="*/ 0 h 20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64326" h="2023888" fill="none" extrusionOk="0">
                <a:moveTo>
                  <a:pt x="0" y="0"/>
                </a:moveTo>
                <a:cubicBezTo>
                  <a:pt x="127725" y="-16817"/>
                  <a:pt x="447583" y="14457"/>
                  <a:pt x="596101" y="0"/>
                </a:cubicBezTo>
                <a:cubicBezTo>
                  <a:pt x="744619" y="-14457"/>
                  <a:pt x="1067400" y="2267"/>
                  <a:pt x="1314132" y="0"/>
                </a:cubicBezTo>
                <a:cubicBezTo>
                  <a:pt x="1560864" y="-2267"/>
                  <a:pt x="1688257" y="341"/>
                  <a:pt x="1950876" y="0"/>
                </a:cubicBezTo>
                <a:cubicBezTo>
                  <a:pt x="2213495" y="-341"/>
                  <a:pt x="2267560" y="-18936"/>
                  <a:pt x="2546978" y="0"/>
                </a:cubicBezTo>
                <a:cubicBezTo>
                  <a:pt x="2826396" y="18936"/>
                  <a:pt x="2999933" y="19572"/>
                  <a:pt x="3265009" y="0"/>
                </a:cubicBezTo>
                <a:cubicBezTo>
                  <a:pt x="3530085" y="-19572"/>
                  <a:pt x="3790489" y="29595"/>
                  <a:pt x="4064326" y="0"/>
                </a:cubicBezTo>
                <a:cubicBezTo>
                  <a:pt x="4084015" y="285862"/>
                  <a:pt x="4074790" y="463945"/>
                  <a:pt x="4064326" y="674629"/>
                </a:cubicBezTo>
                <a:cubicBezTo>
                  <a:pt x="4053862" y="885313"/>
                  <a:pt x="4061756" y="1162060"/>
                  <a:pt x="4064326" y="1308781"/>
                </a:cubicBezTo>
                <a:cubicBezTo>
                  <a:pt x="4066896" y="1455502"/>
                  <a:pt x="4099997" y="1750354"/>
                  <a:pt x="4064326" y="2023888"/>
                </a:cubicBezTo>
                <a:cubicBezTo>
                  <a:pt x="3865563" y="2007799"/>
                  <a:pt x="3682710" y="1999270"/>
                  <a:pt x="3468225" y="2023888"/>
                </a:cubicBezTo>
                <a:cubicBezTo>
                  <a:pt x="3253740" y="2048506"/>
                  <a:pt x="3084890" y="2049758"/>
                  <a:pt x="2912767" y="2023888"/>
                </a:cubicBezTo>
                <a:cubicBezTo>
                  <a:pt x="2740644" y="1998018"/>
                  <a:pt x="2469677" y="2040325"/>
                  <a:pt x="2194736" y="2023888"/>
                </a:cubicBezTo>
                <a:cubicBezTo>
                  <a:pt x="1919795" y="2007451"/>
                  <a:pt x="1857546" y="1995473"/>
                  <a:pt x="1598635" y="2023888"/>
                </a:cubicBezTo>
                <a:cubicBezTo>
                  <a:pt x="1339724" y="2052303"/>
                  <a:pt x="1188255" y="2007817"/>
                  <a:pt x="880604" y="2023888"/>
                </a:cubicBezTo>
                <a:cubicBezTo>
                  <a:pt x="572953" y="2039959"/>
                  <a:pt x="422718" y="1981351"/>
                  <a:pt x="0" y="2023888"/>
                </a:cubicBezTo>
                <a:cubicBezTo>
                  <a:pt x="8340" y="1712288"/>
                  <a:pt x="9408" y="1515632"/>
                  <a:pt x="0" y="1369498"/>
                </a:cubicBezTo>
                <a:cubicBezTo>
                  <a:pt x="-9408" y="1223364"/>
                  <a:pt x="21802" y="933704"/>
                  <a:pt x="0" y="674629"/>
                </a:cubicBezTo>
                <a:cubicBezTo>
                  <a:pt x="-21802" y="415554"/>
                  <a:pt x="-24098" y="158705"/>
                  <a:pt x="0" y="0"/>
                </a:cubicBezTo>
                <a:close/>
              </a:path>
              <a:path w="4064326" h="2023888" stroke="0" extrusionOk="0">
                <a:moveTo>
                  <a:pt x="0" y="0"/>
                </a:moveTo>
                <a:cubicBezTo>
                  <a:pt x="296944" y="-590"/>
                  <a:pt x="498386" y="30449"/>
                  <a:pt x="636744" y="0"/>
                </a:cubicBezTo>
                <a:cubicBezTo>
                  <a:pt x="775102" y="-30449"/>
                  <a:pt x="987629" y="-7888"/>
                  <a:pt x="1192202" y="0"/>
                </a:cubicBezTo>
                <a:cubicBezTo>
                  <a:pt x="1396775" y="7888"/>
                  <a:pt x="1655419" y="8072"/>
                  <a:pt x="1950876" y="0"/>
                </a:cubicBezTo>
                <a:cubicBezTo>
                  <a:pt x="2246333" y="-8072"/>
                  <a:pt x="2403132" y="24334"/>
                  <a:pt x="2587621" y="0"/>
                </a:cubicBezTo>
                <a:cubicBezTo>
                  <a:pt x="2772110" y="-24334"/>
                  <a:pt x="3068140" y="-7047"/>
                  <a:pt x="3224365" y="0"/>
                </a:cubicBezTo>
                <a:cubicBezTo>
                  <a:pt x="3380590" y="7047"/>
                  <a:pt x="3849010" y="-2880"/>
                  <a:pt x="4064326" y="0"/>
                </a:cubicBezTo>
                <a:cubicBezTo>
                  <a:pt x="4052113" y="239342"/>
                  <a:pt x="4062829" y="371043"/>
                  <a:pt x="4064326" y="634152"/>
                </a:cubicBezTo>
                <a:cubicBezTo>
                  <a:pt x="4065823" y="897261"/>
                  <a:pt x="4079062" y="1061631"/>
                  <a:pt x="4064326" y="1308781"/>
                </a:cubicBezTo>
                <a:cubicBezTo>
                  <a:pt x="4049590" y="1555931"/>
                  <a:pt x="4096348" y="1732323"/>
                  <a:pt x="4064326" y="2023888"/>
                </a:cubicBezTo>
                <a:cubicBezTo>
                  <a:pt x="3784404" y="2046659"/>
                  <a:pt x="3635990" y="2040829"/>
                  <a:pt x="3468225" y="2023888"/>
                </a:cubicBezTo>
                <a:cubicBezTo>
                  <a:pt x="3300460" y="2006947"/>
                  <a:pt x="2970427" y="2025190"/>
                  <a:pt x="2790837" y="2023888"/>
                </a:cubicBezTo>
                <a:cubicBezTo>
                  <a:pt x="2611247" y="2022586"/>
                  <a:pt x="2385532" y="2001259"/>
                  <a:pt x="2154093" y="2023888"/>
                </a:cubicBezTo>
                <a:cubicBezTo>
                  <a:pt x="1922654" y="2046517"/>
                  <a:pt x="1707187" y="2044502"/>
                  <a:pt x="1395419" y="2023888"/>
                </a:cubicBezTo>
                <a:cubicBezTo>
                  <a:pt x="1083651" y="2003274"/>
                  <a:pt x="872847" y="2057136"/>
                  <a:pt x="636744" y="2023888"/>
                </a:cubicBezTo>
                <a:cubicBezTo>
                  <a:pt x="400642" y="1990640"/>
                  <a:pt x="241719" y="2043712"/>
                  <a:pt x="0" y="2023888"/>
                </a:cubicBezTo>
                <a:cubicBezTo>
                  <a:pt x="-16923" y="1834650"/>
                  <a:pt x="33403" y="1587452"/>
                  <a:pt x="0" y="1349259"/>
                </a:cubicBezTo>
                <a:cubicBezTo>
                  <a:pt x="-33403" y="1111066"/>
                  <a:pt x="-4041" y="986120"/>
                  <a:pt x="0" y="694868"/>
                </a:cubicBezTo>
                <a:cubicBezTo>
                  <a:pt x="4041" y="403616"/>
                  <a:pt x="21026" y="335356"/>
                  <a:pt x="0" y="0"/>
                </a:cubicBezTo>
                <a:close/>
              </a:path>
            </a:pathLst>
          </a:custGeom>
          <a:ln w="50800">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6" name="TextBox 5">
            <a:extLst>
              <a:ext uri="{FF2B5EF4-FFF2-40B4-BE49-F238E27FC236}">
                <a16:creationId xmlns:a16="http://schemas.microsoft.com/office/drawing/2014/main" id="{1612E4A7-A320-4D3A-88F8-E74307C0FFDF}"/>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CA" sz="700" b="0" i="0" u="none" strike="noStrike" kern="1200" cap="none" spc="0" normalizeH="0" baseline="0" noProof="0" dirty="0">
                <a:ln>
                  <a:noFill/>
                </a:ln>
                <a:solidFill>
                  <a:srgbClr val="FFFFFF"/>
                </a:solidFill>
                <a:effectLst/>
                <a:uLnTx/>
                <a:uFillTx/>
                <a:hlinkClick r:id="rId5" tooltip="http://www.creativejewishmom.com/2013/06/wel-1.html">
                  <a:extLst>
                    <a:ext uri="{A12FA001-AC4F-418D-AE19-62706E023703}">
                      <ahyp:hlinkClr xmlns="" xmlns:ahyp="http://schemas.microsoft.com/office/drawing/2018/hyperlinkcolor" val="tx"/>
                    </a:ext>
                  </a:extLst>
                </a:hlinkClick>
              </a:rPr>
              <a:t>This Photo</a:t>
            </a:r>
            <a:r>
              <a:rPr kumimoji="0" lang="en-CA" sz="700" b="0" i="0" u="none" strike="noStrike" kern="1200" cap="none" spc="0" normalizeH="0" baseline="0" noProof="0" dirty="0">
                <a:ln>
                  <a:noFill/>
                </a:ln>
                <a:solidFill>
                  <a:srgbClr val="FFFFFF"/>
                </a:solidFill>
                <a:effectLst/>
                <a:uLnTx/>
                <a:uFillTx/>
              </a:rPr>
              <a:t> by Unknown Author is licensed under </a:t>
            </a:r>
            <a:r>
              <a:rPr kumimoji="0" lang="en-CA" sz="700" b="0" i="0" u="none" strike="noStrike" kern="1200" cap="none" spc="0" normalizeH="0" baseline="0" noProof="0" dirty="0">
                <a:ln>
                  <a:noFill/>
                </a:ln>
                <a:solidFill>
                  <a:srgbClr val="FFFFFF"/>
                </a:solidFill>
                <a:effectLst/>
                <a:uLnTx/>
                <a:uFillTx/>
                <a:hlinkClick r:id="rId6" tooltip="https://creativecommons.org/licenses/by-nc/3.0/">
                  <a:extLst>
                    <a:ext uri="{A12FA001-AC4F-418D-AE19-62706E023703}">
                      <ahyp:hlinkClr xmlns="" xmlns:ahyp="http://schemas.microsoft.com/office/drawing/2018/hyperlinkcolor" val="tx"/>
                    </a:ext>
                  </a:extLst>
                </a:hlinkClick>
              </a:rPr>
              <a:t>CC BY-NC</a:t>
            </a:r>
            <a:endParaRPr kumimoji="0" lang="en-CA" sz="700" b="0" i="0" u="none" strike="noStrike" kern="1200" cap="none" spc="0" normalizeH="0" baseline="0" noProof="0" dirty="0">
              <a:ln>
                <a:noFill/>
              </a:ln>
              <a:solidFill>
                <a:srgbClr val="FFFFFF"/>
              </a:solidFill>
              <a:effectLst/>
              <a:uLnTx/>
              <a:uFillTx/>
            </a:endParaRPr>
          </a:p>
        </p:txBody>
      </p:sp>
      <p:sp>
        <p:nvSpPr>
          <p:cNvPr id="7" name="TextBox 6">
            <a:extLst>
              <a:ext uri="{FF2B5EF4-FFF2-40B4-BE49-F238E27FC236}">
                <a16:creationId xmlns:a16="http://schemas.microsoft.com/office/drawing/2014/main" id="{DD9767D7-FF6D-4DDA-AF87-6116AD17DE99}"/>
              </a:ext>
            </a:extLst>
          </p:cNvPr>
          <p:cNvSpPr txBox="1"/>
          <p:nvPr/>
        </p:nvSpPr>
        <p:spPr>
          <a:xfrm>
            <a:off x="378989" y="6548606"/>
            <a:ext cx="6980278" cy="276999"/>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Source of lesson and far right photo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Education for Sustainable Development: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kindergarten.pdf (gov.mb.ca</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38768A9-B420-456A-8DB6-05A3A79D5F09}"/>
              </a:ext>
            </a:extLst>
          </p:cNvPr>
          <p:cNvGrpSpPr/>
          <p:nvPr/>
        </p:nvGrpSpPr>
        <p:grpSpPr>
          <a:xfrm>
            <a:off x="468432" y="238693"/>
            <a:ext cx="5194295" cy="2107899"/>
            <a:chOff x="446341" y="561871"/>
            <a:chExt cx="5279408" cy="1247037"/>
          </a:xfrm>
        </p:grpSpPr>
        <p:sp>
          <p:nvSpPr>
            <p:cNvPr id="2" name="Title 1">
              <a:extLst>
                <a:ext uri="{FF2B5EF4-FFF2-40B4-BE49-F238E27FC236}">
                  <a16:creationId xmlns:a16="http://schemas.microsoft.com/office/drawing/2014/main" id="{53B64C66-33AF-44AF-88E2-58A360E97FD9}"/>
                </a:ext>
              </a:extLst>
            </p:cNvPr>
            <p:cNvSpPr txBox="1">
              <a:spLocks/>
            </p:cNvSpPr>
            <p:nvPr/>
          </p:nvSpPr>
          <p:spPr>
            <a:xfrm>
              <a:off x="446341" y="561871"/>
              <a:ext cx="5279408" cy="1247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venir Next LT Pro" panose="020B0504020202020204" pitchFamily="34" charset="0"/>
                </a:rPr>
                <a:t>Branch of Life</a:t>
              </a:r>
            </a:p>
          </p:txBody>
        </p:sp>
        <p:sp>
          <p:nvSpPr>
            <p:cNvPr id="8" name="Rectangle 7">
              <a:extLst>
                <a:ext uri="{FF2B5EF4-FFF2-40B4-BE49-F238E27FC236}">
                  <a16:creationId xmlns:a16="http://schemas.microsoft.com/office/drawing/2014/main" id="{BAB1C78B-6246-4A09-B0D8-3286AE244B9E}"/>
                </a:ext>
              </a:extLst>
            </p:cNvPr>
            <p:cNvSpPr/>
            <p:nvPr/>
          </p:nvSpPr>
          <p:spPr>
            <a:xfrm>
              <a:off x="446341" y="1410158"/>
              <a:ext cx="3316077" cy="43658"/>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06068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307A259-0508-4609-A3D2-1E9E66FA8032}"/>
              </a:ext>
            </a:extLst>
          </p:cNvPr>
          <p:cNvSpPr txBox="1">
            <a:spLocks/>
          </p:cNvSpPr>
          <p:nvPr/>
        </p:nvSpPr>
        <p:spPr>
          <a:xfrm>
            <a:off x="378989" y="1697035"/>
            <a:ext cx="7773493" cy="4764348"/>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venir Next LT Pro" panose="020B0504020202020204" pitchFamily="34" charset="0"/>
            </a:endParaRPr>
          </a:p>
          <a:p>
            <a:r>
              <a:rPr lang="en-US" dirty="0">
                <a:latin typeface="Avenir Next LT Pro" panose="020B0504020202020204" pitchFamily="34" charset="0"/>
              </a:rPr>
              <a:t>Watch this video: </a:t>
            </a:r>
            <a:r>
              <a:rPr lang="en-CA" dirty="0">
                <a:hlinkClick r:id="rId3"/>
              </a:rPr>
              <a:t>Nature Weaving (3:22 min)</a:t>
            </a:r>
            <a:endParaRPr lang="en-CA" dirty="0"/>
          </a:p>
          <a:p>
            <a:endParaRPr lang="en-CA" dirty="0"/>
          </a:p>
          <a:p>
            <a:r>
              <a:rPr lang="en-CA" dirty="0">
                <a:latin typeface="Avenir Next LT Pro" panose="020B0504020202020204" pitchFamily="34" charset="0"/>
              </a:rPr>
              <a:t>Use your binoculars to </a:t>
            </a:r>
            <a:r>
              <a:rPr lang="en-US" dirty="0">
                <a:latin typeface="Avenir Next LT Pro" panose="020B0504020202020204" pitchFamily="34" charset="0"/>
              </a:rPr>
              <a:t>search for and gather these items from inside and outside your home:</a:t>
            </a:r>
          </a:p>
          <a:p>
            <a:pPr lvl="1">
              <a:buFont typeface="Wingdings" panose="05000000000000000000" pitchFamily="2" charset="2"/>
              <a:buChar char="Ø"/>
            </a:pPr>
            <a:r>
              <a:rPr lang="en-US" dirty="0">
                <a:latin typeface="Avenir Next LT Pro" panose="020B0504020202020204" pitchFamily="34" charset="0"/>
              </a:rPr>
              <a:t> yarn or twine</a:t>
            </a:r>
          </a:p>
          <a:p>
            <a:pPr lvl="1">
              <a:buFont typeface="Wingdings" panose="05000000000000000000" pitchFamily="2" charset="2"/>
              <a:buChar char="Ø"/>
            </a:pPr>
            <a:r>
              <a:rPr lang="en-US" dirty="0">
                <a:latin typeface="Avenir Next LT Pro" panose="020B0504020202020204" pitchFamily="34" charset="0"/>
              </a:rPr>
              <a:t>dead branches for the frame </a:t>
            </a:r>
          </a:p>
          <a:p>
            <a:pPr lvl="1">
              <a:buFont typeface="Wingdings" panose="05000000000000000000" pitchFamily="2" charset="2"/>
              <a:buChar char="Ø"/>
            </a:pPr>
            <a:endParaRPr lang="en-US" dirty="0">
              <a:latin typeface="Avenir Next LT Pro" panose="020B0504020202020204" pitchFamily="34" charset="0"/>
            </a:endParaRPr>
          </a:p>
          <a:p>
            <a:r>
              <a:rPr lang="en-CA" dirty="0">
                <a:latin typeface="Avenir Next LT Pro" panose="020B0504020202020204" pitchFamily="34" charset="0"/>
              </a:rPr>
              <a:t>Weave in and out, up and down, over and under, back and forth, securing the yarn or twine on your branch frame</a:t>
            </a:r>
          </a:p>
          <a:p>
            <a:pPr lvl="1">
              <a:buFont typeface="Wingdings" panose="05000000000000000000" pitchFamily="2" charset="2"/>
              <a:buChar char="Ø"/>
            </a:pPr>
            <a:endParaRPr lang="en-US" dirty="0">
              <a:latin typeface="Avenir Next LT Pro" panose="020B0504020202020204" pitchFamily="34" charset="0"/>
            </a:endParaRPr>
          </a:p>
          <a:p>
            <a:pPr lvl="1">
              <a:buFont typeface="Wingdings" panose="05000000000000000000" pitchFamily="2" charset="2"/>
              <a:buChar char="Ø"/>
            </a:pPr>
            <a:endParaRPr lang="en-US" sz="1600" dirty="0"/>
          </a:p>
        </p:txBody>
      </p:sp>
      <p:pic>
        <p:nvPicPr>
          <p:cNvPr id="4" name="Picture 3">
            <a:extLst>
              <a:ext uri="{FF2B5EF4-FFF2-40B4-BE49-F238E27FC236}">
                <a16:creationId xmlns:a16="http://schemas.microsoft.com/office/drawing/2014/main" id="{AA047DB9-B405-4870-85F2-4FB61C261629}"/>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p:blipFill>
        <p:spPr>
          <a:xfrm>
            <a:off x="9033687" y="2440307"/>
            <a:ext cx="2940320" cy="1597588"/>
          </a:xfrm>
          <a:custGeom>
            <a:avLst/>
            <a:gdLst>
              <a:gd name="connsiteX0" fmla="*/ 0 w 2940320"/>
              <a:gd name="connsiteY0" fmla="*/ 0 h 1597588"/>
              <a:gd name="connsiteX1" fmla="*/ 558661 w 2940320"/>
              <a:gd name="connsiteY1" fmla="*/ 0 h 1597588"/>
              <a:gd name="connsiteX2" fmla="*/ 1058515 w 2940320"/>
              <a:gd name="connsiteY2" fmla="*/ 0 h 1597588"/>
              <a:gd name="connsiteX3" fmla="*/ 1587773 w 2940320"/>
              <a:gd name="connsiteY3" fmla="*/ 0 h 1597588"/>
              <a:gd name="connsiteX4" fmla="*/ 2205240 w 2940320"/>
              <a:gd name="connsiteY4" fmla="*/ 0 h 1597588"/>
              <a:gd name="connsiteX5" fmla="*/ 2940320 w 2940320"/>
              <a:gd name="connsiteY5" fmla="*/ 0 h 1597588"/>
              <a:gd name="connsiteX6" fmla="*/ 2940320 w 2940320"/>
              <a:gd name="connsiteY6" fmla="*/ 500578 h 1597588"/>
              <a:gd name="connsiteX7" fmla="*/ 2940320 w 2940320"/>
              <a:gd name="connsiteY7" fmla="*/ 985179 h 1597588"/>
              <a:gd name="connsiteX8" fmla="*/ 2940320 w 2940320"/>
              <a:gd name="connsiteY8" fmla="*/ 1597588 h 1597588"/>
              <a:gd name="connsiteX9" fmla="*/ 2352256 w 2940320"/>
              <a:gd name="connsiteY9" fmla="*/ 1597588 h 1597588"/>
              <a:gd name="connsiteX10" fmla="*/ 1822998 w 2940320"/>
              <a:gd name="connsiteY10" fmla="*/ 1597588 h 1597588"/>
              <a:gd name="connsiteX11" fmla="*/ 1176128 w 2940320"/>
              <a:gd name="connsiteY11" fmla="*/ 1597588 h 1597588"/>
              <a:gd name="connsiteX12" fmla="*/ 617467 w 2940320"/>
              <a:gd name="connsiteY12" fmla="*/ 1597588 h 1597588"/>
              <a:gd name="connsiteX13" fmla="*/ 0 w 2940320"/>
              <a:gd name="connsiteY13" fmla="*/ 1597588 h 1597588"/>
              <a:gd name="connsiteX14" fmla="*/ 0 w 2940320"/>
              <a:gd name="connsiteY14" fmla="*/ 1049083 h 1597588"/>
              <a:gd name="connsiteX15" fmla="*/ 0 w 2940320"/>
              <a:gd name="connsiteY15" fmla="*/ 532529 h 1597588"/>
              <a:gd name="connsiteX16" fmla="*/ 0 w 2940320"/>
              <a:gd name="connsiteY16" fmla="*/ 0 h 159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320" h="1597588" fill="none" extrusionOk="0">
                <a:moveTo>
                  <a:pt x="0" y="0"/>
                </a:moveTo>
                <a:cubicBezTo>
                  <a:pt x="223557" y="-27931"/>
                  <a:pt x="420660" y="-8783"/>
                  <a:pt x="558661" y="0"/>
                </a:cubicBezTo>
                <a:cubicBezTo>
                  <a:pt x="696662" y="8783"/>
                  <a:pt x="938038" y="-20559"/>
                  <a:pt x="1058515" y="0"/>
                </a:cubicBezTo>
                <a:cubicBezTo>
                  <a:pt x="1178992" y="20559"/>
                  <a:pt x="1464825" y="25550"/>
                  <a:pt x="1587773" y="0"/>
                </a:cubicBezTo>
                <a:cubicBezTo>
                  <a:pt x="1710721" y="-25550"/>
                  <a:pt x="1916297" y="25953"/>
                  <a:pt x="2205240" y="0"/>
                </a:cubicBezTo>
                <a:cubicBezTo>
                  <a:pt x="2494183" y="-25953"/>
                  <a:pt x="2784572" y="8447"/>
                  <a:pt x="2940320" y="0"/>
                </a:cubicBezTo>
                <a:cubicBezTo>
                  <a:pt x="2944093" y="245566"/>
                  <a:pt x="2936859" y="286723"/>
                  <a:pt x="2940320" y="500578"/>
                </a:cubicBezTo>
                <a:cubicBezTo>
                  <a:pt x="2943781" y="714433"/>
                  <a:pt x="2926663" y="746310"/>
                  <a:pt x="2940320" y="985179"/>
                </a:cubicBezTo>
                <a:cubicBezTo>
                  <a:pt x="2953977" y="1224048"/>
                  <a:pt x="2968454" y="1461033"/>
                  <a:pt x="2940320" y="1597588"/>
                </a:cubicBezTo>
                <a:cubicBezTo>
                  <a:pt x="2808649" y="1590009"/>
                  <a:pt x="2640122" y="1602486"/>
                  <a:pt x="2352256" y="1597588"/>
                </a:cubicBezTo>
                <a:cubicBezTo>
                  <a:pt x="2064390" y="1592690"/>
                  <a:pt x="2069138" y="1608210"/>
                  <a:pt x="1822998" y="1597588"/>
                </a:cubicBezTo>
                <a:cubicBezTo>
                  <a:pt x="1576858" y="1586966"/>
                  <a:pt x="1337642" y="1571195"/>
                  <a:pt x="1176128" y="1597588"/>
                </a:cubicBezTo>
                <a:cubicBezTo>
                  <a:pt x="1014614" y="1623982"/>
                  <a:pt x="828593" y="1610352"/>
                  <a:pt x="617467" y="1597588"/>
                </a:cubicBezTo>
                <a:cubicBezTo>
                  <a:pt x="406341" y="1584824"/>
                  <a:pt x="163926" y="1572268"/>
                  <a:pt x="0" y="1597588"/>
                </a:cubicBezTo>
                <a:cubicBezTo>
                  <a:pt x="-25053" y="1341759"/>
                  <a:pt x="-20644" y="1273849"/>
                  <a:pt x="0" y="1049083"/>
                </a:cubicBezTo>
                <a:cubicBezTo>
                  <a:pt x="20644" y="824317"/>
                  <a:pt x="-25367" y="755778"/>
                  <a:pt x="0" y="532529"/>
                </a:cubicBezTo>
                <a:cubicBezTo>
                  <a:pt x="25367" y="309280"/>
                  <a:pt x="-9080" y="186999"/>
                  <a:pt x="0" y="0"/>
                </a:cubicBezTo>
                <a:close/>
              </a:path>
              <a:path w="2940320" h="1597588" stroke="0" extrusionOk="0">
                <a:moveTo>
                  <a:pt x="0" y="0"/>
                </a:moveTo>
                <a:cubicBezTo>
                  <a:pt x="251188" y="9721"/>
                  <a:pt x="286502" y="21424"/>
                  <a:pt x="558661" y="0"/>
                </a:cubicBezTo>
                <a:cubicBezTo>
                  <a:pt x="830820" y="-21424"/>
                  <a:pt x="835697" y="-11129"/>
                  <a:pt x="1058515" y="0"/>
                </a:cubicBezTo>
                <a:cubicBezTo>
                  <a:pt x="1281333" y="11129"/>
                  <a:pt x="1527990" y="19695"/>
                  <a:pt x="1705386" y="0"/>
                </a:cubicBezTo>
                <a:cubicBezTo>
                  <a:pt x="1882782" y="-19695"/>
                  <a:pt x="2014683" y="-8526"/>
                  <a:pt x="2264046" y="0"/>
                </a:cubicBezTo>
                <a:cubicBezTo>
                  <a:pt x="2513409" y="8526"/>
                  <a:pt x="2665674" y="628"/>
                  <a:pt x="2940320" y="0"/>
                </a:cubicBezTo>
                <a:cubicBezTo>
                  <a:pt x="2924715" y="252369"/>
                  <a:pt x="2965990" y="408638"/>
                  <a:pt x="2940320" y="564481"/>
                </a:cubicBezTo>
                <a:cubicBezTo>
                  <a:pt x="2914650" y="720324"/>
                  <a:pt x="2923727" y="856331"/>
                  <a:pt x="2940320" y="1097010"/>
                </a:cubicBezTo>
                <a:cubicBezTo>
                  <a:pt x="2956913" y="1337689"/>
                  <a:pt x="2938788" y="1354210"/>
                  <a:pt x="2940320" y="1597588"/>
                </a:cubicBezTo>
                <a:cubicBezTo>
                  <a:pt x="2755172" y="1574565"/>
                  <a:pt x="2655991" y="1579008"/>
                  <a:pt x="2411062" y="1597588"/>
                </a:cubicBezTo>
                <a:cubicBezTo>
                  <a:pt x="2166133" y="1616168"/>
                  <a:pt x="1985275" y="1588395"/>
                  <a:pt x="1822998" y="1597588"/>
                </a:cubicBezTo>
                <a:cubicBezTo>
                  <a:pt x="1660721" y="1606781"/>
                  <a:pt x="1510551" y="1597389"/>
                  <a:pt x="1234934" y="1597588"/>
                </a:cubicBezTo>
                <a:cubicBezTo>
                  <a:pt x="959317" y="1597787"/>
                  <a:pt x="844700" y="1607025"/>
                  <a:pt x="676274" y="1597588"/>
                </a:cubicBezTo>
                <a:cubicBezTo>
                  <a:pt x="507848" y="1588151"/>
                  <a:pt x="194389" y="1626504"/>
                  <a:pt x="0" y="1597588"/>
                </a:cubicBezTo>
                <a:cubicBezTo>
                  <a:pt x="-22538" y="1453692"/>
                  <a:pt x="14145" y="1147213"/>
                  <a:pt x="0" y="1033107"/>
                </a:cubicBezTo>
                <a:cubicBezTo>
                  <a:pt x="-14145" y="919001"/>
                  <a:pt x="892" y="714545"/>
                  <a:pt x="0" y="468626"/>
                </a:cubicBezTo>
                <a:cubicBezTo>
                  <a:pt x="-892" y="222707"/>
                  <a:pt x="-7315" y="169914"/>
                  <a:pt x="0" y="0"/>
                </a:cubicBezTo>
                <a:close/>
              </a:path>
            </a:pathLst>
          </a:custGeom>
          <a:ln w="5397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pic>
        <p:nvPicPr>
          <p:cNvPr id="5" name="Content Placeholder 5">
            <a:extLst>
              <a:ext uri="{FF2B5EF4-FFF2-40B4-BE49-F238E27FC236}">
                <a16:creationId xmlns:a16="http://schemas.microsoft.com/office/drawing/2014/main" id="{F15D9513-3E63-4482-8CAD-AD587E947FC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p:blipFill>
        <p:spPr>
          <a:xfrm>
            <a:off x="7565607" y="167380"/>
            <a:ext cx="4024138" cy="1804042"/>
          </a:xfrm>
          <a:custGeom>
            <a:avLst/>
            <a:gdLst>
              <a:gd name="connsiteX0" fmla="*/ 0 w 4024138"/>
              <a:gd name="connsiteY0" fmla="*/ 0 h 1804042"/>
              <a:gd name="connsiteX1" fmla="*/ 590207 w 4024138"/>
              <a:gd name="connsiteY1" fmla="*/ 0 h 1804042"/>
              <a:gd name="connsiteX2" fmla="*/ 1301138 w 4024138"/>
              <a:gd name="connsiteY2" fmla="*/ 0 h 1804042"/>
              <a:gd name="connsiteX3" fmla="*/ 1931586 w 4024138"/>
              <a:gd name="connsiteY3" fmla="*/ 0 h 1804042"/>
              <a:gd name="connsiteX4" fmla="*/ 2521793 w 4024138"/>
              <a:gd name="connsiteY4" fmla="*/ 0 h 1804042"/>
              <a:gd name="connsiteX5" fmla="*/ 3232724 w 4024138"/>
              <a:gd name="connsiteY5" fmla="*/ 0 h 1804042"/>
              <a:gd name="connsiteX6" fmla="*/ 4024138 w 4024138"/>
              <a:gd name="connsiteY6" fmla="*/ 0 h 1804042"/>
              <a:gd name="connsiteX7" fmla="*/ 4024138 w 4024138"/>
              <a:gd name="connsiteY7" fmla="*/ 601347 h 1804042"/>
              <a:gd name="connsiteX8" fmla="*/ 4024138 w 4024138"/>
              <a:gd name="connsiteY8" fmla="*/ 1166614 h 1804042"/>
              <a:gd name="connsiteX9" fmla="*/ 4024138 w 4024138"/>
              <a:gd name="connsiteY9" fmla="*/ 1804042 h 1804042"/>
              <a:gd name="connsiteX10" fmla="*/ 3433931 w 4024138"/>
              <a:gd name="connsiteY10" fmla="*/ 1804042 h 1804042"/>
              <a:gd name="connsiteX11" fmla="*/ 2883966 w 4024138"/>
              <a:gd name="connsiteY11" fmla="*/ 1804042 h 1804042"/>
              <a:gd name="connsiteX12" fmla="*/ 2173035 w 4024138"/>
              <a:gd name="connsiteY12" fmla="*/ 1804042 h 1804042"/>
              <a:gd name="connsiteX13" fmla="*/ 1582828 w 4024138"/>
              <a:gd name="connsiteY13" fmla="*/ 1804042 h 1804042"/>
              <a:gd name="connsiteX14" fmla="*/ 871897 w 4024138"/>
              <a:gd name="connsiteY14" fmla="*/ 1804042 h 1804042"/>
              <a:gd name="connsiteX15" fmla="*/ 0 w 4024138"/>
              <a:gd name="connsiteY15" fmla="*/ 1804042 h 1804042"/>
              <a:gd name="connsiteX16" fmla="*/ 0 w 4024138"/>
              <a:gd name="connsiteY16" fmla="*/ 1220735 h 1804042"/>
              <a:gd name="connsiteX17" fmla="*/ 0 w 4024138"/>
              <a:gd name="connsiteY17" fmla="*/ 601347 h 1804042"/>
              <a:gd name="connsiteX18" fmla="*/ 0 w 4024138"/>
              <a:gd name="connsiteY18" fmla="*/ 0 h 180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4138" h="1804042" fill="none" extrusionOk="0">
                <a:moveTo>
                  <a:pt x="0" y="0"/>
                </a:moveTo>
                <a:cubicBezTo>
                  <a:pt x="270147" y="-23936"/>
                  <a:pt x="415798" y="13019"/>
                  <a:pt x="590207" y="0"/>
                </a:cubicBezTo>
                <a:cubicBezTo>
                  <a:pt x="764616" y="-13019"/>
                  <a:pt x="1018214" y="-24385"/>
                  <a:pt x="1301138" y="0"/>
                </a:cubicBezTo>
                <a:cubicBezTo>
                  <a:pt x="1584062" y="24385"/>
                  <a:pt x="1798968" y="-22884"/>
                  <a:pt x="1931586" y="0"/>
                </a:cubicBezTo>
                <a:cubicBezTo>
                  <a:pt x="2064204" y="22884"/>
                  <a:pt x="2376356" y="-10666"/>
                  <a:pt x="2521793" y="0"/>
                </a:cubicBezTo>
                <a:cubicBezTo>
                  <a:pt x="2667230" y="10666"/>
                  <a:pt x="3061833" y="17395"/>
                  <a:pt x="3232724" y="0"/>
                </a:cubicBezTo>
                <a:cubicBezTo>
                  <a:pt x="3403615" y="-17395"/>
                  <a:pt x="3764586" y="5677"/>
                  <a:pt x="4024138" y="0"/>
                </a:cubicBezTo>
                <a:cubicBezTo>
                  <a:pt x="4005766" y="260846"/>
                  <a:pt x="4049886" y="449930"/>
                  <a:pt x="4024138" y="601347"/>
                </a:cubicBezTo>
                <a:cubicBezTo>
                  <a:pt x="3998390" y="752764"/>
                  <a:pt x="4044256" y="971912"/>
                  <a:pt x="4024138" y="1166614"/>
                </a:cubicBezTo>
                <a:cubicBezTo>
                  <a:pt x="4004020" y="1361316"/>
                  <a:pt x="4002130" y="1507107"/>
                  <a:pt x="4024138" y="1804042"/>
                </a:cubicBezTo>
                <a:cubicBezTo>
                  <a:pt x="3769328" y="1798541"/>
                  <a:pt x="3661424" y="1783649"/>
                  <a:pt x="3433931" y="1804042"/>
                </a:cubicBezTo>
                <a:cubicBezTo>
                  <a:pt x="3206438" y="1824435"/>
                  <a:pt x="3136082" y="1828803"/>
                  <a:pt x="2883966" y="1804042"/>
                </a:cubicBezTo>
                <a:cubicBezTo>
                  <a:pt x="2631851" y="1779281"/>
                  <a:pt x="2425874" y="1783377"/>
                  <a:pt x="2173035" y="1804042"/>
                </a:cubicBezTo>
                <a:cubicBezTo>
                  <a:pt x="1920196" y="1824707"/>
                  <a:pt x="1703430" y="1797570"/>
                  <a:pt x="1582828" y="1804042"/>
                </a:cubicBezTo>
                <a:cubicBezTo>
                  <a:pt x="1462226" y="1810514"/>
                  <a:pt x="1040189" y="1791834"/>
                  <a:pt x="871897" y="1804042"/>
                </a:cubicBezTo>
                <a:cubicBezTo>
                  <a:pt x="703605" y="1816250"/>
                  <a:pt x="429248" y="1811811"/>
                  <a:pt x="0" y="1804042"/>
                </a:cubicBezTo>
                <a:cubicBezTo>
                  <a:pt x="-17971" y="1632682"/>
                  <a:pt x="22908" y="1439461"/>
                  <a:pt x="0" y="1220735"/>
                </a:cubicBezTo>
                <a:cubicBezTo>
                  <a:pt x="-22908" y="1002009"/>
                  <a:pt x="15689" y="805849"/>
                  <a:pt x="0" y="601347"/>
                </a:cubicBezTo>
                <a:cubicBezTo>
                  <a:pt x="-15689" y="396845"/>
                  <a:pt x="-26156" y="248845"/>
                  <a:pt x="0" y="0"/>
                </a:cubicBezTo>
                <a:close/>
              </a:path>
              <a:path w="4024138" h="1804042" stroke="0" extrusionOk="0">
                <a:moveTo>
                  <a:pt x="0" y="0"/>
                </a:moveTo>
                <a:cubicBezTo>
                  <a:pt x="148501" y="-4209"/>
                  <a:pt x="418754" y="-16100"/>
                  <a:pt x="630448" y="0"/>
                </a:cubicBezTo>
                <a:cubicBezTo>
                  <a:pt x="842142" y="16100"/>
                  <a:pt x="947454" y="17207"/>
                  <a:pt x="1180414" y="0"/>
                </a:cubicBezTo>
                <a:cubicBezTo>
                  <a:pt x="1413374" y="-17207"/>
                  <a:pt x="1676541" y="1008"/>
                  <a:pt x="1931586" y="0"/>
                </a:cubicBezTo>
                <a:cubicBezTo>
                  <a:pt x="2186631" y="-1008"/>
                  <a:pt x="2389848" y="3702"/>
                  <a:pt x="2562035" y="0"/>
                </a:cubicBezTo>
                <a:cubicBezTo>
                  <a:pt x="2734222" y="-3702"/>
                  <a:pt x="2923619" y="-28787"/>
                  <a:pt x="3192483" y="0"/>
                </a:cubicBezTo>
                <a:cubicBezTo>
                  <a:pt x="3461347" y="28787"/>
                  <a:pt x="3616574" y="4843"/>
                  <a:pt x="4024138" y="0"/>
                </a:cubicBezTo>
                <a:cubicBezTo>
                  <a:pt x="4018818" y="213737"/>
                  <a:pt x="4033610" y="346938"/>
                  <a:pt x="4024138" y="565266"/>
                </a:cubicBezTo>
                <a:cubicBezTo>
                  <a:pt x="4014666" y="783594"/>
                  <a:pt x="4017545" y="944763"/>
                  <a:pt x="4024138" y="1166614"/>
                </a:cubicBezTo>
                <a:cubicBezTo>
                  <a:pt x="4030731" y="1388465"/>
                  <a:pt x="4009577" y="1526735"/>
                  <a:pt x="4024138" y="1804042"/>
                </a:cubicBezTo>
                <a:cubicBezTo>
                  <a:pt x="3778216" y="1810531"/>
                  <a:pt x="3605357" y="1777530"/>
                  <a:pt x="3433931" y="1804042"/>
                </a:cubicBezTo>
                <a:cubicBezTo>
                  <a:pt x="3262505" y="1830554"/>
                  <a:pt x="3001240" y="1773947"/>
                  <a:pt x="2763241" y="1804042"/>
                </a:cubicBezTo>
                <a:cubicBezTo>
                  <a:pt x="2525242" y="1834138"/>
                  <a:pt x="2300196" y="1798505"/>
                  <a:pt x="2132793" y="1804042"/>
                </a:cubicBezTo>
                <a:cubicBezTo>
                  <a:pt x="1965390" y="1809579"/>
                  <a:pt x="1642309" y="1794821"/>
                  <a:pt x="1381621" y="1804042"/>
                </a:cubicBezTo>
                <a:cubicBezTo>
                  <a:pt x="1120933" y="1813263"/>
                  <a:pt x="906226" y="1812801"/>
                  <a:pt x="630448" y="1804042"/>
                </a:cubicBezTo>
                <a:cubicBezTo>
                  <a:pt x="354670" y="1795283"/>
                  <a:pt x="303009" y="1779070"/>
                  <a:pt x="0" y="1804042"/>
                </a:cubicBezTo>
                <a:cubicBezTo>
                  <a:pt x="-20053" y="1663151"/>
                  <a:pt x="-1187" y="1438029"/>
                  <a:pt x="0" y="1202695"/>
                </a:cubicBezTo>
                <a:cubicBezTo>
                  <a:pt x="1187" y="967361"/>
                  <a:pt x="26245" y="873899"/>
                  <a:pt x="0" y="619388"/>
                </a:cubicBezTo>
                <a:cubicBezTo>
                  <a:pt x="-26245" y="364877"/>
                  <a:pt x="-12990" y="224652"/>
                  <a:pt x="0" y="0"/>
                </a:cubicBezTo>
                <a:close/>
              </a:path>
            </a:pathLst>
          </a:custGeom>
          <a:ln w="50800">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6" name="TextBox 5">
            <a:extLst>
              <a:ext uri="{FF2B5EF4-FFF2-40B4-BE49-F238E27FC236}">
                <a16:creationId xmlns:a16="http://schemas.microsoft.com/office/drawing/2014/main" id="{1612E4A7-A320-4D3A-88F8-E74307C0FFDF}"/>
              </a:ext>
            </a:extLst>
          </p:cNvPr>
          <p:cNvSpPr txBox="1"/>
          <p:nvPr/>
        </p:nvSpPr>
        <p:spPr>
          <a:xfrm>
            <a:off x="8506850" y="2031592"/>
            <a:ext cx="3082895" cy="230832"/>
          </a:xfrm>
          <a:prstGeom prst="rect">
            <a:avLst/>
          </a:prstGeom>
          <a:noFill/>
        </p:spPr>
        <p:txBody>
          <a:bodyPr wrap="none" rtlCol="0">
            <a:spAutoFit/>
          </a:bodyPr>
          <a:lstStyle/>
          <a:p>
            <a:r>
              <a:rPr lang="en-CA" sz="900" dirty="0">
                <a:hlinkClick r:id="rId7" tooltip="https://www.flickr.com/photos/stanbury/6153599873/?rb=1"/>
              </a:rPr>
              <a:t>This Photo</a:t>
            </a:r>
            <a:r>
              <a:rPr lang="en-CA" sz="900" dirty="0"/>
              <a:t> by Unknown Author is licensed under </a:t>
            </a:r>
            <a:r>
              <a:rPr lang="en-CA" sz="900" dirty="0">
                <a:hlinkClick r:id="rId8" tooltip="https://creativecommons.org/licenses/by-nc-sa/3.0/"/>
              </a:rPr>
              <a:t>CC BY-SA-NC</a:t>
            </a:r>
            <a:endParaRPr lang="en-CA" sz="900" dirty="0"/>
          </a:p>
        </p:txBody>
      </p:sp>
      <p:sp>
        <p:nvSpPr>
          <p:cNvPr id="7" name="TextBox 6">
            <a:extLst>
              <a:ext uri="{FF2B5EF4-FFF2-40B4-BE49-F238E27FC236}">
                <a16:creationId xmlns:a16="http://schemas.microsoft.com/office/drawing/2014/main" id="{DD9767D7-FF6D-4DDA-AF87-6116AD17DE99}"/>
              </a:ext>
            </a:extLst>
          </p:cNvPr>
          <p:cNvSpPr txBox="1"/>
          <p:nvPr/>
        </p:nvSpPr>
        <p:spPr>
          <a:xfrm>
            <a:off x="378989" y="6548606"/>
            <a:ext cx="6980278" cy="276999"/>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Source of lesson and far right photo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Education for Sustainable Development: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kindergarten.pdf (gov.mb.ca</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38768A9-B420-456A-8DB6-05A3A79D5F09}"/>
              </a:ext>
            </a:extLst>
          </p:cNvPr>
          <p:cNvGrpSpPr/>
          <p:nvPr/>
        </p:nvGrpSpPr>
        <p:grpSpPr>
          <a:xfrm>
            <a:off x="468430" y="238695"/>
            <a:ext cx="6174741" cy="1711291"/>
            <a:chOff x="446340" y="561872"/>
            <a:chExt cx="5279409" cy="1167776"/>
          </a:xfrm>
        </p:grpSpPr>
        <p:sp>
          <p:nvSpPr>
            <p:cNvPr id="2" name="Title 1">
              <a:extLst>
                <a:ext uri="{FF2B5EF4-FFF2-40B4-BE49-F238E27FC236}">
                  <a16:creationId xmlns:a16="http://schemas.microsoft.com/office/drawing/2014/main" id="{53B64C66-33AF-44AF-88E2-58A360E97FD9}"/>
                </a:ext>
              </a:extLst>
            </p:cNvPr>
            <p:cNvSpPr txBox="1">
              <a:spLocks/>
            </p:cNvSpPr>
            <p:nvPr/>
          </p:nvSpPr>
          <p:spPr>
            <a:xfrm>
              <a:off x="446341" y="561872"/>
              <a:ext cx="5279408" cy="1167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venir Next LT Pro" panose="020B0504020202020204" pitchFamily="34" charset="0"/>
                </a:rPr>
                <a:t>Branch of Life: First Steps</a:t>
              </a:r>
            </a:p>
          </p:txBody>
        </p:sp>
        <p:sp>
          <p:nvSpPr>
            <p:cNvPr id="8" name="Rectangle 7">
              <a:extLst>
                <a:ext uri="{FF2B5EF4-FFF2-40B4-BE49-F238E27FC236}">
                  <a16:creationId xmlns:a16="http://schemas.microsoft.com/office/drawing/2014/main" id="{BAB1C78B-6246-4A09-B0D8-3286AE244B9E}"/>
                </a:ext>
              </a:extLst>
            </p:cNvPr>
            <p:cNvSpPr/>
            <p:nvPr/>
          </p:nvSpPr>
          <p:spPr>
            <a:xfrm>
              <a:off x="446340" y="1410158"/>
              <a:ext cx="5167376" cy="2285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pic>
        <p:nvPicPr>
          <p:cNvPr id="14" name="Graphic 13" descr="Footprints">
            <a:extLst>
              <a:ext uri="{FF2B5EF4-FFF2-40B4-BE49-F238E27FC236}">
                <a16:creationId xmlns:a16="http://schemas.microsoft.com/office/drawing/2014/main" id="{F8716BB2-8539-4457-A7F9-20215878BF6D}"/>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2916007">
            <a:off x="6994585" y="4137932"/>
            <a:ext cx="826698" cy="826698"/>
          </a:xfrm>
          <a:prstGeom prst="rect">
            <a:avLst/>
          </a:prstGeom>
        </p:spPr>
      </p:pic>
      <p:pic>
        <p:nvPicPr>
          <p:cNvPr id="15" name="Graphic 14" descr="Footprints">
            <a:extLst>
              <a:ext uri="{FF2B5EF4-FFF2-40B4-BE49-F238E27FC236}">
                <a16:creationId xmlns:a16="http://schemas.microsoft.com/office/drawing/2014/main" id="{4AAB511A-D238-4A70-BA10-8CC5550090A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1768921">
            <a:off x="7822855" y="3343774"/>
            <a:ext cx="763060" cy="763060"/>
          </a:xfrm>
          <a:prstGeom prst="rect">
            <a:avLst/>
          </a:prstGeom>
        </p:spPr>
      </p:pic>
      <p:pic>
        <p:nvPicPr>
          <p:cNvPr id="17" name="Graphic 16" descr="Footprints">
            <a:extLst>
              <a:ext uri="{FF2B5EF4-FFF2-40B4-BE49-F238E27FC236}">
                <a16:creationId xmlns:a16="http://schemas.microsoft.com/office/drawing/2014/main" id="{182BB14E-E5D6-4BA3-B6B4-1186872877C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rot="10124177">
            <a:off x="7811258" y="2216223"/>
            <a:ext cx="786253" cy="786253"/>
          </a:xfrm>
          <a:prstGeom prst="rect">
            <a:avLst/>
          </a:prstGeom>
        </p:spPr>
      </p:pic>
      <p:sp>
        <p:nvSpPr>
          <p:cNvPr id="19" name="TextBox 18">
            <a:extLst>
              <a:ext uri="{FF2B5EF4-FFF2-40B4-BE49-F238E27FC236}">
                <a16:creationId xmlns:a16="http://schemas.microsoft.com/office/drawing/2014/main" id="{19710858-503D-46D5-856B-94C2F6F25375}"/>
              </a:ext>
            </a:extLst>
          </p:cNvPr>
          <p:cNvSpPr txBox="1"/>
          <p:nvPr/>
        </p:nvSpPr>
        <p:spPr>
          <a:xfrm>
            <a:off x="9033687" y="4161815"/>
            <a:ext cx="3209254" cy="230832"/>
          </a:xfrm>
          <a:prstGeom prst="rect">
            <a:avLst/>
          </a:prstGeom>
          <a:noFill/>
        </p:spPr>
        <p:txBody>
          <a:bodyPr wrap="square" rtlCol="0">
            <a:spAutoFit/>
          </a:bodyPr>
          <a:lstStyle/>
          <a:p>
            <a:r>
              <a:rPr lang="en-CA" sz="900" dirty="0">
                <a:hlinkClick r:id="rId5" tooltip="https://sweetbeebuzzings.blogspot.com/2015/03/a-big-ol-pile-of-yarn.html"/>
              </a:rPr>
              <a:t>This Photo</a:t>
            </a:r>
            <a:r>
              <a:rPr lang="en-CA" sz="900" dirty="0"/>
              <a:t> by Unknown Author is licensed under </a:t>
            </a:r>
            <a:r>
              <a:rPr lang="en-CA" sz="900" dirty="0">
                <a:hlinkClick r:id="rId8" tooltip="https://creativecommons.org/licenses/by-nc-sa/3.0/"/>
              </a:rPr>
              <a:t>CC BY-SA-NC</a:t>
            </a:r>
            <a:endParaRPr lang="en-CA" sz="900" dirty="0"/>
          </a:p>
        </p:txBody>
      </p:sp>
      <p:pic>
        <p:nvPicPr>
          <p:cNvPr id="21" name="Picture 20">
            <a:extLst>
              <a:ext uri="{FF2B5EF4-FFF2-40B4-BE49-F238E27FC236}">
                <a16:creationId xmlns:a16="http://schemas.microsoft.com/office/drawing/2014/main" id="{DD4A87BC-E960-4BEF-A1FE-96C7DE695AD2}"/>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rcRect l="53794"/>
          <a:stretch/>
        </p:blipFill>
        <p:spPr>
          <a:xfrm>
            <a:off x="8204384" y="4595574"/>
            <a:ext cx="3790436" cy="1929191"/>
          </a:xfrm>
          <a:custGeom>
            <a:avLst/>
            <a:gdLst>
              <a:gd name="connsiteX0" fmla="*/ 0 w 3790436"/>
              <a:gd name="connsiteY0" fmla="*/ 0 h 1929191"/>
              <a:gd name="connsiteX1" fmla="*/ 555931 w 3790436"/>
              <a:gd name="connsiteY1" fmla="*/ 0 h 1929191"/>
              <a:gd name="connsiteX2" fmla="*/ 1225574 w 3790436"/>
              <a:gd name="connsiteY2" fmla="*/ 0 h 1929191"/>
              <a:gd name="connsiteX3" fmla="*/ 1819409 w 3790436"/>
              <a:gd name="connsiteY3" fmla="*/ 0 h 1929191"/>
              <a:gd name="connsiteX4" fmla="*/ 2375340 w 3790436"/>
              <a:gd name="connsiteY4" fmla="*/ 0 h 1929191"/>
              <a:gd name="connsiteX5" fmla="*/ 3044984 w 3790436"/>
              <a:gd name="connsiteY5" fmla="*/ 0 h 1929191"/>
              <a:gd name="connsiteX6" fmla="*/ 3790436 w 3790436"/>
              <a:gd name="connsiteY6" fmla="*/ 0 h 1929191"/>
              <a:gd name="connsiteX7" fmla="*/ 3790436 w 3790436"/>
              <a:gd name="connsiteY7" fmla="*/ 643064 h 1929191"/>
              <a:gd name="connsiteX8" fmla="*/ 3790436 w 3790436"/>
              <a:gd name="connsiteY8" fmla="*/ 1247544 h 1929191"/>
              <a:gd name="connsiteX9" fmla="*/ 3790436 w 3790436"/>
              <a:gd name="connsiteY9" fmla="*/ 1929191 h 1929191"/>
              <a:gd name="connsiteX10" fmla="*/ 3234505 w 3790436"/>
              <a:gd name="connsiteY10" fmla="*/ 1929191 h 1929191"/>
              <a:gd name="connsiteX11" fmla="*/ 2716479 w 3790436"/>
              <a:gd name="connsiteY11" fmla="*/ 1929191 h 1929191"/>
              <a:gd name="connsiteX12" fmla="*/ 2046835 w 3790436"/>
              <a:gd name="connsiteY12" fmla="*/ 1929191 h 1929191"/>
              <a:gd name="connsiteX13" fmla="*/ 1490905 w 3790436"/>
              <a:gd name="connsiteY13" fmla="*/ 1929191 h 1929191"/>
              <a:gd name="connsiteX14" fmla="*/ 821261 w 3790436"/>
              <a:gd name="connsiteY14" fmla="*/ 1929191 h 1929191"/>
              <a:gd name="connsiteX15" fmla="*/ 0 w 3790436"/>
              <a:gd name="connsiteY15" fmla="*/ 1929191 h 1929191"/>
              <a:gd name="connsiteX16" fmla="*/ 0 w 3790436"/>
              <a:gd name="connsiteY16" fmla="*/ 1305419 h 1929191"/>
              <a:gd name="connsiteX17" fmla="*/ 0 w 3790436"/>
              <a:gd name="connsiteY17" fmla="*/ 643064 h 1929191"/>
              <a:gd name="connsiteX18" fmla="*/ 0 w 3790436"/>
              <a:gd name="connsiteY18" fmla="*/ 0 h 192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0436" h="1929191" fill="none" extrusionOk="0">
                <a:moveTo>
                  <a:pt x="0" y="0"/>
                </a:moveTo>
                <a:cubicBezTo>
                  <a:pt x="274975" y="-26855"/>
                  <a:pt x="292304" y="-13951"/>
                  <a:pt x="555931" y="0"/>
                </a:cubicBezTo>
                <a:cubicBezTo>
                  <a:pt x="819558" y="13951"/>
                  <a:pt x="968654" y="29968"/>
                  <a:pt x="1225574" y="0"/>
                </a:cubicBezTo>
                <a:cubicBezTo>
                  <a:pt x="1482494" y="-29968"/>
                  <a:pt x="1542218" y="-14287"/>
                  <a:pt x="1819409" y="0"/>
                </a:cubicBezTo>
                <a:cubicBezTo>
                  <a:pt x="2096600" y="14287"/>
                  <a:pt x="2246820" y="-3797"/>
                  <a:pt x="2375340" y="0"/>
                </a:cubicBezTo>
                <a:cubicBezTo>
                  <a:pt x="2503860" y="3797"/>
                  <a:pt x="2724157" y="-203"/>
                  <a:pt x="3044984" y="0"/>
                </a:cubicBezTo>
                <a:cubicBezTo>
                  <a:pt x="3365811" y="203"/>
                  <a:pt x="3492333" y="8272"/>
                  <a:pt x="3790436" y="0"/>
                </a:cubicBezTo>
                <a:cubicBezTo>
                  <a:pt x="3797380" y="130109"/>
                  <a:pt x="3809457" y="488972"/>
                  <a:pt x="3790436" y="643064"/>
                </a:cubicBezTo>
                <a:cubicBezTo>
                  <a:pt x="3771415" y="797156"/>
                  <a:pt x="3800503" y="1101973"/>
                  <a:pt x="3790436" y="1247544"/>
                </a:cubicBezTo>
                <a:cubicBezTo>
                  <a:pt x="3780369" y="1393115"/>
                  <a:pt x="3773790" y="1601651"/>
                  <a:pt x="3790436" y="1929191"/>
                </a:cubicBezTo>
                <a:cubicBezTo>
                  <a:pt x="3625212" y="1951599"/>
                  <a:pt x="3365531" y="1922570"/>
                  <a:pt x="3234505" y="1929191"/>
                </a:cubicBezTo>
                <a:cubicBezTo>
                  <a:pt x="3103479" y="1935812"/>
                  <a:pt x="2916251" y="1938715"/>
                  <a:pt x="2716479" y="1929191"/>
                </a:cubicBezTo>
                <a:cubicBezTo>
                  <a:pt x="2516707" y="1919667"/>
                  <a:pt x="2194990" y="1909693"/>
                  <a:pt x="2046835" y="1929191"/>
                </a:cubicBezTo>
                <a:cubicBezTo>
                  <a:pt x="1898680" y="1948689"/>
                  <a:pt x="1699599" y="1906511"/>
                  <a:pt x="1490905" y="1929191"/>
                </a:cubicBezTo>
                <a:cubicBezTo>
                  <a:pt x="1282211" y="1951872"/>
                  <a:pt x="1031428" y="1944656"/>
                  <a:pt x="821261" y="1929191"/>
                </a:cubicBezTo>
                <a:cubicBezTo>
                  <a:pt x="611094" y="1913726"/>
                  <a:pt x="196827" y="1917011"/>
                  <a:pt x="0" y="1929191"/>
                </a:cubicBezTo>
                <a:cubicBezTo>
                  <a:pt x="3527" y="1770935"/>
                  <a:pt x="29064" y="1533453"/>
                  <a:pt x="0" y="1305419"/>
                </a:cubicBezTo>
                <a:cubicBezTo>
                  <a:pt x="-29064" y="1077385"/>
                  <a:pt x="21061" y="908005"/>
                  <a:pt x="0" y="643064"/>
                </a:cubicBezTo>
                <a:cubicBezTo>
                  <a:pt x="-21061" y="378123"/>
                  <a:pt x="9232" y="256726"/>
                  <a:pt x="0" y="0"/>
                </a:cubicBezTo>
                <a:close/>
              </a:path>
              <a:path w="3790436" h="1929191" stroke="0" extrusionOk="0">
                <a:moveTo>
                  <a:pt x="0" y="0"/>
                </a:moveTo>
                <a:cubicBezTo>
                  <a:pt x="272458" y="12195"/>
                  <a:pt x="314704" y="-9786"/>
                  <a:pt x="593835" y="0"/>
                </a:cubicBezTo>
                <a:cubicBezTo>
                  <a:pt x="872967" y="9786"/>
                  <a:pt x="916746" y="16893"/>
                  <a:pt x="1111861" y="0"/>
                </a:cubicBezTo>
                <a:cubicBezTo>
                  <a:pt x="1306976" y="-16893"/>
                  <a:pt x="1535236" y="-31770"/>
                  <a:pt x="1819409" y="0"/>
                </a:cubicBezTo>
                <a:cubicBezTo>
                  <a:pt x="2103582" y="31770"/>
                  <a:pt x="2254541" y="-28909"/>
                  <a:pt x="2413244" y="0"/>
                </a:cubicBezTo>
                <a:cubicBezTo>
                  <a:pt x="2571948" y="28909"/>
                  <a:pt x="2745132" y="20463"/>
                  <a:pt x="3007079" y="0"/>
                </a:cubicBezTo>
                <a:cubicBezTo>
                  <a:pt x="3269026" y="-20463"/>
                  <a:pt x="3444733" y="32578"/>
                  <a:pt x="3790436" y="0"/>
                </a:cubicBezTo>
                <a:cubicBezTo>
                  <a:pt x="3793577" y="237022"/>
                  <a:pt x="3791363" y="377559"/>
                  <a:pt x="3790436" y="604480"/>
                </a:cubicBezTo>
                <a:cubicBezTo>
                  <a:pt x="3789509" y="831401"/>
                  <a:pt x="3793069" y="1069819"/>
                  <a:pt x="3790436" y="1247544"/>
                </a:cubicBezTo>
                <a:cubicBezTo>
                  <a:pt x="3787803" y="1425269"/>
                  <a:pt x="3776731" y="1687030"/>
                  <a:pt x="3790436" y="1929191"/>
                </a:cubicBezTo>
                <a:cubicBezTo>
                  <a:pt x="3582389" y="1934811"/>
                  <a:pt x="3503139" y="1948676"/>
                  <a:pt x="3234505" y="1929191"/>
                </a:cubicBezTo>
                <a:cubicBezTo>
                  <a:pt x="2965871" y="1909706"/>
                  <a:pt x="2878191" y="1902506"/>
                  <a:pt x="2602766" y="1929191"/>
                </a:cubicBezTo>
                <a:cubicBezTo>
                  <a:pt x="2327341" y="1955876"/>
                  <a:pt x="2251775" y="1917102"/>
                  <a:pt x="2008931" y="1929191"/>
                </a:cubicBezTo>
                <a:cubicBezTo>
                  <a:pt x="1766088" y="1941280"/>
                  <a:pt x="1641599" y="1914460"/>
                  <a:pt x="1301383" y="1929191"/>
                </a:cubicBezTo>
                <a:cubicBezTo>
                  <a:pt x="961167" y="1943922"/>
                  <a:pt x="862459" y="1945279"/>
                  <a:pt x="593835" y="1929191"/>
                </a:cubicBezTo>
                <a:cubicBezTo>
                  <a:pt x="325211" y="1913103"/>
                  <a:pt x="153300" y="1905034"/>
                  <a:pt x="0" y="1929191"/>
                </a:cubicBezTo>
                <a:cubicBezTo>
                  <a:pt x="-15998" y="1639939"/>
                  <a:pt x="27417" y="1428323"/>
                  <a:pt x="0" y="1286127"/>
                </a:cubicBezTo>
                <a:cubicBezTo>
                  <a:pt x="-27417" y="1143931"/>
                  <a:pt x="-16085" y="920289"/>
                  <a:pt x="0" y="662356"/>
                </a:cubicBezTo>
                <a:cubicBezTo>
                  <a:pt x="16085" y="404423"/>
                  <a:pt x="-19975" y="243622"/>
                  <a:pt x="0" y="0"/>
                </a:cubicBezTo>
                <a:close/>
              </a:path>
            </a:pathLst>
          </a:custGeom>
          <a:ln w="4127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22" name="TextBox 21">
            <a:extLst>
              <a:ext uri="{FF2B5EF4-FFF2-40B4-BE49-F238E27FC236}">
                <a16:creationId xmlns:a16="http://schemas.microsoft.com/office/drawing/2014/main" id="{1C8DFBDA-B627-423D-B057-9392299EF63B}"/>
              </a:ext>
            </a:extLst>
          </p:cNvPr>
          <p:cNvSpPr txBox="1"/>
          <p:nvPr/>
        </p:nvSpPr>
        <p:spPr>
          <a:xfrm>
            <a:off x="8892877" y="6557670"/>
            <a:ext cx="3221939" cy="230832"/>
          </a:xfrm>
          <a:prstGeom prst="rect">
            <a:avLst/>
          </a:prstGeom>
          <a:noFill/>
        </p:spPr>
        <p:txBody>
          <a:bodyPr wrap="square" rtlCol="0">
            <a:spAutoFit/>
          </a:bodyPr>
          <a:lstStyle/>
          <a:p>
            <a:r>
              <a:rPr lang="en-CA" sz="900" dirty="0">
                <a:hlinkClick r:id="rId13" tooltip="http://www.mamamiss.com/2015/08/10/woodland-dream-catchers/"/>
              </a:rPr>
              <a:t>This Photo</a:t>
            </a:r>
            <a:r>
              <a:rPr lang="en-CA" sz="900" dirty="0"/>
              <a:t> by Unknown Author is licensed under </a:t>
            </a:r>
            <a:r>
              <a:rPr lang="en-CA" sz="900" dirty="0">
                <a:hlinkClick r:id="rId14" tooltip="https://creativecommons.org/licenses/by-nc-nd/3.0/"/>
              </a:rPr>
              <a:t>CC BY-NC-ND</a:t>
            </a:r>
            <a:endParaRPr lang="en-CA" sz="900" dirty="0"/>
          </a:p>
        </p:txBody>
      </p:sp>
    </p:spTree>
    <p:extLst>
      <p:ext uri="{BB962C8B-B14F-4D97-AF65-F5344CB8AC3E}">
        <p14:creationId xmlns:p14="http://schemas.microsoft.com/office/powerpoint/2010/main" val="96577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307A259-0508-4609-A3D2-1E9E66FA8032}"/>
              </a:ext>
            </a:extLst>
          </p:cNvPr>
          <p:cNvSpPr txBox="1">
            <a:spLocks/>
          </p:cNvSpPr>
          <p:nvPr/>
        </p:nvSpPr>
        <p:spPr>
          <a:xfrm>
            <a:off x="378989" y="1697035"/>
            <a:ext cx="7773493" cy="4764348"/>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a:p>
            <a:r>
              <a:rPr lang="en-CA" dirty="0">
                <a:latin typeface="Avenir Next LT Pro" panose="020B0504020202020204" pitchFamily="34" charset="0"/>
              </a:rPr>
              <a:t>Use your binoculars to </a:t>
            </a:r>
            <a:r>
              <a:rPr lang="en-US" dirty="0">
                <a:latin typeface="Avenir Next LT Pro" panose="020B0504020202020204" pitchFamily="34" charset="0"/>
              </a:rPr>
              <a:t>search for and gather natural items or items made from natural elements from inside and outside your home</a:t>
            </a:r>
          </a:p>
          <a:p>
            <a:endParaRPr lang="en-US" dirty="0">
              <a:latin typeface="Avenir Next LT Pro" panose="020B0504020202020204" pitchFamily="34" charset="0"/>
            </a:endParaRPr>
          </a:p>
          <a:p>
            <a:r>
              <a:rPr lang="en-US" dirty="0">
                <a:latin typeface="Avenir Next LT Pro" panose="020B0504020202020204" pitchFamily="34" charset="0"/>
              </a:rPr>
              <a:t>Only choose items that you think help you live better in some way</a:t>
            </a:r>
          </a:p>
          <a:p>
            <a:endParaRPr lang="en-US" dirty="0">
              <a:latin typeface="Avenir Next LT Pro" panose="020B0504020202020204" pitchFamily="34" charset="0"/>
            </a:endParaRPr>
          </a:p>
          <a:p>
            <a:r>
              <a:rPr lang="en-US" dirty="0">
                <a:latin typeface="Avenir Next LT Pro" panose="020B0504020202020204" pitchFamily="34" charset="0"/>
              </a:rPr>
              <a:t>When in nature, take</a:t>
            </a:r>
            <a:r>
              <a:rPr lang="en-CA" dirty="0">
                <a:latin typeface="Avenir Next LT Pro" panose="020B0504020202020204" pitchFamily="34" charset="0"/>
              </a:rPr>
              <a:t> only what is abundant and only take a little. Do not pick living things from trees or gardens, pick off the ground.</a:t>
            </a:r>
            <a:endParaRPr lang="en-US" dirty="0">
              <a:latin typeface="Avenir Next LT Pro" panose="020B0504020202020204" pitchFamily="34" charset="0"/>
            </a:endParaRPr>
          </a:p>
          <a:p>
            <a:pPr lvl="1">
              <a:buFont typeface="Wingdings" panose="05000000000000000000" pitchFamily="2" charset="2"/>
              <a:buChar char="Ø"/>
            </a:pPr>
            <a:endParaRPr lang="en-US" dirty="0">
              <a:latin typeface="Avenir Next LT Pro" panose="020B0504020202020204" pitchFamily="34" charset="0"/>
            </a:endParaRPr>
          </a:p>
          <a:p>
            <a:pPr lvl="1">
              <a:buFont typeface="Wingdings" panose="05000000000000000000" pitchFamily="2" charset="2"/>
              <a:buChar char="Ø"/>
            </a:pPr>
            <a:endParaRPr lang="en-US" sz="1600" dirty="0"/>
          </a:p>
        </p:txBody>
      </p:sp>
      <p:pic>
        <p:nvPicPr>
          <p:cNvPr id="4" name="Picture 3">
            <a:extLst>
              <a:ext uri="{FF2B5EF4-FFF2-40B4-BE49-F238E27FC236}">
                <a16:creationId xmlns:a16="http://schemas.microsoft.com/office/drawing/2014/main" id="{AA047DB9-B405-4870-85F2-4FB61C261629}"/>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p:blipFill>
        <p:spPr>
          <a:xfrm>
            <a:off x="8831854" y="2400124"/>
            <a:ext cx="3209254" cy="1975825"/>
          </a:xfrm>
          <a:custGeom>
            <a:avLst/>
            <a:gdLst>
              <a:gd name="connsiteX0" fmla="*/ 0 w 3209254"/>
              <a:gd name="connsiteY0" fmla="*/ 0 h 1975825"/>
              <a:gd name="connsiteX1" fmla="*/ 609758 w 3209254"/>
              <a:gd name="connsiteY1" fmla="*/ 0 h 1975825"/>
              <a:gd name="connsiteX2" fmla="*/ 1155331 w 3209254"/>
              <a:gd name="connsiteY2" fmla="*/ 0 h 1975825"/>
              <a:gd name="connsiteX3" fmla="*/ 1732997 w 3209254"/>
              <a:gd name="connsiteY3" fmla="*/ 0 h 1975825"/>
              <a:gd name="connsiteX4" fmla="*/ 2406941 w 3209254"/>
              <a:gd name="connsiteY4" fmla="*/ 0 h 1975825"/>
              <a:gd name="connsiteX5" fmla="*/ 3209254 w 3209254"/>
              <a:gd name="connsiteY5" fmla="*/ 0 h 1975825"/>
              <a:gd name="connsiteX6" fmla="*/ 3209254 w 3209254"/>
              <a:gd name="connsiteY6" fmla="*/ 619092 h 1975825"/>
              <a:gd name="connsiteX7" fmla="*/ 3209254 w 3209254"/>
              <a:gd name="connsiteY7" fmla="*/ 1218425 h 1975825"/>
              <a:gd name="connsiteX8" fmla="*/ 3209254 w 3209254"/>
              <a:gd name="connsiteY8" fmla="*/ 1975825 h 1975825"/>
              <a:gd name="connsiteX9" fmla="*/ 2567403 w 3209254"/>
              <a:gd name="connsiteY9" fmla="*/ 1975825 h 1975825"/>
              <a:gd name="connsiteX10" fmla="*/ 1989737 w 3209254"/>
              <a:gd name="connsiteY10" fmla="*/ 1975825 h 1975825"/>
              <a:gd name="connsiteX11" fmla="*/ 1283702 w 3209254"/>
              <a:gd name="connsiteY11" fmla="*/ 1975825 h 1975825"/>
              <a:gd name="connsiteX12" fmla="*/ 673943 w 3209254"/>
              <a:gd name="connsiteY12" fmla="*/ 1975825 h 1975825"/>
              <a:gd name="connsiteX13" fmla="*/ 0 w 3209254"/>
              <a:gd name="connsiteY13" fmla="*/ 1975825 h 1975825"/>
              <a:gd name="connsiteX14" fmla="*/ 0 w 3209254"/>
              <a:gd name="connsiteY14" fmla="*/ 1297458 h 1975825"/>
              <a:gd name="connsiteX15" fmla="*/ 0 w 3209254"/>
              <a:gd name="connsiteY15" fmla="*/ 658608 h 1975825"/>
              <a:gd name="connsiteX16" fmla="*/ 0 w 3209254"/>
              <a:gd name="connsiteY16" fmla="*/ 0 h 19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9254" h="1975825" fill="none" extrusionOk="0">
                <a:moveTo>
                  <a:pt x="0" y="0"/>
                </a:moveTo>
                <a:cubicBezTo>
                  <a:pt x="276968" y="-21445"/>
                  <a:pt x="486686" y="-16249"/>
                  <a:pt x="609758" y="0"/>
                </a:cubicBezTo>
                <a:cubicBezTo>
                  <a:pt x="732830" y="16249"/>
                  <a:pt x="1003293" y="-3327"/>
                  <a:pt x="1155331" y="0"/>
                </a:cubicBezTo>
                <a:cubicBezTo>
                  <a:pt x="1307369" y="3327"/>
                  <a:pt x="1500033" y="-27691"/>
                  <a:pt x="1732997" y="0"/>
                </a:cubicBezTo>
                <a:cubicBezTo>
                  <a:pt x="1965961" y="27691"/>
                  <a:pt x="2087338" y="3383"/>
                  <a:pt x="2406941" y="0"/>
                </a:cubicBezTo>
                <a:cubicBezTo>
                  <a:pt x="2726544" y="-3383"/>
                  <a:pt x="2909747" y="3718"/>
                  <a:pt x="3209254" y="0"/>
                </a:cubicBezTo>
                <a:cubicBezTo>
                  <a:pt x="3236694" y="307317"/>
                  <a:pt x="3219028" y="315567"/>
                  <a:pt x="3209254" y="619092"/>
                </a:cubicBezTo>
                <a:cubicBezTo>
                  <a:pt x="3199480" y="922617"/>
                  <a:pt x="3212353" y="944765"/>
                  <a:pt x="3209254" y="1218425"/>
                </a:cubicBezTo>
                <a:cubicBezTo>
                  <a:pt x="3206155" y="1492085"/>
                  <a:pt x="3236994" y="1772277"/>
                  <a:pt x="3209254" y="1975825"/>
                </a:cubicBezTo>
                <a:cubicBezTo>
                  <a:pt x="3054494" y="1944311"/>
                  <a:pt x="2754761" y="1997843"/>
                  <a:pt x="2567403" y="1975825"/>
                </a:cubicBezTo>
                <a:cubicBezTo>
                  <a:pt x="2380045" y="1953807"/>
                  <a:pt x="2213528" y="1969723"/>
                  <a:pt x="1989737" y="1975825"/>
                </a:cubicBezTo>
                <a:cubicBezTo>
                  <a:pt x="1765946" y="1981927"/>
                  <a:pt x="1590522" y="1991626"/>
                  <a:pt x="1283702" y="1975825"/>
                </a:cubicBezTo>
                <a:cubicBezTo>
                  <a:pt x="976882" y="1960024"/>
                  <a:pt x="818552" y="1978382"/>
                  <a:pt x="673943" y="1975825"/>
                </a:cubicBezTo>
                <a:cubicBezTo>
                  <a:pt x="529334" y="1973268"/>
                  <a:pt x="321098" y="1983467"/>
                  <a:pt x="0" y="1975825"/>
                </a:cubicBezTo>
                <a:cubicBezTo>
                  <a:pt x="9002" y="1781419"/>
                  <a:pt x="-12911" y="1491793"/>
                  <a:pt x="0" y="1297458"/>
                </a:cubicBezTo>
                <a:cubicBezTo>
                  <a:pt x="12911" y="1103123"/>
                  <a:pt x="29288" y="845995"/>
                  <a:pt x="0" y="658608"/>
                </a:cubicBezTo>
                <a:cubicBezTo>
                  <a:pt x="-29288" y="471221"/>
                  <a:pt x="-17607" y="296255"/>
                  <a:pt x="0" y="0"/>
                </a:cubicBezTo>
                <a:close/>
              </a:path>
              <a:path w="3209254" h="1975825" stroke="0" extrusionOk="0">
                <a:moveTo>
                  <a:pt x="0" y="0"/>
                </a:moveTo>
                <a:cubicBezTo>
                  <a:pt x="298909" y="-7378"/>
                  <a:pt x="466265" y="5430"/>
                  <a:pt x="609758" y="0"/>
                </a:cubicBezTo>
                <a:cubicBezTo>
                  <a:pt x="753251" y="-5430"/>
                  <a:pt x="958855" y="-11371"/>
                  <a:pt x="1155331" y="0"/>
                </a:cubicBezTo>
                <a:cubicBezTo>
                  <a:pt x="1351807" y="11371"/>
                  <a:pt x="1671682" y="21617"/>
                  <a:pt x="1861367" y="0"/>
                </a:cubicBezTo>
                <a:cubicBezTo>
                  <a:pt x="2051052" y="-21617"/>
                  <a:pt x="2224810" y="-11457"/>
                  <a:pt x="2471126" y="0"/>
                </a:cubicBezTo>
                <a:cubicBezTo>
                  <a:pt x="2717442" y="11457"/>
                  <a:pt x="2939197" y="5315"/>
                  <a:pt x="3209254" y="0"/>
                </a:cubicBezTo>
                <a:cubicBezTo>
                  <a:pt x="3206344" y="175905"/>
                  <a:pt x="3213549" y="401505"/>
                  <a:pt x="3209254" y="698125"/>
                </a:cubicBezTo>
                <a:cubicBezTo>
                  <a:pt x="3204959" y="994746"/>
                  <a:pt x="3186143" y="1175861"/>
                  <a:pt x="3209254" y="1356733"/>
                </a:cubicBezTo>
                <a:cubicBezTo>
                  <a:pt x="3232365" y="1537605"/>
                  <a:pt x="3203254" y="1805547"/>
                  <a:pt x="3209254" y="1975825"/>
                </a:cubicBezTo>
                <a:cubicBezTo>
                  <a:pt x="3028851" y="2002482"/>
                  <a:pt x="2762955" y="1982368"/>
                  <a:pt x="2631588" y="1975825"/>
                </a:cubicBezTo>
                <a:cubicBezTo>
                  <a:pt x="2500221" y="1969282"/>
                  <a:pt x="2271904" y="1951560"/>
                  <a:pt x="1989737" y="1975825"/>
                </a:cubicBezTo>
                <a:cubicBezTo>
                  <a:pt x="1707570" y="2000090"/>
                  <a:pt x="1599270" y="1970284"/>
                  <a:pt x="1347887" y="1975825"/>
                </a:cubicBezTo>
                <a:cubicBezTo>
                  <a:pt x="1096504" y="1981367"/>
                  <a:pt x="962429" y="1985398"/>
                  <a:pt x="738128" y="1975825"/>
                </a:cubicBezTo>
                <a:cubicBezTo>
                  <a:pt x="513827" y="1966252"/>
                  <a:pt x="324165" y="1992857"/>
                  <a:pt x="0" y="1975825"/>
                </a:cubicBezTo>
                <a:cubicBezTo>
                  <a:pt x="26215" y="1724796"/>
                  <a:pt x="-19084" y="1621998"/>
                  <a:pt x="0" y="1277700"/>
                </a:cubicBezTo>
                <a:cubicBezTo>
                  <a:pt x="19084" y="933403"/>
                  <a:pt x="15879" y="802418"/>
                  <a:pt x="0" y="579575"/>
                </a:cubicBezTo>
                <a:cubicBezTo>
                  <a:pt x="-15879" y="356733"/>
                  <a:pt x="-16356" y="196674"/>
                  <a:pt x="0" y="0"/>
                </a:cubicBezTo>
                <a:close/>
              </a:path>
            </a:pathLst>
          </a:custGeom>
          <a:ln w="5397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pic>
        <p:nvPicPr>
          <p:cNvPr id="5" name="Content Placeholder 5">
            <a:extLst>
              <a:ext uri="{FF2B5EF4-FFF2-40B4-BE49-F238E27FC236}">
                <a16:creationId xmlns:a16="http://schemas.microsoft.com/office/drawing/2014/main" id="{F15D9513-3E63-4482-8CAD-AD587E947FCD}"/>
              </a:ext>
            </a:extLst>
          </p:cNvPr>
          <p:cNvPicPr>
            <a:picLocks noChangeAspect="1"/>
          </p:cNvPicPr>
          <p:nvPr/>
        </p:nvPicPr>
        <p:blipFill>
          <a:blip r:embed="rId5" cstate="hq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p:blipFill>
        <p:spPr>
          <a:xfrm>
            <a:off x="8663647" y="189627"/>
            <a:ext cx="3209254" cy="1851945"/>
          </a:xfrm>
          <a:custGeom>
            <a:avLst/>
            <a:gdLst>
              <a:gd name="connsiteX0" fmla="*/ 0 w 3209254"/>
              <a:gd name="connsiteY0" fmla="*/ 0 h 1851945"/>
              <a:gd name="connsiteX1" fmla="*/ 609758 w 3209254"/>
              <a:gd name="connsiteY1" fmla="*/ 0 h 1851945"/>
              <a:gd name="connsiteX2" fmla="*/ 1155331 w 3209254"/>
              <a:gd name="connsiteY2" fmla="*/ 0 h 1851945"/>
              <a:gd name="connsiteX3" fmla="*/ 1732997 w 3209254"/>
              <a:gd name="connsiteY3" fmla="*/ 0 h 1851945"/>
              <a:gd name="connsiteX4" fmla="*/ 2406941 w 3209254"/>
              <a:gd name="connsiteY4" fmla="*/ 0 h 1851945"/>
              <a:gd name="connsiteX5" fmla="*/ 3209254 w 3209254"/>
              <a:gd name="connsiteY5" fmla="*/ 0 h 1851945"/>
              <a:gd name="connsiteX6" fmla="*/ 3209254 w 3209254"/>
              <a:gd name="connsiteY6" fmla="*/ 580276 h 1851945"/>
              <a:gd name="connsiteX7" fmla="*/ 3209254 w 3209254"/>
              <a:gd name="connsiteY7" fmla="*/ 1142033 h 1851945"/>
              <a:gd name="connsiteX8" fmla="*/ 3209254 w 3209254"/>
              <a:gd name="connsiteY8" fmla="*/ 1851945 h 1851945"/>
              <a:gd name="connsiteX9" fmla="*/ 2567403 w 3209254"/>
              <a:gd name="connsiteY9" fmla="*/ 1851945 h 1851945"/>
              <a:gd name="connsiteX10" fmla="*/ 1989737 w 3209254"/>
              <a:gd name="connsiteY10" fmla="*/ 1851945 h 1851945"/>
              <a:gd name="connsiteX11" fmla="*/ 1283702 w 3209254"/>
              <a:gd name="connsiteY11" fmla="*/ 1851945 h 1851945"/>
              <a:gd name="connsiteX12" fmla="*/ 673943 w 3209254"/>
              <a:gd name="connsiteY12" fmla="*/ 1851945 h 1851945"/>
              <a:gd name="connsiteX13" fmla="*/ 0 w 3209254"/>
              <a:gd name="connsiteY13" fmla="*/ 1851945 h 1851945"/>
              <a:gd name="connsiteX14" fmla="*/ 0 w 3209254"/>
              <a:gd name="connsiteY14" fmla="*/ 1216111 h 1851945"/>
              <a:gd name="connsiteX15" fmla="*/ 0 w 3209254"/>
              <a:gd name="connsiteY15" fmla="*/ 617315 h 1851945"/>
              <a:gd name="connsiteX16" fmla="*/ 0 w 3209254"/>
              <a:gd name="connsiteY16" fmla="*/ 0 h 185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9254" h="1851945" fill="none" extrusionOk="0">
                <a:moveTo>
                  <a:pt x="0" y="0"/>
                </a:moveTo>
                <a:cubicBezTo>
                  <a:pt x="276968" y="-21445"/>
                  <a:pt x="486686" y="-16249"/>
                  <a:pt x="609758" y="0"/>
                </a:cubicBezTo>
                <a:cubicBezTo>
                  <a:pt x="732830" y="16249"/>
                  <a:pt x="1003293" y="-3327"/>
                  <a:pt x="1155331" y="0"/>
                </a:cubicBezTo>
                <a:cubicBezTo>
                  <a:pt x="1307369" y="3327"/>
                  <a:pt x="1500033" y="-27691"/>
                  <a:pt x="1732997" y="0"/>
                </a:cubicBezTo>
                <a:cubicBezTo>
                  <a:pt x="1965961" y="27691"/>
                  <a:pt x="2087338" y="3383"/>
                  <a:pt x="2406941" y="0"/>
                </a:cubicBezTo>
                <a:cubicBezTo>
                  <a:pt x="2726544" y="-3383"/>
                  <a:pt x="2909747" y="3718"/>
                  <a:pt x="3209254" y="0"/>
                </a:cubicBezTo>
                <a:cubicBezTo>
                  <a:pt x="3191678" y="151810"/>
                  <a:pt x="3219849" y="426509"/>
                  <a:pt x="3209254" y="580276"/>
                </a:cubicBezTo>
                <a:cubicBezTo>
                  <a:pt x="3198659" y="734043"/>
                  <a:pt x="3198685" y="997888"/>
                  <a:pt x="3209254" y="1142033"/>
                </a:cubicBezTo>
                <a:cubicBezTo>
                  <a:pt x="3219823" y="1286178"/>
                  <a:pt x="3231842" y="1578581"/>
                  <a:pt x="3209254" y="1851945"/>
                </a:cubicBezTo>
                <a:cubicBezTo>
                  <a:pt x="3054494" y="1820431"/>
                  <a:pt x="2754761" y="1873963"/>
                  <a:pt x="2567403" y="1851945"/>
                </a:cubicBezTo>
                <a:cubicBezTo>
                  <a:pt x="2380045" y="1829927"/>
                  <a:pt x="2213528" y="1845843"/>
                  <a:pt x="1989737" y="1851945"/>
                </a:cubicBezTo>
                <a:cubicBezTo>
                  <a:pt x="1765946" y="1858047"/>
                  <a:pt x="1590522" y="1867746"/>
                  <a:pt x="1283702" y="1851945"/>
                </a:cubicBezTo>
                <a:cubicBezTo>
                  <a:pt x="976882" y="1836144"/>
                  <a:pt x="818552" y="1854502"/>
                  <a:pt x="673943" y="1851945"/>
                </a:cubicBezTo>
                <a:cubicBezTo>
                  <a:pt x="529334" y="1849388"/>
                  <a:pt x="321098" y="1859587"/>
                  <a:pt x="0" y="1851945"/>
                </a:cubicBezTo>
                <a:cubicBezTo>
                  <a:pt x="-7664" y="1691185"/>
                  <a:pt x="-13223" y="1427038"/>
                  <a:pt x="0" y="1216111"/>
                </a:cubicBezTo>
                <a:cubicBezTo>
                  <a:pt x="13223" y="1005184"/>
                  <a:pt x="-22057" y="803044"/>
                  <a:pt x="0" y="617315"/>
                </a:cubicBezTo>
                <a:cubicBezTo>
                  <a:pt x="22057" y="431586"/>
                  <a:pt x="-848" y="237353"/>
                  <a:pt x="0" y="0"/>
                </a:cubicBezTo>
                <a:close/>
              </a:path>
              <a:path w="3209254" h="1851945" stroke="0" extrusionOk="0">
                <a:moveTo>
                  <a:pt x="0" y="0"/>
                </a:moveTo>
                <a:cubicBezTo>
                  <a:pt x="298909" y="-7378"/>
                  <a:pt x="466265" y="5430"/>
                  <a:pt x="609758" y="0"/>
                </a:cubicBezTo>
                <a:cubicBezTo>
                  <a:pt x="753251" y="-5430"/>
                  <a:pt x="958855" y="-11371"/>
                  <a:pt x="1155331" y="0"/>
                </a:cubicBezTo>
                <a:cubicBezTo>
                  <a:pt x="1351807" y="11371"/>
                  <a:pt x="1671682" y="21617"/>
                  <a:pt x="1861367" y="0"/>
                </a:cubicBezTo>
                <a:cubicBezTo>
                  <a:pt x="2051052" y="-21617"/>
                  <a:pt x="2224810" y="-11457"/>
                  <a:pt x="2471126" y="0"/>
                </a:cubicBezTo>
                <a:cubicBezTo>
                  <a:pt x="2717442" y="11457"/>
                  <a:pt x="2939197" y="5315"/>
                  <a:pt x="3209254" y="0"/>
                </a:cubicBezTo>
                <a:cubicBezTo>
                  <a:pt x="3201141" y="250031"/>
                  <a:pt x="3229171" y="481539"/>
                  <a:pt x="3209254" y="654354"/>
                </a:cubicBezTo>
                <a:cubicBezTo>
                  <a:pt x="3189337" y="827169"/>
                  <a:pt x="3204642" y="1102661"/>
                  <a:pt x="3209254" y="1271669"/>
                </a:cubicBezTo>
                <a:cubicBezTo>
                  <a:pt x="3213866" y="1440677"/>
                  <a:pt x="3236442" y="1566424"/>
                  <a:pt x="3209254" y="1851945"/>
                </a:cubicBezTo>
                <a:cubicBezTo>
                  <a:pt x="3028851" y="1878602"/>
                  <a:pt x="2762955" y="1858488"/>
                  <a:pt x="2631588" y="1851945"/>
                </a:cubicBezTo>
                <a:cubicBezTo>
                  <a:pt x="2500221" y="1845402"/>
                  <a:pt x="2271904" y="1827680"/>
                  <a:pt x="1989737" y="1851945"/>
                </a:cubicBezTo>
                <a:cubicBezTo>
                  <a:pt x="1707570" y="1876210"/>
                  <a:pt x="1599270" y="1846404"/>
                  <a:pt x="1347887" y="1851945"/>
                </a:cubicBezTo>
                <a:cubicBezTo>
                  <a:pt x="1096504" y="1857487"/>
                  <a:pt x="962429" y="1861518"/>
                  <a:pt x="738128" y="1851945"/>
                </a:cubicBezTo>
                <a:cubicBezTo>
                  <a:pt x="513827" y="1842372"/>
                  <a:pt x="324165" y="1868977"/>
                  <a:pt x="0" y="1851945"/>
                </a:cubicBezTo>
                <a:cubicBezTo>
                  <a:pt x="-6241" y="1705940"/>
                  <a:pt x="24505" y="1485090"/>
                  <a:pt x="0" y="1197591"/>
                </a:cubicBezTo>
                <a:cubicBezTo>
                  <a:pt x="-24505" y="910092"/>
                  <a:pt x="15094" y="762761"/>
                  <a:pt x="0" y="543237"/>
                </a:cubicBezTo>
                <a:cubicBezTo>
                  <a:pt x="-15094" y="323713"/>
                  <a:pt x="2002" y="226604"/>
                  <a:pt x="0" y="0"/>
                </a:cubicBezTo>
                <a:close/>
              </a:path>
            </a:pathLst>
          </a:custGeom>
          <a:ln w="50800">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7" name="TextBox 6">
            <a:extLst>
              <a:ext uri="{FF2B5EF4-FFF2-40B4-BE49-F238E27FC236}">
                <a16:creationId xmlns:a16="http://schemas.microsoft.com/office/drawing/2014/main" id="{DD9767D7-FF6D-4DDA-AF87-6116AD17DE99}"/>
              </a:ext>
            </a:extLst>
          </p:cNvPr>
          <p:cNvSpPr txBox="1"/>
          <p:nvPr/>
        </p:nvSpPr>
        <p:spPr>
          <a:xfrm>
            <a:off x="378989" y="6548606"/>
            <a:ext cx="6980278" cy="276999"/>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Source of lesson and far right photo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Education for Sustainable Development: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kindergarten.pdf (gov.mb.ca</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38768A9-B420-456A-8DB6-05A3A79D5F09}"/>
              </a:ext>
            </a:extLst>
          </p:cNvPr>
          <p:cNvGrpSpPr/>
          <p:nvPr/>
        </p:nvGrpSpPr>
        <p:grpSpPr>
          <a:xfrm>
            <a:off x="468430" y="238695"/>
            <a:ext cx="6174741" cy="1711291"/>
            <a:chOff x="446340" y="561872"/>
            <a:chExt cx="5279409" cy="1167776"/>
          </a:xfrm>
        </p:grpSpPr>
        <p:sp>
          <p:nvSpPr>
            <p:cNvPr id="2" name="Title 1">
              <a:extLst>
                <a:ext uri="{FF2B5EF4-FFF2-40B4-BE49-F238E27FC236}">
                  <a16:creationId xmlns:a16="http://schemas.microsoft.com/office/drawing/2014/main" id="{53B64C66-33AF-44AF-88E2-58A360E97FD9}"/>
                </a:ext>
              </a:extLst>
            </p:cNvPr>
            <p:cNvSpPr txBox="1">
              <a:spLocks/>
            </p:cNvSpPr>
            <p:nvPr/>
          </p:nvSpPr>
          <p:spPr>
            <a:xfrm>
              <a:off x="446341" y="561872"/>
              <a:ext cx="5279408" cy="1167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venir Next LT Pro" panose="020B0504020202020204" pitchFamily="34" charset="0"/>
                </a:rPr>
                <a:t>Branch of Life: Next Steps</a:t>
              </a:r>
            </a:p>
          </p:txBody>
        </p:sp>
        <p:sp>
          <p:nvSpPr>
            <p:cNvPr id="8" name="Rectangle 7">
              <a:extLst>
                <a:ext uri="{FF2B5EF4-FFF2-40B4-BE49-F238E27FC236}">
                  <a16:creationId xmlns:a16="http://schemas.microsoft.com/office/drawing/2014/main" id="{BAB1C78B-6246-4A09-B0D8-3286AE244B9E}"/>
                </a:ext>
              </a:extLst>
            </p:cNvPr>
            <p:cNvSpPr/>
            <p:nvPr/>
          </p:nvSpPr>
          <p:spPr>
            <a:xfrm>
              <a:off x="446340" y="1410158"/>
              <a:ext cx="5167376" cy="2285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pic>
        <p:nvPicPr>
          <p:cNvPr id="12" name="Graphic 11" descr="Footprints">
            <a:extLst>
              <a:ext uri="{FF2B5EF4-FFF2-40B4-BE49-F238E27FC236}">
                <a16:creationId xmlns:a16="http://schemas.microsoft.com/office/drawing/2014/main" id="{A78D5B08-C4D4-46E3-85A8-9A7FDDA94BA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8662782">
            <a:off x="7400707" y="831448"/>
            <a:ext cx="914400" cy="914400"/>
          </a:xfrm>
          <a:prstGeom prst="rect">
            <a:avLst/>
          </a:prstGeom>
        </p:spPr>
      </p:pic>
      <p:pic>
        <p:nvPicPr>
          <p:cNvPr id="14" name="Graphic 13" descr="Footprints">
            <a:extLst>
              <a:ext uri="{FF2B5EF4-FFF2-40B4-BE49-F238E27FC236}">
                <a16:creationId xmlns:a16="http://schemas.microsoft.com/office/drawing/2014/main" id="{F8716BB2-8539-4457-A7F9-20215878BF6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1964740">
            <a:off x="7750910" y="5602766"/>
            <a:ext cx="914400" cy="914400"/>
          </a:xfrm>
          <a:prstGeom prst="rect">
            <a:avLst/>
          </a:prstGeom>
        </p:spPr>
      </p:pic>
      <p:pic>
        <p:nvPicPr>
          <p:cNvPr id="15" name="Graphic 14" descr="Footprints">
            <a:extLst>
              <a:ext uri="{FF2B5EF4-FFF2-40B4-BE49-F238E27FC236}">
                <a16:creationId xmlns:a16="http://schemas.microsoft.com/office/drawing/2014/main" id="{4AAB511A-D238-4A70-BA10-8CC5550090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1465825">
            <a:off x="7845351" y="3901414"/>
            <a:ext cx="914400" cy="914400"/>
          </a:xfrm>
          <a:prstGeom prst="rect">
            <a:avLst/>
          </a:prstGeom>
        </p:spPr>
      </p:pic>
      <p:pic>
        <p:nvPicPr>
          <p:cNvPr id="17" name="Graphic 16" descr="Footprints">
            <a:extLst>
              <a:ext uri="{FF2B5EF4-FFF2-40B4-BE49-F238E27FC236}">
                <a16:creationId xmlns:a16="http://schemas.microsoft.com/office/drawing/2014/main" id="{182BB14E-E5D6-4BA3-B6B4-1186872877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0246086">
            <a:off x="7857372" y="2284777"/>
            <a:ext cx="914400" cy="914400"/>
          </a:xfrm>
          <a:prstGeom prst="rect">
            <a:avLst/>
          </a:prstGeom>
        </p:spPr>
      </p:pic>
      <p:sp>
        <p:nvSpPr>
          <p:cNvPr id="10" name="TextBox 9">
            <a:extLst>
              <a:ext uri="{FF2B5EF4-FFF2-40B4-BE49-F238E27FC236}">
                <a16:creationId xmlns:a16="http://schemas.microsoft.com/office/drawing/2014/main" id="{9F6B309E-3178-4099-A598-B6F1DFFC180F}"/>
              </a:ext>
            </a:extLst>
          </p:cNvPr>
          <p:cNvSpPr txBox="1"/>
          <p:nvPr/>
        </p:nvSpPr>
        <p:spPr>
          <a:xfrm>
            <a:off x="8971044" y="2106730"/>
            <a:ext cx="2945566" cy="230832"/>
          </a:xfrm>
          <a:prstGeom prst="rect">
            <a:avLst/>
          </a:prstGeom>
          <a:noFill/>
        </p:spPr>
        <p:txBody>
          <a:bodyPr wrap="square" rtlCol="0">
            <a:spAutoFit/>
          </a:bodyPr>
          <a:lstStyle/>
          <a:p>
            <a:r>
              <a:rPr lang="en-CA" sz="900" dirty="0">
                <a:hlinkClick r:id="rId6" tooltip="https://commons.wikimedia.org/wiki/File:Pine_cones_on_ground.jpg"/>
              </a:rPr>
              <a:t>This Photo</a:t>
            </a:r>
            <a:r>
              <a:rPr lang="en-CA" sz="900" dirty="0"/>
              <a:t> by Unknown Author is licensed under </a:t>
            </a:r>
            <a:r>
              <a:rPr lang="en-CA" sz="900" dirty="0">
                <a:hlinkClick r:id="rId10" tooltip="https://creativecommons.org/licenses/by-sa/3.0/"/>
              </a:rPr>
              <a:t>CC BY-SA</a:t>
            </a:r>
            <a:endParaRPr lang="en-CA" sz="900" dirty="0"/>
          </a:p>
        </p:txBody>
      </p:sp>
      <p:sp>
        <p:nvSpPr>
          <p:cNvPr id="11" name="TextBox 10">
            <a:extLst>
              <a:ext uri="{FF2B5EF4-FFF2-40B4-BE49-F238E27FC236}">
                <a16:creationId xmlns:a16="http://schemas.microsoft.com/office/drawing/2014/main" id="{06C2A608-B211-4056-BA63-E2A871DD77FF}"/>
              </a:ext>
            </a:extLst>
          </p:cNvPr>
          <p:cNvSpPr txBox="1"/>
          <p:nvPr/>
        </p:nvSpPr>
        <p:spPr>
          <a:xfrm>
            <a:off x="9240318" y="4420423"/>
            <a:ext cx="3209254" cy="230832"/>
          </a:xfrm>
          <a:prstGeom prst="rect">
            <a:avLst/>
          </a:prstGeom>
          <a:noFill/>
        </p:spPr>
        <p:txBody>
          <a:bodyPr wrap="square" rtlCol="0">
            <a:spAutoFit/>
          </a:bodyPr>
          <a:lstStyle/>
          <a:p>
            <a:r>
              <a:rPr lang="en-CA" sz="900" dirty="0">
                <a:hlinkClick r:id="rId4" tooltip="https://commons.wikimedia.org/wiki/File:Wildflowers_at_California_Poppy_Reserve.jpg"/>
              </a:rPr>
              <a:t>This Photo</a:t>
            </a:r>
            <a:r>
              <a:rPr lang="en-CA" sz="900" dirty="0"/>
              <a:t> by Unknown Author is licensed under </a:t>
            </a:r>
            <a:r>
              <a:rPr lang="en-CA" sz="900" dirty="0">
                <a:hlinkClick r:id="rId10" tooltip="https://creativecommons.org/licenses/by-sa/3.0/"/>
              </a:rPr>
              <a:t>CC BY-SA</a:t>
            </a:r>
            <a:endParaRPr lang="en-CA" sz="900" dirty="0"/>
          </a:p>
        </p:txBody>
      </p:sp>
      <p:pic>
        <p:nvPicPr>
          <p:cNvPr id="23" name="Picture 22" descr="A picture containing rock, outdoor, wood, stone&#10;&#10;Description automatically generated">
            <a:extLst>
              <a:ext uri="{FF2B5EF4-FFF2-40B4-BE49-F238E27FC236}">
                <a16:creationId xmlns:a16="http://schemas.microsoft.com/office/drawing/2014/main" id="{36FDE605-2912-47B6-B02D-71AE755A5452}"/>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 xmlns:a1611="http://schemas.microsoft.com/office/drawing/2016/11/main" r:id="rId12"/>
              </a:ext>
            </a:extLst>
          </a:blip>
          <a:srcRect l="11509"/>
          <a:stretch/>
        </p:blipFill>
        <p:spPr>
          <a:xfrm>
            <a:off x="8791460" y="4773943"/>
            <a:ext cx="3249648" cy="1776854"/>
          </a:xfrm>
          <a:custGeom>
            <a:avLst/>
            <a:gdLst>
              <a:gd name="connsiteX0" fmla="*/ 0 w 3249648"/>
              <a:gd name="connsiteY0" fmla="*/ 0 h 1776854"/>
              <a:gd name="connsiteX1" fmla="*/ 617433 w 3249648"/>
              <a:gd name="connsiteY1" fmla="*/ 0 h 1776854"/>
              <a:gd name="connsiteX2" fmla="*/ 1169873 w 3249648"/>
              <a:gd name="connsiteY2" fmla="*/ 0 h 1776854"/>
              <a:gd name="connsiteX3" fmla="*/ 1754810 w 3249648"/>
              <a:gd name="connsiteY3" fmla="*/ 0 h 1776854"/>
              <a:gd name="connsiteX4" fmla="*/ 2437236 w 3249648"/>
              <a:gd name="connsiteY4" fmla="*/ 0 h 1776854"/>
              <a:gd name="connsiteX5" fmla="*/ 3249648 w 3249648"/>
              <a:gd name="connsiteY5" fmla="*/ 0 h 1776854"/>
              <a:gd name="connsiteX6" fmla="*/ 3249648 w 3249648"/>
              <a:gd name="connsiteY6" fmla="*/ 556748 h 1776854"/>
              <a:gd name="connsiteX7" fmla="*/ 3249648 w 3249648"/>
              <a:gd name="connsiteY7" fmla="*/ 1095727 h 1776854"/>
              <a:gd name="connsiteX8" fmla="*/ 3249648 w 3249648"/>
              <a:gd name="connsiteY8" fmla="*/ 1776854 h 1776854"/>
              <a:gd name="connsiteX9" fmla="*/ 2599718 w 3249648"/>
              <a:gd name="connsiteY9" fmla="*/ 1776854 h 1776854"/>
              <a:gd name="connsiteX10" fmla="*/ 2014782 w 3249648"/>
              <a:gd name="connsiteY10" fmla="*/ 1776854 h 1776854"/>
              <a:gd name="connsiteX11" fmla="*/ 1299859 w 3249648"/>
              <a:gd name="connsiteY11" fmla="*/ 1776854 h 1776854"/>
              <a:gd name="connsiteX12" fmla="*/ 682426 w 3249648"/>
              <a:gd name="connsiteY12" fmla="*/ 1776854 h 1776854"/>
              <a:gd name="connsiteX13" fmla="*/ 0 w 3249648"/>
              <a:gd name="connsiteY13" fmla="*/ 1776854 h 1776854"/>
              <a:gd name="connsiteX14" fmla="*/ 0 w 3249648"/>
              <a:gd name="connsiteY14" fmla="*/ 1166801 h 1776854"/>
              <a:gd name="connsiteX15" fmla="*/ 0 w 3249648"/>
              <a:gd name="connsiteY15" fmla="*/ 592285 h 1776854"/>
              <a:gd name="connsiteX16" fmla="*/ 0 w 3249648"/>
              <a:gd name="connsiteY16" fmla="*/ 0 h 17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9648" h="1776854" fill="none" extrusionOk="0">
                <a:moveTo>
                  <a:pt x="0" y="0"/>
                </a:moveTo>
                <a:cubicBezTo>
                  <a:pt x="305151" y="-1722"/>
                  <a:pt x="458593" y="-12726"/>
                  <a:pt x="617433" y="0"/>
                </a:cubicBezTo>
                <a:cubicBezTo>
                  <a:pt x="776273" y="12726"/>
                  <a:pt x="972032" y="-22817"/>
                  <a:pt x="1169873" y="0"/>
                </a:cubicBezTo>
                <a:cubicBezTo>
                  <a:pt x="1367714" y="22817"/>
                  <a:pt x="1580198" y="2917"/>
                  <a:pt x="1754810" y="0"/>
                </a:cubicBezTo>
                <a:cubicBezTo>
                  <a:pt x="1929422" y="-2917"/>
                  <a:pt x="2238569" y="-966"/>
                  <a:pt x="2437236" y="0"/>
                </a:cubicBezTo>
                <a:cubicBezTo>
                  <a:pt x="2635903" y="966"/>
                  <a:pt x="2846164" y="-8556"/>
                  <a:pt x="3249648" y="0"/>
                </a:cubicBezTo>
                <a:cubicBezTo>
                  <a:pt x="3272597" y="263142"/>
                  <a:pt x="3234717" y="393310"/>
                  <a:pt x="3249648" y="556748"/>
                </a:cubicBezTo>
                <a:cubicBezTo>
                  <a:pt x="3264579" y="720186"/>
                  <a:pt x="3269166" y="850035"/>
                  <a:pt x="3249648" y="1095727"/>
                </a:cubicBezTo>
                <a:cubicBezTo>
                  <a:pt x="3230130" y="1341419"/>
                  <a:pt x="3252052" y="1633582"/>
                  <a:pt x="3249648" y="1776854"/>
                </a:cubicBezTo>
                <a:cubicBezTo>
                  <a:pt x="3029255" y="1777709"/>
                  <a:pt x="2916886" y="1770990"/>
                  <a:pt x="2599718" y="1776854"/>
                </a:cubicBezTo>
                <a:cubicBezTo>
                  <a:pt x="2282550" y="1782719"/>
                  <a:pt x="2216704" y="1767742"/>
                  <a:pt x="2014782" y="1776854"/>
                </a:cubicBezTo>
                <a:cubicBezTo>
                  <a:pt x="1812860" y="1785966"/>
                  <a:pt x="1587616" y="1762591"/>
                  <a:pt x="1299859" y="1776854"/>
                </a:cubicBezTo>
                <a:cubicBezTo>
                  <a:pt x="1012102" y="1791117"/>
                  <a:pt x="828987" y="1782766"/>
                  <a:pt x="682426" y="1776854"/>
                </a:cubicBezTo>
                <a:cubicBezTo>
                  <a:pt x="535865" y="1770942"/>
                  <a:pt x="266356" y="1750800"/>
                  <a:pt x="0" y="1776854"/>
                </a:cubicBezTo>
                <a:cubicBezTo>
                  <a:pt x="64" y="1641069"/>
                  <a:pt x="-9427" y="1379278"/>
                  <a:pt x="0" y="1166801"/>
                </a:cubicBezTo>
                <a:cubicBezTo>
                  <a:pt x="9427" y="954324"/>
                  <a:pt x="4493" y="877074"/>
                  <a:pt x="0" y="592285"/>
                </a:cubicBezTo>
                <a:cubicBezTo>
                  <a:pt x="-4493" y="307496"/>
                  <a:pt x="10505" y="173481"/>
                  <a:pt x="0" y="0"/>
                </a:cubicBezTo>
                <a:close/>
              </a:path>
              <a:path w="3249648" h="1776854" stroke="0" extrusionOk="0">
                <a:moveTo>
                  <a:pt x="0" y="0"/>
                </a:moveTo>
                <a:cubicBezTo>
                  <a:pt x="156789" y="24537"/>
                  <a:pt x="477586" y="26022"/>
                  <a:pt x="617433" y="0"/>
                </a:cubicBezTo>
                <a:cubicBezTo>
                  <a:pt x="757280" y="-26022"/>
                  <a:pt x="955767" y="-17949"/>
                  <a:pt x="1169873" y="0"/>
                </a:cubicBezTo>
                <a:cubicBezTo>
                  <a:pt x="1383979" y="17949"/>
                  <a:pt x="1728440" y="-30175"/>
                  <a:pt x="1884796" y="0"/>
                </a:cubicBezTo>
                <a:cubicBezTo>
                  <a:pt x="2041152" y="30175"/>
                  <a:pt x="2337039" y="-22650"/>
                  <a:pt x="2502229" y="0"/>
                </a:cubicBezTo>
                <a:cubicBezTo>
                  <a:pt x="2667419" y="22650"/>
                  <a:pt x="2900840" y="-18668"/>
                  <a:pt x="3249648" y="0"/>
                </a:cubicBezTo>
                <a:cubicBezTo>
                  <a:pt x="3259834" y="191540"/>
                  <a:pt x="3244507" y="360119"/>
                  <a:pt x="3249648" y="627822"/>
                </a:cubicBezTo>
                <a:cubicBezTo>
                  <a:pt x="3254789" y="895525"/>
                  <a:pt x="3278775" y="1068940"/>
                  <a:pt x="3249648" y="1220106"/>
                </a:cubicBezTo>
                <a:cubicBezTo>
                  <a:pt x="3220521" y="1371272"/>
                  <a:pt x="3271790" y="1591178"/>
                  <a:pt x="3249648" y="1776854"/>
                </a:cubicBezTo>
                <a:cubicBezTo>
                  <a:pt x="2989767" y="1768327"/>
                  <a:pt x="2897956" y="1798655"/>
                  <a:pt x="2664711" y="1776854"/>
                </a:cubicBezTo>
                <a:cubicBezTo>
                  <a:pt x="2431466" y="1755053"/>
                  <a:pt x="2223308" y="1753257"/>
                  <a:pt x="2014782" y="1776854"/>
                </a:cubicBezTo>
                <a:cubicBezTo>
                  <a:pt x="1806256" y="1800451"/>
                  <a:pt x="1501063" y="1790508"/>
                  <a:pt x="1364852" y="1776854"/>
                </a:cubicBezTo>
                <a:cubicBezTo>
                  <a:pt x="1228641" y="1763201"/>
                  <a:pt x="880623" y="1780269"/>
                  <a:pt x="747419" y="1776854"/>
                </a:cubicBezTo>
                <a:cubicBezTo>
                  <a:pt x="614215" y="1773439"/>
                  <a:pt x="226572" y="1808915"/>
                  <a:pt x="0" y="1776854"/>
                </a:cubicBezTo>
                <a:cubicBezTo>
                  <a:pt x="21895" y="1583664"/>
                  <a:pt x="-30078" y="1300394"/>
                  <a:pt x="0" y="1149032"/>
                </a:cubicBezTo>
                <a:cubicBezTo>
                  <a:pt x="30078" y="997670"/>
                  <a:pt x="8702" y="763789"/>
                  <a:pt x="0" y="521211"/>
                </a:cubicBezTo>
                <a:cubicBezTo>
                  <a:pt x="-8702" y="278633"/>
                  <a:pt x="12544" y="165926"/>
                  <a:pt x="0" y="0"/>
                </a:cubicBezTo>
                <a:close/>
              </a:path>
            </a:pathLst>
          </a:custGeom>
          <a:ln w="4762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24" name="TextBox 23">
            <a:extLst>
              <a:ext uri="{FF2B5EF4-FFF2-40B4-BE49-F238E27FC236}">
                <a16:creationId xmlns:a16="http://schemas.microsoft.com/office/drawing/2014/main" id="{12416654-FAAD-4228-A2F9-223E557AA1DF}"/>
              </a:ext>
            </a:extLst>
          </p:cNvPr>
          <p:cNvSpPr txBox="1"/>
          <p:nvPr/>
        </p:nvSpPr>
        <p:spPr>
          <a:xfrm>
            <a:off x="9240318" y="6687105"/>
            <a:ext cx="2930488" cy="230832"/>
          </a:xfrm>
          <a:prstGeom prst="rect">
            <a:avLst/>
          </a:prstGeom>
          <a:noFill/>
        </p:spPr>
        <p:txBody>
          <a:bodyPr wrap="square" rtlCol="0">
            <a:spAutoFit/>
          </a:bodyPr>
          <a:lstStyle/>
          <a:p>
            <a:r>
              <a:rPr lang="en-CA" sz="900">
                <a:hlinkClick r:id="rId12" tooltip="https://www.flickr.com/photos/mikecogh/13836692894/"/>
              </a:rPr>
              <a:t>This Photo</a:t>
            </a:r>
            <a:r>
              <a:rPr lang="en-CA" sz="900"/>
              <a:t> by Unknown Author is licensed under </a:t>
            </a:r>
            <a:r>
              <a:rPr lang="en-CA" sz="900">
                <a:hlinkClick r:id="rId10" tooltip="https://creativecommons.org/licenses/by-sa/3.0/"/>
              </a:rPr>
              <a:t>CC BY-SA</a:t>
            </a:r>
            <a:endParaRPr lang="en-CA" sz="900"/>
          </a:p>
        </p:txBody>
      </p:sp>
    </p:spTree>
    <p:extLst>
      <p:ext uri="{BB962C8B-B14F-4D97-AF65-F5344CB8AC3E}">
        <p14:creationId xmlns:p14="http://schemas.microsoft.com/office/powerpoint/2010/main" val="322776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6307A259-0508-4609-A3D2-1E9E66FA8032}"/>
              </a:ext>
            </a:extLst>
          </p:cNvPr>
          <p:cNvSpPr txBox="1">
            <a:spLocks/>
          </p:cNvSpPr>
          <p:nvPr/>
        </p:nvSpPr>
        <p:spPr>
          <a:xfrm>
            <a:off x="378989" y="1697035"/>
            <a:ext cx="7465021" cy="4764348"/>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latin typeface="Avenir Next LT Pro" panose="020B0504020202020204" pitchFamily="34" charset="0"/>
            </a:endParaRPr>
          </a:p>
          <a:p>
            <a:pPr>
              <a:lnSpc>
                <a:spcPct val="100000"/>
              </a:lnSpc>
            </a:pPr>
            <a:r>
              <a:rPr lang="en-US" sz="3000" dirty="0">
                <a:latin typeface="Avenir Next LT Pro" panose="020B0504020202020204" pitchFamily="34" charset="0"/>
              </a:rPr>
              <a:t>Weave the items into your branch frame, over and under the yarn or twine until they are secure, and you like how things look</a:t>
            </a:r>
          </a:p>
          <a:p>
            <a:endParaRPr lang="en-US" sz="3000" dirty="0">
              <a:latin typeface="Avenir Next LT Pro" panose="020B0504020202020204" pitchFamily="34" charset="0"/>
            </a:endParaRPr>
          </a:p>
          <a:p>
            <a:pPr>
              <a:lnSpc>
                <a:spcPct val="100000"/>
              </a:lnSpc>
            </a:pPr>
            <a:r>
              <a:rPr lang="en-CA" sz="3000" dirty="0">
                <a:latin typeface="Avenir Next LT Pro" panose="020B0504020202020204" pitchFamily="34" charset="0"/>
              </a:rPr>
              <a:t>Once your branch </a:t>
            </a:r>
            <a:r>
              <a:rPr lang="en-US" sz="3000" dirty="0">
                <a:latin typeface="Avenir Next LT Pro" panose="020B0504020202020204" pitchFamily="34" charset="0"/>
              </a:rPr>
              <a:t>of life is complete, show it to family or class members that did not help you create it</a:t>
            </a:r>
          </a:p>
          <a:p>
            <a:pPr>
              <a:lnSpc>
                <a:spcPct val="100000"/>
              </a:lnSpc>
            </a:pPr>
            <a:endParaRPr lang="en-US" sz="3000" dirty="0">
              <a:latin typeface="Avenir Next LT Pro" panose="020B0504020202020204" pitchFamily="34" charset="0"/>
            </a:endParaRPr>
          </a:p>
          <a:p>
            <a:pPr>
              <a:lnSpc>
                <a:spcPct val="100000"/>
              </a:lnSpc>
            </a:pPr>
            <a:r>
              <a:rPr lang="en-US" sz="3000" dirty="0">
                <a:latin typeface="Avenir Next LT Pro" panose="020B0504020202020204" pitchFamily="34" charset="0"/>
              </a:rPr>
              <a:t>Share and explain the items in your branch of life, where and how you found them, and how they help you live</a:t>
            </a:r>
          </a:p>
          <a:p>
            <a:endParaRPr lang="en-US" sz="1600" dirty="0">
              <a:latin typeface="Avenir Next LT Pro" panose="020B0504020202020204" pitchFamily="34" charset="0"/>
            </a:endParaRPr>
          </a:p>
          <a:p>
            <a:pPr marL="0" indent="0">
              <a:buNone/>
            </a:pPr>
            <a:endParaRPr lang="en-US" sz="1600" dirty="0"/>
          </a:p>
        </p:txBody>
      </p:sp>
      <p:pic>
        <p:nvPicPr>
          <p:cNvPr id="4" name="Picture 3">
            <a:extLst>
              <a:ext uri="{FF2B5EF4-FFF2-40B4-BE49-F238E27FC236}">
                <a16:creationId xmlns:a16="http://schemas.microsoft.com/office/drawing/2014/main" id="{AA047DB9-B405-4870-85F2-4FB61C261629}"/>
              </a:ext>
            </a:extLst>
          </p:cNvPr>
          <p:cNvPicPr>
            <a:picLocks noChangeAspect="1"/>
          </p:cNvPicPr>
          <p:nvPr/>
        </p:nvPicPr>
        <p:blipFill>
          <a:blip r:embed="rId3"/>
          <a:stretch>
            <a:fillRect/>
          </a:stretch>
        </p:blipFill>
        <p:spPr>
          <a:xfrm>
            <a:off x="8839200" y="2582057"/>
            <a:ext cx="3209254" cy="3970048"/>
          </a:xfrm>
          <a:custGeom>
            <a:avLst/>
            <a:gdLst>
              <a:gd name="connsiteX0" fmla="*/ 0 w 3209254"/>
              <a:gd name="connsiteY0" fmla="*/ 0 h 3970048"/>
              <a:gd name="connsiteX1" fmla="*/ 706036 w 3209254"/>
              <a:gd name="connsiteY1" fmla="*/ 0 h 3970048"/>
              <a:gd name="connsiteX2" fmla="*/ 1379979 w 3209254"/>
              <a:gd name="connsiteY2" fmla="*/ 0 h 3970048"/>
              <a:gd name="connsiteX3" fmla="*/ 2021830 w 3209254"/>
              <a:gd name="connsiteY3" fmla="*/ 0 h 3970048"/>
              <a:gd name="connsiteX4" fmla="*/ 3209254 w 3209254"/>
              <a:gd name="connsiteY4" fmla="*/ 0 h 3970048"/>
              <a:gd name="connsiteX5" fmla="*/ 3209254 w 3209254"/>
              <a:gd name="connsiteY5" fmla="*/ 741076 h 3970048"/>
              <a:gd name="connsiteX6" fmla="*/ 3209254 w 3209254"/>
              <a:gd name="connsiteY6" fmla="*/ 1442451 h 3970048"/>
              <a:gd name="connsiteX7" fmla="*/ 3209254 w 3209254"/>
              <a:gd name="connsiteY7" fmla="*/ 2024724 h 3970048"/>
              <a:gd name="connsiteX8" fmla="*/ 3209254 w 3209254"/>
              <a:gd name="connsiteY8" fmla="*/ 2726100 h 3970048"/>
              <a:gd name="connsiteX9" fmla="*/ 3209254 w 3209254"/>
              <a:gd name="connsiteY9" fmla="*/ 3268673 h 3970048"/>
              <a:gd name="connsiteX10" fmla="*/ 3209254 w 3209254"/>
              <a:gd name="connsiteY10" fmla="*/ 3970048 h 3970048"/>
              <a:gd name="connsiteX11" fmla="*/ 2631588 w 3209254"/>
              <a:gd name="connsiteY11" fmla="*/ 3970048 h 3970048"/>
              <a:gd name="connsiteX12" fmla="*/ 1925552 w 3209254"/>
              <a:gd name="connsiteY12" fmla="*/ 3970048 h 3970048"/>
              <a:gd name="connsiteX13" fmla="*/ 1315794 w 3209254"/>
              <a:gd name="connsiteY13" fmla="*/ 3970048 h 3970048"/>
              <a:gd name="connsiteX14" fmla="*/ 609758 w 3209254"/>
              <a:gd name="connsiteY14" fmla="*/ 3970048 h 3970048"/>
              <a:gd name="connsiteX15" fmla="*/ 0 w 3209254"/>
              <a:gd name="connsiteY15" fmla="*/ 3970048 h 3970048"/>
              <a:gd name="connsiteX16" fmla="*/ 0 w 3209254"/>
              <a:gd name="connsiteY16" fmla="*/ 3427475 h 3970048"/>
              <a:gd name="connsiteX17" fmla="*/ 0 w 3209254"/>
              <a:gd name="connsiteY17" fmla="*/ 2726100 h 3970048"/>
              <a:gd name="connsiteX18" fmla="*/ 0 w 3209254"/>
              <a:gd name="connsiteY18" fmla="*/ 2183526 h 3970048"/>
              <a:gd name="connsiteX19" fmla="*/ 0 w 3209254"/>
              <a:gd name="connsiteY19" fmla="*/ 1640953 h 3970048"/>
              <a:gd name="connsiteX20" fmla="*/ 0 w 3209254"/>
              <a:gd name="connsiteY20" fmla="*/ 899878 h 3970048"/>
              <a:gd name="connsiteX21" fmla="*/ 0 w 3209254"/>
              <a:gd name="connsiteY21" fmla="*/ 0 h 397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09254" h="3970048" fill="none" extrusionOk="0">
                <a:moveTo>
                  <a:pt x="0" y="0"/>
                </a:moveTo>
                <a:cubicBezTo>
                  <a:pt x="141927" y="14074"/>
                  <a:pt x="534226" y="-33054"/>
                  <a:pt x="706036" y="0"/>
                </a:cubicBezTo>
                <a:cubicBezTo>
                  <a:pt x="877846" y="33054"/>
                  <a:pt x="1086817" y="8934"/>
                  <a:pt x="1379979" y="0"/>
                </a:cubicBezTo>
                <a:cubicBezTo>
                  <a:pt x="1673141" y="-8934"/>
                  <a:pt x="1816797" y="9701"/>
                  <a:pt x="2021830" y="0"/>
                </a:cubicBezTo>
                <a:cubicBezTo>
                  <a:pt x="2226863" y="-9701"/>
                  <a:pt x="2821515" y="34162"/>
                  <a:pt x="3209254" y="0"/>
                </a:cubicBezTo>
                <a:cubicBezTo>
                  <a:pt x="3223065" y="361572"/>
                  <a:pt x="3197588" y="403129"/>
                  <a:pt x="3209254" y="741076"/>
                </a:cubicBezTo>
                <a:cubicBezTo>
                  <a:pt x="3220920" y="1079023"/>
                  <a:pt x="3225575" y="1161658"/>
                  <a:pt x="3209254" y="1442451"/>
                </a:cubicBezTo>
                <a:cubicBezTo>
                  <a:pt x="3192933" y="1723245"/>
                  <a:pt x="3192311" y="1903366"/>
                  <a:pt x="3209254" y="2024724"/>
                </a:cubicBezTo>
                <a:cubicBezTo>
                  <a:pt x="3226197" y="2146082"/>
                  <a:pt x="3244254" y="2530108"/>
                  <a:pt x="3209254" y="2726100"/>
                </a:cubicBezTo>
                <a:cubicBezTo>
                  <a:pt x="3174254" y="2922092"/>
                  <a:pt x="3232208" y="3126376"/>
                  <a:pt x="3209254" y="3268673"/>
                </a:cubicBezTo>
                <a:cubicBezTo>
                  <a:pt x="3186300" y="3410970"/>
                  <a:pt x="3206024" y="3803319"/>
                  <a:pt x="3209254" y="3970048"/>
                </a:cubicBezTo>
                <a:cubicBezTo>
                  <a:pt x="2980170" y="3969310"/>
                  <a:pt x="2809491" y="3993233"/>
                  <a:pt x="2631588" y="3970048"/>
                </a:cubicBezTo>
                <a:cubicBezTo>
                  <a:pt x="2453685" y="3946863"/>
                  <a:pt x="2165001" y="3957442"/>
                  <a:pt x="1925552" y="3970048"/>
                </a:cubicBezTo>
                <a:cubicBezTo>
                  <a:pt x="1686103" y="3982654"/>
                  <a:pt x="1468312" y="3947571"/>
                  <a:pt x="1315794" y="3970048"/>
                </a:cubicBezTo>
                <a:cubicBezTo>
                  <a:pt x="1163276" y="3992525"/>
                  <a:pt x="819061" y="3985741"/>
                  <a:pt x="609758" y="3970048"/>
                </a:cubicBezTo>
                <a:cubicBezTo>
                  <a:pt x="400455" y="3954355"/>
                  <a:pt x="228168" y="3939624"/>
                  <a:pt x="0" y="3970048"/>
                </a:cubicBezTo>
                <a:cubicBezTo>
                  <a:pt x="-7421" y="3750796"/>
                  <a:pt x="-21997" y="3573102"/>
                  <a:pt x="0" y="3427475"/>
                </a:cubicBezTo>
                <a:cubicBezTo>
                  <a:pt x="21997" y="3281848"/>
                  <a:pt x="19109" y="2973301"/>
                  <a:pt x="0" y="2726100"/>
                </a:cubicBezTo>
                <a:cubicBezTo>
                  <a:pt x="-19109" y="2478899"/>
                  <a:pt x="-15121" y="2300276"/>
                  <a:pt x="0" y="2183526"/>
                </a:cubicBezTo>
                <a:cubicBezTo>
                  <a:pt x="15121" y="2066776"/>
                  <a:pt x="1117" y="1862123"/>
                  <a:pt x="0" y="1640953"/>
                </a:cubicBezTo>
                <a:cubicBezTo>
                  <a:pt x="-1117" y="1419783"/>
                  <a:pt x="-7802" y="1187844"/>
                  <a:pt x="0" y="899878"/>
                </a:cubicBezTo>
                <a:cubicBezTo>
                  <a:pt x="7802" y="611913"/>
                  <a:pt x="42124" y="271656"/>
                  <a:pt x="0" y="0"/>
                </a:cubicBezTo>
                <a:close/>
              </a:path>
              <a:path w="3209254" h="3970048" stroke="0" extrusionOk="0">
                <a:moveTo>
                  <a:pt x="0" y="0"/>
                </a:moveTo>
                <a:cubicBezTo>
                  <a:pt x="298909" y="-7378"/>
                  <a:pt x="466265" y="5430"/>
                  <a:pt x="609758" y="0"/>
                </a:cubicBezTo>
                <a:cubicBezTo>
                  <a:pt x="753251" y="-5430"/>
                  <a:pt x="958855" y="-11371"/>
                  <a:pt x="1155331" y="0"/>
                </a:cubicBezTo>
                <a:cubicBezTo>
                  <a:pt x="1351807" y="11371"/>
                  <a:pt x="1671682" y="21617"/>
                  <a:pt x="1861367" y="0"/>
                </a:cubicBezTo>
                <a:cubicBezTo>
                  <a:pt x="2051052" y="-21617"/>
                  <a:pt x="2224810" y="-11457"/>
                  <a:pt x="2471126" y="0"/>
                </a:cubicBezTo>
                <a:cubicBezTo>
                  <a:pt x="2717442" y="11457"/>
                  <a:pt x="2939197" y="5315"/>
                  <a:pt x="3209254" y="0"/>
                </a:cubicBezTo>
                <a:cubicBezTo>
                  <a:pt x="3237747" y="364597"/>
                  <a:pt x="3241429" y="454143"/>
                  <a:pt x="3209254" y="741076"/>
                </a:cubicBezTo>
                <a:cubicBezTo>
                  <a:pt x="3177079" y="1028009"/>
                  <a:pt x="3213515" y="1166976"/>
                  <a:pt x="3209254" y="1402750"/>
                </a:cubicBezTo>
                <a:cubicBezTo>
                  <a:pt x="3204993" y="1638524"/>
                  <a:pt x="3239028" y="1789750"/>
                  <a:pt x="3209254" y="2064425"/>
                </a:cubicBezTo>
                <a:cubicBezTo>
                  <a:pt x="3179480" y="2339100"/>
                  <a:pt x="3201410" y="2434032"/>
                  <a:pt x="3209254" y="2646699"/>
                </a:cubicBezTo>
                <a:cubicBezTo>
                  <a:pt x="3217098" y="2859366"/>
                  <a:pt x="3218540" y="2985645"/>
                  <a:pt x="3209254" y="3228972"/>
                </a:cubicBezTo>
                <a:cubicBezTo>
                  <a:pt x="3199968" y="3472299"/>
                  <a:pt x="3214556" y="3809894"/>
                  <a:pt x="3209254" y="3970048"/>
                </a:cubicBezTo>
                <a:cubicBezTo>
                  <a:pt x="3046031" y="4003493"/>
                  <a:pt x="2710942" y="3952471"/>
                  <a:pt x="2535311" y="3970048"/>
                </a:cubicBezTo>
                <a:cubicBezTo>
                  <a:pt x="2359680" y="3987625"/>
                  <a:pt x="1975211" y="3963911"/>
                  <a:pt x="1829275" y="3970048"/>
                </a:cubicBezTo>
                <a:cubicBezTo>
                  <a:pt x="1683339" y="3976185"/>
                  <a:pt x="1367178" y="3947388"/>
                  <a:pt x="1123239" y="3970048"/>
                </a:cubicBezTo>
                <a:cubicBezTo>
                  <a:pt x="879300" y="3992708"/>
                  <a:pt x="530939" y="3963399"/>
                  <a:pt x="0" y="3970048"/>
                </a:cubicBezTo>
                <a:cubicBezTo>
                  <a:pt x="5664" y="3706877"/>
                  <a:pt x="18564" y="3582767"/>
                  <a:pt x="0" y="3308373"/>
                </a:cubicBezTo>
                <a:cubicBezTo>
                  <a:pt x="-18564" y="3033980"/>
                  <a:pt x="-20019" y="2816976"/>
                  <a:pt x="0" y="2686399"/>
                </a:cubicBezTo>
                <a:cubicBezTo>
                  <a:pt x="20019" y="2555822"/>
                  <a:pt x="17503" y="2300708"/>
                  <a:pt x="0" y="2143826"/>
                </a:cubicBezTo>
                <a:cubicBezTo>
                  <a:pt x="-17503" y="1986944"/>
                  <a:pt x="27075" y="1697224"/>
                  <a:pt x="0" y="1561552"/>
                </a:cubicBezTo>
                <a:cubicBezTo>
                  <a:pt x="-27075" y="1425880"/>
                  <a:pt x="17678" y="1236347"/>
                  <a:pt x="0" y="979279"/>
                </a:cubicBezTo>
                <a:cubicBezTo>
                  <a:pt x="-17678" y="722211"/>
                  <a:pt x="13309" y="440876"/>
                  <a:pt x="0" y="0"/>
                </a:cubicBezTo>
                <a:close/>
              </a:path>
            </a:pathLst>
          </a:custGeom>
          <a:ln w="53975">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pic>
        <p:nvPicPr>
          <p:cNvPr id="5" name="Content Placeholder 5">
            <a:extLst>
              <a:ext uri="{FF2B5EF4-FFF2-40B4-BE49-F238E27FC236}">
                <a16:creationId xmlns:a16="http://schemas.microsoft.com/office/drawing/2014/main" id="{F15D9513-3E63-4482-8CAD-AD587E947FC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3653" t="14269" r="41979" b="-4"/>
          <a:stretch/>
        </p:blipFill>
        <p:spPr>
          <a:xfrm>
            <a:off x="8839200" y="185957"/>
            <a:ext cx="3209254" cy="2108814"/>
          </a:xfrm>
          <a:custGeom>
            <a:avLst/>
            <a:gdLst>
              <a:gd name="connsiteX0" fmla="*/ 0 w 3209254"/>
              <a:gd name="connsiteY0" fmla="*/ 0 h 2108814"/>
              <a:gd name="connsiteX1" fmla="*/ 577666 w 3209254"/>
              <a:gd name="connsiteY1" fmla="*/ 0 h 2108814"/>
              <a:gd name="connsiteX2" fmla="*/ 1251609 w 3209254"/>
              <a:gd name="connsiteY2" fmla="*/ 0 h 2108814"/>
              <a:gd name="connsiteX3" fmla="*/ 1861367 w 3209254"/>
              <a:gd name="connsiteY3" fmla="*/ 0 h 2108814"/>
              <a:gd name="connsiteX4" fmla="*/ 2439033 w 3209254"/>
              <a:gd name="connsiteY4" fmla="*/ 0 h 2108814"/>
              <a:gd name="connsiteX5" fmla="*/ 3209254 w 3209254"/>
              <a:gd name="connsiteY5" fmla="*/ 0 h 2108814"/>
              <a:gd name="connsiteX6" fmla="*/ 3209254 w 3209254"/>
              <a:gd name="connsiteY6" fmla="*/ 527204 h 2108814"/>
              <a:gd name="connsiteX7" fmla="*/ 3209254 w 3209254"/>
              <a:gd name="connsiteY7" fmla="*/ 1054407 h 2108814"/>
              <a:gd name="connsiteX8" fmla="*/ 3209254 w 3209254"/>
              <a:gd name="connsiteY8" fmla="*/ 1539434 h 2108814"/>
              <a:gd name="connsiteX9" fmla="*/ 3209254 w 3209254"/>
              <a:gd name="connsiteY9" fmla="*/ 2108814 h 2108814"/>
              <a:gd name="connsiteX10" fmla="*/ 2631588 w 3209254"/>
              <a:gd name="connsiteY10" fmla="*/ 2108814 h 2108814"/>
              <a:gd name="connsiteX11" fmla="*/ 2086015 w 3209254"/>
              <a:gd name="connsiteY11" fmla="*/ 2108814 h 2108814"/>
              <a:gd name="connsiteX12" fmla="*/ 1412072 w 3209254"/>
              <a:gd name="connsiteY12" fmla="*/ 2108814 h 2108814"/>
              <a:gd name="connsiteX13" fmla="*/ 834406 w 3209254"/>
              <a:gd name="connsiteY13" fmla="*/ 2108814 h 2108814"/>
              <a:gd name="connsiteX14" fmla="*/ 0 w 3209254"/>
              <a:gd name="connsiteY14" fmla="*/ 2108814 h 2108814"/>
              <a:gd name="connsiteX15" fmla="*/ 0 w 3209254"/>
              <a:gd name="connsiteY15" fmla="*/ 1539434 h 2108814"/>
              <a:gd name="connsiteX16" fmla="*/ 0 w 3209254"/>
              <a:gd name="connsiteY16" fmla="*/ 1054407 h 2108814"/>
              <a:gd name="connsiteX17" fmla="*/ 0 w 3209254"/>
              <a:gd name="connsiteY17" fmla="*/ 506115 h 2108814"/>
              <a:gd name="connsiteX18" fmla="*/ 0 w 3209254"/>
              <a:gd name="connsiteY18" fmla="*/ 0 h 210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9254" h="2108814" fill="none" extrusionOk="0">
                <a:moveTo>
                  <a:pt x="0" y="0"/>
                </a:moveTo>
                <a:cubicBezTo>
                  <a:pt x="147485" y="17490"/>
                  <a:pt x="344702" y="-27691"/>
                  <a:pt x="577666" y="0"/>
                </a:cubicBezTo>
                <a:cubicBezTo>
                  <a:pt x="810630" y="27691"/>
                  <a:pt x="932161" y="9322"/>
                  <a:pt x="1251609" y="0"/>
                </a:cubicBezTo>
                <a:cubicBezTo>
                  <a:pt x="1571057" y="-9322"/>
                  <a:pt x="1619001" y="-22006"/>
                  <a:pt x="1861367" y="0"/>
                </a:cubicBezTo>
                <a:cubicBezTo>
                  <a:pt x="2103733" y="22006"/>
                  <a:pt x="2229862" y="18051"/>
                  <a:pt x="2439033" y="0"/>
                </a:cubicBezTo>
                <a:cubicBezTo>
                  <a:pt x="2648204" y="-18051"/>
                  <a:pt x="2839135" y="-16647"/>
                  <a:pt x="3209254" y="0"/>
                </a:cubicBezTo>
                <a:cubicBezTo>
                  <a:pt x="3214573" y="160602"/>
                  <a:pt x="3205163" y="347927"/>
                  <a:pt x="3209254" y="527204"/>
                </a:cubicBezTo>
                <a:cubicBezTo>
                  <a:pt x="3213345" y="706481"/>
                  <a:pt x="3209573" y="796619"/>
                  <a:pt x="3209254" y="1054407"/>
                </a:cubicBezTo>
                <a:cubicBezTo>
                  <a:pt x="3208935" y="1312195"/>
                  <a:pt x="3218028" y="1306330"/>
                  <a:pt x="3209254" y="1539434"/>
                </a:cubicBezTo>
                <a:cubicBezTo>
                  <a:pt x="3200480" y="1772538"/>
                  <a:pt x="3189382" y="1972778"/>
                  <a:pt x="3209254" y="2108814"/>
                </a:cubicBezTo>
                <a:cubicBezTo>
                  <a:pt x="3064844" y="2094256"/>
                  <a:pt x="2894164" y="2099896"/>
                  <a:pt x="2631588" y="2108814"/>
                </a:cubicBezTo>
                <a:cubicBezTo>
                  <a:pt x="2369012" y="2117732"/>
                  <a:pt x="2278313" y="2133124"/>
                  <a:pt x="2086015" y="2108814"/>
                </a:cubicBezTo>
                <a:cubicBezTo>
                  <a:pt x="1893717" y="2084504"/>
                  <a:pt x="1598412" y="2124804"/>
                  <a:pt x="1412072" y="2108814"/>
                </a:cubicBezTo>
                <a:cubicBezTo>
                  <a:pt x="1225732" y="2092824"/>
                  <a:pt x="976880" y="2119888"/>
                  <a:pt x="834406" y="2108814"/>
                </a:cubicBezTo>
                <a:cubicBezTo>
                  <a:pt x="691932" y="2097740"/>
                  <a:pt x="374851" y="2142998"/>
                  <a:pt x="0" y="2108814"/>
                </a:cubicBezTo>
                <a:cubicBezTo>
                  <a:pt x="14676" y="1930729"/>
                  <a:pt x="8835" y="1777418"/>
                  <a:pt x="0" y="1539434"/>
                </a:cubicBezTo>
                <a:cubicBezTo>
                  <a:pt x="-8835" y="1301450"/>
                  <a:pt x="7377" y="1185203"/>
                  <a:pt x="0" y="1054407"/>
                </a:cubicBezTo>
                <a:cubicBezTo>
                  <a:pt x="-7377" y="923611"/>
                  <a:pt x="-9782" y="666918"/>
                  <a:pt x="0" y="506115"/>
                </a:cubicBezTo>
                <a:cubicBezTo>
                  <a:pt x="9782" y="345312"/>
                  <a:pt x="-525" y="125606"/>
                  <a:pt x="0" y="0"/>
                </a:cubicBezTo>
                <a:close/>
              </a:path>
              <a:path w="3209254" h="2108814" stroke="0" extrusionOk="0">
                <a:moveTo>
                  <a:pt x="0" y="0"/>
                </a:moveTo>
                <a:cubicBezTo>
                  <a:pt x="298909" y="-7378"/>
                  <a:pt x="466265" y="5430"/>
                  <a:pt x="609758" y="0"/>
                </a:cubicBezTo>
                <a:cubicBezTo>
                  <a:pt x="753251" y="-5430"/>
                  <a:pt x="958855" y="-11371"/>
                  <a:pt x="1155331" y="0"/>
                </a:cubicBezTo>
                <a:cubicBezTo>
                  <a:pt x="1351807" y="11371"/>
                  <a:pt x="1671682" y="21617"/>
                  <a:pt x="1861367" y="0"/>
                </a:cubicBezTo>
                <a:cubicBezTo>
                  <a:pt x="2051052" y="-21617"/>
                  <a:pt x="2224810" y="-11457"/>
                  <a:pt x="2471126" y="0"/>
                </a:cubicBezTo>
                <a:cubicBezTo>
                  <a:pt x="2717442" y="11457"/>
                  <a:pt x="2939197" y="5315"/>
                  <a:pt x="3209254" y="0"/>
                </a:cubicBezTo>
                <a:cubicBezTo>
                  <a:pt x="3206740" y="217634"/>
                  <a:pt x="3191880" y="445803"/>
                  <a:pt x="3209254" y="569380"/>
                </a:cubicBezTo>
                <a:cubicBezTo>
                  <a:pt x="3226628" y="692957"/>
                  <a:pt x="3208814" y="982178"/>
                  <a:pt x="3209254" y="1096583"/>
                </a:cubicBezTo>
                <a:cubicBezTo>
                  <a:pt x="3209694" y="1210988"/>
                  <a:pt x="3222210" y="1502573"/>
                  <a:pt x="3209254" y="1623787"/>
                </a:cubicBezTo>
                <a:cubicBezTo>
                  <a:pt x="3196298" y="1745001"/>
                  <a:pt x="3233244" y="1949612"/>
                  <a:pt x="3209254" y="2108814"/>
                </a:cubicBezTo>
                <a:cubicBezTo>
                  <a:pt x="3077046" y="2130697"/>
                  <a:pt x="2882320" y="2113944"/>
                  <a:pt x="2631588" y="2108814"/>
                </a:cubicBezTo>
                <a:cubicBezTo>
                  <a:pt x="2380856" y="2103684"/>
                  <a:pt x="2241999" y="2105793"/>
                  <a:pt x="1989737" y="2108814"/>
                </a:cubicBezTo>
                <a:cubicBezTo>
                  <a:pt x="1737475" y="2111835"/>
                  <a:pt x="1601540" y="2113915"/>
                  <a:pt x="1379979" y="2108814"/>
                </a:cubicBezTo>
                <a:cubicBezTo>
                  <a:pt x="1158418" y="2103713"/>
                  <a:pt x="819879" y="2102677"/>
                  <a:pt x="673943" y="2108814"/>
                </a:cubicBezTo>
                <a:cubicBezTo>
                  <a:pt x="528007" y="2114951"/>
                  <a:pt x="197177" y="2084159"/>
                  <a:pt x="0" y="2108814"/>
                </a:cubicBezTo>
                <a:cubicBezTo>
                  <a:pt x="-8436" y="1996057"/>
                  <a:pt x="164" y="1802823"/>
                  <a:pt x="0" y="1623787"/>
                </a:cubicBezTo>
                <a:cubicBezTo>
                  <a:pt x="-164" y="1444751"/>
                  <a:pt x="19604" y="1294965"/>
                  <a:pt x="0" y="1096583"/>
                </a:cubicBezTo>
                <a:cubicBezTo>
                  <a:pt x="-19604" y="898201"/>
                  <a:pt x="-4246" y="767220"/>
                  <a:pt x="0" y="590468"/>
                </a:cubicBezTo>
                <a:cubicBezTo>
                  <a:pt x="4246" y="413716"/>
                  <a:pt x="-23775" y="222196"/>
                  <a:pt x="0" y="0"/>
                </a:cubicBezTo>
                <a:close/>
              </a:path>
            </a:pathLst>
          </a:custGeom>
          <a:ln w="50800">
            <a:solidFill>
              <a:schemeClr val="accent2">
                <a:lumMod val="75000"/>
              </a:schemeClr>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pic>
      <p:sp>
        <p:nvSpPr>
          <p:cNvPr id="6" name="TextBox 5">
            <a:extLst>
              <a:ext uri="{FF2B5EF4-FFF2-40B4-BE49-F238E27FC236}">
                <a16:creationId xmlns:a16="http://schemas.microsoft.com/office/drawing/2014/main" id="{1612E4A7-A320-4D3A-88F8-E74307C0FFDF}"/>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CA" sz="700" b="0" i="0" u="none" strike="noStrike" kern="1200" cap="none" spc="0" normalizeH="0" baseline="0" noProof="0" dirty="0">
                <a:ln>
                  <a:noFill/>
                </a:ln>
                <a:solidFill>
                  <a:srgbClr val="FFFFFF"/>
                </a:solidFill>
                <a:effectLst/>
                <a:uLnTx/>
                <a:uFillTx/>
                <a:hlinkClick r:id="rId5" tooltip="http://www.creativejewishmom.com/2013/06/wel-1.html">
                  <a:extLst>
                    <a:ext uri="{A12FA001-AC4F-418D-AE19-62706E023703}">
                      <ahyp:hlinkClr xmlns="" xmlns:ahyp="http://schemas.microsoft.com/office/drawing/2018/hyperlinkcolor" val="tx"/>
                    </a:ext>
                  </a:extLst>
                </a:hlinkClick>
              </a:rPr>
              <a:t>This Photo</a:t>
            </a:r>
            <a:r>
              <a:rPr kumimoji="0" lang="en-CA" sz="700" b="0" i="0" u="none" strike="noStrike" kern="1200" cap="none" spc="0" normalizeH="0" baseline="0" noProof="0" dirty="0">
                <a:ln>
                  <a:noFill/>
                </a:ln>
                <a:solidFill>
                  <a:srgbClr val="FFFFFF"/>
                </a:solidFill>
                <a:effectLst/>
                <a:uLnTx/>
                <a:uFillTx/>
              </a:rPr>
              <a:t> by Unknown Author is licensed under </a:t>
            </a:r>
            <a:r>
              <a:rPr kumimoji="0" lang="en-CA" sz="700" b="0" i="0" u="none" strike="noStrike" kern="1200" cap="none" spc="0" normalizeH="0" baseline="0" noProof="0" dirty="0">
                <a:ln>
                  <a:noFill/>
                </a:ln>
                <a:solidFill>
                  <a:srgbClr val="FFFFFF"/>
                </a:solidFill>
                <a:effectLst/>
                <a:uLnTx/>
                <a:uFillTx/>
                <a:hlinkClick r:id="rId6" tooltip="https://creativecommons.org/licenses/by-nc/3.0/">
                  <a:extLst>
                    <a:ext uri="{A12FA001-AC4F-418D-AE19-62706E023703}">
                      <ahyp:hlinkClr xmlns="" xmlns:ahyp="http://schemas.microsoft.com/office/drawing/2018/hyperlinkcolor" val="tx"/>
                    </a:ext>
                  </a:extLst>
                </a:hlinkClick>
              </a:rPr>
              <a:t>CC BY-NC</a:t>
            </a:r>
            <a:endParaRPr kumimoji="0" lang="en-CA" sz="700" b="0" i="0" u="none" strike="noStrike" kern="1200" cap="none" spc="0" normalizeH="0" baseline="0" noProof="0" dirty="0">
              <a:ln>
                <a:noFill/>
              </a:ln>
              <a:solidFill>
                <a:srgbClr val="FFFFFF"/>
              </a:solidFill>
              <a:effectLst/>
              <a:uLnTx/>
              <a:uFillTx/>
            </a:endParaRPr>
          </a:p>
        </p:txBody>
      </p:sp>
      <p:sp>
        <p:nvSpPr>
          <p:cNvPr id="7" name="TextBox 6">
            <a:extLst>
              <a:ext uri="{FF2B5EF4-FFF2-40B4-BE49-F238E27FC236}">
                <a16:creationId xmlns:a16="http://schemas.microsoft.com/office/drawing/2014/main" id="{DD9767D7-FF6D-4DDA-AF87-6116AD17DE99}"/>
              </a:ext>
            </a:extLst>
          </p:cNvPr>
          <p:cNvSpPr txBox="1"/>
          <p:nvPr/>
        </p:nvSpPr>
        <p:spPr>
          <a:xfrm>
            <a:off x="378989" y="6548606"/>
            <a:ext cx="6980278" cy="276999"/>
          </a:xfrm>
          <a:prstGeom prst="rect">
            <a:avLst/>
          </a:prstGeom>
          <a:noFill/>
        </p:spPr>
        <p:txBody>
          <a:bodyPr wrap="square" rtlCol="0">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Source of lesson and far right photo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Education for Sustainable Development: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kindergarten.pdf (gov.mb.ca</a:t>
            </a:r>
            <a:r>
              <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38768A9-B420-456A-8DB6-05A3A79D5F09}"/>
              </a:ext>
            </a:extLst>
          </p:cNvPr>
          <p:cNvGrpSpPr/>
          <p:nvPr/>
        </p:nvGrpSpPr>
        <p:grpSpPr>
          <a:xfrm>
            <a:off x="468430" y="238695"/>
            <a:ext cx="6174741" cy="1711291"/>
            <a:chOff x="446340" y="561872"/>
            <a:chExt cx="5279409" cy="1167776"/>
          </a:xfrm>
        </p:grpSpPr>
        <p:sp>
          <p:nvSpPr>
            <p:cNvPr id="2" name="Title 1">
              <a:extLst>
                <a:ext uri="{FF2B5EF4-FFF2-40B4-BE49-F238E27FC236}">
                  <a16:creationId xmlns:a16="http://schemas.microsoft.com/office/drawing/2014/main" id="{53B64C66-33AF-44AF-88E2-58A360E97FD9}"/>
                </a:ext>
              </a:extLst>
            </p:cNvPr>
            <p:cNvSpPr txBox="1">
              <a:spLocks/>
            </p:cNvSpPr>
            <p:nvPr/>
          </p:nvSpPr>
          <p:spPr>
            <a:xfrm>
              <a:off x="446341" y="561872"/>
              <a:ext cx="5279408" cy="1167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venir Next LT Pro" panose="020B0504020202020204" pitchFamily="34" charset="0"/>
                </a:rPr>
                <a:t>Branch of Life: Last Steps</a:t>
              </a:r>
            </a:p>
          </p:txBody>
        </p:sp>
        <p:sp>
          <p:nvSpPr>
            <p:cNvPr id="8" name="Rectangle 7">
              <a:extLst>
                <a:ext uri="{FF2B5EF4-FFF2-40B4-BE49-F238E27FC236}">
                  <a16:creationId xmlns:a16="http://schemas.microsoft.com/office/drawing/2014/main" id="{BAB1C78B-6246-4A09-B0D8-3286AE244B9E}"/>
                </a:ext>
              </a:extLst>
            </p:cNvPr>
            <p:cNvSpPr/>
            <p:nvPr/>
          </p:nvSpPr>
          <p:spPr>
            <a:xfrm>
              <a:off x="446340" y="1410158"/>
              <a:ext cx="5167376" cy="22852"/>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grpSp>
      <p:pic>
        <p:nvPicPr>
          <p:cNvPr id="14" name="Graphic 13" descr="Footprints">
            <a:extLst>
              <a:ext uri="{FF2B5EF4-FFF2-40B4-BE49-F238E27FC236}">
                <a16:creationId xmlns:a16="http://schemas.microsoft.com/office/drawing/2014/main" id="{F8716BB2-8539-4457-A7F9-20215878BF6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1225632">
            <a:off x="7729222" y="5394906"/>
            <a:ext cx="914400" cy="914400"/>
          </a:xfrm>
          <a:prstGeom prst="rect">
            <a:avLst/>
          </a:prstGeom>
        </p:spPr>
      </p:pic>
      <p:pic>
        <p:nvPicPr>
          <p:cNvPr id="15" name="Graphic 14" descr="Footprints">
            <a:extLst>
              <a:ext uri="{FF2B5EF4-FFF2-40B4-BE49-F238E27FC236}">
                <a16:creationId xmlns:a16="http://schemas.microsoft.com/office/drawing/2014/main" id="{4AAB511A-D238-4A70-BA10-8CC5550090A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1037608">
            <a:off x="7834022" y="4294634"/>
            <a:ext cx="914400" cy="914400"/>
          </a:xfrm>
          <a:prstGeom prst="rect">
            <a:avLst/>
          </a:prstGeom>
        </p:spPr>
      </p:pic>
      <p:pic>
        <p:nvPicPr>
          <p:cNvPr id="16" name="Graphic 15" descr="Footprints">
            <a:extLst>
              <a:ext uri="{FF2B5EF4-FFF2-40B4-BE49-F238E27FC236}">
                <a16:creationId xmlns:a16="http://schemas.microsoft.com/office/drawing/2014/main" id="{EB342D82-4798-495E-83AC-BE2DB6BF49F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9718667">
            <a:off x="7767360" y="2011256"/>
            <a:ext cx="914400" cy="914400"/>
          </a:xfrm>
          <a:prstGeom prst="rect">
            <a:avLst/>
          </a:prstGeom>
        </p:spPr>
      </p:pic>
      <p:pic>
        <p:nvPicPr>
          <p:cNvPr id="17" name="Graphic 16" descr="Footprints">
            <a:extLst>
              <a:ext uri="{FF2B5EF4-FFF2-40B4-BE49-F238E27FC236}">
                <a16:creationId xmlns:a16="http://schemas.microsoft.com/office/drawing/2014/main" id="{182BB14E-E5D6-4BA3-B6B4-1186872877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10800000">
            <a:off x="7884405" y="3164809"/>
            <a:ext cx="914400" cy="914400"/>
          </a:xfrm>
          <a:prstGeom prst="rect">
            <a:avLst/>
          </a:prstGeom>
        </p:spPr>
      </p:pic>
      <p:pic>
        <p:nvPicPr>
          <p:cNvPr id="18" name="Graphic 17" descr="Footprints">
            <a:extLst>
              <a:ext uri="{FF2B5EF4-FFF2-40B4-BE49-F238E27FC236}">
                <a16:creationId xmlns:a16="http://schemas.microsoft.com/office/drawing/2014/main" id="{80688EFE-6B2B-4D20-8E8E-CC92D8519E0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9302277">
            <a:off x="7408174" y="879252"/>
            <a:ext cx="914400" cy="914400"/>
          </a:xfrm>
          <a:prstGeom prst="rect">
            <a:avLst/>
          </a:prstGeom>
        </p:spPr>
      </p:pic>
    </p:spTree>
    <p:extLst>
      <p:ext uri="{BB962C8B-B14F-4D97-AF65-F5344CB8AC3E}">
        <p14:creationId xmlns:p14="http://schemas.microsoft.com/office/powerpoint/2010/main" val="171840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4C3A44BB-E01C-4AA8-B2C8-32FC346D2E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3E6C5-4CAB-4E15-A8D7-E6891B4AEB12}"/>
              </a:ext>
            </a:extLst>
          </p:cNvPr>
          <p:cNvSpPr>
            <a:spLocks noGrp="1"/>
          </p:cNvSpPr>
          <p:nvPr>
            <p:ph type="ctrTitle"/>
          </p:nvPr>
        </p:nvSpPr>
        <p:spPr>
          <a:xfrm>
            <a:off x="2746563" y="2904648"/>
            <a:ext cx="5196600" cy="947162"/>
          </a:xfrm>
        </p:spPr>
        <p:txBody>
          <a:bodyPr vert="horz" lIns="91440" tIns="45720" rIns="91440" bIns="45720" rtlCol="0" anchor="b">
            <a:noAutofit/>
          </a:bodyPr>
          <a:lstStyle/>
          <a:p>
            <a:pPr algn="l"/>
            <a:r>
              <a:rPr lang="en-US" sz="4800" kern="1200" dirty="0">
                <a:solidFill>
                  <a:schemeClr val="bg1"/>
                </a:solidFill>
                <a:latin typeface="Avenir Next LT Pro" panose="020B0504020202020204" pitchFamily="34" charset="0"/>
              </a:rPr>
              <a:t>Explore Nature</a:t>
            </a:r>
          </a:p>
        </p:txBody>
      </p:sp>
      <p:pic>
        <p:nvPicPr>
          <p:cNvPr id="15" name="Picture 14" descr="A picture containing outdoor, grass, tree, building&#10;&#10;Description automatically generated">
            <a:extLst>
              <a:ext uri="{FF2B5EF4-FFF2-40B4-BE49-F238E27FC236}">
                <a16:creationId xmlns:a16="http://schemas.microsoft.com/office/drawing/2014/main" id="{474D3CCF-D0BD-43A9-A29A-D28F4241928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6211" r="13808"/>
          <a:stretch/>
        </p:blipFill>
        <p:spPr>
          <a:xfrm>
            <a:off x="3244337" y="4"/>
            <a:ext cx="4619504" cy="2881720"/>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3" name="Subtitle 2">
            <a:extLst>
              <a:ext uri="{FF2B5EF4-FFF2-40B4-BE49-F238E27FC236}">
                <a16:creationId xmlns:a16="http://schemas.microsoft.com/office/drawing/2014/main" id="{31289C21-2ED6-463E-863B-E65232A4E6B7}"/>
              </a:ext>
            </a:extLst>
          </p:cNvPr>
          <p:cNvSpPr>
            <a:spLocks noGrp="1"/>
          </p:cNvSpPr>
          <p:nvPr>
            <p:ph type="subTitle" idx="1"/>
          </p:nvPr>
        </p:nvSpPr>
        <p:spPr>
          <a:xfrm>
            <a:off x="691375" y="3851810"/>
            <a:ext cx="11329639" cy="2730912"/>
          </a:xfrm>
        </p:spPr>
        <p:txBody>
          <a:bodyPr vert="horz" lIns="91440" tIns="45720" rIns="91440" bIns="45720" rtlCol="0">
            <a:normAutofit/>
          </a:bodyPr>
          <a:lstStyle/>
          <a:p>
            <a:pPr indent="-228600" algn="l">
              <a:buFont typeface="Arial" panose="020B0604020202020204" pitchFamily="34" charset="0"/>
              <a:buChar char="•"/>
            </a:pPr>
            <a:endParaRPr lang="en-US" sz="1800" dirty="0">
              <a:solidFill>
                <a:schemeClr val="bg1"/>
              </a:solidFill>
              <a:latin typeface="Avenir Next LT Pro" panose="020B0504020202020204" pitchFamily="34" charset="0"/>
            </a:endParaRPr>
          </a:p>
          <a:p>
            <a:pPr indent="-228600" algn="l">
              <a:buFont typeface="Arial" panose="020B0604020202020204" pitchFamily="34" charset="0"/>
              <a:buChar char="•"/>
            </a:pPr>
            <a:r>
              <a:rPr lang="en-US" sz="1800" dirty="0">
                <a:solidFill>
                  <a:schemeClr val="bg1"/>
                </a:solidFill>
                <a:latin typeface="Avenir Next LT Pro" panose="020B0504020202020204" pitchFamily="34" charset="0"/>
              </a:rPr>
              <a:t>Listen to this story about children going on a nature hunt.   </a:t>
            </a:r>
            <a:r>
              <a:rPr lang="en-US" sz="1800" dirty="0">
                <a:solidFill>
                  <a:srgbClr val="00B0F0"/>
                </a:solidFill>
                <a:latin typeface="Avenir Next LT Pro" panose="020B0504020202020204" pitchFamily="34" charset="0"/>
                <a:hlinkClick r:id="rId5">
                  <a:extLst>
                    <a:ext uri="{A12FA001-AC4F-418D-AE19-62706E023703}">
                      <ahyp:hlinkClr xmlns="" xmlns:ahyp="http://schemas.microsoft.com/office/drawing/2018/hyperlinkcolor" val="tx"/>
                    </a:ext>
                  </a:extLst>
                </a:hlinkClick>
              </a:rPr>
              <a:t>Going On A Nature Hunt (5:41 min) </a:t>
            </a:r>
            <a:endParaRPr lang="en-US" sz="1800" dirty="0">
              <a:solidFill>
                <a:srgbClr val="00B0F0"/>
              </a:solidFill>
              <a:latin typeface="Avenir Next LT Pro" panose="020B0504020202020204" pitchFamily="34" charset="0"/>
            </a:endParaRPr>
          </a:p>
          <a:p>
            <a:pPr indent="-228600" algn="l">
              <a:buFont typeface="Arial" panose="020B0604020202020204" pitchFamily="34" charset="0"/>
              <a:buChar char="•"/>
            </a:pPr>
            <a:r>
              <a:rPr lang="en-US" sz="1800" dirty="0">
                <a:solidFill>
                  <a:schemeClr val="bg1"/>
                </a:solidFill>
                <a:latin typeface="Avenir Next LT Pro" panose="020B0504020202020204" pitchFamily="34" charset="0"/>
              </a:rPr>
              <a:t>Now take your binoculars and head outside for a walk. It can be down the sidewalk, in your yard, or in a park. Be sure to be safe and respectful of living things. You may want to take paper to draw and write about what you see, hear, smell, feel, taste, and think. </a:t>
            </a:r>
          </a:p>
          <a:p>
            <a:pPr indent="-228600" algn="l">
              <a:buFont typeface="Arial" panose="020B0604020202020204" pitchFamily="34" charset="0"/>
              <a:buChar char="•"/>
            </a:pPr>
            <a:endParaRPr lang="en-US" sz="1800" dirty="0">
              <a:solidFill>
                <a:schemeClr val="bg1"/>
              </a:solidFill>
              <a:latin typeface="Avenir Next LT Pro" panose="020B0504020202020204" pitchFamily="34" charset="0"/>
            </a:endParaRPr>
          </a:p>
          <a:p>
            <a:pPr indent="-228600" algn="l">
              <a:buFont typeface="Arial" panose="020B0604020202020204" pitchFamily="34" charset="0"/>
              <a:buChar char="•"/>
            </a:pPr>
            <a:r>
              <a:rPr lang="en-US" sz="1800" dirty="0">
                <a:solidFill>
                  <a:schemeClr val="bg1"/>
                </a:solidFill>
                <a:latin typeface="Avenir Next LT Pro" panose="020B0504020202020204" pitchFamily="34" charset="0"/>
              </a:rPr>
              <a:t>If you cannot go outside, watch one or both videos and then use your binoculars to look and listen for nature out of your window. </a:t>
            </a:r>
            <a:r>
              <a:rPr lang="en-US" sz="1800" dirty="0">
                <a:solidFill>
                  <a:srgbClr val="00B0F0"/>
                </a:solidFill>
                <a:latin typeface="Avenir Next LT Pro" panose="020B0504020202020204" pitchFamily="34" charset="0"/>
                <a:hlinkClick r:id="rId6">
                  <a:extLst>
                    <a:ext uri="{A12FA001-AC4F-418D-AE19-62706E023703}">
                      <ahyp:hlinkClr xmlns="" xmlns:ahyp="http://schemas.microsoft.com/office/drawing/2018/hyperlinkcolor" val="tx"/>
                    </a:ext>
                  </a:extLst>
                </a:hlinkClick>
              </a:rPr>
              <a:t>Pimachiowin Aki (12:13 min) </a:t>
            </a:r>
            <a:r>
              <a:rPr lang="en-US" sz="1800" dirty="0">
                <a:solidFill>
                  <a:srgbClr val="00B0F0"/>
                </a:solidFill>
                <a:latin typeface="Avenir Next LT Pro" panose="020B0504020202020204" pitchFamily="34" charset="0"/>
              </a:rPr>
              <a:t>  </a:t>
            </a:r>
            <a:r>
              <a:rPr lang="en-US" sz="1800" dirty="0">
                <a:solidFill>
                  <a:schemeClr val="bg1"/>
                </a:solidFill>
                <a:latin typeface="Avenir Next LT Pro" panose="020B0504020202020204" pitchFamily="34" charset="0"/>
              </a:rPr>
              <a:t>or </a:t>
            </a:r>
            <a:r>
              <a:rPr lang="en-US" sz="1800" dirty="0">
                <a:solidFill>
                  <a:srgbClr val="00B0F0"/>
                </a:solidFill>
                <a:latin typeface="Avenir Next LT Pro" panose="020B0504020202020204" pitchFamily="34" charset="0"/>
              </a:rPr>
              <a:t>  </a:t>
            </a:r>
            <a:r>
              <a:rPr lang="en-US" sz="1800" dirty="0">
                <a:solidFill>
                  <a:srgbClr val="00B0F0"/>
                </a:solidFill>
                <a:latin typeface="Avenir Next LT Pro" panose="020B0504020202020204" pitchFamily="34" charset="0"/>
                <a:hlinkClick r:id="rId7">
                  <a:extLst>
                    <a:ext uri="{A12FA001-AC4F-418D-AE19-62706E023703}">
                      <ahyp:hlinkClr xmlns="" xmlns:ahyp="http://schemas.microsoft.com/office/drawing/2018/hyperlinkcolor" val="tx"/>
                    </a:ext>
                  </a:extLst>
                </a:hlinkClick>
              </a:rPr>
              <a:t>Earth Day - Nature Walk (5:08 min)</a:t>
            </a:r>
            <a:endParaRPr lang="en-US" sz="500" dirty="0">
              <a:solidFill>
                <a:schemeClr val="bg1"/>
              </a:solidFill>
            </a:endParaRPr>
          </a:p>
        </p:txBody>
      </p:sp>
      <p:pic>
        <p:nvPicPr>
          <p:cNvPr id="18" name="Picture 17">
            <a:extLst>
              <a:ext uri="{FF2B5EF4-FFF2-40B4-BE49-F238E27FC236}">
                <a16:creationId xmlns:a16="http://schemas.microsoft.com/office/drawing/2014/main" id="{C833FDDC-7C9A-451A-A643-E5E940121E77}"/>
              </a:ext>
            </a:extLst>
          </p:cNvPr>
          <p:cNvPicPr>
            <a:picLocks noChangeAspect="1"/>
          </p:cNvPicPr>
          <p:nvPr/>
        </p:nvPicPr>
        <p:blipFill rotWithShape="1">
          <a:blip r:embed="rId8" cstate="hq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r="2" b="2046"/>
          <a:stretch/>
        </p:blipFill>
        <p:spPr>
          <a:xfrm>
            <a:off x="0" y="-1"/>
            <a:ext cx="3244336" cy="4237366"/>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21" name="Picture 20" descr="A picture containing outdoor, tree, street, way&#10;&#10;Description automatically generated">
            <a:extLst>
              <a:ext uri="{FF2B5EF4-FFF2-40B4-BE49-F238E27FC236}">
                <a16:creationId xmlns:a16="http://schemas.microsoft.com/office/drawing/2014/main" id="{D869330E-84BF-4858-8977-164BCA1C9CAE}"/>
              </a:ext>
            </a:extLst>
          </p:cNvPr>
          <p:cNvPicPr>
            <a:picLocks noChangeAspect="1"/>
          </p:cNvPicPr>
          <p:nvPr/>
        </p:nvPicPr>
        <p:blipFill rotWithShape="1">
          <a:blip r:embed="rId10" cstate="hq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rcRect l="12244" r="33106" b="-2"/>
          <a:stretch/>
        </p:blipFill>
        <p:spPr>
          <a:xfrm>
            <a:off x="7863842" y="-2"/>
            <a:ext cx="4328158" cy="365760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6" name="TextBox 15">
            <a:extLst>
              <a:ext uri="{FF2B5EF4-FFF2-40B4-BE49-F238E27FC236}">
                <a16:creationId xmlns:a16="http://schemas.microsoft.com/office/drawing/2014/main" id="{5F3CC4D7-B7B6-4E6D-BAEA-8BD7BE7771B5}"/>
              </a:ext>
            </a:extLst>
          </p:cNvPr>
          <p:cNvSpPr txBox="1"/>
          <p:nvPr/>
        </p:nvSpPr>
        <p:spPr>
          <a:xfrm>
            <a:off x="7545980" y="6870700"/>
            <a:ext cx="2326278"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ww.tsbremer.com/challenge-of-summer-gardens/">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2" tooltip="https://creativecommons.org/licenses/by-nd/3.0/">
                  <a:extLst>
                    <a:ext uri="{A12FA001-AC4F-418D-AE19-62706E023703}">
                      <ahyp:hlinkClr xmlns="" xmlns:ahyp="http://schemas.microsoft.com/office/drawing/2018/hyperlinkcolor" val="tx"/>
                    </a:ext>
                  </a:extLst>
                </a:hlinkClick>
              </a:rPr>
              <a:t>CC BY-ND</a:t>
            </a:r>
            <a:endParaRPr lang="en-CA" sz="700">
              <a:solidFill>
                <a:srgbClr val="FFFFFF"/>
              </a:solidFill>
            </a:endParaRPr>
          </a:p>
        </p:txBody>
      </p:sp>
      <p:sp>
        <p:nvSpPr>
          <p:cNvPr id="19" name="TextBox 18">
            <a:extLst>
              <a:ext uri="{FF2B5EF4-FFF2-40B4-BE49-F238E27FC236}">
                <a16:creationId xmlns:a16="http://schemas.microsoft.com/office/drawing/2014/main" id="{D5172FDE-46CB-40A5-AED4-90CB3F64816A}"/>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9" tooltip="https://commons.wikimedia.org/wiki/File:Portage_La_Prairie_Manitoba_Canada.JP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3"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
        <p:nvSpPr>
          <p:cNvPr id="22" name="TextBox 21">
            <a:extLst>
              <a:ext uri="{FF2B5EF4-FFF2-40B4-BE49-F238E27FC236}">
                <a16:creationId xmlns:a16="http://schemas.microsoft.com/office/drawing/2014/main" id="{5383E832-6647-46AF-80EB-73701E2244BD}"/>
              </a:ext>
            </a:extLst>
          </p:cNvPr>
          <p:cNvSpPr txBox="1"/>
          <p:nvPr/>
        </p:nvSpPr>
        <p:spPr>
          <a:xfrm>
            <a:off x="5226238" y="6870700"/>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11" tooltip="http://commons.wikimedia.org/wiki/File:Waterfront_Drive_in_Winnipeg,_Manitoba_in_Winter.JPG">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3"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spTree>
    <p:extLst>
      <p:ext uri="{BB962C8B-B14F-4D97-AF65-F5344CB8AC3E}">
        <p14:creationId xmlns:p14="http://schemas.microsoft.com/office/powerpoint/2010/main" val="405191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ree, grass, outdoor, forest&#10;&#10;Description automatically generated">
            <a:extLst>
              <a:ext uri="{FF2B5EF4-FFF2-40B4-BE49-F238E27FC236}">
                <a16:creationId xmlns:a16="http://schemas.microsoft.com/office/drawing/2014/main" id="{0942C558-6398-4C08-B192-28EDCF4AF99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2742" r="13818" b="6349"/>
          <a:stretch/>
        </p:blipFill>
        <p:spPr>
          <a:xfrm>
            <a:off x="3523488" y="10"/>
            <a:ext cx="8668512" cy="6857990"/>
          </a:xfrm>
          <a:prstGeom prst="rect">
            <a:avLst/>
          </a:prstGeom>
        </p:spPr>
      </p:pic>
      <p:sp>
        <p:nvSpPr>
          <p:cNvPr id="114" name="Rectangle 113">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A221AC-93CF-45B5-8982-0844D789761A}"/>
              </a:ext>
            </a:extLst>
          </p:cNvPr>
          <p:cNvSpPr>
            <a:spLocks noGrp="1"/>
          </p:cNvSpPr>
          <p:nvPr>
            <p:ph type="ctrTitle"/>
          </p:nvPr>
        </p:nvSpPr>
        <p:spPr>
          <a:xfrm>
            <a:off x="616990" y="811017"/>
            <a:ext cx="3636817" cy="3554509"/>
          </a:xfrm>
        </p:spPr>
        <p:txBody>
          <a:bodyPr vert="horz" lIns="91440" tIns="45720" rIns="91440" bIns="45720" rtlCol="0" anchor="b">
            <a:normAutofit fontScale="90000"/>
          </a:bodyPr>
          <a:lstStyle/>
          <a:p>
            <a:r>
              <a:rPr lang="en-US" sz="4400" dirty="0">
                <a:latin typeface="Avenir Next LT Pro" panose="020B0504020202020204" pitchFamily="34" charset="0"/>
              </a:rPr>
              <a:t>Think about nature as you listen to this story about a curious little mouse. </a:t>
            </a:r>
            <a:endParaRPr lang="en-US" sz="3000" b="1" dirty="0"/>
          </a:p>
        </p:txBody>
      </p:sp>
      <p:sp>
        <p:nvSpPr>
          <p:cNvPr id="116" name="Rectangle 115">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8" name="Rectangle 117">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6571BB-AA6A-4EED-9045-12C07433D81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commons.wikimedia.org/wiki/Category:Brokenhead_River_Ecological_Reserve">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pic>
        <p:nvPicPr>
          <p:cNvPr id="13" name="Picture 12" descr="A picture containing text, vegetable&#10;&#10;Description automatically generated">
            <a:extLst>
              <a:ext uri="{FF2B5EF4-FFF2-40B4-BE49-F238E27FC236}">
                <a16:creationId xmlns:a16="http://schemas.microsoft.com/office/drawing/2014/main" id="{EFD717AA-D044-4774-B90A-BFDD700E6D0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5431881" y="952677"/>
            <a:ext cx="5465334" cy="4571631"/>
          </a:xfrm>
          <a:prstGeom prst="rect">
            <a:avLst/>
          </a:prstGeom>
          <a:ln w="57150">
            <a:solidFill>
              <a:srgbClr val="FFC000"/>
            </a:solidFill>
          </a:ln>
        </p:spPr>
      </p:pic>
      <p:sp>
        <p:nvSpPr>
          <p:cNvPr id="14" name="TextBox 13">
            <a:extLst>
              <a:ext uri="{FF2B5EF4-FFF2-40B4-BE49-F238E27FC236}">
                <a16:creationId xmlns:a16="http://schemas.microsoft.com/office/drawing/2014/main" id="{1A969DB9-5804-4ED5-A729-B5D39145AFE8}"/>
              </a:ext>
            </a:extLst>
          </p:cNvPr>
          <p:cNvSpPr txBox="1"/>
          <p:nvPr/>
        </p:nvSpPr>
        <p:spPr>
          <a:xfrm>
            <a:off x="7292181" y="6657935"/>
            <a:ext cx="2464420" cy="200055"/>
          </a:xfrm>
          <a:prstGeom prst="rect">
            <a:avLst/>
          </a:prstGeom>
          <a:solidFill>
            <a:schemeClr val="tx1"/>
          </a:solidFill>
        </p:spPr>
        <p:txBody>
          <a:bodyPr wrap="square" rtlCol="0">
            <a:spAutoFit/>
          </a:bodyPr>
          <a:lstStyle/>
          <a:p>
            <a:r>
              <a:rPr lang="en-CA" sz="700">
                <a:solidFill>
                  <a:schemeClr val="bg1"/>
                </a:solidFill>
                <a:hlinkClick r:id="rId7" tooltip="http://www.thechildrensbookreview.com/weblog/2016/08/best-new-kids-books-august-2016.html">
                  <a:extLst>
                    <a:ext uri="{A12FA001-AC4F-418D-AE19-62706E023703}">
                      <ahyp:hlinkClr xmlns="" xmlns:ahyp="http://schemas.microsoft.com/office/drawing/2018/hyperlinkcolor" val="tx"/>
                    </a:ext>
                  </a:extLst>
                </a:hlinkClick>
              </a:rPr>
              <a:t>This Photo</a:t>
            </a:r>
            <a:r>
              <a:rPr lang="en-CA" sz="700">
                <a:solidFill>
                  <a:schemeClr val="bg1"/>
                </a:solidFill>
              </a:rPr>
              <a:t> by Unknown Author is licensed under </a:t>
            </a:r>
            <a:r>
              <a:rPr lang="en-CA" sz="700">
                <a:solidFill>
                  <a:schemeClr val="bg1"/>
                </a:solidFill>
                <a:hlinkClick r:id="rId8" tooltip="https://creativecommons.org/licenses/by-nc-nd/3.0/">
                  <a:extLst>
                    <a:ext uri="{A12FA001-AC4F-418D-AE19-62706E023703}">
                      <ahyp:hlinkClr xmlns="" xmlns:ahyp="http://schemas.microsoft.com/office/drawing/2018/hyperlinkcolor" val="tx"/>
                    </a:ext>
                  </a:extLst>
                </a:hlinkClick>
              </a:rPr>
              <a:t>CC BY-NC-ND</a:t>
            </a:r>
            <a:endParaRPr lang="en-CA" sz="700" dirty="0">
              <a:solidFill>
                <a:schemeClr val="bg1"/>
              </a:solidFill>
            </a:endParaRPr>
          </a:p>
        </p:txBody>
      </p:sp>
      <p:sp>
        <p:nvSpPr>
          <p:cNvPr id="3" name="TextBox 2">
            <a:extLst>
              <a:ext uri="{FF2B5EF4-FFF2-40B4-BE49-F238E27FC236}">
                <a16:creationId xmlns:a16="http://schemas.microsoft.com/office/drawing/2014/main" id="{F0DB2B1F-D1B5-46C7-9370-16053DE16D37}"/>
              </a:ext>
            </a:extLst>
          </p:cNvPr>
          <p:cNvSpPr txBox="1"/>
          <p:nvPr/>
        </p:nvSpPr>
        <p:spPr>
          <a:xfrm>
            <a:off x="858644" y="4785631"/>
            <a:ext cx="3088888" cy="830997"/>
          </a:xfrm>
          <a:prstGeom prst="rect">
            <a:avLst/>
          </a:prstGeom>
          <a:noFill/>
        </p:spPr>
        <p:txBody>
          <a:bodyPr wrap="square" rtlCol="0">
            <a:spAutoFit/>
          </a:bodyPr>
          <a:lstStyle/>
          <a:p>
            <a:pPr algn="ctr"/>
            <a:r>
              <a:rPr lang="en-US" sz="2400" b="1" dirty="0">
                <a:solidFill>
                  <a:schemeClr val="tx1">
                    <a:lumMod val="85000"/>
                    <a:lumOff val="15000"/>
                  </a:schemeClr>
                </a:solidFill>
                <a:hlinkClick r:id="rId9"/>
              </a:rPr>
              <a:t>Aberdeen </a:t>
            </a:r>
          </a:p>
          <a:p>
            <a:pPr algn="ctr"/>
            <a:r>
              <a:rPr lang="en-US" sz="2400" b="1" dirty="0">
                <a:solidFill>
                  <a:schemeClr val="tx1">
                    <a:lumMod val="85000"/>
                    <a:lumOff val="15000"/>
                  </a:schemeClr>
                </a:solidFill>
                <a:hlinkClick r:id="rId9"/>
              </a:rPr>
              <a:t>by Stacey Previn </a:t>
            </a:r>
            <a:r>
              <a:rPr lang="en-US" sz="1400" b="1" dirty="0">
                <a:solidFill>
                  <a:schemeClr val="tx1">
                    <a:lumMod val="85000"/>
                    <a:lumOff val="15000"/>
                  </a:schemeClr>
                </a:solidFill>
                <a:hlinkClick r:id="rId9"/>
              </a:rPr>
              <a:t>(5:26 min) </a:t>
            </a:r>
          </a:p>
        </p:txBody>
      </p:sp>
    </p:spTree>
    <p:extLst>
      <p:ext uri="{BB962C8B-B14F-4D97-AF65-F5344CB8AC3E}">
        <p14:creationId xmlns:p14="http://schemas.microsoft.com/office/powerpoint/2010/main" val="3230011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067" y="101319"/>
            <a:ext cx="7945879" cy="1325563"/>
          </a:xfrm>
        </p:spPr>
        <p:txBody>
          <a:bodyPr>
            <a:normAutofit/>
          </a:bodyPr>
          <a:lstStyle/>
          <a:p>
            <a:r>
              <a:rPr lang="en-CA" dirty="0">
                <a:solidFill>
                  <a:schemeClr val="bg1"/>
                </a:solidFill>
                <a:latin typeface="Avenir Next LT Pro" panose="020B0504020202020204" pitchFamily="34" charset="0"/>
              </a:rPr>
              <a:t>Caring for Mother Earth</a:t>
            </a:r>
          </a:p>
        </p:txBody>
      </p:sp>
      <p:sp>
        <p:nvSpPr>
          <p:cNvPr id="25" name="Freeform: Shape 24">
            <a:extLst>
              <a:ext uri="{FF2B5EF4-FFF2-40B4-BE49-F238E27FC236}">
                <a16:creationId xmlns:a16="http://schemas.microsoft.com/office/drawing/2014/main" id="{BA647350-F41C-4618-A561-374342E362B2}"/>
              </a:ext>
            </a:extLst>
          </p:cNvPr>
          <p:cNvSpPr/>
          <p:nvPr/>
        </p:nvSpPr>
        <p:spPr>
          <a:xfrm>
            <a:off x="524107" y="1215483"/>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200" b="1" kern="1200" dirty="0">
                <a:solidFill>
                  <a:schemeClr val="tx1"/>
                </a:solidFill>
                <a:latin typeface="Avenir Next LT Pro" panose="020B0504020202020204" pitchFamily="34" charset="0"/>
              </a:rPr>
              <a:t>Did you know that </a:t>
            </a:r>
            <a:r>
              <a:rPr lang="en-CA" sz="2200" b="1" u="sng" kern="1200" dirty="0">
                <a:solidFill>
                  <a:schemeClr val="tx1"/>
                </a:solidFill>
                <a:latin typeface="Avenir Next LT Pro" panose="020B0504020202020204" pitchFamily="34" charset="0"/>
              </a:rPr>
              <a:t>Indigenous peoples </a:t>
            </a:r>
            <a:r>
              <a:rPr lang="en-CA" sz="2200" b="1" kern="1200" dirty="0">
                <a:solidFill>
                  <a:schemeClr val="tx1"/>
                </a:solidFill>
                <a:latin typeface="Avenir Next LT Pro" panose="020B0504020202020204" pitchFamily="34" charset="0"/>
              </a:rPr>
              <a:t>have a special relationship with the land?</a:t>
            </a:r>
            <a:endParaRPr lang="en-US" sz="2200" b="1" kern="1200" dirty="0">
              <a:solidFill>
                <a:schemeClr val="tx1"/>
              </a:solidFill>
              <a:latin typeface="Avenir Next LT Pro" panose="020B0504020202020204" pitchFamily="34" charset="0"/>
            </a:endParaRPr>
          </a:p>
        </p:txBody>
      </p:sp>
      <p:sp>
        <p:nvSpPr>
          <p:cNvPr id="26" name="Freeform: Shape 25">
            <a:extLst>
              <a:ext uri="{FF2B5EF4-FFF2-40B4-BE49-F238E27FC236}">
                <a16:creationId xmlns:a16="http://schemas.microsoft.com/office/drawing/2014/main" id="{9589CF20-CBEA-4B21-803A-E244313067FD}"/>
              </a:ext>
            </a:extLst>
          </p:cNvPr>
          <p:cNvSpPr/>
          <p:nvPr/>
        </p:nvSpPr>
        <p:spPr>
          <a:xfrm>
            <a:off x="4309150" y="1215483"/>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u="sng" kern="1200" dirty="0">
                <a:solidFill>
                  <a:schemeClr val="tx1"/>
                </a:solidFill>
                <a:latin typeface="Avenir Next LT Pro" panose="020B0504020202020204" pitchFamily="34" charset="0"/>
              </a:rPr>
              <a:t>Indigenous peoples</a:t>
            </a:r>
            <a:r>
              <a:rPr lang="en-CA" sz="2000" kern="1200" dirty="0">
                <a:solidFill>
                  <a:schemeClr val="tx1"/>
                </a:solidFill>
                <a:latin typeface="Avenir Next LT Pro" panose="020B0504020202020204" pitchFamily="34" charset="0"/>
              </a:rPr>
              <a:t> respect the earth’s gifts that help us live and survive</a:t>
            </a:r>
            <a:endParaRPr lang="en-US" sz="2000" kern="1200" dirty="0">
              <a:solidFill>
                <a:schemeClr val="tx1"/>
              </a:solidFill>
              <a:latin typeface="Avenir Next LT Pro" panose="020B0504020202020204" pitchFamily="34" charset="0"/>
            </a:endParaRPr>
          </a:p>
        </p:txBody>
      </p:sp>
      <p:sp>
        <p:nvSpPr>
          <p:cNvPr id="27" name="Freeform: Shape 26">
            <a:extLst>
              <a:ext uri="{FF2B5EF4-FFF2-40B4-BE49-F238E27FC236}">
                <a16:creationId xmlns:a16="http://schemas.microsoft.com/office/drawing/2014/main" id="{69DE86F5-03A7-4837-9D63-6557FB1C6FD8}"/>
              </a:ext>
            </a:extLst>
          </p:cNvPr>
          <p:cNvSpPr/>
          <p:nvPr/>
        </p:nvSpPr>
        <p:spPr>
          <a:xfrm>
            <a:off x="524107" y="3147058"/>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u="sng" kern="1200" dirty="0">
                <a:solidFill>
                  <a:schemeClr val="tx1"/>
                </a:solidFill>
                <a:latin typeface="Avenir Next LT Pro" panose="020B0504020202020204" pitchFamily="34" charset="0"/>
              </a:rPr>
              <a:t>Indigenous peoples </a:t>
            </a:r>
            <a:r>
              <a:rPr lang="en-CA" sz="2000" kern="1200" dirty="0">
                <a:solidFill>
                  <a:schemeClr val="tx1"/>
                </a:solidFill>
                <a:latin typeface="Avenir Next LT Pro" panose="020B0504020202020204" pitchFamily="34" charset="0"/>
              </a:rPr>
              <a:t>offer gratitude and thanks to Mother Earth for her gifts</a:t>
            </a:r>
            <a:endParaRPr lang="en-US" sz="2000" kern="1200" dirty="0">
              <a:solidFill>
                <a:schemeClr val="tx1"/>
              </a:solidFill>
              <a:latin typeface="Avenir Next LT Pro" panose="020B0504020202020204" pitchFamily="34" charset="0"/>
            </a:endParaRPr>
          </a:p>
        </p:txBody>
      </p:sp>
      <p:sp>
        <p:nvSpPr>
          <p:cNvPr id="28" name="Freeform: Shape 27">
            <a:extLst>
              <a:ext uri="{FF2B5EF4-FFF2-40B4-BE49-F238E27FC236}">
                <a16:creationId xmlns:a16="http://schemas.microsoft.com/office/drawing/2014/main" id="{CD6E57B3-FEAA-4F67-A5FB-421F51438BE7}"/>
              </a:ext>
            </a:extLst>
          </p:cNvPr>
          <p:cNvSpPr/>
          <p:nvPr/>
        </p:nvSpPr>
        <p:spPr>
          <a:xfrm>
            <a:off x="4309150" y="3085151"/>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u="sng" kern="1200" dirty="0">
                <a:solidFill>
                  <a:schemeClr val="tx1"/>
                </a:solidFill>
                <a:latin typeface="Avenir Next LT Pro" panose="020B0504020202020204" pitchFamily="34" charset="0"/>
              </a:rPr>
              <a:t>Indigenous peoples </a:t>
            </a:r>
            <a:r>
              <a:rPr lang="en-CA" sz="2000" kern="1200" dirty="0">
                <a:solidFill>
                  <a:schemeClr val="tx1"/>
                </a:solidFill>
                <a:latin typeface="Avenir Next LT Pro" panose="020B0504020202020204" pitchFamily="34" charset="0"/>
              </a:rPr>
              <a:t>believe we take only what we need so future generations can thrive</a:t>
            </a:r>
            <a:endParaRPr lang="en-US" sz="2000" kern="1200" dirty="0">
              <a:solidFill>
                <a:schemeClr val="tx1"/>
              </a:solidFill>
              <a:latin typeface="Avenir Next LT Pro" panose="020B0504020202020204" pitchFamily="34" charset="0"/>
            </a:endParaRPr>
          </a:p>
        </p:txBody>
      </p:sp>
      <p:sp>
        <p:nvSpPr>
          <p:cNvPr id="29" name="Freeform: Shape 28">
            <a:extLst>
              <a:ext uri="{FF2B5EF4-FFF2-40B4-BE49-F238E27FC236}">
                <a16:creationId xmlns:a16="http://schemas.microsoft.com/office/drawing/2014/main" id="{5DE4B0AE-497E-4F49-B14D-5281842515C9}"/>
              </a:ext>
            </a:extLst>
          </p:cNvPr>
          <p:cNvSpPr/>
          <p:nvPr/>
        </p:nvSpPr>
        <p:spPr>
          <a:xfrm>
            <a:off x="524107" y="4954818"/>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u="sng" kern="1200" dirty="0">
                <a:solidFill>
                  <a:schemeClr val="tx1"/>
                </a:solidFill>
                <a:latin typeface="Avenir Next LT Pro" panose="020B0504020202020204" pitchFamily="34" charset="0"/>
              </a:rPr>
              <a:t>Indigenous peoples </a:t>
            </a:r>
            <a:r>
              <a:rPr lang="en-CA" sz="2000" kern="1200" dirty="0">
                <a:solidFill>
                  <a:schemeClr val="tx1"/>
                </a:solidFill>
                <a:latin typeface="Avenir Next LT Pro" panose="020B0504020202020204" pitchFamily="34" charset="0"/>
              </a:rPr>
              <a:t>believe that if we take care of the earth, the earth will take care of us</a:t>
            </a:r>
            <a:endParaRPr lang="en-US" sz="2000" kern="1200" dirty="0">
              <a:solidFill>
                <a:schemeClr val="tx1"/>
              </a:solidFill>
              <a:latin typeface="Avenir Next LT Pro" panose="020B0504020202020204" pitchFamily="34" charset="0"/>
            </a:endParaRPr>
          </a:p>
        </p:txBody>
      </p:sp>
      <p:sp>
        <p:nvSpPr>
          <p:cNvPr id="30" name="Freeform: Shape 29">
            <a:extLst>
              <a:ext uri="{FF2B5EF4-FFF2-40B4-BE49-F238E27FC236}">
                <a16:creationId xmlns:a16="http://schemas.microsoft.com/office/drawing/2014/main" id="{CA0493F7-9E6B-4DE8-AA0D-1ADFB7195953}"/>
              </a:ext>
            </a:extLst>
          </p:cNvPr>
          <p:cNvSpPr/>
          <p:nvPr/>
        </p:nvSpPr>
        <p:spPr>
          <a:xfrm>
            <a:off x="4309150" y="4954818"/>
            <a:ext cx="3440948" cy="1602572"/>
          </a:xfrm>
          <a:custGeom>
            <a:avLst/>
            <a:gdLst>
              <a:gd name="connsiteX0" fmla="*/ 0 w 2664604"/>
              <a:gd name="connsiteY0" fmla="*/ 0 h 1598762"/>
              <a:gd name="connsiteX1" fmla="*/ 2664604 w 2664604"/>
              <a:gd name="connsiteY1" fmla="*/ 0 h 1598762"/>
              <a:gd name="connsiteX2" fmla="*/ 2664604 w 2664604"/>
              <a:gd name="connsiteY2" fmla="*/ 1598762 h 1598762"/>
              <a:gd name="connsiteX3" fmla="*/ 0 w 2664604"/>
              <a:gd name="connsiteY3" fmla="*/ 1598762 h 1598762"/>
              <a:gd name="connsiteX4" fmla="*/ 0 w 2664604"/>
              <a:gd name="connsiteY4" fmla="*/ 0 h 159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604" h="1598762">
                <a:moveTo>
                  <a:pt x="0" y="0"/>
                </a:moveTo>
                <a:lnTo>
                  <a:pt x="2664604" y="0"/>
                </a:lnTo>
                <a:lnTo>
                  <a:pt x="2664604" y="1598762"/>
                </a:lnTo>
                <a:lnTo>
                  <a:pt x="0" y="15987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solidFill>
                  <a:schemeClr val="tx1"/>
                </a:solidFill>
                <a:latin typeface="Avenir Next LT Pro" panose="020B0504020202020204" pitchFamily="34" charset="0"/>
              </a:rPr>
              <a:t>To learn more about Indigenous perspectives watch </a:t>
            </a:r>
            <a:r>
              <a:rPr lang="en-US" sz="1600" b="1" kern="1200" dirty="0">
                <a:latin typeface="Avenir Next LT Pro" panose="020B0504020202020204" pitchFamily="34" charset="0"/>
                <a:hlinkClick r:id="rId3"/>
              </a:rPr>
              <a:t>Learning how to care for Mother Earth with Elder Dave </a:t>
            </a:r>
            <a:r>
              <a:rPr lang="en-US" sz="1600" b="1" kern="1200" dirty="0" err="1">
                <a:latin typeface="Avenir Next LT Pro" panose="020B0504020202020204" pitchFamily="34" charset="0"/>
                <a:hlinkClick r:id="rId3"/>
              </a:rPr>
              <a:t>Courchene</a:t>
            </a:r>
            <a:r>
              <a:rPr lang="en-US" sz="1600" b="1" kern="1200" dirty="0">
                <a:latin typeface="Avenir Next LT Pro" panose="020B0504020202020204" pitchFamily="34" charset="0"/>
                <a:hlinkClick r:id="rId3"/>
              </a:rPr>
              <a:t> (3:31 min)</a:t>
            </a:r>
            <a:endParaRPr lang="en-US" sz="1600" b="1" kern="1200" dirty="0">
              <a:latin typeface="Avenir Next LT Pro" panose="020B0504020202020204" pitchFamily="34" charset="0"/>
            </a:endParaRPr>
          </a:p>
        </p:txBody>
      </p:sp>
      <p:pic>
        <p:nvPicPr>
          <p:cNvPr id="17" name="Picture 16">
            <a:extLst>
              <a:ext uri="{FF2B5EF4-FFF2-40B4-BE49-F238E27FC236}">
                <a16:creationId xmlns:a16="http://schemas.microsoft.com/office/drawing/2014/main" id="{8B072889-AE50-4678-8009-C5FBE12FF038}"/>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8474927" y="120624"/>
            <a:ext cx="3300904" cy="3001481"/>
          </a:xfrm>
          <a:prstGeom prst="rect">
            <a:avLst/>
          </a:prstGeom>
        </p:spPr>
      </p:pic>
      <p:sp>
        <p:nvSpPr>
          <p:cNvPr id="18" name="TextBox 17">
            <a:extLst>
              <a:ext uri="{FF2B5EF4-FFF2-40B4-BE49-F238E27FC236}">
                <a16:creationId xmlns:a16="http://schemas.microsoft.com/office/drawing/2014/main" id="{3C6DEC4C-22DF-4FD9-8139-880AA2FE8ECA}"/>
              </a:ext>
            </a:extLst>
          </p:cNvPr>
          <p:cNvSpPr txBox="1"/>
          <p:nvPr/>
        </p:nvSpPr>
        <p:spPr>
          <a:xfrm>
            <a:off x="9190463" y="6557390"/>
            <a:ext cx="3001537" cy="230832"/>
          </a:xfrm>
          <a:prstGeom prst="rect">
            <a:avLst/>
          </a:prstGeom>
          <a:noFill/>
        </p:spPr>
        <p:txBody>
          <a:bodyPr wrap="square" rtlCol="0">
            <a:spAutoFit/>
          </a:bodyPr>
          <a:lstStyle/>
          <a:p>
            <a:r>
              <a:rPr lang="en-CA" sz="900">
                <a:hlinkClick r:id="rId5" tooltip="https://commons.wikimedia.org/wiki/File:Full_Disk_Image_of_Earth_Captured_March_2,_2011_(5491105249).jpg"/>
              </a:rPr>
              <a:t>This Photo</a:t>
            </a:r>
            <a:r>
              <a:rPr lang="en-CA" sz="900"/>
              <a:t> by Unknown Author is licensed under </a:t>
            </a:r>
            <a:r>
              <a:rPr lang="en-CA" sz="900">
                <a:hlinkClick r:id="rId6" tooltip="https://creativecommons.org/licenses/by-sa/3.0/"/>
              </a:rPr>
              <a:t>CC BY-SA</a:t>
            </a:r>
            <a:endParaRPr lang="en-CA" sz="900"/>
          </a:p>
        </p:txBody>
      </p:sp>
      <p:sp>
        <p:nvSpPr>
          <p:cNvPr id="19" name="TextBox 18">
            <a:extLst>
              <a:ext uri="{FF2B5EF4-FFF2-40B4-BE49-F238E27FC236}">
                <a16:creationId xmlns:a16="http://schemas.microsoft.com/office/drawing/2014/main" id="{A58FE0EB-C365-4F46-B7C1-9F538C8B867F}"/>
              </a:ext>
            </a:extLst>
          </p:cNvPr>
          <p:cNvSpPr txBox="1"/>
          <p:nvPr/>
        </p:nvSpPr>
        <p:spPr>
          <a:xfrm>
            <a:off x="8396868" y="3233854"/>
            <a:ext cx="3646449" cy="3262432"/>
          </a:xfrm>
          <a:prstGeom prst="rect">
            <a:avLst/>
          </a:prstGeom>
          <a:noFill/>
        </p:spPr>
        <p:txBody>
          <a:bodyPr wrap="square" rtlCol="0">
            <a:spAutoFit/>
          </a:bodyPr>
          <a:lstStyle/>
          <a:p>
            <a:r>
              <a:rPr lang="en-US" sz="2000" dirty="0">
                <a:solidFill>
                  <a:schemeClr val="bg1"/>
                </a:solidFill>
                <a:latin typeface="Avenir Next LT Pro" panose="020B0504020202020204" pitchFamily="34" charset="0"/>
                <a:hlinkClick r:id="rId7">
                  <a:extLst>
                    <a:ext uri="{A12FA001-AC4F-418D-AE19-62706E023703}">
                      <ahyp:hlinkClr xmlns="" xmlns:ahyp="http://schemas.microsoft.com/office/drawing/2018/hyperlinkcolor" val="tx"/>
                    </a:ext>
                  </a:extLst>
                </a:hlinkClick>
              </a:rPr>
              <a:t>Listen to one or more of the following books to further understand Indigenous peoples’ views of Mother Earth:</a:t>
            </a:r>
          </a:p>
          <a:p>
            <a:pPr marL="285750" indent="-285750">
              <a:buFont typeface="Arial" panose="020B0604020202020204" pitchFamily="34" charset="0"/>
              <a:buChar char="•"/>
            </a:pPr>
            <a:r>
              <a:rPr lang="en-US" sz="1600" dirty="0">
                <a:solidFill>
                  <a:srgbClr val="00B0F0"/>
                </a:solidFill>
                <a:latin typeface="Avenir Next LT Pro" panose="020B0504020202020204" pitchFamily="34" charset="0"/>
                <a:hlinkClick r:id="rId8">
                  <a:extLst>
                    <a:ext uri="{A12FA001-AC4F-418D-AE19-62706E023703}">
                      <ahyp:hlinkClr xmlns="" xmlns:ahyp="http://schemas.microsoft.com/office/drawing/2018/hyperlinkcolor" val="tx"/>
                    </a:ext>
                  </a:extLst>
                </a:hlinkClick>
              </a:rPr>
              <a:t>Lessons from Mother Earth by Elaine McLeod</a:t>
            </a:r>
            <a:r>
              <a:rPr lang="en-US" sz="1600" dirty="0">
                <a:solidFill>
                  <a:srgbClr val="00B0F0"/>
                </a:solidFill>
                <a:latin typeface="Avenir Next LT Pro" panose="020B0504020202020204" pitchFamily="34" charset="0"/>
              </a:rPr>
              <a:t> </a:t>
            </a:r>
            <a:r>
              <a:rPr lang="en-US" sz="1600" dirty="0">
                <a:solidFill>
                  <a:srgbClr val="00B0F0"/>
                </a:solidFill>
                <a:latin typeface="Avenir Next LT Pro" panose="020B0504020202020204" pitchFamily="34" charset="0"/>
                <a:hlinkClick r:id="rId8">
                  <a:extLst>
                    <a:ext uri="{A12FA001-AC4F-418D-AE19-62706E023703}">
                      <ahyp:hlinkClr xmlns="" xmlns:ahyp="http://schemas.microsoft.com/office/drawing/2018/hyperlinkcolor" val="tx"/>
                    </a:ext>
                  </a:extLst>
                </a:hlinkClick>
              </a:rPr>
              <a:t>(8:55 min)</a:t>
            </a:r>
            <a:endParaRPr lang="en-US" sz="1600" dirty="0">
              <a:solidFill>
                <a:srgbClr val="00B0F0"/>
              </a:solidFill>
              <a:latin typeface="Avenir Next LT Pro" panose="020B0504020202020204" pitchFamily="34" charset="0"/>
            </a:endParaRPr>
          </a:p>
          <a:p>
            <a:pPr marL="285750" indent="-285750">
              <a:buFont typeface="Arial" panose="020B0604020202020204" pitchFamily="34" charset="0"/>
              <a:buChar char="•"/>
            </a:pPr>
            <a:r>
              <a:rPr lang="en-US" sz="1600" dirty="0">
                <a:solidFill>
                  <a:srgbClr val="00B0F0"/>
                </a:solidFill>
                <a:latin typeface="Avenir Next LT Pro" panose="020B0504020202020204" pitchFamily="34" charset="0"/>
                <a:hlinkClick r:id="rId9">
                  <a:extLst>
                    <a:ext uri="{A12FA001-AC4F-418D-AE19-62706E023703}">
                      <ahyp:hlinkClr xmlns="" xmlns:ahyp="http://schemas.microsoft.com/office/drawing/2018/hyperlinkcolor" val="tx"/>
                    </a:ext>
                  </a:extLst>
                </a:hlinkClick>
              </a:rPr>
              <a:t>Taking Care of Mother Earth by Leanne Flett Kruger  (2:29 min)</a:t>
            </a:r>
            <a:endParaRPr lang="en-US" sz="1600" dirty="0">
              <a:solidFill>
                <a:srgbClr val="00B0F0"/>
              </a:solidFill>
              <a:latin typeface="Avenir Next LT Pro" panose="020B0504020202020204" pitchFamily="34" charset="0"/>
            </a:endParaRPr>
          </a:p>
          <a:p>
            <a:pPr marL="285750" indent="-285750">
              <a:buFont typeface="Arial" panose="020B0604020202020204" pitchFamily="34" charset="0"/>
              <a:buChar char="•"/>
            </a:pPr>
            <a:r>
              <a:rPr lang="en-US" sz="1600" dirty="0">
                <a:solidFill>
                  <a:srgbClr val="00B0F0"/>
                </a:solidFill>
                <a:latin typeface="Avenir Next LT Pro" panose="020B0504020202020204" pitchFamily="34" charset="0"/>
                <a:hlinkClick r:id="rId7">
                  <a:extLst>
                    <a:ext uri="{A12FA001-AC4F-418D-AE19-62706E023703}">
                      <ahyp:hlinkClr xmlns="" xmlns:ahyp="http://schemas.microsoft.com/office/drawing/2018/hyperlinkcolor" val="tx"/>
                    </a:ext>
                  </a:extLst>
                </a:hlinkClick>
              </a:rPr>
              <a:t>I Am Mother Earth (5:01 </a:t>
            </a:r>
            <a:r>
              <a:rPr lang="en-US" sz="2000" dirty="0">
                <a:solidFill>
                  <a:srgbClr val="00B0F0"/>
                </a:solidFill>
                <a:latin typeface="Avenir Next LT Pro" panose="020B0504020202020204" pitchFamily="34" charset="0"/>
                <a:hlinkClick r:id="rId7">
                  <a:extLst>
                    <a:ext uri="{A12FA001-AC4F-418D-AE19-62706E023703}">
                      <ahyp:hlinkClr xmlns="" xmlns:ahyp="http://schemas.microsoft.com/office/drawing/2018/hyperlinkcolor" val="tx"/>
                    </a:ext>
                  </a:extLst>
                </a:hlinkClick>
              </a:rPr>
              <a:t>min)</a:t>
            </a:r>
            <a:endParaRPr lang="en-US" sz="2000" dirty="0">
              <a:solidFill>
                <a:srgbClr val="00B0F0"/>
              </a:solidFill>
              <a:latin typeface="Avenir Next LT Pro" panose="020B0504020202020204" pitchFamily="34" charset="0"/>
            </a:endParaRPr>
          </a:p>
          <a:p>
            <a:pPr marL="285750" indent="-285750">
              <a:buFont typeface="Arial" panose="020B0604020202020204" pitchFamily="34" charset="0"/>
              <a:buChar char="•"/>
            </a:pPr>
            <a:endParaRPr lang="en-CA" sz="2200" dirty="0">
              <a:solidFill>
                <a:srgbClr val="00B0F0"/>
              </a:solidFill>
            </a:endParaRPr>
          </a:p>
        </p:txBody>
      </p:sp>
    </p:spTree>
    <p:extLst>
      <p:ext uri="{BB962C8B-B14F-4D97-AF65-F5344CB8AC3E}">
        <p14:creationId xmlns:p14="http://schemas.microsoft.com/office/powerpoint/2010/main" val="42120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62D44EE-C852-4460-B8B5-C4F2BC205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A2DE33-F37F-4666-BD44-E70741FCCB37}"/>
              </a:ext>
            </a:extLst>
          </p:cNvPr>
          <p:cNvSpPr>
            <a:spLocks noGrp="1"/>
          </p:cNvSpPr>
          <p:nvPr>
            <p:ph type="ctrTitle"/>
          </p:nvPr>
        </p:nvSpPr>
        <p:spPr>
          <a:xfrm>
            <a:off x="6868036" y="714667"/>
            <a:ext cx="4484689" cy="5062301"/>
          </a:xfrm>
          <a:noFill/>
        </p:spPr>
        <p:txBody>
          <a:bodyPr>
            <a:normAutofit/>
          </a:bodyPr>
          <a:lstStyle/>
          <a:p>
            <a:r>
              <a:rPr lang="en-US" dirty="0">
                <a:solidFill>
                  <a:schemeClr val="bg1"/>
                </a:solidFill>
              </a:rPr>
              <a:t>Your turn!</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How can you take care of our Earth?</a:t>
            </a:r>
            <a:endParaRPr lang="en-CA" dirty="0">
              <a:solidFill>
                <a:schemeClr val="bg1"/>
              </a:solidFill>
            </a:endParaRPr>
          </a:p>
        </p:txBody>
      </p:sp>
      <p:sp>
        <p:nvSpPr>
          <p:cNvPr id="13" name="Freeform: Shape 12">
            <a:extLst>
              <a:ext uri="{FF2B5EF4-FFF2-40B4-BE49-F238E27FC236}">
                <a16:creationId xmlns:a16="http://schemas.microsoft.com/office/drawing/2014/main" id="{658970D8-8D1D-4B5C-894B-E871CC8654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227E5B6-9132-43CA-B503-37A18562AD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C2051E-A88D-48E5-BACF-AAED178927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821A508-2985-4905-874A-527429BAAB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2929CB1-0E3C-4B2D-ADC5-0154FB33BA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B344A5-13FE-463D-80F5-F47B9B9E4BE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3" name="Freeform: Shape 22">
            <a:extLst>
              <a:ext uri="{FF2B5EF4-FFF2-40B4-BE49-F238E27FC236}">
                <a16:creationId xmlns:a16="http://schemas.microsoft.com/office/drawing/2014/main" id="{5F2F0C84-BE8C-4DC2-A6D3-30349A801D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C87116-8BF6-4786-93BC-ED0ABD6D4D45}"/>
              </a:ext>
            </a:extLst>
          </p:cNvPr>
          <p:cNvSpPr txBox="1"/>
          <p:nvPr/>
        </p:nvSpPr>
        <p:spPr>
          <a:xfrm>
            <a:off x="9872134"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CA"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pngimg.com/download/25359">
                  <a:extLst>
                    <a:ext uri="{A12FA001-AC4F-418D-AE19-62706E023703}">
                      <ahyp:hlinkClr xmlns="" xmlns:ahyp="http://schemas.microsoft.com/office/drawing/2018/hyperlinkcolor" val="tx"/>
                    </a:ext>
                  </a:extLst>
                </a:hlinkClick>
              </a:rPr>
              <a:t>This Photo</a:t>
            </a:r>
            <a:r>
              <a:rPr kumimoji="0" lang="en-CA"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CA"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3.0/">
                  <a:extLst>
                    <a:ext uri="{A12FA001-AC4F-418D-AE19-62706E023703}">
                      <ahyp:hlinkClr xmlns="" xmlns:ahyp="http://schemas.microsoft.com/office/drawing/2018/hyperlinkcolor" val="tx"/>
                    </a:ext>
                  </a:extLst>
                </a:hlinkClick>
              </a:rPr>
              <a:t>CC BY-NC</a:t>
            </a:r>
            <a:endParaRPr kumimoji="0" lang="en-CA"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79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913" y="971052"/>
            <a:ext cx="5257800" cy="4239926"/>
          </a:xfrm>
        </p:spPr>
        <p:txBody>
          <a:bodyPr/>
          <a:lstStyle/>
          <a:p>
            <a:r>
              <a:rPr lang="en-CA" dirty="0">
                <a:solidFill>
                  <a:schemeClr val="bg1"/>
                </a:solidFill>
              </a:rPr>
              <a:t>Check out this poster.</a:t>
            </a:r>
            <a:br>
              <a:rPr lang="en-CA" dirty="0">
                <a:solidFill>
                  <a:schemeClr val="bg1"/>
                </a:solidFill>
              </a:rPr>
            </a:br>
            <a:r>
              <a:rPr lang="en-CA" dirty="0">
                <a:solidFill>
                  <a:schemeClr val="bg1"/>
                </a:solidFill>
              </a:rPr>
              <a:t/>
            </a:r>
            <a:br>
              <a:rPr lang="en-CA" dirty="0">
                <a:solidFill>
                  <a:schemeClr val="bg1"/>
                </a:solidFill>
              </a:rPr>
            </a:br>
            <a:r>
              <a:rPr lang="en-CA" dirty="0">
                <a:solidFill>
                  <a:schemeClr val="bg1"/>
                </a:solidFill>
              </a:rPr>
              <a:t>What do you notice?</a:t>
            </a:r>
            <a:br>
              <a:rPr lang="en-CA" dirty="0">
                <a:solidFill>
                  <a:schemeClr val="bg1"/>
                </a:solidFill>
              </a:rPr>
            </a:br>
            <a:r>
              <a:rPr lang="en-CA" dirty="0">
                <a:solidFill>
                  <a:schemeClr val="bg1"/>
                </a:solidFill>
              </a:rPr>
              <a:t/>
            </a:r>
            <a:br>
              <a:rPr lang="en-CA" dirty="0">
                <a:solidFill>
                  <a:schemeClr val="bg1"/>
                </a:solidFill>
              </a:rPr>
            </a:br>
            <a:r>
              <a:rPr lang="en-CA" dirty="0">
                <a:solidFill>
                  <a:schemeClr val="bg1"/>
                </a:solidFill>
              </a:rPr>
              <a:t>What do you wonder?</a:t>
            </a:r>
          </a:p>
        </p:txBody>
      </p:sp>
      <p:pic>
        <p:nvPicPr>
          <p:cNvPr id="4" name="Content Placeholder 3"/>
          <p:cNvPicPr>
            <a:picLocks noGrp="1" noChangeAspect="1"/>
          </p:cNvPicPr>
          <p:nvPr>
            <p:ph sz="half" idx="1"/>
          </p:nvPr>
        </p:nvPicPr>
        <p:blipFill>
          <a:blip r:embed="rId3"/>
          <a:stretch>
            <a:fillRect/>
          </a:stretch>
        </p:blipFill>
        <p:spPr>
          <a:xfrm>
            <a:off x="6430180" y="211616"/>
            <a:ext cx="5210978" cy="5993897"/>
          </a:xfrm>
          <a:prstGeom prst="rect">
            <a:avLst/>
          </a:prstGeom>
        </p:spPr>
      </p:pic>
      <p:sp>
        <p:nvSpPr>
          <p:cNvPr id="7" name="Rectangle 6">
            <a:extLst>
              <a:ext uri="{FF2B5EF4-FFF2-40B4-BE49-F238E27FC236}">
                <a16:creationId xmlns:a16="http://schemas.microsoft.com/office/drawing/2014/main" id="{FA582107-490F-44B9-9793-3A96ACD6BB05}"/>
              </a:ext>
            </a:extLst>
          </p:cNvPr>
          <p:cNvSpPr/>
          <p:nvPr/>
        </p:nvSpPr>
        <p:spPr>
          <a:xfrm>
            <a:off x="1465243" y="6477107"/>
            <a:ext cx="9540608" cy="338554"/>
          </a:xfrm>
          <a:prstGeom prst="rect">
            <a:avLst/>
          </a:prstGeom>
        </p:spPr>
        <p:txBody>
          <a:bodyPr wrap="square">
            <a:spAutoFit/>
          </a:bodyPr>
          <a:lstStyle/>
          <a:p>
            <a:r>
              <a:rPr lang="en-US" sz="1600" dirty="0">
                <a:hlinkClick r:id="rId4">
                  <a:extLst>
                    <a:ext uri="{A12FA001-AC4F-418D-AE19-62706E023703}">
                      <ahyp:hlinkClr xmlns="" xmlns:ahyp="http://schemas.microsoft.com/office/drawing/2018/hyperlinkcolor" val="tx"/>
                    </a:ext>
                  </a:extLst>
                </a:hlinkClick>
              </a:rPr>
              <a:t>Poster and guiding notes available at </a:t>
            </a:r>
            <a:r>
              <a:rPr lang="en-US" sz="1600" dirty="0">
                <a:solidFill>
                  <a:srgbClr val="00B0F0"/>
                </a:solidFill>
                <a:hlinkClick r:id="rId4">
                  <a:extLst>
                    <a:ext uri="{A12FA001-AC4F-418D-AE19-62706E023703}">
                      <ahyp:hlinkClr xmlns="" xmlns:ahyp="http://schemas.microsoft.com/office/drawing/2018/hyperlinkcolor" val="tx"/>
                    </a:ext>
                  </a:extLst>
                </a:hlinkClick>
              </a:rPr>
              <a:t>Education for Sustainable Development | Manitoba Education (gov.mb.ca)</a:t>
            </a:r>
            <a:endParaRPr lang="en-CA" sz="1600" dirty="0">
              <a:solidFill>
                <a:srgbClr val="00B0F0"/>
              </a:solidFill>
            </a:endParaRPr>
          </a:p>
        </p:txBody>
      </p:sp>
    </p:spTree>
    <p:extLst>
      <p:ext uri="{BB962C8B-B14F-4D97-AF65-F5344CB8AC3E}">
        <p14:creationId xmlns:p14="http://schemas.microsoft.com/office/powerpoint/2010/main" val="530851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5824" cy="1325563"/>
          </a:xfrm>
        </p:spPr>
        <p:txBody>
          <a:bodyPr>
            <a:normAutofit/>
          </a:bodyPr>
          <a:lstStyle/>
          <a:p>
            <a:r>
              <a:rPr lang="en-CA" sz="6600" dirty="0">
                <a:solidFill>
                  <a:schemeClr val="bg1"/>
                </a:solidFill>
                <a:latin typeface="Avenir Next LT Pro" panose="020B0504020202020204" pitchFamily="34" charset="0"/>
              </a:rPr>
              <a:t>Take Action!</a:t>
            </a:r>
          </a:p>
        </p:txBody>
      </p:sp>
      <p:pic>
        <p:nvPicPr>
          <p:cNvPr id="4" name="Content Placeholder 3"/>
          <p:cNvPicPr>
            <a:picLocks noGrp="1" noChangeAspect="1"/>
          </p:cNvPicPr>
          <p:nvPr>
            <p:ph sz="half" idx="1"/>
          </p:nvPr>
        </p:nvPicPr>
        <p:blipFill>
          <a:blip r:embed="rId3"/>
          <a:stretch>
            <a:fillRect/>
          </a:stretch>
        </p:blipFill>
        <p:spPr>
          <a:xfrm>
            <a:off x="948921" y="1603897"/>
            <a:ext cx="4519118" cy="4794793"/>
          </a:xfrm>
          <a:prstGeom prst="rect">
            <a:avLst/>
          </a:prstGeom>
        </p:spPr>
      </p:pic>
      <p:sp>
        <p:nvSpPr>
          <p:cNvPr id="5" name="Content Placeholder 4"/>
          <p:cNvSpPr>
            <a:spLocks noGrp="1"/>
          </p:cNvSpPr>
          <p:nvPr>
            <p:ph sz="half" idx="2"/>
          </p:nvPr>
        </p:nvSpPr>
        <p:spPr>
          <a:xfrm>
            <a:off x="6172200" y="638979"/>
            <a:ext cx="5181600" cy="5894024"/>
          </a:xfrm>
        </p:spPr>
        <p:txBody>
          <a:bodyPr>
            <a:noAutofit/>
          </a:bodyPr>
          <a:lstStyle/>
          <a:p>
            <a:pPr marL="0" indent="0">
              <a:buNone/>
            </a:pPr>
            <a:r>
              <a:rPr lang="en-CA" sz="3200" dirty="0">
                <a:solidFill>
                  <a:schemeClr val="bg1"/>
                </a:solidFill>
                <a:latin typeface="Avenir Next LT Pro" panose="020B0504020202020204" pitchFamily="34" charset="0"/>
              </a:rPr>
              <a:t>Create a poster that does one or more of the following: </a:t>
            </a:r>
          </a:p>
          <a:p>
            <a:pPr marL="0" indent="0">
              <a:buNone/>
            </a:pPr>
            <a:endParaRPr lang="en-CA" sz="3200" dirty="0">
              <a:solidFill>
                <a:schemeClr val="bg1"/>
              </a:solidFill>
              <a:latin typeface="Avenir Next LT Pro" panose="020B0504020202020204" pitchFamily="34" charset="0"/>
            </a:endParaRPr>
          </a:p>
          <a:p>
            <a:r>
              <a:rPr lang="en-CA" sz="3200" dirty="0">
                <a:solidFill>
                  <a:schemeClr val="bg1"/>
                </a:solidFill>
                <a:latin typeface="Avenir Next LT Pro" panose="020B0504020202020204" pitchFamily="34" charset="0"/>
              </a:rPr>
              <a:t>Shows how to take care of the Earth.</a:t>
            </a:r>
          </a:p>
          <a:p>
            <a:r>
              <a:rPr lang="en-CA" sz="3200" dirty="0">
                <a:solidFill>
                  <a:schemeClr val="bg1"/>
                </a:solidFill>
                <a:latin typeface="Avenir Next LT Pro" panose="020B0504020202020204" pitchFamily="34" charset="0"/>
              </a:rPr>
              <a:t>Shows how you are taking care of the Earth </a:t>
            </a:r>
          </a:p>
          <a:p>
            <a:r>
              <a:rPr lang="en-CA" sz="3200" dirty="0">
                <a:solidFill>
                  <a:schemeClr val="bg1"/>
                </a:solidFill>
                <a:latin typeface="Avenir Next LT Pro" panose="020B0504020202020204" pitchFamily="34" charset="0"/>
              </a:rPr>
              <a:t>Shows how we should celebrate Earth Day everyday</a:t>
            </a:r>
          </a:p>
        </p:txBody>
      </p:sp>
      <p:sp>
        <p:nvSpPr>
          <p:cNvPr id="6" name="Rectangle 5">
            <a:extLst>
              <a:ext uri="{FF2B5EF4-FFF2-40B4-BE49-F238E27FC236}">
                <a16:creationId xmlns:a16="http://schemas.microsoft.com/office/drawing/2014/main" id="{81F94305-B8B9-4CAF-B24F-A2FD22A73E12}"/>
              </a:ext>
            </a:extLst>
          </p:cNvPr>
          <p:cNvSpPr/>
          <p:nvPr/>
        </p:nvSpPr>
        <p:spPr>
          <a:xfrm>
            <a:off x="154235" y="6457714"/>
            <a:ext cx="9540608" cy="338554"/>
          </a:xfrm>
          <a:prstGeom prst="rect">
            <a:avLst/>
          </a:prstGeom>
        </p:spPr>
        <p:txBody>
          <a:bodyPr wrap="square">
            <a:spAutoFit/>
          </a:bodyPr>
          <a:lstStyle/>
          <a:p>
            <a:r>
              <a:rPr lang="en-US" sz="1600" dirty="0">
                <a:hlinkClick r:id="rId4">
                  <a:extLst>
                    <a:ext uri="{A12FA001-AC4F-418D-AE19-62706E023703}">
                      <ahyp:hlinkClr xmlns="" xmlns:ahyp="http://schemas.microsoft.com/office/drawing/2018/hyperlinkcolor" val="tx"/>
                    </a:ext>
                  </a:extLst>
                </a:hlinkClick>
              </a:rPr>
              <a:t>Source: </a:t>
            </a:r>
            <a:r>
              <a:rPr lang="en-US" sz="1600" dirty="0">
                <a:solidFill>
                  <a:srgbClr val="00B0F0"/>
                </a:solidFill>
                <a:hlinkClick r:id="rId4">
                  <a:extLst>
                    <a:ext uri="{A12FA001-AC4F-418D-AE19-62706E023703}">
                      <ahyp:hlinkClr xmlns="" xmlns:ahyp="http://schemas.microsoft.com/office/drawing/2018/hyperlinkcolor" val="tx"/>
                    </a:ext>
                  </a:extLst>
                </a:hlinkClick>
              </a:rPr>
              <a:t>Education for Sustainable Development | Manitoba Education (gov.mb.ca)</a:t>
            </a:r>
            <a:endParaRPr lang="en-CA" sz="1600" dirty="0">
              <a:solidFill>
                <a:srgbClr val="00B0F0"/>
              </a:solidFill>
            </a:endParaRPr>
          </a:p>
        </p:txBody>
      </p:sp>
    </p:spTree>
    <p:extLst>
      <p:ext uri="{BB962C8B-B14F-4D97-AF65-F5344CB8AC3E}">
        <p14:creationId xmlns:p14="http://schemas.microsoft.com/office/powerpoint/2010/main" val="84826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 name="Picture 42" descr="A picture containing grass, sky, outdoor, field&#10;&#10;Description automatically generated">
            <a:extLst>
              <a:ext uri="{FF2B5EF4-FFF2-40B4-BE49-F238E27FC236}">
                <a16:creationId xmlns:a16="http://schemas.microsoft.com/office/drawing/2014/main" id="{4E708816-DCE5-4685-A905-2CB16C3735B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5758" r="737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Rectangle 2">
            <a:extLst>
              <a:ext uri="{FF2B5EF4-FFF2-40B4-BE49-F238E27FC236}">
                <a16:creationId xmlns:a16="http://schemas.microsoft.com/office/drawing/2014/main" id="{664F7A69-C993-4DDA-8F8A-E1FFBD260F04}"/>
              </a:ext>
            </a:extLst>
          </p:cNvPr>
          <p:cNvSpPr/>
          <p:nvPr/>
        </p:nvSpPr>
        <p:spPr>
          <a:xfrm>
            <a:off x="7405115" y="119991"/>
            <a:ext cx="4480560" cy="255454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spcAft>
                <a:spcPts val="600"/>
              </a:spcAft>
            </a:pPr>
            <a:r>
              <a:rPr lang="en-US" sz="8000" dirty="0">
                <a:ln w="0"/>
                <a:gradFill>
                  <a:gsLst>
                    <a:gs pos="0">
                      <a:schemeClr val="accent1">
                        <a:lumMod val="75000"/>
                      </a:schemeClr>
                    </a:gs>
                    <a:gs pos="50000">
                      <a:schemeClr val="accent1">
                        <a:lumMod val="40000"/>
                        <a:lumOff val="60000"/>
                      </a:schemeClr>
                    </a:gs>
                    <a:gs pos="100000">
                      <a:schemeClr val="tx1"/>
                    </a:gs>
                  </a:gsLst>
                  <a:lin ang="5400000"/>
                </a:gradFill>
                <a:effectLst>
                  <a:reflection blurRad="6350" stA="53000" endA="300" endPos="35500" dir="5400000" sy="-90000" algn="bl" rotWithShape="0"/>
                </a:effectLst>
              </a:rPr>
              <a:t>Final Reflection</a:t>
            </a:r>
          </a:p>
        </p:txBody>
      </p:sp>
      <p:sp>
        <p:nvSpPr>
          <p:cNvPr id="45" name="TextBox 44">
            <a:extLst>
              <a:ext uri="{FF2B5EF4-FFF2-40B4-BE49-F238E27FC236}">
                <a16:creationId xmlns:a16="http://schemas.microsoft.com/office/drawing/2014/main" id="{7B0FC2BA-984D-4B52-B1DD-8959D4E3AA8A}"/>
              </a:ext>
            </a:extLst>
          </p:cNvPr>
          <p:cNvSpPr txBox="1"/>
          <p:nvPr/>
        </p:nvSpPr>
        <p:spPr>
          <a:xfrm>
            <a:off x="0" y="6657945"/>
            <a:ext cx="2186816" cy="200055"/>
          </a:xfrm>
          <a:prstGeom prst="rect">
            <a:avLst/>
          </a:prstGeom>
          <a:noFill/>
        </p:spPr>
        <p:txBody>
          <a:bodyPr wrap="none" rtlCol="0">
            <a:spAutoFit/>
          </a:bodyPr>
          <a:lstStyle/>
          <a:p>
            <a:pPr algn="r">
              <a:spcAft>
                <a:spcPts val="600"/>
              </a:spcAft>
            </a:pPr>
            <a:r>
              <a:rPr lang="en-CA" sz="700" dirty="0">
                <a:solidFill>
                  <a:schemeClr val="accent5">
                    <a:lumMod val="75000"/>
                  </a:schemeClr>
                </a:solidFill>
                <a:hlinkClick r:id="rId4" tooltip="https://www.flickr.com/photos/mariyaz/1732391807/">
                  <a:extLst>
                    <a:ext uri="{A12FA001-AC4F-418D-AE19-62706E023703}">
                      <ahyp:hlinkClr xmlns="" xmlns:ahyp="http://schemas.microsoft.com/office/drawing/2018/hyperlinkcolor" val="tx"/>
                    </a:ext>
                  </a:extLst>
                </a:hlinkClick>
              </a:rPr>
              <a:t>This Photo</a:t>
            </a:r>
            <a:r>
              <a:rPr lang="en-CA" sz="700" dirty="0">
                <a:solidFill>
                  <a:schemeClr val="accent5">
                    <a:lumMod val="75000"/>
                  </a:schemeClr>
                </a:solidFill>
              </a:rPr>
              <a:t> </a:t>
            </a:r>
            <a:r>
              <a:rPr lang="en-CA" sz="700" dirty="0">
                <a:solidFill>
                  <a:schemeClr val="bg1"/>
                </a:solidFill>
              </a:rPr>
              <a:t>by Unknown Author is licensed under </a:t>
            </a:r>
            <a:r>
              <a:rPr lang="en-CA" sz="700" dirty="0">
                <a:solidFill>
                  <a:schemeClr val="accent5">
                    <a:lumMod val="75000"/>
                  </a:schemeClr>
                </a:solidFill>
                <a:hlinkClick r:id="rId5" tooltip="https://creativecommons.org/licenses/by/3.0/">
                  <a:extLst>
                    <a:ext uri="{A12FA001-AC4F-418D-AE19-62706E023703}">
                      <ahyp:hlinkClr xmlns="" xmlns:ahyp="http://schemas.microsoft.com/office/drawing/2018/hyperlinkcolor" val="tx"/>
                    </a:ext>
                  </a:extLst>
                </a:hlinkClick>
              </a:rPr>
              <a:t>CC BY</a:t>
            </a:r>
            <a:endParaRPr lang="en-CA" sz="700" dirty="0">
              <a:solidFill>
                <a:schemeClr val="accent5">
                  <a:lumMod val="75000"/>
                </a:schemeClr>
              </a:solidFill>
            </a:endParaRPr>
          </a:p>
        </p:txBody>
      </p:sp>
      <p:sp>
        <p:nvSpPr>
          <p:cNvPr id="6" name="TextBox 5">
            <a:extLst>
              <a:ext uri="{FF2B5EF4-FFF2-40B4-BE49-F238E27FC236}">
                <a16:creationId xmlns:a16="http://schemas.microsoft.com/office/drawing/2014/main" id="{1B2C004F-6D29-4008-871A-13FAAB35361E}"/>
              </a:ext>
            </a:extLst>
          </p:cNvPr>
          <p:cNvSpPr txBox="1"/>
          <p:nvPr/>
        </p:nvSpPr>
        <p:spPr>
          <a:xfrm>
            <a:off x="6913794" y="3041571"/>
            <a:ext cx="5188945" cy="3816429"/>
          </a:xfrm>
          <a:prstGeom prst="rect">
            <a:avLst/>
          </a:prstGeom>
          <a:noFill/>
        </p:spPr>
        <p:txBody>
          <a:bodyPr wrap="square" rtlCol="0">
            <a:spAutoFit/>
          </a:bodyPr>
          <a:lstStyle/>
          <a:p>
            <a:pPr marL="285750" indent="-285750">
              <a:buFont typeface="Arial" panose="020B0604020202020204" pitchFamily="34" charset="0"/>
              <a:buChar char="•"/>
            </a:pPr>
            <a:r>
              <a:rPr lang="en-CA" sz="2800" dirty="0"/>
              <a:t>How does the natural world around you help you live? See if you can talk about at least 3 specific things. </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sz="2800" dirty="0"/>
              <a:t>Share one example of how you help take care of our natural world.</a:t>
            </a:r>
            <a:r>
              <a:rPr lang="en-CA" dirty="0"/>
              <a:t/>
            </a:r>
            <a:br>
              <a:rPr lang="en-CA" dirty="0"/>
            </a:br>
            <a:endParaRPr lang="en-CA" dirty="0"/>
          </a:p>
        </p:txBody>
      </p:sp>
    </p:spTree>
    <p:extLst>
      <p:ext uri="{BB962C8B-B14F-4D97-AF65-F5344CB8AC3E}">
        <p14:creationId xmlns:p14="http://schemas.microsoft.com/office/powerpoint/2010/main" val="205016439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ree, grass, outdoor, forest&#10;&#10;Description automatically generated">
            <a:extLst>
              <a:ext uri="{FF2B5EF4-FFF2-40B4-BE49-F238E27FC236}">
                <a16:creationId xmlns:a16="http://schemas.microsoft.com/office/drawing/2014/main" id="{0942C558-6398-4C08-B192-28EDCF4AF99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2742" r="13818" b="6349"/>
          <a:stretch/>
        </p:blipFill>
        <p:spPr>
          <a:xfrm>
            <a:off x="3523488" y="10"/>
            <a:ext cx="8668512" cy="6857990"/>
          </a:xfrm>
          <a:prstGeom prst="rect">
            <a:avLst/>
          </a:prstGeom>
        </p:spPr>
      </p:pic>
      <p:sp>
        <p:nvSpPr>
          <p:cNvPr id="114" name="Rectangle 113">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A221AC-93CF-45B5-8982-0844D789761A}"/>
              </a:ext>
            </a:extLst>
          </p:cNvPr>
          <p:cNvSpPr>
            <a:spLocks noGrp="1"/>
          </p:cNvSpPr>
          <p:nvPr>
            <p:ph type="ctrTitle"/>
          </p:nvPr>
        </p:nvSpPr>
        <p:spPr>
          <a:xfrm>
            <a:off x="477981" y="1122363"/>
            <a:ext cx="3636817" cy="3204134"/>
          </a:xfrm>
        </p:spPr>
        <p:txBody>
          <a:bodyPr vert="horz" lIns="91440" tIns="45720" rIns="91440" bIns="45720" rtlCol="0" anchor="b">
            <a:normAutofit/>
          </a:bodyPr>
          <a:lstStyle/>
          <a:p>
            <a:r>
              <a:rPr lang="en-CA" sz="3200" dirty="0">
                <a:latin typeface="Avenir Next LT Pro" panose="020B0504020202020204" pitchFamily="34" charset="0"/>
              </a:rPr>
              <a:t>Can you retell the story of </a:t>
            </a:r>
            <a:r>
              <a:rPr lang="en-CA" sz="3200" i="1" dirty="0">
                <a:latin typeface="Avenir Next LT Pro" panose="020B0504020202020204" pitchFamily="34" charset="0"/>
              </a:rPr>
              <a:t>Aberdeen</a:t>
            </a:r>
            <a:r>
              <a:rPr lang="en-CA" sz="3200" dirty="0">
                <a:latin typeface="Avenir Next LT Pro" panose="020B0504020202020204" pitchFamily="34" charset="0"/>
              </a:rPr>
              <a:t> in order?</a:t>
            </a:r>
            <a:br>
              <a:rPr lang="en-CA" sz="3200" dirty="0">
                <a:latin typeface="Avenir Next LT Pro" panose="020B0504020202020204" pitchFamily="34" charset="0"/>
              </a:rPr>
            </a:br>
            <a:r>
              <a:rPr lang="en-CA" sz="3200" dirty="0">
                <a:latin typeface="Avenir Next LT Pro" panose="020B0504020202020204" pitchFamily="34" charset="0"/>
              </a:rPr>
              <a:t/>
            </a:r>
            <a:br>
              <a:rPr lang="en-CA" sz="3200" dirty="0">
                <a:latin typeface="Avenir Next LT Pro" panose="020B0504020202020204" pitchFamily="34" charset="0"/>
              </a:rPr>
            </a:br>
            <a:r>
              <a:rPr lang="en-CA" sz="3200" dirty="0">
                <a:latin typeface="Avenir Next LT Pro" panose="020B0504020202020204" pitchFamily="34" charset="0"/>
              </a:rPr>
              <a:t/>
            </a:r>
            <a:br>
              <a:rPr lang="en-CA" sz="3200" dirty="0">
                <a:latin typeface="Avenir Next LT Pro" panose="020B0504020202020204" pitchFamily="34" charset="0"/>
              </a:rPr>
            </a:br>
            <a:r>
              <a:rPr lang="en-CA" sz="3200" dirty="0">
                <a:latin typeface="Avenir Next LT Pro" panose="020B0504020202020204" pitchFamily="34" charset="0"/>
              </a:rPr>
              <a:t/>
            </a:r>
            <a:br>
              <a:rPr lang="en-CA" sz="3200" dirty="0">
                <a:latin typeface="Avenir Next LT Pro" panose="020B0504020202020204" pitchFamily="34" charset="0"/>
              </a:rPr>
            </a:br>
            <a:endParaRPr lang="en-US" sz="3000" b="1" dirty="0"/>
          </a:p>
        </p:txBody>
      </p:sp>
      <p:sp>
        <p:nvSpPr>
          <p:cNvPr id="116" name="Rectangle 115">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8" name="Rectangle 117">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6571BB-AA6A-4EED-9045-12C07433D81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commons.wikimedia.org/wiki/Category:Brokenhead_River_Ecological_Reserve">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sa/3.0/">
                  <a:extLst>
                    <a:ext uri="{A12FA001-AC4F-418D-AE19-62706E023703}">
                      <ahyp:hlinkClr xmlns="" xmlns:ahyp="http://schemas.microsoft.com/office/drawing/2018/hyperlinkcolor" val="tx"/>
                    </a:ext>
                  </a:extLst>
                </a:hlinkClick>
              </a:rPr>
              <a:t>CC BY-SA</a:t>
            </a:r>
            <a:endParaRPr lang="en-CA" sz="700">
              <a:solidFill>
                <a:srgbClr val="FFFFFF"/>
              </a:solidFill>
            </a:endParaRPr>
          </a:p>
        </p:txBody>
      </p:sp>
      <p:graphicFrame>
        <p:nvGraphicFramePr>
          <p:cNvPr id="12" name="Content Placeholder 4">
            <a:extLst>
              <a:ext uri="{FF2B5EF4-FFF2-40B4-BE49-F238E27FC236}">
                <a16:creationId xmlns:a16="http://schemas.microsoft.com/office/drawing/2014/main" id="{7270665E-2B33-4246-A490-716521FB8EA3}"/>
              </a:ext>
            </a:extLst>
          </p:cNvPr>
          <p:cNvGraphicFramePr>
            <a:graphicFrameLocks/>
          </p:cNvGraphicFramePr>
          <p:nvPr>
            <p:extLst>
              <p:ext uri="{D42A27DB-BD31-4B8C-83A1-F6EECF244321}">
                <p14:modId xmlns:p14="http://schemas.microsoft.com/office/powerpoint/2010/main" val="2859968085"/>
              </p:ext>
            </p:extLst>
          </p:nvPr>
        </p:nvGraphicFramePr>
        <p:xfrm>
          <a:off x="4353556" y="1839938"/>
          <a:ext cx="7631152" cy="3802672"/>
        </p:xfrm>
        <a:graphic>
          <a:graphicData uri="http://schemas.openxmlformats.org/drawingml/2006/table">
            <a:tbl>
              <a:tblPr firstRow="1" bandRow="1">
                <a:tableStyleId>{00A15C55-8517-42AA-B614-E9B94910E393}</a:tableStyleId>
              </a:tblPr>
              <a:tblGrid>
                <a:gridCol w="1907788">
                  <a:extLst>
                    <a:ext uri="{9D8B030D-6E8A-4147-A177-3AD203B41FA5}">
                      <a16:colId xmlns:a16="http://schemas.microsoft.com/office/drawing/2014/main" val="2993854826"/>
                    </a:ext>
                  </a:extLst>
                </a:gridCol>
                <a:gridCol w="1907788">
                  <a:extLst>
                    <a:ext uri="{9D8B030D-6E8A-4147-A177-3AD203B41FA5}">
                      <a16:colId xmlns:a16="http://schemas.microsoft.com/office/drawing/2014/main" val="2824725723"/>
                    </a:ext>
                  </a:extLst>
                </a:gridCol>
                <a:gridCol w="1907788">
                  <a:extLst>
                    <a:ext uri="{9D8B030D-6E8A-4147-A177-3AD203B41FA5}">
                      <a16:colId xmlns:a16="http://schemas.microsoft.com/office/drawing/2014/main" val="3583834030"/>
                    </a:ext>
                  </a:extLst>
                </a:gridCol>
                <a:gridCol w="1907788">
                  <a:extLst>
                    <a:ext uri="{9D8B030D-6E8A-4147-A177-3AD203B41FA5}">
                      <a16:colId xmlns:a16="http://schemas.microsoft.com/office/drawing/2014/main" val="676686654"/>
                    </a:ext>
                  </a:extLst>
                </a:gridCol>
              </a:tblGrid>
              <a:tr h="522932">
                <a:tc>
                  <a:txBody>
                    <a:bodyPr/>
                    <a:lstStyle/>
                    <a:p>
                      <a:r>
                        <a:rPr lang="en-CA" sz="3200" dirty="0">
                          <a:solidFill>
                            <a:schemeClr val="accent6">
                              <a:lumMod val="75000"/>
                            </a:schemeClr>
                          </a:solidFill>
                          <a:latin typeface="Avenir Next LT Pro" panose="020B0504020202020204" pitchFamily="34" charset="0"/>
                        </a:rPr>
                        <a:t>First</a:t>
                      </a:r>
                    </a:p>
                  </a:txBody>
                  <a:tcPr/>
                </a:tc>
                <a:tc>
                  <a:txBody>
                    <a:bodyPr/>
                    <a:lstStyle/>
                    <a:p>
                      <a:r>
                        <a:rPr lang="en-CA" sz="3200" dirty="0">
                          <a:solidFill>
                            <a:schemeClr val="accent6">
                              <a:lumMod val="75000"/>
                            </a:schemeClr>
                          </a:solidFill>
                          <a:latin typeface="Avenir Next LT Pro" panose="020B0504020202020204" pitchFamily="34" charset="0"/>
                        </a:rPr>
                        <a:t>Next</a:t>
                      </a:r>
                    </a:p>
                  </a:txBody>
                  <a:tcPr/>
                </a:tc>
                <a:tc>
                  <a:txBody>
                    <a:bodyPr/>
                    <a:lstStyle/>
                    <a:p>
                      <a:r>
                        <a:rPr lang="en-CA" sz="3200" dirty="0">
                          <a:solidFill>
                            <a:schemeClr val="accent6">
                              <a:lumMod val="75000"/>
                            </a:schemeClr>
                          </a:solidFill>
                          <a:latin typeface="Avenir Next LT Pro" panose="020B0504020202020204" pitchFamily="34" charset="0"/>
                        </a:rPr>
                        <a:t>Then</a:t>
                      </a:r>
                    </a:p>
                  </a:txBody>
                  <a:tcPr/>
                </a:tc>
                <a:tc>
                  <a:txBody>
                    <a:bodyPr/>
                    <a:lstStyle/>
                    <a:p>
                      <a:r>
                        <a:rPr lang="en-CA" sz="3200" dirty="0">
                          <a:solidFill>
                            <a:schemeClr val="accent6">
                              <a:lumMod val="75000"/>
                            </a:schemeClr>
                          </a:solidFill>
                          <a:latin typeface="Avenir Next LT Pro" panose="020B0504020202020204" pitchFamily="34" charset="0"/>
                        </a:rPr>
                        <a:t>Last</a:t>
                      </a:r>
                    </a:p>
                  </a:txBody>
                  <a:tcPr/>
                </a:tc>
                <a:extLst>
                  <a:ext uri="{0D108BD9-81ED-4DB2-BD59-A6C34878D82A}">
                    <a16:rowId xmlns:a16="http://schemas.microsoft.com/office/drawing/2014/main" val="2659646257"/>
                  </a:ext>
                </a:extLst>
              </a:tr>
              <a:tr h="3223552">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p>
                      <a:endParaRPr lang="en-CA" dirty="0"/>
                    </a:p>
                    <a:p>
                      <a:endParaRPr lang="en-CA" dirty="0"/>
                    </a:p>
                    <a:p>
                      <a:endParaRPr lang="en-CA" dirty="0"/>
                    </a:p>
                    <a:p>
                      <a:endParaRPr lang="en-CA" dirty="0"/>
                    </a:p>
                    <a:p>
                      <a:endParaRPr lang="en-CA" dirty="0"/>
                    </a:p>
                    <a:p>
                      <a:endParaRPr lang="en-CA" dirty="0"/>
                    </a:p>
                    <a:p>
                      <a:endParaRPr lang="en-CA" dirty="0"/>
                    </a:p>
                  </a:txBody>
                  <a:tcPr/>
                </a:tc>
                <a:extLst>
                  <a:ext uri="{0D108BD9-81ED-4DB2-BD59-A6C34878D82A}">
                    <a16:rowId xmlns:a16="http://schemas.microsoft.com/office/drawing/2014/main" val="2794422853"/>
                  </a:ext>
                </a:extLst>
              </a:tr>
            </a:tbl>
          </a:graphicData>
        </a:graphic>
      </p:graphicFrame>
      <p:pic>
        <p:nvPicPr>
          <p:cNvPr id="13" name="Picture 12" descr="A picture containing text, vegetable&#10;&#10;Description automatically generated">
            <a:extLst>
              <a:ext uri="{FF2B5EF4-FFF2-40B4-BE49-F238E27FC236}">
                <a16:creationId xmlns:a16="http://schemas.microsoft.com/office/drawing/2014/main" id="{EFD717AA-D044-4774-B90A-BFDD700E6D0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629980" y="2930777"/>
            <a:ext cx="3337134" cy="2791439"/>
          </a:xfrm>
          <a:prstGeom prst="rect">
            <a:avLst/>
          </a:prstGeom>
          <a:ln w="38100">
            <a:solidFill>
              <a:schemeClr val="accent4"/>
            </a:solidFill>
          </a:ln>
        </p:spPr>
      </p:pic>
      <p:sp>
        <p:nvSpPr>
          <p:cNvPr id="14" name="TextBox 13">
            <a:extLst>
              <a:ext uri="{FF2B5EF4-FFF2-40B4-BE49-F238E27FC236}">
                <a16:creationId xmlns:a16="http://schemas.microsoft.com/office/drawing/2014/main" id="{1A969DB9-5804-4ED5-A729-B5D39145AFE8}"/>
              </a:ext>
            </a:extLst>
          </p:cNvPr>
          <p:cNvSpPr txBox="1"/>
          <p:nvPr/>
        </p:nvSpPr>
        <p:spPr>
          <a:xfrm>
            <a:off x="1064179" y="5783957"/>
            <a:ext cx="2464420" cy="200055"/>
          </a:xfrm>
          <a:prstGeom prst="rect">
            <a:avLst/>
          </a:prstGeom>
          <a:noFill/>
        </p:spPr>
        <p:txBody>
          <a:bodyPr wrap="square" rtlCol="0">
            <a:spAutoFit/>
          </a:bodyPr>
          <a:lstStyle/>
          <a:p>
            <a:r>
              <a:rPr lang="en-CA" sz="700" dirty="0">
                <a:hlinkClick r:id="rId7" tooltip="http://www.thechildrensbookreview.com/weblog/2016/08/best-new-kids-books-august-2016.html"/>
              </a:rPr>
              <a:t>This Photo</a:t>
            </a:r>
            <a:r>
              <a:rPr lang="en-CA" sz="700" dirty="0"/>
              <a:t> by Unknown Author is licensed under </a:t>
            </a:r>
            <a:r>
              <a:rPr lang="en-CA" sz="700" dirty="0">
                <a:hlinkClick r:id="rId8" tooltip="https://creativecommons.org/licenses/by-nc-nd/3.0/"/>
              </a:rPr>
              <a:t>CC BY-NC-ND</a:t>
            </a:r>
            <a:endParaRPr lang="en-CA" sz="700" dirty="0"/>
          </a:p>
        </p:txBody>
      </p:sp>
    </p:spTree>
    <p:extLst>
      <p:ext uri="{BB962C8B-B14F-4D97-AF65-F5344CB8AC3E}">
        <p14:creationId xmlns:p14="http://schemas.microsoft.com/office/powerpoint/2010/main" val="999879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55666830-9A19-4E01-8505-D6C7F9AC56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479" r="2115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4" name="Freeform: Shape 36">
            <a:extLst>
              <a:ext uri="{FF2B5EF4-FFF2-40B4-BE49-F238E27FC236}">
                <a16:creationId xmlns:a16="http://schemas.microsoft.com/office/drawing/2014/main" id="{AE9FC877-7FB6-4D22-9988-35420644E2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38">
            <a:extLst>
              <a:ext uri="{FF2B5EF4-FFF2-40B4-BE49-F238E27FC236}">
                <a16:creationId xmlns:a16="http://schemas.microsoft.com/office/drawing/2014/main" id="{E41809D1-F12E-46BB-B804-5F209D325E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477981" y="943839"/>
            <a:ext cx="4023360" cy="3382658"/>
          </a:xfrm>
        </p:spPr>
        <p:txBody>
          <a:bodyPr vert="horz" lIns="91440" tIns="45720" rIns="91440" bIns="45720" rtlCol="0" anchor="b">
            <a:normAutofit fontScale="90000"/>
          </a:bodyPr>
          <a:lstStyle/>
          <a:p>
            <a:r>
              <a:rPr lang="en-US" dirty="0"/>
              <a:t>To enjoy many of the activities in this learning experience, you could make some binoculars.</a:t>
            </a:r>
          </a:p>
        </p:txBody>
      </p:sp>
      <p:sp>
        <p:nvSpPr>
          <p:cNvPr id="6" name="Content Placeholder 5"/>
          <p:cNvSpPr>
            <a:spLocks noGrp="1"/>
          </p:cNvSpPr>
          <p:nvPr>
            <p:ph sz="half" idx="2"/>
          </p:nvPr>
        </p:nvSpPr>
        <p:spPr>
          <a:xfrm>
            <a:off x="477981" y="4872922"/>
            <a:ext cx="3933306" cy="1208141"/>
          </a:xfrm>
        </p:spPr>
        <p:txBody>
          <a:bodyPr vert="horz" lIns="91440" tIns="45720" rIns="91440" bIns="45720" rtlCol="0">
            <a:normAutofit/>
          </a:bodyPr>
          <a:lstStyle/>
          <a:p>
            <a:pPr marL="0" indent="0">
              <a:buNone/>
            </a:pPr>
            <a:r>
              <a:rPr lang="en-US" sz="2000" dirty="0">
                <a:hlinkClick r:id="rId5"/>
              </a:rPr>
              <a:t>Follow these directions on </a:t>
            </a:r>
            <a:r>
              <a:rPr lang="en-US" sz="2000" i="1" dirty="0">
                <a:hlinkClick r:id="rId5"/>
              </a:rPr>
              <a:t>How To Make Binoculars</a:t>
            </a:r>
            <a:r>
              <a:rPr lang="en-US" sz="2000" dirty="0">
                <a:hlinkClick r:id="rId5"/>
              </a:rPr>
              <a:t> (1:44 min)</a:t>
            </a:r>
            <a:endParaRPr lang="en-US" sz="2000" dirty="0"/>
          </a:p>
        </p:txBody>
      </p:sp>
      <p:sp>
        <p:nvSpPr>
          <p:cNvPr id="41" name="Rectangle 40">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B40F2A7-65F0-4963-8760-883FFEE7B9BA}"/>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www.iloveyoumorethancarrots.com/2017/07/its-friyay-celebrate-with-diy-animal.html">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6"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spTree>
    <p:extLst>
      <p:ext uri="{BB962C8B-B14F-4D97-AF65-F5344CB8AC3E}">
        <p14:creationId xmlns:p14="http://schemas.microsoft.com/office/powerpoint/2010/main" val="52435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pic>
        <p:nvPicPr>
          <p:cNvPr id="15" name="Picture 14" descr="A picture containing tree, outdoor, person, grass&#10;&#10;Description automatically generated">
            <a:extLst>
              <a:ext uri="{FF2B5EF4-FFF2-40B4-BE49-F238E27FC236}">
                <a16:creationId xmlns:a16="http://schemas.microsoft.com/office/drawing/2014/main" id="{07A1E588-4F89-4036-9A86-47E76552A98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5101" r="18238"/>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8" name="Freeform: Shape 107">
            <a:extLst>
              <a:ext uri="{FF2B5EF4-FFF2-40B4-BE49-F238E27FC236}">
                <a16:creationId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0" name="Freeform: Shape 109">
            <a:extLst>
              <a:ext uri="{FF2B5EF4-FFF2-40B4-BE49-F238E27FC236}">
                <a16:creationId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23B1684-3B10-45E8-A032-B796F093C351}"/>
              </a:ext>
            </a:extLst>
          </p:cNvPr>
          <p:cNvSpPr>
            <a:spLocks noGrp="1"/>
          </p:cNvSpPr>
          <p:nvPr>
            <p:ph type="title"/>
          </p:nvPr>
        </p:nvSpPr>
        <p:spPr>
          <a:xfrm>
            <a:off x="6905666" y="217484"/>
            <a:ext cx="4819952" cy="1325563"/>
          </a:xfrm>
        </p:spPr>
        <p:txBody>
          <a:bodyPr>
            <a:normAutofit/>
          </a:bodyPr>
          <a:lstStyle/>
          <a:p>
            <a:r>
              <a:rPr lang="en-US" b="1" dirty="0">
                <a:latin typeface="Avenir Next LT Pro" panose="020B0504020202020204" pitchFamily="34" charset="0"/>
              </a:rPr>
              <a:t>Pretend you are a scientist!</a:t>
            </a:r>
            <a:endParaRPr lang="en-CA" b="1"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B46B3784-C9D0-418B-A401-C5D8C9EC533B}"/>
              </a:ext>
            </a:extLst>
          </p:cNvPr>
          <p:cNvSpPr>
            <a:spLocks noGrp="1"/>
          </p:cNvSpPr>
          <p:nvPr>
            <p:ph idx="1"/>
          </p:nvPr>
        </p:nvSpPr>
        <p:spPr>
          <a:xfrm>
            <a:off x="6905666" y="1672697"/>
            <a:ext cx="4819951" cy="4305037"/>
          </a:xfrm>
        </p:spPr>
        <p:txBody>
          <a:bodyPr anchor="t">
            <a:noAutofit/>
          </a:bodyPr>
          <a:lstStyle/>
          <a:p>
            <a:r>
              <a:rPr lang="en-CA" sz="2400" dirty="0">
                <a:latin typeface="Avenir Next LT Pro" panose="020B0504020202020204" pitchFamily="34" charset="0"/>
              </a:rPr>
              <a:t>Go outside for a walk.</a:t>
            </a:r>
            <a:endParaRPr lang="en-US" sz="2400" dirty="0">
              <a:latin typeface="Avenir Next LT Pro" panose="020B0504020202020204" pitchFamily="34" charset="0"/>
            </a:endParaRPr>
          </a:p>
          <a:p>
            <a:r>
              <a:rPr lang="en-US" sz="2400" dirty="0">
                <a:latin typeface="Avenir Next LT Pro" panose="020B0504020202020204" pitchFamily="34" charset="0"/>
              </a:rPr>
              <a:t>Look carefully with your binoculars &amp;/or a magnifying glass for 5 things you can collect from outside your home (you can also draw them or take photos of them).</a:t>
            </a:r>
          </a:p>
          <a:p>
            <a:endParaRPr lang="en-US" sz="2400" dirty="0">
              <a:latin typeface="Avenir Next LT Pro" panose="020B0504020202020204" pitchFamily="34" charset="0"/>
            </a:endParaRPr>
          </a:p>
          <a:p>
            <a:pPr marL="0" indent="0">
              <a:buNone/>
            </a:pPr>
            <a:r>
              <a:rPr lang="en-US" sz="2400" dirty="0">
                <a:latin typeface="Avenir Next LT Pro" panose="020B0504020202020204" pitchFamily="34" charset="0"/>
              </a:rPr>
              <a:t>*</a:t>
            </a:r>
            <a:r>
              <a:rPr lang="en-US" sz="2400" u="sng" dirty="0">
                <a:latin typeface="Avenir Next LT Pro" panose="020B0504020202020204" pitchFamily="34" charset="0"/>
              </a:rPr>
              <a:t>Note</a:t>
            </a:r>
            <a:r>
              <a:rPr lang="en-US" sz="2400" dirty="0">
                <a:latin typeface="Avenir Next LT Pro" panose="020B0504020202020204" pitchFamily="34" charset="0"/>
              </a:rPr>
              <a:t>: Be safe and be sure to respect living things. For example, do not tear a leaf or twig off a tree; only take those fallen on the ground.* </a:t>
            </a:r>
          </a:p>
        </p:txBody>
      </p:sp>
      <p:sp>
        <p:nvSpPr>
          <p:cNvPr id="18" name="TextBox 17">
            <a:extLst>
              <a:ext uri="{FF2B5EF4-FFF2-40B4-BE49-F238E27FC236}">
                <a16:creationId xmlns:a16="http://schemas.microsoft.com/office/drawing/2014/main" id="{B3227186-1813-47D7-96D2-901577DFBA25}"/>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www.flickr.com/photos/boedker/2857091534/">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38488366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E8B6C2-1143-4FFA-A4B2-35A7E2FD2E7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3756" r="19583"/>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8" name="Freeform: Shape 107">
            <a:extLst>
              <a:ext uri="{FF2B5EF4-FFF2-40B4-BE49-F238E27FC236}">
                <a16:creationId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0" name="Freeform: Shape 109">
            <a:extLst>
              <a:ext uri="{FF2B5EF4-FFF2-40B4-BE49-F238E27FC236}">
                <a16:creationId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46B3784-C9D0-418B-A401-C5D8C9EC533B}"/>
              </a:ext>
            </a:extLst>
          </p:cNvPr>
          <p:cNvSpPr>
            <a:spLocks noGrp="1"/>
          </p:cNvSpPr>
          <p:nvPr>
            <p:ph idx="1"/>
          </p:nvPr>
        </p:nvSpPr>
        <p:spPr>
          <a:xfrm>
            <a:off x="6801435" y="1092820"/>
            <a:ext cx="4819951" cy="4960846"/>
          </a:xfrm>
        </p:spPr>
        <p:txBody>
          <a:bodyPr anchor="t">
            <a:normAutofit/>
          </a:bodyPr>
          <a:lstStyle/>
          <a:p>
            <a:r>
              <a:rPr lang="en-US" dirty="0">
                <a:latin typeface="Avenir Next LT Pro" panose="020B0504020202020204" pitchFamily="34" charset="0"/>
              </a:rPr>
              <a:t>Once you are home, collect 5 more things inside your home </a:t>
            </a:r>
            <a:r>
              <a:rPr lang="en-CA" dirty="0">
                <a:latin typeface="Avenir Next LT Pro" panose="020B0504020202020204" pitchFamily="34" charset="0"/>
              </a:rPr>
              <a:t>(you can also draw them or take photos of them).</a:t>
            </a:r>
          </a:p>
          <a:p>
            <a:endParaRPr lang="en-CA" dirty="0">
              <a:latin typeface="Avenir Next LT Pro" panose="020B0504020202020204" pitchFamily="34" charset="0"/>
            </a:endParaRPr>
          </a:p>
          <a:p>
            <a:r>
              <a:rPr lang="en-CA" dirty="0">
                <a:latin typeface="Avenir Next LT Pro" panose="020B0504020202020204" pitchFamily="34" charset="0"/>
              </a:rPr>
              <a:t>When you are ready, sort all the items into 2 groups any way you would like and talk about why you sorted the way you did. </a:t>
            </a:r>
          </a:p>
        </p:txBody>
      </p:sp>
      <p:sp>
        <p:nvSpPr>
          <p:cNvPr id="11" name="TextBox 10">
            <a:extLst>
              <a:ext uri="{FF2B5EF4-FFF2-40B4-BE49-F238E27FC236}">
                <a16:creationId xmlns:a16="http://schemas.microsoft.com/office/drawing/2014/main" id="{0F435631-4071-45C8-9A06-3560DDD3261F}"/>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4" tooltip="https://wagingnonviolence.org/feature/movements-need-imagination-which-is-why-im-packing-up-my-childrens-toys/">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5" tooltip="https://creativecommons.org/licenses/by/3.0/">
                  <a:extLst>
                    <a:ext uri="{A12FA001-AC4F-418D-AE19-62706E023703}">
                      <ahyp:hlinkClr xmlns="" xmlns:ahyp="http://schemas.microsoft.com/office/drawing/2018/hyperlinkcolor" val="tx"/>
                    </a:ext>
                  </a:extLst>
                </a:hlinkClick>
              </a:rPr>
              <a:t>CC BY</a:t>
            </a:r>
            <a:endParaRPr lang="en-CA" sz="700">
              <a:solidFill>
                <a:srgbClr val="FFFFFF"/>
              </a:solidFill>
            </a:endParaRPr>
          </a:p>
        </p:txBody>
      </p:sp>
    </p:spTree>
    <p:extLst>
      <p:ext uri="{BB962C8B-B14F-4D97-AF65-F5344CB8AC3E}">
        <p14:creationId xmlns:p14="http://schemas.microsoft.com/office/powerpoint/2010/main" val="16703227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231BF440-39FA-4087-84CC-2EEC0BBDAF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Freeform: Shape 78">
            <a:extLst>
              <a:ext uri="{FF2B5EF4-FFF2-40B4-BE49-F238E27FC236}">
                <a16:creationId xmlns:a16="http://schemas.microsoft.com/office/drawing/2014/main" id="{F04E4CBA-303B-48BD-8451-C2701CB0EE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F6CA58B3-AFCC-4A40-9882-50D50808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75C56826-D4E5-42ED-8529-079651CB30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5" name="Rectangle 84">
            <a:extLst>
              <a:ext uri="{FF2B5EF4-FFF2-40B4-BE49-F238E27FC236}">
                <a16:creationId xmlns:a16="http://schemas.microsoft.com/office/drawing/2014/main" id="{82095FCE-EF05-4443-B97A-85DEE3A5CA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CA00AE6B-AA30-4CF8-BA6F-339B780AD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46B3784-C9D0-418B-A401-C5D8C9EC533B}"/>
              </a:ext>
            </a:extLst>
          </p:cNvPr>
          <p:cNvSpPr>
            <a:spLocks noGrp="1"/>
          </p:cNvSpPr>
          <p:nvPr>
            <p:ph idx="1"/>
          </p:nvPr>
        </p:nvSpPr>
        <p:spPr>
          <a:xfrm>
            <a:off x="278780" y="2171414"/>
            <a:ext cx="5640659" cy="3480078"/>
          </a:xfrm>
        </p:spPr>
        <p:txBody>
          <a:bodyPr>
            <a:normAutofit/>
          </a:bodyPr>
          <a:lstStyle/>
          <a:p>
            <a:endParaRPr lang="en-CA" sz="1700" dirty="0">
              <a:latin typeface="Avenir Next LT Pro" panose="020B0504020202020204" pitchFamily="34" charset="0"/>
            </a:endParaRPr>
          </a:p>
          <a:p>
            <a:r>
              <a:rPr lang="en-CA" sz="2600" dirty="0">
                <a:latin typeface="Avenir Next LT Pro" panose="020B0504020202020204" pitchFamily="34" charset="0"/>
              </a:rPr>
              <a:t>Try sorting the items you collected into these 2 groups: </a:t>
            </a:r>
            <a:r>
              <a:rPr lang="en-CA" sz="2600" b="1" dirty="0">
                <a:latin typeface="Avenir Next LT Pro" panose="020B0504020202020204" pitchFamily="34" charset="0"/>
              </a:rPr>
              <a:t>natural elements or constructed elements</a:t>
            </a:r>
            <a:r>
              <a:rPr lang="en-CA" sz="2600" dirty="0">
                <a:latin typeface="Avenir Next LT Pro" panose="020B0504020202020204" pitchFamily="34" charset="0"/>
              </a:rPr>
              <a:t>. </a:t>
            </a:r>
          </a:p>
          <a:p>
            <a:endParaRPr lang="en-CA" sz="2600" dirty="0">
              <a:latin typeface="Avenir Next LT Pro" panose="020B0504020202020204" pitchFamily="34" charset="0"/>
            </a:endParaRPr>
          </a:p>
          <a:p>
            <a:r>
              <a:rPr lang="en-CA" sz="2600" dirty="0">
                <a:latin typeface="Avenir Next LT Pro" panose="020B0504020202020204" pitchFamily="34" charset="0"/>
              </a:rPr>
              <a:t>Talk about why you think each item is a </a:t>
            </a:r>
            <a:r>
              <a:rPr lang="en-CA" sz="2600" b="1" dirty="0">
                <a:latin typeface="Avenir Next LT Pro" panose="020B0504020202020204" pitchFamily="34" charset="0"/>
              </a:rPr>
              <a:t>natural or constructed element</a:t>
            </a:r>
            <a:r>
              <a:rPr lang="en-CA" sz="2600" dirty="0">
                <a:latin typeface="Avenir Next LT Pro" panose="020B0504020202020204" pitchFamily="34" charset="0"/>
              </a:rPr>
              <a:t>.</a:t>
            </a:r>
          </a:p>
        </p:txBody>
      </p:sp>
      <p:sp>
        <p:nvSpPr>
          <p:cNvPr id="6" name="TextBox 5">
            <a:extLst>
              <a:ext uri="{FF2B5EF4-FFF2-40B4-BE49-F238E27FC236}">
                <a16:creationId xmlns:a16="http://schemas.microsoft.com/office/drawing/2014/main" id="{674CC246-F1B5-454C-A565-8255DE7E972F}"/>
              </a:ext>
            </a:extLst>
          </p:cNvPr>
          <p:cNvSpPr txBox="1"/>
          <p:nvPr/>
        </p:nvSpPr>
        <p:spPr>
          <a:xfrm>
            <a:off x="6478925" y="2181228"/>
            <a:ext cx="5330151" cy="4154984"/>
          </a:xfrm>
          <a:prstGeom prst="rect">
            <a:avLst/>
          </a:prstGeom>
          <a:noFill/>
        </p:spPr>
        <p:txBody>
          <a:bodyPr wrap="square" rtlCol="0">
            <a:spAutoFit/>
          </a:bodyPr>
          <a:lstStyle/>
          <a:p>
            <a:pPr marL="342900" indent="-342900">
              <a:buFont typeface="Arial" panose="020B0604020202020204" pitchFamily="34" charset="0"/>
              <a:buChar char="•"/>
            </a:pPr>
            <a:r>
              <a:rPr lang="en-CA" sz="2400" b="1" u="sng" dirty="0">
                <a:latin typeface="Avenir Next LT Pro" panose="020B0504020202020204" pitchFamily="34" charset="0"/>
              </a:rPr>
              <a:t>Natural elements </a:t>
            </a:r>
            <a:r>
              <a:rPr lang="en-CA" sz="2400" u="sng" dirty="0">
                <a:latin typeface="Avenir Next LT Pro" panose="020B0504020202020204" pitchFamily="34" charset="0"/>
              </a:rPr>
              <a:t>occur naturally in nature/the natural world </a:t>
            </a:r>
            <a:r>
              <a:rPr lang="en-CA" sz="2400" dirty="0">
                <a:latin typeface="Avenir Next LT Pro" panose="020B0504020202020204" pitchFamily="34" charset="0"/>
              </a:rPr>
              <a:t>(trees, flowers, birds); </a:t>
            </a:r>
            <a:r>
              <a:rPr lang="en-CA" sz="2400" b="1" u="sng" dirty="0">
                <a:latin typeface="Avenir Next LT Pro" panose="020B0504020202020204" pitchFamily="34" charset="0"/>
              </a:rPr>
              <a:t>constructed elements</a:t>
            </a:r>
            <a:r>
              <a:rPr lang="en-CA" sz="2400" u="sng" dirty="0">
                <a:latin typeface="Avenir Next LT Pro" panose="020B0504020202020204" pitchFamily="34" charset="0"/>
              </a:rPr>
              <a:t> are made by humans</a:t>
            </a:r>
            <a:r>
              <a:rPr lang="en-CA" sz="2400" b="1" i="1" u="sng" dirty="0">
                <a:latin typeface="Avenir Next LT Pro" panose="020B0504020202020204" pitchFamily="34" charset="0"/>
              </a:rPr>
              <a:t> </a:t>
            </a:r>
            <a:r>
              <a:rPr lang="en-CA" sz="2400" dirty="0">
                <a:latin typeface="Avenir Next LT Pro" panose="020B0504020202020204" pitchFamily="34" charset="0"/>
              </a:rPr>
              <a:t>(toys, tools, buildings). </a:t>
            </a:r>
          </a:p>
          <a:p>
            <a:pPr marL="342900" indent="-342900">
              <a:buFont typeface="Arial" panose="020B0604020202020204" pitchFamily="34" charset="0"/>
              <a:buChar char="•"/>
            </a:pPr>
            <a:endParaRPr lang="en-CA" sz="2400" dirty="0">
              <a:latin typeface="Avenir Next LT Pro" panose="020B0504020202020204" pitchFamily="34" charset="0"/>
            </a:endParaRPr>
          </a:p>
          <a:p>
            <a:pPr marL="342900" indent="-342900">
              <a:buFont typeface="Arial" panose="020B0604020202020204" pitchFamily="34" charset="0"/>
              <a:buChar char="•"/>
            </a:pPr>
            <a:r>
              <a:rPr lang="en-CA" sz="2400" dirty="0">
                <a:latin typeface="Avenir Next LT Pro" panose="020B0504020202020204" pitchFamily="34" charset="0"/>
              </a:rPr>
              <a:t>Now that you know what the difference is between </a:t>
            </a:r>
            <a:r>
              <a:rPr lang="en-CA" sz="2400" b="1" dirty="0">
                <a:latin typeface="Avenir Next LT Pro" panose="020B0504020202020204" pitchFamily="34" charset="0"/>
              </a:rPr>
              <a:t>natural and constructed elements</a:t>
            </a:r>
            <a:r>
              <a:rPr lang="en-CA" sz="2400" dirty="0">
                <a:latin typeface="Avenir Next LT Pro" panose="020B0504020202020204" pitchFamily="34" charset="0"/>
              </a:rPr>
              <a:t>, would you like to change any of the items you sorted earlier?</a:t>
            </a:r>
          </a:p>
        </p:txBody>
      </p:sp>
      <p:sp>
        <p:nvSpPr>
          <p:cNvPr id="19" name="Title 1">
            <a:extLst>
              <a:ext uri="{FF2B5EF4-FFF2-40B4-BE49-F238E27FC236}">
                <a16:creationId xmlns:a16="http://schemas.microsoft.com/office/drawing/2014/main" id="{22C76E23-799E-4DC7-A0C4-D6CA9D9E3165}"/>
              </a:ext>
            </a:extLst>
          </p:cNvPr>
          <p:cNvSpPr>
            <a:spLocks noGrp="1"/>
          </p:cNvSpPr>
          <p:nvPr>
            <p:ph type="title"/>
          </p:nvPr>
        </p:nvSpPr>
        <p:spPr>
          <a:xfrm>
            <a:off x="535259" y="480484"/>
            <a:ext cx="11273817" cy="1325563"/>
          </a:xfrm>
          <a:solidFill>
            <a:schemeClr val="bg1">
              <a:alpha val="87000"/>
            </a:schemeClr>
          </a:solidFill>
        </p:spPr>
        <p:txBody>
          <a:bodyPr>
            <a:normAutofit/>
          </a:bodyPr>
          <a:lstStyle/>
          <a:p>
            <a:r>
              <a:rPr lang="en-US" dirty="0">
                <a:latin typeface="Avenir Next LT Pro" panose="020B0504020202020204" pitchFamily="34" charset="0"/>
              </a:rPr>
              <a:t>Now </a:t>
            </a:r>
            <a:r>
              <a:rPr lang="en-US" u="sng" dirty="0">
                <a:latin typeface="Avenir Next LT Pro" panose="020B0504020202020204" pitchFamily="34" charset="0"/>
              </a:rPr>
              <a:t>try sorting</a:t>
            </a:r>
            <a:r>
              <a:rPr lang="en-US" dirty="0">
                <a:latin typeface="Avenir Next LT Pro" panose="020B0504020202020204" pitchFamily="34" charset="0"/>
              </a:rPr>
              <a:t> the items you collected a different way.</a:t>
            </a:r>
            <a:endParaRPr lang="en-CA" dirty="0">
              <a:latin typeface="Avenir Next LT Pro" panose="020B0504020202020204" pitchFamily="34" charset="0"/>
            </a:endParaRPr>
          </a:p>
        </p:txBody>
      </p:sp>
    </p:spTree>
    <p:extLst>
      <p:ext uri="{BB962C8B-B14F-4D97-AF65-F5344CB8AC3E}">
        <p14:creationId xmlns:p14="http://schemas.microsoft.com/office/powerpoint/2010/main" val="32992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8255" y="3691055"/>
            <a:ext cx="4861930" cy="791734"/>
          </a:xfrm>
        </p:spPr>
        <p:txBody>
          <a:bodyPr vert="horz" lIns="91440" tIns="45720" rIns="91440" bIns="45720" rtlCol="0" anchor="ctr">
            <a:normAutofit/>
          </a:bodyPr>
          <a:lstStyle/>
          <a:p>
            <a:r>
              <a:rPr lang="en-US" sz="4100" b="1" kern="1200" dirty="0">
                <a:solidFill>
                  <a:schemeClr val="bg1"/>
                </a:solidFill>
                <a:latin typeface="Avenir Next LT Pro" panose="020B0504020202020204" pitchFamily="34" charset="0"/>
              </a:rPr>
              <a:t>Small World Play</a:t>
            </a:r>
          </a:p>
        </p:txBody>
      </p:sp>
      <p:pic>
        <p:nvPicPr>
          <p:cNvPr id="24" name="Picture 23" descr="A picture containing person, holding, hand, fruit&#10;&#10;Description automatically generated">
            <a:extLst>
              <a:ext uri="{FF2B5EF4-FFF2-40B4-BE49-F238E27FC236}">
                <a16:creationId xmlns:a16="http://schemas.microsoft.com/office/drawing/2014/main" id="{515C7EB4-693A-47CC-8A80-E5977C15496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5646" r="20397" b="1"/>
          <a:stretch/>
        </p:blipFill>
        <p:spPr>
          <a:xfrm>
            <a:off x="9623502" y="3691055"/>
            <a:ext cx="2568498" cy="3151556"/>
          </a:xfrm>
          <a:prstGeom prst="rect">
            <a:avLst/>
          </a:prstGeom>
        </p:spPr>
      </p:pic>
      <p:pic>
        <p:nvPicPr>
          <p:cNvPr id="17" name="Picture 16" descr="A picture containing person, indoor, child, little&#10;&#10;Description automatically generated">
            <a:extLst>
              <a:ext uri="{FF2B5EF4-FFF2-40B4-BE49-F238E27FC236}">
                <a16:creationId xmlns:a16="http://schemas.microsoft.com/office/drawing/2014/main" id="{0D4BBD41-F2A0-40F2-89F4-C45C8C611B2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1762" t="4113"/>
          <a:stretch/>
        </p:blipFill>
        <p:spPr>
          <a:xfrm>
            <a:off x="6521064" y="-1"/>
            <a:ext cx="5670936" cy="3512635"/>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88A4790E-83ED-4DD3-A0DF-30DD4450056C}"/>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t="3415" r="2" b="22600"/>
          <a:stretch/>
        </p:blipFill>
        <p:spPr>
          <a:xfrm>
            <a:off x="0" y="3691055"/>
            <a:ext cx="3267307" cy="3151556"/>
          </a:xfrm>
          <a:prstGeom prst="rect">
            <a:avLst/>
          </a:prstGeom>
        </p:spPr>
      </p:pic>
      <p:sp>
        <p:nvSpPr>
          <p:cNvPr id="18" name="TextBox 17">
            <a:extLst>
              <a:ext uri="{FF2B5EF4-FFF2-40B4-BE49-F238E27FC236}">
                <a16:creationId xmlns:a16="http://schemas.microsoft.com/office/drawing/2014/main" id="{FB8F12A0-C7F4-49A4-997B-A607BE81186C}"/>
              </a:ext>
            </a:extLst>
          </p:cNvPr>
          <p:cNvSpPr txBox="1"/>
          <p:nvPr/>
        </p:nvSpPr>
        <p:spPr>
          <a:xfrm>
            <a:off x="7562044" y="6858000"/>
            <a:ext cx="2186817"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6" tooltip="http://phrdconnections.weebly.com/blog/nest-project-inquiry-learning-in-mrs-holmans-kindergarten-class">
                  <a:extLst>
                    <a:ext uri="{A12FA001-AC4F-418D-AE19-62706E023703}">
                      <ahyp:hlinkClr xmlns=""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9" tooltip="https://creativecommons.org/licenses/by/3.0/">
                  <a:extLst>
                    <a:ext uri="{A12FA001-AC4F-418D-AE19-62706E023703}">
                      <ahyp:hlinkClr xmlns="" xmlns:ahyp="http://schemas.microsoft.com/office/drawing/2018/hyperlinkcolor" val="tx"/>
                    </a:ext>
                  </a:extLst>
                </a:hlinkClick>
              </a:rPr>
              <a:t>CC BY</a:t>
            </a:r>
            <a:endParaRPr lang="en-CA" sz="700" dirty="0">
              <a:solidFill>
                <a:srgbClr val="FFFFFF"/>
              </a:solidFill>
            </a:endParaRPr>
          </a:p>
        </p:txBody>
      </p:sp>
      <p:sp>
        <p:nvSpPr>
          <p:cNvPr id="25" name="TextBox 24">
            <a:extLst>
              <a:ext uri="{FF2B5EF4-FFF2-40B4-BE49-F238E27FC236}">
                <a16:creationId xmlns:a16="http://schemas.microsoft.com/office/drawing/2014/main" id="{83185C90-C20D-43DF-BD50-002F95B0E227}"/>
              </a:ext>
            </a:extLst>
          </p:cNvPr>
          <p:cNvSpPr txBox="1"/>
          <p:nvPr/>
        </p:nvSpPr>
        <p:spPr>
          <a:xfrm>
            <a:off x="9752754" y="6858000"/>
            <a:ext cx="2440091"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4" tooltip="http://www.birdandlittlebird.com/blog/2009/08/acorns.html">
                  <a:extLst>
                    <a:ext uri="{A12FA001-AC4F-418D-AE19-62706E023703}">
                      <ahyp:hlinkClr xmlns=""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10" tooltip="https://creativecommons.org/licenses/by-nc-sa/3.0/">
                  <a:extLst>
                    <a:ext uri="{A12FA001-AC4F-418D-AE19-62706E023703}">
                      <ahyp:hlinkClr xmlns="" xmlns:ahyp="http://schemas.microsoft.com/office/drawing/2018/hyperlinkcolor" val="tx"/>
                    </a:ext>
                  </a:extLst>
                </a:hlinkClick>
              </a:rPr>
              <a:t>CC BY-SA-NC</a:t>
            </a:r>
            <a:endParaRPr lang="en-CA" sz="700" dirty="0">
              <a:solidFill>
                <a:srgbClr val="FFFFFF"/>
              </a:solidFill>
            </a:endParaRPr>
          </a:p>
        </p:txBody>
      </p:sp>
      <p:sp>
        <p:nvSpPr>
          <p:cNvPr id="31" name="TextBox 30">
            <a:extLst>
              <a:ext uri="{FF2B5EF4-FFF2-40B4-BE49-F238E27FC236}">
                <a16:creationId xmlns:a16="http://schemas.microsoft.com/office/drawing/2014/main" id="{48BA4207-792B-44A6-857D-A1706F9DE143}"/>
              </a:ext>
            </a:extLst>
          </p:cNvPr>
          <p:cNvSpPr txBox="1"/>
          <p:nvPr/>
        </p:nvSpPr>
        <p:spPr>
          <a:xfrm>
            <a:off x="2206694" y="6869150"/>
            <a:ext cx="2459327" cy="200055"/>
          </a:xfrm>
          <a:prstGeom prst="rect">
            <a:avLst/>
          </a:prstGeom>
          <a:solidFill>
            <a:srgbClr val="000000"/>
          </a:solidFill>
        </p:spPr>
        <p:txBody>
          <a:bodyPr wrap="none" rtlCol="0">
            <a:spAutoFit/>
          </a:bodyPr>
          <a:lstStyle/>
          <a:p>
            <a:pPr algn="r">
              <a:spcAft>
                <a:spcPts val="600"/>
              </a:spcAft>
            </a:pPr>
            <a:r>
              <a:rPr lang="en-CA" sz="700" dirty="0">
                <a:solidFill>
                  <a:srgbClr val="FFFFFF"/>
                </a:solidFill>
                <a:hlinkClick r:id="rId8" tooltip="https://antoineta.wordpress.com/2013/10/13/%D0%B5%D1%81%D0%B5%D0%BD%D0%BD%D0%BE/">
                  <a:extLst>
                    <a:ext uri="{A12FA001-AC4F-418D-AE19-62706E023703}">
                      <ahyp:hlinkClr xmlns="" xmlns:ahyp="http://schemas.microsoft.com/office/drawing/2018/hyperlinkcolor" val="tx"/>
                    </a:ext>
                  </a:extLst>
                </a:hlinkClick>
              </a:rPr>
              <a:t>This Photo</a:t>
            </a:r>
            <a:r>
              <a:rPr lang="en-CA" sz="700" dirty="0">
                <a:solidFill>
                  <a:srgbClr val="FFFFFF"/>
                </a:solidFill>
              </a:rPr>
              <a:t> by Unknown Author is licensed under </a:t>
            </a:r>
            <a:r>
              <a:rPr lang="en-CA" sz="700" dirty="0">
                <a:solidFill>
                  <a:srgbClr val="FFFFFF"/>
                </a:solidFill>
                <a:hlinkClick r:id="rId11" tooltip="https://creativecommons.org/licenses/by-nc-nd/3.0/">
                  <a:extLst>
                    <a:ext uri="{A12FA001-AC4F-418D-AE19-62706E023703}">
                      <ahyp:hlinkClr xmlns="" xmlns:ahyp="http://schemas.microsoft.com/office/drawing/2018/hyperlinkcolor" val="tx"/>
                    </a:ext>
                  </a:extLst>
                </a:hlinkClick>
              </a:rPr>
              <a:t>CC BY-NC-ND</a:t>
            </a:r>
            <a:endParaRPr lang="en-CA" sz="700" dirty="0">
              <a:solidFill>
                <a:srgbClr val="FFFFFF"/>
              </a:solidFill>
            </a:endParaRPr>
          </a:p>
        </p:txBody>
      </p:sp>
      <p:pic>
        <p:nvPicPr>
          <p:cNvPr id="33" name="Picture 32" descr="A picture containing table, indoor, container, box&#10;&#10;Description automatically generated">
            <a:extLst>
              <a:ext uri="{FF2B5EF4-FFF2-40B4-BE49-F238E27FC236}">
                <a16:creationId xmlns:a16="http://schemas.microsoft.com/office/drawing/2014/main" id="{B347ECD0-FEA4-423E-83F3-BED91668E614}"/>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tretch>
            <a:fillRect/>
          </a:stretch>
        </p:blipFill>
        <p:spPr>
          <a:xfrm>
            <a:off x="-1" y="-17013"/>
            <a:ext cx="6356195" cy="3529647"/>
          </a:xfrm>
          <a:prstGeom prst="rect">
            <a:avLst/>
          </a:prstGeom>
        </p:spPr>
      </p:pic>
      <p:sp>
        <p:nvSpPr>
          <p:cNvPr id="34" name="TextBox 33">
            <a:extLst>
              <a:ext uri="{FF2B5EF4-FFF2-40B4-BE49-F238E27FC236}">
                <a16:creationId xmlns:a16="http://schemas.microsoft.com/office/drawing/2014/main" id="{2F7977B3-93DB-499C-974E-CBC43C2F8F31}"/>
              </a:ext>
            </a:extLst>
          </p:cNvPr>
          <p:cNvSpPr txBox="1"/>
          <p:nvPr/>
        </p:nvSpPr>
        <p:spPr>
          <a:xfrm>
            <a:off x="4686162" y="6842611"/>
            <a:ext cx="2871989" cy="230832"/>
          </a:xfrm>
          <a:prstGeom prst="rect">
            <a:avLst/>
          </a:prstGeom>
          <a:solidFill>
            <a:schemeClr val="bg1"/>
          </a:solidFill>
        </p:spPr>
        <p:txBody>
          <a:bodyPr wrap="square" rtlCol="0">
            <a:spAutoFit/>
          </a:bodyPr>
          <a:lstStyle/>
          <a:p>
            <a:r>
              <a:rPr lang="en-CA" sz="900">
                <a:hlinkClick r:id="rId13" tooltip="https://www.flickr.com/photos/stevendepolo/26670260972">
                  <a:extLst>
                    <a:ext uri="{A12FA001-AC4F-418D-AE19-62706E023703}">
                      <ahyp:hlinkClr xmlns="" xmlns:ahyp="http://schemas.microsoft.com/office/drawing/2018/hyperlinkcolor" val="tx"/>
                    </a:ext>
                  </a:extLst>
                </a:hlinkClick>
              </a:rPr>
              <a:t>This Photo</a:t>
            </a:r>
            <a:r>
              <a:rPr lang="en-CA" sz="900"/>
              <a:t> by Unknown Author is licensed under </a:t>
            </a:r>
            <a:r>
              <a:rPr lang="en-CA" sz="900">
                <a:hlinkClick r:id="rId9" tooltip="https://creativecommons.org/licenses/by/3.0/">
                  <a:extLst>
                    <a:ext uri="{A12FA001-AC4F-418D-AE19-62706E023703}">
                      <ahyp:hlinkClr xmlns="" xmlns:ahyp="http://schemas.microsoft.com/office/drawing/2018/hyperlinkcolor" val="tx"/>
                    </a:ext>
                  </a:extLst>
                </a:hlinkClick>
              </a:rPr>
              <a:t>CC BY</a:t>
            </a:r>
            <a:endParaRPr lang="en-CA" sz="900"/>
          </a:p>
        </p:txBody>
      </p:sp>
      <p:sp>
        <p:nvSpPr>
          <p:cNvPr id="35" name="TextBox 34">
            <a:extLst>
              <a:ext uri="{FF2B5EF4-FFF2-40B4-BE49-F238E27FC236}">
                <a16:creationId xmlns:a16="http://schemas.microsoft.com/office/drawing/2014/main" id="{09C44E73-4D64-479E-A5A5-72454121ECC2}"/>
              </a:ext>
            </a:extLst>
          </p:cNvPr>
          <p:cNvSpPr txBox="1"/>
          <p:nvPr/>
        </p:nvSpPr>
        <p:spPr>
          <a:xfrm>
            <a:off x="3436357" y="4498178"/>
            <a:ext cx="6007812" cy="2092881"/>
          </a:xfrm>
          <a:prstGeom prst="rect">
            <a:avLst/>
          </a:prstGeom>
          <a:noFill/>
        </p:spPr>
        <p:txBody>
          <a:bodyPr wrap="square" rtlCol="0">
            <a:spAutoFit/>
          </a:bodyPr>
          <a:lstStyle/>
          <a:p>
            <a:r>
              <a:rPr lang="en-US" sz="2600" dirty="0">
                <a:solidFill>
                  <a:schemeClr val="bg1"/>
                </a:solidFill>
                <a:latin typeface="Avenir Next LT Pro" panose="020B0504020202020204" pitchFamily="34" charset="0"/>
              </a:rPr>
              <a:t>You may now use some of the loose natural parts, you collected and sorted, in your play space and/or to create a barn, house, town or city for some of your other toys!</a:t>
            </a:r>
            <a:endParaRPr lang="en-CA" sz="26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49902270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DC26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FC4E8-0278-4ACF-98D7-753D77A2BE28}"/>
              </a:ext>
            </a:extLst>
          </p:cNvPr>
          <p:cNvSpPr>
            <a:spLocks noGrp="1"/>
          </p:cNvSpPr>
          <p:nvPr>
            <p:ph type="title"/>
          </p:nvPr>
        </p:nvSpPr>
        <p:spPr>
          <a:xfrm>
            <a:off x="5631366" y="2513994"/>
            <a:ext cx="6471423" cy="4087528"/>
          </a:xfrm>
        </p:spPr>
        <p:txBody>
          <a:bodyPr vert="horz" lIns="91440" tIns="45720" rIns="91440" bIns="45720" rtlCol="0" anchor="t">
            <a:noAutofit/>
          </a:bodyPr>
          <a:lstStyle/>
          <a:p>
            <a:r>
              <a:rPr lang="en-US" sz="3200" u="sng" kern="1200" dirty="0">
                <a:solidFill>
                  <a:schemeClr val="tx1"/>
                </a:solidFill>
                <a:latin typeface="Avenir Next LT Pro" panose="020B0504020202020204" pitchFamily="34" charset="0"/>
              </a:rPr>
              <a:t>Listen to one or both books:</a:t>
            </a:r>
            <a:br>
              <a:rPr lang="en-US" sz="3200" u="sng" kern="1200" dirty="0">
                <a:solidFill>
                  <a:schemeClr val="tx1"/>
                </a:solidFill>
                <a:latin typeface="Avenir Next LT Pro" panose="020B0504020202020204" pitchFamily="34" charset="0"/>
              </a:rPr>
            </a:br>
            <a:r>
              <a:rPr lang="en-US" sz="3200" b="1" kern="1200" dirty="0">
                <a:solidFill>
                  <a:schemeClr val="accent5">
                    <a:lumMod val="75000"/>
                  </a:schemeClr>
                </a:solidFill>
                <a:latin typeface="Avenir Next LT Pro" panose="020B0504020202020204" pitchFamily="34" charset="0"/>
              </a:rPr>
              <a:t/>
            </a:r>
            <a:br>
              <a:rPr lang="en-US" sz="3200" b="1" kern="1200" dirty="0">
                <a:solidFill>
                  <a:schemeClr val="accent5">
                    <a:lumMod val="75000"/>
                  </a:schemeClr>
                </a:solidFill>
                <a:latin typeface="Avenir Next LT Pro" panose="020B0504020202020204" pitchFamily="34" charset="0"/>
              </a:rPr>
            </a:br>
            <a:r>
              <a:rPr lang="en-US" sz="2000" b="1" kern="1200" dirty="0">
                <a:solidFill>
                  <a:schemeClr val="accent5">
                    <a:lumMod val="75000"/>
                  </a:schemeClr>
                </a:solidFill>
                <a:latin typeface="Avenir Next LT Pro" panose="020B0504020202020204" pitchFamily="34" charset="0"/>
                <a:hlinkClick r:id="rId3">
                  <a:extLst>
                    <a:ext uri="{A12FA001-AC4F-418D-AE19-62706E023703}">
                      <ahyp:hlinkClr xmlns="" xmlns:ahyp="http://schemas.microsoft.com/office/drawing/2018/hyperlinkcolor" val="tx"/>
                    </a:ext>
                  </a:extLst>
                </a:hlinkClick>
              </a:rPr>
              <a:t>Dad Does Books - Canada ABC (3:38 min) YouTube</a:t>
            </a:r>
            <a:r>
              <a:rPr lang="en-US" sz="2000" b="1" kern="1200" dirty="0">
                <a:solidFill>
                  <a:schemeClr val="accent5">
                    <a:lumMod val="75000"/>
                  </a:schemeClr>
                </a:solidFill>
                <a:latin typeface="Avenir Next LT Pro" panose="020B0504020202020204" pitchFamily="34" charset="0"/>
              </a:rPr>
              <a:t/>
            </a:r>
            <a:br>
              <a:rPr lang="en-US" sz="2000" b="1" kern="1200" dirty="0">
                <a:solidFill>
                  <a:schemeClr val="accent5">
                    <a:lumMod val="75000"/>
                  </a:schemeClr>
                </a:solidFill>
                <a:latin typeface="Avenir Next LT Pro" panose="020B0504020202020204" pitchFamily="34" charset="0"/>
              </a:rPr>
            </a:br>
            <a:r>
              <a:rPr lang="en-US" sz="2400" b="1" kern="1200" dirty="0">
                <a:solidFill>
                  <a:schemeClr val="accent5">
                    <a:lumMod val="75000"/>
                  </a:schemeClr>
                </a:solidFill>
                <a:latin typeface="Avenir Next LT Pro" panose="020B0504020202020204" pitchFamily="34" charset="0"/>
              </a:rPr>
              <a:t/>
            </a:r>
            <a:br>
              <a:rPr lang="en-US" sz="2400" b="1" kern="1200" dirty="0">
                <a:solidFill>
                  <a:schemeClr val="accent5">
                    <a:lumMod val="75000"/>
                  </a:schemeClr>
                </a:solidFill>
                <a:latin typeface="Avenir Next LT Pro" panose="020B0504020202020204" pitchFamily="34" charset="0"/>
              </a:rPr>
            </a:br>
            <a:r>
              <a:rPr lang="en-US" sz="2000" b="1" kern="1200" dirty="0">
                <a:solidFill>
                  <a:schemeClr val="accent5">
                    <a:lumMod val="75000"/>
                  </a:schemeClr>
                </a:solidFill>
                <a:latin typeface="Avenir Next LT Pro" panose="020B0504020202020204" pitchFamily="34" charset="0"/>
                <a:hlinkClick r:id="rId4">
                  <a:extLst>
                    <a:ext uri="{A12FA001-AC4F-418D-AE19-62706E023703}">
                      <ahyp:hlinkClr xmlns="" xmlns:ahyp="http://schemas.microsoft.com/office/drawing/2018/hyperlinkcolor" val="tx"/>
                    </a:ext>
                  </a:extLst>
                </a:hlinkClick>
              </a:rPr>
              <a:t>ABC's of Canada by Kim Bellefontaine (3:44 min) YouTube</a:t>
            </a:r>
            <a:r>
              <a:rPr lang="en-US" sz="2000" b="1" kern="1200" dirty="0">
                <a:solidFill>
                  <a:schemeClr val="accent5">
                    <a:lumMod val="75000"/>
                  </a:schemeClr>
                </a:solidFill>
                <a:latin typeface="Avenir Next LT Pro" panose="020B0504020202020204" pitchFamily="34" charset="0"/>
              </a:rPr>
              <a:t/>
            </a:r>
            <a:br>
              <a:rPr lang="en-US" sz="2000" b="1" kern="1200" dirty="0">
                <a:solidFill>
                  <a:schemeClr val="accent5">
                    <a:lumMod val="75000"/>
                  </a:schemeClr>
                </a:solidFill>
                <a:latin typeface="Avenir Next LT Pro" panose="020B0504020202020204" pitchFamily="34" charset="0"/>
              </a:rPr>
            </a:br>
            <a:r>
              <a:rPr lang="en-US" sz="2000" b="1" kern="1200" dirty="0">
                <a:solidFill>
                  <a:schemeClr val="accent5">
                    <a:lumMod val="75000"/>
                  </a:schemeClr>
                </a:solidFill>
                <a:latin typeface="Avenir Next LT Pro" panose="020B0504020202020204" pitchFamily="34" charset="0"/>
              </a:rPr>
              <a:t/>
            </a:r>
            <a:br>
              <a:rPr lang="en-US" sz="2000" b="1" kern="1200" dirty="0">
                <a:solidFill>
                  <a:schemeClr val="accent5">
                    <a:lumMod val="75000"/>
                  </a:schemeClr>
                </a:solidFill>
                <a:latin typeface="Avenir Next LT Pro" panose="020B0504020202020204" pitchFamily="34" charset="0"/>
              </a:rPr>
            </a:br>
            <a:r>
              <a:rPr lang="en-US" sz="2400" kern="1200" dirty="0">
                <a:latin typeface="Avenir Next LT Pro" panose="020B0504020202020204" pitchFamily="34" charset="0"/>
              </a:rPr>
              <a:t>Which items in the stories are </a:t>
            </a:r>
            <a:r>
              <a:rPr lang="en-US" sz="2400" u="sng" kern="1200" dirty="0">
                <a:latin typeface="Avenir Next LT Pro" panose="020B0504020202020204" pitchFamily="34" charset="0"/>
              </a:rPr>
              <a:t>natural elements</a:t>
            </a:r>
            <a:r>
              <a:rPr lang="en-US" sz="2400" kern="1200" dirty="0">
                <a:latin typeface="Avenir Next LT Pro" panose="020B0504020202020204" pitchFamily="34" charset="0"/>
              </a:rPr>
              <a:t>, and which items are </a:t>
            </a:r>
            <a:r>
              <a:rPr lang="en-US" sz="2400" u="sng" kern="1200" dirty="0">
                <a:latin typeface="Avenir Next LT Pro" panose="020B0504020202020204" pitchFamily="34" charset="0"/>
              </a:rPr>
              <a:t>constructed elements</a:t>
            </a:r>
            <a:r>
              <a:rPr lang="en-US" sz="2400" kern="1200" dirty="0">
                <a:latin typeface="Avenir Next LT Pro" panose="020B0504020202020204" pitchFamily="34" charset="0"/>
              </a:rPr>
              <a:t>? </a:t>
            </a:r>
            <a:br>
              <a:rPr lang="en-US" sz="2400" kern="1200" dirty="0">
                <a:latin typeface="Avenir Next LT Pro" panose="020B0504020202020204" pitchFamily="34" charset="0"/>
              </a:rPr>
            </a:br>
            <a:r>
              <a:rPr lang="en-US" sz="2400" kern="1200" dirty="0">
                <a:latin typeface="Avenir Next LT Pro" panose="020B0504020202020204" pitchFamily="34" charset="0"/>
              </a:rPr>
              <a:t/>
            </a:r>
            <a:br>
              <a:rPr lang="en-US" sz="2400" kern="1200" dirty="0">
                <a:latin typeface="Avenir Next LT Pro" panose="020B0504020202020204" pitchFamily="34" charset="0"/>
              </a:rPr>
            </a:br>
            <a:r>
              <a:rPr lang="en-US" sz="2400" kern="1200" dirty="0">
                <a:latin typeface="Avenir Next LT Pro" panose="020B0504020202020204" pitchFamily="34" charset="0"/>
              </a:rPr>
              <a:t>How do the </a:t>
            </a:r>
            <a:r>
              <a:rPr lang="en-US" sz="2400" u="sng" kern="1200" dirty="0">
                <a:latin typeface="Avenir Next LT Pro" panose="020B0504020202020204" pitchFamily="34" charset="0"/>
              </a:rPr>
              <a:t>natural elements </a:t>
            </a:r>
            <a:r>
              <a:rPr lang="en-US" sz="2400" kern="1200" dirty="0">
                <a:latin typeface="Avenir Next LT Pro" panose="020B0504020202020204" pitchFamily="34" charset="0"/>
              </a:rPr>
              <a:t>help us live?</a:t>
            </a:r>
            <a:r>
              <a:rPr lang="en-US" sz="2400" b="1" kern="1200" dirty="0">
                <a:solidFill>
                  <a:schemeClr val="accent5">
                    <a:lumMod val="75000"/>
                  </a:schemeClr>
                </a:solidFill>
                <a:latin typeface="Avenir Next LT Pro" panose="020B0504020202020204" pitchFamily="34" charset="0"/>
              </a:rPr>
              <a:t/>
            </a:r>
            <a:br>
              <a:rPr lang="en-US" sz="2400" b="1" kern="1200" dirty="0">
                <a:solidFill>
                  <a:schemeClr val="accent5">
                    <a:lumMod val="75000"/>
                  </a:schemeClr>
                </a:solidFill>
                <a:latin typeface="Avenir Next LT Pro" panose="020B0504020202020204" pitchFamily="34" charset="0"/>
              </a:rPr>
            </a:br>
            <a:r>
              <a:rPr lang="en-US" sz="2000" b="1" kern="1200" dirty="0">
                <a:solidFill>
                  <a:schemeClr val="accent6">
                    <a:lumMod val="60000"/>
                    <a:lumOff val="40000"/>
                  </a:schemeClr>
                </a:solidFill>
                <a:latin typeface="Avenir Next LT Pro" panose="020B0504020202020204" pitchFamily="34" charset="0"/>
                <a:hlinkClick r:id="rId5">
                  <a:extLst>
                    <a:ext uri="{A12FA001-AC4F-418D-AE19-62706E023703}">
                      <ahyp:hlinkClr xmlns="" xmlns:ahyp="http://schemas.microsoft.com/office/drawing/2018/hyperlinkcolor" val="tx"/>
                    </a:ext>
                  </a:extLst>
                </a:hlinkClick>
              </a:rPr>
              <a:t/>
            </a:r>
            <a:br>
              <a:rPr lang="en-US" sz="2000" b="1" kern="1200" dirty="0">
                <a:solidFill>
                  <a:schemeClr val="accent6">
                    <a:lumMod val="60000"/>
                    <a:lumOff val="40000"/>
                  </a:schemeClr>
                </a:solidFill>
                <a:latin typeface="Avenir Next LT Pro" panose="020B0504020202020204" pitchFamily="34" charset="0"/>
                <a:hlinkClick r:id="rId5">
                  <a:extLst>
                    <a:ext uri="{A12FA001-AC4F-418D-AE19-62706E023703}">
                      <ahyp:hlinkClr xmlns="" xmlns:ahyp="http://schemas.microsoft.com/office/drawing/2018/hyperlinkcolor" val="tx"/>
                    </a:ext>
                  </a:extLst>
                </a:hlinkClick>
              </a:rPr>
            </a:br>
            <a:r>
              <a:rPr lang="en-US" sz="2000" kern="1200" dirty="0">
                <a:solidFill>
                  <a:schemeClr val="tx1"/>
                </a:solidFill>
                <a:latin typeface="Avenir Next LT Pro" panose="020B0504020202020204" pitchFamily="34" charset="0"/>
              </a:rPr>
              <a:t/>
            </a:r>
            <a:br>
              <a:rPr lang="en-US" sz="2000" kern="1200" dirty="0">
                <a:solidFill>
                  <a:schemeClr val="tx1"/>
                </a:solidFill>
                <a:latin typeface="Avenir Next LT Pro" panose="020B0504020202020204" pitchFamily="34" charset="0"/>
              </a:rPr>
            </a:br>
            <a:r>
              <a:rPr lang="en-US" sz="2400" b="1" kern="1200" dirty="0">
                <a:solidFill>
                  <a:schemeClr val="tx1"/>
                </a:solidFill>
                <a:latin typeface="Avenir Next LT Pro" panose="020B0504020202020204" pitchFamily="34" charset="0"/>
              </a:rPr>
              <a:t/>
            </a:r>
            <a:br>
              <a:rPr lang="en-US" sz="2400" b="1" kern="1200" dirty="0">
                <a:solidFill>
                  <a:schemeClr val="tx1"/>
                </a:solidFill>
                <a:latin typeface="Avenir Next LT Pro" panose="020B0504020202020204" pitchFamily="34" charset="0"/>
              </a:rPr>
            </a:br>
            <a:endParaRPr lang="en-US" sz="2800" b="1" kern="1200" dirty="0">
              <a:solidFill>
                <a:schemeClr val="tx1"/>
              </a:solidFill>
              <a:latin typeface="Avenir Next LT Pro" panose="020B0504020202020204" pitchFamily="34" charset="0"/>
            </a:endParaRPr>
          </a:p>
        </p:txBody>
      </p:sp>
      <p:sp>
        <p:nvSpPr>
          <p:cNvPr id="28" name="Freeform: Shape 27">
            <a:extLst>
              <a:ext uri="{FF2B5EF4-FFF2-40B4-BE49-F238E27FC236}">
                <a16:creationId xmlns:a16="http://schemas.microsoft.com/office/drawing/2014/main" id="{60B21A5C-062F-46C2-8389-53D40F46AA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ree, outdoor&#10;&#10;Description automatically generated">
            <a:extLst>
              <a:ext uri="{FF2B5EF4-FFF2-40B4-BE49-F238E27FC236}">
                <a16:creationId xmlns:a16="http://schemas.microsoft.com/office/drawing/2014/main" id="{C19B9B35-B81F-4B66-B560-EDFC1BB8CD1B}"/>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15714" r="26625" b="-1"/>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30" name="Freeform: Shape 29">
            <a:extLst>
              <a:ext uri="{FF2B5EF4-FFF2-40B4-BE49-F238E27FC236}">
                <a16:creationId xmlns:a16="http://schemas.microsoft.com/office/drawing/2014/main" id="{8A177BCC-4208-4795-8572-4D623BA1E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977644C-72B0-4E2C-A863-A4208C195A74}"/>
              </a:ext>
            </a:extLst>
          </p:cNvPr>
          <p:cNvPicPr>
            <a:picLocks noChangeAspect="1"/>
          </p:cNvPicPr>
          <p:nvPr/>
        </p:nvPicPr>
        <p:blipFill rotWithShape="1">
          <a:blip r:embed="rId8" cstate="hq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4784" r="6866"/>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1" name="TextBox 10">
            <a:extLst>
              <a:ext uri="{FF2B5EF4-FFF2-40B4-BE49-F238E27FC236}">
                <a16:creationId xmlns:a16="http://schemas.microsoft.com/office/drawing/2014/main" id="{D2A6F36D-5DF5-440B-A32C-FAFD6AE1BA73}"/>
              </a:ext>
            </a:extLst>
          </p:cNvPr>
          <p:cNvSpPr txBox="1"/>
          <p:nvPr/>
        </p:nvSpPr>
        <p:spPr>
          <a:xfrm>
            <a:off x="7260645" y="6870700"/>
            <a:ext cx="2459328"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s://www.flickr.com/photos/gpforeducation/8370330481">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0"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sp>
        <p:nvSpPr>
          <p:cNvPr id="16" name="TextBox 15">
            <a:extLst>
              <a:ext uri="{FF2B5EF4-FFF2-40B4-BE49-F238E27FC236}">
                <a16:creationId xmlns:a16="http://schemas.microsoft.com/office/drawing/2014/main" id="{98CD9918-518F-4CCC-9765-39A3ECA81A9F}"/>
              </a:ext>
            </a:extLst>
          </p:cNvPr>
          <p:cNvSpPr txBox="1"/>
          <p:nvPr/>
        </p:nvSpPr>
        <p:spPr>
          <a:xfrm>
            <a:off x="9732673" y="6870700"/>
            <a:ext cx="2459327"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9" tooltip="https://wellintentionedindecision.blogspot.com/2015_04_01_archive.html">
                  <a:extLst>
                    <a:ext uri="{A12FA001-AC4F-418D-AE19-62706E023703}">
                      <ahyp:hlinkClr xmlns=""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0" tooltip="https://creativecommons.org/licenses/by-nc-nd/3.0/">
                  <a:extLst>
                    <a:ext uri="{A12FA001-AC4F-418D-AE19-62706E023703}">
                      <ahyp:hlinkClr xmlns="" xmlns:ahyp="http://schemas.microsoft.com/office/drawing/2018/hyperlinkcolor" val="tx"/>
                    </a:ext>
                  </a:extLst>
                </a:hlinkClick>
              </a:rPr>
              <a:t>CC BY-NC-ND</a:t>
            </a:r>
            <a:endParaRPr lang="en-CA" sz="700">
              <a:solidFill>
                <a:srgbClr val="FFFFFF"/>
              </a:solidFill>
            </a:endParaRPr>
          </a:p>
        </p:txBody>
      </p:sp>
    </p:spTree>
    <p:extLst>
      <p:ext uri="{BB962C8B-B14F-4D97-AF65-F5344CB8AC3E}">
        <p14:creationId xmlns:p14="http://schemas.microsoft.com/office/powerpoint/2010/main" val="1677345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7367</TotalTime>
  <Words>6119</Words>
  <Application>Microsoft Office PowerPoint</Application>
  <PresentationFormat>Widescreen</PresentationFormat>
  <Paragraphs>379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Next LT Pro</vt:lpstr>
      <vt:lpstr>Calibri</vt:lpstr>
      <vt:lpstr>Calibri Light</vt:lpstr>
      <vt:lpstr>Wingdings</vt:lpstr>
      <vt:lpstr>Office Theme</vt:lpstr>
      <vt:lpstr>How does the natural world around me help me live? Kindergarten Integrated Social Studies Unit</vt:lpstr>
      <vt:lpstr>Think about nature as you listen to this story about a curious little mouse. </vt:lpstr>
      <vt:lpstr>Can you retell the story of Aberdeen in order?    </vt:lpstr>
      <vt:lpstr>To enjoy many of the activities in this learning experience, you could make some binoculars.</vt:lpstr>
      <vt:lpstr>Pretend you are a scientist!</vt:lpstr>
      <vt:lpstr>PowerPoint Presentation</vt:lpstr>
      <vt:lpstr>Now try sorting the items you collected a different way.</vt:lpstr>
      <vt:lpstr>Small World Play</vt:lpstr>
      <vt:lpstr>Listen to one or both books:  Dad Does Books - Canada ABC (3:38 min) YouTube  ABC's of Canada by Kim Bellefontaine (3:44 min) YouTube  Which items in the stories are natural elements, and which items are constructed elements?   How do the natural elements help us live?    </vt:lpstr>
      <vt:lpstr>Practice sorting Natural and Constructed Elements:</vt:lpstr>
      <vt:lpstr>“I spy with my little eye!”</vt:lpstr>
      <vt:lpstr>Natural Element Math Talk: Which one doesn’t belong?</vt:lpstr>
      <vt:lpstr>     Remember our big question?     </vt:lpstr>
      <vt:lpstr>What natural element do you see in the picture?</vt:lpstr>
      <vt:lpstr>PowerPoint Presentation</vt:lpstr>
      <vt:lpstr>PowerPoint Presentation</vt:lpstr>
      <vt:lpstr>PowerPoint Presentation</vt:lpstr>
      <vt:lpstr>PowerPoint Presentation</vt:lpstr>
      <vt:lpstr>Explore Nature</vt:lpstr>
      <vt:lpstr>Caring for Mother Earth</vt:lpstr>
      <vt:lpstr>Your turn!  How can you take care of our Earth?</vt:lpstr>
      <vt:lpstr>Check out this poster.  What do you notice?  What do you wonder?</vt:lpstr>
      <vt:lpstr>Take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Around Me: The Natural Environment</dc:title>
  <dc:creator>Kim Berezka</dc:creator>
  <cp:lastModifiedBy>Harrison, Lynn (MET)</cp:lastModifiedBy>
  <cp:revision>319</cp:revision>
  <dcterms:created xsi:type="dcterms:W3CDTF">2021-01-18T21:18:28Z</dcterms:created>
  <dcterms:modified xsi:type="dcterms:W3CDTF">2021-05-13T11:47:28Z</dcterms:modified>
</cp:coreProperties>
</file>