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58" r:id="rId4"/>
    <p:sldId id="263" r:id="rId5"/>
    <p:sldId id="259" r:id="rId6"/>
    <p:sldId id="260" r:id="rId7"/>
    <p:sldId id="270" r:id="rId8"/>
    <p:sldId id="271" r:id="rId9"/>
    <p:sldId id="272" r:id="rId10"/>
    <p:sldId id="273" r:id="rId11"/>
    <p:sldId id="274" r:id="rId12"/>
    <p:sldId id="275" r:id="rId13"/>
    <p:sldId id="261" r:id="rId14"/>
    <p:sldId id="281" r:id="rId15"/>
    <p:sldId id="282" r:id="rId16"/>
    <p:sldId id="262" r:id="rId17"/>
    <p:sldId id="276" r:id="rId18"/>
    <p:sldId id="267" r:id="rId19"/>
    <p:sldId id="278" r:id="rId20"/>
    <p:sldId id="265" r:id="rId21"/>
    <p:sldId id="277" r:id="rId22"/>
    <p:sldId id="279" r:id="rId23"/>
    <p:sldId id="280" r:id="rId24"/>
    <p:sldId id="266" r:id="rId25"/>
    <p:sldId id="283" r:id="rId26"/>
    <p:sldId id="268" r:id="rId27"/>
    <p:sldId id="306" r:id="rId28"/>
    <p:sldId id="309" r:id="rId29"/>
    <p:sldId id="269" r:id="rId30"/>
    <p:sldId id="307" r:id="rId31"/>
    <p:sldId id="284" r:id="rId32"/>
    <p:sldId id="310" r:id="rId33"/>
    <p:sldId id="264" r:id="rId34"/>
    <p:sldId id="285"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10C29F-90FA-B000-E035-1287478E5688}" v="225" dt="2021-04-26T16:08:47.302"/>
    <p1510:client id="{1C7BE5C7-1827-3DAF-A4C8-AEA989C1A5B5}" v="88" dt="2021-04-21T16:36:33.099"/>
    <p1510:client id="{7E77C09F-0098-B000-FD62-3689E49E10F2}" v="398" dt="2021-04-21T16:41:55.348"/>
    <p1510:client id="{FF2F7721-378A-829F-71BC-E1F4A23E2A2B}" v="2656" dt="2021-04-21T20:48:17.1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308" autoAdjust="0"/>
  </p:normalViewPr>
  <p:slideViewPr>
    <p:cSldViewPr snapToGrid="0">
      <p:cViewPr varScale="1">
        <p:scale>
          <a:sx n="41" d="100"/>
          <a:sy n="41" d="100"/>
        </p:scale>
        <p:origin x="1531"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20FD52-1501-4CC5-ACB8-0C0E3A5C7918}" type="doc">
      <dgm:prSet loTypeId="urn:microsoft.com/office/officeart/2016/7/layout/VerticalHollowActionList" loCatId="List" qsTypeId="urn:microsoft.com/office/officeart/2005/8/quickstyle/simple1" qsCatId="simple" csTypeId="urn:microsoft.com/office/officeart/2005/8/colors/accent1_2" csCatId="accent1"/>
      <dgm:spPr/>
      <dgm:t>
        <a:bodyPr/>
        <a:lstStyle/>
        <a:p>
          <a:endParaRPr lang="en-US"/>
        </a:p>
      </dgm:t>
    </dgm:pt>
    <dgm:pt modelId="{6F6EAC4B-E7BC-4C23-A029-C9BDA4D3DDD3}">
      <dgm:prSet/>
      <dgm:spPr/>
      <dgm:t>
        <a:bodyPr/>
        <a:lstStyle/>
        <a:p>
          <a:r>
            <a:rPr lang="en-US"/>
            <a:t>Choose</a:t>
          </a:r>
        </a:p>
      </dgm:t>
    </dgm:pt>
    <dgm:pt modelId="{BC0E86B5-8C63-40ED-A417-3C30FBA11ECA}" type="parTrans" cxnId="{1BE80E8D-0B54-4B3F-BF8B-6FCDA3393764}">
      <dgm:prSet/>
      <dgm:spPr/>
      <dgm:t>
        <a:bodyPr/>
        <a:lstStyle/>
        <a:p>
          <a:endParaRPr lang="en-US"/>
        </a:p>
      </dgm:t>
    </dgm:pt>
    <dgm:pt modelId="{69FB03CA-F866-41E7-9A06-19EB859673B8}" type="sibTrans" cxnId="{1BE80E8D-0B54-4B3F-BF8B-6FCDA3393764}">
      <dgm:prSet/>
      <dgm:spPr/>
      <dgm:t>
        <a:bodyPr/>
        <a:lstStyle/>
        <a:p>
          <a:endParaRPr lang="en-US"/>
        </a:p>
      </dgm:t>
    </dgm:pt>
    <dgm:pt modelId="{30532377-2C51-460D-9EC7-E197DD37A35B}">
      <dgm:prSet/>
      <dgm:spPr/>
      <dgm:t>
        <a:bodyPr/>
        <a:lstStyle/>
        <a:p>
          <a:r>
            <a:rPr lang="en-US"/>
            <a:t>Choose a severe weather phenomena such as a tornado, thunderstorm, hurricane, extreme wind chill, or flood.</a:t>
          </a:r>
        </a:p>
      </dgm:t>
    </dgm:pt>
    <dgm:pt modelId="{6CBBA814-090F-4B8D-95E0-3B9C37A9991D}" type="parTrans" cxnId="{3ABC14E5-D9CC-4379-A0AB-6E7BCF8DF3AC}">
      <dgm:prSet/>
      <dgm:spPr/>
      <dgm:t>
        <a:bodyPr/>
        <a:lstStyle/>
        <a:p>
          <a:endParaRPr lang="en-US"/>
        </a:p>
      </dgm:t>
    </dgm:pt>
    <dgm:pt modelId="{D0C540BA-4950-469F-AC89-0C5A6CCC0992}" type="sibTrans" cxnId="{3ABC14E5-D9CC-4379-A0AB-6E7BCF8DF3AC}">
      <dgm:prSet/>
      <dgm:spPr/>
      <dgm:t>
        <a:bodyPr/>
        <a:lstStyle/>
        <a:p>
          <a:endParaRPr lang="en-US"/>
        </a:p>
      </dgm:t>
    </dgm:pt>
    <dgm:pt modelId="{82F83D60-6E1C-4E05-8E91-5EC7CAAB3880}">
      <dgm:prSet/>
      <dgm:spPr/>
      <dgm:t>
        <a:bodyPr/>
        <a:lstStyle/>
        <a:p>
          <a:r>
            <a:rPr lang="en-US"/>
            <a:t>Research</a:t>
          </a:r>
        </a:p>
      </dgm:t>
    </dgm:pt>
    <dgm:pt modelId="{7EF01FA1-72F2-4481-A3EC-5C6B82B795BC}" type="parTrans" cxnId="{82315DC5-715E-4A0D-B2BC-ACAF6928DBE3}">
      <dgm:prSet/>
      <dgm:spPr/>
      <dgm:t>
        <a:bodyPr/>
        <a:lstStyle/>
        <a:p>
          <a:endParaRPr lang="en-US"/>
        </a:p>
      </dgm:t>
    </dgm:pt>
    <dgm:pt modelId="{56414B08-5C19-4B95-90E9-FC8B8FCBB3F4}" type="sibTrans" cxnId="{82315DC5-715E-4A0D-B2BC-ACAF6928DBE3}">
      <dgm:prSet/>
      <dgm:spPr/>
      <dgm:t>
        <a:bodyPr/>
        <a:lstStyle/>
        <a:p>
          <a:endParaRPr lang="en-US"/>
        </a:p>
      </dgm:t>
    </dgm:pt>
    <dgm:pt modelId="{12A5C6D9-0E42-43AB-AD14-8D0BA9FBC5A5}">
      <dgm:prSet/>
      <dgm:spPr/>
      <dgm:t>
        <a:bodyPr/>
        <a:lstStyle/>
        <a:p>
          <a:r>
            <a:rPr lang="en-US"/>
            <a:t>Research the key features of the weather phenomena and what causes it.</a:t>
          </a:r>
        </a:p>
      </dgm:t>
    </dgm:pt>
    <dgm:pt modelId="{12C0D51A-2B79-4C4D-85C7-348FCADF0C51}" type="parTrans" cxnId="{821A2E85-5597-4146-8450-D82A87F93249}">
      <dgm:prSet/>
      <dgm:spPr/>
      <dgm:t>
        <a:bodyPr/>
        <a:lstStyle/>
        <a:p>
          <a:endParaRPr lang="en-US"/>
        </a:p>
      </dgm:t>
    </dgm:pt>
    <dgm:pt modelId="{970BCC88-7514-43D4-AC82-A933474134C2}" type="sibTrans" cxnId="{821A2E85-5597-4146-8450-D82A87F93249}">
      <dgm:prSet/>
      <dgm:spPr/>
      <dgm:t>
        <a:bodyPr/>
        <a:lstStyle/>
        <a:p>
          <a:endParaRPr lang="en-US"/>
        </a:p>
      </dgm:t>
    </dgm:pt>
    <dgm:pt modelId="{816A0743-35D0-427F-AB2C-F046C8140448}">
      <dgm:prSet/>
      <dgm:spPr/>
      <dgm:t>
        <a:bodyPr/>
        <a:lstStyle/>
        <a:p>
          <a:r>
            <a:rPr lang="en-US"/>
            <a:t>Share</a:t>
          </a:r>
        </a:p>
      </dgm:t>
    </dgm:pt>
    <dgm:pt modelId="{4F0C660F-ECF9-44CC-A1E7-CF7CFCE7FD86}" type="parTrans" cxnId="{DBC8E3D2-0618-4B6E-8F24-217F57507E1F}">
      <dgm:prSet/>
      <dgm:spPr/>
      <dgm:t>
        <a:bodyPr/>
        <a:lstStyle/>
        <a:p>
          <a:endParaRPr lang="en-US"/>
        </a:p>
      </dgm:t>
    </dgm:pt>
    <dgm:pt modelId="{8529D96D-CCC0-4629-A132-2B81FC175C7D}" type="sibTrans" cxnId="{DBC8E3D2-0618-4B6E-8F24-217F57507E1F}">
      <dgm:prSet/>
      <dgm:spPr/>
      <dgm:t>
        <a:bodyPr/>
        <a:lstStyle/>
        <a:p>
          <a:endParaRPr lang="en-US"/>
        </a:p>
      </dgm:t>
    </dgm:pt>
    <dgm:pt modelId="{CD913184-C114-4C4D-888E-20A7DE3EA468}">
      <dgm:prSet/>
      <dgm:spPr/>
      <dgm:t>
        <a:bodyPr/>
        <a:lstStyle/>
        <a:p>
          <a:r>
            <a:rPr lang="en-US"/>
            <a:t>Share your findings using a model or a visual representation.</a:t>
          </a:r>
        </a:p>
      </dgm:t>
    </dgm:pt>
    <dgm:pt modelId="{1F2EFC17-CF5B-4C3D-8937-3149DDA0EE1C}" type="parTrans" cxnId="{0CB54F1E-2232-4ED7-BC59-A88F66F35924}">
      <dgm:prSet/>
      <dgm:spPr/>
      <dgm:t>
        <a:bodyPr/>
        <a:lstStyle/>
        <a:p>
          <a:endParaRPr lang="en-US"/>
        </a:p>
      </dgm:t>
    </dgm:pt>
    <dgm:pt modelId="{6462E2B3-E24F-4B9D-A04A-45E3CB58AA61}" type="sibTrans" cxnId="{0CB54F1E-2232-4ED7-BC59-A88F66F35924}">
      <dgm:prSet/>
      <dgm:spPr/>
      <dgm:t>
        <a:bodyPr/>
        <a:lstStyle/>
        <a:p>
          <a:endParaRPr lang="en-US"/>
        </a:p>
      </dgm:t>
    </dgm:pt>
    <dgm:pt modelId="{97D610AC-556A-42EE-ADA8-91BAC9DEB371}" type="pres">
      <dgm:prSet presAssocID="{9020FD52-1501-4CC5-ACB8-0C0E3A5C7918}" presName="Name0" presStyleCnt="0">
        <dgm:presLayoutVars>
          <dgm:dir/>
          <dgm:animLvl val="lvl"/>
          <dgm:resizeHandles val="exact"/>
        </dgm:presLayoutVars>
      </dgm:prSet>
      <dgm:spPr/>
      <dgm:t>
        <a:bodyPr/>
        <a:lstStyle/>
        <a:p>
          <a:endParaRPr lang="en-US"/>
        </a:p>
      </dgm:t>
    </dgm:pt>
    <dgm:pt modelId="{704ECA2D-7F29-40B1-AE8F-FDDDFD564558}" type="pres">
      <dgm:prSet presAssocID="{6F6EAC4B-E7BC-4C23-A029-C9BDA4D3DDD3}" presName="linNode" presStyleCnt="0"/>
      <dgm:spPr/>
    </dgm:pt>
    <dgm:pt modelId="{31BA56F9-F08F-4A58-9EDC-13D6F605C346}" type="pres">
      <dgm:prSet presAssocID="{6F6EAC4B-E7BC-4C23-A029-C9BDA4D3DDD3}" presName="parentText" presStyleLbl="solidFgAcc1" presStyleIdx="0" presStyleCnt="3">
        <dgm:presLayoutVars>
          <dgm:chMax val="1"/>
          <dgm:bulletEnabled/>
        </dgm:presLayoutVars>
      </dgm:prSet>
      <dgm:spPr/>
      <dgm:t>
        <a:bodyPr/>
        <a:lstStyle/>
        <a:p>
          <a:endParaRPr lang="en-US"/>
        </a:p>
      </dgm:t>
    </dgm:pt>
    <dgm:pt modelId="{115A8665-1A22-45A1-B6FC-F8BBA0ED78CD}" type="pres">
      <dgm:prSet presAssocID="{6F6EAC4B-E7BC-4C23-A029-C9BDA4D3DDD3}" presName="descendantText" presStyleLbl="alignNode1" presStyleIdx="0" presStyleCnt="3">
        <dgm:presLayoutVars>
          <dgm:bulletEnabled/>
        </dgm:presLayoutVars>
      </dgm:prSet>
      <dgm:spPr/>
      <dgm:t>
        <a:bodyPr/>
        <a:lstStyle/>
        <a:p>
          <a:endParaRPr lang="en-US"/>
        </a:p>
      </dgm:t>
    </dgm:pt>
    <dgm:pt modelId="{799435D3-C5B4-4DBD-9F17-7C06913431EE}" type="pres">
      <dgm:prSet presAssocID="{69FB03CA-F866-41E7-9A06-19EB859673B8}" presName="sp" presStyleCnt="0"/>
      <dgm:spPr/>
    </dgm:pt>
    <dgm:pt modelId="{0D254D00-6287-44F0-814E-FC67272BD7D2}" type="pres">
      <dgm:prSet presAssocID="{82F83D60-6E1C-4E05-8E91-5EC7CAAB3880}" presName="linNode" presStyleCnt="0"/>
      <dgm:spPr/>
    </dgm:pt>
    <dgm:pt modelId="{03ACB3AE-79B2-476D-8E63-52659B4EA920}" type="pres">
      <dgm:prSet presAssocID="{82F83D60-6E1C-4E05-8E91-5EC7CAAB3880}" presName="parentText" presStyleLbl="solidFgAcc1" presStyleIdx="1" presStyleCnt="3">
        <dgm:presLayoutVars>
          <dgm:chMax val="1"/>
          <dgm:bulletEnabled/>
        </dgm:presLayoutVars>
      </dgm:prSet>
      <dgm:spPr/>
      <dgm:t>
        <a:bodyPr/>
        <a:lstStyle/>
        <a:p>
          <a:endParaRPr lang="en-US"/>
        </a:p>
      </dgm:t>
    </dgm:pt>
    <dgm:pt modelId="{3E882F52-4C72-42B5-BCC5-7C280E17DFD1}" type="pres">
      <dgm:prSet presAssocID="{82F83D60-6E1C-4E05-8E91-5EC7CAAB3880}" presName="descendantText" presStyleLbl="alignNode1" presStyleIdx="1" presStyleCnt="3">
        <dgm:presLayoutVars>
          <dgm:bulletEnabled/>
        </dgm:presLayoutVars>
      </dgm:prSet>
      <dgm:spPr/>
      <dgm:t>
        <a:bodyPr/>
        <a:lstStyle/>
        <a:p>
          <a:endParaRPr lang="en-US"/>
        </a:p>
      </dgm:t>
    </dgm:pt>
    <dgm:pt modelId="{A58916E0-CA5E-414E-BC65-B881CD5BAFC5}" type="pres">
      <dgm:prSet presAssocID="{56414B08-5C19-4B95-90E9-FC8B8FCBB3F4}" presName="sp" presStyleCnt="0"/>
      <dgm:spPr/>
    </dgm:pt>
    <dgm:pt modelId="{843DCBF6-EC40-4376-999D-6331A26736BF}" type="pres">
      <dgm:prSet presAssocID="{816A0743-35D0-427F-AB2C-F046C8140448}" presName="linNode" presStyleCnt="0"/>
      <dgm:spPr/>
    </dgm:pt>
    <dgm:pt modelId="{8607E77E-7CFA-4FD0-96D0-3CF9CD87B172}" type="pres">
      <dgm:prSet presAssocID="{816A0743-35D0-427F-AB2C-F046C8140448}" presName="parentText" presStyleLbl="solidFgAcc1" presStyleIdx="2" presStyleCnt="3">
        <dgm:presLayoutVars>
          <dgm:chMax val="1"/>
          <dgm:bulletEnabled/>
        </dgm:presLayoutVars>
      </dgm:prSet>
      <dgm:spPr/>
      <dgm:t>
        <a:bodyPr/>
        <a:lstStyle/>
        <a:p>
          <a:endParaRPr lang="en-US"/>
        </a:p>
      </dgm:t>
    </dgm:pt>
    <dgm:pt modelId="{277BE50A-4E89-4D7B-990C-196C160737CB}" type="pres">
      <dgm:prSet presAssocID="{816A0743-35D0-427F-AB2C-F046C8140448}" presName="descendantText" presStyleLbl="alignNode1" presStyleIdx="2" presStyleCnt="3">
        <dgm:presLayoutVars>
          <dgm:bulletEnabled/>
        </dgm:presLayoutVars>
      </dgm:prSet>
      <dgm:spPr/>
      <dgm:t>
        <a:bodyPr/>
        <a:lstStyle/>
        <a:p>
          <a:endParaRPr lang="en-US"/>
        </a:p>
      </dgm:t>
    </dgm:pt>
  </dgm:ptLst>
  <dgm:cxnLst>
    <dgm:cxn modelId="{C3576A5D-4D72-462A-A3F2-341A9DD8333B}" type="presOf" srcId="{816A0743-35D0-427F-AB2C-F046C8140448}" destId="{8607E77E-7CFA-4FD0-96D0-3CF9CD87B172}" srcOrd="0" destOrd="0" presId="urn:microsoft.com/office/officeart/2016/7/layout/VerticalHollowActionList"/>
    <dgm:cxn modelId="{72EEE475-0AD3-4E41-B266-12DA110922B7}" type="presOf" srcId="{82F83D60-6E1C-4E05-8E91-5EC7CAAB3880}" destId="{03ACB3AE-79B2-476D-8E63-52659B4EA920}" srcOrd="0" destOrd="0" presId="urn:microsoft.com/office/officeart/2016/7/layout/VerticalHollowActionList"/>
    <dgm:cxn modelId="{3ABC14E5-D9CC-4379-A0AB-6E7BCF8DF3AC}" srcId="{6F6EAC4B-E7BC-4C23-A029-C9BDA4D3DDD3}" destId="{30532377-2C51-460D-9EC7-E197DD37A35B}" srcOrd="0" destOrd="0" parTransId="{6CBBA814-090F-4B8D-95E0-3B9C37A9991D}" sibTransId="{D0C540BA-4950-469F-AC89-0C5A6CCC0992}"/>
    <dgm:cxn modelId="{4EF6BE6F-0C3B-473F-A139-ECAB8E987361}" type="presOf" srcId="{30532377-2C51-460D-9EC7-E197DD37A35B}" destId="{115A8665-1A22-45A1-B6FC-F8BBA0ED78CD}" srcOrd="0" destOrd="0" presId="urn:microsoft.com/office/officeart/2016/7/layout/VerticalHollowActionList"/>
    <dgm:cxn modelId="{29A464B4-EE28-4EC4-BB44-793D434F1610}" type="presOf" srcId="{CD913184-C114-4C4D-888E-20A7DE3EA468}" destId="{277BE50A-4E89-4D7B-990C-196C160737CB}" srcOrd="0" destOrd="0" presId="urn:microsoft.com/office/officeart/2016/7/layout/VerticalHollowActionList"/>
    <dgm:cxn modelId="{1BE80E8D-0B54-4B3F-BF8B-6FCDA3393764}" srcId="{9020FD52-1501-4CC5-ACB8-0C0E3A5C7918}" destId="{6F6EAC4B-E7BC-4C23-A029-C9BDA4D3DDD3}" srcOrd="0" destOrd="0" parTransId="{BC0E86B5-8C63-40ED-A417-3C30FBA11ECA}" sibTransId="{69FB03CA-F866-41E7-9A06-19EB859673B8}"/>
    <dgm:cxn modelId="{821A2E85-5597-4146-8450-D82A87F93249}" srcId="{82F83D60-6E1C-4E05-8E91-5EC7CAAB3880}" destId="{12A5C6D9-0E42-43AB-AD14-8D0BA9FBC5A5}" srcOrd="0" destOrd="0" parTransId="{12C0D51A-2B79-4C4D-85C7-348FCADF0C51}" sibTransId="{970BCC88-7514-43D4-AC82-A933474134C2}"/>
    <dgm:cxn modelId="{DBC8E3D2-0618-4B6E-8F24-217F57507E1F}" srcId="{9020FD52-1501-4CC5-ACB8-0C0E3A5C7918}" destId="{816A0743-35D0-427F-AB2C-F046C8140448}" srcOrd="2" destOrd="0" parTransId="{4F0C660F-ECF9-44CC-A1E7-CF7CFCE7FD86}" sibTransId="{8529D96D-CCC0-4629-A132-2B81FC175C7D}"/>
    <dgm:cxn modelId="{E9DFC529-EC1B-47AB-A5A3-035AE777DA2C}" type="presOf" srcId="{6F6EAC4B-E7BC-4C23-A029-C9BDA4D3DDD3}" destId="{31BA56F9-F08F-4A58-9EDC-13D6F605C346}" srcOrd="0" destOrd="0" presId="urn:microsoft.com/office/officeart/2016/7/layout/VerticalHollowActionList"/>
    <dgm:cxn modelId="{118DA72D-4ADF-41CF-A30F-3030BADF9B75}" type="presOf" srcId="{9020FD52-1501-4CC5-ACB8-0C0E3A5C7918}" destId="{97D610AC-556A-42EE-ADA8-91BAC9DEB371}" srcOrd="0" destOrd="0" presId="urn:microsoft.com/office/officeart/2016/7/layout/VerticalHollowActionList"/>
    <dgm:cxn modelId="{668E4AA4-429C-49A2-B733-FF3ACFA70CF3}" type="presOf" srcId="{12A5C6D9-0E42-43AB-AD14-8D0BA9FBC5A5}" destId="{3E882F52-4C72-42B5-BCC5-7C280E17DFD1}" srcOrd="0" destOrd="0" presId="urn:microsoft.com/office/officeart/2016/7/layout/VerticalHollowActionList"/>
    <dgm:cxn modelId="{82315DC5-715E-4A0D-B2BC-ACAF6928DBE3}" srcId="{9020FD52-1501-4CC5-ACB8-0C0E3A5C7918}" destId="{82F83D60-6E1C-4E05-8E91-5EC7CAAB3880}" srcOrd="1" destOrd="0" parTransId="{7EF01FA1-72F2-4481-A3EC-5C6B82B795BC}" sibTransId="{56414B08-5C19-4B95-90E9-FC8B8FCBB3F4}"/>
    <dgm:cxn modelId="{0CB54F1E-2232-4ED7-BC59-A88F66F35924}" srcId="{816A0743-35D0-427F-AB2C-F046C8140448}" destId="{CD913184-C114-4C4D-888E-20A7DE3EA468}" srcOrd="0" destOrd="0" parTransId="{1F2EFC17-CF5B-4C3D-8937-3149DDA0EE1C}" sibTransId="{6462E2B3-E24F-4B9D-A04A-45E3CB58AA61}"/>
    <dgm:cxn modelId="{6B2A675A-4D63-44D4-BB95-E7A83D3349EA}" type="presParOf" srcId="{97D610AC-556A-42EE-ADA8-91BAC9DEB371}" destId="{704ECA2D-7F29-40B1-AE8F-FDDDFD564558}" srcOrd="0" destOrd="0" presId="urn:microsoft.com/office/officeart/2016/7/layout/VerticalHollowActionList"/>
    <dgm:cxn modelId="{7E8190E8-39BD-44F0-B74D-E22ACC986762}" type="presParOf" srcId="{704ECA2D-7F29-40B1-AE8F-FDDDFD564558}" destId="{31BA56F9-F08F-4A58-9EDC-13D6F605C346}" srcOrd="0" destOrd="0" presId="urn:microsoft.com/office/officeart/2016/7/layout/VerticalHollowActionList"/>
    <dgm:cxn modelId="{0F906D6A-7A79-411B-93F1-BFD5F50BBC7F}" type="presParOf" srcId="{704ECA2D-7F29-40B1-AE8F-FDDDFD564558}" destId="{115A8665-1A22-45A1-B6FC-F8BBA0ED78CD}" srcOrd="1" destOrd="0" presId="urn:microsoft.com/office/officeart/2016/7/layout/VerticalHollowActionList"/>
    <dgm:cxn modelId="{E987490F-5930-4BC4-963F-96AABE3F96C4}" type="presParOf" srcId="{97D610AC-556A-42EE-ADA8-91BAC9DEB371}" destId="{799435D3-C5B4-4DBD-9F17-7C06913431EE}" srcOrd="1" destOrd="0" presId="urn:microsoft.com/office/officeart/2016/7/layout/VerticalHollowActionList"/>
    <dgm:cxn modelId="{B080BE26-492A-4928-BCC7-FBC4B3DFD34F}" type="presParOf" srcId="{97D610AC-556A-42EE-ADA8-91BAC9DEB371}" destId="{0D254D00-6287-44F0-814E-FC67272BD7D2}" srcOrd="2" destOrd="0" presId="urn:microsoft.com/office/officeart/2016/7/layout/VerticalHollowActionList"/>
    <dgm:cxn modelId="{C8F88D0E-E39F-4B78-B443-A8529F058B8F}" type="presParOf" srcId="{0D254D00-6287-44F0-814E-FC67272BD7D2}" destId="{03ACB3AE-79B2-476D-8E63-52659B4EA920}" srcOrd="0" destOrd="0" presId="urn:microsoft.com/office/officeart/2016/7/layout/VerticalHollowActionList"/>
    <dgm:cxn modelId="{0A8FAB9B-4F4F-4777-A369-2E7EDB0EDCFB}" type="presParOf" srcId="{0D254D00-6287-44F0-814E-FC67272BD7D2}" destId="{3E882F52-4C72-42B5-BCC5-7C280E17DFD1}" srcOrd="1" destOrd="0" presId="urn:microsoft.com/office/officeart/2016/7/layout/VerticalHollowActionList"/>
    <dgm:cxn modelId="{C2C42243-FCD9-4105-92FC-61F45FAB2A1A}" type="presParOf" srcId="{97D610AC-556A-42EE-ADA8-91BAC9DEB371}" destId="{A58916E0-CA5E-414E-BC65-B881CD5BAFC5}" srcOrd="3" destOrd="0" presId="urn:microsoft.com/office/officeart/2016/7/layout/VerticalHollowActionList"/>
    <dgm:cxn modelId="{10078CCC-5923-407C-AA7B-BE5143537E22}" type="presParOf" srcId="{97D610AC-556A-42EE-ADA8-91BAC9DEB371}" destId="{843DCBF6-EC40-4376-999D-6331A26736BF}" srcOrd="4" destOrd="0" presId="urn:microsoft.com/office/officeart/2016/7/layout/VerticalHollowActionList"/>
    <dgm:cxn modelId="{C5FC5DB6-5C5E-41DA-AD0C-EDA7F93B1073}" type="presParOf" srcId="{843DCBF6-EC40-4376-999D-6331A26736BF}" destId="{8607E77E-7CFA-4FD0-96D0-3CF9CD87B172}" srcOrd="0" destOrd="0" presId="urn:microsoft.com/office/officeart/2016/7/layout/VerticalHollowActionList"/>
    <dgm:cxn modelId="{45FAFBFD-835D-4071-BBFB-C972121C8DB3}" type="presParOf" srcId="{843DCBF6-EC40-4376-999D-6331A26736BF}" destId="{277BE50A-4E89-4D7B-990C-196C160737CB}" srcOrd="1" destOrd="0" presId="urn:microsoft.com/office/officeart/2016/7/layout/VerticalHollow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F9F962-80E1-4401-A2AC-B50652A2F1A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B0D0FF74-8AE3-4CFD-B7C8-7EECCC8F1788}">
      <dgm:prSet/>
      <dgm:spPr/>
      <dgm:t>
        <a:bodyPr/>
        <a:lstStyle/>
        <a:p>
          <a:r>
            <a:rPr lang="en-US"/>
            <a:t>What is the smallest container you could use to hold all your supplies? How do you know? </a:t>
          </a:r>
        </a:p>
      </dgm:t>
    </dgm:pt>
    <dgm:pt modelId="{C3784BD0-41A1-414A-B549-BC53C95F45BA}" type="parTrans" cxnId="{1A7F988D-3EB8-4437-AB00-CD1B457B14E1}">
      <dgm:prSet/>
      <dgm:spPr/>
      <dgm:t>
        <a:bodyPr/>
        <a:lstStyle/>
        <a:p>
          <a:endParaRPr lang="en-US"/>
        </a:p>
      </dgm:t>
    </dgm:pt>
    <dgm:pt modelId="{D94FCC3E-175D-4F02-8D0D-0456E4A4CB8A}" type="sibTrans" cxnId="{1A7F988D-3EB8-4437-AB00-CD1B457B14E1}">
      <dgm:prSet/>
      <dgm:spPr/>
      <dgm:t>
        <a:bodyPr/>
        <a:lstStyle/>
        <a:p>
          <a:endParaRPr lang="en-US"/>
        </a:p>
      </dgm:t>
    </dgm:pt>
    <dgm:pt modelId="{9798B31E-232C-49E0-B18F-741797E287B7}" type="pres">
      <dgm:prSet presAssocID="{48F9F962-80E1-4401-A2AC-B50652A2F1A6}" presName="linear" presStyleCnt="0">
        <dgm:presLayoutVars>
          <dgm:animLvl val="lvl"/>
          <dgm:resizeHandles val="exact"/>
        </dgm:presLayoutVars>
      </dgm:prSet>
      <dgm:spPr/>
      <dgm:t>
        <a:bodyPr/>
        <a:lstStyle/>
        <a:p>
          <a:endParaRPr lang="en-US"/>
        </a:p>
      </dgm:t>
    </dgm:pt>
    <dgm:pt modelId="{73D0FEB5-55D1-4E5D-B3FA-3308D90D1E0C}" type="pres">
      <dgm:prSet presAssocID="{B0D0FF74-8AE3-4CFD-B7C8-7EECCC8F1788}" presName="parentText" presStyleLbl="node1" presStyleIdx="0" presStyleCnt="1">
        <dgm:presLayoutVars>
          <dgm:chMax val="0"/>
          <dgm:bulletEnabled val="1"/>
        </dgm:presLayoutVars>
      </dgm:prSet>
      <dgm:spPr/>
      <dgm:t>
        <a:bodyPr/>
        <a:lstStyle/>
        <a:p>
          <a:endParaRPr lang="en-US"/>
        </a:p>
      </dgm:t>
    </dgm:pt>
  </dgm:ptLst>
  <dgm:cxnLst>
    <dgm:cxn modelId="{1A7F988D-3EB8-4437-AB00-CD1B457B14E1}" srcId="{48F9F962-80E1-4401-A2AC-B50652A2F1A6}" destId="{B0D0FF74-8AE3-4CFD-B7C8-7EECCC8F1788}" srcOrd="0" destOrd="0" parTransId="{C3784BD0-41A1-414A-B549-BC53C95F45BA}" sibTransId="{D94FCC3E-175D-4F02-8D0D-0456E4A4CB8A}"/>
    <dgm:cxn modelId="{B4961775-08D4-4447-B84A-6EF33DAE1F83}" type="presOf" srcId="{B0D0FF74-8AE3-4CFD-B7C8-7EECCC8F1788}" destId="{73D0FEB5-55D1-4E5D-B3FA-3308D90D1E0C}" srcOrd="0" destOrd="0" presId="urn:microsoft.com/office/officeart/2005/8/layout/vList2"/>
    <dgm:cxn modelId="{076800EF-588B-42FD-A6B1-60A3F7183303}" type="presOf" srcId="{48F9F962-80E1-4401-A2AC-B50652A2F1A6}" destId="{9798B31E-232C-49E0-B18F-741797E287B7}" srcOrd="0" destOrd="0" presId="urn:microsoft.com/office/officeart/2005/8/layout/vList2"/>
    <dgm:cxn modelId="{DE0C2614-0B73-4EA7-8F87-C30FEC89E7B4}" type="presParOf" srcId="{9798B31E-232C-49E0-B18F-741797E287B7}" destId="{73D0FEB5-55D1-4E5D-B3FA-3308D90D1E0C}"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F9F962-80E1-4401-A2AC-B50652A2F1A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075BAC6-B8D2-4984-92A9-AEF4E92708A7}">
      <dgm:prSet/>
      <dgm:spPr/>
      <dgm:t>
        <a:bodyPr/>
        <a:lstStyle/>
        <a:p>
          <a:r>
            <a:rPr lang="en-US"/>
            <a:t>How can you </a:t>
          </a:r>
          <a:r>
            <a:rPr lang="en-US">
              <a:latin typeface="Calibri"/>
            </a:rPr>
            <a:t>describe</a:t>
          </a:r>
          <a:r>
            <a:rPr lang="en-US"/>
            <a:t> the size of your container? What measurements did you use to describe your container? What do those measurements mean?</a:t>
          </a:r>
        </a:p>
      </dgm:t>
    </dgm:pt>
    <dgm:pt modelId="{05C91022-982D-48D8-A5DB-487CC126AEA1}" type="parTrans" cxnId="{6E32CF0F-3E0B-4FF6-B388-3B3AAB9FF2CA}">
      <dgm:prSet/>
      <dgm:spPr/>
      <dgm:t>
        <a:bodyPr/>
        <a:lstStyle/>
        <a:p>
          <a:endParaRPr lang="en-US"/>
        </a:p>
      </dgm:t>
    </dgm:pt>
    <dgm:pt modelId="{0CB42E90-D29F-4A7D-8189-61DFA1723131}" type="sibTrans" cxnId="{6E32CF0F-3E0B-4FF6-B388-3B3AAB9FF2CA}">
      <dgm:prSet/>
      <dgm:spPr/>
      <dgm:t>
        <a:bodyPr/>
        <a:lstStyle/>
        <a:p>
          <a:endParaRPr lang="en-US"/>
        </a:p>
      </dgm:t>
    </dgm:pt>
    <dgm:pt modelId="{9798B31E-232C-49E0-B18F-741797E287B7}" type="pres">
      <dgm:prSet presAssocID="{48F9F962-80E1-4401-A2AC-B50652A2F1A6}" presName="linear" presStyleCnt="0">
        <dgm:presLayoutVars>
          <dgm:animLvl val="lvl"/>
          <dgm:resizeHandles val="exact"/>
        </dgm:presLayoutVars>
      </dgm:prSet>
      <dgm:spPr/>
      <dgm:t>
        <a:bodyPr/>
        <a:lstStyle/>
        <a:p>
          <a:endParaRPr lang="en-US"/>
        </a:p>
      </dgm:t>
    </dgm:pt>
    <dgm:pt modelId="{C97F2BB8-AE07-4D7D-BD92-4599430D7D00}" type="pres">
      <dgm:prSet presAssocID="{1075BAC6-B8D2-4984-92A9-AEF4E92708A7}" presName="parentText" presStyleLbl="node1" presStyleIdx="0" presStyleCnt="1">
        <dgm:presLayoutVars>
          <dgm:chMax val="0"/>
          <dgm:bulletEnabled val="1"/>
        </dgm:presLayoutVars>
      </dgm:prSet>
      <dgm:spPr/>
      <dgm:t>
        <a:bodyPr/>
        <a:lstStyle/>
        <a:p>
          <a:endParaRPr lang="en-US"/>
        </a:p>
      </dgm:t>
    </dgm:pt>
  </dgm:ptLst>
  <dgm:cxnLst>
    <dgm:cxn modelId="{6E32CF0F-3E0B-4FF6-B388-3B3AAB9FF2CA}" srcId="{48F9F962-80E1-4401-A2AC-B50652A2F1A6}" destId="{1075BAC6-B8D2-4984-92A9-AEF4E92708A7}" srcOrd="0" destOrd="0" parTransId="{05C91022-982D-48D8-A5DB-487CC126AEA1}" sibTransId="{0CB42E90-D29F-4A7D-8189-61DFA1723131}"/>
    <dgm:cxn modelId="{00EC27C5-73FA-48E1-97DB-AEAEFFC764C9}" type="presOf" srcId="{1075BAC6-B8D2-4984-92A9-AEF4E92708A7}" destId="{C97F2BB8-AE07-4D7D-BD92-4599430D7D00}" srcOrd="0" destOrd="0" presId="urn:microsoft.com/office/officeart/2005/8/layout/vList2"/>
    <dgm:cxn modelId="{076800EF-588B-42FD-A6B1-60A3F7183303}" type="presOf" srcId="{48F9F962-80E1-4401-A2AC-B50652A2F1A6}" destId="{9798B31E-232C-49E0-B18F-741797E287B7}" srcOrd="0" destOrd="0" presId="urn:microsoft.com/office/officeart/2005/8/layout/vList2"/>
    <dgm:cxn modelId="{A7AC040A-E824-4723-AAD2-12899F3A78CE}" type="presParOf" srcId="{9798B31E-232C-49E0-B18F-741797E287B7}" destId="{C97F2BB8-AE07-4D7D-BD92-4599430D7D00}"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5A8665-1A22-45A1-B6FC-F8BBA0ED78CD}">
      <dsp:nvSpPr>
        <dsp:cNvPr id="0" name=""/>
        <dsp:cNvSpPr/>
      </dsp:nvSpPr>
      <dsp:spPr>
        <a:xfrm>
          <a:off x="1722119" y="1366"/>
          <a:ext cx="6888480" cy="140090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656" tIns="355830" rIns="133656" bIns="355830" numCol="1" spcCol="1270" anchor="ctr" anchorCtr="0">
          <a:noAutofit/>
        </a:bodyPr>
        <a:lstStyle/>
        <a:p>
          <a:pPr lvl="0" algn="l" defTabSz="977900">
            <a:lnSpc>
              <a:spcPct val="90000"/>
            </a:lnSpc>
            <a:spcBef>
              <a:spcPct val="0"/>
            </a:spcBef>
            <a:spcAft>
              <a:spcPct val="35000"/>
            </a:spcAft>
          </a:pPr>
          <a:r>
            <a:rPr lang="en-US" sz="2200" kern="1200"/>
            <a:t>Choose a severe weather phenomena such as a tornado, thunderstorm, hurricane, extreme wind chill, or flood.</a:t>
          </a:r>
        </a:p>
      </dsp:txBody>
      <dsp:txXfrm>
        <a:off x="1722119" y="1366"/>
        <a:ext cx="6888480" cy="1400906"/>
      </dsp:txXfrm>
    </dsp:sp>
    <dsp:sp modelId="{31BA56F9-F08F-4A58-9EDC-13D6F605C346}">
      <dsp:nvSpPr>
        <dsp:cNvPr id="0" name=""/>
        <dsp:cNvSpPr/>
      </dsp:nvSpPr>
      <dsp:spPr>
        <a:xfrm>
          <a:off x="0" y="1366"/>
          <a:ext cx="1722120" cy="1400906"/>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129" tIns="138378" rIns="91129" bIns="138378" numCol="1" spcCol="1270" anchor="ctr" anchorCtr="0">
          <a:noAutofit/>
        </a:bodyPr>
        <a:lstStyle/>
        <a:p>
          <a:pPr lvl="0" algn="ctr" defTabSz="1244600">
            <a:lnSpc>
              <a:spcPct val="90000"/>
            </a:lnSpc>
            <a:spcBef>
              <a:spcPct val="0"/>
            </a:spcBef>
            <a:spcAft>
              <a:spcPct val="35000"/>
            </a:spcAft>
          </a:pPr>
          <a:r>
            <a:rPr lang="en-US" sz="2800" kern="1200"/>
            <a:t>Choose</a:t>
          </a:r>
        </a:p>
      </dsp:txBody>
      <dsp:txXfrm>
        <a:off x="0" y="1366"/>
        <a:ext cx="1722120" cy="1400906"/>
      </dsp:txXfrm>
    </dsp:sp>
    <dsp:sp modelId="{3E882F52-4C72-42B5-BCC5-7C280E17DFD1}">
      <dsp:nvSpPr>
        <dsp:cNvPr id="0" name=""/>
        <dsp:cNvSpPr/>
      </dsp:nvSpPr>
      <dsp:spPr>
        <a:xfrm>
          <a:off x="1722119" y="1486328"/>
          <a:ext cx="6888480" cy="140090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656" tIns="355830" rIns="133656" bIns="355830" numCol="1" spcCol="1270" anchor="ctr" anchorCtr="0">
          <a:noAutofit/>
        </a:bodyPr>
        <a:lstStyle/>
        <a:p>
          <a:pPr lvl="0" algn="l" defTabSz="977900">
            <a:lnSpc>
              <a:spcPct val="90000"/>
            </a:lnSpc>
            <a:spcBef>
              <a:spcPct val="0"/>
            </a:spcBef>
            <a:spcAft>
              <a:spcPct val="35000"/>
            </a:spcAft>
          </a:pPr>
          <a:r>
            <a:rPr lang="en-US" sz="2200" kern="1200"/>
            <a:t>Research the key features of the weather phenomena and what causes it.</a:t>
          </a:r>
        </a:p>
      </dsp:txBody>
      <dsp:txXfrm>
        <a:off x="1722119" y="1486328"/>
        <a:ext cx="6888480" cy="1400906"/>
      </dsp:txXfrm>
    </dsp:sp>
    <dsp:sp modelId="{03ACB3AE-79B2-476D-8E63-52659B4EA920}">
      <dsp:nvSpPr>
        <dsp:cNvPr id="0" name=""/>
        <dsp:cNvSpPr/>
      </dsp:nvSpPr>
      <dsp:spPr>
        <a:xfrm>
          <a:off x="0" y="1486328"/>
          <a:ext cx="1722120" cy="1400906"/>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129" tIns="138378" rIns="91129" bIns="138378" numCol="1" spcCol="1270" anchor="ctr" anchorCtr="0">
          <a:noAutofit/>
        </a:bodyPr>
        <a:lstStyle/>
        <a:p>
          <a:pPr lvl="0" algn="ctr" defTabSz="1244600">
            <a:lnSpc>
              <a:spcPct val="90000"/>
            </a:lnSpc>
            <a:spcBef>
              <a:spcPct val="0"/>
            </a:spcBef>
            <a:spcAft>
              <a:spcPct val="35000"/>
            </a:spcAft>
          </a:pPr>
          <a:r>
            <a:rPr lang="en-US" sz="2800" kern="1200"/>
            <a:t>Research</a:t>
          </a:r>
        </a:p>
      </dsp:txBody>
      <dsp:txXfrm>
        <a:off x="0" y="1486328"/>
        <a:ext cx="1722120" cy="1400906"/>
      </dsp:txXfrm>
    </dsp:sp>
    <dsp:sp modelId="{277BE50A-4E89-4D7B-990C-196C160737CB}">
      <dsp:nvSpPr>
        <dsp:cNvPr id="0" name=""/>
        <dsp:cNvSpPr/>
      </dsp:nvSpPr>
      <dsp:spPr>
        <a:xfrm>
          <a:off x="1722119" y="2971289"/>
          <a:ext cx="6888480" cy="140090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656" tIns="355830" rIns="133656" bIns="355830" numCol="1" spcCol="1270" anchor="ctr" anchorCtr="0">
          <a:noAutofit/>
        </a:bodyPr>
        <a:lstStyle/>
        <a:p>
          <a:pPr lvl="0" algn="l" defTabSz="977900">
            <a:lnSpc>
              <a:spcPct val="90000"/>
            </a:lnSpc>
            <a:spcBef>
              <a:spcPct val="0"/>
            </a:spcBef>
            <a:spcAft>
              <a:spcPct val="35000"/>
            </a:spcAft>
          </a:pPr>
          <a:r>
            <a:rPr lang="en-US" sz="2200" kern="1200"/>
            <a:t>Share your findings using a model or a visual representation.</a:t>
          </a:r>
        </a:p>
      </dsp:txBody>
      <dsp:txXfrm>
        <a:off x="1722119" y="2971289"/>
        <a:ext cx="6888480" cy="1400906"/>
      </dsp:txXfrm>
    </dsp:sp>
    <dsp:sp modelId="{8607E77E-7CFA-4FD0-96D0-3CF9CD87B172}">
      <dsp:nvSpPr>
        <dsp:cNvPr id="0" name=""/>
        <dsp:cNvSpPr/>
      </dsp:nvSpPr>
      <dsp:spPr>
        <a:xfrm>
          <a:off x="0" y="2971289"/>
          <a:ext cx="1722120" cy="1400906"/>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129" tIns="138378" rIns="91129" bIns="138378" numCol="1" spcCol="1270" anchor="ctr" anchorCtr="0">
          <a:noAutofit/>
        </a:bodyPr>
        <a:lstStyle/>
        <a:p>
          <a:pPr lvl="0" algn="ctr" defTabSz="1244600">
            <a:lnSpc>
              <a:spcPct val="90000"/>
            </a:lnSpc>
            <a:spcBef>
              <a:spcPct val="0"/>
            </a:spcBef>
            <a:spcAft>
              <a:spcPct val="35000"/>
            </a:spcAft>
          </a:pPr>
          <a:r>
            <a:rPr lang="en-US" sz="2800" kern="1200"/>
            <a:t>Share</a:t>
          </a:r>
        </a:p>
      </dsp:txBody>
      <dsp:txXfrm>
        <a:off x="0" y="2971289"/>
        <a:ext cx="1722120" cy="14009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D0FEB5-55D1-4E5D-B3FA-3308D90D1E0C}">
      <dsp:nvSpPr>
        <dsp:cNvPr id="0" name=""/>
        <dsp:cNvSpPr/>
      </dsp:nvSpPr>
      <dsp:spPr>
        <a:xfrm>
          <a:off x="0" y="232613"/>
          <a:ext cx="8610600" cy="13922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en-US" sz="3500" kern="1200"/>
            <a:t>What is the smallest container you could use to hold all your supplies? How do you know? </a:t>
          </a:r>
        </a:p>
      </dsp:txBody>
      <dsp:txXfrm>
        <a:off x="67966" y="300579"/>
        <a:ext cx="8474668" cy="12563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7F2BB8-AE07-4D7D-BD92-4599430D7D00}">
      <dsp:nvSpPr>
        <dsp:cNvPr id="0" name=""/>
        <dsp:cNvSpPr/>
      </dsp:nvSpPr>
      <dsp:spPr>
        <a:xfrm>
          <a:off x="0" y="213002"/>
          <a:ext cx="8610600" cy="17046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n-US" sz="3100" kern="1200"/>
            <a:t>How can you </a:t>
          </a:r>
          <a:r>
            <a:rPr lang="en-US" sz="3100" kern="1200">
              <a:latin typeface="Calibri"/>
            </a:rPr>
            <a:t>describe</a:t>
          </a:r>
          <a:r>
            <a:rPr lang="en-US" sz="3100" kern="1200"/>
            <a:t> the size of your container? What measurements did you use to describe your container? What do those measurements mean?</a:t>
          </a:r>
        </a:p>
      </dsp:txBody>
      <dsp:txXfrm>
        <a:off x="83216" y="296218"/>
        <a:ext cx="8444168" cy="1538258"/>
      </dsp:txXfrm>
    </dsp:sp>
  </dsp:spTree>
</dsp:drawing>
</file>

<file path=ppt/diagrams/layout1.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9E501D-2B92-45FD-80D2-1A85B4DD1D29}" type="datetimeFigureOut">
              <a:rPr lang="en-US"/>
              <a:t>5/18/2021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959220-09CB-42FC-AEED-2A974FDF05CA}" type="slidenum">
              <a:rPr lang="en-US"/>
              <a:t>‹#›</a:t>
            </a:fld>
            <a:endParaRPr lang="en-US"/>
          </a:p>
        </p:txBody>
      </p:sp>
    </p:spTree>
    <p:extLst>
      <p:ext uri="{BB962C8B-B14F-4D97-AF65-F5344CB8AC3E}">
        <p14:creationId xmlns:p14="http://schemas.microsoft.com/office/powerpoint/2010/main" val="1345659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getprepared.gc.ca/cnt/rsrcs/vds/prprng-kt-en.aspx"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outube.com/watch?v=WU_Nd-olb6M"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smtClean="0"/>
              <a:t>www.youtube.com/watch?v=HxyOARxq-vs  </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82959220-09CB-42FC-AEED-2A974FDF05CA}" type="slidenum">
              <a:rPr lang="en-US"/>
              <a:t>6</a:t>
            </a:fld>
            <a:endParaRPr lang="en-US"/>
          </a:p>
        </p:txBody>
      </p:sp>
    </p:spTree>
    <p:extLst>
      <p:ext uri="{BB962C8B-B14F-4D97-AF65-F5344CB8AC3E}">
        <p14:creationId xmlns:p14="http://schemas.microsoft.com/office/powerpoint/2010/main" val="1261817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2959220-09CB-42FC-AEED-2A974FDF05CA}" type="slidenum">
              <a:rPr lang="en-US"/>
              <a:t>16</a:t>
            </a:fld>
            <a:endParaRPr lang="en-US"/>
          </a:p>
        </p:txBody>
      </p:sp>
    </p:spTree>
    <p:extLst>
      <p:ext uri="{BB962C8B-B14F-4D97-AF65-F5344CB8AC3E}">
        <p14:creationId xmlns:p14="http://schemas.microsoft.com/office/powerpoint/2010/main" val="7122721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2959220-09CB-42FC-AEED-2A974FDF05CA}" type="slidenum">
              <a:rPr lang="en-US"/>
              <a:t>17</a:t>
            </a:fld>
            <a:endParaRPr lang="en-US"/>
          </a:p>
        </p:txBody>
      </p:sp>
    </p:spTree>
    <p:extLst>
      <p:ext uri="{BB962C8B-B14F-4D97-AF65-F5344CB8AC3E}">
        <p14:creationId xmlns:p14="http://schemas.microsoft.com/office/powerpoint/2010/main" val="445756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https://www.getprepared.gc.ca/cnt/rsrcs/vds/prprng-kt-en.aspx</a:t>
            </a:r>
            <a:r>
              <a:rPr lang="en-US" dirty="0"/>
              <a:t> </a:t>
            </a:r>
          </a:p>
        </p:txBody>
      </p:sp>
      <p:sp>
        <p:nvSpPr>
          <p:cNvPr id="4" name="Slide Number Placeholder 3"/>
          <p:cNvSpPr>
            <a:spLocks noGrp="1"/>
          </p:cNvSpPr>
          <p:nvPr>
            <p:ph type="sldNum" sz="quarter" idx="5"/>
          </p:nvPr>
        </p:nvSpPr>
        <p:spPr/>
        <p:txBody>
          <a:bodyPr/>
          <a:lstStyle/>
          <a:p>
            <a:fld id="{82959220-09CB-42FC-AEED-2A974FDF05CA}" type="slidenum">
              <a:rPr lang="en-US"/>
              <a:t>21</a:t>
            </a:fld>
            <a:endParaRPr lang="en-US"/>
          </a:p>
        </p:txBody>
      </p:sp>
    </p:spTree>
    <p:extLst>
      <p:ext uri="{BB962C8B-B14F-4D97-AF65-F5344CB8AC3E}">
        <p14:creationId xmlns:p14="http://schemas.microsoft.com/office/powerpoint/2010/main" val="20907914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2959220-09CB-42FC-AEED-2A974FDF05CA}" type="slidenum">
              <a:rPr lang="en-US"/>
              <a:t>22</a:t>
            </a:fld>
            <a:endParaRPr lang="en-US"/>
          </a:p>
        </p:txBody>
      </p:sp>
    </p:spTree>
    <p:extLst>
      <p:ext uri="{BB962C8B-B14F-4D97-AF65-F5344CB8AC3E}">
        <p14:creationId xmlns:p14="http://schemas.microsoft.com/office/powerpoint/2010/main" val="20675573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2959220-09CB-42FC-AEED-2A974FDF05CA}" type="slidenum">
              <a:rPr lang="en-US"/>
              <a:t>23</a:t>
            </a:fld>
            <a:endParaRPr lang="en-US"/>
          </a:p>
        </p:txBody>
      </p:sp>
    </p:spTree>
    <p:extLst>
      <p:ext uri="{BB962C8B-B14F-4D97-AF65-F5344CB8AC3E}">
        <p14:creationId xmlns:p14="http://schemas.microsoft.com/office/powerpoint/2010/main" val="36229850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2959220-09CB-42FC-AEED-2A974FDF05CA}" type="slidenum">
              <a:rPr lang="en-US"/>
              <a:t>25</a:t>
            </a:fld>
            <a:endParaRPr lang="en-US"/>
          </a:p>
        </p:txBody>
      </p:sp>
    </p:spTree>
    <p:extLst>
      <p:ext uri="{BB962C8B-B14F-4D97-AF65-F5344CB8AC3E}">
        <p14:creationId xmlns:p14="http://schemas.microsoft.com/office/powerpoint/2010/main" val="1382224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2959220-09CB-42FC-AEED-2A974FDF05CA}" type="slidenum">
              <a:rPr lang="en-US"/>
              <a:t>26</a:t>
            </a:fld>
            <a:endParaRPr lang="en-US"/>
          </a:p>
        </p:txBody>
      </p:sp>
    </p:spTree>
    <p:extLst>
      <p:ext uri="{BB962C8B-B14F-4D97-AF65-F5344CB8AC3E}">
        <p14:creationId xmlns:p14="http://schemas.microsoft.com/office/powerpoint/2010/main" val="32187244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gd29b61fbf0_1_316:notes"/>
          <p:cNvSpPr>
            <a:spLocks noGrp="1" noRot="1" noChangeAspect="1"/>
          </p:cNvSpPr>
          <p:nvPr>
            <p:ph type="sldImg" idx="2"/>
          </p:nvPr>
        </p:nvSpPr>
        <p:spPr>
          <a:xfrm>
            <a:off x="1144588" y="685800"/>
            <a:ext cx="4570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2" name="Google Shape;852;gd29b61fbf0_1_3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2959220-09CB-42FC-AEED-2A974FDF05CA}" type="slidenum">
              <a:rPr lang="en-US"/>
              <a:t>29</a:t>
            </a:fld>
            <a:endParaRPr lang="en-US"/>
          </a:p>
        </p:txBody>
      </p:sp>
    </p:spTree>
    <p:extLst>
      <p:ext uri="{BB962C8B-B14F-4D97-AF65-F5344CB8AC3E}">
        <p14:creationId xmlns:p14="http://schemas.microsoft.com/office/powerpoint/2010/main" val="12879972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gd29b61fbf0_1_316:notes"/>
          <p:cNvSpPr>
            <a:spLocks noGrp="1" noRot="1" noChangeAspect="1"/>
          </p:cNvSpPr>
          <p:nvPr>
            <p:ph type="sldImg" idx="2"/>
          </p:nvPr>
        </p:nvSpPr>
        <p:spPr>
          <a:xfrm>
            <a:off x="1144588" y="685800"/>
            <a:ext cx="4570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2" name="Google Shape;852;gd29b61fbf0_1_3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extLst>
      <p:ext uri="{BB962C8B-B14F-4D97-AF65-F5344CB8AC3E}">
        <p14:creationId xmlns:p14="http://schemas.microsoft.com/office/powerpoint/2010/main" val="2790598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746d8e9e21_1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746d8e9e21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2959220-09CB-42FC-AEED-2A974FDF05CA}" type="slidenum">
              <a:rPr lang="en-US"/>
              <a:t>34</a:t>
            </a:fld>
            <a:endParaRPr lang="en-US"/>
          </a:p>
        </p:txBody>
      </p:sp>
    </p:spTree>
    <p:extLst>
      <p:ext uri="{BB962C8B-B14F-4D97-AF65-F5344CB8AC3E}">
        <p14:creationId xmlns:p14="http://schemas.microsoft.com/office/powerpoint/2010/main" val="187452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746d8e9e21_1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746d8e9e21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149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746d8e9e21_1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746d8e9e21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7948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746d8e9e21_1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746d8e9e21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7894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746d8e9e21_1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746d8e9e21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6911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82959220-09CB-42FC-AEED-2A974FDF05CA}" type="slidenum">
              <a:rPr lang="en-US"/>
              <a:t>12</a:t>
            </a:fld>
            <a:endParaRPr lang="en-US"/>
          </a:p>
        </p:txBody>
      </p:sp>
    </p:spTree>
    <p:extLst>
      <p:ext uri="{BB962C8B-B14F-4D97-AF65-F5344CB8AC3E}">
        <p14:creationId xmlns:p14="http://schemas.microsoft.com/office/powerpoint/2010/main" val="36418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Class discussion: How are weather reports the same/different around the world?</a:t>
            </a:r>
          </a:p>
          <a:p>
            <a:endParaRPr lang="en-US" dirty="0">
              <a:cs typeface="Calibri"/>
            </a:endParaRPr>
          </a:p>
        </p:txBody>
      </p:sp>
      <p:sp>
        <p:nvSpPr>
          <p:cNvPr id="4" name="Slide Number Placeholder 3"/>
          <p:cNvSpPr>
            <a:spLocks noGrp="1"/>
          </p:cNvSpPr>
          <p:nvPr>
            <p:ph type="sldNum" sz="quarter" idx="5"/>
          </p:nvPr>
        </p:nvSpPr>
        <p:spPr/>
        <p:txBody>
          <a:bodyPr/>
          <a:lstStyle/>
          <a:p>
            <a:fld id="{82959220-09CB-42FC-AEED-2A974FDF05CA}" type="slidenum">
              <a:rPr lang="en-US"/>
              <a:t>13</a:t>
            </a:fld>
            <a:endParaRPr lang="en-US"/>
          </a:p>
        </p:txBody>
      </p:sp>
    </p:spTree>
    <p:extLst>
      <p:ext uri="{BB962C8B-B14F-4D97-AF65-F5344CB8AC3E}">
        <p14:creationId xmlns:p14="http://schemas.microsoft.com/office/powerpoint/2010/main" val="4154600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https://www.youtube.com/watch?v=WU_Nd-olb6M</a:t>
            </a:r>
            <a:r>
              <a:rPr lang="en-US" dirty="0"/>
              <a:t> </a:t>
            </a:r>
          </a:p>
        </p:txBody>
      </p:sp>
      <p:sp>
        <p:nvSpPr>
          <p:cNvPr id="4" name="Slide Number Placeholder 3"/>
          <p:cNvSpPr>
            <a:spLocks noGrp="1"/>
          </p:cNvSpPr>
          <p:nvPr>
            <p:ph type="sldNum" sz="quarter" idx="5"/>
          </p:nvPr>
        </p:nvSpPr>
        <p:spPr/>
        <p:txBody>
          <a:bodyPr/>
          <a:lstStyle/>
          <a:p>
            <a:fld id="{82959220-09CB-42FC-AEED-2A974FDF05CA}" type="slidenum">
              <a:rPr lang="en-US"/>
              <a:t>14</a:t>
            </a:fld>
            <a:endParaRPr lang="en-US"/>
          </a:p>
        </p:txBody>
      </p:sp>
    </p:spTree>
    <p:extLst>
      <p:ext uri="{BB962C8B-B14F-4D97-AF65-F5344CB8AC3E}">
        <p14:creationId xmlns:p14="http://schemas.microsoft.com/office/powerpoint/2010/main" val="3614591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219200"/>
            <a:ext cx="4572000" cy="1295400"/>
          </a:xfrm>
        </p:spPr>
        <p:txBody>
          <a:bodyPr>
            <a:noAutofit/>
          </a:bodyPr>
          <a:lstStyle>
            <a:lvl1pPr algn="l">
              <a:defRPr sz="3600" b="1">
                <a:solidFill>
                  <a:schemeClr val="bg1"/>
                </a:solidFill>
                <a:effectLst>
                  <a:outerShdw blurRad="38100" dist="38100" dir="2700000" algn="tl">
                    <a:srgbClr val="000000">
                      <a:alpha val="43137"/>
                    </a:srgbClr>
                  </a:outerShdw>
                </a:effectLst>
              </a:defRPr>
            </a:lvl1pPr>
          </a:lstStyle>
          <a:p>
            <a:r>
              <a:rPr lang="en-US"/>
              <a:t>Click to edit Master title style</a:t>
            </a:r>
          </a:p>
        </p:txBody>
      </p:sp>
      <p:sp>
        <p:nvSpPr>
          <p:cNvPr id="3" name="Subtitle 2"/>
          <p:cNvSpPr>
            <a:spLocks noGrp="1"/>
          </p:cNvSpPr>
          <p:nvPr>
            <p:ph type="subTitle" idx="1"/>
          </p:nvPr>
        </p:nvSpPr>
        <p:spPr>
          <a:xfrm>
            <a:off x="228600" y="2514600"/>
            <a:ext cx="4572000" cy="685800"/>
          </a:xfrm>
        </p:spPr>
        <p:txBody>
          <a:bodyPr>
            <a:noAutofit/>
          </a:bodyPr>
          <a:lstStyle>
            <a:lvl1pPr marL="0" indent="0" algn="l">
              <a:buNone/>
              <a:defRPr sz="2400" b="1">
                <a:solidFill>
                  <a:schemeClr val="bg1"/>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C419D74-CC5A-483E-87D2-BCF0A2B7B2C8}" type="datetimeFigureOut">
              <a:rPr lang="en-US" smtClean="0"/>
              <a:t>5/18/2021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AFE18-C351-452E-9D4E-F7930E648FC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419D74-CC5A-483E-87D2-BCF0A2B7B2C8}" type="datetimeFigureOut">
              <a:rPr lang="en-US" smtClean="0"/>
              <a:t>5/18/2021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AFE18-C351-452E-9D4E-F7930E648FC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419D74-CC5A-483E-87D2-BCF0A2B7B2C8}" type="datetimeFigureOut">
              <a:rPr lang="en-US" smtClean="0"/>
              <a:t>5/18/2021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AFE18-C351-452E-9D4E-F7930E648FC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540000" y="593367"/>
            <a:ext cx="4127727" cy="763676"/>
          </a:xfrm>
          <a:prstGeom prst="rect">
            <a:avLst/>
          </a:prstGeom>
        </p:spPr>
        <p:txBody>
          <a:bodyPr spcFirstLastPara="1" wrap="square" lIns="113100" tIns="113100" rIns="113100" bIns="113100" anchor="t"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25" name="Google Shape;25;p4"/>
          <p:cNvSpPr txBox="1">
            <a:spLocks noGrp="1"/>
          </p:cNvSpPr>
          <p:nvPr>
            <p:ph type="body" idx="1"/>
          </p:nvPr>
        </p:nvSpPr>
        <p:spPr>
          <a:xfrm>
            <a:off x="540000" y="1590900"/>
            <a:ext cx="8199000" cy="4547118"/>
          </a:xfrm>
          <a:prstGeom prst="rect">
            <a:avLst/>
          </a:prstGeom>
        </p:spPr>
        <p:txBody>
          <a:bodyPr spcFirstLastPara="1" wrap="square" lIns="113100" tIns="113100" rIns="113100" bIns="113100" anchor="t" anchorCtr="0">
            <a:noAutofit/>
          </a:bodyPr>
          <a:lstStyle>
            <a:lvl1pPr marL="403433" lvl="0" indent="-296972">
              <a:lnSpc>
                <a:spcPct val="100000"/>
              </a:lnSpc>
              <a:spcBef>
                <a:spcPts val="0"/>
              </a:spcBef>
              <a:spcAft>
                <a:spcPts val="0"/>
              </a:spcAft>
              <a:buSzPts val="1700"/>
              <a:buChar char="●"/>
              <a:defRPr sz="1235"/>
            </a:lvl1pPr>
            <a:lvl2pPr marL="806867" lvl="1" indent="-296972">
              <a:spcBef>
                <a:spcPts val="1765"/>
              </a:spcBef>
              <a:spcAft>
                <a:spcPts val="0"/>
              </a:spcAft>
              <a:buSzPts val="1700"/>
              <a:buChar char="○"/>
              <a:defRPr/>
            </a:lvl2pPr>
            <a:lvl3pPr marL="1210300" lvl="2" indent="-296972">
              <a:spcBef>
                <a:spcPts val="1765"/>
              </a:spcBef>
              <a:spcAft>
                <a:spcPts val="0"/>
              </a:spcAft>
              <a:buSzPts val="1700"/>
              <a:buChar char="■"/>
              <a:defRPr/>
            </a:lvl3pPr>
            <a:lvl4pPr marL="1613733" lvl="3" indent="-296972">
              <a:spcBef>
                <a:spcPts val="1765"/>
              </a:spcBef>
              <a:spcAft>
                <a:spcPts val="0"/>
              </a:spcAft>
              <a:buSzPts val="1700"/>
              <a:buChar char="●"/>
              <a:defRPr/>
            </a:lvl4pPr>
            <a:lvl5pPr marL="2017166" lvl="4" indent="-296972">
              <a:spcBef>
                <a:spcPts val="1765"/>
              </a:spcBef>
              <a:spcAft>
                <a:spcPts val="0"/>
              </a:spcAft>
              <a:buSzPts val="1700"/>
              <a:buChar char="○"/>
              <a:defRPr/>
            </a:lvl5pPr>
            <a:lvl6pPr marL="2420600" lvl="5" indent="-296972">
              <a:spcBef>
                <a:spcPts val="1765"/>
              </a:spcBef>
              <a:spcAft>
                <a:spcPts val="0"/>
              </a:spcAft>
              <a:buSzPts val="1700"/>
              <a:buChar char="■"/>
              <a:defRPr/>
            </a:lvl6pPr>
            <a:lvl7pPr marL="2824033" lvl="6" indent="-296972">
              <a:spcBef>
                <a:spcPts val="1765"/>
              </a:spcBef>
              <a:spcAft>
                <a:spcPts val="0"/>
              </a:spcAft>
              <a:buSzPts val="1700"/>
              <a:buChar char="●"/>
              <a:defRPr/>
            </a:lvl7pPr>
            <a:lvl8pPr marL="3227466" lvl="7" indent="-296972">
              <a:spcBef>
                <a:spcPts val="1765"/>
              </a:spcBef>
              <a:spcAft>
                <a:spcPts val="0"/>
              </a:spcAft>
              <a:buSzPts val="1700"/>
              <a:buChar char="○"/>
              <a:defRPr/>
            </a:lvl8pPr>
            <a:lvl9pPr marL="3630900" lvl="8" indent="-296972">
              <a:spcBef>
                <a:spcPts val="1765"/>
              </a:spcBef>
              <a:spcAft>
                <a:spcPts val="1765"/>
              </a:spcAft>
              <a:buSzPts val="1700"/>
              <a:buChar char="■"/>
              <a:defRPr/>
            </a:lvl9pPr>
          </a:lstStyle>
          <a:p>
            <a:endParaRPr/>
          </a:p>
        </p:txBody>
      </p:sp>
      <p:sp>
        <p:nvSpPr>
          <p:cNvPr id="26" name="Google Shape;26;p4"/>
          <p:cNvSpPr/>
          <p:nvPr/>
        </p:nvSpPr>
        <p:spPr>
          <a:xfrm rot="206224">
            <a:off x="4759193" y="-250519"/>
            <a:ext cx="5346075" cy="2135047"/>
          </a:xfrm>
          <a:custGeom>
            <a:avLst/>
            <a:gdLst/>
            <a:ahLst/>
            <a:cxnLst/>
            <a:rect l="l" t="t" r="r" b="b"/>
            <a:pathLst>
              <a:path w="213672" h="64083" extrusionOk="0">
                <a:moveTo>
                  <a:pt x="1370" y="4662"/>
                </a:moveTo>
                <a:cubicBezTo>
                  <a:pt x="-12494" y="6882"/>
                  <a:pt x="85639" y="9694"/>
                  <a:pt x="108828" y="17983"/>
                </a:cubicBezTo>
                <a:cubicBezTo>
                  <a:pt x="132017" y="26272"/>
                  <a:pt x="124715" y="47340"/>
                  <a:pt x="140503" y="54395"/>
                </a:cubicBezTo>
                <a:cubicBezTo>
                  <a:pt x="156291" y="61450"/>
                  <a:pt x="194972" y="68604"/>
                  <a:pt x="203557" y="60315"/>
                </a:cubicBezTo>
                <a:cubicBezTo>
                  <a:pt x="212142" y="52026"/>
                  <a:pt x="225710" y="13938"/>
                  <a:pt x="192012" y="4662"/>
                </a:cubicBezTo>
                <a:cubicBezTo>
                  <a:pt x="158314" y="-4613"/>
                  <a:pt x="15234" y="2442"/>
                  <a:pt x="1370" y="4662"/>
                </a:cubicBezTo>
                <a:close/>
              </a:path>
            </a:pathLst>
          </a:custGeom>
          <a:noFill/>
          <a:ln w="19050" cap="flat" cmpd="sng">
            <a:solidFill>
              <a:schemeClr val="lt1"/>
            </a:solidFill>
            <a:prstDash val="solid"/>
            <a:round/>
            <a:headEnd type="none" w="med" len="med"/>
            <a:tailEnd type="none" w="med" len="med"/>
          </a:ln>
        </p:spPr>
      </p:sp>
      <p:sp>
        <p:nvSpPr>
          <p:cNvPr id="27" name="Google Shape;27;p4"/>
          <p:cNvSpPr/>
          <p:nvPr/>
        </p:nvSpPr>
        <p:spPr>
          <a:xfrm>
            <a:off x="5061702" y="-235758"/>
            <a:ext cx="5114450" cy="1333624"/>
          </a:xfrm>
          <a:custGeom>
            <a:avLst/>
            <a:gdLst/>
            <a:ahLst/>
            <a:cxnLst/>
            <a:rect l="l" t="t" r="r" b="b"/>
            <a:pathLst>
              <a:path w="204578" h="40009" extrusionOk="0">
                <a:moveTo>
                  <a:pt x="4752" y="2929"/>
                </a:moveTo>
                <a:cubicBezTo>
                  <a:pt x="-16907" y="8455"/>
                  <a:pt x="42693" y="36380"/>
                  <a:pt x="62478" y="39636"/>
                </a:cubicBezTo>
                <a:cubicBezTo>
                  <a:pt x="82263" y="42892"/>
                  <a:pt x="104021" y="22466"/>
                  <a:pt x="123460" y="22466"/>
                </a:cubicBezTo>
                <a:cubicBezTo>
                  <a:pt x="142899" y="22466"/>
                  <a:pt x="167617" y="42300"/>
                  <a:pt x="179113" y="39636"/>
                </a:cubicBezTo>
                <a:cubicBezTo>
                  <a:pt x="190609" y="36972"/>
                  <a:pt x="221494" y="12599"/>
                  <a:pt x="192434" y="6481"/>
                </a:cubicBezTo>
                <a:cubicBezTo>
                  <a:pt x="163374" y="363"/>
                  <a:pt x="26411" y="-2597"/>
                  <a:pt x="4752" y="2929"/>
                </a:cubicBezTo>
                <a:close/>
              </a:path>
            </a:pathLst>
          </a:custGeom>
          <a:solidFill>
            <a:srgbClr val="FFFFFF">
              <a:alpha val="41960"/>
            </a:srgbClr>
          </a:solidFill>
          <a:ln>
            <a:noFill/>
          </a:ln>
        </p:spPr>
      </p:sp>
    </p:spTree>
    <p:extLst>
      <p:ext uri="{BB962C8B-B14F-4D97-AF65-F5344CB8AC3E}">
        <p14:creationId xmlns:p14="http://schemas.microsoft.com/office/powerpoint/2010/main" val="2259592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10600" cy="1143000"/>
          </a:xfrm>
        </p:spPr>
        <p:txBody>
          <a:bodyPr/>
          <a:lstStyle>
            <a:lvl1pPr algn="ctr">
              <a:defRPr b="1">
                <a:solidFill>
                  <a:schemeClr val="bg1"/>
                </a:solidFill>
                <a:effectLst>
                  <a:outerShdw blurRad="38100" dist="38100" dir="2700000" algn="tl">
                    <a:srgbClr val="000000">
                      <a:alpha val="43137"/>
                    </a:srgbClr>
                  </a:outerShdw>
                </a:effectLst>
              </a:defRPr>
            </a:lvl1pPr>
          </a:lstStyle>
          <a:p>
            <a:r>
              <a:rPr lang="en-US"/>
              <a:t>Click to edit Master title style</a:t>
            </a:r>
          </a:p>
        </p:txBody>
      </p:sp>
      <p:sp>
        <p:nvSpPr>
          <p:cNvPr id="3" name="Content Placeholder 2"/>
          <p:cNvSpPr>
            <a:spLocks noGrp="1"/>
          </p:cNvSpPr>
          <p:nvPr>
            <p:ph idx="1"/>
          </p:nvPr>
        </p:nvSpPr>
        <p:spPr>
          <a:xfrm>
            <a:off x="228600" y="1951037"/>
            <a:ext cx="8610600" cy="4373563"/>
          </a:xfrm>
        </p:spPr>
        <p:txBody>
          <a:bodyPr>
            <a:normAutofit/>
          </a:bodyPr>
          <a:lstStyle>
            <a:lvl1pPr>
              <a:buFont typeface="Algerian" pitchFamily="82" charset="0"/>
              <a:buChar char="×"/>
              <a:defRPr sz="1800"/>
            </a:lvl1pPr>
            <a:lvl2pPr>
              <a:buFont typeface="Algerian" pitchFamily="82" charset="0"/>
              <a:buChar char="×"/>
              <a:defRPr sz="1800"/>
            </a:lvl2pPr>
            <a:lvl3pPr>
              <a:buFont typeface="Algerian" pitchFamily="82" charset="0"/>
              <a:buChar char="×"/>
              <a:defRPr sz="1800"/>
            </a:lvl3pPr>
            <a:lvl4pPr>
              <a:buFont typeface="Algerian" pitchFamily="82" charset="0"/>
              <a:buChar char="×"/>
              <a:defRPr sz="1800"/>
            </a:lvl4pPr>
            <a:lvl5pPr>
              <a:buFont typeface="Algerian" pitchFamily="82" charset="0"/>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419D74-CC5A-483E-87D2-BCF0A2B7B2C8}" type="datetimeFigureOut">
              <a:rPr lang="en-US" smtClean="0"/>
              <a:t>5/18/2021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AFE18-C351-452E-9D4E-F7930E648FC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419D74-CC5A-483E-87D2-BCF0A2B7B2C8}" type="datetimeFigureOut">
              <a:rPr lang="en-US" smtClean="0"/>
              <a:t>5/18/2021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AFE18-C351-452E-9D4E-F7930E648FC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905001"/>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05001"/>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C419D74-CC5A-483E-87D2-BCF0A2B7B2C8}" type="datetimeFigureOut">
              <a:rPr lang="en-US" smtClean="0"/>
              <a:t>5/18/2021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7AFE18-C351-452E-9D4E-F7930E648FC6}" type="slidenum">
              <a:rPr lang="en-US" smtClean="0"/>
              <a:t>‹#›</a:t>
            </a:fld>
            <a:endParaRPr lang="en-US"/>
          </a:p>
        </p:txBody>
      </p:sp>
      <p:sp>
        <p:nvSpPr>
          <p:cNvPr id="8" name="Title 1"/>
          <p:cNvSpPr>
            <a:spLocks noGrp="1"/>
          </p:cNvSpPr>
          <p:nvPr>
            <p:ph type="title"/>
          </p:nvPr>
        </p:nvSpPr>
        <p:spPr>
          <a:xfrm>
            <a:off x="152400" y="304800"/>
            <a:ext cx="8229600" cy="1143000"/>
          </a:xfrm>
        </p:spPr>
        <p:txBody>
          <a:bodyPr/>
          <a:lstStyle>
            <a:lvl1pPr algn="ctr">
              <a:defRPr b="1">
                <a:solidFill>
                  <a:schemeClr val="bg1">
                    <a:lumMod val="75000"/>
                  </a:schemeClr>
                </a:solidFill>
                <a:effectLst>
                  <a:outerShdw blurRad="38100" dist="38100" dir="2700000" algn="tl">
                    <a:srgbClr val="000000">
                      <a:alpha val="43137"/>
                    </a:srgbClr>
                  </a:outerShdw>
                </a:effectLst>
              </a:defRPr>
            </a:lvl1p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9863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514600"/>
            <a:ext cx="4040188" cy="3810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79863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514600"/>
            <a:ext cx="4041775" cy="3810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C419D74-CC5A-483E-87D2-BCF0A2B7B2C8}" type="datetimeFigureOut">
              <a:rPr lang="en-US" smtClean="0"/>
              <a:t>5/18/2021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7AFE18-C351-452E-9D4E-F7930E648FC6}" type="slidenum">
              <a:rPr lang="en-US" smtClean="0"/>
              <a:t>‹#›</a:t>
            </a:fld>
            <a:endParaRPr lang="en-US"/>
          </a:p>
        </p:txBody>
      </p:sp>
      <p:sp>
        <p:nvSpPr>
          <p:cNvPr id="10" name="Title 1"/>
          <p:cNvSpPr>
            <a:spLocks noGrp="1"/>
          </p:cNvSpPr>
          <p:nvPr>
            <p:ph type="title"/>
          </p:nvPr>
        </p:nvSpPr>
        <p:spPr>
          <a:xfrm>
            <a:off x="152400" y="304800"/>
            <a:ext cx="8229600" cy="1143000"/>
          </a:xfrm>
        </p:spPr>
        <p:txBody>
          <a:bodyPr/>
          <a:lstStyle>
            <a:lvl1pPr algn="ctr">
              <a:defRPr b="1">
                <a:solidFill>
                  <a:schemeClr val="bg1">
                    <a:lumMod val="75000"/>
                  </a:schemeClr>
                </a:solidFill>
                <a:effectLst>
                  <a:outerShdw blurRad="38100" dist="38100" dir="2700000" algn="tl">
                    <a:srgbClr val="000000">
                      <a:alpha val="43137"/>
                    </a:srgbClr>
                  </a:outerShdw>
                </a:effectLst>
              </a:defRPr>
            </a:lvl1pPr>
          </a:lstStyle>
          <a:p>
            <a:r>
              <a:rPr lang="en-US"/>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C419D74-CC5A-483E-87D2-BCF0A2B7B2C8}" type="datetimeFigureOut">
              <a:rPr lang="en-US" smtClean="0"/>
              <a:t>5/18/2021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7AFE18-C351-452E-9D4E-F7930E648FC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19D74-CC5A-483E-87D2-BCF0A2B7B2C8}" type="datetimeFigureOut">
              <a:rPr lang="en-US" smtClean="0"/>
              <a:t>5/18/2021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7AFE18-C351-452E-9D4E-F7930E648FC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C419D74-CC5A-483E-87D2-BCF0A2B7B2C8}" type="datetimeFigureOut">
              <a:rPr lang="en-US" smtClean="0"/>
              <a:t>5/18/2021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7AFE18-C351-452E-9D4E-F7930E648FC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C419D74-CC5A-483E-87D2-BCF0A2B7B2C8}" type="datetimeFigureOut">
              <a:rPr lang="en-US" smtClean="0"/>
              <a:t>5/18/2021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7AFE18-C351-452E-9D4E-F7930E648FC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4800"/>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905000"/>
            <a:ext cx="8229600" cy="42211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419D74-CC5A-483E-87D2-BCF0A2B7B2C8}" type="datetimeFigureOut">
              <a:rPr lang="en-US" smtClean="0"/>
              <a:t>5/18/2021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7AFE18-C351-452E-9D4E-F7930E648FC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bg1"/>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innipeg.ctvnews.ca/video?binId=1.1814091"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wsvn.com/weather/" TargetMode="External"/><Relationship Id="rId4" Type="http://schemas.openxmlformats.org/officeDocument/2006/relationships/hyperlink" Target="https://news.sky.com/weather"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WU_Nd-olb6M"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hyperlink" Target="https://www.thecanadianencyclopedia.ca/en/timeline/disaster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getprepared.gc.ca/cnt/rsrcs/vds/prprng-kt-en.aspx"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photoeverywhere.co.uk/west/winterholiday/slides/snowy_trees1969_jpg_orig.htm"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s://www.flickr.com/photos/quas/1016259/"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s://www.insauga.com/extreme-weather-statement-in-effect-for-mississauga"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HxyOARxq-v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The Extreme Weather Show</a:t>
            </a:r>
          </a:p>
        </p:txBody>
      </p:sp>
      <p:sp>
        <p:nvSpPr>
          <p:cNvPr id="3" name="Subtitle 2"/>
          <p:cNvSpPr>
            <a:spLocks noGrp="1"/>
          </p:cNvSpPr>
          <p:nvPr>
            <p:ph type="subTitle" idx="1"/>
          </p:nvPr>
        </p:nvSpPr>
        <p:spPr>
          <a:xfrm>
            <a:off x="228600" y="2502877"/>
            <a:ext cx="4572000" cy="1676400"/>
          </a:xfrm>
        </p:spPr>
        <p:txBody>
          <a:bodyPr/>
          <a:lstStyle/>
          <a:p>
            <a:r>
              <a:rPr lang="en-US" sz="2000"/>
              <a:t>Grade 5 Learning Experience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4"/>
        <p:cNvGrpSpPr/>
        <p:nvPr/>
      </p:nvGrpSpPr>
      <p:grpSpPr>
        <a:xfrm>
          <a:off x="0" y="0"/>
          <a:ext cx="0" cy="0"/>
          <a:chOff x="0" y="0"/>
          <a:chExt cx="0" cy="0"/>
        </a:xfrm>
      </p:grpSpPr>
      <p:sp>
        <p:nvSpPr>
          <p:cNvPr id="245" name="Google Shape;245;p32"/>
          <p:cNvSpPr/>
          <p:nvPr/>
        </p:nvSpPr>
        <p:spPr>
          <a:xfrm>
            <a:off x="9375" y="34401"/>
            <a:ext cx="9144000" cy="914100"/>
          </a:xfrm>
          <a:prstGeom prst="rect">
            <a:avLst/>
          </a:prstGeom>
          <a:solidFill>
            <a:srgbClr val="F4CCCC"/>
          </a:solidFill>
          <a:ln>
            <a:noFill/>
          </a:ln>
        </p:spPr>
        <p:txBody>
          <a:bodyPr spcFirstLastPara="1" wrap="square" lIns="91425" tIns="91425" rIns="91425" bIns="91425" anchor="ctr" anchorCtr="0">
            <a:noAutofit/>
          </a:bodyPr>
          <a:lstStyle/>
          <a:p>
            <a:endParaRPr/>
          </a:p>
        </p:txBody>
      </p:sp>
      <p:cxnSp>
        <p:nvCxnSpPr>
          <p:cNvPr id="246" name="Google Shape;246;p32"/>
          <p:cNvCxnSpPr/>
          <p:nvPr/>
        </p:nvCxnSpPr>
        <p:spPr>
          <a:xfrm rot="10800000" flipH="1">
            <a:off x="149550" y="4987400"/>
            <a:ext cx="8873100" cy="6000"/>
          </a:xfrm>
          <a:prstGeom prst="straightConnector1">
            <a:avLst/>
          </a:prstGeom>
          <a:noFill/>
          <a:ln w="38100" cap="flat" cmpd="sng">
            <a:solidFill>
              <a:schemeClr val="dk2"/>
            </a:solidFill>
            <a:prstDash val="solid"/>
            <a:round/>
            <a:headEnd type="triangle" w="med" len="med"/>
            <a:tailEnd type="triangle" w="med" len="med"/>
          </a:ln>
        </p:spPr>
      </p:cxnSp>
      <p:sp>
        <p:nvSpPr>
          <p:cNvPr id="247" name="Google Shape;247;p32"/>
          <p:cNvSpPr txBox="1"/>
          <p:nvPr/>
        </p:nvSpPr>
        <p:spPr>
          <a:xfrm>
            <a:off x="204400" y="5218300"/>
            <a:ext cx="1517400" cy="786300"/>
          </a:xfrm>
          <a:prstGeom prst="rect">
            <a:avLst/>
          </a:prstGeom>
          <a:solidFill>
            <a:srgbClr val="F4CCCC"/>
          </a:solidFill>
          <a:ln>
            <a:noFill/>
          </a:ln>
        </p:spPr>
        <p:txBody>
          <a:bodyPr spcFirstLastPara="1" wrap="square" lIns="91425" tIns="91425" rIns="91425" bIns="91425" anchor="t" anchorCtr="0">
            <a:noAutofit/>
          </a:bodyPr>
          <a:lstStyle/>
          <a:p>
            <a:pPr algn="ctr"/>
            <a:r>
              <a:rPr lang="en" sz="1200" dirty="0">
                <a:latin typeface="Calibri"/>
                <a:ea typeface="Calibri"/>
                <a:cs typeface="Calibri"/>
              </a:rPr>
              <a:t>Least</a:t>
            </a:r>
          </a:p>
        </p:txBody>
      </p:sp>
      <p:sp>
        <p:nvSpPr>
          <p:cNvPr id="248" name="Google Shape;248;p32"/>
          <p:cNvSpPr txBox="1"/>
          <p:nvPr/>
        </p:nvSpPr>
        <p:spPr>
          <a:xfrm>
            <a:off x="7432150" y="5218300"/>
            <a:ext cx="1517400" cy="786300"/>
          </a:xfrm>
          <a:prstGeom prst="rect">
            <a:avLst/>
          </a:prstGeom>
          <a:solidFill>
            <a:srgbClr val="F4CCCC"/>
          </a:solidFill>
          <a:ln>
            <a:noFill/>
          </a:ln>
        </p:spPr>
        <p:txBody>
          <a:bodyPr spcFirstLastPara="1" wrap="square" lIns="91425" tIns="91425" rIns="91425" bIns="91425" anchor="t" anchorCtr="0">
            <a:noAutofit/>
          </a:bodyPr>
          <a:lstStyle/>
          <a:p>
            <a:pPr algn="ctr"/>
            <a:r>
              <a:rPr lang="en" sz="1200" dirty="0">
                <a:latin typeface="Calibri"/>
                <a:ea typeface="Calibri"/>
                <a:cs typeface="Calibri"/>
              </a:rPr>
              <a:t>Greatest</a:t>
            </a:r>
          </a:p>
        </p:txBody>
      </p:sp>
      <p:sp>
        <p:nvSpPr>
          <p:cNvPr id="249" name="Google Shape;249;p32"/>
          <p:cNvSpPr txBox="1"/>
          <p:nvPr/>
        </p:nvSpPr>
        <p:spPr>
          <a:xfrm>
            <a:off x="360713" y="123351"/>
            <a:ext cx="999600" cy="219300"/>
          </a:xfrm>
          <a:prstGeom prst="rect">
            <a:avLst/>
          </a:prstGeom>
          <a:solidFill>
            <a:srgbClr val="FCE5CD"/>
          </a:solidFill>
          <a:ln w="9525"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p>
            <a:r>
              <a:rPr lang="en" sz="700" dirty="0">
                <a:latin typeface="Calibri"/>
                <a:ea typeface="Calibri"/>
                <a:cs typeface="Calibri"/>
                <a:sym typeface="Calibri"/>
              </a:rPr>
              <a:t>Type here</a:t>
            </a:r>
            <a:endParaRPr sz="700" dirty="0">
              <a:latin typeface="Calibri"/>
              <a:ea typeface="Calibri"/>
              <a:cs typeface="Calibri"/>
              <a:sym typeface="Calibri"/>
            </a:endParaRPr>
          </a:p>
        </p:txBody>
      </p:sp>
      <p:sp>
        <p:nvSpPr>
          <p:cNvPr id="250" name="Google Shape;250;p32"/>
          <p:cNvSpPr txBox="1"/>
          <p:nvPr/>
        </p:nvSpPr>
        <p:spPr>
          <a:xfrm>
            <a:off x="360713" y="381801"/>
            <a:ext cx="999600" cy="219300"/>
          </a:xfrm>
          <a:prstGeom prst="rect">
            <a:avLst/>
          </a:prstGeom>
          <a:solidFill>
            <a:srgbClr val="FCE5CD"/>
          </a:solidFill>
          <a:ln w="9525"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p>
            <a:r>
              <a:rPr lang="en" sz="700" dirty="0">
                <a:latin typeface="Calibri"/>
                <a:ea typeface="Calibri"/>
                <a:cs typeface="Calibri"/>
                <a:sym typeface="Calibri"/>
              </a:rPr>
              <a:t>Type  here</a:t>
            </a:r>
            <a:endParaRPr sz="700" dirty="0">
              <a:latin typeface="Calibri"/>
              <a:ea typeface="Calibri"/>
              <a:cs typeface="Calibri"/>
              <a:sym typeface="Calibri"/>
            </a:endParaRPr>
          </a:p>
        </p:txBody>
      </p:sp>
      <p:sp>
        <p:nvSpPr>
          <p:cNvPr id="251" name="Google Shape;251;p32"/>
          <p:cNvSpPr txBox="1"/>
          <p:nvPr/>
        </p:nvSpPr>
        <p:spPr>
          <a:xfrm>
            <a:off x="360713" y="659751"/>
            <a:ext cx="999600" cy="219300"/>
          </a:xfrm>
          <a:prstGeom prst="rect">
            <a:avLst/>
          </a:prstGeom>
          <a:solidFill>
            <a:srgbClr val="FCE5CD"/>
          </a:solidFill>
          <a:ln w="9525"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p>
            <a:r>
              <a:rPr lang="en" sz="700" dirty="0">
                <a:latin typeface="Calibri"/>
                <a:ea typeface="Calibri"/>
                <a:cs typeface="Calibri"/>
                <a:sym typeface="Calibri"/>
              </a:rPr>
              <a:t>Type here</a:t>
            </a:r>
            <a:endParaRPr sz="700" dirty="0">
              <a:latin typeface="Calibri"/>
              <a:ea typeface="Calibri"/>
              <a:cs typeface="Calibri"/>
              <a:sym typeface="Calibri"/>
            </a:endParaRPr>
          </a:p>
        </p:txBody>
      </p:sp>
      <p:sp>
        <p:nvSpPr>
          <p:cNvPr id="252" name="Google Shape;252;p32"/>
          <p:cNvSpPr txBox="1"/>
          <p:nvPr/>
        </p:nvSpPr>
        <p:spPr>
          <a:xfrm>
            <a:off x="1421138" y="123351"/>
            <a:ext cx="999600" cy="219300"/>
          </a:xfrm>
          <a:prstGeom prst="rect">
            <a:avLst/>
          </a:prstGeom>
          <a:solidFill>
            <a:srgbClr val="FCE5CD"/>
          </a:solidFill>
          <a:ln w="9525"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p>
            <a:r>
              <a:rPr lang="en" sz="700" dirty="0">
                <a:latin typeface="Calibri"/>
                <a:ea typeface="Calibri"/>
                <a:cs typeface="Calibri"/>
                <a:sym typeface="Calibri"/>
              </a:rPr>
              <a:t>Type  here</a:t>
            </a:r>
            <a:endParaRPr sz="700" dirty="0">
              <a:latin typeface="Calibri"/>
              <a:ea typeface="Calibri"/>
              <a:cs typeface="Calibri"/>
              <a:sym typeface="Calibri"/>
            </a:endParaRPr>
          </a:p>
        </p:txBody>
      </p:sp>
      <p:sp>
        <p:nvSpPr>
          <p:cNvPr id="253" name="Google Shape;253;p32"/>
          <p:cNvSpPr txBox="1"/>
          <p:nvPr/>
        </p:nvSpPr>
        <p:spPr>
          <a:xfrm>
            <a:off x="1421138" y="391551"/>
            <a:ext cx="999600" cy="219300"/>
          </a:xfrm>
          <a:prstGeom prst="rect">
            <a:avLst/>
          </a:prstGeom>
          <a:solidFill>
            <a:srgbClr val="FCE5CD"/>
          </a:solidFill>
          <a:ln w="9525"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p>
            <a:r>
              <a:rPr lang="en" sz="700" dirty="0">
                <a:latin typeface="Calibri"/>
                <a:ea typeface="Calibri"/>
                <a:cs typeface="Calibri"/>
                <a:sym typeface="Calibri"/>
              </a:rPr>
              <a:t>Type here</a:t>
            </a:r>
            <a:endParaRPr sz="700" dirty="0">
              <a:latin typeface="Calibri"/>
              <a:ea typeface="Calibri"/>
              <a:cs typeface="Calibri"/>
              <a:sym typeface="Calibri"/>
            </a:endParaRPr>
          </a:p>
        </p:txBody>
      </p:sp>
      <p:sp>
        <p:nvSpPr>
          <p:cNvPr id="254" name="Google Shape;254;p32"/>
          <p:cNvSpPr txBox="1"/>
          <p:nvPr/>
        </p:nvSpPr>
        <p:spPr>
          <a:xfrm>
            <a:off x="1421138" y="659751"/>
            <a:ext cx="999600" cy="219300"/>
          </a:xfrm>
          <a:prstGeom prst="rect">
            <a:avLst/>
          </a:prstGeom>
          <a:solidFill>
            <a:srgbClr val="FCE5CD"/>
          </a:solidFill>
          <a:ln w="9525"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p>
            <a:r>
              <a:rPr lang="en" sz="700" dirty="0">
                <a:latin typeface="Calibri"/>
                <a:ea typeface="Calibri"/>
                <a:cs typeface="Calibri"/>
                <a:sym typeface="Calibri"/>
              </a:rPr>
              <a:t>Type here</a:t>
            </a:r>
            <a:endParaRPr sz="700" dirty="0">
              <a:latin typeface="Calibri"/>
              <a:ea typeface="Calibri"/>
              <a:cs typeface="Calibri"/>
              <a:sym typeface="Calibri"/>
            </a:endParaRPr>
          </a:p>
        </p:txBody>
      </p:sp>
      <p:sp>
        <p:nvSpPr>
          <p:cNvPr id="255" name="Google Shape;255;p32"/>
          <p:cNvSpPr txBox="1"/>
          <p:nvPr/>
        </p:nvSpPr>
        <p:spPr>
          <a:xfrm>
            <a:off x="2481563" y="123351"/>
            <a:ext cx="999600" cy="219300"/>
          </a:xfrm>
          <a:prstGeom prst="rect">
            <a:avLst/>
          </a:prstGeom>
          <a:solidFill>
            <a:srgbClr val="FCE5CD"/>
          </a:solidFill>
          <a:ln w="9525"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p>
            <a:r>
              <a:rPr lang="en" sz="700" dirty="0">
                <a:latin typeface="Calibri"/>
                <a:ea typeface="Calibri"/>
                <a:cs typeface="Calibri"/>
                <a:sym typeface="Calibri"/>
              </a:rPr>
              <a:t>Type  here</a:t>
            </a:r>
            <a:endParaRPr sz="700" dirty="0">
              <a:latin typeface="Calibri"/>
              <a:ea typeface="Calibri"/>
              <a:cs typeface="Calibri"/>
              <a:sym typeface="Calibri"/>
            </a:endParaRPr>
          </a:p>
        </p:txBody>
      </p:sp>
      <p:sp>
        <p:nvSpPr>
          <p:cNvPr id="256" name="Google Shape;256;p32"/>
          <p:cNvSpPr txBox="1"/>
          <p:nvPr/>
        </p:nvSpPr>
        <p:spPr>
          <a:xfrm>
            <a:off x="2481563" y="391551"/>
            <a:ext cx="999600" cy="219300"/>
          </a:xfrm>
          <a:prstGeom prst="rect">
            <a:avLst/>
          </a:prstGeom>
          <a:solidFill>
            <a:srgbClr val="FCE5CD"/>
          </a:solidFill>
          <a:ln w="9525"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p>
            <a:r>
              <a:rPr lang="en" sz="700" dirty="0">
                <a:latin typeface="Calibri"/>
                <a:ea typeface="Calibri"/>
                <a:cs typeface="Calibri"/>
                <a:sym typeface="Calibri"/>
              </a:rPr>
              <a:t>Type here</a:t>
            </a:r>
            <a:endParaRPr sz="700" dirty="0">
              <a:latin typeface="Calibri"/>
              <a:ea typeface="Calibri"/>
              <a:cs typeface="Calibri"/>
              <a:sym typeface="Calibri"/>
            </a:endParaRPr>
          </a:p>
        </p:txBody>
      </p:sp>
      <p:sp>
        <p:nvSpPr>
          <p:cNvPr id="257" name="Google Shape;257;p32"/>
          <p:cNvSpPr txBox="1"/>
          <p:nvPr/>
        </p:nvSpPr>
        <p:spPr>
          <a:xfrm>
            <a:off x="2481563" y="659751"/>
            <a:ext cx="999600" cy="219300"/>
          </a:xfrm>
          <a:prstGeom prst="rect">
            <a:avLst/>
          </a:prstGeom>
          <a:solidFill>
            <a:srgbClr val="FCE5CD"/>
          </a:solidFill>
          <a:ln w="9525"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p>
            <a:r>
              <a:rPr lang="en" sz="700" dirty="0">
                <a:latin typeface="Calibri"/>
                <a:ea typeface="Calibri"/>
                <a:cs typeface="Calibri"/>
                <a:sym typeface="Calibri"/>
              </a:rPr>
              <a:t>Type here</a:t>
            </a:r>
            <a:endParaRPr sz="700" dirty="0">
              <a:latin typeface="Calibri"/>
              <a:ea typeface="Calibri"/>
              <a:cs typeface="Calibri"/>
              <a:sym typeface="Calibri"/>
            </a:endParaRPr>
          </a:p>
        </p:txBody>
      </p:sp>
      <p:sp>
        <p:nvSpPr>
          <p:cNvPr id="258" name="Google Shape;258;p32"/>
          <p:cNvSpPr txBox="1"/>
          <p:nvPr/>
        </p:nvSpPr>
        <p:spPr>
          <a:xfrm>
            <a:off x="3541988" y="123351"/>
            <a:ext cx="999600" cy="219300"/>
          </a:xfrm>
          <a:prstGeom prst="rect">
            <a:avLst/>
          </a:prstGeom>
          <a:solidFill>
            <a:srgbClr val="FCE5CD"/>
          </a:solidFill>
          <a:ln w="9525"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p>
            <a:r>
              <a:rPr lang="en" sz="700" dirty="0">
                <a:latin typeface="Calibri"/>
                <a:ea typeface="Calibri"/>
                <a:cs typeface="Calibri"/>
                <a:sym typeface="Calibri"/>
              </a:rPr>
              <a:t>Type  here</a:t>
            </a:r>
            <a:endParaRPr sz="700" dirty="0">
              <a:latin typeface="Calibri"/>
              <a:ea typeface="Calibri"/>
              <a:cs typeface="Calibri"/>
              <a:sym typeface="Calibri"/>
            </a:endParaRPr>
          </a:p>
        </p:txBody>
      </p:sp>
      <p:sp>
        <p:nvSpPr>
          <p:cNvPr id="259" name="Google Shape;259;p32"/>
          <p:cNvSpPr txBox="1"/>
          <p:nvPr/>
        </p:nvSpPr>
        <p:spPr>
          <a:xfrm>
            <a:off x="3541988" y="391551"/>
            <a:ext cx="999600" cy="219300"/>
          </a:xfrm>
          <a:prstGeom prst="rect">
            <a:avLst/>
          </a:prstGeom>
          <a:solidFill>
            <a:srgbClr val="FCE5CD"/>
          </a:solidFill>
          <a:ln w="9525"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p>
            <a:r>
              <a:rPr lang="en" sz="700" dirty="0">
                <a:latin typeface="Calibri"/>
                <a:ea typeface="Calibri"/>
                <a:cs typeface="Calibri"/>
                <a:sym typeface="Calibri"/>
              </a:rPr>
              <a:t>Type here</a:t>
            </a:r>
            <a:endParaRPr sz="700" dirty="0">
              <a:latin typeface="Calibri"/>
              <a:ea typeface="Calibri"/>
              <a:cs typeface="Calibri"/>
              <a:sym typeface="Calibri"/>
            </a:endParaRPr>
          </a:p>
        </p:txBody>
      </p:sp>
      <p:sp>
        <p:nvSpPr>
          <p:cNvPr id="260" name="Google Shape;260;p32"/>
          <p:cNvSpPr txBox="1"/>
          <p:nvPr/>
        </p:nvSpPr>
        <p:spPr>
          <a:xfrm>
            <a:off x="3541988" y="659751"/>
            <a:ext cx="999600" cy="219300"/>
          </a:xfrm>
          <a:prstGeom prst="rect">
            <a:avLst/>
          </a:prstGeom>
          <a:solidFill>
            <a:srgbClr val="FCE5CD"/>
          </a:solidFill>
          <a:ln w="9525"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p>
            <a:r>
              <a:rPr lang="en" sz="700" dirty="0">
                <a:latin typeface="Calibri"/>
                <a:ea typeface="Calibri"/>
                <a:cs typeface="Calibri"/>
                <a:sym typeface="Calibri"/>
              </a:rPr>
              <a:t>Type  here</a:t>
            </a:r>
            <a:endParaRPr sz="700" dirty="0">
              <a:latin typeface="Calibri"/>
              <a:ea typeface="Calibri"/>
              <a:cs typeface="Calibri"/>
              <a:sym typeface="Calibri"/>
            </a:endParaRPr>
          </a:p>
        </p:txBody>
      </p:sp>
      <p:sp>
        <p:nvSpPr>
          <p:cNvPr id="261" name="Google Shape;261;p32"/>
          <p:cNvSpPr txBox="1"/>
          <p:nvPr/>
        </p:nvSpPr>
        <p:spPr>
          <a:xfrm>
            <a:off x="4602413" y="123351"/>
            <a:ext cx="999600" cy="219300"/>
          </a:xfrm>
          <a:prstGeom prst="rect">
            <a:avLst/>
          </a:prstGeom>
          <a:solidFill>
            <a:srgbClr val="FCE5CD"/>
          </a:solidFill>
          <a:ln w="9525"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p>
            <a:r>
              <a:rPr lang="en" sz="700" dirty="0">
                <a:latin typeface="Calibri"/>
                <a:ea typeface="Calibri"/>
                <a:cs typeface="Calibri"/>
                <a:sym typeface="Calibri"/>
              </a:rPr>
              <a:t>Type  here</a:t>
            </a:r>
            <a:endParaRPr sz="700" dirty="0">
              <a:latin typeface="Calibri"/>
              <a:ea typeface="Calibri"/>
              <a:cs typeface="Calibri"/>
              <a:sym typeface="Calibri"/>
            </a:endParaRPr>
          </a:p>
        </p:txBody>
      </p:sp>
      <p:sp>
        <p:nvSpPr>
          <p:cNvPr id="262" name="Google Shape;262;p32"/>
          <p:cNvSpPr txBox="1"/>
          <p:nvPr/>
        </p:nvSpPr>
        <p:spPr>
          <a:xfrm>
            <a:off x="4602413" y="391551"/>
            <a:ext cx="999600" cy="219300"/>
          </a:xfrm>
          <a:prstGeom prst="rect">
            <a:avLst/>
          </a:prstGeom>
          <a:solidFill>
            <a:srgbClr val="FCE5CD"/>
          </a:solidFill>
          <a:ln w="9525"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p>
            <a:r>
              <a:rPr lang="en" sz="700" dirty="0">
                <a:latin typeface="Calibri"/>
                <a:ea typeface="Calibri"/>
                <a:cs typeface="Calibri"/>
                <a:sym typeface="Calibri"/>
              </a:rPr>
              <a:t>Type here</a:t>
            </a:r>
            <a:endParaRPr sz="700" dirty="0">
              <a:latin typeface="Calibri"/>
              <a:ea typeface="Calibri"/>
              <a:cs typeface="Calibri"/>
              <a:sym typeface="Calibri"/>
            </a:endParaRPr>
          </a:p>
        </p:txBody>
      </p:sp>
      <p:sp>
        <p:nvSpPr>
          <p:cNvPr id="263" name="Google Shape;263;p32"/>
          <p:cNvSpPr txBox="1"/>
          <p:nvPr/>
        </p:nvSpPr>
        <p:spPr>
          <a:xfrm>
            <a:off x="4602413" y="659751"/>
            <a:ext cx="999600" cy="219300"/>
          </a:xfrm>
          <a:prstGeom prst="rect">
            <a:avLst/>
          </a:prstGeom>
          <a:solidFill>
            <a:srgbClr val="FCE5CD"/>
          </a:solidFill>
          <a:ln w="9525"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p>
            <a:r>
              <a:rPr lang="en" sz="700" dirty="0">
                <a:latin typeface="Calibri"/>
                <a:ea typeface="Calibri"/>
                <a:cs typeface="Calibri"/>
                <a:sym typeface="Calibri"/>
              </a:rPr>
              <a:t>Type  here</a:t>
            </a:r>
            <a:endParaRPr sz="700" dirty="0">
              <a:latin typeface="Calibri"/>
              <a:ea typeface="Calibri"/>
              <a:cs typeface="Calibri"/>
              <a:sym typeface="Calibri"/>
            </a:endParaRPr>
          </a:p>
        </p:txBody>
      </p:sp>
      <p:sp>
        <p:nvSpPr>
          <p:cNvPr id="264" name="Google Shape;264;p32"/>
          <p:cNvSpPr txBox="1"/>
          <p:nvPr/>
        </p:nvSpPr>
        <p:spPr>
          <a:xfrm>
            <a:off x="5662838" y="123351"/>
            <a:ext cx="999600" cy="219300"/>
          </a:xfrm>
          <a:prstGeom prst="rect">
            <a:avLst/>
          </a:prstGeom>
          <a:solidFill>
            <a:srgbClr val="FCE5CD"/>
          </a:solidFill>
          <a:ln w="9525"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p>
            <a:r>
              <a:rPr lang="en" sz="700" dirty="0">
                <a:latin typeface="Calibri"/>
                <a:ea typeface="Calibri"/>
                <a:cs typeface="Calibri"/>
                <a:sym typeface="Calibri"/>
              </a:rPr>
              <a:t>Type here</a:t>
            </a:r>
            <a:endParaRPr sz="700" dirty="0">
              <a:latin typeface="Calibri"/>
              <a:ea typeface="Calibri"/>
              <a:cs typeface="Calibri"/>
              <a:sym typeface="Calibri"/>
            </a:endParaRPr>
          </a:p>
        </p:txBody>
      </p:sp>
      <p:sp>
        <p:nvSpPr>
          <p:cNvPr id="265" name="Google Shape;265;p32"/>
          <p:cNvSpPr txBox="1"/>
          <p:nvPr/>
        </p:nvSpPr>
        <p:spPr>
          <a:xfrm>
            <a:off x="5662838" y="391551"/>
            <a:ext cx="999600" cy="219300"/>
          </a:xfrm>
          <a:prstGeom prst="rect">
            <a:avLst/>
          </a:prstGeom>
          <a:solidFill>
            <a:srgbClr val="FCE5CD"/>
          </a:solidFill>
          <a:ln w="9525"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p>
            <a:r>
              <a:rPr lang="en" sz="700" dirty="0">
                <a:latin typeface="Calibri"/>
                <a:ea typeface="Calibri"/>
                <a:cs typeface="Calibri"/>
                <a:sym typeface="Calibri"/>
              </a:rPr>
              <a:t>Type here</a:t>
            </a:r>
            <a:endParaRPr sz="700" dirty="0">
              <a:latin typeface="Calibri"/>
              <a:ea typeface="Calibri"/>
              <a:cs typeface="Calibri"/>
              <a:sym typeface="Calibri"/>
            </a:endParaRPr>
          </a:p>
        </p:txBody>
      </p:sp>
      <p:sp>
        <p:nvSpPr>
          <p:cNvPr id="266" name="Google Shape;266;p32"/>
          <p:cNvSpPr txBox="1"/>
          <p:nvPr/>
        </p:nvSpPr>
        <p:spPr>
          <a:xfrm>
            <a:off x="5662838" y="659751"/>
            <a:ext cx="999600" cy="219300"/>
          </a:xfrm>
          <a:prstGeom prst="rect">
            <a:avLst/>
          </a:prstGeom>
          <a:solidFill>
            <a:srgbClr val="FCE5CD"/>
          </a:solidFill>
          <a:ln w="9525"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p>
            <a:r>
              <a:rPr lang="en" sz="700" dirty="0">
                <a:latin typeface="Calibri"/>
                <a:ea typeface="Calibri"/>
                <a:cs typeface="Calibri"/>
                <a:sym typeface="Calibri"/>
              </a:rPr>
              <a:t>Type here</a:t>
            </a:r>
            <a:endParaRPr sz="700" dirty="0">
              <a:latin typeface="Calibri"/>
              <a:ea typeface="Calibri"/>
              <a:cs typeface="Calibri"/>
              <a:sym typeface="Calibri"/>
            </a:endParaRPr>
          </a:p>
        </p:txBody>
      </p:sp>
      <p:sp>
        <p:nvSpPr>
          <p:cNvPr id="267" name="Google Shape;267;p32"/>
          <p:cNvSpPr txBox="1"/>
          <p:nvPr/>
        </p:nvSpPr>
        <p:spPr>
          <a:xfrm>
            <a:off x="6723263" y="123351"/>
            <a:ext cx="999600" cy="219300"/>
          </a:xfrm>
          <a:prstGeom prst="rect">
            <a:avLst/>
          </a:prstGeom>
          <a:solidFill>
            <a:srgbClr val="FCE5CD"/>
          </a:solidFill>
          <a:ln w="9525"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p>
            <a:r>
              <a:rPr lang="en" sz="700" dirty="0">
                <a:latin typeface="Calibri"/>
                <a:ea typeface="Calibri"/>
                <a:cs typeface="Calibri"/>
                <a:sym typeface="Calibri"/>
              </a:rPr>
              <a:t>Type here</a:t>
            </a:r>
            <a:endParaRPr sz="700" dirty="0">
              <a:latin typeface="Calibri"/>
              <a:ea typeface="Calibri"/>
              <a:cs typeface="Calibri"/>
              <a:sym typeface="Calibri"/>
            </a:endParaRPr>
          </a:p>
        </p:txBody>
      </p:sp>
      <p:sp>
        <p:nvSpPr>
          <p:cNvPr id="268" name="Google Shape;268;p32"/>
          <p:cNvSpPr txBox="1"/>
          <p:nvPr/>
        </p:nvSpPr>
        <p:spPr>
          <a:xfrm>
            <a:off x="6723263" y="391551"/>
            <a:ext cx="999600" cy="219300"/>
          </a:xfrm>
          <a:prstGeom prst="rect">
            <a:avLst/>
          </a:prstGeom>
          <a:solidFill>
            <a:srgbClr val="FCE5CD"/>
          </a:solidFill>
          <a:ln w="9525"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p>
            <a:r>
              <a:rPr lang="en" sz="700" dirty="0">
                <a:latin typeface="Calibri"/>
                <a:ea typeface="Calibri"/>
                <a:cs typeface="Calibri"/>
                <a:sym typeface="Calibri"/>
              </a:rPr>
              <a:t>Type here</a:t>
            </a:r>
            <a:endParaRPr sz="700" dirty="0">
              <a:latin typeface="Calibri"/>
              <a:ea typeface="Calibri"/>
              <a:cs typeface="Calibri"/>
              <a:sym typeface="Calibri"/>
            </a:endParaRPr>
          </a:p>
        </p:txBody>
      </p:sp>
      <p:sp>
        <p:nvSpPr>
          <p:cNvPr id="269" name="Google Shape;269;p32"/>
          <p:cNvSpPr txBox="1"/>
          <p:nvPr/>
        </p:nvSpPr>
        <p:spPr>
          <a:xfrm>
            <a:off x="6723263" y="659751"/>
            <a:ext cx="999600" cy="219300"/>
          </a:xfrm>
          <a:prstGeom prst="rect">
            <a:avLst/>
          </a:prstGeom>
          <a:solidFill>
            <a:srgbClr val="FCE5CD"/>
          </a:solidFill>
          <a:ln w="9525"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p>
            <a:r>
              <a:rPr lang="en" sz="700" dirty="0">
                <a:latin typeface="Calibri"/>
                <a:ea typeface="Calibri"/>
                <a:cs typeface="Calibri"/>
                <a:sym typeface="Calibri"/>
              </a:rPr>
              <a:t>Type here</a:t>
            </a:r>
            <a:endParaRPr sz="700" dirty="0">
              <a:latin typeface="Calibri"/>
              <a:ea typeface="Calibri"/>
              <a:cs typeface="Calibri"/>
              <a:sym typeface="Calibri"/>
            </a:endParaRPr>
          </a:p>
        </p:txBody>
      </p:sp>
      <p:sp>
        <p:nvSpPr>
          <p:cNvPr id="270" name="Google Shape;270;p32"/>
          <p:cNvSpPr txBox="1"/>
          <p:nvPr/>
        </p:nvSpPr>
        <p:spPr>
          <a:xfrm>
            <a:off x="7783688" y="123351"/>
            <a:ext cx="999600" cy="219300"/>
          </a:xfrm>
          <a:prstGeom prst="rect">
            <a:avLst/>
          </a:prstGeom>
          <a:solidFill>
            <a:srgbClr val="FCE5CD"/>
          </a:solidFill>
          <a:ln w="9525"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p>
            <a:r>
              <a:rPr lang="en" sz="700" dirty="0">
                <a:latin typeface="Calibri"/>
                <a:ea typeface="Calibri"/>
                <a:cs typeface="Calibri"/>
                <a:sym typeface="Calibri"/>
              </a:rPr>
              <a:t>Type here</a:t>
            </a:r>
            <a:endParaRPr sz="700" dirty="0">
              <a:latin typeface="Calibri"/>
              <a:ea typeface="Calibri"/>
              <a:cs typeface="Calibri"/>
              <a:sym typeface="Calibri"/>
            </a:endParaRPr>
          </a:p>
        </p:txBody>
      </p:sp>
      <p:sp>
        <p:nvSpPr>
          <p:cNvPr id="271" name="Google Shape;271;p32"/>
          <p:cNvSpPr txBox="1"/>
          <p:nvPr/>
        </p:nvSpPr>
        <p:spPr>
          <a:xfrm>
            <a:off x="7783688" y="391551"/>
            <a:ext cx="999600" cy="219300"/>
          </a:xfrm>
          <a:prstGeom prst="rect">
            <a:avLst/>
          </a:prstGeom>
          <a:solidFill>
            <a:srgbClr val="FCE5CD"/>
          </a:solidFill>
          <a:ln w="9525"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p>
            <a:r>
              <a:rPr lang="en" sz="700" dirty="0">
                <a:latin typeface="Calibri"/>
                <a:ea typeface="Calibri"/>
                <a:cs typeface="Calibri"/>
                <a:sym typeface="Calibri"/>
              </a:rPr>
              <a:t>Type  here</a:t>
            </a:r>
            <a:endParaRPr sz="700" dirty="0">
              <a:latin typeface="Calibri"/>
              <a:ea typeface="Calibri"/>
              <a:cs typeface="Calibri"/>
              <a:sym typeface="Calibri"/>
            </a:endParaRPr>
          </a:p>
        </p:txBody>
      </p:sp>
      <p:sp>
        <p:nvSpPr>
          <p:cNvPr id="272" name="Google Shape;272;p32"/>
          <p:cNvSpPr txBox="1"/>
          <p:nvPr/>
        </p:nvSpPr>
        <p:spPr>
          <a:xfrm>
            <a:off x="7783688" y="659751"/>
            <a:ext cx="999600" cy="219300"/>
          </a:xfrm>
          <a:prstGeom prst="rect">
            <a:avLst/>
          </a:prstGeom>
          <a:solidFill>
            <a:srgbClr val="FCE5CD"/>
          </a:solidFill>
          <a:ln w="9525"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p>
            <a:r>
              <a:rPr lang="en" sz="700" dirty="0">
                <a:latin typeface="Calibri"/>
                <a:ea typeface="Calibri"/>
                <a:cs typeface="Calibri"/>
                <a:sym typeface="Calibri"/>
              </a:rPr>
              <a:t>Type here</a:t>
            </a:r>
            <a:endParaRPr sz="700" dirty="0">
              <a:latin typeface="Calibri"/>
              <a:ea typeface="Calibri"/>
              <a:cs typeface="Calibri"/>
              <a:sym typeface="Calibri"/>
            </a:endParaRPr>
          </a:p>
        </p:txBody>
      </p:sp>
      <p:sp>
        <p:nvSpPr>
          <p:cNvPr id="273" name="Google Shape;273;p32"/>
          <p:cNvSpPr txBox="1"/>
          <p:nvPr/>
        </p:nvSpPr>
        <p:spPr>
          <a:xfrm>
            <a:off x="1812025" y="5297375"/>
            <a:ext cx="5525700" cy="377700"/>
          </a:xfrm>
          <a:prstGeom prst="rect">
            <a:avLst/>
          </a:prstGeom>
          <a:noFill/>
          <a:ln>
            <a:noFill/>
          </a:ln>
        </p:spPr>
        <p:txBody>
          <a:bodyPr spcFirstLastPara="1" wrap="square" lIns="91425" tIns="91425" rIns="91425" bIns="91425" anchor="t" anchorCtr="0">
            <a:noAutofit/>
          </a:bodyPr>
          <a:lstStyle/>
          <a:p>
            <a:r>
              <a:rPr lang="en" sz="1300" b="1" dirty="0">
                <a:latin typeface="Calibri"/>
                <a:cs typeface="Calibri"/>
                <a:sym typeface="Calibri"/>
              </a:rPr>
              <a:t>Instructions:</a:t>
            </a:r>
            <a:r>
              <a:rPr lang="en" sz="1300" dirty="0">
                <a:latin typeface="Calibri"/>
                <a:cs typeface="Calibri"/>
                <a:sym typeface="Calibri"/>
              </a:rPr>
              <a:t> Choose a box at the top. Type the name of your chosen location and today's current temperature. Move your box so it is in the correct order on the number line.</a:t>
            </a:r>
            <a:endParaRPr lang="en" sz="1300" dirty="0">
              <a:cs typeface="Calibri"/>
            </a:endParaRPr>
          </a:p>
        </p:txBody>
      </p:sp>
      <p:sp>
        <p:nvSpPr>
          <p:cNvPr id="2" name="TextBox 1">
            <a:extLst>
              <a:ext uri="{FF2B5EF4-FFF2-40B4-BE49-F238E27FC236}">
                <a16:creationId xmlns:a16="http://schemas.microsoft.com/office/drawing/2014/main" id="{0FFF1712-6AA6-4B6A-816E-85135AF54362}"/>
              </a:ext>
            </a:extLst>
          </p:cNvPr>
          <p:cNvSpPr txBox="1"/>
          <p:nvPr/>
        </p:nvSpPr>
        <p:spPr>
          <a:xfrm>
            <a:off x="2580155" y="6304031"/>
            <a:ext cx="3836504" cy="369332"/>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cs typeface="Calibri"/>
              </a:rPr>
              <a:t>Current Temperature</a:t>
            </a:r>
          </a:p>
        </p:txBody>
      </p:sp>
    </p:spTree>
    <p:extLst>
      <p:ext uri="{BB962C8B-B14F-4D97-AF65-F5344CB8AC3E}">
        <p14:creationId xmlns:p14="http://schemas.microsoft.com/office/powerpoint/2010/main" val="2959012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4"/>
        <p:cNvGrpSpPr/>
        <p:nvPr/>
      </p:nvGrpSpPr>
      <p:grpSpPr>
        <a:xfrm>
          <a:off x="0" y="0"/>
          <a:ext cx="0" cy="0"/>
          <a:chOff x="0" y="0"/>
          <a:chExt cx="0" cy="0"/>
        </a:xfrm>
      </p:grpSpPr>
      <p:sp>
        <p:nvSpPr>
          <p:cNvPr id="245" name="Google Shape;245;p32"/>
          <p:cNvSpPr/>
          <p:nvPr/>
        </p:nvSpPr>
        <p:spPr>
          <a:xfrm>
            <a:off x="9375" y="34401"/>
            <a:ext cx="9144000" cy="914100"/>
          </a:xfrm>
          <a:prstGeom prst="rect">
            <a:avLst/>
          </a:prstGeom>
          <a:solidFill>
            <a:srgbClr val="F4CCCC"/>
          </a:solidFill>
          <a:ln>
            <a:noFill/>
          </a:ln>
        </p:spPr>
        <p:txBody>
          <a:bodyPr spcFirstLastPara="1" wrap="square" lIns="91425" tIns="91425" rIns="91425" bIns="91425" anchor="ctr" anchorCtr="0">
            <a:noAutofit/>
          </a:bodyPr>
          <a:lstStyle/>
          <a:p>
            <a:endParaRPr/>
          </a:p>
        </p:txBody>
      </p:sp>
      <p:cxnSp>
        <p:nvCxnSpPr>
          <p:cNvPr id="246" name="Google Shape;246;p32"/>
          <p:cNvCxnSpPr/>
          <p:nvPr/>
        </p:nvCxnSpPr>
        <p:spPr>
          <a:xfrm rot="10800000" flipH="1">
            <a:off x="149550" y="4987400"/>
            <a:ext cx="8873100" cy="6000"/>
          </a:xfrm>
          <a:prstGeom prst="straightConnector1">
            <a:avLst/>
          </a:prstGeom>
          <a:noFill/>
          <a:ln w="38100" cap="flat" cmpd="sng">
            <a:solidFill>
              <a:schemeClr val="dk2"/>
            </a:solidFill>
            <a:prstDash val="solid"/>
            <a:round/>
            <a:headEnd type="triangle" w="med" len="med"/>
            <a:tailEnd type="triangle" w="med" len="med"/>
          </a:ln>
        </p:spPr>
      </p:cxnSp>
      <p:sp>
        <p:nvSpPr>
          <p:cNvPr id="247" name="Google Shape;247;p32"/>
          <p:cNvSpPr txBox="1"/>
          <p:nvPr/>
        </p:nvSpPr>
        <p:spPr>
          <a:xfrm>
            <a:off x="204400" y="5218300"/>
            <a:ext cx="1517400" cy="786300"/>
          </a:xfrm>
          <a:prstGeom prst="rect">
            <a:avLst/>
          </a:prstGeom>
          <a:solidFill>
            <a:srgbClr val="F4CCCC"/>
          </a:solidFill>
          <a:ln>
            <a:noFill/>
          </a:ln>
        </p:spPr>
        <p:txBody>
          <a:bodyPr spcFirstLastPara="1" wrap="square" lIns="91425" tIns="91425" rIns="91425" bIns="91425" anchor="t" anchorCtr="0">
            <a:noAutofit/>
          </a:bodyPr>
          <a:lstStyle/>
          <a:p>
            <a:pPr algn="ctr"/>
            <a:r>
              <a:rPr lang="en" sz="1200" dirty="0">
                <a:latin typeface="Calibri"/>
                <a:ea typeface="Calibri"/>
                <a:cs typeface="Calibri"/>
              </a:rPr>
              <a:t>Least</a:t>
            </a:r>
          </a:p>
        </p:txBody>
      </p:sp>
      <p:sp>
        <p:nvSpPr>
          <p:cNvPr id="248" name="Google Shape;248;p32"/>
          <p:cNvSpPr txBox="1"/>
          <p:nvPr/>
        </p:nvSpPr>
        <p:spPr>
          <a:xfrm>
            <a:off x="7432150" y="5218300"/>
            <a:ext cx="1517400" cy="786300"/>
          </a:xfrm>
          <a:prstGeom prst="rect">
            <a:avLst/>
          </a:prstGeom>
          <a:solidFill>
            <a:srgbClr val="F4CCCC"/>
          </a:solidFill>
          <a:ln>
            <a:noFill/>
          </a:ln>
        </p:spPr>
        <p:txBody>
          <a:bodyPr spcFirstLastPara="1" wrap="square" lIns="91425" tIns="91425" rIns="91425" bIns="91425" anchor="t" anchorCtr="0">
            <a:noAutofit/>
          </a:bodyPr>
          <a:lstStyle/>
          <a:p>
            <a:pPr algn="ctr"/>
            <a:r>
              <a:rPr lang="en" sz="1200" dirty="0">
                <a:latin typeface="Calibri"/>
                <a:ea typeface="Calibri"/>
                <a:cs typeface="Calibri"/>
              </a:rPr>
              <a:t>Greatest</a:t>
            </a:r>
          </a:p>
        </p:txBody>
      </p:sp>
      <p:sp>
        <p:nvSpPr>
          <p:cNvPr id="249" name="Google Shape;249;p32"/>
          <p:cNvSpPr txBox="1"/>
          <p:nvPr/>
        </p:nvSpPr>
        <p:spPr>
          <a:xfrm>
            <a:off x="360713" y="123351"/>
            <a:ext cx="999600" cy="219300"/>
          </a:xfrm>
          <a:prstGeom prst="rect">
            <a:avLst/>
          </a:prstGeom>
          <a:solidFill>
            <a:srgbClr val="FCE5CD"/>
          </a:solidFill>
          <a:ln w="9525"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p>
            <a:r>
              <a:rPr lang="en" sz="700" dirty="0">
                <a:latin typeface="Calibri"/>
                <a:ea typeface="Calibri"/>
                <a:cs typeface="Calibri"/>
                <a:sym typeface="Calibri"/>
              </a:rPr>
              <a:t>Type here</a:t>
            </a:r>
            <a:endParaRPr sz="700" dirty="0">
              <a:latin typeface="Calibri"/>
              <a:ea typeface="Calibri"/>
              <a:cs typeface="Calibri"/>
              <a:sym typeface="Calibri"/>
            </a:endParaRPr>
          </a:p>
        </p:txBody>
      </p:sp>
      <p:sp>
        <p:nvSpPr>
          <p:cNvPr id="250" name="Google Shape;250;p32"/>
          <p:cNvSpPr txBox="1"/>
          <p:nvPr/>
        </p:nvSpPr>
        <p:spPr>
          <a:xfrm>
            <a:off x="360713" y="381801"/>
            <a:ext cx="999600" cy="219300"/>
          </a:xfrm>
          <a:prstGeom prst="rect">
            <a:avLst/>
          </a:prstGeom>
          <a:solidFill>
            <a:srgbClr val="FCE5CD"/>
          </a:solidFill>
          <a:ln w="9525"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p>
            <a:r>
              <a:rPr lang="en" sz="700" dirty="0">
                <a:latin typeface="Calibri"/>
                <a:ea typeface="Calibri"/>
                <a:cs typeface="Calibri"/>
                <a:sym typeface="Calibri"/>
              </a:rPr>
              <a:t>Type  here</a:t>
            </a:r>
            <a:endParaRPr sz="700" dirty="0">
              <a:latin typeface="Calibri"/>
              <a:ea typeface="Calibri"/>
              <a:cs typeface="Calibri"/>
              <a:sym typeface="Calibri"/>
            </a:endParaRPr>
          </a:p>
        </p:txBody>
      </p:sp>
      <p:sp>
        <p:nvSpPr>
          <p:cNvPr id="251" name="Google Shape;251;p32"/>
          <p:cNvSpPr txBox="1"/>
          <p:nvPr/>
        </p:nvSpPr>
        <p:spPr>
          <a:xfrm>
            <a:off x="360713" y="659751"/>
            <a:ext cx="999600" cy="219300"/>
          </a:xfrm>
          <a:prstGeom prst="rect">
            <a:avLst/>
          </a:prstGeom>
          <a:solidFill>
            <a:srgbClr val="FCE5CD"/>
          </a:solidFill>
          <a:ln w="9525"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p>
            <a:r>
              <a:rPr lang="en" sz="700" dirty="0">
                <a:latin typeface="Calibri"/>
                <a:ea typeface="Calibri"/>
                <a:cs typeface="Calibri"/>
                <a:sym typeface="Calibri"/>
              </a:rPr>
              <a:t>Type here</a:t>
            </a:r>
            <a:endParaRPr sz="700" dirty="0">
              <a:latin typeface="Calibri"/>
              <a:ea typeface="Calibri"/>
              <a:cs typeface="Calibri"/>
              <a:sym typeface="Calibri"/>
            </a:endParaRPr>
          </a:p>
        </p:txBody>
      </p:sp>
      <p:sp>
        <p:nvSpPr>
          <p:cNvPr id="252" name="Google Shape;252;p32"/>
          <p:cNvSpPr txBox="1"/>
          <p:nvPr/>
        </p:nvSpPr>
        <p:spPr>
          <a:xfrm>
            <a:off x="1421138" y="123351"/>
            <a:ext cx="999600" cy="219300"/>
          </a:xfrm>
          <a:prstGeom prst="rect">
            <a:avLst/>
          </a:prstGeom>
          <a:solidFill>
            <a:srgbClr val="FCE5CD"/>
          </a:solidFill>
          <a:ln w="9525"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p>
            <a:r>
              <a:rPr lang="en" sz="700" dirty="0">
                <a:latin typeface="Calibri"/>
                <a:ea typeface="Calibri"/>
                <a:cs typeface="Calibri"/>
                <a:sym typeface="Calibri"/>
              </a:rPr>
              <a:t>Type  here</a:t>
            </a:r>
            <a:endParaRPr sz="700" dirty="0">
              <a:latin typeface="Calibri"/>
              <a:ea typeface="Calibri"/>
              <a:cs typeface="Calibri"/>
              <a:sym typeface="Calibri"/>
            </a:endParaRPr>
          </a:p>
        </p:txBody>
      </p:sp>
      <p:sp>
        <p:nvSpPr>
          <p:cNvPr id="253" name="Google Shape;253;p32"/>
          <p:cNvSpPr txBox="1"/>
          <p:nvPr/>
        </p:nvSpPr>
        <p:spPr>
          <a:xfrm>
            <a:off x="1421138" y="391551"/>
            <a:ext cx="999600" cy="219300"/>
          </a:xfrm>
          <a:prstGeom prst="rect">
            <a:avLst/>
          </a:prstGeom>
          <a:solidFill>
            <a:srgbClr val="FCE5CD"/>
          </a:solidFill>
          <a:ln w="9525"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p>
            <a:r>
              <a:rPr lang="en" sz="700" dirty="0">
                <a:latin typeface="Calibri"/>
                <a:ea typeface="Calibri"/>
                <a:cs typeface="Calibri"/>
                <a:sym typeface="Calibri"/>
              </a:rPr>
              <a:t>Type here</a:t>
            </a:r>
            <a:endParaRPr sz="700" dirty="0">
              <a:latin typeface="Calibri"/>
              <a:ea typeface="Calibri"/>
              <a:cs typeface="Calibri"/>
              <a:sym typeface="Calibri"/>
            </a:endParaRPr>
          </a:p>
        </p:txBody>
      </p:sp>
      <p:sp>
        <p:nvSpPr>
          <p:cNvPr id="254" name="Google Shape;254;p32"/>
          <p:cNvSpPr txBox="1"/>
          <p:nvPr/>
        </p:nvSpPr>
        <p:spPr>
          <a:xfrm>
            <a:off x="1421138" y="659751"/>
            <a:ext cx="999600" cy="219300"/>
          </a:xfrm>
          <a:prstGeom prst="rect">
            <a:avLst/>
          </a:prstGeom>
          <a:solidFill>
            <a:srgbClr val="FCE5CD"/>
          </a:solidFill>
          <a:ln w="9525"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p>
            <a:r>
              <a:rPr lang="en" sz="700" dirty="0">
                <a:latin typeface="Calibri"/>
                <a:ea typeface="Calibri"/>
                <a:cs typeface="Calibri"/>
                <a:sym typeface="Calibri"/>
              </a:rPr>
              <a:t>Type here</a:t>
            </a:r>
            <a:endParaRPr sz="700" dirty="0">
              <a:latin typeface="Calibri"/>
              <a:ea typeface="Calibri"/>
              <a:cs typeface="Calibri"/>
              <a:sym typeface="Calibri"/>
            </a:endParaRPr>
          </a:p>
        </p:txBody>
      </p:sp>
      <p:sp>
        <p:nvSpPr>
          <p:cNvPr id="255" name="Google Shape;255;p32"/>
          <p:cNvSpPr txBox="1"/>
          <p:nvPr/>
        </p:nvSpPr>
        <p:spPr>
          <a:xfrm>
            <a:off x="2481563" y="123351"/>
            <a:ext cx="999600" cy="219300"/>
          </a:xfrm>
          <a:prstGeom prst="rect">
            <a:avLst/>
          </a:prstGeom>
          <a:solidFill>
            <a:srgbClr val="FCE5CD"/>
          </a:solidFill>
          <a:ln w="9525"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p>
            <a:r>
              <a:rPr lang="en" sz="700" dirty="0">
                <a:latin typeface="Calibri"/>
                <a:ea typeface="Calibri"/>
                <a:cs typeface="Calibri"/>
                <a:sym typeface="Calibri"/>
              </a:rPr>
              <a:t>Type  here</a:t>
            </a:r>
            <a:endParaRPr sz="700" dirty="0">
              <a:latin typeface="Calibri"/>
              <a:ea typeface="Calibri"/>
              <a:cs typeface="Calibri"/>
              <a:sym typeface="Calibri"/>
            </a:endParaRPr>
          </a:p>
        </p:txBody>
      </p:sp>
      <p:sp>
        <p:nvSpPr>
          <p:cNvPr id="256" name="Google Shape;256;p32"/>
          <p:cNvSpPr txBox="1"/>
          <p:nvPr/>
        </p:nvSpPr>
        <p:spPr>
          <a:xfrm>
            <a:off x="2481563" y="391551"/>
            <a:ext cx="999600" cy="219300"/>
          </a:xfrm>
          <a:prstGeom prst="rect">
            <a:avLst/>
          </a:prstGeom>
          <a:solidFill>
            <a:srgbClr val="FCE5CD"/>
          </a:solidFill>
          <a:ln w="9525"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p>
            <a:r>
              <a:rPr lang="en" sz="700" dirty="0">
                <a:latin typeface="Calibri"/>
                <a:ea typeface="Calibri"/>
                <a:cs typeface="Calibri"/>
                <a:sym typeface="Calibri"/>
              </a:rPr>
              <a:t>Type here</a:t>
            </a:r>
            <a:endParaRPr sz="700" dirty="0">
              <a:latin typeface="Calibri"/>
              <a:ea typeface="Calibri"/>
              <a:cs typeface="Calibri"/>
              <a:sym typeface="Calibri"/>
            </a:endParaRPr>
          </a:p>
        </p:txBody>
      </p:sp>
      <p:sp>
        <p:nvSpPr>
          <p:cNvPr id="257" name="Google Shape;257;p32"/>
          <p:cNvSpPr txBox="1"/>
          <p:nvPr/>
        </p:nvSpPr>
        <p:spPr>
          <a:xfrm>
            <a:off x="2481563" y="659751"/>
            <a:ext cx="999600" cy="219300"/>
          </a:xfrm>
          <a:prstGeom prst="rect">
            <a:avLst/>
          </a:prstGeom>
          <a:solidFill>
            <a:srgbClr val="FCE5CD"/>
          </a:solidFill>
          <a:ln w="9525"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p>
            <a:r>
              <a:rPr lang="en" sz="700" dirty="0">
                <a:latin typeface="Calibri"/>
                <a:ea typeface="Calibri"/>
                <a:cs typeface="Calibri"/>
                <a:sym typeface="Calibri"/>
              </a:rPr>
              <a:t>Type here</a:t>
            </a:r>
            <a:endParaRPr sz="700" dirty="0">
              <a:latin typeface="Calibri"/>
              <a:ea typeface="Calibri"/>
              <a:cs typeface="Calibri"/>
              <a:sym typeface="Calibri"/>
            </a:endParaRPr>
          </a:p>
        </p:txBody>
      </p:sp>
      <p:sp>
        <p:nvSpPr>
          <p:cNvPr id="258" name="Google Shape;258;p32"/>
          <p:cNvSpPr txBox="1"/>
          <p:nvPr/>
        </p:nvSpPr>
        <p:spPr>
          <a:xfrm>
            <a:off x="3541988" y="123351"/>
            <a:ext cx="999600" cy="219300"/>
          </a:xfrm>
          <a:prstGeom prst="rect">
            <a:avLst/>
          </a:prstGeom>
          <a:solidFill>
            <a:srgbClr val="FCE5CD"/>
          </a:solidFill>
          <a:ln w="9525"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p>
            <a:r>
              <a:rPr lang="en" sz="700" dirty="0">
                <a:latin typeface="Calibri"/>
                <a:ea typeface="Calibri"/>
                <a:cs typeface="Calibri"/>
                <a:sym typeface="Calibri"/>
              </a:rPr>
              <a:t>Type  here</a:t>
            </a:r>
            <a:endParaRPr sz="700" dirty="0">
              <a:latin typeface="Calibri"/>
              <a:ea typeface="Calibri"/>
              <a:cs typeface="Calibri"/>
              <a:sym typeface="Calibri"/>
            </a:endParaRPr>
          </a:p>
        </p:txBody>
      </p:sp>
      <p:sp>
        <p:nvSpPr>
          <p:cNvPr id="259" name="Google Shape;259;p32"/>
          <p:cNvSpPr txBox="1"/>
          <p:nvPr/>
        </p:nvSpPr>
        <p:spPr>
          <a:xfrm>
            <a:off x="3541988" y="391551"/>
            <a:ext cx="999600" cy="219300"/>
          </a:xfrm>
          <a:prstGeom prst="rect">
            <a:avLst/>
          </a:prstGeom>
          <a:solidFill>
            <a:srgbClr val="FCE5CD"/>
          </a:solidFill>
          <a:ln w="9525"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p>
            <a:r>
              <a:rPr lang="en" sz="700" dirty="0">
                <a:latin typeface="Calibri"/>
                <a:ea typeface="Calibri"/>
                <a:cs typeface="Calibri"/>
                <a:sym typeface="Calibri"/>
              </a:rPr>
              <a:t>Type here</a:t>
            </a:r>
            <a:endParaRPr sz="700" dirty="0">
              <a:latin typeface="Calibri"/>
              <a:ea typeface="Calibri"/>
              <a:cs typeface="Calibri"/>
              <a:sym typeface="Calibri"/>
            </a:endParaRPr>
          </a:p>
        </p:txBody>
      </p:sp>
      <p:sp>
        <p:nvSpPr>
          <p:cNvPr id="260" name="Google Shape;260;p32"/>
          <p:cNvSpPr txBox="1"/>
          <p:nvPr/>
        </p:nvSpPr>
        <p:spPr>
          <a:xfrm>
            <a:off x="3541988" y="659751"/>
            <a:ext cx="999600" cy="219300"/>
          </a:xfrm>
          <a:prstGeom prst="rect">
            <a:avLst/>
          </a:prstGeom>
          <a:solidFill>
            <a:srgbClr val="FCE5CD"/>
          </a:solidFill>
          <a:ln w="9525"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p>
            <a:r>
              <a:rPr lang="en" sz="700" dirty="0">
                <a:latin typeface="Calibri"/>
                <a:ea typeface="Calibri"/>
                <a:cs typeface="Calibri"/>
                <a:sym typeface="Calibri"/>
              </a:rPr>
              <a:t>Type  here</a:t>
            </a:r>
            <a:endParaRPr sz="700" dirty="0">
              <a:latin typeface="Calibri"/>
              <a:ea typeface="Calibri"/>
              <a:cs typeface="Calibri"/>
              <a:sym typeface="Calibri"/>
            </a:endParaRPr>
          </a:p>
        </p:txBody>
      </p:sp>
      <p:sp>
        <p:nvSpPr>
          <p:cNvPr id="261" name="Google Shape;261;p32"/>
          <p:cNvSpPr txBox="1"/>
          <p:nvPr/>
        </p:nvSpPr>
        <p:spPr>
          <a:xfrm>
            <a:off x="4602413" y="123351"/>
            <a:ext cx="999600" cy="219300"/>
          </a:xfrm>
          <a:prstGeom prst="rect">
            <a:avLst/>
          </a:prstGeom>
          <a:solidFill>
            <a:srgbClr val="FCE5CD"/>
          </a:solidFill>
          <a:ln w="9525"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p>
            <a:r>
              <a:rPr lang="en" sz="700" dirty="0">
                <a:latin typeface="Calibri"/>
                <a:ea typeface="Calibri"/>
                <a:cs typeface="Calibri"/>
                <a:sym typeface="Calibri"/>
              </a:rPr>
              <a:t>Type  here</a:t>
            </a:r>
            <a:endParaRPr sz="700" dirty="0">
              <a:latin typeface="Calibri"/>
              <a:ea typeface="Calibri"/>
              <a:cs typeface="Calibri"/>
              <a:sym typeface="Calibri"/>
            </a:endParaRPr>
          </a:p>
        </p:txBody>
      </p:sp>
      <p:sp>
        <p:nvSpPr>
          <p:cNvPr id="262" name="Google Shape;262;p32"/>
          <p:cNvSpPr txBox="1"/>
          <p:nvPr/>
        </p:nvSpPr>
        <p:spPr>
          <a:xfrm>
            <a:off x="4602413" y="391551"/>
            <a:ext cx="999600" cy="219300"/>
          </a:xfrm>
          <a:prstGeom prst="rect">
            <a:avLst/>
          </a:prstGeom>
          <a:solidFill>
            <a:srgbClr val="FCE5CD"/>
          </a:solidFill>
          <a:ln w="9525"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p>
            <a:r>
              <a:rPr lang="en" sz="700" dirty="0">
                <a:latin typeface="Calibri"/>
                <a:ea typeface="Calibri"/>
                <a:cs typeface="Calibri"/>
                <a:sym typeface="Calibri"/>
              </a:rPr>
              <a:t>Type here</a:t>
            </a:r>
            <a:endParaRPr sz="700" dirty="0">
              <a:latin typeface="Calibri"/>
              <a:ea typeface="Calibri"/>
              <a:cs typeface="Calibri"/>
              <a:sym typeface="Calibri"/>
            </a:endParaRPr>
          </a:p>
        </p:txBody>
      </p:sp>
      <p:sp>
        <p:nvSpPr>
          <p:cNvPr id="263" name="Google Shape;263;p32"/>
          <p:cNvSpPr txBox="1"/>
          <p:nvPr/>
        </p:nvSpPr>
        <p:spPr>
          <a:xfrm>
            <a:off x="4602413" y="659751"/>
            <a:ext cx="999600" cy="219300"/>
          </a:xfrm>
          <a:prstGeom prst="rect">
            <a:avLst/>
          </a:prstGeom>
          <a:solidFill>
            <a:srgbClr val="FCE5CD"/>
          </a:solidFill>
          <a:ln w="9525"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p>
            <a:r>
              <a:rPr lang="en" sz="700" dirty="0">
                <a:latin typeface="Calibri"/>
                <a:ea typeface="Calibri"/>
                <a:cs typeface="Calibri"/>
                <a:sym typeface="Calibri"/>
              </a:rPr>
              <a:t>Type  here</a:t>
            </a:r>
            <a:endParaRPr sz="700" dirty="0">
              <a:latin typeface="Calibri"/>
              <a:ea typeface="Calibri"/>
              <a:cs typeface="Calibri"/>
              <a:sym typeface="Calibri"/>
            </a:endParaRPr>
          </a:p>
        </p:txBody>
      </p:sp>
      <p:sp>
        <p:nvSpPr>
          <p:cNvPr id="264" name="Google Shape;264;p32"/>
          <p:cNvSpPr txBox="1"/>
          <p:nvPr/>
        </p:nvSpPr>
        <p:spPr>
          <a:xfrm>
            <a:off x="5662838" y="123351"/>
            <a:ext cx="999600" cy="219300"/>
          </a:xfrm>
          <a:prstGeom prst="rect">
            <a:avLst/>
          </a:prstGeom>
          <a:solidFill>
            <a:srgbClr val="FCE5CD"/>
          </a:solidFill>
          <a:ln w="9525"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p>
            <a:r>
              <a:rPr lang="en" sz="700" dirty="0">
                <a:latin typeface="Calibri"/>
                <a:ea typeface="Calibri"/>
                <a:cs typeface="Calibri"/>
                <a:sym typeface="Calibri"/>
              </a:rPr>
              <a:t>Type here</a:t>
            </a:r>
            <a:endParaRPr sz="700" dirty="0">
              <a:latin typeface="Calibri"/>
              <a:ea typeface="Calibri"/>
              <a:cs typeface="Calibri"/>
              <a:sym typeface="Calibri"/>
            </a:endParaRPr>
          </a:p>
        </p:txBody>
      </p:sp>
      <p:sp>
        <p:nvSpPr>
          <p:cNvPr id="265" name="Google Shape;265;p32"/>
          <p:cNvSpPr txBox="1"/>
          <p:nvPr/>
        </p:nvSpPr>
        <p:spPr>
          <a:xfrm>
            <a:off x="5662838" y="391551"/>
            <a:ext cx="999600" cy="219300"/>
          </a:xfrm>
          <a:prstGeom prst="rect">
            <a:avLst/>
          </a:prstGeom>
          <a:solidFill>
            <a:srgbClr val="FCE5CD"/>
          </a:solidFill>
          <a:ln w="9525"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p>
            <a:r>
              <a:rPr lang="en" sz="700" dirty="0">
                <a:latin typeface="Calibri"/>
                <a:ea typeface="Calibri"/>
                <a:cs typeface="Calibri"/>
                <a:sym typeface="Calibri"/>
              </a:rPr>
              <a:t>Type here</a:t>
            </a:r>
            <a:endParaRPr sz="700" dirty="0">
              <a:latin typeface="Calibri"/>
              <a:ea typeface="Calibri"/>
              <a:cs typeface="Calibri"/>
              <a:sym typeface="Calibri"/>
            </a:endParaRPr>
          </a:p>
        </p:txBody>
      </p:sp>
      <p:sp>
        <p:nvSpPr>
          <p:cNvPr id="266" name="Google Shape;266;p32"/>
          <p:cNvSpPr txBox="1"/>
          <p:nvPr/>
        </p:nvSpPr>
        <p:spPr>
          <a:xfrm>
            <a:off x="5662838" y="659751"/>
            <a:ext cx="999600" cy="219300"/>
          </a:xfrm>
          <a:prstGeom prst="rect">
            <a:avLst/>
          </a:prstGeom>
          <a:solidFill>
            <a:srgbClr val="FCE5CD"/>
          </a:solidFill>
          <a:ln w="9525"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p>
            <a:r>
              <a:rPr lang="en" sz="700" dirty="0">
                <a:latin typeface="Calibri"/>
                <a:ea typeface="Calibri"/>
                <a:cs typeface="Calibri"/>
                <a:sym typeface="Calibri"/>
              </a:rPr>
              <a:t>Type here</a:t>
            </a:r>
            <a:endParaRPr sz="700" dirty="0">
              <a:latin typeface="Calibri"/>
              <a:ea typeface="Calibri"/>
              <a:cs typeface="Calibri"/>
              <a:sym typeface="Calibri"/>
            </a:endParaRPr>
          </a:p>
        </p:txBody>
      </p:sp>
      <p:sp>
        <p:nvSpPr>
          <p:cNvPr id="267" name="Google Shape;267;p32"/>
          <p:cNvSpPr txBox="1"/>
          <p:nvPr/>
        </p:nvSpPr>
        <p:spPr>
          <a:xfrm>
            <a:off x="6723263" y="123351"/>
            <a:ext cx="999600" cy="219300"/>
          </a:xfrm>
          <a:prstGeom prst="rect">
            <a:avLst/>
          </a:prstGeom>
          <a:solidFill>
            <a:srgbClr val="FCE5CD"/>
          </a:solidFill>
          <a:ln w="9525"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p>
            <a:r>
              <a:rPr lang="en" sz="700" dirty="0">
                <a:latin typeface="Calibri"/>
                <a:ea typeface="Calibri"/>
                <a:cs typeface="Calibri"/>
                <a:sym typeface="Calibri"/>
              </a:rPr>
              <a:t>Type here</a:t>
            </a:r>
            <a:endParaRPr sz="700" dirty="0">
              <a:latin typeface="Calibri"/>
              <a:ea typeface="Calibri"/>
              <a:cs typeface="Calibri"/>
              <a:sym typeface="Calibri"/>
            </a:endParaRPr>
          </a:p>
        </p:txBody>
      </p:sp>
      <p:sp>
        <p:nvSpPr>
          <p:cNvPr id="268" name="Google Shape;268;p32"/>
          <p:cNvSpPr txBox="1"/>
          <p:nvPr/>
        </p:nvSpPr>
        <p:spPr>
          <a:xfrm>
            <a:off x="6723263" y="391551"/>
            <a:ext cx="999600" cy="219300"/>
          </a:xfrm>
          <a:prstGeom prst="rect">
            <a:avLst/>
          </a:prstGeom>
          <a:solidFill>
            <a:srgbClr val="FCE5CD"/>
          </a:solidFill>
          <a:ln w="9525"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p>
            <a:r>
              <a:rPr lang="en" sz="700" dirty="0">
                <a:latin typeface="Calibri"/>
                <a:ea typeface="Calibri"/>
                <a:cs typeface="Calibri"/>
                <a:sym typeface="Calibri"/>
              </a:rPr>
              <a:t>Type here</a:t>
            </a:r>
            <a:endParaRPr sz="700" dirty="0">
              <a:latin typeface="Calibri"/>
              <a:ea typeface="Calibri"/>
              <a:cs typeface="Calibri"/>
              <a:sym typeface="Calibri"/>
            </a:endParaRPr>
          </a:p>
        </p:txBody>
      </p:sp>
      <p:sp>
        <p:nvSpPr>
          <p:cNvPr id="269" name="Google Shape;269;p32"/>
          <p:cNvSpPr txBox="1"/>
          <p:nvPr/>
        </p:nvSpPr>
        <p:spPr>
          <a:xfrm>
            <a:off x="6723263" y="659751"/>
            <a:ext cx="999600" cy="219300"/>
          </a:xfrm>
          <a:prstGeom prst="rect">
            <a:avLst/>
          </a:prstGeom>
          <a:solidFill>
            <a:srgbClr val="FCE5CD"/>
          </a:solidFill>
          <a:ln w="9525"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p>
            <a:r>
              <a:rPr lang="en" sz="700" dirty="0">
                <a:latin typeface="Calibri"/>
                <a:ea typeface="Calibri"/>
                <a:cs typeface="Calibri"/>
                <a:sym typeface="Calibri"/>
              </a:rPr>
              <a:t>Type here</a:t>
            </a:r>
            <a:endParaRPr sz="700" dirty="0">
              <a:latin typeface="Calibri"/>
              <a:ea typeface="Calibri"/>
              <a:cs typeface="Calibri"/>
              <a:sym typeface="Calibri"/>
            </a:endParaRPr>
          </a:p>
        </p:txBody>
      </p:sp>
      <p:sp>
        <p:nvSpPr>
          <p:cNvPr id="270" name="Google Shape;270;p32"/>
          <p:cNvSpPr txBox="1"/>
          <p:nvPr/>
        </p:nvSpPr>
        <p:spPr>
          <a:xfrm>
            <a:off x="7783688" y="123351"/>
            <a:ext cx="999600" cy="219300"/>
          </a:xfrm>
          <a:prstGeom prst="rect">
            <a:avLst/>
          </a:prstGeom>
          <a:solidFill>
            <a:srgbClr val="FCE5CD"/>
          </a:solidFill>
          <a:ln w="9525"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p>
            <a:r>
              <a:rPr lang="en" sz="700" dirty="0">
                <a:latin typeface="Calibri"/>
                <a:ea typeface="Calibri"/>
                <a:cs typeface="Calibri"/>
                <a:sym typeface="Calibri"/>
              </a:rPr>
              <a:t>Type here</a:t>
            </a:r>
            <a:endParaRPr sz="700" dirty="0">
              <a:latin typeface="Calibri"/>
              <a:ea typeface="Calibri"/>
              <a:cs typeface="Calibri"/>
              <a:sym typeface="Calibri"/>
            </a:endParaRPr>
          </a:p>
        </p:txBody>
      </p:sp>
      <p:sp>
        <p:nvSpPr>
          <p:cNvPr id="271" name="Google Shape;271;p32"/>
          <p:cNvSpPr txBox="1"/>
          <p:nvPr/>
        </p:nvSpPr>
        <p:spPr>
          <a:xfrm>
            <a:off x="7783688" y="391551"/>
            <a:ext cx="999600" cy="219300"/>
          </a:xfrm>
          <a:prstGeom prst="rect">
            <a:avLst/>
          </a:prstGeom>
          <a:solidFill>
            <a:srgbClr val="FCE5CD"/>
          </a:solidFill>
          <a:ln w="9525"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p>
            <a:r>
              <a:rPr lang="en" sz="700" dirty="0">
                <a:latin typeface="Calibri"/>
                <a:ea typeface="Calibri"/>
                <a:cs typeface="Calibri"/>
                <a:sym typeface="Calibri"/>
              </a:rPr>
              <a:t>Type  here</a:t>
            </a:r>
            <a:endParaRPr sz="700" dirty="0">
              <a:latin typeface="Calibri"/>
              <a:ea typeface="Calibri"/>
              <a:cs typeface="Calibri"/>
              <a:sym typeface="Calibri"/>
            </a:endParaRPr>
          </a:p>
        </p:txBody>
      </p:sp>
      <p:sp>
        <p:nvSpPr>
          <p:cNvPr id="272" name="Google Shape;272;p32"/>
          <p:cNvSpPr txBox="1"/>
          <p:nvPr/>
        </p:nvSpPr>
        <p:spPr>
          <a:xfrm>
            <a:off x="7783688" y="659751"/>
            <a:ext cx="999600" cy="219300"/>
          </a:xfrm>
          <a:prstGeom prst="rect">
            <a:avLst/>
          </a:prstGeom>
          <a:solidFill>
            <a:srgbClr val="FCE5CD"/>
          </a:solidFill>
          <a:ln w="9525"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p>
            <a:r>
              <a:rPr lang="en" sz="700" dirty="0">
                <a:latin typeface="Calibri"/>
                <a:ea typeface="Calibri"/>
                <a:cs typeface="Calibri"/>
                <a:sym typeface="Calibri"/>
              </a:rPr>
              <a:t>Type here</a:t>
            </a:r>
            <a:endParaRPr sz="700" dirty="0">
              <a:latin typeface="Calibri"/>
              <a:ea typeface="Calibri"/>
              <a:cs typeface="Calibri"/>
              <a:sym typeface="Calibri"/>
            </a:endParaRPr>
          </a:p>
        </p:txBody>
      </p:sp>
      <p:sp>
        <p:nvSpPr>
          <p:cNvPr id="273" name="Google Shape;273;p32"/>
          <p:cNvSpPr txBox="1"/>
          <p:nvPr/>
        </p:nvSpPr>
        <p:spPr>
          <a:xfrm>
            <a:off x="1812025" y="5297375"/>
            <a:ext cx="5525700" cy="377700"/>
          </a:xfrm>
          <a:prstGeom prst="rect">
            <a:avLst/>
          </a:prstGeom>
          <a:noFill/>
          <a:ln>
            <a:noFill/>
          </a:ln>
        </p:spPr>
        <p:txBody>
          <a:bodyPr spcFirstLastPara="1" wrap="square" lIns="91425" tIns="91425" rIns="91425" bIns="91425" anchor="t" anchorCtr="0">
            <a:noAutofit/>
          </a:bodyPr>
          <a:lstStyle/>
          <a:p>
            <a:r>
              <a:rPr lang="en" sz="1300" b="1" dirty="0">
                <a:latin typeface="Calibri"/>
                <a:cs typeface="Calibri"/>
                <a:sym typeface="Calibri"/>
              </a:rPr>
              <a:t>Instructions:</a:t>
            </a:r>
            <a:r>
              <a:rPr lang="en" sz="1300" dirty="0">
                <a:latin typeface="Calibri"/>
                <a:cs typeface="Calibri"/>
                <a:sym typeface="Calibri"/>
              </a:rPr>
              <a:t> Choose a box at the top. Type the name of your chosen location and today's predicted high temperature. Move your box so it is in the correct order on the number line.</a:t>
            </a:r>
            <a:endParaRPr lang="en" sz="1300" dirty="0">
              <a:cs typeface="Calibri"/>
            </a:endParaRPr>
          </a:p>
        </p:txBody>
      </p:sp>
      <p:sp>
        <p:nvSpPr>
          <p:cNvPr id="2" name="TextBox 1">
            <a:extLst>
              <a:ext uri="{FF2B5EF4-FFF2-40B4-BE49-F238E27FC236}">
                <a16:creationId xmlns:a16="http://schemas.microsoft.com/office/drawing/2014/main" id="{0FFF1712-6AA6-4B6A-816E-85135AF54362}"/>
              </a:ext>
            </a:extLst>
          </p:cNvPr>
          <p:cNvSpPr txBox="1"/>
          <p:nvPr/>
        </p:nvSpPr>
        <p:spPr>
          <a:xfrm>
            <a:off x="2580155" y="6304031"/>
            <a:ext cx="3836504" cy="369332"/>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cs typeface="Calibri"/>
              </a:rPr>
              <a:t>Predicted High Temperature</a:t>
            </a:r>
          </a:p>
        </p:txBody>
      </p:sp>
    </p:spTree>
    <p:extLst>
      <p:ext uri="{BB962C8B-B14F-4D97-AF65-F5344CB8AC3E}">
        <p14:creationId xmlns:p14="http://schemas.microsoft.com/office/powerpoint/2010/main" val="1008967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6B5CA2-07DA-4041-817E-17121F18509F}"/>
              </a:ext>
            </a:extLst>
          </p:cNvPr>
          <p:cNvSpPr>
            <a:spLocks noGrp="1"/>
          </p:cNvSpPr>
          <p:nvPr>
            <p:ph type="title"/>
          </p:nvPr>
        </p:nvSpPr>
        <p:spPr/>
        <p:txBody>
          <a:bodyPr/>
          <a:lstStyle/>
          <a:p>
            <a:r>
              <a:rPr lang="en-US"/>
              <a:t>On the Same Day in March</a:t>
            </a:r>
            <a:endParaRPr lang="en-CA"/>
          </a:p>
        </p:txBody>
      </p:sp>
      <p:sp>
        <p:nvSpPr>
          <p:cNvPr id="5" name="Content Placeholder 4">
            <a:extLst>
              <a:ext uri="{FF2B5EF4-FFF2-40B4-BE49-F238E27FC236}">
                <a16:creationId xmlns:a16="http://schemas.microsoft.com/office/drawing/2014/main" id="{6CD0CF90-BA18-4091-A887-9E26ACDA9208}"/>
              </a:ext>
            </a:extLst>
          </p:cNvPr>
          <p:cNvSpPr>
            <a:spLocks noGrp="1"/>
          </p:cNvSpPr>
          <p:nvPr>
            <p:ph idx="1"/>
          </p:nvPr>
        </p:nvSpPr>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a:bodyPr>
          <a:lstStyle/>
          <a:p>
            <a:endParaRPr lang="en-US" dirty="0">
              <a:cs typeface="Calibri"/>
            </a:endParaRPr>
          </a:p>
          <a:p>
            <a:pPr marL="0" indent="0">
              <a:buNone/>
            </a:pPr>
            <a:r>
              <a:rPr lang="en-US" sz="3200" dirty="0">
                <a:solidFill>
                  <a:srgbClr val="FF0000"/>
                </a:solidFill>
                <a:cs typeface="Calibri"/>
              </a:rPr>
              <a:t>Discussion:</a:t>
            </a:r>
            <a:r>
              <a:rPr lang="en-US" sz="3200" dirty="0">
                <a:cs typeface="Calibri"/>
              </a:rPr>
              <a:t> </a:t>
            </a:r>
          </a:p>
          <a:p>
            <a:r>
              <a:rPr lang="en-US" sz="3200" dirty="0">
                <a:cs typeface="Calibri"/>
              </a:rPr>
              <a:t>What do the units of these measurements tell us? </a:t>
            </a:r>
          </a:p>
          <a:p>
            <a:r>
              <a:rPr lang="en-US" sz="3200" dirty="0">
                <a:cs typeface="Calibri"/>
              </a:rPr>
              <a:t>How do they help us compare the information? </a:t>
            </a:r>
          </a:p>
          <a:p>
            <a:r>
              <a:rPr lang="en-US" sz="3200" dirty="0">
                <a:cs typeface="Calibri"/>
              </a:rPr>
              <a:t>How does the weather in these various locations impact humans and other living things?</a:t>
            </a:r>
            <a:endParaRPr lang="en-US" sz="2000">
              <a:cs typeface="Calibri"/>
            </a:endParaRPr>
          </a:p>
        </p:txBody>
      </p:sp>
    </p:spTree>
    <p:extLst>
      <p:ext uri="{BB962C8B-B14F-4D97-AF65-F5344CB8AC3E}">
        <p14:creationId xmlns:p14="http://schemas.microsoft.com/office/powerpoint/2010/main" val="2559417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CAAC5-2813-4FF7-8251-22A0CB8C8268}"/>
              </a:ext>
            </a:extLst>
          </p:cNvPr>
          <p:cNvSpPr>
            <a:spLocks noGrp="1"/>
          </p:cNvSpPr>
          <p:nvPr>
            <p:ph type="title"/>
          </p:nvPr>
        </p:nvSpPr>
        <p:spPr/>
        <p:txBody>
          <a:bodyPr>
            <a:normAutofit fontScale="90000"/>
          </a:bodyPr>
          <a:lstStyle/>
          <a:p>
            <a:r>
              <a:rPr lang="en-US">
                <a:cs typeface="Calibri"/>
              </a:rPr>
              <a:t>Weather Reports from Around the World</a:t>
            </a:r>
            <a:endParaRPr lang="en-US"/>
          </a:p>
        </p:txBody>
      </p:sp>
      <p:sp>
        <p:nvSpPr>
          <p:cNvPr id="3" name="Content Placeholder 2">
            <a:extLst>
              <a:ext uri="{FF2B5EF4-FFF2-40B4-BE49-F238E27FC236}">
                <a16:creationId xmlns:a16="http://schemas.microsoft.com/office/drawing/2014/main" id="{70930FFA-C4B2-426F-BBA1-D5775F59047B}"/>
              </a:ext>
            </a:extLst>
          </p:cNvPr>
          <p:cNvSpPr>
            <a:spLocks noGrp="1"/>
          </p:cNvSpPr>
          <p:nvPr>
            <p:ph idx="1"/>
          </p:nvPr>
        </p:nvSpPr>
        <p:spPr>
          <a:xfrm>
            <a:off x="228600" y="1951037"/>
            <a:ext cx="8610600" cy="1808783"/>
          </a:xfrm>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a:bodyPr>
          <a:lstStyle/>
          <a:p>
            <a:r>
              <a:rPr lang="en-US" dirty="0">
                <a:cs typeface="Calibri"/>
              </a:rPr>
              <a:t>Watch these weather reports:</a:t>
            </a:r>
          </a:p>
          <a:p>
            <a:pPr lvl="1"/>
            <a:r>
              <a:rPr lang="en-US" dirty="0">
                <a:cs typeface="Calibri"/>
              </a:rPr>
              <a:t>Winnipeg </a:t>
            </a:r>
            <a:r>
              <a:rPr lang="en-US" dirty="0">
                <a:ea typeface="+mn-lt"/>
                <a:cs typeface="+mn-lt"/>
                <a:hlinkClick r:id="rId3"/>
              </a:rPr>
              <a:t>https://winnipeg.ctvnews.ca/video?binId=1.1814091</a:t>
            </a:r>
            <a:r>
              <a:rPr lang="en-US" dirty="0">
                <a:ea typeface="+mn-lt"/>
                <a:cs typeface="+mn-lt"/>
              </a:rPr>
              <a:t> (you will have to find a weather clip usually there is one in the first couple of minutes of the show)</a:t>
            </a:r>
          </a:p>
          <a:p>
            <a:pPr lvl="1"/>
            <a:r>
              <a:rPr lang="en-US" dirty="0">
                <a:ea typeface="+mn-lt"/>
                <a:cs typeface="+mn-lt"/>
              </a:rPr>
              <a:t>England </a:t>
            </a:r>
            <a:r>
              <a:rPr lang="en-US" dirty="0">
                <a:ea typeface="+mn-lt"/>
                <a:cs typeface="+mn-lt"/>
                <a:hlinkClick r:id="rId4"/>
              </a:rPr>
              <a:t>https://news.sky.com/weather</a:t>
            </a:r>
            <a:r>
              <a:rPr lang="en-US" dirty="0">
                <a:ea typeface="+mn-lt"/>
                <a:cs typeface="+mn-lt"/>
              </a:rPr>
              <a:t> </a:t>
            </a:r>
          </a:p>
          <a:p>
            <a:pPr lvl="1"/>
            <a:r>
              <a:rPr lang="en-US" dirty="0">
                <a:ea typeface="+mn-lt"/>
                <a:cs typeface="+mn-lt"/>
              </a:rPr>
              <a:t>Florida </a:t>
            </a:r>
            <a:r>
              <a:rPr lang="en-US" dirty="0">
                <a:ea typeface="+mn-lt"/>
                <a:cs typeface="+mn-lt"/>
                <a:hlinkClick r:id="rId5"/>
              </a:rPr>
              <a:t>https://wsvn.com/weather/</a:t>
            </a:r>
            <a:r>
              <a:rPr lang="en-US" dirty="0">
                <a:ea typeface="+mn-lt"/>
                <a:cs typeface="+mn-lt"/>
              </a:rPr>
              <a:t> </a:t>
            </a:r>
          </a:p>
        </p:txBody>
      </p:sp>
      <p:graphicFrame>
        <p:nvGraphicFramePr>
          <p:cNvPr id="4" name="Table 4">
            <a:extLst>
              <a:ext uri="{FF2B5EF4-FFF2-40B4-BE49-F238E27FC236}">
                <a16:creationId xmlns:a16="http://schemas.microsoft.com/office/drawing/2014/main" id="{2360521E-782D-4906-8EB8-8590C8DFC1B0}"/>
              </a:ext>
            </a:extLst>
          </p:cNvPr>
          <p:cNvGraphicFramePr>
            <a:graphicFrameLocks noGrp="1"/>
          </p:cNvGraphicFramePr>
          <p:nvPr>
            <p:extLst>
              <p:ext uri="{D42A27DB-BD31-4B8C-83A1-F6EECF244321}">
                <p14:modId xmlns:p14="http://schemas.microsoft.com/office/powerpoint/2010/main" val="1025609613"/>
              </p:ext>
            </p:extLst>
          </p:nvPr>
        </p:nvGraphicFramePr>
        <p:xfrm>
          <a:off x="311119" y="3733205"/>
          <a:ext cx="8282564" cy="2108200"/>
        </p:xfrm>
        <a:graphic>
          <a:graphicData uri="http://schemas.openxmlformats.org/drawingml/2006/table">
            <a:tbl>
              <a:tblPr firstRow="1" bandRow="1">
                <a:tableStyleId>{08FB837D-C827-4EFA-A057-4D05807E0F7C}</a:tableStyleId>
              </a:tblPr>
              <a:tblGrid>
                <a:gridCol w="4141282">
                  <a:extLst>
                    <a:ext uri="{9D8B030D-6E8A-4147-A177-3AD203B41FA5}">
                      <a16:colId xmlns:a16="http://schemas.microsoft.com/office/drawing/2014/main" val="3758931"/>
                    </a:ext>
                  </a:extLst>
                </a:gridCol>
                <a:gridCol w="4141282">
                  <a:extLst>
                    <a:ext uri="{9D8B030D-6E8A-4147-A177-3AD203B41FA5}">
                      <a16:colId xmlns:a16="http://schemas.microsoft.com/office/drawing/2014/main" val="2803328556"/>
                    </a:ext>
                  </a:extLst>
                </a:gridCol>
              </a:tblGrid>
              <a:tr h="370840">
                <a:tc>
                  <a:txBody>
                    <a:bodyPr/>
                    <a:lstStyle/>
                    <a:p>
                      <a:r>
                        <a:rPr lang="en-US" dirty="0"/>
                        <a:t>What do you notice?</a:t>
                      </a:r>
                    </a:p>
                  </a:txBody>
                  <a:tcPr/>
                </a:tc>
                <a:tc>
                  <a:txBody>
                    <a:bodyPr/>
                    <a:lstStyle/>
                    <a:p>
                      <a:r>
                        <a:rPr lang="en-US" dirty="0"/>
                        <a:t>What do you wonder?</a:t>
                      </a:r>
                    </a:p>
                  </a:txBody>
                  <a:tcPr/>
                </a:tc>
                <a:extLst>
                  <a:ext uri="{0D108BD9-81ED-4DB2-BD59-A6C34878D82A}">
                    <a16:rowId xmlns:a16="http://schemas.microsoft.com/office/drawing/2014/main" val="1511025666"/>
                  </a:ext>
                </a:extLst>
              </a:tr>
              <a:tr h="370840">
                <a:tc>
                  <a:txBody>
                    <a:bodyPr/>
                    <a:lstStyle/>
                    <a:p>
                      <a:endParaRPr lang="en-US"/>
                    </a:p>
                    <a:p>
                      <a:pPr lvl="0">
                        <a:buNone/>
                      </a:pPr>
                      <a:endParaRPr lang="en-US" dirty="0"/>
                    </a:p>
                    <a:p>
                      <a:pPr lvl="0">
                        <a:buNone/>
                      </a:pPr>
                      <a:endParaRPr lang="en-US" dirty="0"/>
                    </a:p>
                    <a:p>
                      <a:pPr lvl="0">
                        <a:buNone/>
                      </a:pPr>
                      <a:endParaRPr lang="en-US" dirty="0"/>
                    </a:p>
                    <a:p>
                      <a:pPr lvl="0">
                        <a:buNone/>
                      </a:pPr>
                      <a:endParaRPr lang="en-US" dirty="0"/>
                    </a:p>
                    <a:p>
                      <a:pPr lvl="0">
                        <a:buNone/>
                      </a:pPr>
                      <a:endParaRPr lang="en-US" dirty="0"/>
                    </a:p>
                  </a:txBody>
                  <a:tcPr/>
                </a:tc>
                <a:tc>
                  <a:txBody>
                    <a:bodyPr/>
                    <a:lstStyle/>
                    <a:p>
                      <a:endParaRPr lang="en-US"/>
                    </a:p>
                  </a:txBody>
                  <a:tcPr/>
                </a:tc>
                <a:extLst>
                  <a:ext uri="{0D108BD9-81ED-4DB2-BD59-A6C34878D82A}">
                    <a16:rowId xmlns:a16="http://schemas.microsoft.com/office/drawing/2014/main" val="887226971"/>
                  </a:ext>
                </a:extLst>
              </a:tr>
            </a:tbl>
          </a:graphicData>
        </a:graphic>
      </p:graphicFrame>
      <p:sp>
        <p:nvSpPr>
          <p:cNvPr id="5" name="TextBox 4">
            <a:extLst>
              <a:ext uri="{FF2B5EF4-FFF2-40B4-BE49-F238E27FC236}">
                <a16:creationId xmlns:a16="http://schemas.microsoft.com/office/drawing/2014/main" id="{64894BDB-2FD3-4847-AFE2-AE2437CD1CAC}"/>
              </a:ext>
            </a:extLst>
          </p:cNvPr>
          <p:cNvSpPr txBox="1"/>
          <p:nvPr/>
        </p:nvSpPr>
        <p:spPr>
          <a:xfrm>
            <a:off x="384717" y="5779118"/>
            <a:ext cx="794245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cs typeface="Calibri"/>
            </a:endParaRPr>
          </a:p>
        </p:txBody>
      </p:sp>
    </p:spTree>
    <p:extLst>
      <p:ext uri="{BB962C8B-B14F-4D97-AF65-F5344CB8AC3E}">
        <p14:creationId xmlns:p14="http://schemas.microsoft.com/office/powerpoint/2010/main" val="461319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A8263CA-6417-4A48-B35A-AF2E94192FD6}"/>
              </a:ext>
            </a:extLst>
          </p:cNvPr>
          <p:cNvSpPr>
            <a:spLocks noGrp="1"/>
          </p:cNvSpPr>
          <p:nvPr>
            <p:ph type="body" idx="1"/>
          </p:nvPr>
        </p:nvSpPr>
        <p:spPr>
          <a:xfrm>
            <a:off x="457200" y="1798638"/>
            <a:ext cx="8229600" cy="639762"/>
          </a:xfrm>
        </p:spPr>
        <p:txBody>
          <a:bodyPr>
            <a:normAutofit fontScale="92500" lnSpcReduction="20000"/>
          </a:bodyPr>
          <a:lstStyle/>
          <a:p>
            <a:r>
              <a:rPr lang="en-US" b="0" dirty="0">
                <a:ea typeface="+mn-lt"/>
                <a:cs typeface="+mn-lt"/>
              </a:rPr>
              <a:t>Watch </a:t>
            </a:r>
            <a:r>
              <a:rPr lang="en-US" b="0" i="1" dirty="0">
                <a:ea typeface="+mn-lt"/>
                <a:cs typeface="+mn-lt"/>
                <a:hlinkClick r:id="rId3"/>
              </a:rPr>
              <a:t>What is a Blizzard</a:t>
            </a:r>
            <a:r>
              <a:rPr lang="en-US" b="0" i="1" dirty="0">
                <a:ea typeface="+mn-lt"/>
                <a:cs typeface="+mn-lt"/>
              </a:rPr>
              <a:t>. </a:t>
            </a:r>
            <a:r>
              <a:rPr lang="en-US" b="0" dirty="0">
                <a:ea typeface="+mn-lt"/>
                <a:cs typeface="+mn-lt"/>
              </a:rPr>
              <a:t>You may find it helpful to watch to pause and re-watch segments to help you make meaning while viewing.</a:t>
            </a:r>
            <a:r>
              <a:rPr lang="en-US" b="0" i="1" dirty="0">
                <a:ea typeface="+mn-lt"/>
                <a:cs typeface="+mn-lt"/>
              </a:rPr>
              <a:t> </a:t>
            </a:r>
            <a:endParaRPr lang="en-US" dirty="0"/>
          </a:p>
        </p:txBody>
      </p:sp>
      <p:sp>
        <p:nvSpPr>
          <p:cNvPr id="3" name="Content Placeholder 2">
            <a:extLst>
              <a:ext uri="{FF2B5EF4-FFF2-40B4-BE49-F238E27FC236}">
                <a16:creationId xmlns:a16="http://schemas.microsoft.com/office/drawing/2014/main" id="{36844899-ADCC-4E6B-8EE7-EE7F1D0871E5}"/>
              </a:ext>
            </a:extLst>
          </p:cNvPr>
          <p:cNvSpPr>
            <a:spLocks noGrp="1"/>
          </p:cNvSpPr>
          <p:nvPr>
            <p:ph sz="half" idx="2"/>
          </p:nvPr>
        </p:nvSpPr>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a:bodyPr>
          <a:lstStyle/>
          <a:p>
            <a:pPr marL="0" indent="0">
              <a:buNone/>
            </a:pPr>
            <a:r>
              <a:rPr lang="en-US">
                <a:cs typeface="Calibri"/>
              </a:rPr>
              <a:t>What are the key features of a blizzard?</a:t>
            </a:r>
            <a:endParaRPr lang="en-US" i="1" dirty="0">
              <a:cs typeface="Calibri"/>
            </a:endParaRPr>
          </a:p>
          <a:p>
            <a:endParaRPr lang="en-US" i="1" dirty="0">
              <a:cs typeface="Calibri"/>
            </a:endParaRPr>
          </a:p>
        </p:txBody>
      </p:sp>
      <p:sp>
        <p:nvSpPr>
          <p:cNvPr id="9" name="Content Placeholder 8">
            <a:extLst>
              <a:ext uri="{FF2B5EF4-FFF2-40B4-BE49-F238E27FC236}">
                <a16:creationId xmlns:a16="http://schemas.microsoft.com/office/drawing/2014/main" id="{DD7D89E3-CEB2-4476-A2EB-DE359FE9A1AC}"/>
              </a:ext>
            </a:extLst>
          </p:cNvPr>
          <p:cNvSpPr>
            <a:spLocks noGrp="1"/>
          </p:cNvSpPr>
          <p:nvPr>
            <p:ph sz="quarter" idx="4"/>
          </p:nvPr>
        </p:nvSpPr>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a:bodyPr>
          <a:lstStyle/>
          <a:p>
            <a:pPr marL="0" indent="0">
              <a:buNone/>
            </a:pPr>
            <a:r>
              <a:rPr lang="en-US">
                <a:cs typeface="Calibri"/>
              </a:rPr>
              <a:t>Describe what causes a blizzard.</a:t>
            </a:r>
            <a:endParaRPr lang="en-US" dirty="0">
              <a:cs typeface="Calibri"/>
            </a:endParaRPr>
          </a:p>
        </p:txBody>
      </p:sp>
      <p:sp>
        <p:nvSpPr>
          <p:cNvPr id="2" name="Title 1">
            <a:extLst>
              <a:ext uri="{FF2B5EF4-FFF2-40B4-BE49-F238E27FC236}">
                <a16:creationId xmlns:a16="http://schemas.microsoft.com/office/drawing/2014/main" id="{BE3ED21F-6057-4987-80BD-F385C1035283}"/>
              </a:ext>
            </a:extLst>
          </p:cNvPr>
          <p:cNvSpPr>
            <a:spLocks noGrp="1"/>
          </p:cNvSpPr>
          <p:nvPr>
            <p:ph type="title"/>
          </p:nvPr>
        </p:nvSpPr>
        <p:spPr/>
        <p:txBody>
          <a:bodyPr/>
          <a:lstStyle/>
          <a:p>
            <a:r>
              <a:rPr lang="en-US">
                <a:cs typeface="Calibri"/>
              </a:rPr>
              <a:t>What is a Blizzard?</a:t>
            </a:r>
            <a:endParaRPr lang="en-US"/>
          </a:p>
        </p:txBody>
      </p:sp>
    </p:spTree>
    <p:extLst>
      <p:ext uri="{BB962C8B-B14F-4D97-AF65-F5344CB8AC3E}">
        <p14:creationId xmlns:p14="http://schemas.microsoft.com/office/powerpoint/2010/main" val="2086677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D9862-6F74-49CC-BE52-8ED744E3EB4D}"/>
              </a:ext>
            </a:extLst>
          </p:cNvPr>
          <p:cNvSpPr>
            <a:spLocks noGrp="1"/>
          </p:cNvSpPr>
          <p:nvPr>
            <p:ph type="title"/>
          </p:nvPr>
        </p:nvSpPr>
        <p:spPr/>
        <p:txBody>
          <a:bodyPr/>
          <a:lstStyle/>
          <a:p>
            <a:r>
              <a:rPr lang="en-US">
                <a:cs typeface="Calibri"/>
              </a:rPr>
              <a:t>What is a ….?</a:t>
            </a:r>
            <a:endParaRPr lang="en-US"/>
          </a:p>
        </p:txBody>
      </p:sp>
      <p:graphicFrame>
        <p:nvGraphicFramePr>
          <p:cNvPr id="5" name="Content Placeholder 2">
            <a:extLst>
              <a:ext uri="{FF2B5EF4-FFF2-40B4-BE49-F238E27FC236}">
                <a16:creationId xmlns:a16="http://schemas.microsoft.com/office/drawing/2014/main" id="{C98C20C5-4A36-43F6-B2FA-71D754474862}"/>
              </a:ext>
            </a:extLst>
          </p:cNvPr>
          <p:cNvGraphicFramePr>
            <a:graphicFrameLocks noGrp="1"/>
          </p:cNvGraphicFramePr>
          <p:nvPr>
            <p:ph idx="1"/>
          </p:nvPr>
        </p:nvGraphicFramePr>
        <p:xfrm>
          <a:off x="228600" y="1951037"/>
          <a:ext cx="8610600" cy="4373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5963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D1506-5B13-4BBB-B7BA-5E972AC7E429}"/>
              </a:ext>
            </a:extLst>
          </p:cNvPr>
          <p:cNvSpPr>
            <a:spLocks noGrp="1"/>
          </p:cNvSpPr>
          <p:nvPr>
            <p:ph type="title"/>
          </p:nvPr>
        </p:nvSpPr>
        <p:spPr/>
        <p:txBody>
          <a:bodyPr>
            <a:normAutofit/>
          </a:bodyPr>
          <a:lstStyle/>
          <a:p>
            <a:r>
              <a:rPr lang="en-US">
                <a:cs typeface="Calibri"/>
              </a:rPr>
              <a:t>Disasters in Canada by the Numbers</a:t>
            </a:r>
            <a:endParaRPr lang="en-US"/>
          </a:p>
        </p:txBody>
      </p:sp>
      <p:sp>
        <p:nvSpPr>
          <p:cNvPr id="3" name="Content Placeholder 2">
            <a:extLst>
              <a:ext uri="{FF2B5EF4-FFF2-40B4-BE49-F238E27FC236}">
                <a16:creationId xmlns:a16="http://schemas.microsoft.com/office/drawing/2014/main" id="{55AB890D-ED28-4247-9C77-D1B383C0B9ED}"/>
              </a:ext>
            </a:extLst>
          </p:cNvPr>
          <p:cNvSpPr>
            <a:spLocks noGrp="1"/>
          </p:cNvSpPr>
          <p:nvPr>
            <p:ph idx="1"/>
          </p:nvPr>
        </p:nvSpPr>
        <p:spPr>
          <a:xfrm>
            <a:off x="228600" y="1796054"/>
            <a:ext cx="8610600" cy="4373563"/>
          </a:xfrm>
        </p:spPr>
        <p:txBody>
          <a:bodyPr vert="horz" lIns="91440" tIns="45720" rIns="91440" bIns="45720" rtlCol="0" anchor="t">
            <a:normAutofit/>
          </a:bodyPr>
          <a:lstStyle/>
          <a:p>
            <a:r>
              <a:rPr lang="en-US" dirty="0">
                <a:cs typeface="Calibri"/>
              </a:rPr>
              <a:t>Visit </a:t>
            </a:r>
            <a:r>
              <a:rPr lang="en-US" dirty="0">
                <a:ea typeface="+mn-lt"/>
                <a:cs typeface="+mn-lt"/>
                <a:hlinkClick r:id="rId3"/>
              </a:rPr>
              <a:t>https://www.thecanadianencyclopedia.ca/en/timeline/disasters</a:t>
            </a:r>
            <a:r>
              <a:rPr lang="en-US" dirty="0">
                <a:ea typeface="+mn-lt"/>
                <a:cs typeface="+mn-lt"/>
              </a:rPr>
              <a:t> (use the timeline menu in the top left to narrow the content and dates of the timeline)</a:t>
            </a:r>
          </a:p>
          <a:p>
            <a:r>
              <a:rPr lang="en-US" dirty="0">
                <a:cs typeface="Calibri"/>
              </a:rPr>
              <a:t>Choose a weather-related disaster (e.g. blizzard, tornado, thunderstorm, hurricane, windchill, or flood) to research and answer the questions below:</a:t>
            </a:r>
          </a:p>
          <a:p>
            <a:endParaRPr lang="en-US" dirty="0">
              <a:cs typeface="Calibri"/>
            </a:endParaRPr>
          </a:p>
          <a:p>
            <a:pPr marL="0" indent="0">
              <a:buNone/>
            </a:pPr>
            <a:endParaRPr lang="en-US" dirty="0">
              <a:cs typeface="Calibri"/>
            </a:endParaRPr>
          </a:p>
        </p:txBody>
      </p:sp>
      <p:sp>
        <p:nvSpPr>
          <p:cNvPr id="4" name="TextBox 3">
            <a:extLst>
              <a:ext uri="{FF2B5EF4-FFF2-40B4-BE49-F238E27FC236}">
                <a16:creationId xmlns:a16="http://schemas.microsoft.com/office/drawing/2014/main" id="{5E4E7CE5-D576-45E4-8AB0-C42F8C579B53}"/>
              </a:ext>
            </a:extLst>
          </p:cNvPr>
          <p:cNvSpPr txBox="1"/>
          <p:nvPr/>
        </p:nvSpPr>
        <p:spPr>
          <a:xfrm>
            <a:off x="573630" y="3143605"/>
            <a:ext cx="7826355" cy="369332"/>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What numerical data is used to describe the effects of the disaster?</a:t>
            </a:r>
          </a:p>
        </p:txBody>
      </p:sp>
      <p:sp>
        <p:nvSpPr>
          <p:cNvPr id="5" name="TextBox 4">
            <a:extLst>
              <a:ext uri="{FF2B5EF4-FFF2-40B4-BE49-F238E27FC236}">
                <a16:creationId xmlns:a16="http://schemas.microsoft.com/office/drawing/2014/main" id="{3DCD14EB-8E2B-4996-97C6-B0E9EFBF2DD2}"/>
              </a:ext>
            </a:extLst>
          </p:cNvPr>
          <p:cNvSpPr txBox="1"/>
          <p:nvPr/>
        </p:nvSpPr>
        <p:spPr>
          <a:xfrm>
            <a:off x="645511" y="4706356"/>
            <a:ext cx="7883150" cy="369332"/>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What does the data mean?</a:t>
            </a:r>
          </a:p>
        </p:txBody>
      </p:sp>
    </p:spTree>
    <p:extLst>
      <p:ext uri="{BB962C8B-B14F-4D97-AF65-F5344CB8AC3E}">
        <p14:creationId xmlns:p14="http://schemas.microsoft.com/office/powerpoint/2010/main" val="26261012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D1506-5B13-4BBB-B7BA-5E972AC7E429}"/>
              </a:ext>
            </a:extLst>
          </p:cNvPr>
          <p:cNvSpPr>
            <a:spLocks noGrp="1"/>
          </p:cNvSpPr>
          <p:nvPr>
            <p:ph type="title"/>
          </p:nvPr>
        </p:nvSpPr>
        <p:spPr/>
        <p:txBody>
          <a:bodyPr>
            <a:normAutofit/>
          </a:bodyPr>
          <a:lstStyle/>
          <a:p>
            <a:r>
              <a:rPr lang="en-US">
                <a:cs typeface="Calibri"/>
              </a:rPr>
              <a:t>Disasters in Canada by the Numbers</a:t>
            </a:r>
            <a:endParaRPr lang="en-US"/>
          </a:p>
        </p:txBody>
      </p:sp>
      <p:sp>
        <p:nvSpPr>
          <p:cNvPr id="3" name="Content Placeholder 2">
            <a:extLst>
              <a:ext uri="{FF2B5EF4-FFF2-40B4-BE49-F238E27FC236}">
                <a16:creationId xmlns:a16="http://schemas.microsoft.com/office/drawing/2014/main" id="{55AB890D-ED28-4247-9C77-D1B383C0B9ED}"/>
              </a:ext>
            </a:extLst>
          </p:cNvPr>
          <p:cNvSpPr>
            <a:spLocks noGrp="1"/>
          </p:cNvSpPr>
          <p:nvPr>
            <p:ph idx="1"/>
          </p:nvPr>
        </p:nvSpPr>
        <p:spPr>
          <a:xfrm>
            <a:off x="228600" y="1951037"/>
            <a:ext cx="8610600" cy="923265"/>
          </a:xfrm>
        </p:spPr>
        <p:txBody>
          <a:bodyPr vert="horz" lIns="91440" tIns="45720" rIns="91440" bIns="45720" rtlCol="0" anchor="t">
            <a:normAutofit/>
          </a:bodyPr>
          <a:lstStyle/>
          <a:p>
            <a:pPr marL="0" indent="0">
              <a:buNone/>
            </a:pPr>
            <a:r>
              <a:rPr lang="en-US" sz="2400" dirty="0">
                <a:cs typeface="Calibri"/>
              </a:rPr>
              <a:t>Create a representation (such as a graph, model, visual) that </a:t>
            </a:r>
            <a:r>
              <a:rPr lang="en-US" sz="2400">
                <a:cs typeface="Calibri"/>
              </a:rPr>
              <a:t>communicates the impact of the weather event using data.</a:t>
            </a:r>
          </a:p>
        </p:txBody>
      </p:sp>
      <p:sp>
        <p:nvSpPr>
          <p:cNvPr id="4" name="Rectangle 3">
            <a:extLst>
              <a:ext uri="{FF2B5EF4-FFF2-40B4-BE49-F238E27FC236}">
                <a16:creationId xmlns:a16="http://schemas.microsoft.com/office/drawing/2014/main" id="{24BDA0CA-A29A-4F21-AA0B-485F62EF9CAF}"/>
              </a:ext>
            </a:extLst>
          </p:cNvPr>
          <p:cNvSpPr/>
          <p:nvPr/>
        </p:nvSpPr>
        <p:spPr>
          <a:xfrm>
            <a:off x="352130" y="2971800"/>
            <a:ext cx="8490855" cy="330831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318634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0AF4A-6FCB-4F7C-8FDD-9EF24F294018}"/>
              </a:ext>
            </a:extLst>
          </p:cNvPr>
          <p:cNvSpPr>
            <a:spLocks noGrp="1"/>
          </p:cNvSpPr>
          <p:nvPr>
            <p:ph type="title"/>
          </p:nvPr>
        </p:nvSpPr>
        <p:spPr/>
        <p:txBody>
          <a:bodyPr/>
          <a:lstStyle/>
          <a:p>
            <a:r>
              <a:rPr lang="en-US">
                <a:cs typeface="Calibri"/>
              </a:rPr>
              <a:t>Preparing for Emergencies</a:t>
            </a:r>
            <a:endParaRPr lang="en-US"/>
          </a:p>
        </p:txBody>
      </p:sp>
      <p:sp>
        <p:nvSpPr>
          <p:cNvPr id="3" name="Content Placeholder 2">
            <a:extLst>
              <a:ext uri="{FF2B5EF4-FFF2-40B4-BE49-F238E27FC236}">
                <a16:creationId xmlns:a16="http://schemas.microsoft.com/office/drawing/2014/main" id="{897EDFAA-4E8E-4304-B7E3-7EABDD869FC3}"/>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ormAutofit/>
          </a:bodyPr>
          <a:lstStyle/>
          <a:p>
            <a:r>
              <a:rPr lang="en-US">
                <a:cs typeface="Calibri"/>
              </a:rPr>
              <a:t>Brainstorm all the items that you think you should include in an emergency preparedness kit for you and your family to meet your needs for 72 hours. Record your ideas below.</a:t>
            </a:r>
            <a:endParaRPr lang="en-US"/>
          </a:p>
        </p:txBody>
      </p:sp>
    </p:spTree>
    <p:extLst>
      <p:ext uri="{BB962C8B-B14F-4D97-AF65-F5344CB8AC3E}">
        <p14:creationId xmlns:p14="http://schemas.microsoft.com/office/powerpoint/2010/main" val="37491463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0AF4A-6FCB-4F7C-8FDD-9EF24F294018}"/>
              </a:ext>
            </a:extLst>
          </p:cNvPr>
          <p:cNvSpPr>
            <a:spLocks noGrp="1"/>
          </p:cNvSpPr>
          <p:nvPr>
            <p:ph type="title"/>
          </p:nvPr>
        </p:nvSpPr>
        <p:spPr/>
        <p:txBody>
          <a:bodyPr/>
          <a:lstStyle/>
          <a:p>
            <a:r>
              <a:rPr lang="en-US">
                <a:cs typeface="Calibri"/>
              </a:rPr>
              <a:t>Preparing for Emergencies</a:t>
            </a:r>
            <a:endParaRPr lang="en-US"/>
          </a:p>
        </p:txBody>
      </p:sp>
      <p:sp>
        <p:nvSpPr>
          <p:cNvPr id="3" name="Content Placeholder 2">
            <a:extLst>
              <a:ext uri="{FF2B5EF4-FFF2-40B4-BE49-F238E27FC236}">
                <a16:creationId xmlns:a16="http://schemas.microsoft.com/office/drawing/2014/main" id="{897EDFAA-4E8E-4304-B7E3-7EABDD869FC3}"/>
              </a:ext>
            </a:extLst>
          </p:cNvPr>
          <p:cNvSpPr>
            <a:spLocks noGrp="1"/>
          </p:cNvSpPr>
          <p:nvPr>
            <p:ph idx="1"/>
          </p:nvPr>
        </p:nvSpPr>
        <p:spPr>
          <a:xfrm>
            <a:off x="2572110" y="1951037"/>
            <a:ext cx="6267090" cy="1684997"/>
          </a:xfrm>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ormAutofit/>
          </a:bodyPr>
          <a:lstStyle/>
          <a:p>
            <a:r>
              <a:rPr lang="en-US">
                <a:cs typeface="Calibri"/>
              </a:rPr>
              <a:t>Review your ideas from your brainstorm and choose the 5 most important items for your family's emergency preparedness kit.</a:t>
            </a:r>
          </a:p>
          <a:p>
            <a:r>
              <a:rPr lang="en-US">
                <a:cs typeface="Calibri"/>
              </a:rPr>
              <a:t>List the top five items in order of most important (1) to least important (5). Justify your decision.</a:t>
            </a:r>
            <a:endParaRPr lang="en-US" dirty="0">
              <a:cs typeface="Calibri"/>
            </a:endParaRPr>
          </a:p>
        </p:txBody>
      </p:sp>
      <p:pic>
        <p:nvPicPr>
          <p:cNvPr id="4" name="Picture 4" descr="A picture containing furniture, seat, table, chair&#10;&#10;Description automatically generated">
            <a:extLst>
              <a:ext uri="{FF2B5EF4-FFF2-40B4-BE49-F238E27FC236}">
                <a16:creationId xmlns:a16="http://schemas.microsoft.com/office/drawing/2014/main" id="{18204344-0865-4456-9A0E-DC7D52152C9E}"/>
              </a:ext>
            </a:extLst>
          </p:cNvPr>
          <p:cNvPicPr>
            <a:picLocks noChangeAspect="1"/>
          </p:cNvPicPr>
          <p:nvPr/>
        </p:nvPicPr>
        <p:blipFill>
          <a:blip r:embed="rId2"/>
          <a:stretch>
            <a:fillRect/>
          </a:stretch>
        </p:blipFill>
        <p:spPr>
          <a:xfrm>
            <a:off x="143988" y="1708617"/>
            <a:ext cx="2245923" cy="4691153"/>
          </a:xfrm>
          <a:prstGeom prst="rect">
            <a:avLst/>
          </a:prstGeom>
        </p:spPr>
      </p:pic>
      <p:sp>
        <p:nvSpPr>
          <p:cNvPr id="5" name="TextBox 4">
            <a:extLst>
              <a:ext uri="{FF2B5EF4-FFF2-40B4-BE49-F238E27FC236}">
                <a16:creationId xmlns:a16="http://schemas.microsoft.com/office/drawing/2014/main" id="{FBCAE322-3D6E-4D3D-9116-27DFE9656995}"/>
              </a:ext>
            </a:extLst>
          </p:cNvPr>
          <p:cNvSpPr txBox="1"/>
          <p:nvPr/>
        </p:nvSpPr>
        <p:spPr>
          <a:xfrm>
            <a:off x="626853" y="2510287"/>
            <a:ext cx="123357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1.</a:t>
            </a:r>
          </a:p>
        </p:txBody>
      </p:sp>
      <p:sp>
        <p:nvSpPr>
          <p:cNvPr id="6" name="TextBox 5">
            <a:extLst>
              <a:ext uri="{FF2B5EF4-FFF2-40B4-BE49-F238E27FC236}">
                <a16:creationId xmlns:a16="http://schemas.microsoft.com/office/drawing/2014/main" id="{CD4F74A2-90FC-4C7A-9296-BDFD5B17D18E}"/>
              </a:ext>
            </a:extLst>
          </p:cNvPr>
          <p:cNvSpPr txBox="1"/>
          <p:nvPr/>
        </p:nvSpPr>
        <p:spPr>
          <a:xfrm>
            <a:off x="626852" y="3171645"/>
            <a:ext cx="123357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2.</a:t>
            </a:r>
          </a:p>
        </p:txBody>
      </p:sp>
      <p:sp>
        <p:nvSpPr>
          <p:cNvPr id="7" name="TextBox 6">
            <a:extLst>
              <a:ext uri="{FF2B5EF4-FFF2-40B4-BE49-F238E27FC236}">
                <a16:creationId xmlns:a16="http://schemas.microsoft.com/office/drawing/2014/main" id="{014A92BA-A6D8-47AA-B66A-BD2D92C10ABA}"/>
              </a:ext>
            </a:extLst>
          </p:cNvPr>
          <p:cNvSpPr txBox="1"/>
          <p:nvPr/>
        </p:nvSpPr>
        <p:spPr>
          <a:xfrm>
            <a:off x="583721" y="3876136"/>
            <a:ext cx="123357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3.</a:t>
            </a:r>
          </a:p>
        </p:txBody>
      </p:sp>
      <p:sp>
        <p:nvSpPr>
          <p:cNvPr id="8" name="TextBox 7">
            <a:extLst>
              <a:ext uri="{FF2B5EF4-FFF2-40B4-BE49-F238E27FC236}">
                <a16:creationId xmlns:a16="http://schemas.microsoft.com/office/drawing/2014/main" id="{DE51B9EA-134E-4D9D-A193-27BBF8DB51CB}"/>
              </a:ext>
            </a:extLst>
          </p:cNvPr>
          <p:cNvSpPr txBox="1"/>
          <p:nvPr/>
        </p:nvSpPr>
        <p:spPr>
          <a:xfrm>
            <a:off x="583720" y="4523117"/>
            <a:ext cx="123357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4.</a:t>
            </a:r>
          </a:p>
        </p:txBody>
      </p:sp>
      <p:sp>
        <p:nvSpPr>
          <p:cNvPr id="9" name="TextBox 8">
            <a:extLst>
              <a:ext uri="{FF2B5EF4-FFF2-40B4-BE49-F238E27FC236}">
                <a16:creationId xmlns:a16="http://schemas.microsoft.com/office/drawing/2014/main" id="{68C60539-8BFB-407A-A029-3AB612D4E911}"/>
              </a:ext>
            </a:extLst>
          </p:cNvPr>
          <p:cNvSpPr txBox="1"/>
          <p:nvPr/>
        </p:nvSpPr>
        <p:spPr>
          <a:xfrm>
            <a:off x="583719" y="5227607"/>
            <a:ext cx="123357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5.</a:t>
            </a:r>
          </a:p>
        </p:txBody>
      </p:sp>
      <p:sp>
        <p:nvSpPr>
          <p:cNvPr id="10" name="TextBox 9">
            <a:extLst>
              <a:ext uri="{FF2B5EF4-FFF2-40B4-BE49-F238E27FC236}">
                <a16:creationId xmlns:a16="http://schemas.microsoft.com/office/drawing/2014/main" id="{0C0D0D5E-D4AA-4D41-A945-08E099DF3149}"/>
              </a:ext>
            </a:extLst>
          </p:cNvPr>
          <p:cNvSpPr txBox="1"/>
          <p:nvPr/>
        </p:nvSpPr>
        <p:spPr>
          <a:xfrm>
            <a:off x="2566898" y="4004633"/>
            <a:ext cx="6136256" cy="646331"/>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0070C0"/>
                </a:solidFill>
                <a:cs typeface="Calibri"/>
              </a:rPr>
              <a:t>I think that __________________ is the most important item to include in my family's emergency preparedness kit because...</a:t>
            </a:r>
            <a:endParaRPr lang="en-US" dirty="0">
              <a:solidFill>
                <a:srgbClr val="0070C0"/>
              </a:solidFill>
              <a:cs typeface="Calibri"/>
            </a:endParaRPr>
          </a:p>
        </p:txBody>
      </p:sp>
    </p:spTree>
    <p:extLst>
      <p:ext uri="{BB962C8B-B14F-4D97-AF65-F5344CB8AC3E}">
        <p14:creationId xmlns:p14="http://schemas.microsoft.com/office/powerpoint/2010/main" val="4163650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a:t>Inquiry Question</a:t>
            </a:r>
          </a:p>
        </p:txBody>
      </p:sp>
      <p:sp>
        <p:nvSpPr>
          <p:cNvPr id="3" name="Content Placeholder 2">
            <a:extLst>
              <a:ext uri="{FF2B5EF4-FFF2-40B4-BE49-F238E27FC236}">
                <a16:creationId xmlns:a16="http://schemas.microsoft.com/office/drawing/2014/main" id="{1A00AA5F-0F18-4EEF-8CC6-7F82D8FE082E}"/>
              </a:ext>
            </a:extLst>
          </p:cNvPr>
          <p:cNvSpPr>
            <a:spLocks noGrp="1"/>
          </p:cNvSpPr>
          <p:nvPr>
            <p:ph idx="1"/>
          </p:nvPr>
        </p:nvSpPr>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Autofit/>
          </a:bodyPr>
          <a:lstStyle/>
          <a:p>
            <a:r>
              <a:rPr lang="en-US" sz="2400" dirty="0"/>
              <a:t>How do we communicate ideas about the effects of weather and/or climate?</a:t>
            </a:r>
            <a:endParaRPr lang="en-US" sz="2400" dirty="0">
              <a:cs typeface="Calibri"/>
            </a:endParaRPr>
          </a:p>
          <a:p>
            <a:endParaRPr lang="en-US" sz="2400" dirty="0">
              <a:cs typeface="Calibri"/>
            </a:endParaRPr>
          </a:p>
          <a:p>
            <a:pPr marL="0" indent="0">
              <a:buNone/>
            </a:pPr>
            <a:r>
              <a:rPr lang="en-US" sz="2400" b="1" dirty="0"/>
              <a:t>Guiding Questions:</a:t>
            </a:r>
            <a:endParaRPr lang="en-US" sz="2400" b="1">
              <a:cs typeface="Calibri"/>
            </a:endParaRPr>
          </a:p>
          <a:p>
            <a:r>
              <a:rPr lang="en-US" sz="2400" dirty="0"/>
              <a:t>How are humans and animals affected by weather around the world?</a:t>
            </a:r>
            <a:endParaRPr lang="en-US" sz="2400" dirty="0">
              <a:cs typeface="Calibri"/>
            </a:endParaRPr>
          </a:p>
          <a:p>
            <a:r>
              <a:rPr lang="en-US" sz="2400" dirty="0"/>
              <a:t>How do we prepare for severe weather?</a:t>
            </a:r>
            <a:endParaRPr lang="en-US" sz="2400" dirty="0">
              <a:cs typeface="Calibri"/>
            </a:endParaRPr>
          </a:p>
          <a:p>
            <a:r>
              <a:rPr lang="en-US" sz="2400" dirty="0"/>
              <a:t>How do numbers help us describe the effects of weather?</a:t>
            </a:r>
            <a:endParaRPr lang="en-US" sz="2400" dirty="0">
              <a:cs typeface="Calibri"/>
            </a:endParaRPr>
          </a:p>
          <a:p>
            <a:r>
              <a:rPr lang="en-US" sz="2400" dirty="0"/>
              <a:t>Does where we live affect how we are impacted by weather?</a:t>
            </a:r>
            <a:endParaRPr lang="en-US" sz="2400" dirty="0">
              <a:cs typeface="Calibri"/>
            </a:endParaRPr>
          </a:p>
          <a:p>
            <a:endParaRPr lang="en-CA"/>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6C8EE6-F672-4B6C-95C5-341B78D10BC2}"/>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nSpc>
                <a:spcPct val="90000"/>
              </a:lnSpc>
            </a:pPr>
            <a:r>
              <a:rPr lang="en-US" sz="2800" kern="1200">
                <a:latin typeface="+mj-lt"/>
                <a:ea typeface="+mj-ea"/>
                <a:cs typeface="+mj-cs"/>
              </a:rPr>
              <a:t>Preparing for Emergencies</a:t>
            </a:r>
          </a:p>
        </p:txBody>
      </p:sp>
      <p:sp>
        <p:nvSpPr>
          <p:cNvPr id="10" name="TextBox 9">
            <a:extLst>
              <a:ext uri="{FF2B5EF4-FFF2-40B4-BE49-F238E27FC236}">
                <a16:creationId xmlns:a16="http://schemas.microsoft.com/office/drawing/2014/main" id="{4EB58830-E9AA-42BA-843D-6305A516401E}"/>
              </a:ext>
            </a:extLst>
          </p:cNvPr>
          <p:cNvSpPr txBox="1"/>
          <p:nvPr/>
        </p:nvSpPr>
        <p:spPr>
          <a:xfrm>
            <a:off x="416079" y="1628775"/>
            <a:ext cx="840244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How big of a container do I need to store all of the recommended supplies for emergencies?</a:t>
            </a:r>
          </a:p>
          <a:p>
            <a:endParaRPr lang="en-US">
              <a:cs typeface="Calibri"/>
            </a:endParaRPr>
          </a:p>
          <a:p>
            <a:r>
              <a:rPr lang="en-US">
                <a:cs typeface="Calibri"/>
              </a:rPr>
              <a:t>I think the container can be the size of ____________ because....</a:t>
            </a:r>
          </a:p>
        </p:txBody>
      </p:sp>
      <p:grpSp>
        <p:nvGrpSpPr>
          <p:cNvPr id="17" name="Group 16">
            <a:extLst>
              <a:ext uri="{FF2B5EF4-FFF2-40B4-BE49-F238E27FC236}">
                <a16:creationId xmlns:a16="http://schemas.microsoft.com/office/drawing/2014/main" id="{D0FC46C3-9A8A-44E8-9E5D-1647872F6F48}"/>
              </a:ext>
            </a:extLst>
          </p:cNvPr>
          <p:cNvGrpSpPr/>
          <p:nvPr/>
        </p:nvGrpSpPr>
        <p:grpSpPr>
          <a:xfrm>
            <a:off x="562439" y="4190071"/>
            <a:ext cx="7813519" cy="4552483"/>
            <a:chOff x="562439" y="4190071"/>
            <a:chExt cx="7813519" cy="4552483"/>
          </a:xfrm>
        </p:grpSpPr>
        <p:grpSp>
          <p:nvGrpSpPr>
            <p:cNvPr id="7" name="Group 6">
              <a:extLst>
                <a:ext uri="{FF2B5EF4-FFF2-40B4-BE49-F238E27FC236}">
                  <a16:creationId xmlns:a16="http://schemas.microsoft.com/office/drawing/2014/main" id="{8B27F891-E265-41F3-A456-6EBBDC8EDF88}"/>
                </a:ext>
              </a:extLst>
            </p:cNvPr>
            <p:cNvGrpSpPr/>
            <p:nvPr/>
          </p:nvGrpSpPr>
          <p:grpSpPr>
            <a:xfrm>
              <a:off x="2177275" y="4379642"/>
              <a:ext cx="4613815" cy="4362912"/>
              <a:chOff x="2651202" y="4128739"/>
              <a:chExt cx="4613815" cy="3456876"/>
            </a:xfrm>
          </p:grpSpPr>
          <p:sp>
            <p:nvSpPr>
              <p:cNvPr id="6" name="Arc 5">
                <a:extLst>
                  <a:ext uri="{FF2B5EF4-FFF2-40B4-BE49-F238E27FC236}">
                    <a16:creationId xmlns:a16="http://schemas.microsoft.com/office/drawing/2014/main" id="{C2A330FF-0374-4BC6-8CB0-E166761F941C}"/>
                  </a:ext>
                </a:extLst>
              </p:cNvPr>
              <p:cNvSpPr/>
              <p:nvPr/>
            </p:nvSpPr>
            <p:spPr>
              <a:xfrm>
                <a:off x="2651202" y="4128739"/>
                <a:ext cx="4613815" cy="3456876"/>
              </a:xfrm>
              <a:prstGeom prst="arc">
                <a:avLst/>
              </a:prstGeom>
              <a:ln w="571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Arc 7">
                <a:extLst>
                  <a:ext uri="{FF2B5EF4-FFF2-40B4-BE49-F238E27FC236}">
                    <a16:creationId xmlns:a16="http://schemas.microsoft.com/office/drawing/2014/main" id="{2A0A881C-D3C1-4B25-9126-77E784CF3E4C}"/>
                  </a:ext>
                </a:extLst>
              </p:cNvPr>
              <p:cNvSpPr/>
              <p:nvPr/>
            </p:nvSpPr>
            <p:spPr>
              <a:xfrm flipH="1">
                <a:off x="2651202" y="4128739"/>
                <a:ext cx="4613815" cy="3456876"/>
              </a:xfrm>
              <a:prstGeom prst="arc">
                <a:avLst/>
              </a:prstGeom>
              <a:ln w="571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2" name="TextBox 11">
              <a:extLst>
                <a:ext uri="{FF2B5EF4-FFF2-40B4-BE49-F238E27FC236}">
                  <a16:creationId xmlns:a16="http://schemas.microsoft.com/office/drawing/2014/main" id="{F1BDAAAE-D314-4F4B-BB25-431C05A909D8}"/>
                </a:ext>
              </a:extLst>
            </p:cNvPr>
            <p:cNvSpPr txBox="1"/>
            <p:nvPr/>
          </p:nvSpPr>
          <p:spPr>
            <a:xfrm>
              <a:off x="562439" y="6277440"/>
              <a:ext cx="157232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Water Bottle</a:t>
              </a:r>
            </a:p>
          </p:txBody>
        </p:sp>
        <p:sp>
          <p:nvSpPr>
            <p:cNvPr id="13" name="TextBox 12">
              <a:extLst>
                <a:ext uri="{FF2B5EF4-FFF2-40B4-BE49-F238E27FC236}">
                  <a16:creationId xmlns:a16="http://schemas.microsoft.com/office/drawing/2014/main" id="{5A1E339C-EF30-4858-80DC-88D00DB24FE6}"/>
                </a:ext>
              </a:extLst>
            </p:cNvPr>
            <p:cNvSpPr txBox="1"/>
            <p:nvPr/>
          </p:nvSpPr>
          <p:spPr>
            <a:xfrm>
              <a:off x="2029521" y="4190071"/>
              <a:ext cx="1070517" cy="3832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Shoe box</a:t>
              </a:r>
            </a:p>
          </p:txBody>
        </p:sp>
        <p:sp>
          <p:nvSpPr>
            <p:cNvPr id="14" name="TextBox 13">
              <a:extLst>
                <a:ext uri="{FF2B5EF4-FFF2-40B4-BE49-F238E27FC236}">
                  <a16:creationId xmlns:a16="http://schemas.microsoft.com/office/drawing/2014/main" id="{9F08304E-C831-4171-A6CD-271869DAC343}"/>
                </a:ext>
              </a:extLst>
            </p:cNvPr>
            <p:cNvSpPr txBox="1"/>
            <p:nvPr/>
          </p:nvSpPr>
          <p:spPr>
            <a:xfrm>
              <a:off x="5866237" y="4374763"/>
              <a:ext cx="109839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cs typeface="Calibri"/>
                </a:rPr>
                <a:t>Suitcase</a:t>
              </a:r>
            </a:p>
          </p:txBody>
        </p:sp>
        <p:sp>
          <p:nvSpPr>
            <p:cNvPr id="15" name="TextBox 14">
              <a:extLst>
                <a:ext uri="{FF2B5EF4-FFF2-40B4-BE49-F238E27FC236}">
                  <a16:creationId xmlns:a16="http://schemas.microsoft.com/office/drawing/2014/main" id="{D315A8D2-4F5C-4DEE-B95C-A39C3C63D9C2}"/>
                </a:ext>
              </a:extLst>
            </p:cNvPr>
            <p:cNvSpPr txBox="1"/>
            <p:nvPr/>
          </p:nvSpPr>
          <p:spPr>
            <a:xfrm>
              <a:off x="6831515" y="5939418"/>
              <a:ext cx="154444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Curbside Recycling Bin</a:t>
              </a:r>
            </a:p>
          </p:txBody>
        </p:sp>
      </p:grpSp>
      <p:sp>
        <p:nvSpPr>
          <p:cNvPr id="16" name="TextBox 15">
            <a:extLst>
              <a:ext uri="{FF2B5EF4-FFF2-40B4-BE49-F238E27FC236}">
                <a16:creationId xmlns:a16="http://schemas.microsoft.com/office/drawing/2014/main" id="{63B7660D-ABB0-4EA5-96F6-1667764E2C2C}"/>
              </a:ext>
            </a:extLst>
          </p:cNvPr>
          <p:cNvSpPr txBox="1"/>
          <p:nvPr/>
        </p:nvSpPr>
        <p:spPr>
          <a:xfrm>
            <a:off x="3977499" y="4879"/>
            <a:ext cx="5154650" cy="646331"/>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Draw an arrow on the dashboard to show your current thinking. Justify your choice.</a:t>
            </a:r>
            <a:endParaRPr lang="en-US">
              <a:cs typeface="Calibri"/>
            </a:endParaRPr>
          </a:p>
        </p:txBody>
      </p:sp>
    </p:spTree>
    <p:extLst>
      <p:ext uri="{BB962C8B-B14F-4D97-AF65-F5344CB8AC3E}">
        <p14:creationId xmlns:p14="http://schemas.microsoft.com/office/powerpoint/2010/main" val="24242291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DDBB197-D710-4A4F-A9CA-FD2177498BE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5D1CFA-2CDB-4B64-BD9F-85744E8DA12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10AF4A-6FCB-4F7C-8FDD-9EF24F294018}"/>
              </a:ext>
            </a:extLst>
          </p:cNvPr>
          <p:cNvSpPr>
            <a:spLocks noGrp="1"/>
          </p:cNvSpPr>
          <p:nvPr>
            <p:ph type="title"/>
          </p:nvPr>
        </p:nvSpPr>
        <p:spPr>
          <a:xfrm>
            <a:off x="603504" y="802955"/>
            <a:ext cx="3733482" cy="1454051"/>
          </a:xfrm>
        </p:spPr>
        <p:txBody>
          <a:bodyPr>
            <a:normAutofit/>
          </a:bodyPr>
          <a:lstStyle/>
          <a:p>
            <a:r>
              <a:rPr lang="en-US" sz="3100">
                <a:solidFill>
                  <a:schemeClr val="tx2"/>
                </a:solidFill>
                <a:cs typeface="Calibri"/>
              </a:rPr>
              <a:t>Preparing for Emergencies</a:t>
            </a:r>
            <a:endParaRPr lang="en-US" sz="3100">
              <a:solidFill>
                <a:schemeClr val="tx2"/>
              </a:solidFill>
            </a:endParaRPr>
          </a:p>
        </p:txBody>
      </p:sp>
      <p:sp>
        <p:nvSpPr>
          <p:cNvPr id="3" name="Content Placeholder 2">
            <a:extLst>
              <a:ext uri="{FF2B5EF4-FFF2-40B4-BE49-F238E27FC236}">
                <a16:creationId xmlns:a16="http://schemas.microsoft.com/office/drawing/2014/main" id="{897EDFAA-4E8E-4304-B7E3-7EABDD869FC3}"/>
              </a:ext>
            </a:extLst>
          </p:cNvPr>
          <p:cNvSpPr>
            <a:spLocks noGrp="1"/>
          </p:cNvSpPr>
          <p:nvPr>
            <p:ph idx="1"/>
          </p:nvPr>
        </p:nvSpPr>
        <p:spPr>
          <a:xfrm>
            <a:off x="603504" y="2421682"/>
            <a:ext cx="3733183" cy="3639289"/>
          </a:xfrm>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a:bodyPr>
          <a:lstStyle/>
          <a:p>
            <a:r>
              <a:rPr lang="en-US" sz="1600">
                <a:solidFill>
                  <a:schemeClr val="tx2"/>
                </a:solidFill>
                <a:cs typeface="Calibri"/>
              </a:rPr>
              <a:t>Watch the video </a:t>
            </a:r>
            <a:r>
              <a:rPr lang="en-US" sz="1600" i="1" dirty="0">
                <a:solidFill>
                  <a:schemeClr val="tx2"/>
                </a:solidFill>
                <a:cs typeface="Calibri"/>
                <a:hlinkClick r:id="rId3">
                  <a:extLst>
                    <a:ext uri="{A12FA001-AC4F-418D-AE19-62706E023703}">
                      <ahyp:hlinkClr xmlns="" xmlns:ahyp="http://schemas.microsoft.com/office/drawing/2018/hyperlinkcolor" val="tx"/>
                    </a:ext>
                  </a:extLst>
                </a:hlinkClick>
              </a:rPr>
              <a:t>Preparing a Family Emergency Kit</a:t>
            </a:r>
            <a:r>
              <a:rPr lang="en-US" sz="1600" i="1">
                <a:solidFill>
                  <a:schemeClr val="tx2"/>
                </a:solidFill>
                <a:cs typeface="Calibri"/>
              </a:rPr>
              <a:t>.</a:t>
            </a:r>
            <a:endParaRPr lang="en-US" sz="1600">
              <a:solidFill>
                <a:schemeClr val="tx2"/>
              </a:solidFill>
              <a:cs typeface="Calibri"/>
            </a:endParaRPr>
          </a:p>
          <a:p>
            <a:r>
              <a:rPr lang="en-US" sz="1600">
                <a:solidFill>
                  <a:schemeClr val="tx2"/>
                </a:solidFill>
                <a:cs typeface="Calibri"/>
              </a:rPr>
              <a:t>Make a list of all the items that your family would need to include in its emergency kit.</a:t>
            </a:r>
          </a:p>
          <a:p>
            <a:endParaRPr lang="en-US" sz="1600">
              <a:solidFill>
                <a:schemeClr val="tx2"/>
              </a:solidFill>
              <a:cs typeface="Calibri"/>
            </a:endParaRPr>
          </a:p>
        </p:txBody>
      </p:sp>
      <p:grpSp>
        <p:nvGrpSpPr>
          <p:cNvPr id="14" name="Group 13">
            <a:extLst>
              <a:ext uri="{FF2B5EF4-FFF2-40B4-BE49-F238E27FC236}">
                <a16:creationId xmlns:a16="http://schemas.microsoft.com/office/drawing/2014/main" id="{25EE5136-01F1-466C-962D-BA9B4C6757AA}"/>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77422" y="0"/>
            <a:ext cx="4366578" cy="6685267"/>
            <a:chOff x="6357228" y="0"/>
            <a:chExt cx="5822103" cy="6685267"/>
          </a:xfrm>
        </p:grpSpPr>
        <p:sp>
          <p:nvSpPr>
            <p:cNvPr id="15" name="Freeform: Shape 14">
              <a:extLst>
                <a:ext uri="{FF2B5EF4-FFF2-40B4-BE49-F238E27FC236}">
                  <a16:creationId xmlns:a16="http://schemas.microsoft.com/office/drawing/2014/main" id="{E11D3AD4-AF9B-4EB5-8C7B-C45D173B4B5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5102EBE-A80F-4CFF-B1DD-941EF9728B5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C18CE1F-9DF1-47AF-9E66-6CE348AC233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5BD26A8C-8D1D-41E6-A71E-FE9AC75F3F8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raphic 6" descr="Ambulance">
            <a:extLst>
              <a:ext uri="{FF2B5EF4-FFF2-40B4-BE49-F238E27FC236}">
                <a16:creationId xmlns:a16="http://schemas.microsoft.com/office/drawing/2014/main" id="{1CA007FB-331D-4C61-802A-5CEF331ADCA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6075615" y="2065912"/>
            <a:ext cx="2746374" cy="2746374"/>
          </a:xfrm>
          <a:prstGeom prst="rect">
            <a:avLst/>
          </a:prstGeom>
        </p:spPr>
      </p:pic>
      <p:sp>
        <p:nvSpPr>
          <p:cNvPr id="4" name="TextBox 3">
            <a:extLst>
              <a:ext uri="{FF2B5EF4-FFF2-40B4-BE49-F238E27FC236}">
                <a16:creationId xmlns:a16="http://schemas.microsoft.com/office/drawing/2014/main" id="{6F1F0135-97DA-443D-AC27-DDE9F3D7D531}"/>
              </a:ext>
            </a:extLst>
          </p:cNvPr>
          <p:cNvSpPr txBox="1"/>
          <p:nvPr/>
        </p:nvSpPr>
        <p:spPr>
          <a:xfrm>
            <a:off x="4666891" y="5040702"/>
            <a:ext cx="3979652" cy="923330"/>
          </a:xfrm>
          <a:prstGeom prst="rect">
            <a:avLst/>
          </a:prstGeom>
          <a:ln w="57150"/>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Now that you know what you need in an emergency kit, determine the smallest container that can hold all the supplies.</a:t>
            </a:r>
          </a:p>
        </p:txBody>
      </p:sp>
    </p:spTree>
    <p:extLst>
      <p:ext uri="{BB962C8B-B14F-4D97-AF65-F5344CB8AC3E}">
        <p14:creationId xmlns:p14="http://schemas.microsoft.com/office/powerpoint/2010/main" val="22833924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0AF4A-6FCB-4F7C-8FDD-9EF24F294018}"/>
              </a:ext>
            </a:extLst>
          </p:cNvPr>
          <p:cNvSpPr>
            <a:spLocks noGrp="1"/>
          </p:cNvSpPr>
          <p:nvPr>
            <p:ph type="title"/>
          </p:nvPr>
        </p:nvSpPr>
        <p:spPr/>
        <p:txBody>
          <a:bodyPr/>
          <a:lstStyle/>
          <a:p>
            <a:r>
              <a:rPr lang="en-US">
                <a:cs typeface="Calibri"/>
              </a:rPr>
              <a:t>Preparing for Emergencies</a:t>
            </a:r>
            <a:endParaRPr lang="en-US"/>
          </a:p>
        </p:txBody>
      </p:sp>
      <p:graphicFrame>
        <p:nvGraphicFramePr>
          <p:cNvPr id="5" name="Content Placeholder 2">
            <a:extLst>
              <a:ext uri="{FF2B5EF4-FFF2-40B4-BE49-F238E27FC236}">
                <a16:creationId xmlns:a16="http://schemas.microsoft.com/office/drawing/2014/main" id="{AC77393C-A9C5-4A0C-B5C1-075FE7189CE0}"/>
              </a:ext>
            </a:extLst>
          </p:cNvPr>
          <p:cNvGraphicFramePr>
            <a:graphicFrameLocks noGrp="1"/>
          </p:cNvGraphicFramePr>
          <p:nvPr>
            <p:ph idx="1"/>
            <p:extLst>
              <p:ext uri="{D42A27DB-BD31-4B8C-83A1-F6EECF244321}">
                <p14:modId xmlns:p14="http://schemas.microsoft.com/office/powerpoint/2010/main" val="1797222568"/>
              </p:ext>
            </p:extLst>
          </p:nvPr>
        </p:nvGraphicFramePr>
        <p:xfrm>
          <a:off x="228600" y="1663490"/>
          <a:ext cx="8610600" cy="18575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Rectangle: Rounded Corners 16">
            <a:extLst>
              <a:ext uri="{FF2B5EF4-FFF2-40B4-BE49-F238E27FC236}">
                <a16:creationId xmlns:a16="http://schemas.microsoft.com/office/drawing/2014/main" id="{E15A2D15-C360-4C80-9C3D-839CD5A19DA1}"/>
              </a:ext>
            </a:extLst>
          </p:cNvPr>
          <p:cNvSpPr/>
          <p:nvPr/>
        </p:nvSpPr>
        <p:spPr>
          <a:xfrm>
            <a:off x="232914" y="3431875"/>
            <a:ext cx="8612036" cy="284671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8367919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0AF4A-6FCB-4F7C-8FDD-9EF24F294018}"/>
              </a:ext>
            </a:extLst>
          </p:cNvPr>
          <p:cNvSpPr>
            <a:spLocks noGrp="1"/>
          </p:cNvSpPr>
          <p:nvPr>
            <p:ph type="title"/>
          </p:nvPr>
        </p:nvSpPr>
        <p:spPr/>
        <p:txBody>
          <a:bodyPr/>
          <a:lstStyle/>
          <a:p>
            <a:r>
              <a:rPr lang="en-US">
                <a:cs typeface="Calibri"/>
              </a:rPr>
              <a:t>Preparing for Emergencies</a:t>
            </a:r>
            <a:endParaRPr lang="en-US"/>
          </a:p>
        </p:txBody>
      </p:sp>
      <p:graphicFrame>
        <p:nvGraphicFramePr>
          <p:cNvPr id="5" name="Content Placeholder 2">
            <a:extLst>
              <a:ext uri="{FF2B5EF4-FFF2-40B4-BE49-F238E27FC236}">
                <a16:creationId xmlns:a16="http://schemas.microsoft.com/office/drawing/2014/main" id="{AC77393C-A9C5-4A0C-B5C1-075FE7189CE0}"/>
              </a:ext>
            </a:extLst>
          </p:cNvPr>
          <p:cNvGraphicFramePr>
            <a:graphicFrameLocks noGrp="1"/>
          </p:cNvGraphicFramePr>
          <p:nvPr>
            <p:ph idx="1"/>
            <p:extLst>
              <p:ext uri="{D42A27DB-BD31-4B8C-83A1-F6EECF244321}">
                <p14:modId xmlns:p14="http://schemas.microsoft.com/office/powerpoint/2010/main" val="137847329"/>
              </p:ext>
            </p:extLst>
          </p:nvPr>
        </p:nvGraphicFramePr>
        <p:xfrm>
          <a:off x="228600" y="1577226"/>
          <a:ext cx="8610600" cy="21306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Rectangle: Rounded Corners 13">
            <a:extLst>
              <a:ext uri="{FF2B5EF4-FFF2-40B4-BE49-F238E27FC236}">
                <a16:creationId xmlns:a16="http://schemas.microsoft.com/office/drawing/2014/main" id="{E1B30691-DFFB-49B4-9E9C-9E78D8731204}"/>
              </a:ext>
            </a:extLst>
          </p:cNvPr>
          <p:cNvSpPr/>
          <p:nvPr/>
        </p:nvSpPr>
        <p:spPr>
          <a:xfrm>
            <a:off x="232914" y="3647535"/>
            <a:ext cx="8612036" cy="263105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9350047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6C8EE6-F672-4B6C-95C5-341B78D10BC2}"/>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nSpc>
                <a:spcPct val="90000"/>
              </a:lnSpc>
            </a:pPr>
            <a:r>
              <a:rPr lang="en-US" sz="2800" kern="1200">
                <a:latin typeface="+mj-lt"/>
                <a:ea typeface="+mj-ea"/>
                <a:cs typeface="+mj-cs"/>
              </a:rPr>
              <a:t>Preparing for Emergencies</a:t>
            </a:r>
          </a:p>
        </p:txBody>
      </p:sp>
      <p:sp>
        <p:nvSpPr>
          <p:cNvPr id="10" name="TextBox 9">
            <a:extLst>
              <a:ext uri="{FF2B5EF4-FFF2-40B4-BE49-F238E27FC236}">
                <a16:creationId xmlns:a16="http://schemas.microsoft.com/office/drawing/2014/main" id="{4EB58830-E9AA-42BA-843D-6305A516401E}"/>
              </a:ext>
            </a:extLst>
          </p:cNvPr>
          <p:cNvSpPr txBox="1"/>
          <p:nvPr/>
        </p:nvSpPr>
        <p:spPr>
          <a:xfrm>
            <a:off x="416079" y="1628775"/>
            <a:ext cx="8402442"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How big of a container do I need to store all of the recommended supplies for emergencies?</a:t>
            </a:r>
          </a:p>
          <a:p>
            <a:endParaRPr lang="en-US">
              <a:cs typeface="Calibri"/>
            </a:endParaRPr>
          </a:p>
          <a:p>
            <a:r>
              <a:rPr lang="en-US">
                <a:cs typeface="Calibri"/>
              </a:rPr>
              <a:t>I think the container can be the size of ____________ because....</a:t>
            </a:r>
          </a:p>
          <a:p>
            <a:endParaRPr lang="en-US">
              <a:cs typeface="Calibri"/>
            </a:endParaRPr>
          </a:p>
          <a:p>
            <a:r>
              <a:rPr lang="en-US">
                <a:cs typeface="Calibri"/>
              </a:rPr>
              <a:t>My thinking has (changed/stayed the same) because....</a:t>
            </a:r>
          </a:p>
        </p:txBody>
      </p:sp>
      <p:grpSp>
        <p:nvGrpSpPr>
          <p:cNvPr id="17" name="Group 16">
            <a:extLst>
              <a:ext uri="{FF2B5EF4-FFF2-40B4-BE49-F238E27FC236}">
                <a16:creationId xmlns:a16="http://schemas.microsoft.com/office/drawing/2014/main" id="{D0FC46C3-9A8A-44E8-9E5D-1647872F6F48}"/>
              </a:ext>
            </a:extLst>
          </p:cNvPr>
          <p:cNvGrpSpPr/>
          <p:nvPr/>
        </p:nvGrpSpPr>
        <p:grpSpPr>
          <a:xfrm>
            <a:off x="533685" y="3801883"/>
            <a:ext cx="7813519" cy="4552483"/>
            <a:chOff x="562439" y="4190071"/>
            <a:chExt cx="7813519" cy="4552483"/>
          </a:xfrm>
        </p:grpSpPr>
        <p:grpSp>
          <p:nvGrpSpPr>
            <p:cNvPr id="7" name="Group 6">
              <a:extLst>
                <a:ext uri="{FF2B5EF4-FFF2-40B4-BE49-F238E27FC236}">
                  <a16:creationId xmlns:a16="http://schemas.microsoft.com/office/drawing/2014/main" id="{8B27F891-E265-41F3-A456-6EBBDC8EDF88}"/>
                </a:ext>
              </a:extLst>
            </p:cNvPr>
            <p:cNvGrpSpPr/>
            <p:nvPr/>
          </p:nvGrpSpPr>
          <p:grpSpPr>
            <a:xfrm>
              <a:off x="2177275" y="4379642"/>
              <a:ext cx="4613815" cy="4362912"/>
              <a:chOff x="2651202" y="4128739"/>
              <a:chExt cx="4613815" cy="3456876"/>
            </a:xfrm>
          </p:grpSpPr>
          <p:sp>
            <p:nvSpPr>
              <p:cNvPr id="6" name="Arc 5">
                <a:extLst>
                  <a:ext uri="{FF2B5EF4-FFF2-40B4-BE49-F238E27FC236}">
                    <a16:creationId xmlns:a16="http://schemas.microsoft.com/office/drawing/2014/main" id="{C2A330FF-0374-4BC6-8CB0-E166761F941C}"/>
                  </a:ext>
                </a:extLst>
              </p:cNvPr>
              <p:cNvSpPr/>
              <p:nvPr/>
            </p:nvSpPr>
            <p:spPr>
              <a:xfrm>
                <a:off x="2651202" y="4128739"/>
                <a:ext cx="4613815" cy="3456876"/>
              </a:xfrm>
              <a:prstGeom prst="arc">
                <a:avLst/>
              </a:prstGeom>
              <a:ln w="571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Arc 7">
                <a:extLst>
                  <a:ext uri="{FF2B5EF4-FFF2-40B4-BE49-F238E27FC236}">
                    <a16:creationId xmlns:a16="http://schemas.microsoft.com/office/drawing/2014/main" id="{2A0A881C-D3C1-4B25-9126-77E784CF3E4C}"/>
                  </a:ext>
                </a:extLst>
              </p:cNvPr>
              <p:cNvSpPr/>
              <p:nvPr/>
            </p:nvSpPr>
            <p:spPr>
              <a:xfrm flipH="1">
                <a:off x="2651202" y="4128739"/>
                <a:ext cx="4613815" cy="3456876"/>
              </a:xfrm>
              <a:prstGeom prst="arc">
                <a:avLst/>
              </a:prstGeom>
              <a:ln w="571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2" name="TextBox 11">
              <a:extLst>
                <a:ext uri="{FF2B5EF4-FFF2-40B4-BE49-F238E27FC236}">
                  <a16:creationId xmlns:a16="http://schemas.microsoft.com/office/drawing/2014/main" id="{F1BDAAAE-D314-4F4B-BB25-431C05A909D8}"/>
                </a:ext>
              </a:extLst>
            </p:cNvPr>
            <p:cNvSpPr txBox="1"/>
            <p:nvPr/>
          </p:nvSpPr>
          <p:spPr>
            <a:xfrm>
              <a:off x="562439" y="6277440"/>
              <a:ext cx="157232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Water Bottle</a:t>
              </a:r>
            </a:p>
          </p:txBody>
        </p:sp>
        <p:sp>
          <p:nvSpPr>
            <p:cNvPr id="13" name="TextBox 12">
              <a:extLst>
                <a:ext uri="{FF2B5EF4-FFF2-40B4-BE49-F238E27FC236}">
                  <a16:creationId xmlns:a16="http://schemas.microsoft.com/office/drawing/2014/main" id="{5A1E339C-EF30-4858-80DC-88D00DB24FE6}"/>
                </a:ext>
              </a:extLst>
            </p:cNvPr>
            <p:cNvSpPr txBox="1"/>
            <p:nvPr/>
          </p:nvSpPr>
          <p:spPr>
            <a:xfrm>
              <a:off x="2029521" y="4190071"/>
              <a:ext cx="1070517" cy="3832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Shoe box</a:t>
              </a:r>
            </a:p>
          </p:txBody>
        </p:sp>
        <p:sp>
          <p:nvSpPr>
            <p:cNvPr id="14" name="TextBox 13">
              <a:extLst>
                <a:ext uri="{FF2B5EF4-FFF2-40B4-BE49-F238E27FC236}">
                  <a16:creationId xmlns:a16="http://schemas.microsoft.com/office/drawing/2014/main" id="{9F08304E-C831-4171-A6CD-271869DAC343}"/>
                </a:ext>
              </a:extLst>
            </p:cNvPr>
            <p:cNvSpPr txBox="1"/>
            <p:nvPr/>
          </p:nvSpPr>
          <p:spPr>
            <a:xfrm>
              <a:off x="5866237" y="4374763"/>
              <a:ext cx="109839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cs typeface="Calibri"/>
                </a:rPr>
                <a:t>Suitcase</a:t>
              </a:r>
            </a:p>
          </p:txBody>
        </p:sp>
        <p:sp>
          <p:nvSpPr>
            <p:cNvPr id="15" name="TextBox 14">
              <a:extLst>
                <a:ext uri="{FF2B5EF4-FFF2-40B4-BE49-F238E27FC236}">
                  <a16:creationId xmlns:a16="http://schemas.microsoft.com/office/drawing/2014/main" id="{D315A8D2-4F5C-4DEE-B95C-A39C3C63D9C2}"/>
                </a:ext>
              </a:extLst>
            </p:cNvPr>
            <p:cNvSpPr txBox="1"/>
            <p:nvPr/>
          </p:nvSpPr>
          <p:spPr>
            <a:xfrm>
              <a:off x="6831515" y="5939418"/>
              <a:ext cx="154444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Curbside Recycling Bin</a:t>
              </a:r>
            </a:p>
          </p:txBody>
        </p:sp>
      </p:grpSp>
      <p:sp>
        <p:nvSpPr>
          <p:cNvPr id="16" name="TextBox 15">
            <a:extLst>
              <a:ext uri="{FF2B5EF4-FFF2-40B4-BE49-F238E27FC236}">
                <a16:creationId xmlns:a16="http://schemas.microsoft.com/office/drawing/2014/main" id="{63B7660D-ABB0-4EA5-96F6-1667764E2C2C}"/>
              </a:ext>
            </a:extLst>
          </p:cNvPr>
          <p:cNvSpPr txBox="1"/>
          <p:nvPr/>
        </p:nvSpPr>
        <p:spPr>
          <a:xfrm>
            <a:off x="3656902" y="4879"/>
            <a:ext cx="5489186" cy="646331"/>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Draw an arrow on the dashboard to show your current thinking. Justify your choice. Reflect on your thinking.</a:t>
            </a:r>
            <a:endParaRPr lang="en-US">
              <a:cs typeface="Calibri"/>
            </a:endParaRPr>
          </a:p>
        </p:txBody>
      </p:sp>
    </p:spTree>
    <p:extLst>
      <p:ext uri="{BB962C8B-B14F-4D97-AF65-F5344CB8AC3E}">
        <p14:creationId xmlns:p14="http://schemas.microsoft.com/office/powerpoint/2010/main" val="22098272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14A64-EC05-4E02-B176-223643366F3F}"/>
              </a:ext>
            </a:extLst>
          </p:cNvPr>
          <p:cNvSpPr>
            <a:spLocks noGrp="1"/>
          </p:cNvSpPr>
          <p:nvPr>
            <p:ph type="title"/>
          </p:nvPr>
        </p:nvSpPr>
        <p:spPr/>
        <p:txBody>
          <a:bodyPr/>
          <a:lstStyle/>
          <a:p>
            <a:r>
              <a:rPr lang="en-US">
                <a:cs typeface="Calibri"/>
              </a:rPr>
              <a:t>And Then the Sun Came Out...</a:t>
            </a:r>
            <a:endParaRPr lang="en-US"/>
          </a:p>
        </p:txBody>
      </p:sp>
      <p:sp>
        <p:nvSpPr>
          <p:cNvPr id="3" name="Content Placeholder 2">
            <a:extLst>
              <a:ext uri="{FF2B5EF4-FFF2-40B4-BE49-F238E27FC236}">
                <a16:creationId xmlns:a16="http://schemas.microsoft.com/office/drawing/2014/main" id="{66CF4299-CB8A-4A45-8F22-8B9307CE90E5}"/>
              </a:ext>
            </a:extLst>
          </p:cNvPr>
          <p:cNvSpPr>
            <a:spLocks noGrp="1"/>
          </p:cNvSpPr>
          <p:nvPr>
            <p:ph idx="1"/>
          </p:nvPr>
        </p:nvSpPr>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a:bodyPr>
          <a:lstStyle/>
          <a:p>
            <a:pPr marL="0" indent="0">
              <a:buNone/>
            </a:pPr>
            <a:r>
              <a:rPr lang="en-US" dirty="0">
                <a:cs typeface="Calibri"/>
              </a:rPr>
              <a:t>After listening to the book </a:t>
            </a:r>
            <a:r>
              <a:rPr lang="en-US" i="1" dirty="0">
                <a:cs typeface="Calibri"/>
              </a:rPr>
              <a:t>And Then the Sun/Rain Came Out... </a:t>
            </a:r>
            <a:r>
              <a:rPr lang="en-US" dirty="0">
                <a:cs typeface="Calibri"/>
              </a:rPr>
              <a:t>consider how the author, Cresent Dragonwagon, and the illustrator, Diane Greenseid, communicate the effects of the weather on living </a:t>
            </a:r>
            <a:r>
              <a:rPr lang="en-US">
                <a:cs typeface="Calibri"/>
              </a:rPr>
              <a:t>things. Record your ideas below.</a:t>
            </a:r>
            <a:endParaRPr lang="en-US" dirty="0">
              <a:cs typeface="Calibri"/>
            </a:endParaRPr>
          </a:p>
          <a:p>
            <a:endParaRPr lang="en-US">
              <a:cs typeface="Calibri"/>
            </a:endParaRPr>
          </a:p>
          <a:p>
            <a:pPr marL="0" indent="0">
              <a:buNone/>
            </a:pPr>
            <a:endParaRPr lang="en-US" dirty="0">
              <a:cs typeface="Calibri"/>
            </a:endParaRPr>
          </a:p>
        </p:txBody>
      </p:sp>
    </p:spTree>
    <p:extLst>
      <p:ext uri="{BB962C8B-B14F-4D97-AF65-F5344CB8AC3E}">
        <p14:creationId xmlns:p14="http://schemas.microsoft.com/office/powerpoint/2010/main" val="7410650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14A64-EC05-4E02-B176-223643366F3F}"/>
              </a:ext>
            </a:extLst>
          </p:cNvPr>
          <p:cNvSpPr>
            <a:spLocks noGrp="1"/>
          </p:cNvSpPr>
          <p:nvPr>
            <p:ph type="title"/>
          </p:nvPr>
        </p:nvSpPr>
        <p:spPr>
          <a:xfrm>
            <a:off x="3724072" y="629268"/>
            <a:ext cx="4939868" cy="1286160"/>
          </a:xfrm>
        </p:spPr>
        <p:txBody>
          <a:bodyPr anchor="b">
            <a:normAutofit/>
          </a:bodyPr>
          <a:lstStyle/>
          <a:p>
            <a:r>
              <a:rPr lang="en-US" dirty="0">
                <a:solidFill>
                  <a:schemeClr val="bg2">
                    <a:lumMod val="75000"/>
                  </a:schemeClr>
                </a:solidFill>
                <a:cs typeface="Calibri"/>
              </a:rPr>
              <a:t>And Then the ...</a:t>
            </a:r>
            <a:endParaRPr lang="en-US" dirty="0">
              <a:solidFill>
                <a:schemeClr val="bg2">
                  <a:lumMod val="75000"/>
                </a:schemeClr>
              </a:solidFill>
            </a:endParaRPr>
          </a:p>
        </p:txBody>
      </p:sp>
      <p:sp>
        <p:nvSpPr>
          <p:cNvPr id="3" name="Content Placeholder 2">
            <a:extLst>
              <a:ext uri="{FF2B5EF4-FFF2-40B4-BE49-F238E27FC236}">
                <a16:creationId xmlns:a16="http://schemas.microsoft.com/office/drawing/2014/main" id="{66CF4299-CB8A-4A45-8F22-8B9307CE90E5}"/>
              </a:ext>
            </a:extLst>
          </p:cNvPr>
          <p:cNvSpPr>
            <a:spLocks noGrp="1"/>
          </p:cNvSpPr>
          <p:nvPr>
            <p:ph idx="1"/>
          </p:nvPr>
        </p:nvSpPr>
        <p:spPr>
          <a:xfrm>
            <a:off x="3724073" y="2438400"/>
            <a:ext cx="4939867" cy="3785419"/>
          </a:xfrm>
        </p:spPr>
        <p:txBody>
          <a:bodyPr vert="horz" lIns="91440" tIns="45720" rIns="91440" bIns="45720" rtlCol="0">
            <a:normAutofit/>
          </a:bodyPr>
          <a:lstStyle/>
          <a:p>
            <a:pPr marL="0" indent="0">
              <a:buNone/>
            </a:pPr>
            <a:r>
              <a:rPr lang="en-US" sz="1700">
                <a:cs typeface="Calibri"/>
              </a:rPr>
              <a:t>THINK</a:t>
            </a:r>
          </a:p>
          <a:p>
            <a:r>
              <a:rPr lang="en-US" sz="1700">
                <a:cs typeface="Calibri"/>
              </a:rPr>
              <a:t>How might the story go if it was written about winter? Or a severe weather event? How would the effects of the weather be expressed in the story?</a:t>
            </a:r>
          </a:p>
          <a:p>
            <a:pPr marL="0" indent="0">
              <a:buNone/>
            </a:pPr>
            <a:r>
              <a:rPr lang="en-US" sz="1700">
                <a:cs typeface="Calibri"/>
              </a:rPr>
              <a:t>DO</a:t>
            </a:r>
          </a:p>
          <a:p>
            <a:r>
              <a:rPr lang="en-US" sz="1700">
                <a:cs typeface="Calibri"/>
              </a:rPr>
              <a:t>Write a story with two parts that communicates the effects of winter or a severe weather event on living things and the environment.</a:t>
            </a:r>
          </a:p>
        </p:txBody>
      </p:sp>
      <p:pic>
        <p:nvPicPr>
          <p:cNvPr id="5" name="Picture 4">
            <a:extLst>
              <a:ext uri="{FF2B5EF4-FFF2-40B4-BE49-F238E27FC236}">
                <a16:creationId xmlns:a16="http://schemas.microsoft.com/office/drawing/2014/main" id="{E36C4918-B265-40F3-A8A4-C39327E32F08}"/>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rcRect l="16203" r="16203"/>
          <a:stretch/>
        </p:blipFill>
        <p:spPr>
          <a:xfrm>
            <a:off x="20" y="10"/>
            <a:ext cx="3476673"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7B8DB8"/>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A80C715D-6A55-4F56-BD30-61E51223A1CE}"/>
              </a:ext>
            </a:extLst>
          </p:cNvPr>
          <p:cNvSpPr txBox="1"/>
          <p:nvPr/>
        </p:nvSpPr>
        <p:spPr>
          <a:xfrm>
            <a:off x="20" y="6858000"/>
            <a:ext cx="3476673" cy="230832"/>
          </a:xfrm>
          <a:prstGeom prst="rect">
            <a:avLst/>
          </a:prstGeom>
          <a:noFill/>
        </p:spPr>
        <p:txBody>
          <a:bodyPr wrap="square" rtlCol="0">
            <a:spAutoFit/>
          </a:bodyPr>
          <a:lstStyle/>
          <a:p>
            <a:r>
              <a:rPr lang="en-CA" sz="900">
                <a:hlinkClick r:id="rId4" tooltip="http://photoeverywhere.co.uk/west/winterholiday/slides/snowy_trees1969_jpg_orig.htm"/>
              </a:rPr>
              <a:t>This Photo</a:t>
            </a:r>
            <a:r>
              <a:rPr lang="en-CA" sz="900"/>
              <a:t> by Unknown Author is licensed under </a:t>
            </a:r>
            <a:r>
              <a:rPr lang="en-CA" sz="900">
                <a:hlinkClick r:id="rId5" tooltip="https://creativecommons.org/licenses/by/3.0/"/>
              </a:rPr>
              <a:t>CC BY</a:t>
            </a:r>
            <a:endParaRPr lang="en-CA" sz="900"/>
          </a:p>
        </p:txBody>
      </p:sp>
    </p:spTree>
    <p:extLst>
      <p:ext uri="{BB962C8B-B14F-4D97-AF65-F5344CB8AC3E}">
        <p14:creationId xmlns:p14="http://schemas.microsoft.com/office/powerpoint/2010/main" val="37771041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854" name="Google Shape;854;p81"/>
          <p:cNvSpPr txBox="1">
            <a:spLocks noGrp="1"/>
          </p:cNvSpPr>
          <p:nvPr>
            <p:ph type="title"/>
          </p:nvPr>
        </p:nvSpPr>
        <p:spPr>
          <a:xfrm>
            <a:off x="187302" y="87816"/>
            <a:ext cx="6618176" cy="1269265"/>
          </a:xfrm>
          <a:prstGeom prst="rect">
            <a:avLst/>
          </a:prstGeom>
        </p:spPr>
        <p:txBody>
          <a:bodyPr spcFirstLastPara="1" vert="horz" wrap="square" lIns="99794" tIns="99794" rIns="99794" bIns="99794" rtlCol="0" anchor="t" anchorCtr="0">
            <a:noAutofit/>
          </a:bodyPr>
          <a:lstStyle/>
          <a:p>
            <a:pPr algn="l"/>
            <a:r>
              <a:rPr lang="en"/>
              <a:t>Guide to Success: </a:t>
            </a:r>
            <a:endParaRPr/>
          </a:p>
          <a:p>
            <a:pPr algn="l"/>
            <a:r>
              <a:rPr lang="en" sz="1588">
                <a:solidFill>
                  <a:schemeClr val="lt1"/>
                </a:solidFill>
                <a:latin typeface="Arial"/>
                <a:ea typeface="Arial"/>
                <a:cs typeface="Arial"/>
                <a:sym typeface="Arial"/>
              </a:rPr>
              <a:t>Assessment tool for students and teachers</a:t>
            </a:r>
            <a:endParaRPr sz="1588">
              <a:solidFill>
                <a:schemeClr val="lt1"/>
              </a:solidFill>
              <a:latin typeface="Arial"/>
              <a:ea typeface="Arial"/>
              <a:cs typeface="Arial"/>
              <a:sym typeface="Arial"/>
            </a:endParaRPr>
          </a:p>
          <a:p>
            <a:pPr algn="l"/>
            <a:endParaRPr/>
          </a:p>
        </p:txBody>
      </p:sp>
      <p:graphicFrame>
        <p:nvGraphicFramePr>
          <p:cNvPr id="855" name="Google Shape;855;p81"/>
          <p:cNvGraphicFramePr/>
          <p:nvPr>
            <p:extLst>
              <p:ext uri="{D42A27DB-BD31-4B8C-83A1-F6EECF244321}">
                <p14:modId xmlns:p14="http://schemas.microsoft.com/office/powerpoint/2010/main" val="3813712532"/>
              </p:ext>
            </p:extLst>
          </p:nvPr>
        </p:nvGraphicFramePr>
        <p:xfrm>
          <a:off x="187302" y="1188720"/>
          <a:ext cx="8769395" cy="5717636"/>
        </p:xfrm>
        <a:graphic>
          <a:graphicData uri="http://schemas.openxmlformats.org/drawingml/2006/table">
            <a:tbl>
              <a:tblPr>
                <a:noFill/>
              </a:tblPr>
              <a:tblGrid>
                <a:gridCol w="1775904">
                  <a:extLst>
                    <a:ext uri="{9D8B030D-6E8A-4147-A177-3AD203B41FA5}">
                      <a16:colId xmlns:a16="http://schemas.microsoft.com/office/drawing/2014/main" val="20000"/>
                    </a:ext>
                  </a:extLst>
                </a:gridCol>
                <a:gridCol w="2608805">
                  <a:extLst>
                    <a:ext uri="{9D8B030D-6E8A-4147-A177-3AD203B41FA5}">
                      <a16:colId xmlns:a16="http://schemas.microsoft.com/office/drawing/2014/main" val="20001"/>
                    </a:ext>
                  </a:extLst>
                </a:gridCol>
                <a:gridCol w="2192343">
                  <a:extLst>
                    <a:ext uri="{9D8B030D-6E8A-4147-A177-3AD203B41FA5}">
                      <a16:colId xmlns:a16="http://schemas.microsoft.com/office/drawing/2014/main" val="20002"/>
                    </a:ext>
                  </a:extLst>
                </a:gridCol>
                <a:gridCol w="2192343">
                  <a:extLst>
                    <a:ext uri="{9D8B030D-6E8A-4147-A177-3AD203B41FA5}">
                      <a16:colId xmlns:a16="http://schemas.microsoft.com/office/drawing/2014/main" val="20003"/>
                    </a:ext>
                  </a:extLst>
                </a:gridCol>
              </a:tblGrid>
              <a:tr h="1101308">
                <a:tc>
                  <a:txBody>
                    <a:bodyPr/>
                    <a:lstStyle/>
                    <a:p>
                      <a:pPr marL="0" lvl="0" indent="0" algn="ctr" rtl="0">
                        <a:spcBef>
                          <a:spcPts val="0"/>
                        </a:spcBef>
                        <a:spcAft>
                          <a:spcPts val="0"/>
                        </a:spcAft>
                        <a:buNone/>
                      </a:pPr>
                      <a:r>
                        <a:rPr lang="en" sz="1800" b="1" dirty="0">
                          <a:latin typeface="Barlow"/>
                          <a:ea typeface="Barlow"/>
                          <a:cs typeface="Barlow"/>
                          <a:sym typeface="Barlow"/>
                        </a:rPr>
                        <a:t>Task Checklist</a:t>
                      </a:r>
                      <a:endParaRPr sz="1800" b="1" dirty="0">
                        <a:latin typeface="Barlow"/>
                        <a:ea typeface="Barlow"/>
                        <a:cs typeface="Barlow"/>
                        <a:sym typeface="Barlow"/>
                      </a:endParaRPr>
                    </a:p>
                    <a:p>
                      <a:pPr marL="0" lvl="0" indent="0" algn="ctr" rtl="0">
                        <a:spcBef>
                          <a:spcPts val="0"/>
                        </a:spcBef>
                        <a:spcAft>
                          <a:spcPts val="0"/>
                        </a:spcAft>
                        <a:buNone/>
                      </a:pPr>
                      <a:r>
                        <a:rPr lang="en" sz="1600" dirty="0">
                          <a:latin typeface="Sriracha"/>
                          <a:ea typeface="Sriracha"/>
                          <a:cs typeface="Sriracha"/>
                          <a:sym typeface="Sriracha"/>
                        </a:rPr>
                        <a:t>(What do I need </a:t>
                      </a:r>
                      <a:br>
                        <a:rPr lang="en" sz="1600" dirty="0">
                          <a:latin typeface="Sriracha"/>
                          <a:ea typeface="Sriracha"/>
                          <a:cs typeface="Sriracha"/>
                          <a:sym typeface="Sriracha"/>
                        </a:rPr>
                      </a:br>
                      <a:r>
                        <a:rPr lang="en" sz="1600" dirty="0">
                          <a:latin typeface="Sriracha"/>
                          <a:ea typeface="Sriracha"/>
                          <a:cs typeface="Sriracha"/>
                          <a:sym typeface="Sriracha"/>
                        </a:rPr>
                        <a:t>to do?)</a:t>
                      </a:r>
                      <a:endParaRPr sz="1600" dirty="0">
                        <a:latin typeface="Sriracha"/>
                        <a:ea typeface="Sriracha"/>
                        <a:cs typeface="Sriracha"/>
                        <a:sym typeface="Sriracha"/>
                      </a:endParaRPr>
                    </a:p>
                  </a:txBody>
                  <a:tcPr marL="80669" marR="80669" marT="80669" marB="80669" anchor="ctr">
                    <a:solidFill>
                      <a:srgbClr val="F8F4EC"/>
                    </a:solidFill>
                  </a:tcPr>
                </a:tc>
                <a:tc>
                  <a:txBody>
                    <a:bodyPr/>
                    <a:lstStyle/>
                    <a:p>
                      <a:pPr marL="0" lvl="0" indent="0" algn="ctr" rtl="0">
                        <a:spcBef>
                          <a:spcPts val="0"/>
                        </a:spcBef>
                        <a:spcAft>
                          <a:spcPts val="0"/>
                        </a:spcAft>
                        <a:buNone/>
                      </a:pPr>
                      <a:r>
                        <a:rPr lang="en" sz="1800" b="1" dirty="0">
                          <a:latin typeface="Barlow"/>
                          <a:ea typeface="Barlow"/>
                          <a:cs typeface="Barlow"/>
                          <a:sym typeface="Barlow"/>
                        </a:rPr>
                        <a:t>Excellence Criteria</a:t>
                      </a:r>
                      <a:endParaRPr sz="1800" b="1" dirty="0">
                        <a:latin typeface="Barlow"/>
                        <a:ea typeface="Barlow"/>
                        <a:cs typeface="Barlow"/>
                        <a:sym typeface="Barlow"/>
                      </a:endParaRPr>
                    </a:p>
                    <a:p>
                      <a:pPr marL="0" lvl="0" indent="0" algn="ctr" rtl="0">
                        <a:spcBef>
                          <a:spcPts val="0"/>
                        </a:spcBef>
                        <a:spcAft>
                          <a:spcPts val="0"/>
                        </a:spcAft>
                        <a:buNone/>
                      </a:pPr>
                      <a:r>
                        <a:rPr lang="en" sz="1600" dirty="0">
                          <a:latin typeface="Sriracha"/>
                          <a:ea typeface="Sriracha"/>
                          <a:cs typeface="Sriracha"/>
                          <a:sym typeface="Sriracha"/>
                        </a:rPr>
                        <a:t>(What do I need to do </a:t>
                      </a:r>
                      <a:br>
                        <a:rPr lang="en" sz="1600" dirty="0">
                          <a:latin typeface="Sriracha"/>
                          <a:ea typeface="Sriracha"/>
                          <a:cs typeface="Sriracha"/>
                          <a:sym typeface="Sriracha"/>
                        </a:rPr>
                      </a:br>
                      <a:r>
                        <a:rPr lang="en" sz="1600" dirty="0">
                          <a:latin typeface="Sriracha"/>
                          <a:ea typeface="Sriracha"/>
                          <a:cs typeface="Sriracha"/>
                          <a:sym typeface="Sriracha"/>
                        </a:rPr>
                        <a:t>to do it well?)</a:t>
                      </a:r>
                      <a:endParaRPr sz="1600" dirty="0"/>
                    </a:p>
                  </a:txBody>
                  <a:tcPr marL="80669" marR="80669" marT="80669" marB="80669" anchor="ctr">
                    <a:solidFill>
                      <a:srgbClr val="F8F4EC"/>
                    </a:solidFill>
                  </a:tcPr>
                </a:tc>
                <a:tc>
                  <a:txBody>
                    <a:bodyPr/>
                    <a:lstStyle/>
                    <a:p>
                      <a:pPr marL="0" lvl="0" indent="0" algn="ctr" rtl="0">
                        <a:spcBef>
                          <a:spcPts val="0"/>
                        </a:spcBef>
                        <a:spcAft>
                          <a:spcPts val="0"/>
                        </a:spcAft>
                        <a:buNone/>
                      </a:pPr>
                      <a:r>
                        <a:rPr lang="en" sz="1800" b="1" dirty="0">
                          <a:latin typeface="Barlow"/>
                          <a:ea typeface="Barlow"/>
                          <a:cs typeface="Barlow"/>
                          <a:sym typeface="Barlow"/>
                        </a:rPr>
                        <a:t>Self-Reflection</a:t>
                      </a:r>
                      <a:endParaRPr sz="1800" b="1" dirty="0">
                        <a:latin typeface="Barlow"/>
                        <a:ea typeface="Barlow"/>
                        <a:cs typeface="Barlow"/>
                        <a:sym typeface="Barlow"/>
                      </a:endParaRPr>
                    </a:p>
                    <a:p>
                      <a:pPr marL="0" lvl="0" indent="0" algn="ctr" rtl="0">
                        <a:spcBef>
                          <a:spcPts val="0"/>
                        </a:spcBef>
                        <a:spcAft>
                          <a:spcPts val="0"/>
                        </a:spcAft>
                        <a:buNone/>
                      </a:pPr>
                      <a:r>
                        <a:rPr lang="en" sz="1600" dirty="0">
                          <a:latin typeface="Sriracha"/>
                          <a:ea typeface="Sriracha"/>
                          <a:cs typeface="Sriracha"/>
                          <a:sym typeface="Sriracha"/>
                        </a:rPr>
                        <a:t>(What did I do well? </a:t>
                      </a:r>
                      <a:br>
                        <a:rPr lang="en" sz="1600" dirty="0">
                          <a:latin typeface="Sriracha"/>
                          <a:ea typeface="Sriracha"/>
                          <a:cs typeface="Sriracha"/>
                          <a:sym typeface="Sriracha"/>
                        </a:rPr>
                      </a:br>
                      <a:r>
                        <a:rPr lang="en" sz="1600" dirty="0">
                          <a:latin typeface="Sriracha"/>
                          <a:ea typeface="Sriracha"/>
                          <a:cs typeface="Sriracha"/>
                          <a:sym typeface="Sriracha"/>
                        </a:rPr>
                        <a:t>What could I improve on?)</a:t>
                      </a:r>
                      <a:endParaRPr sz="1600" dirty="0"/>
                    </a:p>
                  </a:txBody>
                  <a:tcPr marL="80669" marR="80669" marT="80669" marB="80669" anchor="ctr">
                    <a:solidFill>
                      <a:srgbClr val="F8F4EC"/>
                    </a:solidFill>
                  </a:tcPr>
                </a:tc>
                <a:tc>
                  <a:txBody>
                    <a:bodyPr/>
                    <a:lstStyle/>
                    <a:p>
                      <a:pPr marL="0" lvl="0" indent="0" algn="ctr" rtl="0">
                        <a:spcBef>
                          <a:spcPts val="0"/>
                        </a:spcBef>
                        <a:spcAft>
                          <a:spcPts val="0"/>
                        </a:spcAft>
                        <a:buNone/>
                      </a:pPr>
                      <a:r>
                        <a:rPr lang="en" sz="1800" b="1">
                          <a:latin typeface="Barlow"/>
                          <a:ea typeface="Barlow"/>
                          <a:cs typeface="Barlow"/>
                          <a:sym typeface="Barlow"/>
                        </a:rPr>
                        <a:t>Teacher Guidance</a:t>
                      </a:r>
                      <a:endParaRPr sz="1800" b="1">
                        <a:latin typeface="Barlow"/>
                        <a:ea typeface="Barlow"/>
                        <a:cs typeface="Barlow"/>
                        <a:sym typeface="Barlow"/>
                      </a:endParaRPr>
                    </a:p>
                    <a:p>
                      <a:pPr marL="0" lvl="0" indent="0" algn="ctr" rtl="0">
                        <a:spcBef>
                          <a:spcPts val="0"/>
                        </a:spcBef>
                        <a:spcAft>
                          <a:spcPts val="0"/>
                        </a:spcAft>
                        <a:buNone/>
                      </a:pPr>
                      <a:r>
                        <a:rPr lang="en" sz="1600">
                          <a:latin typeface="Sriracha"/>
                          <a:ea typeface="Sriracha"/>
                          <a:cs typeface="Sriracha"/>
                          <a:sym typeface="Sriracha"/>
                        </a:rPr>
                        <a:t>(What is going well? What might need to be changed?)</a:t>
                      </a:r>
                      <a:endParaRPr sz="1600"/>
                    </a:p>
                  </a:txBody>
                  <a:tcPr marL="80669" marR="80669" marT="80669" marB="80669" anchor="ctr">
                    <a:solidFill>
                      <a:srgbClr val="F8F4EC"/>
                    </a:solidFill>
                  </a:tcPr>
                </a:tc>
                <a:extLst>
                  <a:ext uri="{0D108BD9-81ED-4DB2-BD59-A6C34878D82A}">
                    <a16:rowId xmlns:a16="http://schemas.microsoft.com/office/drawing/2014/main" val="10000"/>
                  </a:ext>
                </a:extLst>
              </a:tr>
              <a:tr h="4293652">
                <a:tc>
                  <a:txBody>
                    <a:bodyPr/>
                    <a:lstStyle/>
                    <a:p>
                      <a:pPr marL="457200" lvl="0" indent="-317500" algn="l" rtl="0">
                        <a:spcBef>
                          <a:spcPts val="0"/>
                        </a:spcBef>
                        <a:spcAft>
                          <a:spcPts val="0"/>
                        </a:spcAft>
                        <a:buSzPts val="1400"/>
                        <a:buChar char="❏"/>
                      </a:pPr>
                      <a:endParaRPr sz="1600"/>
                    </a:p>
                  </a:txBody>
                  <a:tcPr marL="80669" marR="80669" marT="80669" marB="80669">
                    <a:solidFill>
                      <a:srgbClr val="F8F4EC"/>
                    </a:solidFill>
                  </a:tcPr>
                </a:tc>
                <a:tc>
                  <a:txBody>
                    <a:bodyPr/>
                    <a:lstStyle/>
                    <a:p>
                      <a:pPr marL="171450" lvl="0" indent="-190500" algn="l" rtl="0">
                        <a:spcBef>
                          <a:spcPts val="0"/>
                        </a:spcBef>
                        <a:spcAft>
                          <a:spcPts val="0"/>
                        </a:spcAft>
                        <a:buSzPts val="1200"/>
                        <a:buChar char="★"/>
                      </a:pPr>
                      <a:endParaRPr sz="1100" dirty="0"/>
                    </a:p>
                  </a:txBody>
                  <a:tcPr marL="80669" marR="80669" marT="80669" marB="80669">
                    <a:solidFill>
                      <a:srgbClr val="F8F4EC"/>
                    </a:solidFill>
                  </a:tcPr>
                </a:tc>
                <a:tc>
                  <a:txBody>
                    <a:bodyPr/>
                    <a:lstStyle/>
                    <a:p>
                      <a:pPr marL="0" lvl="0" indent="0" algn="l" rtl="0">
                        <a:spcBef>
                          <a:spcPts val="0"/>
                        </a:spcBef>
                        <a:spcAft>
                          <a:spcPts val="0"/>
                        </a:spcAft>
                        <a:buNone/>
                      </a:pPr>
                      <a:r>
                        <a:rPr lang="en" sz="1600" b="1" i="1"/>
                        <a:t>Affirm </a:t>
                      </a:r>
                      <a:r>
                        <a:rPr lang="en" sz="1600"/>
                        <a:t>- What did I do really well? </a:t>
                      </a:r>
                      <a:endParaRPr sz="1600"/>
                    </a:p>
                    <a:p>
                      <a:pPr marL="457200" lvl="0" indent="-317500" algn="l" rtl="0">
                        <a:spcBef>
                          <a:spcPts val="0"/>
                        </a:spcBef>
                        <a:spcAft>
                          <a:spcPts val="0"/>
                        </a:spcAft>
                        <a:buSzPts val="1400"/>
                        <a:buChar char="●"/>
                      </a:pPr>
                      <a:r>
                        <a:rPr lang="en" sz="1600"/>
                        <a:t> </a:t>
                      </a:r>
                      <a:endParaRPr sz="1600"/>
                    </a:p>
                    <a:p>
                      <a:pPr marL="457200" lvl="0" indent="-317500" algn="l" rtl="0">
                        <a:spcBef>
                          <a:spcPts val="0"/>
                        </a:spcBef>
                        <a:spcAft>
                          <a:spcPts val="0"/>
                        </a:spcAft>
                        <a:buSzPts val="1400"/>
                        <a:buChar char="●"/>
                      </a:pPr>
                      <a:r>
                        <a:rPr lang="en" sz="1600"/>
                        <a:t> </a:t>
                      </a:r>
                      <a:endParaRPr sz="1600"/>
                    </a:p>
                    <a:p>
                      <a:pPr marL="457200" lvl="0" indent="-317500" algn="l" rtl="0">
                        <a:spcBef>
                          <a:spcPts val="0"/>
                        </a:spcBef>
                        <a:spcAft>
                          <a:spcPts val="0"/>
                        </a:spcAft>
                        <a:buSzPts val="1400"/>
                        <a:buChar char="●"/>
                      </a:pPr>
                      <a:r>
                        <a:rPr lang="en" sz="1600"/>
                        <a:t> </a:t>
                      </a:r>
                      <a:endParaRPr sz="1600"/>
                    </a:p>
                    <a:p>
                      <a:pPr marL="0" lvl="0" indent="0" algn="l" rtl="0">
                        <a:spcBef>
                          <a:spcPts val="0"/>
                        </a:spcBef>
                        <a:spcAft>
                          <a:spcPts val="0"/>
                        </a:spcAft>
                        <a:buNone/>
                      </a:pPr>
                      <a:endParaRPr sz="1600"/>
                    </a:p>
                    <a:p>
                      <a:pPr marL="0" lvl="0" indent="0" algn="l" rtl="0">
                        <a:spcBef>
                          <a:spcPts val="0"/>
                        </a:spcBef>
                        <a:spcAft>
                          <a:spcPts val="0"/>
                        </a:spcAft>
                        <a:buNone/>
                      </a:pPr>
                      <a:r>
                        <a:rPr lang="en" sz="1600" b="1" i="1"/>
                        <a:t>Revise </a:t>
                      </a:r>
                      <a:r>
                        <a:rPr lang="en" sz="1600"/>
                        <a:t>- What could I have done better at? What changes could I make?</a:t>
                      </a:r>
                      <a:endParaRPr sz="1600"/>
                    </a:p>
                    <a:p>
                      <a:pPr marL="457200" lvl="0" indent="-317500" algn="l" rtl="0">
                        <a:spcBef>
                          <a:spcPts val="0"/>
                        </a:spcBef>
                        <a:spcAft>
                          <a:spcPts val="0"/>
                        </a:spcAft>
                        <a:buSzPts val="1400"/>
                        <a:buChar char="●"/>
                      </a:pPr>
                      <a:r>
                        <a:rPr lang="en" sz="1600"/>
                        <a:t> </a:t>
                      </a:r>
                      <a:endParaRPr sz="1600"/>
                    </a:p>
                    <a:p>
                      <a:pPr marL="457200" lvl="0" indent="-317500" algn="l" rtl="0">
                        <a:spcBef>
                          <a:spcPts val="0"/>
                        </a:spcBef>
                        <a:spcAft>
                          <a:spcPts val="0"/>
                        </a:spcAft>
                        <a:buSzPts val="1400"/>
                        <a:buChar char="●"/>
                      </a:pPr>
                      <a:r>
                        <a:rPr lang="en" sz="1600"/>
                        <a:t> </a:t>
                      </a:r>
                      <a:endParaRPr sz="1600"/>
                    </a:p>
                    <a:p>
                      <a:pPr marL="0" lvl="0" indent="0" algn="l" rtl="0">
                        <a:spcBef>
                          <a:spcPts val="0"/>
                        </a:spcBef>
                        <a:spcAft>
                          <a:spcPts val="0"/>
                        </a:spcAft>
                        <a:buNone/>
                      </a:pPr>
                      <a:endParaRPr sz="1600"/>
                    </a:p>
                    <a:p>
                      <a:pPr marL="0" lvl="0" indent="0" algn="l" rtl="0">
                        <a:spcBef>
                          <a:spcPts val="0"/>
                        </a:spcBef>
                        <a:spcAft>
                          <a:spcPts val="0"/>
                        </a:spcAft>
                        <a:buNone/>
                      </a:pPr>
                      <a:r>
                        <a:rPr lang="en" sz="1600" b="1" i="1"/>
                        <a:t>Aspire </a:t>
                      </a:r>
                      <a:r>
                        <a:rPr lang="en" sz="1600"/>
                        <a:t>- Where would I like to go next? What would I like to learn more about?</a:t>
                      </a:r>
                      <a:endParaRPr sz="1600"/>
                    </a:p>
                    <a:p>
                      <a:pPr marL="457200" lvl="0" indent="-317500" algn="l" rtl="0">
                        <a:spcBef>
                          <a:spcPts val="0"/>
                        </a:spcBef>
                        <a:spcAft>
                          <a:spcPts val="0"/>
                        </a:spcAft>
                        <a:buSzPts val="1400"/>
                        <a:buChar char="●"/>
                      </a:pPr>
                      <a:endParaRPr sz="1600"/>
                    </a:p>
                  </a:txBody>
                  <a:tcPr marL="80669" marR="80669" marT="80669" marB="80669">
                    <a:solidFill>
                      <a:srgbClr val="F8F4EC"/>
                    </a:solidFill>
                  </a:tcPr>
                </a:tc>
                <a:tc>
                  <a:txBody>
                    <a:bodyPr/>
                    <a:lstStyle/>
                    <a:p>
                      <a:pPr marL="0" lvl="0" indent="0" algn="l" rtl="0">
                        <a:spcBef>
                          <a:spcPts val="0"/>
                        </a:spcBef>
                        <a:spcAft>
                          <a:spcPts val="0"/>
                        </a:spcAft>
                        <a:buNone/>
                      </a:pPr>
                      <a:r>
                        <a:rPr lang="en" sz="1600" b="1" i="1" dirty="0"/>
                        <a:t>Affirm</a:t>
                      </a:r>
                      <a:r>
                        <a:rPr lang="en" sz="1600" dirty="0"/>
                        <a:t> - What is going well?</a:t>
                      </a:r>
                      <a:endParaRPr sz="1600" dirty="0"/>
                    </a:p>
                    <a:p>
                      <a:pPr marL="457200" lvl="0" indent="-317500" algn="l" rtl="0">
                        <a:spcBef>
                          <a:spcPts val="0"/>
                        </a:spcBef>
                        <a:spcAft>
                          <a:spcPts val="0"/>
                        </a:spcAft>
                        <a:buSzPts val="1400"/>
                        <a:buChar char="●"/>
                      </a:pPr>
                      <a:r>
                        <a:rPr lang="en" sz="1600" dirty="0"/>
                        <a:t> </a:t>
                      </a:r>
                      <a:endParaRPr sz="1600" dirty="0"/>
                    </a:p>
                    <a:p>
                      <a:pPr marL="457200" lvl="0" indent="-317500" algn="l" rtl="0">
                        <a:spcBef>
                          <a:spcPts val="0"/>
                        </a:spcBef>
                        <a:spcAft>
                          <a:spcPts val="0"/>
                        </a:spcAft>
                        <a:buSzPts val="1400"/>
                        <a:buChar char="●"/>
                      </a:pPr>
                      <a:r>
                        <a:rPr lang="en" sz="1600" dirty="0"/>
                        <a:t> </a:t>
                      </a:r>
                      <a:endParaRPr sz="1600" dirty="0"/>
                    </a:p>
                    <a:p>
                      <a:pPr marL="457200" lvl="0" indent="-317500" algn="l" rtl="0">
                        <a:spcBef>
                          <a:spcPts val="0"/>
                        </a:spcBef>
                        <a:spcAft>
                          <a:spcPts val="0"/>
                        </a:spcAft>
                        <a:buSzPts val="1400"/>
                        <a:buChar char="●"/>
                      </a:pPr>
                      <a:r>
                        <a:rPr lang="en" sz="1600" dirty="0"/>
                        <a:t> </a:t>
                      </a:r>
                      <a:endParaRPr sz="1600" dirty="0"/>
                    </a:p>
                    <a:p>
                      <a:pPr marL="0" lvl="0" indent="0" algn="l" rtl="0">
                        <a:spcBef>
                          <a:spcPts val="0"/>
                        </a:spcBef>
                        <a:spcAft>
                          <a:spcPts val="0"/>
                        </a:spcAft>
                        <a:buNone/>
                      </a:pPr>
                      <a:endParaRPr sz="1600" dirty="0"/>
                    </a:p>
                    <a:p>
                      <a:pPr marL="0" lvl="0" indent="0" algn="l" rtl="0">
                        <a:spcBef>
                          <a:spcPts val="0"/>
                        </a:spcBef>
                        <a:spcAft>
                          <a:spcPts val="0"/>
                        </a:spcAft>
                        <a:buNone/>
                      </a:pPr>
                      <a:endParaRPr sz="1600" dirty="0"/>
                    </a:p>
                    <a:p>
                      <a:pPr marL="0" lvl="0" indent="0" algn="l" rtl="0">
                        <a:spcBef>
                          <a:spcPts val="0"/>
                        </a:spcBef>
                        <a:spcAft>
                          <a:spcPts val="0"/>
                        </a:spcAft>
                        <a:buNone/>
                      </a:pPr>
                      <a:r>
                        <a:rPr lang="en" sz="1600" b="1" i="1" dirty="0"/>
                        <a:t>Revise</a:t>
                      </a:r>
                      <a:r>
                        <a:rPr lang="en" sz="1600" dirty="0"/>
                        <a:t> - What changes could be considered?</a:t>
                      </a:r>
                      <a:endParaRPr sz="1600" dirty="0"/>
                    </a:p>
                    <a:p>
                      <a:pPr marL="457200" lvl="0" indent="-317500" algn="l" rtl="0">
                        <a:spcBef>
                          <a:spcPts val="0"/>
                        </a:spcBef>
                        <a:spcAft>
                          <a:spcPts val="0"/>
                        </a:spcAft>
                        <a:buSzPts val="1400"/>
                        <a:buChar char="●"/>
                      </a:pPr>
                      <a:r>
                        <a:rPr lang="en" sz="1600" dirty="0"/>
                        <a:t> </a:t>
                      </a:r>
                      <a:endParaRPr sz="1600" dirty="0"/>
                    </a:p>
                    <a:p>
                      <a:pPr marL="457200" lvl="0" indent="-317500" algn="l" rtl="0">
                        <a:spcBef>
                          <a:spcPts val="0"/>
                        </a:spcBef>
                        <a:spcAft>
                          <a:spcPts val="0"/>
                        </a:spcAft>
                        <a:buSzPts val="1400"/>
                        <a:buChar char="●"/>
                      </a:pPr>
                      <a:endParaRPr sz="1600" dirty="0"/>
                    </a:p>
                    <a:p>
                      <a:pPr marL="457200" lvl="0" indent="-317500" algn="l" rtl="0">
                        <a:spcBef>
                          <a:spcPts val="0"/>
                        </a:spcBef>
                        <a:spcAft>
                          <a:spcPts val="0"/>
                        </a:spcAft>
                        <a:buSzPts val="1400"/>
                        <a:buChar char="●"/>
                      </a:pPr>
                      <a:r>
                        <a:rPr lang="en" sz="1600" dirty="0"/>
                        <a:t>  </a:t>
                      </a:r>
                      <a:endParaRPr sz="1600" dirty="0"/>
                    </a:p>
                    <a:p>
                      <a:pPr marL="0" lvl="0" indent="0" algn="l" rtl="0">
                        <a:spcBef>
                          <a:spcPts val="0"/>
                        </a:spcBef>
                        <a:spcAft>
                          <a:spcPts val="0"/>
                        </a:spcAft>
                        <a:buNone/>
                      </a:pPr>
                      <a:endParaRPr sz="1600" dirty="0"/>
                    </a:p>
                  </a:txBody>
                  <a:tcPr marL="80669" marR="80669" marT="80669" marB="80669">
                    <a:solidFill>
                      <a:srgbClr val="F8F4EC"/>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1C9CC24-B375-4226-BF2B-61FADBBA696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D70A28E-4FD8-4474-A206-E15B5EBB303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1084747"/>
            <a:ext cx="9141714" cy="3294207"/>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39647E21-5366-4638-AC97-D8CD4111EB57}"/>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8235" r="8214" b="45501"/>
          <a:stretch>
            <a:fillRect/>
          </a:stretch>
        </p:blipFill>
        <p:spPr>
          <a:xfrm flipV="1">
            <a:off x="0" y="0"/>
            <a:ext cx="9143999" cy="4473360"/>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sp>
        <p:nvSpPr>
          <p:cNvPr id="4" name="Title 3">
            <a:extLst>
              <a:ext uri="{FF2B5EF4-FFF2-40B4-BE49-F238E27FC236}">
                <a16:creationId xmlns:a16="http://schemas.microsoft.com/office/drawing/2014/main" id="{A18BA1FB-9ECB-4AA6-B84B-2A827B36CF0D}"/>
              </a:ext>
            </a:extLst>
          </p:cNvPr>
          <p:cNvSpPr>
            <a:spLocks noGrp="1"/>
          </p:cNvSpPr>
          <p:nvPr>
            <p:ph type="title"/>
          </p:nvPr>
        </p:nvSpPr>
        <p:spPr>
          <a:xfrm>
            <a:off x="565443" y="2076450"/>
            <a:ext cx="8013114" cy="1345134"/>
          </a:xfrm>
        </p:spPr>
        <p:txBody>
          <a:bodyPr vert="horz" lIns="91440" tIns="45720" rIns="91440" bIns="45720" rtlCol="0" anchor="ctr">
            <a:normAutofit/>
          </a:bodyPr>
          <a:lstStyle/>
          <a:p>
            <a:pPr algn="ctr">
              <a:lnSpc>
                <a:spcPct val="90000"/>
              </a:lnSpc>
            </a:pPr>
            <a:r>
              <a:rPr lang="en-US" sz="4900">
                <a:solidFill>
                  <a:srgbClr val="FFFFFF"/>
                </a:solidFill>
              </a:rPr>
              <a:t>Final Learning Challenge</a:t>
            </a:r>
            <a:endParaRPr lang="en-US" sz="4900" kern="1200">
              <a:solidFill>
                <a:srgbClr val="FFFFFF"/>
              </a:solidFill>
              <a:latin typeface="+mj-lt"/>
              <a:ea typeface="+mj-ea"/>
              <a:cs typeface="+mj-cs"/>
            </a:endParaRPr>
          </a:p>
        </p:txBody>
      </p:sp>
    </p:spTree>
    <p:extLst>
      <p:ext uri="{BB962C8B-B14F-4D97-AF65-F5344CB8AC3E}">
        <p14:creationId xmlns:p14="http://schemas.microsoft.com/office/powerpoint/2010/main" val="16031144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3E547B5-89CF-4EC0-96DE-25771AED07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F0B8CEB-8279-4E5E-A0CE-1FC9F71736F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8086" y="0"/>
            <a:ext cx="5565913"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426571-C760-4754-A7FE-1FCFD68B11E1}"/>
              </a:ext>
            </a:extLst>
          </p:cNvPr>
          <p:cNvSpPr>
            <a:spLocks noGrp="1"/>
          </p:cNvSpPr>
          <p:nvPr>
            <p:ph type="title"/>
          </p:nvPr>
        </p:nvSpPr>
        <p:spPr>
          <a:xfrm>
            <a:off x="5490349" y="609600"/>
            <a:ext cx="3105011" cy="1330839"/>
          </a:xfrm>
        </p:spPr>
        <p:txBody>
          <a:bodyPr>
            <a:normAutofit/>
          </a:bodyPr>
          <a:lstStyle/>
          <a:p>
            <a:pPr>
              <a:lnSpc>
                <a:spcPct val="90000"/>
              </a:lnSpc>
            </a:pPr>
            <a:r>
              <a:rPr lang="en-US" sz="3700" dirty="0">
                <a:solidFill>
                  <a:schemeClr val="bg2">
                    <a:lumMod val="75000"/>
                  </a:schemeClr>
                </a:solidFill>
              </a:rPr>
              <a:t>Extreme Weather Show</a:t>
            </a:r>
            <a:endParaRPr lang="en-CA" sz="3700" dirty="0">
              <a:solidFill>
                <a:schemeClr val="bg2">
                  <a:lumMod val="75000"/>
                </a:schemeClr>
              </a:solidFill>
            </a:endParaRPr>
          </a:p>
        </p:txBody>
      </p:sp>
      <p:pic>
        <p:nvPicPr>
          <p:cNvPr id="5" name="Picture 4">
            <a:extLst>
              <a:ext uri="{FF2B5EF4-FFF2-40B4-BE49-F238E27FC236}">
                <a16:creationId xmlns:a16="http://schemas.microsoft.com/office/drawing/2014/main" id="{C1CD9FBB-9912-4443-A7E9-2A8437FCBDA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rcRect l="24828" r="24828"/>
          <a:stretch/>
        </p:blipFill>
        <p:spPr>
          <a:xfrm>
            <a:off x="20" y="10"/>
            <a:ext cx="5176278"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3" name="Content Placeholder 2">
            <a:extLst>
              <a:ext uri="{FF2B5EF4-FFF2-40B4-BE49-F238E27FC236}">
                <a16:creationId xmlns:a16="http://schemas.microsoft.com/office/drawing/2014/main" id="{C4C06334-E7C3-4739-8348-565F5D284D86}"/>
              </a:ext>
            </a:extLst>
          </p:cNvPr>
          <p:cNvSpPr>
            <a:spLocks noGrp="1"/>
          </p:cNvSpPr>
          <p:nvPr>
            <p:ph idx="1"/>
          </p:nvPr>
        </p:nvSpPr>
        <p:spPr>
          <a:xfrm>
            <a:off x="5490348" y="2194102"/>
            <a:ext cx="3105010" cy="3908586"/>
          </a:xfrm>
        </p:spPr>
        <p:txBody>
          <a:bodyPr vert="horz" lIns="91440" tIns="45720" rIns="91440" bIns="45720" rtlCol="0">
            <a:normAutofit/>
          </a:bodyPr>
          <a:lstStyle/>
          <a:p>
            <a:pPr marL="0" indent="0">
              <a:lnSpc>
                <a:spcPct val="90000"/>
              </a:lnSpc>
              <a:buNone/>
            </a:pPr>
            <a:r>
              <a:rPr lang="en-US" sz="1700"/>
              <a:t>As a class we are going to create the Extreme Weather Show! You will each contribute to a segment of this show on a weather topic of your choice. </a:t>
            </a:r>
          </a:p>
          <a:p>
            <a:pPr marL="0" indent="0">
              <a:lnSpc>
                <a:spcPct val="90000"/>
              </a:lnSpc>
              <a:buNone/>
            </a:pPr>
            <a:r>
              <a:rPr lang="en-US" sz="1700"/>
              <a:t>Some ideas might be:</a:t>
            </a:r>
          </a:p>
          <a:p>
            <a:pPr>
              <a:lnSpc>
                <a:spcPct val="90000"/>
              </a:lnSpc>
            </a:pPr>
            <a:r>
              <a:rPr lang="en-US" sz="1700"/>
              <a:t>Weather report</a:t>
            </a:r>
          </a:p>
          <a:p>
            <a:pPr>
              <a:lnSpc>
                <a:spcPct val="90000"/>
              </a:lnSpc>
            </a:pPr>
            <a:r>
              <a:rPr lang="en-US" sz="1700"/>
              <a:t>Human interest story about weather</a:t>
            </a:r>
          </a:p>
          <a:p>
            <a:pPr>
              <a:lnSpc>
                <a:spcPct val="90000"/>
              </a:lnSpc>
            </a:pPr>
            <a:r>
              <a:rPr lang="en-US" sz="1700"/>
              <a:t>Science behind a severe weather event</a:t>
            </a:r>
          </a:p>
          <a:p>
            <a:pPr>
              <a:lnSpc>
                <a:spcPct val="90000"/>
              </a:lnSpc>
            </a:pPr>
            <a:r>
              <a:rPr lang="en-US" sz="1700"/>
              <a:t>News report of a weather event</a:t>
            </a:r>
          </a:p>
          <a:p>
            <a:pPr>
              <a:lnSpc>
                <a:spcPct val="90000"/>
              </a:lnSpc>
            </a:pPr>
            <a:r>
              <a:rPr lang="en-US" sz="1700"/>
              <a:t>Other ideas??</a:t>
            </a:r>
            <a:endParaRPr lang="en-US" sz="1700">
              <a:cs typeface="Calibri"/>
            </a:endParaRPr>
          </a:p>
        </p:txBody>
      </p:sp>
      <p:sp>
        <p:nvSpPr>
          <p:cNvPr id="4" name="TextBox 3">
            <a:extLst>
              <a:ext uri="{FF2B5EF4-FFF2-40B4-BE49-F238E27FC236}">
                <a16:creationId xmlns:a16="http://schemas.microsoft.com/office/drawing/2014/main" id="{17651C38-CB42-4A4F-B07F-59BBF804A108}"/>
              </a:ext>
            </a:extLst>
          </p:cNvPr>
          <p:cNvSpPr txBox="1"/>
          <p:nvPr/>
        </p:nvSpPr>
        <p:spPr>
          <a:xfrm>
            <a:off x="20" y="6858000"/>
            <a:ext cx="5176278" cy="230832"/>
          </a:xfrm>
          <a:prstGeom prst="rect">
            <a:avLst/>
          </a:prstGeom>
          <a:noFill/>
        </p:spPr>
        <p:txBody>
          <a:bodyPr wrap="square" rtlCol="0">
            <a:spAutoFit/>
          </a:bodyPr>
          <a:lstStyle/>
          <a:p>
            <a:r>
              <a:rPr lang="en-CA" sz="900">
                <a:hlinkClick r:id="rId4" tooltip="https://www.flickr.com/photos/quas/1016259/"/>
              </a:rPr>
              <a:t>This Photo</a:t>
            </a:r>
            <a:r>
              <a:rPr lang="en-CA" sz="900"/>
              <a:t> by Unknown Author is licensed under </a:t>
            </a:r>
            <a:r>
              <a:rPr lang="en-CA" sz="900">
                <a:hlinkClick r:id="rId5" tooltip="https://creativecommons.org/licenses/by-nc-sa/3.0/"/>
              </a:rPr>
              <a:t>CC BY-SA-NC</a:t>
            </a:r>
            <a:endParaRPr lang="en-CA" sz="900"/>
          </a:p>
        </p:txBody>
      </p:sp>
    </p:spTree>
    <p:extLst>
      <p:ext uri="{BB962C8B-B14F-4D97-AF65-F5344CB8AC3E}">
        <p14:creationId xmlns:p14="http://schemas.microsoft.com/office/powerpoint/2010/main" val="867204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26571-C760-4754-A7FE-1FCFD68B11E1}"/>
              </a:ext>
            </a:extLst>
          </p:cNvPr>
          <p:cNvSpPr>
            <a:spLocks noGrp="1"/>
          </p:cNvSpPr>
          <p:nvPr>
            <p:ph type="title"/>
          </p:nvPr>
        </p:nvSpPr>
        <p:spPr/>
        <p:txBody>
          <a:bodyPr/>
          <a:lstStyle/>
          <a:p>
            <a:r>
              <a:rPr lang="en-US"/>
              <a:t>Final Learning Challenge</a:t>
            </a:r>
            <a:endParaRPr lang="en-CA"/>
          </a:p>
        </p:txBody>
      </p:sp>
      <p:sp>
        <p:nvSpPr>
          <p:cNvPr id="3" name="Content Placeholder 2">
            <a:extLst>
              <a:ext uri="{FF2B5EF4-FFF2-40B4-BE49-F238E27FC236}">
                <a16:creationId xmlns:a16="http://schemas.microsoft.com/office/drawing/2014/main" id="{C4C06334-E7C3-4739-8348-565F5D284D86}"/>
              </a:ext>
            </a:extLst>
          </p:cNvPr>
          <p:cNvSpPr>
            <a:spLocks noGrp="1"/>
          </p:cNvSpPr>
          <p:nvPr>
            <p:ph idx="1"/>
          </p:nvPr>
        </p:nvSpPr>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a:bodyPr>
          <a:lstStyle/>
          <a:p>
            <a:pPr marL="0" indent="0">
              <a:buNone/>
            </a:pPr>
            <a:r>
              <a:rPr lang="en-US" sz="2400" dirty="0"/>
              <a:t>This learning experience will end with the creation of an Extreme Weather Show! You will contribute to a segment of this show on a weather topic of your choice. </a:t>
            </a:r>
            <a:endParaRPr lang="en-US" sz="2400">
              <a:cs typeface="Calibri"/>
            </a:endParaRPr>
          </a:p>
          <a:p>
            <a:pPr marL="0" indent="0">
              <a:buNone/>
            </a:pPr>
            <a:r>
              <a:rPr lang="en-US" sz="2400" dirty="0"/>
              <a:t>Some ideas might be:</a:t>
            </a:r>
            <a:endParaRPr lang="en-US" sz="2400">
              <a:cs typeface="Calibri"/>
            </a:endParaRPr>
          </a:p>
          <a:p>
            <a:r>
              <a:rPr lang="en-US" sz="2400" dirty="0"/>
              <a:t>Weather report</a:t>
            </a:r>
            <a:endParaRPr lang="en-US" sz="2400">
              <a:cs typeface="Calibri"/>
            </a:endParaRPr>
          </a:p>
          <a:p>
            <a:r>
              <a:rPr lang="en-US" sz="2400" dirty="0"/>
              <a:t>Human interest story about weather</a:t>
            </a:r>
            <a:endParaRPr lang="en-US" sz="2400">
              <a:cs typeface="Calibri"/>
            </a:endParaRPr>
          </a:p>
          <a:p>
            <a:r>
              <a:rPr lang="en-US" sz="2400" dirty="0"/>
              <a:t>Science behind a severe weather event</a:t>
            </a:r>
            <a:endParaRPr lang="en-US" sz="2400">
              <a:cs typeface="Calibri"/>
            </a:endParaRPr>
          </a:p>
          <a:p>
            <a:r>
              <a:rPr lang="en-US" sz="2400" dirty="0"/>
              <a:t>News report of a weather event</a:t>
            </a:r>
            <a:endParaRPr lang="en-US" sz="2400">
              <a:cs typeface="Calibri"/>
            </a:endParaRPr>
          </a:p>
          <a:p>
            <a:r>
              <a:rPr lang="en-US" sz="2400" dirty="0"/>
              <a:t>Other ideas??</a:t>
            </a:r>
            <a:endParaRPr lang="en-US" sz="2400" dirty="0">
              <a:cs typeface="Calibri"/>
            </a:endParaRPr>
          </a:p>
        </p:txBody>
      </p:sp>
    </p:spTree>
    <p:extLst>
      <p:ext uri="{BB962C8B-B14F-4D97-AF65-F5344CB8AC3E}">
        <p14:creationId xmlns:p14="http://schemas.microsoft.com/office/powerpoint/2010/main" val="21199966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854" name="Google Shape;854;p81"/>
          <p:cNvSpPr txBox="1">
            <a:spLocks noGrp="1"/>
          </p:cNvSpPr>
          <p:nvPr>
            <p:ph type="title"/>
          </p:nvPr>
        </p:nvSpPr>
        <p:spPr>
          <a:xfrm>
            <a:off x="187302" y="87816"/>
            <a:ext cx="6618176" cy="1269265"/>
          </a:xfrm>
          <a:prstGeom prst="rect">
            <a:avLst/>
          </a:prstGeom>
        </p:spPr>
        <p:txBody>
          <a:bodyPr spcFirstLastPara="1" vert="horz" wrap="square" lIns="99794" tIns="99794" rIns="99794" bIns="99794" rtlCol="0" anchor="t" anchorCtr="0">
            <a:noAutofit/>
          </a:bodyPr>
          <a:lstStyle/>
          <a:p>
            <a:pPr algn="l"/>
            <a:r>
              <a:rPr lang="en"/>
              <a:t>Guide to Success: </a:t>
            </a:r>
            <a:endParaRPr/>
          </a:p>
          <a:p>
            <a:pPr algn="l"/>
            <a:r>
              <a:rPr lang="en" sz="1588">
                <a:solidFill>
                  <a:schemeClr val="lt1"/>
                </a:solidFill>
                <a:latin typeface="Arial"/>
                <a:ea typeface="Arial"/>
                <a:cs typeface="Arial"/>
                <a:sym typeface="Arial"/>
              </a:rPr>
              <a:t>Assessment tool for students and teachers</a:t>
            </a:r>
            <a:endParaRPr sz="1588">
              <a:solidFill>
                <a:schemeClr val="lt1"/>
              </a:solidFill>
              <a:latin typeface="Arial"/>
              <a:ea typeface="Arial"/>
              <a:cs typeface="Arial"/>
              <a:sym typeface="Arial"/>
            </a:endParaRPr>
          </a:p>
          <a:p>
            <a:pPr algn="l"/>
            <a:endParaRPr/>
          </a:p>
        </p:txBody>
      </p:sp>
      <p:graphicFrame>
        <p:nvGraphicFramePr>
          <p:cNvPr id="855" name="Google Shape;855;p81"/>
          <p:cNvGraphicFramePr/>
          <p:nvPr>
            <p:extLst>
              <p:ext uri="{D42A27DB-BD31-4B8C-83A1-F6EECF244321}">
                <p14:modId xmlns:p14="http://schemas.microsoft.com/office/powerpoint/2010/main" val="3760487637"/>
              </p:ext>
            </p:extLst>
          </p:nvPr>
        </p:nvGraphicFramePr>
        <p:xfrm>
          <a:off x="187302" y="1188720"/>
          <a:ext cx="8769395" cy="5717636"/>
        </p:xfrm>
        <a:graphic>
          <a:graphicData uri="http://schemas.openxmlformats.org/drawingml/2006/table">
            <a:tbl>
              <a:tblPr>
                <a:noFill/>
              </a:tblPr>
              <a:tblGrid>
                <a:gridCol w="1775904">
                  <a:extLst>
                    <a:ext uri="{9D8B030D-6E8A-4147-A177-3AD203B41FA5}">
                      <a16:colId xmlns:a16="http://schemas.microsoft.com/office/drawing/2014/main" val="20000"/>
                    </a:ext>
                  </a:extLst>
                </a:gridCol>
                <a:gridCol w="2608805">
                  <a:extLst>
                    <a:ext uri="{9D8B030D-6E8A-4147-A177-3AD203B41FA5}">
                      <a16:colId xmlns:a16="http://schemas.microsoft.com/office/drawing/2014/main" val="20001"/>
                    </a:ext>
                  </a:extLst>
                </a:gridCol>
                <a:gridCol w="2192343">
                  <a:extLst>
                    <a:ext uri="{9D8B030D-6E8A-4147-A177-3AD203B41FA5}">
                      <a16:colId xmlns:a16="http://schemas.microsoft.com/office/drawing/2014/main" val="20002"/>
                    </a:ext>
                  </a:extLst>
                </a:gridCol>
                <a:gridCol w="2192343">
                  <a:extLst>
                    <a:ext uri="{9D8B030D-6E8A-4147-A177-3AD203B41FA5}">
                      <a16:colId xmlns:a16="http://schemas.microsoft.com/office/drawing/2014/main" val="20003"/>
                    </a:ext>
                  </a:extLst>
                </a:gridCol>
              </a:tblGrid>
              <a:tr h="1101308">
                <a:tc>
                  <a:txBody>
                    <a:bodyPr/>
                    <a:lstStyle/>
                    <a:p>
                      <a:pPr marL="0" lvl="0" indent="0" algn="ctr" rtl="0">
                        <a:spcBef>
                          <a:spcPts val="0"/>
                        </a:spcBef>
                        <a:spcAft>
                          <a:spcPts val="0"/>
                        </a:spcAft>
                        <a:buNone/>
                      </a:pPr>
                      <a:r>
                        <a:rPr lang="en" sz="1800" b="1" dirty="0">
                          <a:latin typeface="Barlow"/>
                          <a:ea typeface="Barlow"/>
                          <a:cs typeface="Barlow"/>
                          <a:sym typeface="Barlow"/>
                        </a:rPr>
                        <a:t>Task Checklist</a:t>
                      </a:r>
                      <a:endParaRPr sz="1800" b="1" dirty="0">
                        <a:latin typeface="Barlow"/>
                        <a:ea typeface="Barlow"/>
                        <a:cs typeface="Barlow"/>
                        <a:sym typeface="Barlow"/>
                      </a:endParaRPr>
                    </a:p>
                    <a:p>
                      <a:pPr marL="0" lvl="0" indent="0" algn="ctr" rtl="0">
                        <a:spcBef>
                          <a:spcPts val="0"/>
                        </a:spcBef>
                        <a:spcAft>
                          <a:spcPts val="0"/>
                        </a:spcAft>
                        <a:buNone/>
                      </a:pPr>
                      <a:r>
                        <a:rPr lang="en" sz="1600" dirty="0">
                          <a:latin typeface="Sriracha"/>
                          <a:ea typeface="Sriracha"/>
                          <a:cs typeface="Sriracha"/>
                          <a:sym typeface="Sriracha"/>
                        </a:rPr>
                        <a:t>(What do I need </a:t>
                      </a:r>
                      <a:br>
                        <a:rPr lang="en" sz="1600" dirty="0">
                          <a:latin typeface="Sriracha"/>
                          <a:ea typeface="Sriracha"/>
                          <a:cs typeface="Sriracha"/>
                          <a:sym typeface="Sriracha"/>
                        </a:rPr>
                      </a:br>
                      <a:r>
                        <a:rPr lang="en" sz="1600" dirty="0">
                          <a:latin typeface="Sriracha"/>
                          <a:ea typeface="Sriracha"/>
                          <a:cs typeface="Sriracha"/>
                          <a:sym typeface="Sriracha"/>
                        </a:rPr>
                        <a:t>to do?)</a:t>
                      </a:r>
                      <a:endParaRPr sz="1600" dirty="0">
                        <a:latin typeface="Sriracha"/>
                        <a:ea typeface="Sriracha"/>
                        <a:cs typeface="Sriracha"/>
                        <a:sym typeface="Sriracha"/>
                      </a:endParaRPr>
                    </a:p>
                  </a:txBody>
                  <a:tcPr marL="80669" marR="80669" marT="80669" marB="80669" anchor="ctr">
                    <a:solidFill>
                      <a:srgbClr val="F8F4EC"/>
                    </a:solidFill>
                  </a:tcPr>
                </a:tc>
                <a:tc>
                  <a:txBody>
                    <a:bodyPr/>
                    <a:lstStyle/>
                    <a:p>
                      <a:pPr marL="0" lvl="0" indent="0" algn="ctr" rtl="0">
                        <a:spcBef>
                          <a:spcPts val="0"/>
                        </a:spcBef>
                        <a:spcAft>
                          <a:spcPts val="0"/>
                        </a:spcAft>
                        <a:buNone/>
                      </a:pPr>
                      <a:r>
                        <a:rPr lang="en" sz="1800" b="1" dirty="0">
                          <a:latin typeface="Barlow"/>
                          <a:ea typeface="Barlow"/>
                          <a:cs typeface="Barlow"/>
                          <a:sym typeface="Barlow"/>
                        </a:rPr>
                        <a:t>Excellence Criteria</a:t>
                      </a:r>
                      <a:endParaRPr sz="1800" b="1" dirty="0">
                        <a:latin typeface="Barlow"/>
                        <a:ea typeface="Barlow"/>
                        <a:cs typeface="Barlow"/>
                        <a:sym typeface="Barlow"/>
                      </a:endParaRPr>
                    </a:p>
                    <a:p>
                      <a:pPr marL="0" lvl="0" indent="0" algn="ctr" rtl="0">
                        <a:spcBef>
                          <a:spcPts val="0"/>
                        </a:spcBef>
                        <a:spcAft>
                          <a:spcPts val="0"/>
                        </a:spcAft>
                        <a:buNone/>
                      </a:pPr>
                      <a:r>
                        <a:rPr lang="en" sz="1600" dirty="0">
                          <a:latin typeface="Sriracha"/>
                          <a:ea typeface="Sriracha"/>
                          <a:cs typeface="Sriracha"/>
                          <a:sym typeface="Sriracha"/>
                        </a:rPr>
                        <a:t>(What do I need to do </a:t>
                      </a:r>
                      <a:br>
                        <a:rPr lang="en" sz="1600" dirty="0">
                          <a:latin typeface="Sriracha"/>
                          <a:ea typeface="Sriracha"/>
                          <a:cs typeface="Sriracha"/>
                          <a:sym typeface="Sriracha"/>
                        </a:rPr>
                      </a:br>
                      <a:r>
                        <a:rPr lang="en" sz="1600" dirty="0">
                          <a:latin typeface="Sriracha"/>
                          <a:ea typeface="Sriracha"/>
                          <a:cs typeface="Sriracha"/>
                          <a:sym typeface="Sriracha"/>
                        </a:rPr>
                        <a:t>to do it well?)</a:t>
                      </a:r>
                      <a:endParaRPr sz="1600" dirty="0"/>
                    </a:p>
                  </a:txBody>
                  <a:tcPr marL="80669" marR="80669" marT="80669" marB="80669" anchor="ctr">
                    <a:solidFill>
                      <a:srgbClr val="F8F4EC"/>
                    </a:solidFill>
                  </a:tcPr>
                </a:tc>
                <a:tc>
                  <a:txBody>
                    <a:bodyPr/>
                    <a:lstStyle/>
                    <a:p>
                      <a:pPr marL="0" lvl="0" indent="0" algn="ctr" rtl="0">
                        <a:spcBef>
                          <a:spcPts val="0"/>
                        </a:spcBef>
                        <a:spcAft>
                          <a:spcPts val="0"/>
                        </a:spcAft>
                        <a:buNone/>
                      </a:pPr>
                      <a:r>
                        <a:rPr lang="en" sz="1800" b="1" dirty="0">
                          <a:latin typeface="Barlow"/>
                          <a:ea typeface="Barlow"/>
                          <a:cs typeface="Barlow"/>
                          <a:sym typeface="Barlow"/>
                        </a:rPr>
                        <a:t>Self-Reflection</a:t>
                      </a:r>
                      <a:endParaRPr sz="1800" b="1" dirty="0">
                        <a:latin typeface="Barlow"/>
                        <a:ea typeface="Barlow"/>
                        <a:cs typeface="Barlow"/>
                        <a:sym typeface="Barlow"/>
                      </a:endParaRPr>
                    </a:p>
                    <a:p>
                      <a:pPr marL="0" lvl="0" indent="0" algn="ctr" rtl="0">
                        <a:spcBef>
                          <a:spcPts val="0"/>
                        </a:spcBef>
                        <a:spcAft>
                          <a:spcPts val="0"/>
                        </a:spcAft>
                        <a:buNone/>
                      </a:pPr>
                      <a:r>
                        <a:rPr lang="en" sz="1600" dirty="0">
                          <a:latin typeface="Sriracha"/>
                          <a:ea typeface="Sriracha"/>
                          <a:cs typeface="Sriracha"/>
                          <a:sym typeface="Sriracha"/>
                        </a:rPr>
                        <a:t>(What did I do well? </a:t>
                      </a:r>
                      <a:br>
                        <a:rPr lang="en" sz="1600" dirty="0">
                          <a:latin typeface="Sriracha"/>
                          <a:ea typeface="Sriracha"/>
                          <a:cs typeface="Sriracha"/>
                          <a:sym typeface="Sriracha"/>
                        </a:rPr>
                      </a:br>
                      <a:r>
                        <a:rPr lang="en" sz="1600" dirty="0">
                          <a:latin typeface="Sriracha"/>
                          <a:ea typeface="Sriracha"/>
                          <a:cs typeface="Sriracha"/>
                          <a:sym typeface="Sriracha"/>
                        </a:rPr>
                        <a:t>What could I improve on?)</a:t>
                      </a:r>
                      <a:endParaRPr sz="1600" dirty="0"/>
                    </a:p>
                  </a:txBody>
                  <a:tcPr marL="80669" marR="80669" marT="80669" marB="80669" anchor="ctr">
                    <a:solidFill>
                      <a:srgbClr val="F8F4EC"/>
                    </a:solidFill>
                  </a:tcPr>
                </a:tc>
                <a:tc>
                  <a:txBody>
                    <a:bodyPr/>
                    <a:lstStyle/>
                    <a:p>
                      <a:pPr marL="0" lvl="0" indent="0" algn="ctr" rtl="0">
                        <a:spcBef>
                          <a:spcPts val="0"/>
                        </a:spcBef>
                        <a:spcAft>
                          <a:spcPts val="0"/>
                        </a:spcAft>
                        <a:buNone/>
                      </a:pPr>
                      <a:r>
                        <a:rPr lang="en" sz="1800" b="1">
                          <a:latin typeface="Barlow"/>
                          <a:ea typeface="Barlow"/>
                          <a:cs typeface="Barlow"/>
                          <a:sym typeface="Barlow"/>
                        </a:rPr>
                        <a:t>Teacher Guidance</a:t>
                      </a:r>
                      <a:endParaRPr sz="1800" b="1">
                        <a:latin typeface="Barlow"/>
                        <a:ea typeface="Barlow"/>
                        <a:cs typeface="Barlow"/>
                        <a:sym typeface="Barlow"/>
                      </a:endParaRPr>
                    </a:p>
                    <a:p>
                      <a:pPr marL="0" lvl="0" indent="0" algn="ctr" rtl="0">
                        <a:spcBef>
                          <a:spcPts val="0"/>
                        </a:spcBef>
                        <a:spcAft>
                          <a:spcPts val="0"/>
                        </a:spcAft>
                        <a:buNone/>
                      </a:pPr>
                      <a:r>
                        <a:rPr lang="en" sz="1600">
                          <a:latin typeface="Sriracha"/>
                          <a:ea typeface="Sriracha"/>
                          <a:cs typeface="Sriracha"/>
                          <a:sym typeface="Sriracha"/>
                        </a:rPr>
                        <a:t>(What is going well? What might need to be changed?)</a:t>
                      </a:r>
                      <a:endParaRPr sz="1600"/>
                    </a:p>
                  </a:txBody>
                  <a:tcPr marL="80669" marR="80669" marT="80669" marB="80669" anchor="ctr">
                    <a:solidFill>
                      <a:srgbClr val="F8F4EC"/>
                    </a:solidFill>
                  </a:tcPr>
                </a:tc>
                <a:extLst>
                  <a:ext uri="{0D108BD9-81ED-4DB2-BD59-A6C34878D82A}">
                    <a16:rowId xmlns:a16="http://schemas.microsoft.com/office/drawing/2014/main" val="10000"/>
                  </a:ext>
                </a:extLst>
              </a:tr>
              <a:tr h="4293652">
                <a:tc>
                  <a:txBody>
                    <a:bodyPr/>
                    <a:lstStyle/>
                    <a:p>
                      <a:pPr marL="457200" lvl="0" indent="-317500" algn="l" rtl="0">
                        <a:spcBef>
                          <a:spcPts val="0"/>
                        </a:spcBef>
                        <a:spcAft>
                          <a:spcPts val="0"/>
                        </a:spcAft>
                        <a:buSzPts val="1400"/>
                        <a:buChar char="❏"/>
                      </a:pPr>
                      <a:endParaRPr sz="1600"/>
                    </a:p>
                  </a:txBody>
                  <a:tcPr marL="80669" marR="80669" marT="80669" marB="80669">
                    <a:solidFill>
                      <a:srgbClr val="F8F4EC"/>
                    </a:solidFill>
                  </a:tcPr>
                </a:tc>
                <a:tc>
                  <a:txBody>
                    <a:bodyPr/>
                    <a:lstStyle/>
                    <a:p>
                      <a:pPr marL="171450" lvl="0" indent="-190500" algn="l" rtl="0">
                        <a:spcBef>
                          <a:spcPts val="0"/>
                        </a:spcBef>
                        <a:spcAft>
                          <a:spcPts val="0"/>
                        </a:spcAft>
                        <a:buSzPts val="1200"/>
                        <a:buChar char="★"/>
                      </a:pPr>
                      <a:endParaRPr sz="1100" dirty="0"/>
                    </a:p>
                  </a:txBody>
                  <a:tcPr marL="80669" marR="80669" marT="80669" marB="80669">
                    <a:solidFill>
                      <a:srgbClr val="F8F4EC"/>
                    </a:solidFill>
                  </a:tcPr>
                </a:tc>
                <a:tc>
                  <a:txBody>
                    <a:bodyPr/>
                    <a:lstStyle/>
                    <a:p>
                      <a:pPr marL="0" lvl="0" indent="0" algn="l" rtl="0">
                        <a:spcBef>
                          <a:spcPts val="0"/>
                        </a:spcBef>
                        <a:spcAft>
                          <a:spcPts val="0"/>
                        </a:spcAft>
                        <a:buNone/>
                      </a:pPr>
                      <a:r>
                        <a:rPr lang="en" sz="1600" b="1" i="1"/>
                        <a:t>Affirm </a:t>
                      </a:r>
                      <a:r>
                        <a:rPr lang="en" sz="1600"/>
                        <a:t>- What did I do really well? </a:t>
                      </a:r>
                      <a:endParaRPr sz="1600"/>
                    </a:p>
                    <a:p>
                      <a:pPr marL="457200" lvl="0" indent="-317500" algn="l" rtl="0">
                        <a:spcBef>
                          <a:spcPts val="0"/>
                        </a:spcBef>
                        <a:spcAft>
                          <a:spcPts val="0"/>
                        </a:spcAft>
                        <a:buSzPts val="1400"/>
                        <a:buChar char="●"/>
                      </a:pPr>
                      <a:r>
                        <a:rPr lang="en" sz="1600"/>
                        <a:t> </a:t>
                      </a:r>
                      <a:endParaRPr sz="1600"/>
                    </a:p>
                    <a:p>
                      <a:pPr marL="457200" lvl="0" indent="-317500" algn="l" rtl="0">
                        <a:spcBef>
                          <a:spcPts val="0"/>
                        </a:spcBef>
                        <a:spcAft>
                          <a:spcPts val="0"/>
                        </a:spcAft>
                        <a:buSzPts val="1400"/>
                        <a:buChar char="●"/>
                      </a:pPr>
                      <a:r>
                        <a:rPr lang="en" sz="1600"/>
                        <a:t> </a:t>
                      </a:r>
                      <a:endParaRPr sz="1600"/>
                    </a:p>
                    <a:p>
                      <a:pPr marL="457200" lvl="0" indent="-317500" algn="l" rtl="0">
                        <a:spcBef>
                          <a:spcPts val="0"/>
                        </a:spcBef>
                        <a:spcAft>
                          <a:spcPts val="0"/>
                        </a:spcAft>
                        <a:buSzPts val="1400"/>
                        <a:buChar char="●"/>
                      </a:pPr>
                      <a:r>
                        <a:rPr lang="en" sz="1600"/>
                        <a:t> </a:t>
                      </a:r>
                      <a:endParaRPr sz="1600"/>
                    </a:p>
                    <a:p>
                      <a:pPr marL="0" lvl="0" indent="0" algn="l" rtl="0">
                        <a:spcBef>
                          <a:spcPts val="0"/>
                        </a:spcBef>
                        <a:spcAft>
                          <a:spcPts val="0"/>
                        </a:spcAft>
                        <a:buNone/>
                      </a:pPr>
                      <a:endParaRPr sz="1600"/>
                    </a:p>
                    <a:p>
                      <a:pPr marL="0" lvl="0" indent="0" algn="l" rtl="0">
                        <a:spcBef>
                          <a:spcPts val="0"/>
                        </a:spcBef>
                        <a:spcAft>
                          <a:spcPts val="0"/>
                        </a:spcAft>
                        <a:buNone/>
                      </a:pPr>
                      <a:r>
                        <a:rPr lang="en" sz="1600" b="1" i="1"/>
                        <a:t>Revise </a:t>
                      </a:r>
                      <a:r>
                        <a:rPr lang="en" sz="1600"/>
                        <a:t>- What could I have done better at? What changes could I make?</a:t>
                      </a:r>
                      <a:endParaRPr sz="1600"/>
                    </a:p>
                    <a:p>
                      <a:pPr marL="457200" lvl="0" indent="-317500" algn="l" rtl="0">
                        <a:spcBef>
                          <a:spcPts val="0"/>
                        </a:spcBef>
                        <a:spcAft>
                          <a:spcPts val="0"/>
                        </a:spcAft>
                        <a:buSzPts val="1400"/>
                        <a:buChar char="●"/>
                      </a:pPr>
                      <a:r>
                        <a:rPr lang="en" sz="1600"/>
                        <a:t> </a:t>
                      </a:r>
                      <a:endParaRPr sz="1600"/>
                    </a:p>
                    <a:p>
                      <a:pPr marL="457200" lvl="0" indent="-317500" algn="l" rtl="0">
                        <a:spcBef>
                          <a:spcPts val="0"/>
                        </a:spcBef>
                        <a:spcAft>
                          <a:spcPts val="0"/>
                        </a:spcAft>
                        <a:buSzPts val="1400"/>
                        <a:buChar char="●"/>
                      </a:pPr>
                      <a:r>
                        <a:rPr lang="en" sz="1600"/>
                        <a:t> </a:t>
                      </a:r>
                      <a:endParaRPr sz="1600"/>
                    </a:p>
                    <a:p>
                      <a:pPr marL="0" lvl="0" indent="0" algn="l" rtl="0">
                        <a:spcBef>
                          <a:spcPts val="0"/>
                        </a:spcBef>
                        <a:spcAft>
                          <a:spcPts val="0"/>
                        </a:spcAft>
                        <a:buNone/>
                      </a:pPr>
                      <a:endParaRPr sz="1600"/>
                    </a:p>
                    <a:p>
                      <a:pPr marL="0" lvl="0" indent="0" algn="l" rtl="0">
                        <a:spcBef>
                          <a:spcPts val="0"/>
                        </a:spcBef>
                        <a:spcAft>
                          <a:spcPts val="0"/>
                        </a:spcAft>
                        <a:buNone/>
                      </a:pPr>
                      <a:r>
                        <a:rPr lang="en" sz="1600" b="1" i="1"/>
                        <a:t>Aspire </a:t>
                      </a:r>
                      <a:r>
                        <a:rPr lang="en" sz="1600"/>
                        <a:t>- Where would I like to go next? What would I like to learn more about?</a:t>
                      </a:r>
                      <a:endParaRPr sz="1600"/>
                    </a:p>
                    <a:p>
                      <a:pPr marL="457200" lvl="0" indent="-317500" algn="l" rtl="0">
                        <a:spcBef>
                          <a:spcPts val="0"/>
                        </a:spcBef>
                        <a:spcAft>
                          <a:spcPts val="0"/>
                        </a:spcAft>
                        <a:buSzPts val="1400"/>
                        <a:buChar char="●"/>
                      </a:pPr>
                      <a:endParaRPr sz="1600"/>
                    </a:p>
                  </a:txBody>
                  <a:tcPr marL="80669" marR="80669" marT="80669" marB="80669">
                    <a:solidFill>
                      <a:srgbClr val="F8F4EC"/>
                    </a:solidFill>
                  </a:tcPr>
                </a:tc>
                <a:tc>
                  <a:txBody>
                    <a:bodyPr/>
                    <a:lstStyle/>
                    <a:p>
                      <a:pPr marL="0" lvl="0" indent="0" algn="l" rtl="0">
                        <a:spcBef>
                          <a:spcPts val="0"/>
                        </a:spcBef>
                        <a:spcAft>
                          <a:spcPts val="0"/>
                        </a:spcAft>
                        <a:buNone/>
                      </a:pPr>
                      <a:r>
                        <a:rPr lang="en" sz="1600" b="1" i="1" dirty="0"/>
                        <a:t>Affirm</a:t>
                      </a:r>
                      <a:r>
                        <a:rPr lang="en" sz="1600" dirty="0"/>
                        <a:t> - What is going well?</a:t>
                      </a:r>
                      <a:endParaRPr sz="1600" dirty="0"/>
                    </a:p>
                    <a:p>
                      <a:pPr marL="457200" lvl="0" indent="-317500" algn="l" rtl="0">
                        <a:spcBef>
                          <a:spcPts val="0"/>
                        </a:spcBef>
                        <a:spcAft>
                          <a:spcPts val="0"/>
                        </a:spcAft>
                        <a:buSzPts val="1400"/>
                        <a:buChar char="●"/>
                      </a:pPr>
                      <a:r>
                        <a:rPr lang="en" sz="1600" dirty="0"/>
                        <a:t> </a:t>
                      </a:r>
                      <a:endParaRPr sz="1600" dirty="0"/>
                    </a:p>
                    <a:p>
                      <a:pPr marL="457200" lvl="0" indent="-317500" algn="l" rtl="0">
                        <a:spcBef>
                          <a:spcPts val="0"/>
                        </a:spcBef>
                        <a:spcAft>
                          <a:spcPts val="0"/>
                        </a:spcAft>
                        <a:buSzPts val="1400"/>
                        <a:buChar char="●"/>
                      </a:pPr>
                      <a:r>
                        <a:rPr lang="en" sz="1600" dirty="0"/>
                        <a:t> </a:t>
                      </a:r>
                      <a:endParaRPr sz="1600" dirty="0"/>
                    </a:p>
                    <a:p>
                      <a:pPr marL="457200" lvl="0" indent="-317500" algn="l" rtl="0">
                        <a:spcBef>
                          <a:spcPts val="0"/>
                        </a:spcBef>
                        <a:spcAft>
                          <a:spcPts val="0"/>
                        </a:spcAft>
                        <a:buSzPts val="1400"/>
                        <a:buChar char="●"/>
                      </a:pPr>
                      <a:r>
                        <a:rPr lang="en" sz="1600" dirty="0"/>
                        <a:t> </a:t>
                      </a:r>
                      <a:endParaRPr sz="1600" dirty="0"/>
                    </a:p>
                    <a:p>
                      <a:pPr marL="0" lvl="0" indent="0" algn="l" rtl="0">
                        <a:spcBef>
                          <a:spcPts val="0"/>
                        </a:spcBef>
                        <a:spcAft>
                          <a:spcPts val="0"/>
                        </a:spcAft>
                        <a:buNone/>
                      </a:pPr>
                      <a:endParaRPr sz="1600" dirty="0"/>
                    </a:p>
                    <a:p>
                      <a:pPr marL="0" lvl="0" indent="0" algn="l" rtl="0">
                        <a:spcBef>
                          <a:spcPts val="0"/>
                        </a:spcBef>
                        <a:spcAft>
                          <a:spcPts val="0"/>
                        </a:spcAft>
                        <a:buNone/>
                      </a:pPr>
                      <a:endParaRPr sz="1600" dirty="0"/>
                    </a:p>
                    <a:p>
                      <a:pPr marL="0" lvl="0" indent="0" algn="l" rtl="0">
                        <a:spcBef>
                          <a:spcPts val="0"/>
                        </a:spcBef>
                        <a:spcAft>
                          <a:spcPts val="0"/>
                        </a:spcAft>
                        <a:buNone/>
                      </a:pPr>
                      <a:r>
                        <a:rPr lang="en" sz="1600" b="1" i="1" dirty="0"/>
                        <a:t>Revise</a:t>
                      </a:r>
                      <a:r>
                        <a:rPr lang="en" sz="1600" dirty="0"/>
                        <a:t> - What changes could be considered?</a:t>
                      </a:r>
                      <a:endParaRPr sz="1600" dirty="0"/>
                    </a:p>
                    <a:p>
                      <a:pPr marL="457200" lvl="0" indent="-317500" algn="l" rtl="0">
                        <a:spcBef>
                          <a:spcPts val="0"/>
                        </a:spcBef>
                        <a:spcAft>
                          <a:spcPts val="0"/>
                        </a:spcAft>
                        <a:buSzPts val="1400"/>
                        <a:buChar char="●"/>
                      </a:pPr>
                      <a:r>
                        <a:rPr lang="en" sz="1600" dirty="0"/>
                        <a:t> </a:t>
                      </a:r>
                      <a:endParaRPr sz="1600" dirty="0"/>
                    </a:p>
                    <a:p>
                      <a:pPr marL="457200" lvl="0" indent="-317500" algn="l" rtl="0">
                        <a:spcBef>
                          <a:spcPts val="0"/>
                        </a:spcBef>
                        <a:spcAft>
                          <a:spcPts val="0"/>
                        </a:spcAft>
                        <a:buSzPts val="1400"/>
                        <a:buChar char="●"/>
                      </a:pPr>
                      <a:endParaRPr sz="1600" dirty="0"/>
                    </a:p>
                    <a:p>
                      <a:pPr marL="457200" lvl="0" indent="-317500" algn="l" rtl="0">
                        <a:spcBef>
                          <a:spcPts val="0"/>
                        </a:spcBef>
                        <a:spcAft>
                          <a:spcPts val="0"/>
                        </a:spcAft>
                        <a:buSzPts val="1400"/>
                        <a:buChar char="●"/>
                      </a:pPr>
                      <a:r>
                        <a:rPr lang="en" sz="1600" dirty="0"/>
                        <a:t>  </a:t>
                      </a:r>
                      <a:endParaRPr sz="1600" dirty="0"/>
                    </a:p>
                    <a:p>
                      <a:pPr marL="0" lvl="0" indent="0" algn="l" rtl="0">
                        <a:spcBef>
                          <a:spcPts val="0"/>
                        </a:spcBef>
                        <a:spcAft>
                          <a:spcPts val="0"/>
                        </a:spcAft>
                        <a:buNone/>
                      </a:pPr>
                      <a:endParaRPr sz="1600" dirty="0"/>
                    </a:p>
                  </a:txBody>
                  <a:tcPr marL="80669" marR="80669" marT="80669" marB="80669">
                    <a:solidFill>
                      <a:srgbClr val="F8F4EC"/>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3701027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1C9CC24-B375-4226-BF2B-61FADBBA696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D70A28E-4FD8-4474-A206-E15B5EBB303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1084747"/>
            <a:ext cx="9141714" cy="3294207"/>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39647E21-5366-4638-AC97-D8CD4111EB57}"/>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8235" r="8214" b="45501"/>
          <a:stretch>
            <a:fillRect/>
          </a:stretch>
        </p:blipFill>
        <p:spPr>
          <a:xfrm flipV="1">
            <a:off x="0" y="0"/>
            <a:ext cx="9143999" cy="4473360"/>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sp>
        <p:nvSpPr>
          <p:cNvPr id="4" name="Title 3">
            <a:extLst>
              <a:ext uri="{FF2B5EF4-FFF2-40B4-BE49-F238E27FC236}">
                <a16:creationId xmlns:a16="http://schemas.microsoft.com/office/drawing/2014/main" id="{A18BA1FB-9ECB-4AA6-B84B-2A827B36CF0D}"/>
              </a:ext>
            </a:extLst>
          </p:cNvPr>
          <p:cNvSpPr>
            <a:spLocks noGrp="1"/>
          </p:cNvSpPr>
          <p:nvPr>
            <p:ph type="title"/>
          </p:nvPr>
        </p:nvSpPr>
        <p:spPr>
          <a:xfrm>
            <a:off x="565443" y="2076450"/>
            <a:ext cx="8013114" cy="1345134"/>
          </a:xfrm>
        </p:spPr>
        <p:txBody>
          <a:bodyPr vert="horz" lIns="91440" tIns="45720" rIns="91440" bIns="45720" rtlCol="0" anchor="ctr">
            <a:normAutofit/>
          </a:bodyPr>
          <a:lstStyle/>
          <a:p>
            <a:pPr algn="ctr">
              <a:lnSpc>
                <a:spcPct val="90000"/>
              </a:lnSpc>
            </a:pPr>
            <a:r>
              <a:rPr lang="en-US" sz="4900" dirty="0">
                <a:solidFill>
                  <a:srgbClr val="FFFFFF"/>
                </a:solidFill>
              </a:rPr>
              <a:t>Reflection of Learning</a:t>
            </a:r>
            <a:endParaRPr lang="en-US" sz="4900" kern="1200" dirty="0">
              <a:solidFill>
                <a:srgbClr val="FFFFFF"/>
              </a:solidFill>
              <a:latin typeface="+mj-lt"/>
              <a:ea typeface="+mj-ea"/>
              <a:cs typeface="+mj-cs"/>
            </a:endParaRPr>
          </a:p>
        </p:txBody>
      </p:sp>
    </p:spTree>
    <p:extLst>
      <p:ext uri="{BB962C8B-B14F-4D97-AF65-F5344CB8AC3E}">
        <p14:creationId xmlns:p14="http://schemas.microsoft.com/office/powerpoint/2010/main" val="35171511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a:t>Inquiry Question</a:t>
            </a:r>
          </a:p>
        </p:txBody>
      </p:sp>
      <p:sp>
        <p:nvSpPr>
          <p:cNvPr id="3" name="Content Placeholder 2">
            <a:extLst>
              <a:ext uri="{FF2B5EF4-FFF2-40B4-BE49-F238E27FC236}">
                <a16:creationId xmlns:a16="http://schemas.microsoft.com/office/drawing/2014/main" id="{1A00AA5F-0F18-4EEF-8CC6-7F82D8FE082E}"/>
              </a:ext>
            </a:extLst>
          </p:cNvPr>
          <p:cNvSpPr>
            <a:spLocks noGrp="1"/>
          </p:cNvSpPr>
          <p:nvPr>
            <p:ph idx="1"/>
          </p:nvPr>
        </p:nvSpPr>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Autofit/>
          </a:bodyPr>
          <a:lstStyle/>
          <a:p>
            <a:r>
              <a:rPr lang="en-US" sz="2400" dirty="0"/>
              <a:t>How do we communicate ideas about the effects of weather and/or climate?</a:t>
            </a:r>
            <a:endParaRPr lang="en-US" sz="2400" dirty="0">
              <a:cs typeface="Calibri"/>
            </a:endParaRPr>
          </a:p>
          <a:p>
            <a:endParaRPr lang="en-US" sz="2400" dirty="0">
              <a:cs typeface="Calibri"/>
            </a:endParaRPr>
          </a:p>
          <a:p>
            <a:pPr marL="0" indent="0">
              <a:buNone/>
            </a:pPr>
            <a:r>
              <a:rPr lang="en-US" sz="2400" b="1" dirty="0"/>
              <a:t>Guiding Questions:</a:t>
            </a:r>
            <a:endParaRPr lang="en-US" sz="2400" b="1">
              <a:cs typeface="Calibri"/>
            </a:endParaRPr>
          </a:p>
          <a:p>
            <a:r>
              <a:rPr lang="en-US" sz="2400" dirty="0"/>
              <a:t>How are humans and animals affected by weather around the world?</a:t>
            </a:r>
            <a:endParaRPr lang="en-US" sz="2400" dirty="0">
              <a:cs typeface="Calibri"/>
            </a:endParaRPr>
          </a:p>
          <a:p>
            <a:r>
              <a:rPr lang="en-US" sz="2400" dirty="0"/>
              <a:t>How do we prepare for severe weather?</a:t>
            </a:r>
            <a:endParaRPr lang="en-US" sz="2400" dirty="0">
              <a:cs typeface="Calibri"/>
            </a:endParaRPr>
          </a:p>
          <a:p>
            <a:r>
              <a:rPr lang="en-US" sz="2400" dirty="0"/>
              <a:t>How do numbers help us describe the effects of weather?</a:t>
            </a:r>
            <a:endParaRPr lang="en-US" sz="2400" dirty="0">
              <a:cs typeface="Calibri"/>
            </a:endParaRPr>
          </a:p>
          <a:p>
            <a:r>
              <a:rPr lang="en-US" sz="2400" dirty="0"/>
              <a:t>Does where we live affect how we are impacted by weather?</a:t>
            </a:r>
            <a:endParaRPr lang="en-US" sz="2400" dirty="0">
              <a:cs typeface="Calibri"/>
            </a:endParaRPr>
          </a:p>
          <a:p>
            <a:endParaRPr lang="en-CA"/>
          </a:p>
        </p:txBody>
      </p:sp>
    </p:spTree>
    <p:extLst>
      <p:ext uri="{BB962C8B-B14F-4D97-AF65-F5344CB8AC3E}">
        <p14:creationId xmlns:p14="http://schemas.microsoft.com/office/powerpoint/2010/main" val="16144555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6CC73-93F2-41C5-A284-ED48A82523C7}"/>
              </a:ext>
            </a:extLst>
          </p:cNvPr>
          <p:cNvSpPr>
            <a:spLocks noGrp="1"/>
          </p:cNvSpPr>
          <p:nvPr>
            <p:ph type="title"/>
          </p:nvPr>
        </p:nvSpPr>
        <p:spPr>
          <a:xfrm>
            <a:off x="628650" y="365125"/>
            <a:ext cx="4879181" cy="1325563"/>
          </a:xfrm>
        </p:spPr>
        <p:txBody>
          <a:bodyPr>
            <a:normAutofit/>
          </a:bodyPr>
          <a:lstStyle/>
          <a:p>
            <a:pPr>
              <a:lnSpc>
                <a:spcPct val="90000"/>
              </a:lnSpc>
            </a:pPr>
            <a:r>
              <a:rPr lang="en-US" sz="2800">
                <a:solidFill>
                  <a:schemeClr val="tx1"/>
                </a:solidFill>
                <a:cs typeface="Calibri"/>
              </a:rPr>
              <a:t>Which weather conditions impact living things the most?</a:t>
            </a:r>
          </a:p>
        </p:txBody>
      </p:sp>
      <p:sp>
        <p:nvSpPr>
          <p:cNvPr id="3" name="Content Placeholder 2">
            <a:extLst>
              <a:ext uri="{FF2B5EF4-FFF2-40B4-BE49-F238E27FC236}">
                <a16:creationId xmlns:a16="http://schemas.microsoft.com/office/drawing/2014/main" id="{076F4DB2-2FF0-4CD3-B00E-C29E80D660DB}"/>
              </a:ext>
            </a:extLst>
          </p:cNvPr>
          <p:cNvSpPr>
            <a:spLocks noGrp="1"/>
          </p:cNvSpPr>
          <p:nvPr>
            <p:ph idx="1"/>
          </p:nvPr>
        </p:nvSpPr>
        <p:spPr>
          <a:xfrm>
            <a:off x="210480" y="1825625"/>
            <a:ext cx="5297351" cy="987037"/>
          </a:xfrm>
        </p:spPr>
        <p:txBody>
          <a:bodyPr vert="horz" lIns="91440" tIns="45720" rIns="91440" bIns="45720" rtlCol="0" anchor="t">
            <a:normAutofit fontScale="92500"/>
          </a:bodyPr>
          <a:lstStyle/>
          <a:p>
            <a:r>
              <a:rPr lang="en-US">
                <a:cs typeface="Calibri"/>
              </a:rPr>
              <a:t>Reflect on your learning in this learning experience.</a:t>
            </a:r>
            <a:endParaRPr lang="en-US" i="1">
              <a:cs typeface="Calibri"/>
            </a:endParaRPr>
          </a:p>
          <a:p>
            <a:r>
              <a:rPr lang="en-US">
                <a:cs typeface="Calibri"/>
              </a:rPr>
              <a:t>Rank the weather conditions and place in order from </a:t>
            </a:r>
            <a:r>
              <a:rPr lang="en-US" i="1" u="sng">
                <a:cs typeface="Calibri"/>
              </a:rPr>
              <a:t>Greatest Impact</a:t>
            </a:r>
            <a:r>
              <a:rPr lang="en-US">
                <a:cs typeface="Calibri"/>
              </a:rPr>
              <a:t> (1) to </a:t>
            </a:r>
            <a:r>
              <a:rPr lang="en-US" i="1" u="sng">
                <a:cs typeface="Calibri"/>
              </a:rPr>
              <a:t>Least Impact</a:t>
            </a:r>
            <a:r>
              <a:rPr lang="en-US">
                <a:cs typeface="Calibri"/>
              </a:rPr>
              <a:t> (5).</a:t>
            </a:r>
            <a:endParaRPr lang="en-US" i="1">
              <a:cs typeface="Calibri"/>
            </a:endParaRPr>
          </a:p>
        </p:txBody>
      </p:sp>
      <p:pic>
        <p:nvPicPr>
          <p:cNvPr id="4" name="Picture 4" descr="A picture containing wooden, indoor, seat, furniture&#10;&#10;Description automatically generated">
            <a:extLst>
              <a:ext uri="{FF2B5EF4-FFF2-40B4-BE49-F238E27FC236}">
                <a16:creationId xmlns:a16="http://schemas.microsoft.com/office/drawing/2014/main" id="{9C7B0BDF-167E-4026-A8CE-ABCB02F14DC9}"/>
              </a:ext>
            </a:extLst>
          </p:cNvPr>
          <p:cNvPicPr>
            <a:picLocks noChangeAspect="1"/>
          </p:cNvPicPr>
          <p:nvPr/>
        </p:nvPicPr>
        <p:blipFill rotWithShape="1">
          <a:blip r:embed="rId2"/>
          <a:srcRect l="8527" r="7860"/>
          <a:stretch/>
        </p:blipFill>
        <p:spPr>
          <a:xfrm>
            <a:off x="5803226" y="-1"/>
            <a:ext cx="2666404" cy="6858001"/>
          </a:xfrm>
          <a:prstGeom prst="rect">
            <a:avLst/>
          </a:prstGeom>
        </p:spPr>
      </p:pic>
      <p:sp>
        <p:nvSpPr>
          <p:cNvPr id="14" name="Rectangle 13">
            <a:extLst>
              <a:ext uri="{FF2B5EF4-FFF2-40B4-BE49-F238E27FC236}">
                <a16:creationId xmlns:a16="http://schemas.microsoft.com/office/drawing/2014/main" id="{C413D172-8B6A-47F5-9813-DE455773F3F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69630" y="0"/>
            <a:ext cx="685800" cy="685800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extBox 5">
            <a:extLst>
              <a:ext uri="{FF2B5EF4-FFF2-40B4-BE49-F238E27FC236}">
                <a16:creationId xmlns:a16="http://schemas.microsoft.com/office/drawing/2014/main" id="{CF77D180-BBE3-49D5-9BE2-037FA15ED18F}"/>
              </a:ext>
            </a:extLst>
          </p:cNvPr>
          <p:cNvSpPr txBox="1"/>
          <p:nvPr/>
        </p:nvSpPr>
        <p:spPr>
          <a:xfrm>
            <a:off x="5642798" y="-5751"/>
            <a:ext cx="572219" cy="830997"/>
          </a:xfrm>
          <a:prstGeom prst="rect">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4800"/>
              <a:t>1</a:t>
            </a:r>
            <a:endParaRPr lang="en-US"/>
          </a:p>
        </p:txBody>
      </p:sp>
      <p:sp>
        <p:nvSpPr>
          <p:cNvPr id="7" name="TextBox 6">
            <a:extLst>
              <a:ext uri="{FF2B5EF4-FFF2-40B4-BE49-F238E27FC236}">
                <a16:creationId xmlns:a16="http://schemas.microsoft.com/office/drawing/2014/main" id="{B560F87C-9F82-4E18-9780-6531E2E8B8FF}"/>
              </a:ext>
            </a:extLst>
          </p:cNvPr>
          <p:cNvSpPr txBox="1"/>
          <p:nvPr/>
        </p:nvSpPr>
        <p:spPr>
          <a:xfrm>
            <a:off x="2033007" y="2966921"/>
            <a:ext cx="1521125" cy="461665"/>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a:t>Humidity</a:t>
            </a:r>
          </a:p>
        </p:txBody>
      </p:sp>
      <p:sp>
        <p:nvSpPr>
          <p:cNvPr id="10" name="TextBox 9">
            <a:extLst>
              <a:ext uri="{FF2B5EF4-FFF2-40B4-BE49-F238E27FC236}">
                <a16:creationId xmlns:a16="http://schemas.microsoft.com/office/drawing/2014/main" id="{8FBD94D2-D5B5-4B8E-972B-92BC92F307E2}"/>
              </a:ext>
            </a:extLst>
          </p:cNvPr>
          <p:cNvSpPr txBox="1"/>
          <p:nvPr/>
        </p:nvSpPr>
        <p:spPr>
          <a:xfrm>
            <a:off x="99865" y="2952981"/>
            <a:ext cx="1808672" cy="461665"/>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a:cs typeface="Calibri"/>
              </a:rPr>
              <a:t>Precipitation</a:t>
            </a:r>
          </a:p>
        </p:txBody>
      </p:sp>
      <p:sp>
        <p:nvSpPr>
          <p:cNvPr id="11" name="TextBox 10">
            <a:extLst>
              <a:ext uri="{FF2B5EF4-FFF2-40B4-BE49-F238E27FC236}">
                <a16:creationId xmlns:a16="http://schemas.microsoft.com/office/drawing/2014/main" id="{D723A0CD-DD5F-448F-AF97-3ADA09F9886F}"/>
              </a:ext>
            </a:extLst>
          </p:cNvPr>
          <p:cNvSpPr txBox="1"/>
          <p:nvPr/>
        </p:nvSpPr>
        <p:spPr>
          <a:xfrm>
            <a:off x="2037389" y="3549467"/>
            <a:ext cx="1521125" cy="461665"/>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a:t>Wind</a:t>
            </a:r>
          </a:p>
        </p:txBody>
      </p:sp>
      <p:sp>
        <p:nvSpPr>
          <p:cNvPr id="12" name="TextBox 11">
            <a:extLst>
              <a:ext uri="{FF2B5EF4-FFF2-40B4-BE49-F238E27FC236}">
                <a16:creationId xmlns:a16="http://schemas.microsoft.com/office/drawing/2014/main" id="{A2684AF5-CB46-4FBB-9500-6E6AD91C262D}"/>
              </a:ext>
            </a:extLst>
          </p:cNvPr>
          <p:cNvSpPr txBox="1"/>
          <p:nvPr/>
        </p:nvSpPr>
        <p:spPr>
          <a:xfrm>
            <a:off x="67603" y="3549467"/>
            <a:ext cx="1837426" cy="461665"/>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a:cs typeface="Calibri"/>
              </a:rPr>
              <a:t>Temperature</a:t>
            </a:r>
          </a:p>
        </p:txBody>
      </p:sp>
      <p:sp>
        <p:nvSpPr>
          <p:cNvPr id="13" name="TextBox 12">
            <a:extLst>
              <a:ext uri="{FF2B5EF4-FFF2-40B4-BE49-F238E27FC236}">
                <a16:creationId xmlns:a16="http://schemas.microsoft.com/office/drawing/2014/main" id="{A6C8ABB9-5AD3-4626-8B18-2DD826358DA5}"/>
              </a:ext>
            </a:extLst>
          </p:cNvPr>
          <p:cNvSpPr txBox="1"/>
          <p:nvPr/>
        </p:nvSpPr>
        <p:spPr>
          <a:xfrm>
            <a:off x="3677812" y="2966921"/>
            <a:ext cx="1521125" cy="461665"/>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cs typeface="Calibri"/>
              </a:rPr>
              <a:t>UV Index</a:t>
            </a:r>
          </a:p>
        </p:txBody>
      </p:sp>
      <p:sp>
        <p:nvSpPr>
          <p:cNvPr id="16" name="TextBox 15">
            <a:extLst>
              <a:ext uri="{FF2B5EF4-FFF2-40B4-BE49-F238E27FC236}">
                <a16:creationId xmlns:a16="http://schemas.microsoft.com/office/drawing/2014/main" id="{33705D15-AD45-4B70-A56C-DC7D0A93B528}"/>
              </a:ext>
            </a:extLst>
          </p:cNvPr>
          <p:cNvSpPr txBox="1"/>
          <p:nvPr/>
        </p:nvSpPr>
        <p:spPr>
          <a:xfrm>
            <a:off x="5642798" y="1276639"/>
            <a:ext cx="572219" cy="830997"/>
          </a:xfrm>
          <a:prstGeom prst="rect">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4800"/>
              <a:t>2</a:t>
            </a:r>
            <a:endParaRPr lang="en-US" sz="4800">
              <a:cs typeface="Calibri"/>
            </a:endParaRPr>
          </a:p>
        </p:txBody>
      </p:sp>
      <p:sp>
        <p:nvSpPr>
          <p:cNvPr id="17" name="TextBox 16">
            <a:extLst>
              <a:ext uri="{FF2B5EF4-FFF2-40B4-BE49-F238E27FC236}">
                <a16:creationId xmlns:a16="http://schemas.microsoft.com/office/drawing/2014/main" id="{D28DC94C-3342-44C6-BC12-2B02025A21DC}"/>
              </a:ext>
            </a:extLst>
          </p:cNvPr>
          <p:cNvSpPr txBox="1"/>
          <p:nvPr/>
        </p:nvSpPr>
        <p:spPr>
          <a:xfrm>
            <a:off x="5642798" y="2963261"/>
            <a:ext cx="572219" cy="830997"/>
          </a:xfrm>
          <a:prstGeom prst="rect">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4800">
                <a:cs typeface="Calibri"/>
              </a:rPr>
              <a:t>3</a:t>
            </a:r>
          </a:p>
        </p:txBody>
      </p:sp>
      <p:sp>
        <p:nvSpPr>
          <p:cNvPr id="18" name="TextBox 17">
            <a:extLst>
              <a:ext uri="{FF2B5EF4-FFF2-40B4-BE49-F238E27FC236}">
                <a16:creationId xmlns:a16="http://schemas.microsoft.com/office/drawing/2014/main" id="{FEDB223F-314A-4A6F-BD18-6D8279786CB9}"/>
              </a:ext>
            </a:extLst>
          </p:cNvPr>
          <p:cNvSpPr txBox="1"/>
          <p:nvPr/>
        </p:nvSpPr>
        <p:spPr>
          <a:xfrm>
            <a:off x="5642797" y="4761395"/>
            <a:ext cx="572219" cy="830997"/>
          </a:xfrm>
          <a:prstGeom prst="rect">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4800"/>
              <a:t>4</a:t>
            </a:r>
            <a:endParaRPr lang="en-US" sz="4800">
              <a:cs typeface="Calibri"/>
            </a:endParaRPr>
          </a:p>
        </p:txBody>
      </p:sp>
      <p:sp>
        <p:nvSpPr>
          <p:cNvPr id="19" name="TextBox 18">
            <a:extLst>
              <a:ext uri="{FF2B5EF4-FFF2-40B4-BE49-F238E27FC236}">
                <a16:creationId xmlns:a16="http://schemas.microsoft.com/office/drawing/2014/main" id="{506C6B53-9B5B-4855-9820-004BE8B5FD30}"/>
              </a:ext>
            </a:extLst>
          </p:cNvPr>
          <p:cNvSpPr txBox="1"/>
          <p:nvPr/>
        </p:nvSpPr>
        <p:spPr>
          <a:xfrm>
            <a:off x="5642797" y="5974091"/>
            <a:ext cx="572219" cy="830997"/>
          </a:xfrm>
          <a:prstGeom prst="rect">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4800"/>
              <a:t>5</a:t>
            </a:r>
            <a:endParaRPr lang="en-US" sz="4800">
              <a:cs typeface="Calibri"/>
            </a:endParaRPr>
          </a:p>
        </p:txBody>
      </p:sp>
      <p:sp>
        <p:nvSpPr>
          <p:cNvPr id="8" name="TextBox 7">
            <a:extLst>
              <a:ext uri="{FF2B5EF4-FFF2-40B4-BE49-F238E27FC236}">
                <a16:creationId xmlns:a16="http://schemas.microsoft.com/office/drawing/2014/main" id="{69D59BB4-A2D1-44BE-ACE0-201E218A580D}"/>
              </a:ext>
            </a:extLst>
          </p:cNvPr>
          <p:cNvSpPr txBox="1"/>
          <p:nvPr/>
        </p:nvSpPr>
        <p:spPr>
          <a:xfrm>
            <a:off x="377747" y="4434004"/>
            <a:ext cx="4750418"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cs typeface="Calibri"/>
              </a:rPr>
              <a:t>Now, I think ________ affects living things the most because _____________________</a:t>
            </a:r>
          </a:p>
          <a:p>
            <a:r>
              <a:rPr lang="en-US" sz="2000">
                <a:cs typeface="Calibri"/>
              </a:rPr>
              <a:t>_________________________________________________________________________________________________________</a:t>
            </a:r>
          </a:p>
        </p:txBody>
      </p:sp>
    </p:spTree>
    <p:extLst>
      <p:ext uri="{BB962C8B-B14F-4D97-AF65-F5344CB8AC3E}">
        <p14:creationId xmlns:p14="http://schemas.microsoft.com/office/powerpoint/2010/main" val="4108349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26571-C760-4754-A7FE-1FCFD68B11E1}"/>
              </a:ext>
            </a:extLst>
          </p:cNvPr>
          <p:cNvSpPr>
            <a:spLocks noGrp="1"/>
          </p:cNvSpPr>
          <p:nvPr>
            <p:ph type="title"/>
          </p:nvPr>
        </p:nvSpPr>
        <p:spPr>
          <a:xfrm>
            <a:off x="4885341" y="365125"/>
            <a:ext cx="3630007" cy="1807305"/>
          </a:xfrm>
        </p:spPr>
        <p:txBody>
          <a:bodyPr>
            <a:normAutofit/>
          </a:bodyPr>
          <a:lstStyle/>
          <a:p>
            <a:r>
              <a:rPr lang="en-US" dirty="0">
                <a:solidFill>
                  <a:schemeClr val="bg2">
                    <a:lumMod val="75000"/>
                  </a:schemeClr>
                </a:solidFill>
                <a:cs typeface="Calibri"/>
              </a:rPr>
              <a:t>Learning Reflection</a:t>
            </a:r>
          </a:p>
        </p:txBody>
      </p:sp>
      <p:pic>
        <p:nvPicPr>
          <p:cNvPr id="4" name="Picture 5" descr="A picture containing outdoor, nature, clouds, cloudy&#10;&#10;Description automatically generated">
            <a:extLst>
              <a:ext uri="{FF2B5EF4-FFF2-40B4-BE49-F238E27FC236}">
                <a16:creationId xmlns:a16="http://schemas.microsoft.com/office/drawing/2014/main" id="{E90F478D-5B95-4A99-B31F-55BE0A829484}"/>
              </a:ext>
            </a:extLst>
          </p:cNvPr>
          <p:cNvPicPr>
            <a:picLocks noChangeAspect="1"/>
          </p:cNvPicPr>
          <p:nvPr/>
        </p:nvPicPr>
        <p:blipFill rotWithShape="1">
          <a:blip r:embed="rId3">
            <a:extLst>
              <a:ext uri="{837473B0-CC2E-450A-ABE3-18F120FF3D39}">
                <a1611:picAttrSrcUrl xmlns="" xmlns:a1611="http://schemas.microsoft.com/office/drawing/2016/11/main" r:id="rId4"/>
              </a:ext>
            </a:extLst>
          </a:blip>
          <a:srcRect l="26200" r="38514" b="-1"/>
          <a:stretch/>
        </p:blipFill>
        <p:spPr>
          <a:xfrm>
            <a:off x="20" y="10"/>
            <a:ext cx="4587406"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C4C06334-E7C3-4739-8348-565F5D284D86}"/>
              </a:ext>
            </a:extLst>
          </p:cNvPr>
          <p:cNvSpPr>
            <a:spLocks noGrp="1"/>
          </p:cNvSpPr>
          <p:nvPr>
            <p:ph idx="1"/>
          </p:nvPr>
        </p:nvSpPr>
        <p:spPr>
          <a:xfrm>
            <a:off x="4885341" y="2333297"/>
            <a:ext cx="3933195" cy="3843666"/>
          </a:xfrm>
        </p:spPr>
        <p:txBody>
          <a:bodyPr vert="horz" lIns="91440" tIns="45720" rIns="91440" bIns="45720" rtlCol="0">
            <a:normAutofit fontScale="92500" lnSpcReduction="20000"/>
          </a:bodyPr>
          <a:lstStyle/>
          <a:p>
            <a:pPr marL="0" indent="0">
              <a:buNone/>
            </a:pPr>
            <a:r>
              <a:rPr lang="en-US" sz="2400" dirty="0"/>
              <a:t>Choose one or two of the inquiry/guiding questions. Write or talk about your learning.</a:t>
            </a:r>
          </a:p>
          <a:p>
            <a:pPr marL="285750" indent="-285750"/>
            <a:r>
              <a:rPr lang="en-US" sz="2400" dirty="0">
                <a:cs typeface="Calibri"/>
              </a:rPr>
              <a:t>What is something you learned that you didn't know before?</a:t>
            </a:r>
          </a:p>
          <a:p>
            <a:pPr marL="285750" indent="-285750"/>
            <a:r>
              <a:rPr lang="en-US" sz="2400" dirty="0">
                <a:cs typeface="Calibri"/>
              </a:rPr>
              <a:t>What was your </a:t>
            </a:r>
            <a:r>
              <a:rPr lang="en-US" sz="2400" dirty="0" err="1">
                <a:cs typeface="Calibri"/>
              </a:rPr>
              <a:t>favourite</a:t>
            </a:r>
            <a:r>
              <a:rPr lang="en-US" sz="2400" dirty="0">
                <a:cs typeface="Calibri"/>
              </a:rPr>
              <a:t> thing that you learned about?</a:t>
            </a:r>
          </a:p>
          <a:p>
            <a:pPr marL="285750" indent="-285750"/>
            <a:r>
              <a:rPr lang="en-US" sz="2400" dirty="0">
                <a:cs typeface="Calibri"/>
              </a:rPr>
              <a:t>How has your thinking changed?</a:t>
            </a:r>
          </a:p>
          <a:p>
            <a:pPr marL="285750" indent="-285750"/>
            <a:r>
              <a:rPr lang="en-US" sz="2400" dirty="0">
                <a:cs typeface="Calibri"/>
              </a:rPr>
              <a:t>What would you like to learn more about?</a:t>
            </a:r>
          </a:p>
        </p:txBody>
      </p:sp>
      <p:sp>
        <p:nvSpPr>
          <p:cNvPr id="6" name="TextBox 5">
            <a:extLst>
              <a:ext uri="{FF2B5EF4-FFF2-40B4-BE49-F238E27FC236}">
                <a16:creationId xmlns:a16="http://schemas.microsoft.com/office/drawing/2014/main" id="{2944E059-A1E8-4EE0-B422-200E551D18D4}"/>
              </a:ext>
            </a:extLst>
          </p:cNvPr>
          <p:cNvSpPr txBox="1"/>
          <p:nvPr/>
        </p:nvSpPr>
        <p:spPr>
          <a:xfrm>
            <a:off x="0" y="6651609"/>
            <a:ext cx="247375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4">
                  <a:extLst>
                    <a:ext uri="{A12FA001-AC4F-418D-AE19-62706E023703}">
                      <ahyp:hlinkClr xmlns=""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a:extLst>
                    <a:ext uri="{A12FA001-AC4F-418D-AE19-62706E023703}">
                      <ahyp:hlinkClr xmlns="" xmlns:ahyp="http://schemas.microsoft.com/office/drawing/2018/hyperlinkcolor" val="tx"/>
                    </a:ext>
                  </a:extLst>
                </a:hlinkClick>
              </a:rPr>
              <a:t>CC BY-NC-ND</a:t>
            </a:r>
            <a:r>
              <a:rPr lang="en-US" sz="700">
                <a:solidFill>
                  <a:srgbClr val="FFFFFF"/>
                </a:solidFill>
              </a:rPr>
              <a:t>.</a:t>
            </a:r>
          </a:p>
        </p:txBody>
      </p:sp>
    </p:spTree>
    <p:extLst>
      <p:ext uri="{BB962C8B-B14F-4D97-AF65-F5344CB8AC3E}">
        <p14:creationId xmlns:p14="http://schemas.microsoft.com/office/powerpoint/2010/main" val="1405228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6CC73-93F2-41C5-A284-ED48A82523C7}"/>
              </a:ext>
            </a:extLst>
          </p:cNvPr>
          <p:cNvSpPr>
            <a:spLocks noGrp="1"/>
          </p:cNvSpPr>
          <p:nvPr>
            <p:ph type="title"/>
          </p:nvPr>
        </p:nvSpPr>
        <p:spPr>
          <a:xfrm>
            <a:off x="628650" y="365125"/>
            <a:ext cx="4879181" cy="1325563"/>
          </a:xfrm>
        </p:spPr>
        <p:txBody>
          <a:bodyPr>
            <a:normAutofit/>
          </a:bodyPr>
          <a:lstStyle/>
          <a:p>
            <a:pPr>
              <a:lnSpc>
                <a:spcPct val="90000"/>
              </a:lnSpc>
            </a:pPr>
            <a:r>
              <a:rPr lang="en-US" sz="2800">
                <a:solidFill>
                  <a:schemeClr val="tx1"/>
                </a:solidFill>
                <a:cs typeface="Calibri"/>
              </a:rPr>
              <a:t>Which weather conditions impact living things the most?</a:t>
            </a:r>
          </a:p>
        </p:txBody>
      </p:sp>
      <p:sp>
        <p:nvSpPr>
          <p:cNvPr id="3" name="Content Placeholder 2">
            <a:extLst>
              <a:ext uri="{FF2B5EF4-FFF2-40B4-BE49-F238E27FC236}">
                <a16:creationId xmlns:a16="http://schemas.microsoft.com/office/drawing/2014/main" id="{076F4DB2-2FF0-4CD3-B00E-C29E80D660DB}"/>
              </a:ext>
            </a:extLst>
          </p:cNvPr>
          <p:cNvSpPr>
            <a:spLocks noGrp="1"/>
          </p:cNvSpPr>
          <p:nvPr>
            <p:ph idx="1"/>
          </p:nvPr>
        </p:nvSpPr>
        <p:spPr>
          <a:xfrm>
            <a:off x="210480" y="1825625"/>
            <a:ext cx="5297351" cy="987037"/>
          </a:xfrm>
        </p:spPr>
        <p:txBody>
          <a:bodyPr vert="horz" lIns="91440" tIns="45720" rIns="91440" bIns="45720" rtlCol="0" anchor="t">
            <a:normAutofit/>
          </a:bodyPr>
          <a:lstStyle/>
          <a:p>
            <a:r>
              <a:rPr lang="en-US">
                <a:cs typeface="Calibri"/>
              </a:rPr>
              <a:t>Rank the weather conditions and place in order from </a:t>
            </a:r>
            <a:r>
              <a:rPr lang="en-US" i="1" u="sng">
                <a:cs typeface="Calibri"/>
              </a:rPr>
              <a:t>Greatest Impact</a:t>
            </a:r>
            <a:r>
              <a:rPr lang="en-US">
                <a:cs typeface="Calibri"/>
              </a:rPr>
              <a:t> (1) to </a:t>
            </a:r>
            <a:r>
              <a:rPr lang="en-US" i="1" u="sng">
                <a:cs typeface="Calibri"/>
              </a:rPr>
              <a:t>Least Impact</a:t>
            </a:r>
            <a:r>
              <a:rPr lang="en-US">
                <a:cs typeface="Calibri"/>
              </a:rPr>
              <a:t> (5).</a:t>
            </a:r>
            <a:endParaRPr lang="en-US" i="1">
              <a:cs typeface="Calibri"/>
            </a:endParaRPr>
          </a:p>
        </p:txBody>
      </p:sp>
      <p:pic>
        <p:nvPicPr>
          <p:cNvPr id="4" name="Picture 4" descr="A picture containing wooden, indoor, seat, furniture&#10;&#10;Description automatically generated">
            <a:extLst>
              <a:ext uri="{FF2B5EF4-FFF2-40B4-BE49-F238E27FC236}">
                <a16:creationId xmlns:a16="http://schemas.microsoft.com/office/drawing/2014/main" id="{9C7B0BDF-167E-4026-A8CE-ABCB02F14DC9}"/>
              </a:ext>
            </a:extLst>
          </p:cNvPr>
          <p:cNvPicPr>
            <a:picLocks noChangeAspect="1"/>
          </p:cNvPicPr>
          <p:nvPr/>
        </p:nvPicPr>
        <p:blipFill rotWithShape="1">
          <a:blip r:embed="rId2"/>
          <a:srcRect l="8527" r="7860"/>
          <a:stretch/>
        </p:blipFill>
        <p:spPr>
          <a:xfrm>
            <a:off x="5803226" y="-1"/>
            <a:ext cx="2666404" cy="6858001"/>
          </a:xfrm>
          <a:prstGeom prst="rect">
            <a:avLst/>
          </a:prstGeom>
        </p:spPr>
      </p:pic>
      <p:sp>
        <p:nvSpPr>
          <p:cNvPr id="14" name="Rectangle 13">
            <a:extLst>
              <a:ext uri="{FF2B5EF4-FFF2-40B4-BE49-F238E27FC236}">
                <a16:creationId xmlns:a16="http://schemas.microsoft.com/office/drawing/2014/main" id="{C413D172-8B6A-47F5-9813-DE455773F3F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69630" y="0"/>
            <a:ext cx="685800" cy="685800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extBox 5">
            <a:extLst>
              <a:ext uri="{FF2B5EF4-FFF2-40B4-BE49-F238E27FC236}">
                <a16:creationId xmlns:a16="http://schemas.microsoft.com/office/drawing/2014/main" id="{CF77D180-BBE3-49D5-9BE2-037FA15ED18F}"/>
              </a:ext>
            </a:extLst>
          </p:cNvPr>
          <p:cNvSpPr txBox="1"/>
          <p:nvPr/>
        </p:nvSpPr>
        <p:spPr>
          <a:xfrm>
            <a:off x="5642798" y="-5751"/>
            <a:ext cx="572219" cy="830997"/>
          </a:xfrm>
          <a:prstGeom prst="rect">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4800"/>
              <a:t>1</a:t>
            </a:r>
            <a:endParaRPr lang="en-US"/>
          </a:p>
        </p:txBody>
      </p:sp>
      <p:sp>
        <p:nvSpPr>
          <p:cNvPr id="7" name="TextBox 6">
            <a:extLst>
              <a:ext uri="{FF2B5EF4-FFF2-40B4-BE49-F238E27FC236}">
                <a16:creationId xmlns:a16="http://schemas.microsoft.com/office/drawing/2014/main" id="{B560F87C-9F82-4E18-9780-6531E2E8B8FF}"/>
              </a:ext>
            </a:extLst>
          </p:cNvPr>
          <p:cNvSpPr txBox="1"/>
          <p:nvPr/>
        </p:nvSpPr>
        <p:spPr>
          <a:xfrm>
            <a:off x="2033007" y="2966921"/>
            <a:ext cx="1521125" cy="461665"/>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a:t>Humidity</a:t>
            </a:r>
          </a:p>
        </p:txBody>
      </p:sp>
      <p:sp>
        <p:nvSpPr>
          <p:cNvPr id="10" name="TextBox 9">
            <a:extLst>
              <a:ext uri="{FF2B5EF4-FFF2-40B4-BE49-F238E27FC236}">
                <a16:creationId xmlns:a16="http://schemas.microsoft.com/office/drawing/2014/main" id="{8FBD94D2-D5B5-4B8E-972B-92BC92F307E2}"/>
              </a:ext>
            </a:extLst>
          </p:cNvPr>
          <p:cNvSpPr txBox="1"/>
          <p:nvPr/>
        </p:nvSpPr>
        <p:spPr>
          <a:xfrm>
            <a:off x="99865" y="2952981"/>
            <a:ext cx="1808672" cy="461665"/>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a:cs typeface="Calibri"/>
              </a:rPr>
              <a:t>Precipitation</a:t>
            </a:r>
          </a:p>
        </p:txBody>
      </p:sp>
      <p:sp>
        <p:nvSpPr>
          <p:cNvPr id="11" name="TextBox 10">
            <a:extLst>
              <a:ext uri="{FF2B5EF4-FFF2-40B4-BE49-F238E27FC236}">
                <a16:creationId xmlns:a16="http://schemas.microsoft.com/office/drawing/2014/main" id="{D723A0CD-DD5F-448F-AF97-3ADA09F9886F}"/>
              </a:ext>
            </a:extLst>
          </p:cNvPr>
          <p:cNvSpPr txBox="1"/>
          <p:nvPr/>
        </p:nvSpPr>
        <p:spPr>
          <a:xfrm>
            <a:off x="2037389" y="3549467"/>
            <a:ext cx="1521125" cy="461665"/>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a:t>Wind</a:t>
            </a:r>
          </a:p>
        </p:txBody>
      </p:sp>
      <p:sp>
        <p:nvSpPr>
          <p:cNvPr id="12" name="TextBox 11">
            <a:extLst>
              <a:ext uri="{FF2B5EF4-FFF2-40B4-BE49-F238E27FC236}">
                <a16:creationId xmlns:a16="http://schemas.microsoft.com/office/drawing/2014/main" id="{A2684AF5-CB46-4FBB-9500-6E6AD91C262D}"/>
              </a:ext>
            </a:extLst>
          </p:cNvPr>
          <p:cNvSpPr txBox="1"/>
          <p:nvPr/>
        </p:nvSpPr>
        <p:spPr>
          <a:xfrm>
            <a:off x="67603" y="3549467"/>
            <a:ext cx="1837426" cy="461665"/>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a:cs typeface="Calibri"/>
              </a:rPr>
              <a:t>Temperature</a:t>
            </a:r>
          </a:p>
        </p:txBody>
      </p:sp>
      <p:sp>
        <p:nvSpPr>
          <p:cNvPr id="13" name="TextBox 12">
            <a:extLst>
              <a:ext uri="{FF2B5EF4-FFF2-40B4-BE49-F238E27FC236}">
                <a16:creationId xmlns:a16="http://schemas.microsoft.com/office/drawing/2014/main" id="{A6C8ABB9-5AD3-4626-8B18-2DD826358DA5}"/>
              </a:ext>
            </a:extLst>
          </p:cNvPr>
          <p:cNvSpPr txBox="1"/>
          <p:nvPr/>
        </p:nvSpPr>
        <p:spPr>
          <a:xfrm>
            <a:off x="3677812" y="2966921"/>
            <a:ext cx="1521125" cy="461665"/>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cs typeface="Calibri"/>
              </a:rPr>
              <a:t>UV Index</a:t>
            </a:r>
          </a:p>
        </p:txBody>
      </p:sp>
      <p:sp>
        <p:nvSpPr>
          <p:cNvPr id="16" name="TextBox 15">
            <a:extLst>
              <a:ext uri="{FF2B5EF4-FFF2-40B4-BE49-F238E27FC236}">
                <a16:creationId xmlns:a16="http://schemas.microsoft.com/office/drawing/2014/main" id="{33705D15-AD45-4B70-A56C-DC7D0A93B528}"/>
              </a:ext>
            </a:extLst>
          </p:cNvPr>
          <p:cNvSpPr txBox="1"/>
          <p:nvPr/>
        </p:nvSpPr>
        <p:spPr>
          <a:xfrm>
            <a:off x="5642798" y="1276639"/>
            <a:ext cx="572219" cy="830997"/>
          </a:xfrm>
          <a:prstGeom prst="rect">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4800"/>
              <a:t>2</a:t>
            </a:r>
            <a:endParaRPr lang="en-US" sz="4800">
              <a:cs typeface="Calibri"/>
            </a:endParaRPr>
          </a:p>
        </p:txBody>
      </p:sp>
      <p:sp>
        <p:nvSpPr>
          <p:cNvPr id="17" name="TextBox 16">
            <a:extLst>
              <a:ext uri="{FF2B5EF4-FFF2-40B4-BE49-F238E27FC236}">
                <a16:creationId xmlns:a16="http://schemas.microsoft.com/office/drawing/2014/main" id="{D28DC94C-3342-44C6-BC12-2B02025A21DC}"/>
              </a:ext>
            </a:extLst>
          </p:cNvPr>
          <p:cNvSpPr txBox="1"/>
          <p:nvPr/>
        </p:nvSpPr>
        <p:spPr>
          <a:xfrm>
            <a:off x="5642798" y="2963261"/>
            <a:ext cx="572219" cy="830997"/>
          </a:xfrm>
          <a:prstGeom prst="rect">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4800">
                <a:cs typeface="Calibri"/>
              </a:rPr>
              <a:t>3</a:t>
            </a:r>
          </a:p>
        </p:txBody>
      </p:sp>
      <p:sp>
        <p:nvSpPr>
          <p:cNvPr id="18" name="TextBox 17">
            <a:extLst>
              <a:ext uri="{FF2B5EF4-FFF2-40B4-BE49-F238E27FC236}">
                <a16:creationId xmlns:a16="http://schemas.microsoft.com/office/drawing/2014/main" id="{FEDB223F-314A-4A6F-BD18-6D8279786CB9}"/>
              </a:ext>
            </a:extLst>
          </p:cNvPr>
          <p:cNvSpPr txBox="1"/>
          <p:nvPr/>
        </p:nvSpPr>
        <p:spPr>
          <a:xfrm>
            <a:off x="5642797" y="4761395"/>
            <a:ext cx="572219" cy="830997"/>
          </a:xfrm>
          <a:prstGeom prst="rect">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4800"/>
              <a:t>4</a:t>
            </a:r>
            <a:endParaRPr lang="en-US" sz="4800">
              <a:cs typeface="Calibri"/>
            </a:endParaRPr>
          </a:p>
        </p:txBody>
      </p:sp>
      <p:sp>
        <p:nvSpPr>
          <p:cNvPr id="19" name="TextBox 18">
            <a:extLst>
              <a:ext uri="{FF2B5EF4-FFF2-40B4-BE49-F238E27FC236}">
                <a16:creationId xmlns:a16="http://schemas.microsoft.com/office/drawing/2014/main" id="{506C6B53-9B5B-4855-9820-004BE8B5FD30}"/>
              </a:ext>
            </a:extLst>
          </p:cNvPr>
          <p:cNvSpPr txBox="1"/>
          <p:nvPr/>
        </p:nvSpPr>
        <p:spPr>
          <a:xfrm>
            <a:off x="5642797" y="5974091"/>
            <a:ext cx="572219" cy="830997"/>
          </a:xfrm>
          <a:prstGeom prst="rect">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4800"/>
              <a:t>5</a:t>
            </a:r>
            <a:endParaRPr lang="en-US" sz="4800">
              <a:cs typeface="Calibri"/>
            </a:endParaRPr>
          </a:p>
        </p:txBody>
      </p:sp>
      <p:sp>
        <p:nvSpPr>
          <p:cNvPr id="8" name="TextBox 7">
            <a:extLst>
              <a:ext uri="{FF2B5EF4-FFF2-40B4-BE49-F238E27FC236}">
                <a16:creationId xmlns:a16="http://schemas.microsoft.com/office/drawing/2014/main" id="{69D59BB4-A2D1-44BE-ACE0-201E218A580D}"/>
              </a:ext>
            </a:extLst>
          </p:cNvPr>
          <p:cNvSpPr txBox="1"/>
          <p:nvPr/>
        </p:nvSpPr>
        <p:spPr>
          <a:xfrm>
            <a:off x="377747" y="4434004"/>
            <a:ext cx="4750418"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cs typeface="Calibri"/>
              </a:rPr>
              <a:t>I think ________ affects living things the most because ________________________</a:t>
            </a:r>
          </a:p>
          <a:p>
            <a:r>
              <a:rPr lang="en-US" sz="2000">
                <a:cs typeface="Calibri"/>
              </a:rPr>
              <a:t>_________________________________________________________________________________________________________</a:t>
            </a:r>
          </a:p>
        </p:txBody>
      </p:sp>
    </p:spTree>
    <p:extLst>
      <p:ext uri="{BB962C8B-B14F-4D97-AF65-F5344CB8AC3E}">
        <p14:creationId xmlns:p14="http://schemas.microsoft.com/office/powerpoint/2010/main" val="2816992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1C9CC24-B375-4226-BF2B-61FADBBA696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D70A28E-4FD8-4474-A206-E15B5EBB303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1084747"/>
            <a:ext cx="9141714" cy="3294207"/>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39647E21-5366-4638-AC97-D8CD4111EB57}"/>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8235" r="8214" b="45501"/>
          <a:stretch>
            <a:fillRect/>
          </a:stretch>
        </p:blipFill>
        <p:spPr>
          <a:xfrm flipV="1">
            <a:off x="0" y="0"/>
            <a:ext cx="9143999" cy="4473360"/>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sp>
        <p:nvSpPr>
          <p:cNvPr id="4" name="Title 3">
            <a:extLst>
              <a:ext uri="{FF2B5EF4-FFF2-40B4-BE49-F238E27FC236}">
                <a16:creationId xmlns:a16="http://schemas.microsoft.com/office/drawing/2014/main" id="{A18BA1FB-9ECB-4AA6-B84B-2A827B36CF0D}"/>
              </a:ext>
            </a:extLst>
          </p:cNvPr>
          <p:cNvSpPr>
            <a:spLocks noGrp="1"/>
          </p:cNvSpPr>
          <p:nvPr>
            <p:ph type="title"/>
          </p:nvPr>
        </p:nvSpPr>
        <p:spPr>
          <a:xfrm>
            <a:off x="565443" y="2076450"/>
            <a:ext cx="8013114" cy="1345134"/>
          </a:xfrm>
        </p:spPr>
        <p:txBody>
          <a:bodyPr vert="horz" lIns="91440" tIns="45720" rIns="91440" bIns="45720" rtlCol="0" anchor="ctr">
            <a:normAutofit/>
          </a:bodyPr>
          <a:lstStyle/>
          <a:p>
            <a:pPr algn="ctr">
              <a:lnSpc>
                <a:spcPct val="90000"/>
              </a:lnSpc>
            </a:pPr>
            <a:r>
              <a:rPr lang="en-US" sz="4900" kern="1200">
                <a:solidFill>
                  <a:srgbClr val="FFFFFF"/>
                </a:solidFill>
                <a:latin typeface="+mj-lt"/>
                <a:ea typeface="+mj-ea"/>
                <a:cs typeface="+mj-cs"/>
              </a:rPr>
              <a:t>Learning experiences</a:t>
            </a:r>
          </a:p>
        </p:txBody>
      </p:sp>
    </p:spTree>
    <p:extLst>
      <p:ext uri="{BB962C8B-B14F-4D97-AF65-F5344CB8AC3E}">
        <p14:creationId xmlns:p14="http://schemas.microsoft.com/office/powerpoint/2010/main" val="2730077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6B5CA2-07DA-4041-817E-17121F18509F}"/>
              </a:ext>
            </a:extLst>
          </p:cNvPr>
          <p:cNvSpPr>
            <a:spLocks noGrp="1"/>
          </p:cNvSpPr>
          <p:nvPr>
            <p:ph type="title"/>
          </p:nvPr>
        </p:nvSpPr>
        <p:spPr/>
        <p:txBody>
          <a:bodyPr/>
          <a:lstStyle/>
          <a:p>
            <a:r>
              <a:rPr lang="en-US"/>
              <a:t>On the Same Day in March</a:t>
            </a:r>
            <a:endParaRPr lang="en-CA"/>
          </a:p>
        </p:txBody>
      </p:sp>
      <p:sp>
        <p:nvSpPr>
          <p:cNvPr id="5" name="Content Placeholder 4">
            <a:extLst>
              <a:ext uri="{FF2B5EF4-FFF2-40B4-BE49-F238E27FC236}">
                <a16:creationId xmlns:a16="http://schemas.microsoft.com/office/drawing/2014/main" id="{6CD0CF90-BA18-4091-A887-9E26ACDA9208}"/>
              </a:ext>
            </a:extLst>
          </p:cNvPr>
          <p:cNvSpPr>
            <a:spLocks noGrp="1"/>
          </p:cNvSpPr>
          <p:nvPr>
            <p:ph idx="1"/>
          </p:nvPr>
        </p:nvSpPr>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a:bodyPr>
          <a:lstStyle/>
          <a:p>
            <a:r>
              <a:rPr lang="en-US" sz="2800" dirty="0"/>
              <a:t>Watch/view </a:t>
            </a:r>
            <a:r>
              <a:rPr lang="en-US" sz="2800" i="1" dirty="0">
                <a:hlinkClick r:id="rId3"/>
              </a:rPr>
              <a:t>On the Same Day in March</a:t>
            </a:r>
            <a:r>
              <a:rPr lang="en-US" sz="2800" dirty="0"/>
              <a:t> by Marilyn Singer.</a:t>
            </a:r>
            <a:endParaRPr lang="en-US" sz="2800" dirty="0">
              <a:cs typeface="Calibri"/>
            </a:endParaRPr>
          </a:p>
          <a:p>
            <a:r>
              <a:rPr lang="en-US" sz="2800" dirty="0">
                <a:cs typeface="Calibri"/>
              </a:rPr>
              <a:t>Choose a location from the book, research the weather for today.</a:t>
            </a:r>
          </a:p>
          <a:p>
            <a:r>
              <a:rPr lang="en-US" sz="2800" dirty="0">
                <a:cs typeface="Calibri"/>
              </a:rPr>
              <a:t>On the following interactive slides, select a textbox at the top and add the information about the weather that is indicated. Then move your box to place the information on the number line in order from least to greatest.</a:t>
            </a:r>
          </a:p>
        </p:txBody>
      </p:sp>
    </p:spTree>
    <p:extLst>
      <p:ext uri="{BB962C8B-B14F-4D97-AF65-F5344CB8AC3E}">
        <p14:creationId xmlns:p14="http://schemas.microsoft.com/office/powerpoint/2010/main" val="3641789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4"/>
        <p:cNvGrpSpPr/>
        <p:nvPr/>
      </p:nvGrpSpPr>
      <p:grpSpPr>
        <a:xfrm>
          <a:off x="0" y="0"/>
          <a:ext cx="0" cy="0"/>
          <a:chOff x="0" y="0"/>
          <a:chExt cx="0" cy="0"/>
        </a:xfrm>
      </p:grpSpPr>
      <p:sp>
        <p:nvSpPr>
          <p:cNvPr id="245" name="Google Shape;245;p32"/>
          <p:cNvSpPr/>
          <p:nvPr/>
        </p:nvSpPr>
        <p:spPr>
          <a:xfrm>
            <a:off x="9375" y="34401"/>
            <a:ext cx="9144000" cy="914100"/>
          </a:xfrm>
          <a:prstGeom prst="rect">
            <a:avLst/>
          </a:prstGeom>
          <a:solidFill>
            <a:srgbClr val="F4CCCC"/>
          </a:solidFill>
          <a:ln>
            <a:noFill/>
          </a:ln>
        </p:spPr>
        <p:txBody>
          <a:bodyPr spcFirstLastPara="1" wrap="square" lIns="91425" tIns="91425" rIns="91425" bIns="91425" anchor="ctr" anchorCtr="0">
            <a:noAutofit/>
          </a:bodyPr>
          <a:lstStyle/>
          <a:p>
            <a:endParaRPr/>
          </a:p>
        </p:txBody>
      </p:sp>
      <p:cxnSp>
        <p:nvCxnSpPr>
          <p:cNvPr id="246" name="Google Shape;246;p32"/>
          <p:cNvCxnSpPr/>
          <p:nvPr/>
        </p:nvCxnSpPr>
        <p:spPr>
          <a:xfrm rot="10800000" flipH="1">
            <a:off x="149550" y="4987400"/>
            <a:ext cx="8873100" cy="6000"/>
          </a:xfrm>
          <a:prstGeom prst="straightConnector1">
            <a:avLst/>
          </a:prstGeom>
          <a:noFill/>
          <a:ln w="38100" cap="flat" cmpd="sng">
            <a:solidFill>
              <a:schemeClr val="dk2"/>
            </a:solidFill>
            <a:prstDash val="solid"/>
            <a:round/>
            <a:headEnd type="triangle" w="med" len="med"/>
            <a:tailEnd type="triangle" w="med" len="med"/>
          </a:ln>
        </p:spPr>
      </p:cxnSp>
      <p:sp>
        <p:nvSpPr>
          <p:cNvPr id="247" name="Google Shape;247;p32"/>
          <p:cNvSpPr txBox="1"/>
          <p:nvPr/>
        </p:nvSpPr>
        <p:spPr>
          <a:xfrm>
            <a:off x="204400" y="5218300"/>
            <a:ext cx="1517400" cy="786300"/>
          </a:xfrm>
          <a:prstGeom prst="rect">
            <a:avLst/>
          </a:prstGeom>
          <a:solidFill>
            <a:srgbClr val="F4CCCC"/>
          </a:solidFill>
          <a:ln>
            <a:noFill/>
          </a:ln>
        </p:spPr>
        <p:txBody>
          <a:bodyPr spcFirstLastPara="1" wrap="square" lIns="91425" tIns="91425" rIns="91425" bIns="91425" anchor="t" anchorCtr="0">
            <a:noAutofit/>
          </a:bodyPr>
          <a:lstStyle/>
          <a:p>
            <a:pPr algn="ctr"/>
            <a:r>
              <a:rPr lang="en" sz="1200" dirty="0">
                <a:latin typeface="Calibri"/>
                <a:ea typeface="Calibri"/>
                <a:cs typeface="Calibri"/>
              </a:rPr>
              <a:t>Least</a:t>
            </a:r>
          </a:p>
        </p:txBody>
      </p:sp>
      <p:sp>
        <p:nvSpPr>
          <p:cNvPr id="248" name="Google Shape;248;p32"/>
          <p:cNvSpPr txBox="1"/>
          <p:nvPr/>
        </p:nvSpPr>
        <p:spPr>
          <a:xfrm>
            <a:off x="7432150" y="5218300"/>
            <a:ext cx="1517400" cy="786300"/>
          </a:xfrm>
          <a:prstGeom prst="rect">
            <a:avLst/>
          </a:prstGeom>
          <a:solidFill>
            <a:srgbClr val="F4CCCC"/>
          </a:solidFill>
          <a:ln>
            <a:noFill/>
          </a:ln>
        </p:spPr>
        <p:txBody>
          <a:bodyPr spcFirstLastPara="1" wrap="square" lIns="91425" tIns="91425" rIns="91425" bIns="91425" anchor="t" anchorCtr="0">
            <a:noAutofit/>
          </a:bodyPr>
          <a:lstStyle/>
          <a:p>
            <a:pPr algn="ctr"/>
            <a:r>
              <a:rPr lang="en" sz="1200" dirty="0">
                <a:latin typeface="Calibri"/>
                <a:ea typeface="Calibri"/>
                <a:cs typeface="Calibri"/>
              </a:rPr>
              <a:t>Greatest</a:t>
            </a:r>
          </a:p>
        </p:txBody>
      </p:sp>
      <p:sp>
        <p:nvSpPr>
          <p:cNvPr id="249" name="Google Shape;249;p32"/>
          <p:cNvSpPr txBox="1"/>
          <p:nvPr/>
        </p:nvSpPr>
        <p:spPr>
          <a:xfrm>
            <a:off x="360713" y="123351"/>
            <a:ext cx="999600" cy="219300"/>
          </a:xfrm>
          <a:prstGeom prst="rect">
            <a:avLst/>
          </a:prstGeom>
          <a:solidFill>
            <a:srgbClr val="FCE5CD"/>
          </a:solidFill>
          <a:ln w="9525"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p>
            <a:r>
              <a:rPr lang="en" sz="700" dirty="0">
                <a:latin typeface="Calibri"/>
                <a:ea typeface="Calibri"/>
                <a:cs typeface="Calibri"/>
                <a:sym typeface="Calibri"/>
              </a:rPr>
              <a:t>Type here</a:t>
            </a:r>
            <a:endParaRPr sz="700" dirty="0">
              <a:latin typeface="Calibri"/>
              <a:ea typeface="Calibri"/>
              <a:cs typeface="Calibri"/>
              <a:sym typeface="Calibri"/>
            </a:endParaRPr>
          </a:p>
        </p:txBody>
      </p:sp>
      <p:sp>
        <p:nvSpPr>
          <p:cNvPr id="250" name="Google Shape;250;p32"/>
          <p:cNvSpPr txBox="1"/>
          <p:nvPr/>
        </p:nvSpPr>
        <p:spPr>
          <a:xfrm>
            <a:off x="360713" y="381801"/>
            <a:ext cx="999600" cy="219300"/>
          </a:xfrm>
          <a:prstGeom prst="rect">
            <a:avLst/>
          </a:prstGeom>
          <a:solidFill>
            <a:srgbClr val="FCE5CD"/>
          </a:solidFill>
          <a:ln w="9525"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p>
            <a:r>
              <a:rPr lang="en" sz="700" dirty="0">
                <a:latin typeface="Calibri"/>
                <a:ea typeface="Calibri"/>
                <a:cs typeface="Calibri"/>
                <a:sym typeface="Calibri"/>
              </a:rPr>
              <a:t>Type  here</a:t>
            </a:r>
            <a:endParaRPr sz="700" dirty="0">
              <a:latin typeface="Calibri"/>
              <a:ea typeface="Calibri"/>
              <a:cs typeface="Calibri"/>
              <a:sym typeface="Calibri"/>
            </a:endParaRPr>
          </a:p>
        </p:txBody>
      </p:sp>
      <p:sp>
        <p:nvSpPr>
          <p:cNvPr id="251" name="Google Shape;251;p32"/>
          <p:cNvSpPr txBox="1"/>
          <p:nvPr/>
        </p:nvSpPr>
        <p:spPr>
          <a:xfrm>
            <a:off x="360713" y="659751"/>
            <a:ext cx="999600" cy="219300"/>
          </a:xfrm>
          <a:prstGeom prst="rect">
            <a:avLst/>
          </a:prstGeom>
          <a:solidFill>
            <a:srgbClr val="FCE5CD"/>
          </a:solidFill>
          <a:ln w="9525"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p>
            <a:r>
              <a:rPr lang="en" sz="700" dirty="0">
                <a:latin typeface="Calibri"/>
                <a:ea typeface="Calibri"/>
                <a:cs typeface="Calibri"/>
                <a:sym typeface="Calibri"/>
              </a:rPr>
              <a:t>Type here</a:t>
            </a:r>
            <a:endParaRPr sz="700" dirty="0">
              <a:latin typeface="Calibri"/>
              <a:ea typeface="Calibri"/>
              <a:cs typeface="Calibri"/>
              <a:sym typeface="Calibri"/>
            </a:endParaRPr>
          </a:p>
        </p:txBody>
      </p:sp>
      <p:sp>
        <p:nvSpPr>
          <p:cNvPr id="252" name="Google Shape;252;p32"/>
          <p:cNvSpPr txBox="1"/>
          <p:nvPr/>
        </p:nvSpPr>
        <p:spPr>
          <a:xfrm>
            <a:off x="1421138" y="123351"/>
            <a:ext cx="999600" cy="219300"/>
          </a:xfrm>
          <a:prstGeom prst="rect">
            <a:avLst/>
          </a:prstGeom>
          <a:solidFill>
            <a:srgbClr val="FCE5CD"/>
          </a:solidFill>
          <a:ln w="9525"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p>
            <a:r>
              <a:rPr lang="en" sz="700" dirty="0">
                <a:latin typeface="Calibri"/>
                <a:ea typeface="Calibri"/>
                <a:cs typeface="Calibri"/>
                <a:sym typeface="Calibri"/>
              </a:rPr>
              <a:t>Type  here</a:t>
            </a:r>
            <a:endParaRPr sz="700" dirty="0">
              <a:latin typeface="Calibri"/>
              <a:ea typeface="Calibri"/>
              <a:cs typeface="Calibri"/>
              <a:sym typeface="Calibri"/>
            </a:endParaRPr>
          </a:p>
        </p:txBody>
      </p:sp>
      <p:sp>
        <p:nvSpPr>
          <p:cNvPr id="253" name="Google Shape;253;p32"/>
          <p:cNvSpPr txBox="1"/>
          <p:nvPr/>
        </p:nvSpPr>
        <p:spPr>
          <a:xfrm>
            <a:off x="1421138" y="391551"/>
            <a:ext cx="999600" cy="219300"/>
          </a:xfrm>
          <a:prstGeom prst="rect">
            <a:avLst/>
          </a:prstGeom>
          <a:solidFill>
            <a:srgbClr val="FCE5CD"/>
          </a:solidFill>
          <a:ln w="9525"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p>
            <a:r>
              <a:rPr lang="en" sz="700" dirty="0">
                <a:latin typeface="Calibri"/>
                <a:ea typeface="Calibri"/>
                <a:cs typeface="Calibri"/>
                <a:sym typeface="Calibri"/>
              </a:rPr>
              <a:t>Type here</a:t>
            </a:r>
            <a:endParaRPr sz="700" dirty="0">
              <a:latin typeface="Calibri"/>
              <a:ea typeface="Calibri"/>
              <a:cs typeface="Calibri"/>
              <a:sym typeface="Calibri"/>
            </a:endParaRPr>
          </a:p>
        </p:txBody>
      </p:sp>
      <p:sp>
        <p:nvSpPr>
          <p:cNvPr id="254" name="Google Shape;254;p32"/>
          <p:cNvSpPr txBox="1"/>
          <p:nvPr/>
        </p:nvSpPr>
        <p:spPr>
          <a:xfrm>
            <a:off x="1421138" y="659751"/>
            <a:ext cx="999600" cy="219300"/>
          </a:xfrm>
          <a:prstGeom prst="rect">
            <a:avLst/>
          </a:prstGeom>
          <a:solidFill>
            <a:srgbClr val="FCE5CD"/>
          </a:solidFill>
          <a:ln w="9525"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p>
            <a:r>
              <a:rPr lang="en" sz="700" dirty="0">
                <a:latin typeface="Calibri"/>
                <a:ea typeface="Calibri"/>
                <a:cs typeface="Calibri"/>
                <a:sym typeface="Calibri"/>
              </a:rPr>
              <a:t>Type here</a:t>
            </a:r>
            <a:endParaRPr sz="700" dirty="0">
              <a:latin typeface="Calibri"/>
              <a:ea typeface="Calibri"/>
              <a:cs typeface="Calibri"/>
              <a:sym typeface="Calibri"/>
            </a:endParaRPr>
          </a:p>
        </p:txBody>
      </p:sp>
      <p:sp>
        <p:nvSpPr>
          <p:cNvPr id="255" name="Google Shape;255;p32"/>
          <p:cNvSpPr txBox="1"/>
          <p:nvPr/>
        </p:nvSpPr>
        <p:spPr>
          <a:xfrm>
            <a:off x="2481563" y="123351"/>
            <a:ext cx="999600" cy="219300"/>
          </a:xfrm>
          <a:prstGeom prst="rect">
            <a:avLst/>
          </a:prstGeom>
          <a:solidFill>
            <a:srgbClr val="FCE5CD"/>
          </a:solidFill>
          <a:ln w="9525"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p>
            <a:r>
              <a:rPr lang="en" sz="700" dirty="0">
                <a:latin typeface="Calibri"/>
                <a:ea typeface="Calibri"/>
                <a:cs typeface="Calibri"/>
                <a:sym typeface="Calibri"/>
              </a:rPr>
              <a:t>Type  here</a:t>
            </a:r>
            <a:endParaRPr sz="700" dirty="0">
              <a:latin typeface="Calibri"/>
              <a:ea typeface="Calibri"/>
              <a:cs typeface="Calibri"/>
              <a:sym typeface="Calibri"/>
            </a:endParaRPr>
          </a:p>
        </p:txBody>
      </p:sp>
      <p:sp>
        <p:nvSpPr>
          <p:cNvPr id="256" name="Google Shape;256;p32"/>
          <p:cNvSpPr txBox="1"/>
          <p:nvPr/>
        </p:nvSpPr>
        <p:spPr>
          <a:xfrm>
            <a:off x="2481563" y="391551"/>
            <a:ext cx="999600" cy="219300"/>
          </a:xfrm>
          <a:prstGeom prst="rect">
            <a:avLst/>
          </a:prstGeom>
          <a:solidFill>
            <a:srgbClr val="FCE5CD"/>
          </a:solidFill>
          <a:ln w="9525"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p>
            <a:r>
              <a:rPr lang="en" sz="700" dirty="0">
                <a:latin typeface="Calibri"/>
                <a:ea typeface="Calibri"/>
                <a:cs typeface="Calibri"/>
                <a:sym typeface="Calibri"/>
              </a:rPr>
              <a:t>Type here</a:t>
            </a:r>
            <a:endParaRPr sz="700" dirty="0">
              <a:latin typeface="Calibri"/>
              <a:ea typeface="Calibri"/>
              <a:cs typeface="Calibri"/>
              <a:sym typeface="Calibri"/>
            </a:endParaRPr>
          </a:p>
        </p:txBody>
      </p:sp>
      <p:sp>
        <p:nvSpPr>
          <p:cNvPr id="257" name="Google Shape;257;p32"/>
          <p:cNvSpPr txBox="1"/>
          <p:nvPr/>
        </p:nvSpPr>
        <p:spPr>
          <a:xfrm>
            <a:off x="2481563" y="659751"/>
            <a:ext cx="999600" cy="219300"/>
          </a:xfrm>
          <a:prstGeom prst="rect">
            <a:avLst/>
          </a:prstGeom>
          <a:solidFill>
            <a:srgbClr val="FCE5CD"/>
          </a:solidFill>
          <a:ln w="9525"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p>
            <a:r>
              <a:rPr lang="en" sz="700" dirty="0">
                <a:latin typeface="Calibri"/>
                <a:ea typeface="Calibri"/>
                <a:cs typeface="Calibri"/>
                <a:sym typeface="Calibri"/>
              </a:rPr>
              <a:t>Type here</a:t>
            </a:r>
            <a:endParaRPr sz="700" dirty="0">
              <a:latin typeface="Calibri"/>
              <a:ea typeface="Calibri"/>
              <a:cs typeface="Calibri"/>
              <a:sym typeface="Calibri"/>
            </a:endParaRPr>
          </a:p>
        </p:txBody>
      </p:sp>
      <p:sp>
        <p:nvSpPr>
          <p:cNvPr id="258" name="Google Shape;258;p32"/>
          <p:cNvSpPr txBox="1"/>
          <p:nvPr/>
        </p:nvSpPr>
        <p:spPr>
          <a:xfrm>
            <a:off x="3541988" y="123351"/>
            <a:ext cx="999600" cy="219300"/>
          </a:xfrm>
          <a:prstGeom prst="rect">
            <a:avLst/>
          </a:prstGeom>
          <a:solidFill>
            <a:srgbClr val="FCE5CD"/>
          </a:solidFill>
          <a:ln w="9525"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p>
            <a:r>
              <a:rPr lang="en" sz="700" dirty="0">
                <a:latin typeface="Calibri"/>
                <a:ea typeface="Calibri"/>
                <a:cs typeface="Calibri"/>
                <a:sym typeface="Calibri"/>
              </a:rPr>
              <a:t>Type  here</a:t>
            </a:r>
            <a:endParaRPr sz="700" dirty="0">
              <a:latin typeface="Calibri"/>
              <a:ea typeface="Calibri"/>
              <a:cs typeface="Calibri"/>
              <a:sym typeface="Calibri"/>
            </a:endParaRPr>
          </a:p>
        </p:txBody>
      </p:sp>
      <p:sp>
        <p:nvSpPr>
          <p:cNvPr id="259" name="Google Shape;259;p32"/>
          <p:cNvSpPr txBox="1"/>
          <p:nvPr/>
        </p:nvSpPr>
        <p:spPr>
          <a:xfrm>
            <a:off x="3541988" y="391551"/>
            <a:ext cx="999600" cy="219300"/>
          </a:xfrm>
          <a:prstGeom prst="rect">
            <a:avLst/>
          </a:prstGeom>
          <a:solidFill>
            <a:srgbClr val="FCE5CD"/>
          </a:solidFill>
          <a:ln w="9525"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p>
            <a:r>
              <a:rPr lang="en" sz="700" dirty="0">
                <a:latin typeface="Calibri"/>
                <a:ea typeface="Calibri"/>
                <a:cs typeface="Calibri"/>
                <a:sym typeface="Calibri"/>
              </a:rPr>
              <a:t>Type here</a:t>
            </a:r>
            <a:endParaRPr sz="700" dirty="0">
              <a:latin typeface="Calibri"/>
              <a:ea typeface="Calibri"/>
              <a:cs typeface="Calibri"/>
              <a:sym typeface="Calibri"/>
            </a:endParaRPr>
          </a:p>
        </p:txBody>
      </p:sp>
      <p:sp>
        <p:nvSpPr>
          <p:cNvPr id="260" name="Google Shape;260;p32"/>
          <p:cNvSpPr txBox="1"/>
          <p:nvPr/>
        </p:nvSpPr>
        <p:spPr>
          <a:xfrm>
            <a:off x="3541988" y="659751"/>
            <a:ext cx="999600" cy="219300"/>
          </a:xfrm>
          <a:prstGeom prst="rect">
            <a:avLst/>
          </a:prstGeom>
          <a:solidFill>
            <a:srgbClr val="FCE5CD"/>
          </a:solidFill>
          <a:ln w="9525"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p>
            <a:r>
              <a:rPr lang="en" sz="700" dirty="0">
                <a:latin typeface="Calibri"/>
                <a:ea typeface="Calibri"/>
                <a:cs typeface="Calibri"/>
                <a:sym typeface="Calibri"/>
              </a:rPr>
              <a:t>Type  here</a:t>
            </a:r>
            <a:endParaRPr sz="700" dirty="0">
              <a:latin typeface="Calibri"/>
              <a:ea typeface="Calibri"/>
              <a:cs typeface="Calibri"/>
              <a:sym typeface="Calibri"/>
            </a:endParaRPr>
          </a:p>
        </p:txBody>
      </p:sp>
      <p:sp>
        <p:nvSpPr>
          <p:cNvPr id="261" name="Google Shape;261;p32"/>
          <p:cNvSpPr txBox="1"/>
          <p:nvPr/>
        </p:nvSpPr>
        <p:spPr>
          <a:xfrm>
            <a:off x="4602413" y="123351"/>
            <a:ext cx="999600" cy="219300"/>
          </a:xfrm>
          <a:prstGeom prst="rect">
            <a:avLst/>
          </a:prstGeom>
          <a:solidFill>
            <a:srgbClr val="FCE5CD"/>
          </a:solidFill>
          <a:ln w="9525"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p>
            <a:r>
              <a:rPr lang="en" sz="700" dirty="0">
                <a:latin typeface="Calibri"/>
                <a:ea typeface="Calibri"/>
                <a:cs typeface="Calibri"/>
                <a:sym typeface="Calibri"/>
              </a:rPr>
              <a:t>Type  here</a:t>
            </a:r>
            <a:endParaRPr sz="700" dirty="0">
              <a:latin typeface="Calibri"/>
              <a:ea typeface="Calibri"/>
              <a:cs typeface="Calibri"/>
              <a:sym typeface="Calibri"/>
            </a:endParaRPr>
          </a:p>
        </p:txBody>
      </p:sp>
      <p:sp>
        <p:nvSpPr>
          <p:cNvPr id="262" name="Google Shape;262;p32"/>
          <p:cNvSpPr txBox="1"/>
          <p:nvPr/>
        </p:nvSpPr>
        <p:spPr>
          <a:xfrm>
            <a:off x="4602413" y="391551"/>
            <a:ext cx="999600" cy="219300"/>
          </a:xfrm>
          <a:prstGeom prst="rect">
            <a:avLst/>
          </a:prstGeom>
          <a:solidFill>
            <a:srgbClr val="FCE5CD"/>
          </a:solidFill>
          <a:ln w="9525"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p>
            <a:r>
              <a:rPr lang="en" sz="700" dirty="0">
                <a:latin typeface="Calibri"/>
                <a:ea typeface="Calibri"/>
                <a:cs typeface="Calibri"/>
                <a:sym typeface="Calibri"/>
              </a:rPr>
              <a:t>Type here</a:t>
            </a:r>
            <a:endParaRPr sz="700" dirty="0">
              <a:latin typeface="Calibri"/>
              <a:ea typeface="Calibri"/>
              <a:cs typeface="Calibri"/>
              <a:sym typeface="Calibri"/>
            </a:endParaRPr>
          </a:p>
        </p:txBody>
      </p:sp>
      <p:sp>
        <p:nvSpPr>
          <p:cNvPr id="263" name="Google Shape;263;p32"/>
          <p:cNvSpPr txBox="1"/>
          <p:nvPr/>
        </p:nvSpPr>
        <p:spPr>
          <a:xfrm>
            <a:off x="4602413" y="659751"/>
            <a:ext cx="999600" cy="219300"/>
          </a:xfrm>
          <a:prstGeom prst="rect">
            <a:avLst/>
          </a:prstGeom>
          <a:solidFill>
            <a:srgbClr val="FCE5CD"/>
          </a:solidFill>
          <a:ln w="9525"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p>
            <a:r>
              <a:rPr lang="en" sz="700" dirty="0">
                <a:latin typeface="Calibri"/>
                <a:ea typeface="Calibri"/>
                <a:cs typeface="Calibri"/>
                <a:sym typeface="Calibri"/>
              </a:rPr>
              <a:t>Type  here</a:t>
            </a:r>
            <a:endParaRPr sz="700" dirty="0">
              <a:latin typeface="Calibri"/>
              <a:ea typeface="Calibri"/>
              <a:cs typeface="Calibri"/>
              <a:sym typeface="Calibri"/>
            </a:endParaRPr>
          </a:p>
        </p:txBody>
      </p:sp>
      <p:sp>
        <p:nvSpPr>
          <p:cNvPr id="264" name="Google Shape;264;p32"/>
          <p:cNvSpPr txBox="1"/>
          <p:nvPr/>
        </p:nvSpPr>
        <p:spPr>
          <a:xfrm>
            <a:off x="5662838" y="123351"/>
            <a:ext cx="999600" cy="219300"/>
          </a:xfrm>
          <a:prstGeom prst="rect">
            <a:avLst/>
          </a:prstGeom>
          <a:solidFill>
            <a:srgbClr val="FCE5CD"/>
          </a:solidFill>
          <a:ln w="9525"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p>
            <a:r>
              <a:rPr lang="en" sz="700" dirty="0">
                <a:latin typeface="Calibri"/>
                <a:ea typeface="Calibri"/>
                <a:cs typeface="Calibri"/>
                <a:sym typeface="Calibri"/>
              </a:rPr>
              <a:t>Type here</a:t>
            </a:r>
            <a:endParaRPr sz="700" dirty="0">
              <a:latin typeface="Calibri"/>
              <a:ea typeface="Calibri"/>
              <a:cs typeface="Calibri"/>
              <a:sym typeface="Calibri"/>
            </a:endParaRPr>
          </a:p>
        </p:txBody>
      </p:sp>
      <p:sp>
        <p:nvSpPr>
          <p:cNvPr id="265" name="Google Shape;265;p32"/>
          <p:cNvSpPr txBox="1"/>
          <p:nvPr/>
        </p:nvSpPr>
        <p:spPr>
          <a:xfrm>
            <a:off x="5662838" y="391551"/>
            <a:ext cx="999600" cy="219300"/>
          </a:xfrm>
          <a:prstGeom prst="rect">
            <a:avLst/>
          </a:prstGeom>
          <a:solidFill>
            <a:srgbClr val="FCE5CD"/>
          </a:solidFill>
          <a:ln w="9525"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p>
            <a:r>
              <a:rPr lang="en" sz="700" dirty="0">
                <a:latin typeface="Calibri"/>
                <a:ea typeface="Calibri"/>
                <a:cs typeface="Calibri"/>
                <a:sym typeface="Calibri"/>
              </a:rPr>
              <a:t>Type here</a:t>
            </a:r>
            <a:endParaRPr sz="700" dirty="0">
              <a:latin typeface="Calibri"/>
              <a:ea typeface="Calibri"/>
              <a:cs typeface="Calibri"/>
              <a:sym typeface="Calibri"/>
            </a:endParaRPr>
          </a:p>
        </p:txBody>
      </p:sp>
      <p:sp>
        <p:nvSpPr>
          <p:cNvPr id="266" name="Google Shape;266;p32"/>
          <p:cNvSpPr txBox="1"/>
          <p:nvPr/>
        </p:nvSpPr>
        <p:spPr>
          <a:xfrm>
            <a:off x="5662838" y="659751"/>
            <a:ext cx="999600" cy="219300"/>
          </a:xfrm>
          <a:prstGeom prst="rect">
            <a:avLst/>
          </a:prstGeom>
          <a:solidFill>
            <a:srgbClr val="FCE5CD"/>
          </a:solidFill>
          <a:ln w="9525"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p>
            <a:r>
              <a:rPr lang="en" sz="700" dirty="0">
                <a:latin typeface="Calibri"/>
                <a:ea typeface="Calibri"/>
                <a:cs typeface="Calibri"/>
                <a:sym typeface="Calibri"/>
              </a:rPr>
              <a:t>Type here</a:t>
            </a:r>
            <a:endParaRPr sz="700" dirty="0">
              <a:latin typeface="Calibri"/>
              <a:ea typeface="Calibri"/>
              <a:cs typeface="Calibri"/>
              <a:sym typeface="Calibri"/>
            </a:endParaRPr>
          </a:p>
        </p:txBody>
      </p:sp>
      <p:sp>
        <p:nvSpPr>
          <p:cNvPr id="267" name="Google Shape;267;p32"/>
          <p:cNvSpPr txBox="1"/>
          <p:nvPr/>
        </p:nvSpPr>
        <p:spPr>
          <a:xfrm>
            <a:off x="6723263" y="123351"/>
            <a:ext cx="999600" cy="219300"/>
          </a:xfrm>
          <a:prstGeom prst="rect">
            <a:avLst/>
          </a:prstGeom>
          <a:solidFill>
            <a:srgbClr val="FCE5CD"/>
          </a:solidFill>
          <a:ln w="9525"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p>
            <a:r>
              <a:rPr lang="en" sz="700" dirty="0">
                <a:latin typeface="Calibri"/>
                <a:ea typeface="Calibri"/>
                <a:cs typeface="Calibri"/>
                <a:sym typeface="Calibri"/>
              </a:rPr>
              <a:t>Type here</a:t>
            </a:r>
            <a:endParaRPr sz="700" dirty="0">
              <a:latin typeface="Calibri"/>
              <a:ea typeface="Calibri"/>
              <a:cs typeface="Calibri"/>
              <a:sym typeface="Calibri"/>
            </a:endParaRPr>
          </a:p>
        </p:txBody>
      </p:sp>
      <p:sp>
        <p:nvSpPr>
          <p:cNvPr id="268" name="Google Shape;268;p32"/>
          <p:cNvSpPr txBox="1"/>
          <p:nvPr/>
        </p:nvSpPr>
        <p:spPr>
          <a:xfrm>
            <a:off x="6723263" y="391551"/>
            <a:ext cx="999600" cy="219300"/>
          </a:xfrm>
          <a:prstGeom prst="rect">
            <a:avLst/>
          </a:prstGeom>
          <a:solidFill>
            <a:srgbClr val="FCE5CD"/>
          </a:solidFill>
          <a:ln w="9525"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p>
            <a:r>
              <a:rPr lang="en" sz="700" dirty="0">
                <a:latin typeface="Calibri"/>
                <a:ea typeface="Calibri"/>
                <a:cs typeface="Calibri"/>
                <a:sym typeface="Calibri"/>
              </a:rPr>
              <a:t>Type here</a:t>
            </a:r>
            <a:endParaRPr sz="700" dirty="0">
              <a:latin typeface="Calibri"/>
              <a:ea typeface="Calibri"/>
              <a:cs typeface="Calibri"/>
              <a:sym typeface="Calibri"/>
            </a:endParaRPr>
          </a:p>
        </p:txBody>
      </p:sp>
      <p:sp>
        <p:nvSpPr>
          <p:cNvPr id="269" name="Google Shape;269;p32"/>
          <p:cNvSpPr txBox="1"/>
          <p:nvPr/>
        </p:nvSpPr>
        <p:spPr>
          <a:xfrm>
            <a:off x="6723263" y="659751"/>
            <a:ext cx="999600" cy="219300"/>
          </a:xfrm>
          <a:prstGeom prst="rect">
            <a:avLst/>
          </a:prstGeom>
          <a:solidFill>
            <a:srgbClr val="FCE5CD"/>
          </a:solidFill>
          <a:ln w="9525"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p>
            <a:r>
              <a:rPr lang="en" sz="700" dirty="0">
                <a:latin typeface="Calibri"/>
                <a:ea typeface="Calibri"/>
                <a:cs typeface="Calibri"/>
                <a:sym typeface="Calibri"/>
              </a:rPr>
              <a:t>Type here</a:t>
            </a:r>
            <a:endParaRPr sz="700" dirty="0">
              <a:latin typeface="Calibri"/>
              <a:ea typeface="Calibri"/>
              <a:cs typeface="Calibri"/>
              <a:sym typeface="Calibri"/>
            </a:endParaRPr>
          </a:p>
        </p:txBody>
      </p:sp>
      <p:sp>
        <p:nvSpPr>
          <p:cNvPr id="270" name="Google Shape;270;p32"/>
          <p:cNvSpPr txBox="1"/>
          <p:nvPr/>
        </p:nvSpPr>
        <p:spPr>
          <a:xfrm>
            <a:off x="7783688" y="123351"/>
            <a:ext cx="999600" cy="219300"/>
          </a:xfrm>
          <a:prstGeom prst="rect">
            <a:avLst/>
          </a:prstGeom>
          <a:solidFill>
            <a:srgbClr val="FCE5CD"/>
          </a:solidFill>
          <a:ln w="9525"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p>
            <a:r>
              <a:rPr lang="en" sz="700" dirty="0">
                <a:latin typeface="Calibri"/>
                <a:ea typeface="Calibri"/>
                <a:cs typeface="Calibri"/>
                <a:sym typeface="Calibri"/>
              </a:rPr>
              <a:t>Type here</a:t>
            </a:r>
            <a:endParaRPr sz="700" dirty="0">
              <a:latin typeface="Calibri"/>
              <a:ea typeface="Calibri"/>
              <a:cs typeface="Calibri"/>
              <a:sym typeface="Calibri"/>
            </a:endParaRPr>
          </a:p>
        </p:txBody>
      </p:sp>
      <p:sp>
        <p:nvSpPr>
          <p:cNvPr id="271" name="Google Shape;271;p32"/>
          <p:cNvSpPr txBox="1"/>
          <p:nvPr/>
        </p:nvSpPr>
        <p:spPr>
          <a:xfrm>
            <a:off x="7783688" y="391551"/>
            <a:ext cx="999600" cy="219300"/>
          </a:xfrm>
          <a:prstGeom prst="rect">
            <a:avLst/>
          </a:prstGeom>
          <a:solidFill>
            <a:srgbClr val="FCE5CD"/>
          </a:solidFill>
          <a:ln w="9525"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p>
            <a:r>
              <a:rPr lang="en" sz="700" dirty="0">
                <a:latin typeface="Calibri"/>
                <a:ea typeface="Calibri"/>
                <a:cs typeface="Calibri"/>
                <a:sym typeface="Calibri"/>
              </a:rPr>
              <a:t>Type  here</a:t>
            </a:r>
            <a:endParaRPr sz="700" dirty="0">
              <a:latin typeface="Calibri"/>
              <a:ea typeface="Calibri"/>
              <a:cs typeface="Calibri"/>
              <a:sym typeface="Calibri"/>
            </a:endParaRPr>
          </a:p>
        </p:txBody>
      </p:sp>
      <p:sp>
        <p:nvSpPr>
          <p:cNvPr id="272" name="Google Shape;272;p32"/>
          <p:cNvSpPr txBox="1"/>
          <p:nvPr/>
        </p:nvSpPr>
        <p:spPr>
          <a:xfrm>
            <a:off x="7783688" y="659751"/>
            <a:ext cx="999600" cy="219300"/>
          </a:xfrm>
          <a:prstGeom prst="rect">
            <a:avLst/>
          </a:prstGeom>
          <a:solidFill>
            <a:srgbClr val="FCE5CD"/>
          </a:solidFill>
          <a:ln w="9525"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p>
            <a:r>
              <a:rPr lang="en" sz="700" dirty="0">
                <a:latin typeface="Calibri"/>
                <a:ea typeface="Calibri"/>
                <a:cs typeface="Calibri"/>
                <a:sym typeface="Calibri"/>
              </a:rPr>
              <a:t>Type here</a:t>
            </a:r>
            <a:endParaRPr sz="700" dirty="0">
              <a:latin typeface="Calibri"/>
              <a:ea typeface="Calibri"/>
              <a:cs typeface="Calibri"/>
              <a:sym typeface="Calibri"/>
            </a:endParaRPr>
          </a:p>
        </p:txBody>
      </p:sp>
      <p:sp>
        <p:nvSpPr>
          <p:cNvPr id="273" name="Google Shape;273;p32"/>
          <p:cNvSpPr txBox="1"/>
          <p:nvPr/>
        </p:nvSpPr>
        <p:spPr>
          <a:xfrm>
            <a:off x="1812025" y="5297375"/>
            <a:ext cx="5525700" cy="377700"/>
          </a:xfrm>
          <a:prstGeom prst="rect">
            <a:avLst/>
          </a:prstGeom>
          <a:noFill/>
          <a:ln>
            <a:noFill/>
          </a:ln>
        </p:spPr>
        <p:txBody>
          <a:bodyPr spcFirstLastPara="1" wrap="square" lIns="91425" tIns="91425" rIns="91425" bIns="91425" anchor="t" anchorCtr="0">
            <a:noAutofit/>
          </a:bodyPr>
          <a:lstStyle/>
          <a:p>
            <a:r>
              <a:rPr lang="en" sz="1300" b="1" dirty="0">
                <a:latin typeface="Calibri"/>
                <a:cs typeface="Calibri"/>
                <a:sym typeface="Calibri"/>
              </a:rPr>
              <a:t>Instructions:</a:t>
            </a:r>
            <a:r>
              <a:rPr lang="en" sz="1300" dirty="0">
                <a:latin typeface="Calibri"/>
                <a:cs typeface="Calibri"/>
                <a:sym typeface="Calibri"/>
              </a:rPr>
              <a:t> Choose a box at the top. Type the name of your chosen location and today's wind speed. Move your box so it is in the correct order on the number line.</a:t>
            </a:r>
            <a:endParaRPr lang="en" sz="1300" dirty="0">
              <a:cs typeface="Calibri"/>
            </a:endParaRPr>
          </a:p>
        </p:txBody>
      </p:sp>
      <p:sp>
        <p:nvSpPr>
          <p:cNvPr id="2" name="TextBox 1">
            <a:extLst>
              <a:ext uri="{FF2B5EF4-FFF2-40B4-BE49-F238E27FC236}">
                <a16:creationId xmlns:a16="http://schemas.microsoft.com/office/drawing/2014/main" id="{0FFF1712-6AA6-4B6A-816E-85135AF54362}"/>
              </a:ext>
            </a:extLst>
          </p:cNvPr>
          <p:cNvSpPr txBox="1"/>
          <p:nvPr/>
        </p:nvSpPr>
        <p:spPr>
          <a:xfrm>
            <a:off x="3375285" y="6360826"/>
            <a:ext cx="2743200" cy="369332"/>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Wind Speed</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4"/>
        <p:cNvGrpSpPr/>
        <p:nvPr/>
      </p:nvGrpSpPr>
      <p:grpSpPr>
        <a:xfrm>
          <a:off x="0" y="0"/>
          <a:ext cx="0" cy="0"/>
          <a:chOff x="0" y="0"/>
          <a:chExt cx="0" cy="0"/>
        </a:xfrm>
      </p:grpSpPr>
      <p:sp>
        <p:nvSpPr>
          <p:cNvPr id="245" name="Google Shape;245;p32"/>
          <p:cNvSpPr/>
          <p:nvPr/>
        </p:nvSpPr>
        <p:spPr>
          <a:xfrm>
            <a:off x="9375" y="34401"/>
            <a:ext cx="9144000" cy="914100"/>
          </a:xfrm>
          <a:prstGeom prst="rect">
            <a:avLst/>
          </a:prstGeom>
          <a:solidFill>
            <a:srgbClr val="F4CCCC"/>
          </a:solidFill>
          <a:ln>
            <a:noFill/>
          </a:ln>
        </p:spPr>
        <p:txBody>
          <a:bodyPr spcFirstLastPara="1" wrap="square" lIns="91425" tIns="91425" rIns="91425" bIns="91425" anchor="ctr" anchorCtr="0">
            <a:noAutofit/>
          </a:bodyPr>
          <a:lstStyle/>
          <a:p>
            <a:endParaRPr/>
          </a:p>
        </p:txBody>
      </p:sp>
      <p:cxnSp>
        <p:nvCxnSpPr>
          <p:cNvPr id="246" name="Google Shape;246;p32"/>
          <p:cNvCxnSpPr/>
          <p:nvPr/>
        </p:nvCxnSpPr>
        <p:spPr>
          <a:xfrm rot="10800000" flipH="1">
            <a:off x="149550" y="4987400"/>
            <a:ext cx="8873100" cy="6000"/>
          </a:xfrm>
          <a:prstGeom prst="straightConnector1">
            <a:avLst/>
          </a:prstGeom>
          <a:noFill/>
          <a:ln w="38100" cap="flat" cmpd="sng">
            <a:solidFill>
              <a:schemeClr val="dk2"/>
            </a:solidFill>
            <a:prstDash val="solid"/>
            <a:round/>
            <a:headEnd type="triangle" w="med" len="med"/>
            <a:tailEnd type="triangle" w="med" len="med"/>
          </a:ln>
        </p:spPr>
      </p:cxnSp>
      <p:sp>
        <p:nvSpPr>
          <p:cNvPr id="247" name="Google Shape;247;p32"/>
          <p:cNvSpPr txBox="1"/>
          <p:nvPr/>
        </p:nvSpPr>
        <p:spPr>
          <a:xfrm>
            <a:off x="204400" y="5218300"/>
            <a:ext cx="1517400" cy="786300"/>
          </a:xfrm>
          <a:prstGeom prst="rect">
            <a:avLst/>
          </a:prstGeom>
          <a:solidFill>
            <a:srgbClr val="F4CCCC"/>
          </a:solidFill>
          <a:ln>
            <a:noFill/>
          </a:ln>
        </p:spPr>
        <p:txBody>
          <a:bodyPr spcFirstLastPara="1" wrap="square" lIns="91425" tIns="91425" rIns="91425" bIns="91425" anchor="t" anchorCtr="0">
            <a:noAutofit/>
          </a:bodyPr>
          <a:lstStyle/>
          <a:p>
            <a:pPr algn="ctr"/>
            <a:r>
              <a:rPr lang="en" sz="1200" dirty="0">
                <a:latin typeface="Calibri"/>
                <a:ea typeface="Calibri"/>
                <a:cs typeface="Calibri"/>
              </a:rPr>
              <a:t>Least</a:t>
            </a:r>
          </a:p>
        </p:txBody>
      </p:sp>
      <p:sp>
        <p:nvSpPr>
          <p:cNvPr id="248" name="Google Shape;248;p32"/>
          <p:cNvSpPr txBox="1"/>
          <p:nvPr/>
        </p:nvSpPr>
        <p:spPr>
          <a:xfrm>
            <a:off x="7432150" y="5218300"/>
            <a:ext cx="1517400" cy="786300"/>
          </a:xfrm>
          <a:prstGeom prst="rect">
            <a:avLst/>
          </a:prstGeom>
          <a:solidFill>
            <a:srgbClr val="F4CCCC"/>
          </a:solidFill>
          <a:ln>
            <a:noFill/>
          </a:ln>
        </p:spPr>
        <p:txBody>
          <a:bodyPr spcFirstLastPara="1" wrap="square" lIns="91425" tIns="91425" rIns="91425" bIns="91425" anchor="t" anchorCtr="0">
            <a:noAutofit/>
          </a:bodyPr>
          <a:lstStyle/>
          <a:p>
            <a:pPr algn="ctr"/>
            <a:r>
              <a:rPr lang="en" sz="1200" dirty="0">
                <a:latin typeface="Calibri"/>
                <a:ea typeface="Calibri"/>
                <a:cs typeface="Calibri"/>
              </a:rPr>
              <a:t>Greatest</a:t>
            </a:r>
          </a:p>
        </p:txBody>
      </p:sp>
      <p:sp>
        <p:nvSpPr>
          <p:cNvPr id="249" name="Google Shape;249;p32"/>
          <p:cNvSpPr txBox="1"/>
          <p:nvPr/>
        </p:nvSpPr>
        <p:spPr>
          <a:xfrm>
            <a:off x="360713" y="123351"/>
            <a:ext cx="999600" cy="219300"/>
          </a:xfrm>
          <a:prstGeom prst="rect">
            <a:avLst/>
          </a:prstGeom>
          <a:solidFill>
            <a:srgbClr val="FCE5CD"/>
          </a:solidFill>
          <a:ln w="9525"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p>
            <a:r>
              <a:rPr lang="en" sz="700" dirty="0">
                <a:latin typeface="Calibri"/>
                <a:ea typeface="Calibri"/>
                <a:cs typeface="Calibri"/>
                <a:sym typeface="Calibri"/>
              </a:rPr>
              <a:t>Type here</a:t>
            </a:r>
            <a:endParaRPr sz="700" dirty="0">
              <a:latin typeface="Calibri"/>
              <a:ea typeface="Calibri"/>
              <a:cs typeface="Calibri"/>
              <a:sym typeface="Calibri"/>
            </a:endParaRPr>
          </a:p>
        </p:txBody>
      </p:sp>
      <p:sp>
        <p:nvSpPr>
          <p:cNvPr id="250" name="Google Shape;250;p32"/>
          <p:cNvSpPr txBox="1"/>
          <p:nvPr/>
        </p:nvSpPr>
        <p:spPr>
          <a:xfrm>
            <a:off x="360713" y="381801"/>
            <a:ext cx="999600" cy="219300"/>
          </a:xfrm>
          <a:prstGeom prst="rect">
            <a:avLst/>
          </a:prstGeom>
          <a:solidFill>
            <a:srgbClr val="FCE5CD"/>
          </a:solidFill>
          <a:ln w="9525"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p>
            <a:r>
              <a:rPr lang="en" sz="700" dirty="0">
                <a:latin typeface="Calibri"/>
                <a:ea typeface="Calibri"/>
                <a:cs typeface="Calibri"/>
                <a:sym typeface="Calibri"/>
              </a:rPr>
              <a:t>Type  here</a:t>
            </a:r>
            <a:endParaRPr sz="700" dirty="0">
              <a:latin typeface="Calibri"/>
              <a:ea typeface="Calibri"/>
              <a:cs typeface="Calibri"/>
              <a:sym typeface="Calibri"/>
            </a:endParaRPr>
          </a:p>
        </p:txBody>
      </p:sp>
      <p:sp>
        <p:nvSpPr>
          <p:cNvPr id="251" name="Google Shape;251;p32"/>
          <p:cNvSpPr txBox="1"/>
          <p:nvPr/>
        </p:nvSpPr>
        <p:spPr>
          <a:xfrm>
            <a:off x="360713" y="659751"/>
            <a:ext cx="999600" cy="219300"/>
          </a:xfrm>
          <a:prstGeom prst="rect">
            <a:avLst/>
          </a:prstGeom>
          <a:solidFill>
            <a:srgbClr val="FCE5CD"/>
          </a:solidFill>
          <a:ln w="9525"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p>
            <a:r>
              <a:rPr lang="en" sz="700" dirty="0">
                <a:latin typeface="Calibri"/>
                <a:ea typeface="Calibri"/>
                <a:cs typeface="Calibri"/>
                <a:sym typeface="Calibri"/>
              </a:rPr>
              <a:t>Type here</a:t>
            </a:r>
            <a:endParaRPr sz="700" dirty="0">
              <a:latin typeface="Calibri"/>
              <a:ea typeface="Calibri"/>
              <a:cs typeface="Calibri"/>
              <a:sym typeface="Calibri"/>
            </a:endParaRPr>
          </a:p>
        </p:txBody>
      </p:sp>
      <p:sp>
        <p:nvSpPr>
          <p:cNvPr id="252" name="Google Shape;252;p32"/>
          <p:cNvSpPr txBox="1"/>
          <p:nvPr/>
        </p:nvSpPr>
        <p:spPr>
          <a:xfrm>
            <a:off x="1421138" y="123351"/>
            <a:ext cx="999600" cy="219300"/>
          </a:xfrm>
          <a:prstGeom prst="rect">
            <a:avLst/>
          </a:prstGeom>
          <a:solidFill>
            <a:srgbClr val="FCE5CD"/>
          </a:solidFill>
          <a:ln w="9525"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p>
            <a:r>
              <a:rPr lang="en" sz="700" dirty="0">
                <a:latin typeface="Calibri"/>
                <a:ea typeface="Calibri"/>
                <a:cs typeface="Calibri"/>
                <a:sym typeface="Calibri"/>
              </a:rPr>
              <a:t>Type  here</a:t>
            </a:r>
            <a:endParaRPr sz="700" dirty="0">
              <a:latin typeface="Calibri"/>
              <a:ea typeface="Calibri"/>
              <a:cs typeface="Calibri"/>
              <a:sym typeface="Calibri"/>
            </a:endParaRPr>
          </a:p>
        </p:txBody>
      </p:sp>
      <p:sp>
        <p:nvSpPr>
          <p:cNvPr id="253" name="Google Shape;253;p32"/>
          <p:cNvSpPr txBox="1"/>
          <p:nvPr/>
        </p:nvSpPr>
        <p:spPr>
          <a:xfrm>
            <a:off x="1421138" y="391551"/>
            <a:ext cx="999600" cy="219300"/>
          </a:xfrm>
          <a:prstGeom prst="rect">
            <a:avLst/>
          </a:prstGeom>
          <a:solidFill>
            <a:srgbClr val="FCE5CD"/>
          </a:solidFill>
          <a:ln w="9525"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p>
            <a:r>
              <a:rPr lang="en" sz="700" dirty="0">
                <a:latin typeface="Calibri"/>
                <a:ea typeface="Calibri"/>
                <a:cs typeface="Calibri"/>
                <a:sym typeface="Calibri"/>
              </a:rPr>
              <a:t>Type here</a:t>
            </a:r>
            <a:endParaRPr sz="700" dirty="0">
              <a:latin typeface="Calibri"/>
              <a:ea typeface="Calibri"/>
              <a:cs typeface="Calibri"/>
              <a:sym typeface="Calibri"/>
            </a:endParaRPr>
          </a:p>
        </p:txBody>
      </p:sp>
      <p:sp>
        <p:nvSpPr>
          <p:cNvPr id="254" name="Google Shape;254;p32"/>
          <p:cNvSpPr txBox="1"/>
          <p:nvPr/>
        </p:nvSpPr>
        <p:spPr>
          <a:xfrm>
            <a:off x="1421138" y="659751"/>
            <a:ext cx="999600" cy="219300"/>
          </a:xfrm>
          <a:prstGeom prst="rect">
            <a:avLst/>
          </a:prstGeom>
          <a:solidFill>
            <a:srgbClr val="FCE5CD"/>
          </a:solidFill>
          <a:ln w="9525"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p>
            <a:r>
              <a:rPr lang="en" sz="700" dirty="0">
                <a:latin typeface="Calibri"/>
                <a:ea typeface="Calibri"/>
                <a:cs typeface="Calibri"/>
                <a:sym typeface="Calibri"/>
              </a:rPr>
              <a:t>Type here</a:t>
            </a:r>
            <a:endParaRPr sz="700" dirty="0">
              <a:latin typeface="Calibri"/>
              <a:ea typeface="Calibri"/>
              <a:cs typeface="Calibri"/>
              <a:sym typeface="Calibri"/>
            </a:endParaRPr>
          </a:p>
        </p:txBody>
      </p:sp>
      <p:sp>
        <p:nvSpPr>
          <p:cNvPr id="255" name="Google Shape;255;p32"/>
          <p:cNvSpPr txBox="1"/>
          <p:nvPr/>
        </p:nvSpPr>
        <p:spPr>
          <a:xfrm>
            <a:off x="2481563" y="123351"/>
            <a:ext cx="999600" cy="219300"/>
          </a:xfrm>
          <a:prstGeom prst="rect">
            <a:avLst/>
          </a:prstGeom>
          <a:solidFill>
            <a:srgbClr val="FCE5CD"/>
          </a:solidFill>
          <a:ln w="9525"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p>
            <a:r>
              <a:rPr lang="en" sz="700" dirty="0">
                <a:latin typeface="Calibri"/>
                <a:ea typeface="Calibri"/>
                <a:cs typeface="Calibri"/>
                <a:sym typeface="Calibri"/>
              </a:rPr>
              <a:t>Type  here</a:t>
            </a:r>
            <a:endParaRPr sz="700" dirty="0">
              <a:latin typeface="Calibri"/>
              <a:ea typeface="Calibri"/>
              <a:cs typeface="Calibri"/>
              <a:sym typeface="Calibri"/>
            </a:endParaRPr>
          </a:p>
        </p:txBody>
      </p:sp>
      <p:sp>
        <p:nvSpPr>
          <p:cNvPr id="256" name="Google Shape;256;p32"/>
          <p:cNvSpPr txBox="1"/>
          <p:nvPr/>
        </p:nvSpPr>
        <p:spPr>
          <a:xfrm>
            <a:off x="2481563" y="391551"/>
            <a:ext cx="999600" cy="219300"/>
          </a:xfrm>
          <a:prstGeom prst="rect">
            <a:avLst/>
          </a:prstGeom>
          <a:solidFill>
            <a:srgbClr val="FCE5CD"/>
          </a:solidFill>
          <a:ln w="9525"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p>
            <a:r>
              <a:rPr lang="en" sz="700" dirty="0">
                <a:latin typeface="Calibri"/>
                <a:ea typeface="Calibri"/>
                <a:cs typeface="Calibri"/>
                <a:sym typeface="Calibri"/>
              </a:rPr>
              <a:t>Type here</a:t>
            </a:r>
            <a:endParaRPr sz="700" dirty="0">
              <a:latin typeface="Calibri"/>
              <a:ea typeface="Calibri"/>
              <a:cs typeface="Calibri"/>
              <a:sym typeface="Calibri"/>
            </a:endParaRPr>
          </a:p>
        </p:txBody>
      </p:sp>
      <p:sp>
        <p:nvSpPr>
          <p:cNvPr id="257" name="Google Shape;257;p32"/>
          <p:cNvSpPr txBox="1"/>
          <p:nvPr/>
        </p:nvSpPr>
        <p:spPr>
          <a:xfrm>
            <a:off x="2481563" y="659751"/>
            <a:ext cx="999600" cy="219300"/>
          </a:xfrm>
          <a:prstGeom prst="rect">
            <a:avLst/>
          </a:prstGeom>
          <a:solidFill>
            <a:srgbClr val="FCE5CD"/>
          </a:solidFill>
          <a:ln w="9525"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p>
            <a:r>
              <a:rPr lang="en" sz="700" dirty="0">
                <a:latin typeface="Calibri"/>
                <a:ea typeface="Calibri"/>
                <a:cs typeface="Calibri"/>
                <a:sym typeface="Calibri"/>
              </a:rPr>
              <a:t>Type here</a:t>
            </a:r>
            <a:endParaRPr sz="700" dirty="0">
              <a:latin typeface="Calibri"/>
              <a:ea typeface="Calibri"/>
              <a:cs typeface="Calibri"/>
              <a:sym typeface="Calibri"/>
            </a:endParaRPr>
          </a:p>
        </p:txBody>
      </p:sp>
      <p:sp>
        <p:nvSpPr>
          <p:cNvPr id="258" name="Google Shape;258;p32"/>
          <p:cNvSpPr txBox="1"/>
          <p:nvPr/>
        </p:nvSpPr>
        <p:spPr>
          <a:xfrm>
            <a:off x="3541988" y="123351"/>
            <a:ext cx="999600" cy="219300"/>
          </a:xfrm>
          <a:prstGeom prst="rect">
            <a:avLst/>
          </a:prstGeom>
          <a:solidFill>
            <a:srgbClr val="FCE5CD"/>
          </a:solidFill>
          <a:ln w="9525"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p>
            <a:r>
              <a:rPr lang="en" sz="700" dirty="0">
                <a:latin typeface="Calibri"/>
                <a:ea typeface="Calibri"/>
                <a:cs typeface="Calibri"/>
                <a:sym typeface="Calibri"/>
              </a:rPr>
              <a:t>Type  here</a:t>
            </a:r>
            <a:endParaRPr sz="700" dirty="0">
              <a:latin typeface="Calibri"/>
              <a:ea typeface="Calibri"/>
              <a:cs typeface="Calibri"/>
              <a:sym typeface="Calibri"/>
            </a:endParaRPr>
          </a:p>
        </p:txBody>
      </p:sp>
      <p:sp>
        <p:nvSpPr>
          <p:cNvPr id="259" name="Google Shape;259;p32"/>
          <p:cNvSpPr txBox="1"/>
          <p:nvPr/>
        </p:nvSpPr>
        <p:spPr>
          <a:xfrm>
            <a:off x="3541988" y="391551"/>
            <a:ext cx="999600" cy="219300"/>
          </a:xfrm>
          <a:prstGeom prst="rect">
            <a:avLst/>
          </a:prstGeom>
          <a:solidFill>
            <a:srgbClr val="FCE5CD"/>
          </a:solidFill>
          <a:ln w="9525"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p>
            <a:r>
              <a:rPr lang="en" sz="700" dirty="0">
                <a:latin typeface="Calibri"/>
                <a:ea typeface="Calibri"/>
                <a:cs typeface="Calibri"/>
                <a:sym typeface="Calibri"/>
              </a:rPr>
              <a:t>Type here</a:t>
            </a:r>
            <a:endParaRPr sz="700" dirty="0">
              <a:latin typeface="Calibri"/>
              <a:ea typeface="Calibri"/>
              <a:cs typeface="Calibri"/>
              <a:sym typeface="Calibri"/>
            </a:endParaRPr>
          </a:p>
        </p:txBody>
      </p:sp>
      <p:sp>
        <p:nvSpPr>
          <p:cNvPr id="260" name="Google Shape;260;p32"/>
          <p:cNvSpPr txBox="1"/>
          <p:nvPr/>
        </p:nvSpPr>
        <p:spPr>
          <a:xfrm>
            <a:off x="3541988" y="659751"/>
            <a:ext cx="999600" cy="219300"/>
          </a:xfrm>
          <a:prstGeom prst="rect">
            <a:avLst/>
          </a:prstGeom>
          <a:solidFill>
            <a:srgbClr val="FCE5CD"/>
          </a:solidFill>
          <a:ln w="9525"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p>
            <a:r>
              <a:rPr lang="en" sz="700" dirty="0">
                <a:latin typeface="Calibri"/>
                <a:ea typeface="Calibri"/>
                <a:cs typeface="Calibri"/>
                <a:sym typeface="Calibri"/>
              </a:rPr>
              <a:t>Type  here</a:t>
            </a:r>
            <a:endParaRPr sz="700" dirty="0">
              <a:latin typeface="Calibri"/>
              <a:ea typeface="Calibri"/>
              <a:cs typeface="Calibri"/>
              <a:sym typeface="Calibri"/>
            </a:endParaRPr>
          </a:p>
        </p:txBody>
      </p:sp>
      <p:sp>
        <p:nvSpPr>
          <p:cNvPr id="261" name="Google Shape;261;p32"/>
          <p:cNvSpPr txBox="1"/>
          <p:nvPr/>
        </p:nvSpPr>
        <p:spPr>
          <a:xfrm>
            <a:off x="4602413" y="123351"/>
            <a:ext cx="999600" cy="219300"/>
          </a:xfrm>
          <a:prstGeom prst="rect">
            <a:avLst/>
          </a:prstGeom>
          <a:solidFill>
            <a:srgbClr val="FCE5CD"/>
          </a:solidFill>
          <a:ln w="9525"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p>
            <a:r>
              <a:rPr lang="en" sz="700" dirty="0">
                <a:latin typeface="Calibri"/>
                <a:ea typeface="Calibri"/>
                <a:cs typeface="Calibri"/>
                <a:sym typeface="Calibri"/>
              </a:rPr>
              <a:t>Type  here</a:t>
            </a:r>
            <a:endParaRPr sz="700" dirty="0">
              <a:latin typeface="Calibri"/>
              <a:ea typeface="Calibri"/>
              <a:cs typeface="Calibri"/>
              <a:sym typeface="Calibri"/>
            </a:endParaRPr>
          </a:p>
        </p:txBody>
      </p:sp>
      <p:sp>
        <p:nvSpPr>
          <p:cNvPr id="262" name="Google Shape;262;p32"/>
          <p:cNvSpPr txBox="1"/>
          <p:nvPr/>
        </p:nvSpPr>
        <p:spPr>
          <a:xfrm>
            <a:off x="4602413" y="391551"/>
            <a:ext cx="999600" cy="219300"/>
          </a:xfrm>
          <a:prstGeom prst="rect">
            <a:avLst/>
          </a:prstGeom>
          <a:solidFill>
            <a:srgbClr val="FCE5CD"/>
          </a:solidFill>
          <a:ln w="9525"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p>
            <a:r>
              <a:rPr lang="en" sz="700" dirty="0">
                <a:latin typeface="Calibri"/>
                <a:ea typeface="Calibri"/>
                <a:cs typeface="Calibri"/>
                <a:sym typeface="Calibri"/>
              </a:rPr>
              <a:t>Type here</a:t>
            </a:r>
            <a:endParaRPr sz="700" dirty="0">
              <a:latin typeface="Calibri"/>
              <a:ea typeface="Calibri"/>
              <a:cs typeface="Calibri"/>
              <a:sym typeface="Calibri"/>
            </a:endParaRPr>
          </a:p>
        </p:txBody>
      </p:sp>
      <p:sp>
        <p:nvSpPr>
          <p:cNvPr id="263" name="Google Shape;263;p32"/>
          <p:cNvSpPr txBox="1"/>
          <p:nvPr/>
        </p:nvSpPr>
        <p:spPr>
          <a:xfrm>
            <a:off x="4602413" y="659751"/>
            <a:ext cx="999600" cy="219300"/>
          </a:xfrm>
          <a:prstGeom prst="rect">
            <a:avLst/>
          </a:prstGeom>
          <a:solidFill>
            <a:srgbClr val="FCE5CD"/>
          </a:solidFill>
          <a:ln w="9525"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p>
            <a:r>
              <a:rPr lang="en" sz="700" dirty="0">
                <a:latin typeface="Calibri"/>
                <a:ea typeface="Calibri"/>
                <a:cs typeface="Calibri"/>
                <a:sym typeface="Calibri"/>
              </a:rPr>
              <a:t>Type  here</a:t>
            </a:r>
            <a:endParaRPr sz="700" dirty="0">
              <a:latin typeface="Calibri"/>
              <a:ea typeface="Calibri"/>
              <a:cs typeface="Calibri"/>
              <a:sym typeface="Calibri"/>
            </a:endParaRPr>
          </a:p>
        </p:txBody>
      </p:sp>
      <p:sp>
        <p:nvSpPr>
          <p:cNvPr id="264" name="Google Shape;264;p32"/>
          <p:cNvSpPr txBox="1"/>
          <p:nvPr/>
        </p:nvSpPr>
        <p:spPr>
          <a:xfrm>
            <a:off x="5662838" y="123351"/>
            <a:ext cx="999600" cy="219300"/>
          </a:xfrm>
          <a:prstGeom prst="rect">
            <a:avLst/>
          </a:prstGeom>
          <a:solidFill>
            <a:srgbClr val="FCE5CD"/>
          </a:solidFill>
          <a:ln w="9525"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p>
            <a:r>
              <a:rPr lang="en" sz="700" dirty="0">
                <a:latin typeface="Calibri"/>
                <a:ea typeface="Calibri"/>
                <a:cs typeface="Calibri"/>
                <a:sym typeface="Calibri"/>
              </a:rPr>
              <a:t>Type here</a:t>
            </a:r>
            <a:endParaRPr sz="700" dirty="0">
              <a:latin typeface="Calibri"/>
              <a:ea typeface="Calibri"/>
              <a:cs typeface="Calibri"/>
              <a:sym typeface="Calibri"/>
            </a:endParaRPr>
          </a:p>
        </p:txBody>
      </p:sp>
      <p:sp>
        <p:nvSpPr>
          <p:cNvPr id="265" name="Google Shape;265;p32"/>
          <p:cNvSpPr txBox="1"/>
          <p:nvPr/>
        </p:nvSpPr>
        <p:spPr>
          <a:xfrm>
            <a:off x="5662838" y="391551"/>
            <a:ext cx="999600" cy="219300"/>
          </a:xfrm>
          <a:prstGeom prst="rect">
            <a:avLst/>
          </a:prstGeom>
          <a:solidFill>
            <a:srgbClr val="FCE5CD"/>
          </a:solidFill>
          <a:ln w="9525"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p>
            <a:r>
              <a:rPr lang="en" sz="700" dirty="0">
                <a:latin typeface="Calibri"/>
                <a:ea typeface="Calibri"/>
                <a:cs typeface="Calibri"/>
                <a:sym typeface="Calibri"/>
              </a:rPr>
              <a:t>Type here</a:t>
            </a:r>
            <a:endParaRPr sz="700" dirty="0">
              <a:latin typeface="Calibri"/>
              <a:ea typeface="Calibri"/>
              <a:cs typeface="Calibri"/>
              <a:sym typeface="Calibri"/>
            </a:endParaRPr>
          </a:p>
        </p:txBody>
      </p:sp>
      <p:sp>
        <p:nvSpPr>
          <p:cNvPr id="266" name="Google Shape;266;p32"/>
          <p:cNvSpPr txBox="1"/>
          <p:nvPr/>
        </p:nvSpPr>
        <p:spPr>
          <a:xfrm>
            <a:off x="5662838" y="659751"/>
            <a:ext cx="999600" cy="219300"/>
          </a:xfrm>
          <a:prstGeom prst="rect">
            <a:avLst/>
          </a:prstGeom>
          <a:solidFill>
            <a:srgbClr val="FCE5CD"/>
          </a:solidFill>
          <a:ln w="9525"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p>
            <a:r>
              <a:rPr lang="en" sz="700" dirty="0">
                <a:latin typeface="Calibri"/>
                <a:ea typeface="Calibri"/>
                <a:cs typeface="Calibri"/>
                <a:sym typeface="Calibri"/>
              </a:rPr>
              <a:t>Type here</a:t>
            </a:r>
            <a:endParaRPr sz="700" dirty="0">
              <a:latin typeface="Calibri"/>
              <a:ea typeface="Calibri"/>
              <a:cs typeface="Calibri"/>
              <a:sym typeface="Calibri"/>
            </a:endParaRPr>
          </a:p>
        </p:txBody>
      </p:sp>
      <p:sp>
        <p:nvSpPr>
          <p:cNvPr id="267" name="Google Shape;267;p32"/>
          <p:cNvSpPr txBox="1"/>
          <p:nvPr/>
        </p:nvSpPr>
        <p:spPr>
          <a:xfrm>
            <a:off x="6723263" y="123351"/>
            <a:ext cx="999600" cy="219300"/>
          </a:xfrm>
          <a:prstGeom prst="rect">
            <a:avLst/>
          </a:prstGeom>
          <a:solidFill>
            <a:srgbClr val="FCE5CD"/>
          </a:solidFill>
          <a:ln w="9525"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p>
            <a:r>
              <a:rPr lang="en" sz="700" dirty="0">
                <a:latin typeface="Calibri"/>
                <a:ea typeface="Calibri"/>
                <a:cs typeface="Calibri"/>
                <a:sym typeface="Calibri"/>
              </a:rPr>
              <a:t>Type here</a:t>
            </a:r>
            <a:endParaRPr sz="700" dirty="0">
              <a:latin typeface="Calibri"/>
              <a:ea typeface="Calibri"/>
              <a:cs typeface="Calibri"/>
              <a:sym typeface="Calibri"/>
            </a:endParaRPr>
          </a:p>
        </p:txBody>
      </p:sp>
      <p:sp>
        <p:nvSpPr>
          <p:cNvPr id="268" name="Google Shape;268;p32"/>
          <p:cNvSpPr txBox="1"/>
          <p:nvPr/>
        </p:nvSpPr>
        <p:spPr>
          <a:xfrm>
            <a:off x="6723263" y="391551"/>
            <a:ext cx="999600" cy="219300"/>
          </a:xfrm>
          <a:prstGeom prst="rect">
            <a:avLst/>
          </a:prstGeom>
          <a:solidFill>
            <a:srgbClr val="FCE5CD"/>
          </a:solidFill>
          <a:ln w="9525"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p>
            <a:r>
              <a:rPr lang="en" sz="700" dirty="0">
                <a:latin typeface="Calibri"/>
                <a:ea typeface="Calibri"/>
                <a:cs typeface="Calibri"/>
                <a:sym typeface="Calibri"/>
              </a:rPr>
              <a:t>Type here</a:t>
            </a:r>
            <a:endParaRPr sz="700" dirty="0">
              <a:latin typeface="Calibri"/>
              <a:ea typeface="Calibri"/>
              <a:cs typeface="Calibri"/>
              <a:sym typeface="Calibri"/>
            </a:endParaRPr>
          </a:p>
        </p:txBody>
      </p:sp>
      <p:sp>
        <p:nvSpPr>
          <p:cNvPr id="269" name="Google Shape;269;p32"/>
          <p:cNvSpPr txBox="1"/>
          <p:nvPr/>
        </p:nvSpPr>
        <p:spPr>
          <a:xfrm>
            <a:off x="6723263" y="659751"/>
            <a:ext cx="999600" cy="219300"/>
          </a:xfrm>
          <a:prstGeom prst="rect">
            <a:avLst/>
          </a:prstGeom>
          <a:solidFill>
            <a:srgbClr val="FCE5CD"/>
          </a:solidFill>
          <a:ln w="9525"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p>
            <a:r>
              <a:rPr lang="en" sz="700" dirty="0">
                <a:latin typeface="Calibri"/>
                <a:ea typeface="Calibri"/>
                <a:cs typeface="Calibri"/>
                <a:sym typeface="Calibri"/>
              </a:rPr>
              <a:t>Type here</a:t>
            </a:r>
            <a:endParaRPr sz="700" dirty="0">
              <a:latin typeface="Calibri"/>
              <a:ea typeface="Calibri"/>
              <a:cs typeface="Calibri"/>
              <a:sym typeface="Calibri"/>
            </a:endParaRPr>
          </a:p>
        </p:txBody>
      </p:sp>
      <p:sp>
        <p:nvSpPr>
          <p:cNvPr id="270" name="Google Shape;270;p32"/>
          <p:cNvSpPr txBox="1"/>
          <p:nvPr/>
        </p:nvSpPr>
        <p:spPr>
          <a:xfrm>
            <a:off x="7783688" y="123351"/>
            <a:ext cx="999600" cy="219300"/>
          </a:xfrm>
          <a:prstGeom prst="rect">
            <a:avLst/>
          </a:prstGeom>
          <a:solidFill>
            <a:srgbClr val="FCE5CD"/>
          </a:solidFill>
          <a:ln w="9525"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p>
            <a:r>
              <a:rPr lang="en" sz="700" dirty="0">
                <a:latin typeface="Calibri"/>
                <a:ea typeface="Calibri"/>
                <a:cs typeface="Calibri"/>
                <a:sym typeface="Calibri"/>
              </a:rPr>
              <a:t>Type here</a:t>
            </a:r>
            <a:endParaRPr sz="700" dirty="0">
              <a:latin typeface="Calibri"/>
              <a:ea typeface="Calibri"/>
              <a:cs typeface="Calibri"/>
              <a:sym typeface="Calibri"/>
            </a:endParaRPr>
          </a:p>
        </p:txBody>
      </p:sp>
      <p:sp>
        <p:nvSpPr>
          <p:cNvPr id="271" name="Google Shape;271;p32"/>
          <p:cNvSpPr txBox="1"/>
          <p:nvPr/>
        </p:nvSpPr>
        <p:spPr>
          <a:xfrm>
            <a:off x="7783688" y="391551"/>
            <a:ext cx="999600" cy="219300"/>
          </a:xfrm>
          <a:prstGeom prst="rect">
            <a:avLst/>
          </a:prstGeom>
          <a:solidFill>
            <a:srgbClr val="FCE5CD"/>
          </a:solidFill>
          <a:ln w="9525"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p>
            <a:r>
              <a:rPr lang="en" sz="700" dirty="0">
                <a:latin typeface="Calibri"/>
                <a:ea typeface="Calibri"/>
                <a:cs typeface="Calibri"/>
                <a:sym typeface="Calibri"/>
              </a:rPr>
              <a:t>Type  here</a:t>
            </a:r>
            <a:endParaRPr sz="700" dirty="0">
              <a:latin typeface="Calibri"/>
              <a:ea typeface="Calibri"/>
              <a:cs typeface="Calibri"/>
              <a:sym typeface="Calibri"/>
            </a:endParaRPr>
          </a:p>
        </p:txBody>
      </p:sp>
      <p:sp>
        <p:nvSpPr>
          <p:cNvPr id="272" name="Google Shape;272;p32"/>
          <p:cNvSpPr txBox="1"/>
          <p:nvPr/>
        </p:nvSpPr>
        <p:spPr>
          <a:xfrm>
            <a:off x="7783688" y="659751"/>
            <a:ext cx="999600" cy="219300"/>
          </a:xfrm>
          <a:prstGeom prst="rect">
            <a:avLst/>
          </a:prstGeom>
          <a:solidFill>
            <a:srgbClr val="FCE5CD"/>
          </a:solidFill>
          <a:ln w="9525"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p>
            <a:r>
              <a:rPr lang="en" sz="700" dirty="0">
                <a:latin typeface="Calibri"/>
                <a:ea typeface="Calibri"/>
                <a:cs typeface="Calibri"/>
                <a:sym typeface="Calibri"/>
              </a:rPr>
              <a:t>Type here</a:t>
            </a:r>
            <a:endParaRPr sz="700" dirty="0">
              <a:latin typeface="Calibri"/>
              <a:ea typeface="Calibri"/>
              <a:cs typeface="Calibri"/>
              <a:sym typeface="Calibri"/>
            </a:endParaRPr>
          </a:p>
        </p:txBody>
      </p:sp>
      <p:sp>
        <p:nvSpPr>
          <p:cNvPr id="273" name="Google Shape;273;p32"/>
          <p:cNvSpPr txBox="1"/>
          <p:nvPr/>
        </p:nvSpPr>
        <p:spPr>
          <a:xfrm>
            <a:off x="1812025" y="5297375"/>
            <a:ext cx="5525700" cy="377700"/>
          </a:xfrm>
          <a:prstGeom prst="rect">
            <a:avLst/>
          </a:prstGeom>
          <a:noFill/>
          <a:ln>
            <a:noFill/>
          </a:ln>
        </p:spPr>
        <p:txBody>
          <a:bodyPr spcFirstLastPara="1" wrap="square" lIns="91425" tIns="91425" rIns="91425" bIns="91425" anchor="t" anchorCtr="0">
            <a:noAutofit/>
          </a:bodyPr>
          <a:lstStyle/>
          <a:p>
            <a:r>
              <a:rPr lang="en" sz="1300" b="1" dirty="0">
                <a:latin typeface="Calibri"/>
                <a:cs typeface="Calibri"/>
                <a:sym typeface="Calibri"/>
              </a:rPr>
              <a:t>Instructions:</a:t>
            </a:r>
            <a:r>
              <a:rPr lang="en" sz="1300" dirty="0">
                <a:latin typeface="Calibri"/>
                <a:cs typeface="Calibri"/>
                <a:sym typeface="Calibri"/>
              </a:rPr>
              <a:t> Choose a box at the top. Type the name of your chosen location and today's predicted precipitation. Move your box so it is in the correct order on the number line.</a:t>
            </a:r>
            <a:endParaRPr lang="en" sz="1300" dirty="0">
              <a:cs typeface="Calibri"/>
            </a:endParaRPr>
          </a:p>
        </p:txBody>
      </p:sp>
      <p:sp>
        <p:nvSpPr>
          <p:cNvPr id="2" name="TextBox 1">
            <a:extLst>
              <a:ext uri="{FF2B5EF4-FFF2-40B4-BE49-F238E27FC236}">
                <a16:creationId xmlns:a16="http://schemas.microsoft.com/office/drawing/2014/main" id="{0FFF1712-6AA6-4B6A-816E-85135AF54362}"/>
              </a:ext>
            </a:extLst>
          </p:cNvPr>
          <p:cNvSpPr txBox="1"/>
          <p:nvPr/>
        </p:nvSpPr>
        <p:spPr>
          <a:xfrm>
            <a:off x="3375285" y="6360826"/>
            <a:ext cx="2743200" cy="369332"/>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cs typeface="Calibri"/>
              </a:rPr>
              <a:t>Predicted Precipitation</a:t>
            </a:r>
            <a:endParaRPr lang="en-US" dirty="0"/>
          </a:p>
        </p:txBody>
      </p:sp>
    </p:spTree>
    <p:extLst>
      <p:ext uri="{BB962C8B-B14F-4D97-AF65-F5344CB8AC3E}">
        <p14:creationId xmlns:p14="http://schemas.microsoft.com/office/powerpoint/2010/main" val="2756906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4"/>
        <p:cNvGrpSpPr/>
        <p:nvPr/>
      </p:nvGrpSpPr>
      <p:grpSpPr>
        <a:xfrm>
          <a:off x="0" y="0"/>
          <a:ext cx="0" cy="0"/>
          <a:chOff x="0" y="0"/>
          <a:chExt cx="0" cy="0"/>
        </a:xfrm>
      </p:grpSpPr>
      <p:sp>
        <p:nvSpPr>
          <p:cNvPr id="245" name="Google Shape;245;p32"/>
          <p:cNvSpPr/>
          <p:nvPr/>
        </p:nvSpPr>
        <p:spPr>
          <a:xfrm>
            <a:off x="9375" y="34401"/>
            <a:ext cx="9144000" cy="914100"/>
          </a:xfrm>
          <a:prstGeom prst="rect">
            <a:avLst/>
          </a:prstGeom>
          <a:solidFill>
            <a:srgbClr val="F4CCCC"/>
          </a:solidFill>
          <a:ln>
            <a:noFill/>
          </a:ln>
        </p:spPr>
        <p:txBody>
          <a:bodyPr spcFirstLastPara="1" wrap="square" lIns="91425" tIns="91425" rIns="91425" bIns="91425" anchor="ctr" anchorCtr="0">
            <a:noAutofit/>
          </a:bodyPr>
          <a:lstStyle/>
          <a:p>
            <a:endParaRPr/>
          </a:p>
        </p:txBody>
      </p:sp>
      <p:cxnSp>
        <p:nvCxnSpPr>
          <p:cNvPr id="246" name="Google Shape;246;p32"/>
          <p:cNvCxnSpPr/>
          <p:nvPr/>
        </p:nvCxnSpPr>
        <p:spPr>
          <a:xfrm rot="10800000" flipH="1">
            <a:off x="149550" y="4987400"/>
            <a:ext cx="8873100" cy="6000"/>
          </a:xfrm>
          <a:prstGeom prst="straightConnector1">
            <a:avLst/>
          </a:prstGeom>
          <a:noFill/>
          <a:ln w="38100" cap="flat" cmpd="sng">
            <a:solidFill>
              <a:schemeClr val="dk2"/>
            </a:solidFill>
            <a:prstDash val="solid"/>
            <a:round/>
            <a:headEnd type="triangle" w="med" len="med"/>
            <a:tailEnd type="triangle" w="med" len="med"/>
          </a:ln>
        </p:spPr>
      </p:cxnSp>
      <p:sp>
        <p:nvSpPr>
          <p:cNvPr id="247" name="Google Shape;247;p32"/>
          <p:cNvSpPr txBox="1"/>
          <p:nvPr/>
        </p:nvSpPr>
        <p:spPr>
          <a:xfrm>
            <a:off x="204400" y="5218300"/>
            <a:ext cx="1517400" cy="786300"/>
          </a:xfrm>
          <a:prstGeom prst="rect">
            <a:avLst/>
          </a:prstGeom>
          <a:solidFill>
            <a:srgbClr val="F4CCCC"/>
          </a:solidFill>
          <a:ln>
            <a:noFill/>
          </a:ln>
        </p:spPr>
        <p:txBody>
          <a:bodyPr spcFirstLastPara="1" wrap="square" lIns="91425" tIns="91425" rIns="91425" bIns="91425" anchor="t" anchorCtr="0">
            <a:noAutofit/>
          </a:bodyPr>
          <a:lstStyle/>
          <a:p>
            <a:pPr algn="ctr"/>
            <a:r>
              <a:rPr lang="en" sz="1200" dirty="0">
                <a:latin typeface="Calibri"/>
                <a:ea typeface="Calibri"/>
                <a:cs typeface="Calibri"/>
              </a:rPr>
              <a:t>Least</a:t>
            </a:r>
          </a:p>
        </p:txBody>
      </p:sp>
      <p:sp>
        <p:nvSpPr>
          <p:cNvPr id="248" name="Google Shape;248;p32"/>
          <p:cNvSpPr txBox="1"/>
          <p:nvPr/>
        </p:nvSpPr>
        <p:spPr>
          <a:xfrm>
            <a:off x="7432150" y="5218300"/>
            <a:ext cx="1517400" cy="786300"/>
          </a:xfrm>
          <a:prstGeom prst="rect">
            <a:avLst/>
          </a:prstGeom>
          <a:solidFill>
            <a:srgbClr val="F4CCCC"/>
          </a:solidFill>
          <a:ln>
            <a:noFill/>
          </a:ln>
        </p:spPr>
        <p:txBody>
          <a:bodyPr spcFirstLastPara="1" wrap="square" lIns="91425" tIns="91425" rIns="91425" bIns="91425" anchor="t" anchorCtr="0">
            <a:noAutofit/>
          </a:bodyPr>
          <a:lstStyle/>
          <a:p>
            <a:pPr algn="ctr"/>
            <a:r>
              <a:rPr lang="en" sz="1200" dirty="0">
                <a:latin typeface="Calibri"/>
                <a:ea typeface="Calibri"/>
                <a:cs typeface="Calibri"/>
              </a:rPr>
              <a:t>Greatest</a:t>
            </a:r>
          </a:p>
        </p:txBody>
      </p:sp>
      <p:sp>
        <p:nvSpPr>
          <p:cNvPr id="249" name="Google Shape;249;p32"/>
          <p:cNvSpPr txBox="1"/>
          <p:nvPr/>
        </p:nvSpPr>
        <p:spPr>
          <a:xfrm>
            <a:off x="360713" y="123351"/>
            <a:ext cx="999600" cy="219300"/>
          </a:xfrm>
          <a:prstGeom prst="rect">
            <a:avLst/>
          </a:prstGeom>
          <a:solidFill>
            <a:srgbClr val="FCE5CD"/>
          </a:solidFill>
          <a:ln w="9525"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p>
            <a:r>
              <a:rPr lang="en" sz="700" dirty="0">
                <a:latin typeface="Calibri"/>
                <a:ea typeface="Calibri"/>
                <a:cs typeface="Calibri"/>
                <a:sym typeface="Calibri"/>
              </a:rPr>
              <a:t>Type here</a:t>
            </a:r>
            <a:endParaRPr sz="700" dirty="0">
              <a:latin typeface="Calibri"/>
              <a:ea typeface="Calibri"/>
              <a:cs typeface="Calibri"/>
              <a:sym typeface="Calibri"/>
            </a:endParaRPr>
          </a:p>
        </p:txBody>
      </p:sp>
      <p:sp>
        <p:nvSpPr>
          <p:cNvPr id="250" name="Google Shape;250;p32"/>
          <p:cNvSpPr txBox="1"/>
          <p:nvPr/>
        </p:nvSpPr>
        <p:spPr>
          <a:xfrm>
            <a:off x="360713" y="381801"/>
            <a:ext cx="999600" cy="219300"/>
          </a:xfrm>
          <a:prstGeom prst="rect">
            <a:avLst/>
          </a:prstGeom>
          <a:solidFill>
            <a:srgbClr val="FCE5CD"/>
          </a:solidFill>
          <a:ln w="9525"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p>
            <a:r>
              <a:rPr lang="en" sz="700" dirty="0">
                <a:latin typeface="Calibri"/>
                <a:ea typeface="Calibri"/>
                <a:cs typeface="Calibri"/>
                <a:sym typeface="Calibri"/>
              </a:rPr>
              <a:t>Type  here</a:t>
            </a:r>
            <a:endParaRPr sz="700" dirty="0">
              <a:latin typeface="Calibri"/>
              <a:ea typeface="Calibri"/>
              <a:cs typeface="Calibri"/>
              <a:sym typeface="Calibri"/>
            </a:endParaRPr>
          </a:p>
        </p:txBody>
      </p:sp>
      <p:sp>
        <p:nvSpPr>
          <p:cNvPr id="251" name="Google Shape;251;p32"/>
          <p:cNvSpPr txBox="1"/>
          <p:nvPr/>
        </p:nvSpPr>
        <p:spPr>
          <a:xfrm>
            <a:off x="360713" y="659751"/>
            <a:ext cx="999600" cy="219300"/>
          </a:xfrm>
          <a:prstGeom prst="rect">
            <a:avLst/>
          </a:prstGeom>
          <a:solidFill>
            <a:srgbClr val="FCE5CD"/>
          </a:solidFill>
          <a:ln w="9525"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p>
            <a:r>
              <a:rPr lang="en" sz="700" dirty="0">
                <a:latin typeface="Calibri"/>
                <a:ea typeface="Calibri"/>
                <a:cs typeface="Calibri"/>
                <a:sym typeface="Calibri"/>
              </a:rPr>
              <a:t>Type here</a:t>
            </a:r>
            <a:endParaRPr sz="700" dirty="0">
              <a:latin typeface="Calibri"/>
              <a:ea typeface="Calibri"/>
              <a:cs typeface="Calibri"/>
              <a:sym typeface="Calibri"/>
            </a:endParaRPr>
          </a:p>
        </p:txBody>
      </p:sp>
      <p:sp>
        <p:nvSpPr>
          <p:cNvPr id="252" name="Google Shape;252;p32"/>
          <p:cNvSpPr txBox="1"/>
          <p:nvPr/>
        </p:nvSpPr>
        <p:spPr>
          <a:xfrm>
            <a:off x="1421138" y="123351"/>
            <a:ext cx="999600" cy="219300"/>
          </a:xfrm>
          <a:prstGeom prst="rect">
            <a:avLst/>
          </a:prstGeom>
          <a:solidFill>
            <a:srgbClr val="FCE5CD"/>
          </a:solidFill>
          <a:ln w="9525"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p>
            <a:r>
              <a:rPr lang="en" sz="700" dirty="0">
                <a:latin typeface="Calibri"/>
                <a:ea typeface="Calibri"/>
                <a:cs typeface="Calibri"/>
                <a:sym typeface="Calibri"/>
              </a:rPr>
              <a:t>Type  here</a:t>
            </a:r>
            <a:endParaRPr sz="700" dirty="0">
              <a:latin typeface="Calibri"/>
              <a:ea typeface="Calibri"/>
              <a:cs typeface="Calibri"/>
              <a:sym typeface="Calibri"/>
            </a:endParaRPr>
          </a:p>
        </p:txBody>
      </p:sp>
      <p:sp>
        <p:nvSpPr>
          <p:cNvPr id="253" name="Google Shape;253;p32"/>
          <p:cNvSpPr txBox="1"/>
          <p:nvPr/>
        </p:nvSpPr>
        <p:spPr>
          <a:xfrm>
            <a:off x="1421138" y="391551"/>
            <a:ext cx="999600" cy="219300"/>
          </a:xfrm>
          <a:prstGeom prst="rect">
            <a:avLst/>
          </a:prstGeom>
          <a:solidFill>
            <a:srgbClr val="FCE5CD"/>
          </a:solidFill>
          <a:ln w="9525"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p>
            <a:r>
              <a:rPr lang="en" sz="700" dirty="0">
                <a:latin typeface="Calibri"/>
                <a:ea typeface="Calibri"/>
                <a:cs typeface="Calibri"/>
                <a:sym typeface="Calibri"/>
              </a:rPr>
              <a:t>Type here</a:t>
            </a:r>
            <a:endParaRPr sz="700" dirty="0">
              <a:latin typeface="Calibri"/>
              <a:ea typeface="Calibri"/>
              <a:cs typeface="Calibri"/>
              <a:sym typeface="Calibri"/>
            </a:endParaRPr>
          </a:p>
        </p:txBody>
      </p:sp>
      <p:sp>
        <p:nvSpPr>
          <p:cNvPr id="254" name="Google Shape;254;p32"/>
          <p:cNvSpPr txBox="1"/>
          <p:nvPr/>
        </p:nvSpPr>
        <p:spPr>
          <a:xfrm>
            <a:off x="1421138" y="659751"/>
            <a:ext cx="999600" cy="219300"/>
          </a:xfrm>
          <a:prstGeom prst="rect">
            <a:avLst/>
          </a:prstGeom>
          <a:solidFill>
            <a:srgbClr val="FCE5CD"/>
          </a:solidFill>
          <a:ln w="9525"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p>
            <a:r>
              <a:rPr lang="en" sz="700" dirty="0">
                <a:latin typeface="Calibri"/>
                <a:ea typeface="Calibri"/>
                <a:cs typeface="Calibri"/>
                <a:sym typeface="Calibri"/>
              </a:rPr>
              <a:t>Type here</a:t>
            </a:r>
            <a:endParaRPr sz="700" dirty="0">
              <a:latin typeface="Calibri"/>
              <a:ea typeface="Calibri"/>
              <a:cs typeface="Calibri"/>
              <a:sym typeface="Calibri"/>
            </a:endParaRPr>
          </a:p>
        </p:txBody>
      </p:sp>
      <p:sp>
        <p:nvSpPr>
          <p:cNvPr id="255" name="Google Shape;255;p32"/>
          <p:cNvSpPr txBox="1"/>
          <p:nvPr/>
        </p:nvSpPr>
        <p:spPr>
          <a:xfrm>
            <a:off x="2481563" y="123351"/>
            <a:ext cx="999600" cy="219300"/>
          </a:xfrm>
          <a:prstGeom prst="rect">
            <a:avLst/>
          </a:prstGeom>
          <a:solidFill>
            <a:srgbClr val="FCE5CD"/>
          </a:solidFill>
          <a:ln w="9525"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p>
            <a:r>
              <a:rPr lang="en" sz="700" dirty="0">
                <a:latin typeface="Calibri"/>
                <a:ea typeface="Calibri"/>
                <a:cs typeface="Calibri"/>
                <a:sym typeface="Calibri"/>
              </a:rPr>
              <a:t>Type  here</a:t>
            </a:r>
            <a:endParaRPr sz="700" dirty="0">
              <a:latin typeface="Calibri"/>
              <a:ea typeface="Calibri"/>
              <a:cs typeface="Calibri"/>
              <a:sym typeface="Calibri"/>
            </a:endParaRPr>
          </a:p>
        </p:txBody>
      </p:sp>
      <p:sp>
        <p:nvSpPr>
          <p:cNvPr id="256" name="Google Shape;256;p32"/>
          <p:cNvSpPr txBox="1"/>
          <p:nvPr/>
        </p:nvSpPr>
        <p:spPr>
          <a:xfrm>
            <a:off x="2481563" y="391551"/>
            <a:ext cx="999600" cy="219300"/>
          </a:xfrm>
          <a:prstGeom prst="rect">
            <a:avLst/>
          </a:prstGeom>
          <a:solidFill>
            <a:srgbClr val="FCE5CD"/>
          </a:solidFill>
          <a:ln w="9525"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p>
            <a:r>
              <a:rPr lang="en" sz="700" dirty="0">
                <a:latin typeface="Calibri"/>
                <a:ea typeface="Calibri"/>
                <a:cs typeface="Calibri"/>
                <a:sym typeface="Calibri"/>
              </a:rPr>
              <a:t>Type here</a:t>
            </a:r>
            <a:endParaRPr sz="700" dirty="0">
              <a:latin typeface="Calibri"/>
              <a:ea typeface="Calibri"/>
              <a:cs typeface="Calibri"/>
              <a:sym typeface="Calibri"/>
            </a:endParaRPr>
          </a:p>
        </p:txBody>
      </p:sp>
      <p:sp>
        <p:nvSpPr>
          <p:cNvPr id="257" name="Google Shape;257;p32"/>
          <p:cNvSpPr txBox="1"/>
          <p:nvPr/>
        </p:nvSpPr>
        <p:spPr>
          <a:xfrm>
            <a:off x="2481563" y="659751"/>
            <a:ext cx="999600" cy="219300"/>
          </a:xfrm>
          <a:prstGeom prst="rect">
            <a:avLst/>
          </a:prstGeom>
          <a:solidFill>
            <a:srgbClr val="FCE5CD"/>
          </a:solidFill>
          <a:ln w="9525"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p>
            <a:r>
              <a:rPr lang="en" sz="700" dirty="0">
                <a:latin typeface="Calibri"/>
                <a:ea typeface="Calibri"/>
                <a:cs typeface="Calibri"/>
                <a:sym typeface="Calibri"/>
              </a:rPr>
              <a:t>Type here</a:t>
            </a:r>
            <a:endParaRPr sz="700" dirty="0">
              <a:latin typeface="Calibri"/>
              <a:ea typeface="Calibri"/>
              <a:cs typeface="Calibri"/>
              <a:sym typeface="Calibri"/>
            </a:endParaRPr>
          </a:p>
        </p:txBody>
      </p:sp>
      <p:sp>
        <p:nvSpPr>
          <p:cNvPr id="258" name="Google Shape;258;p32"/>
          <p:cNvSpPr txBox="1"/>
          <p:nvPr/>
        </p:nvSpPr>
        <p:spPr>
          <a:xfrm>
            <a:off x="3541988" y="123351"/>
            <a:ext cx="999600" cy="219300"/>
          </a:xfrm>
          <a:prstGeom prst="rect">
            <a:avLst/>
          </a:prstGeom>
          <a:solidFill>
            <a:srgbClr val="FCE5CD"/>
          </a:solidFill>
          <a:ln w="9525"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p>
            <a:r>
              <a:rPr lang="en" sz="700" dirty="0">
                <a:latin typeface="Calibri"/>
                <a:ea typeface="Calibri"/>
                <a:cs typeface="Calibri"/>
                <a:sym typeface="Calibri"/>
              </a:rPr>
              <a:t>Type  here</a:t>
            </a:r>
            <a:endParaRPr sz="700" dirty="0">
              <a:latin typeface="Calibri"/>
              <a:ea typeface="Calibri"/>
              <a:cs typeface="Calibri"/>
              <a:sym typeface="Calibri"/>
            </a:endParaRPr>
          </a:p>
        </p:txBody>
      </p:sp>
      <p:sp>
        <p:nvSpPr>
          <p:cNvPr id="259" name="Google Shape;259;p32"/>
          <p:cNvSpPr txBox="1"/>
          <p:nvPr/>
        </p:nvSpPr>
        <p:spPr>
          <a:xfrm>
            <a:off x="3541988" y="391551"/>
            <a:ext cx="999600" cy="219300"/>
          </a:xfrm>
          <a:prstGeom prst="rect">
            <a:avLst/>
          </a:prstGeom>
          <a:solidFill>
            <a:srgbClr val="FCE5CD"/>
          </a:solidFill>
          <a:ln w="9525"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p>
            <a:r>
              <a:rPr lang="en" sz="700" dirty="0">
                <a:latin typeface="Calibri"/>
                <a:ea typeface="Calibri"/>
                <a:cs typeface="Calibri"/>
                <a:sym typeface="Calibri"/>
              </a:rPr>
              <a:t>Type here</a:t>
            </a:r>
            <a:endParaRPr sz="700" dirty="0">
              <a:latin typeface="Calibri"/>
              <a:ea typeface="Calibri"/>
              <a:cs typeface="Calibri"/>
              <a:sym typeface="Calibri"/>
            </a:endParaRPr>
          </a:p>
        </p:txBody>
      </p:sp>
      <p:sp>
        <p:nvSpPr>
          <p:cNvPr id="260" name="Google Shape;260;p32"/>
          <p:cNvSpPr txBox="1"/>
          <p:nvPr/>
        </p:nvSpPr>
        <p:spPr>
          <a:xfrm>
            <a:off x="3541988" y="659751"/>
            <a:ext cx="999600" cy="219300"/>
          </a:xfrm>
          <a:prstGeom prst="rect">
            <a:avLst/>
          </a:prstGeom>
          <a:solidFill>
            <a:srgbClr val="FCE5CD"/>
          </a:solidFill>
          <a:ln w="9525"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p>
            <a:r>
              <a:rPr lang="en" sz="700" dirty="0">
                <a:latin typeface="Calibri"/>
                <a:ea typeface="Calibri"/>
                <a:cs typeface="Calibri"/>
                <a:sym typeface="Calibri"/>
              </a:rPr>
              <a:t>Type  here</a:t>
            </a:r>
            <a:endParaRPr sz="700" dirty="0">
              <a:latin typeface="Calibri"/>
              <a:ea typeface="Calibri"/>
              <a:cs typeface="Calibri"/>
              <a:sym typeface="Calibri"/>
            </a:endParaRPr>
          </a:p>
        </p:txBody>
      </p:sp>
      <p:sp>
        <p:nvSpPr>
          <p:cNvPr id="261" name="Google Shape;261;p32"/>
          <p:cNvSpPr txBox="1"/>
          <p:nvPr/>
        </p:nvSpPr>
        <p:spPr>
          <a:xfrm>
            <a:off x="4602413" y="123351"/>
            <a:ext cx="999600" cy="219300"/>
          </a:xfrm>
          <a:prstGeom prst="rect">
            <a:avLst/>
          </a:prstGeom>
          <a:solidFill>
            <a:srgbClr val="FCE5CD"/>
          </a:solidFill>
          <a:ln w="9525"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p>
            <a:r>
              <a:rPr lang="en" sz="700" dirty="0">
                <a:latin typeface="Calibri"/>
                <a:ea typeface="Calibri"/>
                <a:cs typeface="Calibri"/>
                <a:sym typeface="Calibri"/>
              </a:rPr>
              <a:t>Type  here</a:t>
            </a:r>
            <a:endParaRPr sz="700" dirty="0">
              <a:latin typeface="Calibri"/>
              <a:ea typeface="Calibri"/>
              <a:cs typeface="Calibri"/>
              <a:sym typeface="Calibri"/>
            </a:endParaRPr>
          </a:p>
        </p:txBody>
      </p:sp>
      <p:sp>
        <p:nvSpPr>
          <p:cNvPr id="262" name="Google Shape;262;p32"/>
          <p:cNvSpPr txBox="1"/>
          <p:nvPr/>
        </p:nvSpPr>
        <p:spPr>
          <a:xfrm>
            <a:off x="4602413" y="391551"/>
            <a:ext cx="999600" cy="219300"/>
          </a:xfrm>
          <a:prstGeom prst="rect">
            <a:avLst/>
          </a:prstGeom>
          <a:solidFill>
            <a:srgbClr val="FCE5CD"/>
          </a:solidFill>
          <a:ln w="9525"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p>
            <a:r>
              <a:rPr lang="en" sz="700" dirty="0">
                <a:latin typeface="Calibri"/>
                <a:ea typeface="Calibri"/>
                <a:cs typeface="Calibri"/>
                <a:sym typeface="Calibri"/>
              </a:rPr>
              <a:t>Type here</a:t>
            </a:r>
            <a:endParaRPr sz="700" dirty="0">
              <a:latin typeface="Calibri"/>
              <a:ea typeface="Calibri"/>
              <a:cs typeface="Calibri"/>
              <a:sym typeface="Calibri"/>
            </a:endParaRPr>
          </a:p>
        </p:txBody>
      </p:sp>
      <p:sp>
        <p:nvSpPr>
          <p:cNvPr id="263" name="Google Shape;263;p32"/>
          <p:cNvSpPr txBox="1"/>
          <p:nvPr/>
        </p:nvSpPr>
        <p:spPr>
          <a:xfrm>
            <a:off x="4602413" y="659751"/>
            <a:ext cx="999600" cy="219300"/>
          </a:xfrm>
          <a:prstGeom prst="rect">
            <a:avLst/>
          </a:prstGeom>
          <a:solidFill>
            <a:srgbClr val="FCE5CD"/>
          </a:solidFill>
          <a:ln w="9525"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p>
            <a:r>
              <a:rPr lang="en" sz="700" dirty="0">
                <a:latin typeface="Calibri"/>
                <a:ea typeface="Calibri"/>
                <a:cs typeface="Calibri"/>
                <a:sym typeface="Calibri"/>
              </a:rPr>
              <a:t>Type  here</a:t>
            </a:r>
            <a:endParaRPr sz="700" dirty="0">
              <a:latin typeface="Calibri"/>
              <a:ea typeface="Calibri"/>
              <a:cs typeface="Calibri"/>
              <a:sym typeface="Calibri"/>
            </a:endParaRPr>
          </a:p>
        </p:txBody>
      </p:sp>
      <p:sp>
        <p:nvSpPr>
          <p:cNvPr id="264" name="Google Shape;264;p32"/>
          <p:cNvSpPr txBox="1"/>
          <p:nvPr/>
        </p:nvSpPr>
        <p:spPr>
          <a:xfrm>
            <a:off x="5662838" y="123351"/>
            <a:ext cx="999600" cy="219300"/>
          </a:xfrm>
          <a:prstGeom prst="rect">
            <a:avLst/>
          </a:prstGeom>
          <a:solidFill>
            <a:srgbClr val="FCE5CD"/>
          </a:solidFill>
          <a:ln w="9525"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p>
            <a:r>
              <a:rPr lang="en" sz="700" dirty="0">
                <a:latin typeface="Calibri"/>
                <a:ea typeface="Calibri"/>
                <a:cs typeface="Calibri"/>
                <a:sym typeface="Calibri"/>
              </a:rPr>
              <a:t>Type here</a:t>
            </a:r>
            <a:endParaRPr sz="700" dirty="0">
              <a:latin typeface="Calibri"/>
              <a:ea typeface="Calibri"/>
              <a:cs typeface="Calibri"/>
              <a:sym typeface="Calibri"/>
            </a:endParaRPr>
          </a:p>
        </p:txBody>
      </p:sp>
      <p:sp>
        <p:nvSpPr>
          <p:cNvPr id="265" name="Google Shape;265;p32"/>
          <p:cNvSpPr txBox="1"/>
          <p:nvPr/>
        </p:nvSpPr>
        <p:spPr>
          <a:xfrm>
            <a:off x="5662838" y="391551"/>
            <a:ext cx="999600" cy="219300"/>
          </a:xfrm>
          <a:prstGeom prst="rect">
            <a:avLst/>
          </a:prstGeom>
          <a:solidFill>
            <a:srgbClr val="FCE5CD"/>
          </a:solidFill>
          <a:ln w="9525"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p>
            <a:r>
              <a:rPr lang="en" sz="700" dirty="0">
                <a:latin typeface="Calibri"/>
                <a:ea typeface="Calibri"/>
                <a:cs typeface="Calibri"/>
                <a:sym typeface="Calibri"/>
              </a:rPr>
              <a:t>Type here</a:t>
            </a:r>
            <a:endParaRPr sz="700" dirty="0">
              <a:latin typeface="Calibri"/>
              <a:ea typeface="Calibri"/>
              <a:cs typeface="Calibri"/>
              <a:sym typeface="Calibri"/>
            </a:endParaRPr>
          </a:p>
        </p:txBody>
      </p:sp>
      <p:sp>
        <p:nvSpPr>
          <p:cNvPr id="266" name="Google Shape;266;p32"/>
          <p:cNvSpPr txBox="1"/>
          <p:nvPr/>
        </p:nvSpPr>
        <p:spPr>
          <a:xfrm>
            <a:off x="5662838" y="659751"/>
            <a:ext cx="999600" cy="219300"/>
          </a:xfrm>
          <a:prstGeom prst="rect">
            <a:avLst/>
          </a:prstGeom>
          <a:solidFill>
            <a:srgbClr val="FCE5CD"/>
          </a:solidFill>
          <a:ln w="9525"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p>
            <a:r>
              <a:rPr lang="en" sz="700" dirty="0">
                <a:latin typeface="Calibri"/>
                <a:ea typeface="Calibri"/>
                <a:cs typeface="Calibri"/>
                <a:sym typeface="Calibri"/>
              </a:rPr>
              <a:t>Type here</a:t>
            </a:r>
            <a:endParaRPr sz="700" dirty="0">
              <a:latin typeface="Calibri"/>
              <a:ea typeface="Calibri"/>
              <a:cs typeface="Calibri"/>
              <a:sym typeface="Calibri"/>
            </a:endParaRPr>
          </a:p>
        </p:txBody>
      </p:sp>
      <p:sp>
        <p:nvSpPr>
          <p:cNvPr id="267" name="Google Shape;267;p32"/>
          <p:cNvSpPr txBox="1"/>
          <p:nvPr/>
        </p:nvSpPr>
        <p:spPr>
          <a:xfrm>
            <a:off x="6723263" y="123351"/>
            <a:ext cx="999600" cy="219300"/>
          </a:xfrm>
          <a:prstGeom prst="rect">
            <a:avLst/>
          </a:prstGeom>
          <a:solidFill>
            <a:srgbClr val="FCE5CD"/>
          </a:solidFill>
          <a:ln w="9525"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p>
            <a:r>
              <a:rPr lang="en" sz="700" dirty="0">
                <a:latin typeface="Calibri"/>
                <a:ea typeface="Calibri"/>
                <a:cs typeface="Calibri"/>
                <a:sym typeface="Calibri"/>
              </a:rPr>
              <a:t>Type here</a:t>
            </a:r>
            <a:endParaRPr sz="700" dirty="0">
              <a:latin typeface="Calibri"/>
              <a:ea typeface="Calibri"/>
              <a:cs typeface="Calibri"/>
              <a:sym typeface="Calibri"/>
            </a:endParaRPr>
          </a:p>
        </p:txBody>
      </p:sp>
      <p:sp>
        <p:nvSpPr>
          <p:cNvPr id="268" name="Google Shape;268;p32"/>
          <p:cNvSpPr txBox="1"/>
          <p:nvPr/>
        </p:nvSpPr>
        <p:spPr>
          <a:xfrm>
            <a:off x="6723263" y="391551"/>
            <a:ext cx="999600" cy="219300"/>
          </a:xfrm>
          <a:prstGeom prst="rect">
            <a:avLst/>
          </a:prstGeom>
          <a:solidFill>
            <a:srgbClr val="FCE5CD"/>
          </a:solidFill>
          <a:ln w="9525"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p>
            <a:r>
              <a:rPr lang="en" sz="700" dirty="0">
                <a:latin typeface="Calibri"/>
                <a:ea typeface="Calibri"/>
                <a:cs typeface="Calibri"/>
                <a:sym typeface="Calibri"/>
              </a:rPr>
              <a:t>Type here</a:t>
            </a:r>
            <a:endParaRPr sz="700" dirty="0">
              <a:latin typeface="Calibri"/>
              <a:ea typeface="Calibri"/>
              <a:cs typeface="Calibri"/>
              <a:sym typeface="Calibri"/>
            </a:endParaRPr>
          </a:p>
        </p:txBody>
      </p:sp>
      <p:sp>
        <p:nvSpPr>
          <p:cNvPr id="269" name="Google Shape;269;p32"/>
          <p:cNvSpPr txBox="1"/>
          <p:nvPr/>
        </p:nvSpPr>
        <p:spPr>
          <a:xfrm>
            <a:off x="6723263" y="659751"/>
            <a:ext cx="999600" cy="219300"/>
          </a:xfrm>
          <a:prstGeom prst="rect">
            <a:avLst/>
          </a:prstGeom>
          <a:solidFill>
            <a:srgbClr val="FCE5CD"/>
          </a:solidFill>
          <a:ln w="9525"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p>
            <a:r>
              <a:rPr lang="en" sz="700" dirty="0">
                <a:latin typeface="Calibri"/>
                <a:ea typeface="Calibri"/>
                <a:cs typeface="Calibri"/>
                <a:sym typeface="Calibri"/>
              </a:rPr>
              <a:t>Type here</a:t>
            </a:r>
            <a:endParaRPr sz="700" dirty="0">
              <a:latin typeface="Calibri"/>
              <a:ea typeface="Calibri"/>
              <a:cs typeface="Calibri"/>
              <a:sym typeface="Calibri"/>
            </a:endParaRPr>
          </a:p>
        </p:txBody>
      </p:sp>
      <p:sp>
        <p:nvSpPr>
          <p:cNvPr id="270" name="Google Shape;270;p32"/>
          <p:cNvSpPr txBox="1"/>
          <p:nvPr/>
        </p:nvSpPr>
        <p:spPr>
          <a:xfrm>
            <a:off x="7783688" y="123351"/>
            <a:ext cx="999600" cy="219300"/>
          </a:xfrm>
          <a:prstGeom prst="rect">
            <a:avLst/>
          </a:prstGeom>
          <a:solidFill>
            <a:srgbClr val="FCE5CD"/>
          </a:solidFill>
          <a:ln w="9525"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p>
            <a:r>
              <a:rPr lang="en" sz="700" dirty="0">
                <a:latin typeface="Calibri"/>
                <a:ea typeface="Calibri"/>
                <a:cs typeface="Calibri"/>
                <a:sym typeface="Calibri"/>
              </a:rPr>
              <a:t>Type here</a:t>
            </a:r>
            <a:endParaRPr sz="700" dirty="0">
              <a:latin typeface="Calibri"/>
              <a:ea typeface="Calibri"/>
              <a:cs typeface="Calibri"/>
              <a:sym typeface="Calibri"/>
            </a:endParaRPr>
          </a:p>
        </p:txBody>
      </p:sp>
      <p:sp>
        <p:nvSpPr>
          <p:cNvPr id="271" name="Google Shape;271;p32"/>
          <p:cNvSpPr txBox="1"/>
          <p:nvPr/>
        </p:nvSpPr>
        <p:spPr>
          <a:xfrm>
            <a:off x="7783688" y="391551"/>
            <a:ext cx="999600" cy="219300"/>
          </a:xfrm>
          <a:prstGeom prst="rect">
            <a:avLst/>
          </a:prstGeom>
          <a:solidFill>
            <a:srgbClr val="FCE5CD"/>
          </a:solidFill>
          <a:ln w="9525"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p>
            <a:r>
              <a:rPr lang="en" sz="700" dirty="0">
                <a:latin typeface="Calibri"/>
                <a:ea typeface="Calibri"/>
                <a:cs typeface="Calibri"/>
                <a:sym typeface="Calibri"/>
              </a:rPr>
              <a:t>Type  here</a:t>
            </a:r>
            <a:endParaRPr sz="700" dirty="0">
              <a:latin typeface="Calibri"/>
              <a:ea typeface="Calibri"/>
              <a:cs typeface="Calibri"/>
              <a:sym typeface="Calibri"/>
            </a:endParaRPr>
          </a:p>
        </p:txBody>
      </p:sp>
      <p:sp>
        <p:nvSpPr>
          <p:cNvPr id="272" name="Google Shape;272;p32"/>
          <p:cNvSpPr txBox="1"/>
          <p:nvPr/>
        </p:nvSpPr>
        <p:spPr>
          <a:xfrm>
            <a:off x="7783688" y="659751"/>
            <a:ext cx="999600" cy="219300"/>
          </a:xfrm>
          <a:prstGeom prst="rect">
            <a:avLst/>
          </a:prstGeom>
          <a:solidFill>
            <a:srgbClr val="FCE5CD"/>
          </a:solidFill>
          <a:ln w="9525"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p>
            <a:r>
              <a:rPr lang="en" sz="700" dirty="0">
                <a:latin typeface="Calibri"/>
                <a:ea typeface="Calibri"/>
                <a:cs typeface="Calibri"/>
                <a:sym typeface="Calibri"/>
              </a:rPr>
              <a:t>Type here</a:t>
            </a:r>
            <a:endParaRPr sz="700" dirty="0">
              <a:latin typeface="Calibri"/>
              <a:ea typeface="Calibri"/>
              <a:cs typeface="Calibri"/>
              <a:sym typeface="Calibri"/>
            </a:endParaRPr>
          </a:p>
        </p:txBody>
      </p:sp>
      <p:sp>
        <p:nvSpPr>
          <p:cNvPr id="273" name="Google Shape;273;p32"/>
          <p:cNvSpPr txBox="1"/>
          <p:nvPr/>
        </p:nvSpPr>
        <p:spPr>
          <a:xfrm>
            <a:off x="1812025" y="5297375"/>
            <a:ext cx="5525700" cy="377700"/>
          </a:xfrm>
          <a:prstGeom prst="rect">
            <a:avLst/>
          </a:prstGeom>
          <a:noFill/>
          <a:ln>
            <a:noFill/>
          </a:ln>
        </p:spPr>
        <p:txBody>
          <a:bodyPr spcFirstLastPara="1" wrap="square" lIns="91425" tIns="91425" rIns="91425" bIns="91425" anchor="t" anchorCtr="0">
            <a:noAutofit/>
          </a:bodyPr>
          <a:lstStyle/>
          <a:p>
            <a:r>
              <a:rPr lang="en" sz="1300" b="1" dirty="0">
                <a:latin typeface="Calibri"/>
                <a:cs typeface="Calibri"/>
                <a:sym typeface="Calibri"/>
              </a:rPr>
              <a:t>Instructions:</a:t>
            </a:r>
            <a:r>
              <a:rPr lang="en" sz="1300" dirty="0">
                <a:latin typeface="Calibri"/>
                <a:cs typeface="Calibri"/>
                <a:sym typeface="Calibri"/>
              </a:rPr>
              <a:t> Choose a box at the top. Type the name of your chosen location and today's predicted probability of precipitation. Move your box so it is in the correct order on the number line.</a:t>
            </a:r>
            <a:endParaRPr lang="en" sz="1300" dirty="0">
              <a:cs typeface="Calibri"/>
            </a:endParaRPr>
          </a:p>
        </p:txBody>
      </p:sp>
      <p:sp>
        <p:nvSpPr>
          <p:cNvPr id="2" name="TextBox 1">
            <a:extLst>
              <a:ext uri="{FF2B5EF4-FFF2-40B4-BE49-F238E27FC236}">
                <a16:creationId xmlns:a16="http://schemas.microsoft.com/office/drawing/2014/main" id="{0FFF1712-6AA6-4B6A-816E-85135AF54362}"/>
              </a:ext>
            </a:extLst>
          </p:cNvPr>
          <p:cNvSpPr txBox="1"/>
          <p:nvPr/>
        </p:nvSpPr>
        <p:spPr>
          <a:xfrm>
            <a:off x="2580155" y="6304031"/>
            <a:ext cx="3836504" cy="369332"/>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cs typeface="Calibri"/>
              </a:rPr>
              <a:t>Predicted Probability of Precipitation</a:t>
            </a:r>
            <a:endParaRPr lang="en-US" dirty="0"/>
          </a:p>
        </p:txBody>
      </p:sp>
    </p:spTree>
    <p:extLst>
      <p:ext uri="{BB962C8B-B14F-4D97-AF65-F5344CB8AC3E}">
        <p14:creationId xmlns:p14="http://schemas.microsoft.com/office/powerpoint/2010/main" val="18207412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TotalTime>
  <Words>2121</Words>
  <Application>Microsoft Office PowerPoint</Application>
  <PresentationFormat>On-screen Show (4:3)</PresentationFormat>
  <Paragraphs>377</Paragraphs>
  <Slides>34</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Algerian</vt:lpstr>
      <vt:lpstr>Arial</vt:lpstr>
      <vt:lpstr>Barlow</vt:lpstr>
      <vt:lpstr>Calibri</vt:lpstr>
      <vt:lpstr>Sriracha</vt:lpstr>
      <vt:lpstr>Office Theme</vt:lpstr>
      <vt:lpstr>The Extreme Weather Show</vt:lpstr>
      <vt:lpstr>Inquiry Question</vt:lpstr>
      <vt:lpstr>Final Learning Challenge</vt:lpstr>
      <vt:lpstr>Which weather conditions impact living things the most?</vt:lpstr>
      <vt:lpstr>Learning experiences</vt:lpstr>
      <vt:lpstr>On the Same Day in March</vt:lpstr>
      <vt:lpstr>PowerPoint Presentation</vt:lpstr>
      <vt:lpstr>PowerPoint Presentation</vt:lpstr>
      <vt:lpstr>PowerPoint Presentation</vt:lpstr>
      <vt:lpstr>PowerPoint Presentation</vt:lpstr>
      <vt:lpstr>PowerPoint Presentation</vt:lpstr>
      <vt:lpstr>On the Same Day in March</vt:lpstr>
      <vt:lpstr>Weather Reports from Around the World</vt:lpstr>
      <vt:lpstr>What is a Blizzard?</vt:lpstr>
      <vt:lpstr>What is a ….?</vt:lpstr>
      <vt:lpstr>Disasters in Canada by the Numbers</vt:lpstr>
      <vt:lpstr>Disasters in Canada by the Numbers</vt:lpstr>
      <vt:lpstr>Preparing for Emergencies</vt:lpstr>
      <vt:lpstr>Preparing for Emergencies</vt:lpstr>
      <vt:lpstr>Preparing for Emergencies</vt:lpstr>
      <vt:lpstr>Preparing for Emergencies</vt:lpstr>
      <vt:lpstr>Preparing for Emergencies</vt:lpstr>
      <vt:lpstr>Preparing for Emergencies</vt:lpstr>
      <vt:lpstr>Preparing for Emergencies</vt:lpstr>
      <vt:lpstr>And Then the Sun Came Out...</vt:lpstr>
      <vt:lpstr>And Then the ...</vt:lpstr>
      <vt:lpstr>Guide to Success:  Assessment tool for students and teachers </vt:lpstr>
      <vt:lpstr>Final Learning Challenge</vt:lpstr>
      <vt:lpstr>Extreme Weather Show</vt:lpstr>
      <vt:lpstr>Guide to Success:  Assessment tool for students and teachers </vt:lpstr>
      <vt:lpstr>Reflection of Learning</vt:lpstr>
      <vt:lpstr>Inquiry Question</vt:lpstr>
      <vt:lpstr>Which weather conditions impact living things the most?</vt:lpstr>
      <vt:lpstr>Learning Reflection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titans</dc:creator>
  <cp:lastModifiedBy>Potter, Allison (MET)</cp:lastModifiedBy>
  <cp:revision>359</cp:revision>
  <dcterms:created xsi:type="dcterms:W3CDTF">2013-09-16T19:18:38Z</dcterms:created>
  <dcterms:modified xsi:type="dcterms:W3CDTF">2021-05-18T14:08:15Z</dcterms:modified>
</cp:coreProperties>
</file>