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3" r:id="rId2"/>
    <p:sldId id="257" r:id="rId3"/>
    <p:sldId id="258" r:id="rId4"/>
    <p:sldId id="274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29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29" r:id="rId29"/>
    <p:sldId id="317" r:id="rId30"/>
    <p:sldId id="318" r:id="rId31"/>
    <p:sldId id="319" r:id="rId32"/>
    <p:sldId id="320" r:id="rId33"/>
    <p:sldId id="321" r:id="rId34"/>
  </p:sldIdLst>
  <p:sldSz cx="9144000" cy="6858000" type="screen4x3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6D90"/>
    <a:srgbClr val="4FBBEB"/>
    <a:srgbClr val="9CB533"/>
    <a:srgbClr val="39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0373" autoAdjust="0"/>
  </p:normalViewPr>
  <p:slideViewPr>
    <p:cSldViewPr>
      <p:cViewPr varScale="1">
        <p:scale>
          <a:sx n="49" d="100"/>
          <a:sy n="49" d="100"/>
        </p:scale>
        <p:origin x="143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BDC6044B-F0CA-4431-8174-1BE1B1D5EAFB}" type="datetimeFigureOut">
              <a:rPr lang="en-CA" smtClean="0"/>
              <a:t>2021-07-23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6"/>
            <a:ext cx="5563870" cy="4156234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8"/>
            <a:ext cx="3013763" cy="461804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E2328DFD-A35A-4046-A164-181D41F57C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1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798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Vous pouvez utiliser le tableau de vote par points fourni. Vous devrez en faire un agrandissement ou créer votre propre affiche au moyen d’un tableau à papier. Vous pouvez également utiliser une application de sondage ou tout autre outil de vote en ligne. Expliquez aux élèves qu’ils réévalueront leur réponse à la question « Voter est-il important? », à la fin de la leçon.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Placez les pancartes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électorales aux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coins de la classe.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Choisissez quatre élèves qui représenteront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chacun un des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partis : Parti du capitaine, Parti des dinosaures, Parti des sorciers, Parti des zombies. Assurez-vous que les élèves choisis sont à l’aise de prononcer un discours devant la classe. Si possible, donnez-leur quelques minutes pour lire les discours, en particulier la fin où ils doivent « faire le cri du dinosaure » ou « bouger comme un zombie », etc. Encouragez les élèves à y ajouter une touche théâtrale ou humoristique.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du capitaine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dinosaures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sorciers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Montrez cette diapositive lorsque le candidat du Parti des zombies a la parole.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4810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Par exemple, « faire le cri du dinosaure » ou « bouger comme un zombie »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Choisissez une méthode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aléatoire pour désigner ceux</a:t>
            </a:r>
            <a:r>
              <a:rPr lang="fr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qui participent au vote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scénario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 ex.,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cartes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la répartition des sièges.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égalité doit être brisée par un tirage au sort ou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autre moyen de bris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d’égalité.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l’enseignant(e): Cette activité ne devrait durer qu'une minute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deux. Ne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passez pas trop de temps à discuter de ces questions. L’objectif est d’introduire l’idée-clé que les représentants élus prennent des décisions qui touchent tous les Canadiens.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 : Si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utilisez le tableau</a:t>
            </a:r>
            <a:r>
              <a:rPr lang="fr-CA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vote par points, utilisez une nouvelle couleur </a:t>
            </a:r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points </a:t>
            </a: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 de marqueur afin de pouvoir comparer les résultats des deux sondages.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à l’enseignant(e): Vous pouvez utiliser la fiche de suivi fournie sur laquelle figurent ces questions.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28DFD-A35A-4046-A164-181D41F57C6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728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27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9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06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95B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smtClean="0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E9CC64-E1AB-452A-863F-96DDDA204470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3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130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6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5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19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708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41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dirty="0" smtClean="0"/>
              <a:t>Voter </a:t>
            </a:r>
            <a:r>
              <a:rPr lang="en-CA" dirty="0" err="1" smtClean="0"/>
              <a:t>est-il</a:t>
            </a:r>
            <a:r>
              <a:rPr lang="en-CA" dirty="0" smtClean="0"/>
              <a:t> important?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CC64-E1AB-452A-863F-96DDDA204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750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youtube.com/watch?v=K17W9Md8I_Q&amp;feature=youtu.be" TargetMode="External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4ElsoBaqpWQ&amp;feature=youtu.be" TargetMode="External"/><Relationship Id="rId5" Type="http://schemas.openxmlformats.org/officeDocument/2006/relationships/hyperlink" Target="https://youtu.be/4ElsoBaqpWQ" TargetMode="External"/><Relationship Id="rId4" Type="http://schemas.openxmlformats.org/officeDocument/2006/relationships/image" Target="../media/image14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hyperlink" Target="https://www.youtube.com/watch?v=9UbvXbl718E&amp;feature=youtu.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916" y="2708920"/>
            <a:ext cx="3027381" cy="40324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73688" y="1988840"/>
            <a:ext cx="4196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Voter est-il</a:t>
            </a:r>
            <a:br>
              <a:rPr lang="fr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4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important?</a:t>
            </a:r>
            <a:endParaRPr lang="en-CA" sz="4400" b="1" dirty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44" y="6042137"/>
            <a:ext cx="1442460" cy="4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négocie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nouvelles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ententes avec les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peuples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autochtones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1700808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C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gouvernement du Canada </a:t>
            </a:r>
            <a:r>
              <a:rPr lang="fr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prend des décisions sur chacune de ces questions par l’intermédiaire de nos représentants élus </a:t>
            </a:r>
            <a:br>
              <a:rPr lang="fr-CA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 Parlement.</a:t>
            </a:r>
          </a:p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fr-C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 nous en ayons conscience ou non, que nous votions ou non, de nombreux aspects de nos vies sont touchés par les décisions des personnes qui adoptent les lois.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8" y="1992126"/>
            <a:ext cx="7174997" cy="431719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Sondage auprès des élèves : </a:t>
            </a:r>
            <a:b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est-il important pour vous?</a:t>
            </a:r>
            <a:endParaRPr lang="en-C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84380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Ellipse 11"/>
          <p:cNvSpPr/>
          <p:nvPr/>
        </p:nvSpPr>
        <p:spPr>
          <a:xfrm>
            <a:off x="5652120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Ellipse 15"/>
          <p:cNvSpPr/>
          <p:nvPr/>
        </p:nvSpPr>
        <p:spPr>
          <a:xfrm>
            <a:off x="140364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6"/>
          <p:cNvSpPr/>
          <p:nvPr/>
        </p:nvSpPr>
        <p:spPr>
          <a:xfrm>
            <a:off x="4280184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Ellipse 22"/>
          <p:cNvSpPr/>
          <p:nvPr/>
        </p:nvSpPr>
        <p:spPr>
          <a:xfrm>
            <a:off x="7092280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636912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2088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Élection simulée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Aujourd’hui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, nous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devons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élire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président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62457"/>
            <a:ext cx="3086057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237448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690" y="4237448"/>
            <a:ext cx="3086056" cy="178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4860032" y="581779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Nous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organiser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 votes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distincts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5796136" y="1410213"/>
            <a:ext cx="3024336" cy="0"/>
          </a:xfrm>
          <a:prstGeom prst="line">
            <a:avLst/>
          </a:prstGeom>
          <a:ln w="38100">
            <a:solidFill>
              <a:srgbClr val="356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5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88432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candidats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vont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maintenant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lire un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devant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classe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capitaine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49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dinosaures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0848"/>
            <a:ext cx="6168887" cy="380337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sorciers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6104771" cy="3776012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Discours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des zombies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19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44443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Premier vote – </a:t>
            </a:r>
            <a:r>
              <a:rPr lang="en-US" sz="3000" b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libre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Dirigez-vous vers le coin de la classe où se trouve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 parti de votre choix.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Si vous choisissez de ne pas voter, restez assis.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4497363"/>
          </a:xfrm>
        </p:spPr>
        <p:txBody>
          <a:bodyPr/>
          <a:lstStyle/>
          <a:p>
            <a:pPr marL="0" indent="0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important?</a:t>
            </a:r>
            <a:endParaRPr lang="en-C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</a:t>
            </a:fld>
            <a:endParaRPr lang="en-CA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9" name="ZoneTexte 8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d’enquête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Premier vote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incidence le résultat du vote </a:t>
            </a:r>
            <a:r>
              <a:rPr lang="fr-CA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a-t-il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eue sur vous?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Deuxième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Faible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participation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électorale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Seulement 5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Si vous n’avez pas été sélectionné pour voter,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restez assis.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err="1" smtClean="0">
                <a:latin typeface="Arial" panose="020B0604020202020204" pitchFamily="34" charset="0"/>
                <a:cs typeface="Arial" panose="020B0604020202020204" pitchFamily="34" charset="0"/>
              </a:rPr>
              <a:t>Deuxième</a:t>
            </a: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 vote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Aux élèves qui ont voté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Quelle est l’incidence de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votre vote sur l’élection?</a:t>
            </a:r>
          </a:p>
          <a:p>
            <a:pPr>
              <a:spcAft>
                <a:spcPts val="1800"/>
              </a:spcAft>
            </a:pPr>
            <a:r>
              <a:rPr lang="fr-CA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Aux élèves qui n’ont pas voté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: Comment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avez-vous réagi au fait de ne pas pouvoir voter?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err="1" smtClean="0">
                <a:latin typeface="Arial" panose="020B0604020202020204" pitchFamily="34" charset="0"/>
                <a:cs typeface="Arial" panose="020B0604020202020204" pitchFamily="34" charset="0"/>
              </a:rPr>
              <a:t>Troisième</a:t>
            </a: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électorale de 50 %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La moitié des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Si vous n’avez pas été sélectionné pour voter,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restez assis.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96544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err="1" smtClean="0">
                <a:latin typeface="Arial" panose="020B0604020202020204" pitchFamily="34" charset="0"/>
                <a:cs typeface="Arial" panose="020B0604020202020204" pitchFamily="34" charset="0"/>
              </a:rPr>
              <a:t>Troisième</a:t>
            </a: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 vote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 quelle façon le résultat de ce vote se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compare-t-il aux résultats des </a:t>
            </a:r>
            <a:r>
              <a:rPr lang="fr-CA" sz="2700" smtClean="0">
                <a:latin typeface="Arial" panose="020B0604020202020204" pitchFamily="34" charset="0"/>
                <a:cs typeface="Arial" panose="020B0604020202020204" pitchFamily="34" charset="0"/>
              </a:rPr>
              <a:t>deux votes 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précédents?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Ce résultat aurait-il pu être différent si l’autre moitié de la classe avait voté?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7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314" y="2132856"/>
            <a:ext cx="3212592" cy="1743456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Quatrième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vote – </a:t>
            </a:r>
            <a:r>
              <a:rPr lang="en-US" sz="3000" b="1" dirty="0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secret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Marquez votre bulletin de vote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en secret.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élèves peuvent voter.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Si vous votez pour plus d’un parti, le vote sera annulé et ne sera pas compté.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Si vous choisissez de ne pas voter, restez assis.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89451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err="1" smtClean="0">
                <a:latin typeface="Arial" panose="020B0604020202020204" pitchFamily="34" charset="0"/>
                <a:cs typeface="Arial" panose="020B0604020202020204" pitchFamily="34" charset="0"/>
              </a:rPr>
              <a:t>Quatrième</a:t>
            </a: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 vote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000" b="1" dirty="0" err="1" smtClean="0">
                <a:solidFill>
                  <a:srgbClr val="4FBBE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endParaRPr lang="en-US" sz="3000" b="1" dirty="0" smtClean="0">
              <a:solidFill>
                <a:srgbClr val="4FBBE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Tous les élèves doivent participer à l’activité associée au programme du parti gagnant.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En quoi le résultat de l’élection était-il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comparable ou différent du premier vote?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Avez-vous voté différemment en sachant que votre vote était secret? Pourquoi?</a:t>
            </a:r>
          </a:p>
          <a:p>
            <a:pPr>
              <a:spcAft>
                <a:spcPts val="1800"/>
              </a:spcAft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Voter est-il important? Expliquez pourquoi.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effets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 vie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réelle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 fait de voter (ou de ne pas voter) a une incidence sur les résultats d’une élection.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En réalité, les décisions que prennent les représentants élus ainsi que les lois qu’ils adoptent peuvent avoir une incidence sur la vie de millions </a:t>
            </a:r>
            <a:b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 personnes, qu’elles aient voté ou non.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hlinkClick r:id="rId3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 r="1476"/>
          <a:stretch/>
        </p:blipFill>
        <p:spPr>
          <a:xfrm>
            <a:off x="2033387" y="2930459"/>
            <a:ext cx="5077223" cy="2918577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6"/>
          <p:cNvSpPr txBox="1"/>
          <p:nvPr/>
        </p:nvSpPr>
        <p:spPr>
          <a:xfrm>
            <a:off x="0" y="213285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L’histoire d’Albert</a:t>
            </a:r>
            <a:endParaRPr lang="fr-CA" sz="27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700" dirty="0"/>
          </a:p>
        </p:txBody>
      </p:sp>
      <p:pic>
        <p:nvPicPr>
          <p:cNvPr id="14" name="Picture 2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4"/>
          <a:stretch/>
        </p:blipFill>
        <p:spPr bwMode="auto">
          <a:xfrm>
            <a:off x="2033387" y="2930459"/>
            <a:ext cx="5077223" cy="291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29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  <p:pic>
        <p:nvPicPr>
          <p:cNvPr id="9" name="Picture 8">
            <a:hlinkClick r:id="rId4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" r="1476"/>
          <a:stretch/>
        </p:blipFill>
        <p:spPr>
          <a:xfrm>
            <a:off x="2033387" y="2930459"/>
            <a:ext cx="5077223" cy="29185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2132856"/>
            <a:ext cx="9144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</a:t>
            </a:r>
            <a:r>
              <a:rPr lang="fr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’histoire de </a:t>
            </a:r>
            <a:r>
              <a:rPr lang="en-CA" sz="27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Marcie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9"/>
            <a:ext cx="822960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smtClean="0">
                <a:latin typeface="Arial" panose="020B0604020202020204" pitchFamily="34" charset="0"/>
                <a:cs typeface="Arial" panose="020B0604020202020204" pitchFamily="34" charset="0"/>
              </a:rPr>
              <a:t>Qu’est-ce 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main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c’est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30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 vote a-t-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un impact sur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vie?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expériences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ont-elles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influencé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son attitude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envers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démocratie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et le vote?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répondrait-il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à la question :</a:t>
            </a:r>
            <a:b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« Voter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est-il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important? »</a:t>
            </a:r>
            <a:endParaRPr lang="fr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31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28" y="1992126"/>
            <a:ext cx="7174997" cy="4317194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Sondage auprès des élèves : </a:t>
            </a:r>
            <a:b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Voter est-il important pour vous?</a:t>
            </a:r>
            <a:endParaRPr lang="en-CA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84380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Ellipse 20"/>
          <p:cNvSpPr/>
          <p:nvPr/>
        </p:nvSpPr>
        <p:spPr>
          <a:xfrm>
            <a:off x="5652120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Ellipse 21"/>
          <p:cNvSpPr/>
          <p:nvPr/>
        </p:nvSpPr>
        <p:spPr>
          <a:xfrm>
            <a:off x="1403648" y="3861048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Ellipse 22"/>
          <p:cNvSpPr/>
          <p:nvPr/>
        </p:nvSpPr>
        <p:spPr>
          <a:xfrm>
            <a:off x="4280184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Ellipse 23"/>
          <p:cNvSpPr/>
          <p:nvPr/>
        </p:nvSpPr>
        <p:spPr>
          <a:xfrm>
            <a:off x="7092280" y="3859714"/>
            <a:ext cx="144016" cy="144016"/>
          </a:xfrm>
          <a:prstGeom prst="ellipse">
            <a:avLst/>
          </a:prstGeom>
          <a:solidFill>
            <a:srgbClr val="4F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ZoneTexte 12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32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Sondage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auprès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remarquez-vous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à propos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notre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sondage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8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Qu’est-ce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demandez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Nos opinions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ont-elles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33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425355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US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des choses que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j’ai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apprises…</a:t>
            </a:r>
          </a:p>
          <a:p>
            <a:pPr>
              <a:spcAft>
                <a:spcPts val="1800"/>
              </a:spcAft>
            </a:pP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Je me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demande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maintenant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spcAft>
                <a:spcPts val="1800"/>
              </a:spcAft>
            </a:pP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Quelle est une chose que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sz="2700" err="1" smtClean="0">
                <a:latin typeface="Arial" panose="020B0604020202020204" pitchFamily="34" charset="0"/>
                <a:cs typeface="Arial" panose="020B0604020202020204" pitchFamily="34" charset="0"/>
              </a:rPr>
              <a:t>ferai</a:t>
            </a:r>
            <a:r>
              <a:rPr lang="en-US" sz="2700" smtClean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la suite de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activité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d’apprentissage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C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4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modifie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règles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concernant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l’immigration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au Canada?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5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rend plus difficile pour les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personnes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âgées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recevoir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pension de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vieillesse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impose des sanctions aux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entreprises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contribuent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changement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climatique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4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7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alliance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militaire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pourrait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guerre?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8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modifie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d’emprisonnement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pour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 crimes graves?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6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CC64-E1AB-452A-863F-96DDDA204470}" type="slidenum">
              <a:rPr lang="en-CA" smtClean="0"/>
              <a:t>9</a:t>
            </a:fld>
            <a:endParaRPr lang="en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Voter est-il important?</a:t>
            </a:r>
            <a:endParaRPr lang="en-CA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1700807"/>
            <a:ext cx="8229600" cy="4968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Font typeface="Arial" panose="020B0604020202020204" pitchFamily="34" charset="0"/>
              <a:buNone/>
            </a:pP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Est-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important pour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gouvernement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spcAft>
                <a:spcPts val="600"/>
              </a:spcAft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élimine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pièces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monnaie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mode de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paiement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33265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 smtClean="0">
                <a:solidFill>
                  <a:srgbClr val="356D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Réflexion</a:t>
            </a:r>
            <a:endParaRPr lang="en-CA" sz="2400" b="1" dirty="0">
              <a:solidFill>
                <a:srgbClr val="356D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677" y="385499"/>
            <a:ext cx="379205" cy="37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1445</Words>
  <Application>Microsoft Office PowerPoint</Application>
  <PresentationFormat>On-screen Show (4:3)</PresentationFormat>
  <Paragraphs>221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Elections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Elections Canada</dc:creator>
  <cp:lastModifiedBy>Potter, Allison (MET)</cp:lastModifiedBy>
  <cp:revision>167</cp:revision>
  <cp:lastPrinted>2018-11-20T16:25:36Z</cp:lastPrinted>
  <dcterms:created xsi:type="dcterms:W3CDTF">2018-11-13T16:40:11Z</dcterms:created>
  <dcterms:modified xsi:type="dcterms:W3CDTF">2021-07-23T22:18:18Z</dcterms:modified>
</cp:coreProperties>
</file>