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56" r:id="rId5"/>
    <p:sldId id="257" r:id="rId6"/>
    <p:sldId id="292" r:id="rId7"/>
    <p:sldId id="293" r:id="rId8"/>
    <p:sldId id="294" r:id="rId9"/>
    <p:sldId id="259" r:id="rId10"/>
    <p:sldId id="295" r:id="rId11"/>
    <p:sldId id="297" r:id="rId12"/>
    <p:sldId id="263" r:id="rId13"/>
    <p:sldId id="260" r:id="rId14"/>
    <p:sldId id="261" r:id="rId15"/>
    <p:sldId id="300" r:id="rId16"/>
    <p:sldId id="264" r:id="rId17"/>
    <p:sldId id="296" r:id="rId18"/>
    <p:sldId id="265" r:id="rId19"/>
    <p:sldId id="302" r:id="rId20"/>
    <p:sldId id="267" r:id="rId21"/>
    <p:sldId id="268" r:id="rId22"/>
    <p:sldId id="303" r:id="rId23"/>
    <p:sldId id="282" r:id="rId24"/>
    <p:sldId id="280" r:id="rId25"/>
    <p:sldId id="270" r:id="rId26"/>
    <p:sldId id="275" r:id="rId27"/>
    <p:sldId id="271" r:id="rId28"/>
    <p:sldId id="272" r:id="rId29"/>
    <p:sldId id="274" r:id="rId30"/>
    <p:sldId id="273" r:id="rId31"/>
    <p:sldId id="285" r:id="rId32"/>
    <p:sldId id="276" r:id="rId33"/>
    <p:sldId id="304" r:id="rId34"/>
    <p:sldId id="279" r:id="rId35"/>
    <p:sldId id="281" r:id="rId36"/>
    <p:sldId id="287" r:id="rId37"/>
    <p:sldId id="284" r:id="rId38"/>
    <p:sldId id="286" r:id="rId39"/>
    <p:sldId id="289" r:id="rId40"/>
    <p:sldId id="299" r:id="rId41"/>
    <p:sldId id="298" r:id="rId42"/>
    <p:sldId id="278" r:id="rId43"/>
    <p:sldId id="290" r:id="rId44"/>
    <p:sldId id="29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FDE2F"/>
    <a:srgbClr val="34B3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23" autoAdjust="0"/>
  </p:normalViewPr>
  <p:slideViewPr>
    <p:cSldViewPr snapToGrid="0">
      <p:cViewPr varScale="1">
        <p:scale>
          <a:sx n="41" d="100"/>
          <a:sy n="41" d="100"/>
        </p:scale>
        <p:origin x="1138" y="43"/>
      </p:cViewPr>
      <p:guideLst/>
    </p:cSldViewPr>
  </p:slideViewPr>
  <p:notesTextViewPr>
    <p:cViewPr>
      <p:scale>
        <a:sx n="1" d="1"/>
        <a:sy n="1" d="1"/>
      </p:scale>
      <p:origin x="0" y="-29"/>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70DEBD-CC24-41A9-8606-FC9A74DD65ED}" type="datetimeFigureOut">
              <a:rPr lang="en-CA" smtClean="0"/>
              <a:t>2021-05-31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33F1A-706F-4739-AE42-6E02610226F4}" type="slidenum">
              <a:rPr lang="en-CA" smtClean="0"/>
              <a:t>‹#›</a:t>
            </a:fld>
            <a:endParaRPr lang="en-CA"/>
          </a:p>
        </p:txBody>
      </p:sp>
    </p:spTree>
    <p:extLst>
      <p:ext uri="{BB962C8B-B14F-4D97-AF65-F5344CB8AC3E}">
        <p14:creationId xmlns:p14="http://schemas.microsoft.com/office/powerpoint/2010/main" val="278460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ov.mb.ca/sd/pubs/forest_lands/field_guide.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ortwhyte.org/backyard-birding-guid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sciencing.com/description-different-types-clouds-8376825.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thoughtco.com/types-of-clouds-recognize-in-the-sky-4025569"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mommyuniversitynj.com/2015/05/08/6-easy-math-lessons-found-in-nature/"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youtube.com/watch?v=l9X4ytjFlh4" TargetMode="Externa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youtube.com/watch?v=c8ccsE_IumM" TargetMode="External"/><Relationship Id="rId3" Type="http://schemas.openxmlformats.org/officeDocument/2006/relationships/hyperlink" Target="http://www.safekid.org/images/emag/issue27/introduction-to-fractals-the-geometry-of-nature.pdf" TargetMode="External"/><Relationship Id="rId7" Type="http://schemas.openxmlformats.org/officeDocument/2006/relationships/hyperlink" Target="https://www.youtube.com/watch?v=ahXIMUkSXX0"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educationonline.ku.edu/articles/teaching-kids-patterns-in-nature" TargetMode="External"/><Relationship Id="rId5" Type="http://schemas.openxmlformats.org/officeDocument/2006/relationships/hyperlink" Target="https://fractalfoundation.org/fractivities/FractalPacks-EducatorsGuide.pdf" TargetMode="External"/><Relationship Id="rId4" Type="http://schemas.openxmlformats.org/officeDocument/2006/relationships/hyperlink" Target="https://fractalfoundation.org/resources/fractivities/scavenger-hunt/"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avidsuzuki.org/take-action/act-locally/one-nature-challeng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p7oW9HgIRsI"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naturalcuriosity.ca/book"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ysterynet.mb.ca/documents/general/Land%20Based%20Educatin%20Success%20Pathway%20-%20Thompson%20Community%20Circle.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du.gov.mb.ca/k12/docs/policy/abpersp/ab_persp.pdf"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books.apple.com/ca/book/pre-contact/id1373932866" TargetMode="External"/><Relationship Id="rId4" Type="http://schemas.openxmlformats.org/officeDocument/2006/relationships/hyperlink" Target="https://education.afn.ca/afntoolkit/wp-content/uploads/2018/05/Plaintalk-2-Pre-Contact.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aps.canada.ca/journal/content-en.html?lang=en&amp;appid=0e585399e9474ccf932104a239d90652&amp;appidalt=11756f2e3c454acdb214f950cf1e2f7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fnerc.org/community-map/" TargetMode="External"/><Relationship Id="rId7" Type="http://schemas.openxmlformats.org/officeDocument/2006/relationships/hyperlink" Target="https://dictionary.michif.atlas-ling.ca/"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creedictionary.com/" TargetMode="External"/><Relationship Id="rId5" Type="http://schemas.openxmlformats.org/officeDocument/2006/relationships/hyperlink" Target="https://fmp.cla.umn.edu/dakota/" TargetMode="External"/><Relationship Id="rId4" Type="http://schemas.openxmlformats.org/officeDocument/2006/relationships/hyperlink" Target="http://sourceshttps/ojibwe.lib.umn.edu/"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nhl.com/jets/community/wasac" TargetMode="External"/><Relationship Id="rId5" Type="http://schemas.openxmlformats.org/officeDocument/2006/relationships/hyperlink" Target="https://native-land.ca/wp/wp-content/uploads/2019/03/teacher_guide_2019_final.pdf" TargetMode="External"/><Relationship Id="rId4" Type="http://schemas.openxmlformats.org/officeDocument/2006/relationships/hyperlink" Target="http://www.trcm.c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Inquiry Question for the entire Learning from the Land learning experience: </a:t>
            </a:r>
            <a:r>
              <a:rPr lang="en-US" sz="1200" b="1" dirty="0">
                <a:solidFill>
                  <a:srgbClr val="FFFFFF"/>
                </a:solidFill>
                <a:cs typeface="Calibri Light"/>
              </a:rPr>
              <a:t>How do we relate to and with the land?</a:t>
            </a:r>
            <a:endParaRPr lang="en-US" b="1" dirty="0"/>
          </a:p>
        </p:txBody>
      </p:sp>
      <p:sp>
        <p:nvSpPr>
          <p:cNvPr id="4" name="Slide Number Placeholder 3"/>
          <p:cNvSpPr>
            <a:spLocks noGrp="1"/>
          </p:cNvSpPr>
          <p:nvPr>
            <p:ph type="sldNum" sz="quarter" idx="10"/>
          </p:nvPr>
        </p:nvSpPr>
        <p:spPr/>
        <p:txBody>
          <a:bodyPr/>
          <a:lstStyle/>
          <a:p>
            <a:fld id="{53433F1A-706F-4739-AE42-6E02610226F4}" type="slidenum">
              <a:rPr lang="en-CA" smtClean="0"/>
              <a:t>2</a:t>
            </a:fld>
            <a:endParaRPr lang="en-CA"/>
          </a:p>
        </p:txBody>
      </p:sp>
    </p:spTree>
    <p:extLst>
      <p:ext uri="{BB962C8B-B14F-4D97-AF65-F5344CB8AC3E}">
        <p14:creationId xmlns:p14="http://schemas.microsoft.com/office/powerpoint/2010/main" val="3520398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safety exercised when completing the Choice Board activities supports learning of grades K-8 Health outcomes. Refer to the Health Rubric for your grade level(s) in the appendix, to provide students with extra prompts or guiding questions to facilitate learning of the specific K-8 safety-related outcomes. </a:t>
            </a:r>
            <a:endParaRPr lang="en-CA" b="1" dirty="0"/>
          </a:p>
          <a:p>
            <a:endParaRPr lang="fr-CA" b="1" u="sng" dirty="0">
              <a:cs typeface="Calibri"/>
            </a:endParaRPr>
          </a:p>
        </p:txBody>
      </p:sp>
      <p:sp>
        <p:nvSpPr>
          <p:cNvPr id="4" name="Slide Number Placeholder 3"/>
          <p:cNvSpPr>
            <a:spLocks noGrp="1"/>
          </p:cNvSpPr>
          <p:nvPr>
            <p:ph type="sldNum" sz="quarter" idx="10"/>
          </p:nvPr>
        </p:nvSpPr>
        <p:spPr/>
        <p:txBody>
          <a:bodyPr/>
          <a:lstStyle/>
          <a:p>
            <a:fld id="{53433F1A-706F-4739-AE42-6E02610226F4}" type="slidenum">
              <a:rPr lang="en-CA" smtClean="0"/>
              <a:t>13</a:t>
            </a:fld>
            <a:endParaRPr lang="en-CA"/>
          </a:p>
        </p:txBody>
      </p:sp>
    </p:spTree>
    <p:extLst>
      <p:ext uri="{BB962C8B-B14F-4D97-AF65-F5344CB8AC3E}">
        <p14:creationId xmlns:p14="http://schemas.microsoft.com/office/powerpoint/2010/main" val="533852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safety exercised when completing the Choice Board activities supports learning of grades K-8 Health outcomes. Refer to the Health Rubric for your grade level(s) in the appendix, to provide students with extra prompts or guiding questions to facilitate learning of the specific K-8 safety-related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1" dirty="0"/>
          </a:p>
          <a:p>
            <a:r>
              <a:rPr lang="fr-CA" b="1" u="sng" dirty="0"/>
              <a:t>Land-</a:t>
            </a:r>
            <a:r>
              <a:rPr lang="fr-CA" b="1" u="sng" dirty="0" err="1"/>
              <a:t>based</a:t>
            </a:r>
            <a:r>
              <a:rPr lang="fr-CA" b="1" u="sng" dirty="0"/>
              <a:t> Activity – SAFETY INSTRUCTIONS</a:t>
            </a:r>
            <a:endParaRPr lang="en-US" i="0" kern="1200" dirty="0">
              <a:effectLst/>
              <a:ea typeface="+mn-ea"/>
              <a:cs typeface="+mn-cs"/>
            </a:endParaRPr>
          </a:p>
          <a:p>
            <a:pPr marL="171450" indent="-171450" rtl="0" fontAlgn="base">
              <a:buFontTx/>
              <a:buChar char="-"/>
            </a:pPr>
            <a:r>
              <a:rPr lang="en-US" sz="1200" b="0" i="0" kern="1200" dirty="0">
                <a:solidFill>
                  <a:schemeClr val="tx1"/>
                </a:solidFill>
                <a:effectLst/>
                <a:latin typeface="+mn-lt"/>
                <a:ea typeface="+mn-ea"/>
                <a:cs typeface="+mn-cs"/>
              </a:rPr>
              <a:t>Remind students to always check with an adult before going outside and that </a:t>
            </a:r>
            <a:r>
              <a:rPr lang="en-US" sz="1200" b="1" i="0" u="sng" kern="1200" dirty="0">
                <a:solidFill>
                  <a:schemeClr val="tx1"/>
                </a:solidFill>
                <a:effectLst/>
                <a:latin typeface="+mn-lt"/>
                <a:ea typeface="+mn-ea"/>
                <a:cs typeface="+mn-cs"/>
              </a:rPr>
              <a:t>adult supervision is required</a:t>
            </a:r>
            <a:r>
              <a:rPr lang="en-US" sz="1200" b="0" i="0" kern="1200" dirty="0">
                <a:solidFill>
                  <a:schemeClr val="tx1"/>
                </a:solidFill>
                <a:effectLst/>
                <a:latin typeface="+mn-lt"/>
                <a:ea typeface="+mn-ea"/>
                <a:cs typeface="+mn-cs"/>
              </a:rPr>
              <a:t> for nature walks/activities to enhance the learning experience and ensure the safety of students.  </a:t>
            </a:r>
          </a:p>
          <a:p>
            <a:pPr marL="171450" indent="-171450" rtl="0" fontAlgn="base">
              <a:buFontTx/>
              <a:buChar char="-"/>
            </a:pPr>
            <a:r>
              <a:rPr lang="en-US" sz="1200" b="0" i="0" kern="1200" dirty="0">
                <a:solidFill>
                  <a:schemeClr val="tx1"/>
                </a:solidFill>
                <a:effectLst/>
                <a:latin typeface="+mn-lt"/>
                <a:ea typeface="+mn-ea"/>
                <a:cs typeface="+mn-cs"/>
              </a:rPr>
              <a:t>Remind students to </a:t>
            </a:r>
            <a:r>
              <a:rPr lang="en-US" sz="1200" b="1" i="0" u="sng" kern="1200" dirty="0">
                <a:solidFill>
                  <a:schemeClr val="tx1"/>
                </a:solidFill>
                <a:effectLst/>
                <a:latin typeface="+mn-lt"/>
                <a:ea typeface="+mn-ea"/>
                <a:cs typeface="+mn-cs"/>
              </a:rPr>
              <a:t>dress appropriately</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for the weather and to wear proper footwear for long walks. Cold weather – parka, ski pants, toque, mitts, scarf, boots, etc. Warm weather - hat, sunscreen, bug spray, etc. Wet weather – rain jacket, rubber boots, umbrella, etc.  </a:t>
            </a:r>
          </a:p>
          <a:p>
            <a:pPr marL="171450" indent="-171450" rtl="0" fontAlgn="base">
              <a:buFontTx/>
              <a:buChar char="-"/>
            </a:pPr>
            <a:r>
              <a:rPr lang="en-US" sz="1200" b="0" i="0" kern="1200" dirty="0">
                <a:solidFill>
                  <a:schemeClr val="tx1"/>
                </a:solidFill>
                <a:effectLst/>
                <a:latin typeface="+mn-lt"/>
                <a:ea typeface="+mn-ea"/>
                <a:cs typeface="+mn-cs"/>
              </a:rPr>
              <a:t>Remind students to </a:t>
            </a:r>
            <a:r>
              <a:rPr lang="en-US" sz="1200" b="1" i="0" u="sng" kern="1200" dirty="0">
                <a:solidFill>
                  <a:schemeClr val="tx1"/>
                </a:solidFill>
                <a:effectLst/>
                <a:latin typeface="+mn-lt"/>
                <a:ea typeface="+mn-ea"/>
                <a:cs typeface="+mn-cs"/>
              </a:rPr>
              <a:t>be safe</a:t>
            </a:r>
            <a:r>
              <a:rPr lang="en-US" sz="1200" b="0" i="0" kern="1200" dirty="0">
                <a:solidFill>
                  <a:schemeClr val="tx1"/>
                </a:solidFill>
                <a:effectLst/>
                <a:latin typeface="+mn-lt"/>
                <a:ea typeface="+mn-ea"/>
                <a:cs typeface="+mn-cs"/>
              </a:rPr>
              <a:t> while participating in the land-based activities. Avoid areas that have poison ivy, ticks, pesticides, etc. Don’t throw rocks or pick up branches that are too big, don’t climb trees too high or higher than they are comfortable, be careful around water, etc. </a:t>
            </a:r>
          </a:p>
          <a:p>
            <a:pPr marL="171450" indent="-171450" rtl="0" fontAlgn="base">
              <a:buFontTx/>
              <a:buChar char="-"/>
            </a:pPr>
            <a:r>
              <a:rPr lang="en-US" sz="1200" b="0" i="0" kern="1200" dirty="0">
                <a:solidFill>
                  <a:schemeClr val="tx1"/>
                </a:solidFill>
                <a:effectLst/>
                <a:latin typeface="+mn-lt"/>
                <a:ea typeface="+mn-ea"/>
                <a:cs typeface="+mn-cs"/>
              </a:rPr>
              <a:t>Ask students to </a:t>
            </a:r>
            <a:r>
              <a:rPr lang="en-US" sz="1200" b="1" i="0" u="sng" kern="1200" dirty="0">
                <a:solidFill>
                  <a:schemeClr val="tx1"/>
                </a:solidFill>
                <a:effectLst/>
                <a:latin typeface="+mn-lt"/>
                <a:ea typeface="+mn-ea"/>
                <a:cs typeface="+mn-cs"/>
              </a:rPr>
              <a:t>respect nature</a:t>
            </a:r>
            <a:r>
              <a:rPr lang="en-US" sz="1200" b="0" i="0" kern="1200" dirty="0">
                <a:solidFill>
                  <a:schemeClr val="tx1"/>
                </a:solidFill>
                <a:effectLst/>
                <a:latin typeface="+mn-lt"/>
                <a:ea typeface="+mn-ea"/>
                <a:cs typeface="+mn-cs"/>
              </a:rPr>
              <a:t>. Students can use their senses to look up closely and touch nature, but don’t hurt nature. Remind students if they are doing an activity where they are allowed to gather and collect pieces of nature, to only pick up the items that are already on the ground. Don’t break or pull leaves or branches off of trees. </a:t>
            </a:r>
          </a:p>
          <a:p>
            <a:pPr marL="0" indent="0" rtl="0" fontAlgn="base">
              <a:buFontTx/>
              <a:buNone/>
            </a:pPr>
            <a:endParaRPr lang="en-US" sz="1200" b="0" i="0" kern="1200" dirty="0">
              <a:solidFill>
                <a:schemeClr val="tx1"/>
              </a:solidFill>
              <a:effectLst/>
              <a:latin typeface="+mn-lt"/>
              <a:ea typeface="+mn-ea"/>
              <a:cs typeface="+mn-cs"/>
            </a:endParaRPr>
          </a:p>
          <a:p>
            <a:r>
              <a:rPr lang="fr-CA" b="1" u="sng" dirty="0"/>
              <a:t>Land-</a:t>
            </a:r>
            <a:r>
              <a:rPr lang="fr-CA" b="1" u="sng" dirty="0" err="1"/>
              <a:t>based</a:t>
            </a:r>
            <a:r>
              <a:rPr lang="fr-CA" b="1" u="sng" dirty="0"/>
              <a:t> Activity </a:t>
            </a:r>
            <a:r>
              <a:rPr lang="fr-CA" b="1" i="0" u="sng" kern="1200" baseline="0" dirty="0" err="1">
                <a:effectLst/>
              </a:rPr>
              <a:t>Reflections</a:t>
            </a:r>
            <a:endParaRPr lang="fr-CA" b="1" i="0" u="sng" kern="1200" dirty="0">
              <a:effectLst/>
              <a:cs typeface="Calibri"/>
            </a:endParaRPr>
          </a:p>
          <a:p>
            <a:pPr marL="171450" indent="-171450" fontAlgn="base">
              <a:buFontTx/>
              <a:buChar char="-"/>
              <a:defRPr/>
            </a:pPr>
            <a:r>
              <a:rPr lang="en-US" sz="1200" b="0" i="0" u="none" kern="1200" baseline="0" dirty="0">
                <a:solidFill>
                  <a:schemeClr val="tx1"/>
                </a:solidFill>
                <a:effectLst/>
                <a:latin typeface="+mn-lt"/>
                <a:ea typeface="+mn-ea"/>
                <a:cs typeface="+mn-cs"/>
              </a:rPr>
              <a:t>Have students complete as many land-based activities as you </a:t>
            </a:r>
            <a:r>
              <a:rPr lang="en-US" dirty="0"/>
              <a:t>want. Students</a:t>
            </a:r>
            <a:r>
              <a:rPr lang="en-US" sz="1200" b="0" i="0" u="none" kern="1200" baseline="0" dirty="0">
                <a:solidFill>
                  <a:schemeClr val="tx1"/>
                </a:solidFill>
                <a:effectLst/>
                <a:latin typeface="+mn-lt"/>
                <a:ea typeface="+mn-ea"/>
                <a:cs typeface="+mn-cs"/>
              </a:rPr>
              <a:t> do not have to do all 25, they can pick and choose, or you can ask them to do certain ones depending on curricular goals and student strengths.</a:t>
            </a:r>
          </a:p>
          <a:p>
            <a:pPr marL="171450" indent="-171450" rtl="0" fontAlgn="base">
              <a:buFontTx/>
              <a:buChar char="-"/>
            </a:pPr>
            <a:r>
              <a:rPr lang="en-US" sz="1200" b="0" i="0" u="none" kern="1200" baseline="0" dirty="0">
                <a:solidFill>
                  <a:schemeClr val="tx1"/>
                </a:solidFill>
                <a:effectLst/>
                <a:latin typeface="+mn-lt"/>
                <a:ea typeface="+mn-ea"/>
                <a:cs typeface="+mn-cs"/>
              </a:rPr>
              <a:t>Black Line Masters #7a and #7b have been designed to support student reflection after the activities. Students do not have to do a BLM after every activity, they can pick and choose or you can assign which activities you would like them to complete a reflection on.</a:t>
            </a:r>
          </a:p>
          <a:p>
            <a:pPr marL="171450" indent="-171450" rtl="0" fontAlgn="base">
              <a:buFontTx/>
              <a:buChar char="-"/>
            </a:pPr>
            <a:r>
              <a:rPr lang="en-US" sz="1200" b="0" i="0" u="none" kern="1200" baseline="0" dirty="0">
                <a:solidFill>
                  <a:schemeClr val="tx1"/>
                </a:solidFill>
                <a:effectLst/>
                <a:latin typeface="+mn-lt"/>
                <a:ea typeface="+mn-ea"/>
                <a:cs typeface="+mn-cs"/>
              </a:rPr>
              <a:t>Black Line Master #7a is better suited for early and beginner learners</a:t>
            </a:r>
          </a:p>
          <a:p>
            <a:pPr marL="171450" indent="-171450" rtl="0" fontAlgn="base">
              <a:buFontTx/>
              <a:buChar char="-"/>
            </a:pPr>
            <a:r>
              <a:rPr lang="en-US" sz="1200" b="0" i="0" u="none" kern="1200" baseline="0" dirty="0">
                <a:solidFill>
                  <a:schemeClr val="tx1"/>
                </a:solidFill>
                <a:effectLst/>
                <a:latin typeface="+mn-lt"/>
                <a:ea typeface="+mn-ea"/>
                <a:cs typeface="+mn-cs"/>
              </a:rPr>
              <a:t>Black Line Master #7b is a more in-depth reflection</a:t>
            </a:r>
          </a:p>
          <a:p>
            <a:pPr marL="171450" indent="-171450" rtl="0" fontAlgn="base">
              <a:buFontTx/>
              <a:buChar char="-"/>
            </a:pPr>
            <a:endParaRPr lang="en-US" sz="1200" b="1" i="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3433F1A-706F-4739-AE42-6E02610226F4}" type="slidenum">
              <a:rPr lang="en-CA" smtClean="0"/>
              <a:t>14</a:t>
            </a:fld>
            <a:endParaRPr lang="en-CA"/>
          </a:p>
        </p:txBody>
      </p:sp>
    </p:spTree>
    <p:extLst>
      <p:ext uri="{BB962C8B-B14F-4D97-AF65-F5344CB8AC3E}">
        <p14:creationId xmlns:p14="http://schemas.microsoft.com/office/powerpoint/2010/main" val="1936288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safety and caution students as they use their senses while exploring nature.</a:t>
            </a:r>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16</a:t>
            </a:fld>
            <a:endParaRPr lang="en-CA"/>
          </a:p>
        </p:txBody>
      </p:sp>
    </p:spTree>
    <p:extLst>
      <p:ext uri="{BB962C8B-B14F-4D97-AF65-F5344CB8AC3E}">
        <p14:creationId xmlns:p14="http://schemas.microsoft.com/office/powerpoint/2010/main" val="4253225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Besides social studies, science, ELA and health outcomes, this activity also supports learning of a grade 3 Math passage of time outcome. Refer to the Math Rubric in the appendix, to provide students with extra prompts or guiding questions to facilitate learning of the specific grade 3 math outcome. </a:t>
            </a:r>
            <a:endParaRPr lang="en-CA" b="0" dirty="0"/>
          </a:p>
          <a:p>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17</a:t>
            </a:fld>
            <a:endParaRPr lang="en-CA"/>
          </a:p>
        </p:txBody>
      </p:sp>
    </p:spTree>
    <p:extLst>
      <p:ext uri="{BB962C8B-B14F-4D97-AF65-F5344CB8AC3E}">
        <p14:creationId xmlns:p14="http://schemas.microsoft.com/office/powerpoint/2010/main" val="666104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Besides social studies, science, ELA and health outcomes, this activity also supports learning of a grade 3 Math passage of time outcome. Refer to the Math Rubric in the appendix, to provide students with extra prompts or guiding questions to facilitate learning of the specific grade 3 math outcome. </a:t>
            </a:r>
            <a:endParaRPr lang="en-CA" b="0" dirty="0"/>
          </a:p>
          <a:p>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18</a:t>
            </a:fld>
            <a:endParaRPr lang="en-CA"/>
          </a:p>
        </p:txBody>
      </p:sp>
    </p:spTree>
    <p:extLst>
      <p:ext uri="{BB962C8B-B14F-4D97-AF65-F5344CB8AC3E}">
        <p14:creationId xmlns:p14="http://schemas.microsoft.com/office/powerpoint/2010/main" val="2227901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supports many Math Shape and Space specific outcomes. Refer to the Math Rubric in the appendix, to provide students with extra/more prompts and/or guiding questions to support learning of their grade-specific outcomes.</a:t>
            </a:r>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19</a:t>
            </a:fld>
            <a:endParaRPr lang="en-CA"/>
          </a:p>
        </p:txBody>
      </p:sp>
    </p:spTree>
    <p:extLst>
      <p:ext uri="{BB962C8B-B14F-4D97-AF65-F5344CB8AC3E}">
        <p14:creationId xmlns:p14="http://schemas.microsoft.com/office/powerpoint/2010/main" val="2143847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Field Guide for Trees of Manitoba - </a:t>
            </a:r>
            <a:r>
              <a:rPr lang="en-US" sz="1200" b="0" i="0" u="sng" strike="noStrike" kern="1200">
                <a:solidFill>
                  <a:schemeClr val="tx1"/>
                </a:solidFill>
                <a:effectLst/>
                <a:latin typeface="+mn-lt"/>
                <a:ea typeface="+mn-ea"/>
                <a:cs typeface="+mn-cs"/>
                <a:hlinkClick r:id="rId3"/>
              </a:rPr>
              <a:t>https://www.gov.mb.ca/sd/pubs/forest_lands/field_guide.pdf</a:t>
            </a:r>
            <a:r>
              <a:rPr lang="en-US" sz="1200" b="0" i="0" u="none" strike="noStrike"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fld id="{53433F1A-706F-4739-AE42-6E02610226F4}" type="slidenum">
              <a:rPr lang="en-CA" smtClean="0"/>
              <a:t>20</a:t>
            </a:fld>
            <a:endParaRPr lang="en-CA"/>
          </a:p>
        </p:txBody>
      </p:sp>
    </p:spTree>
    <p:extLst>
      <p:ext uri="{BB962C8B-B14F-4D97-AF65-F5344CB8AC3E}">
        <p14:creationId xmlns:p14="http://schemas.microsoft.com/office/powerpoint/2010/main" val="2761115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activity supports K-3 Math Shape and Space specific outcomes. Refer to the Math Rubric in the appendix, to provide students with extra/more prompts and/or guiding questions to support learning of their grade-specific outcomes.</a:t>
            </a:r>
            <a:endParaRPr lang="en-CA" dirty="0"/>
          </a:p>
          <a:p>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21</a:t>
            </a:fld>
            <a:endParaRPr lang="en-CA"/>
          </a:p>
        </p:txBody>
      </p:sp>
    </p:spTree>
    <p:extLst>
      <p:ext uri="{BB962C8B-B14F-4D97-AF65-F5344CB8AC3E}">
        <p14:creationId xmlns:p14="http://schemas.microsoft.com/office/powerpoint/2010/main" val="3606974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Besides social studies, science, ELA and health outcomes, this activity may also be used to cover grades 1-8 Social Studies mapping skills, and grades K-2 math counting and estimating outcomes. Refer to the specific outcomes listed in the rubrics in the appendix, to provide students with extra/more prompts or guiding questions to support their learning of those specific outcomes.</a:t>
            </a:r>
          </a:p>
          <a:p>
            <a:endParaRPr lang="en-CA" b="1" dirty="0"/>
          </a:p>
        </p:txBody>
      </p:sp>
      <p:sp>
        <p:nvSpPr>
          <p:cNvPr id="4" name="Slide Number Placeholder 3"/>
          <p:cNvSpPr>
            <a:spLocks noGrp="1"/>
          </p:cNvSpPr>
          <p:nvPr>
            <p:ph type="sldNum" sz="quarter" idx="5"/>
          </p:nvPr>
        </p:nvSpPr>
        <p:spPr/>
        <p:txBody>
          <a:bodyPr/>
          <a:lstStyle/>
          <a:p>
            <a:fld id="{53433F1A-706F-4739-AE42-6E02610226F4}" type="slidenum">
              <a:rPr lang="en-CA" smtClean="0"/>
              <a:t>22</a:t>
            </a:fld>
            <a:endParaRPr lang="en-CA"/>
          </a:p>
        </p:txBody>
      </p:sp>
    </p:spTree>
    <p:extLst>
      <p:ext uri="{BB962C8B-B14F-4D97-AF65-F5344CB8AC3E}">
        <p14:creationId xmlns:p14="http://schemas.microsoft.com/office/powerpoint/2010/main" val="2821381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u="sng">
                <a:latin typeface="Avenir Next LT Pro" panose="020B0504020202020204" pitchFamily="34" charset="0"/>
              </a:rPr>
              <a:t>Natural elements </a:t>
            </a:r>
            <a:r>
              <a:rPr lang="en-CA" sz="1200" u="sng">
                <a:latin typeface="Avenir Next LT Pro" panose="020B0504020202020204" pitchFamily="34" charset="0"/>
              </a:rPr>
              <a:t>occur naturally in nature/the natural world </a:t>
            </a:r>
            <a:r>
              <a:rPr lang="en-CA" sz="1200">
                <a:latin typeface="Avenir Next LT Pro" panose="020B0504020202020204" pitchFamily="34" charset="0"/>
              </a:rPr>
              <a:t>(trees, flowers, birds); </a:t>
            </a:r>
            <a:r>
              <a:rPr lang="en-CA" sz="1200" b="1" u="sng">
                <a:latin typeface="Avenir Next LT Pro" panose="020B0504020202020204" pitchFamily="34" charset="0"/>
              </a:rPr>
              <a:t>constructed elements</a:t>
            </a:r>
            <a:r>
              <a:rPr lang="en-CA" sz="1200" u="sng">
                <a:latin typeface="Avenir Next LT Pro" panose="020B0504020202020204" pitchFamily="34" charset="0"/>
              </a:rPr>
              <a:t> are made by humans</a:t>
            </a:r>
            <a:r>
              <a:rPr lang="en-CA" sz="1200" b="1" i="1" u="sng">
                <a:latin typeface="Avenir Next LT Pro" panose="020B0504020202020204" pitchFamily="34" charset="0"/>
              </a:rPr>
              <a:t> </a:t>
            </a:r>
            <a:r>
              <a:rPr lang="en-CA" sz="1200">
                <a:latin typeface="Avenir Next LT Pro" panose="020B0504020202020204" pitchFamily="34" charset="0"/>
              </a:rPr>
              <a:t>(toys, tools, buildings). </a:t>
            </a:r>
          </a:p>
          <a:p>
            <a:endParaRPr lang="en-CA"/>
          </a:p>
        </p:txBody>
      </p:sp>
      <p:sp>
        <p:nvSpPr>
          <p:cNvPr id="4" name="Slide Number Placeholder 3"/>
          <p:cNvSpPr>
            <a:spLocks noGrp="1"/>
          </p:cNvSpPr>
          <p:nvPr>
            <p:ph type="sldNum" sz="quarter" idx="5"/>
          </p:nvPr>
        </p:nvSpPr>
        <p:spPr/>
        <p:txBody>
          <a:bodyPr/>
          <a:lstStyle/>
          <a:p>
            <a:fld id="{53433F1A-706F-4739-AE42-6E02610226F4}" type="slidenum">
              <a:rPr lang="en-CA" smtClean="0"/>
              <a:t>24</a:t>
            </a:fld>
            <a:endParaRPr lang="en-CA"/>
          </a:p>
        </p:txBody>
      </p:sp>
    </p:spTree>
    <p:extLst>
      <p:ext uri="{BB962C8B-B14F-4D97-AF65-F5344CB8AC3E}">
        <p14:creationId xmlns:p14="http://schemas.microsoft.com/office/powerpoint/2010/main" val="1264390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learning experience supports learning of grades K-8 Health outcomes. Refer to the Health Rubric for your grade level(s), to provide students with extra prompts or guiding questions to support learning of the specific K-8 outcomes. </a:t>
            </a:r>
            <a:endParaRPr lang="en-CA" b="1" dirty="0"/>
          </a:p>
        </p:txBody>
      </p:sp>
      <p:sp>
        <p:nvSpPr>
          <p:cNvPr id="4" name="Slide Number Placeholder 3"/>
          <p:cNvSpPr>
            <a:spLocks noGrp="1"/>
          </p:cNvSpPr>
          <p:nvPr>
            <p:ph type="sldNum" sz="quarter" idx="5"/>
          </p:nvPr>
        </p:nvSpPr>
        <p:spPr/>
        <p:txBody>
          <a:bodyPr/>
          <a:lstStyle/>
          <a:p>
            <a:fld id="{53433F1A-706F-4739-AE42-6E02610226F4}" type="slidenum">
              <a:rPr lang="en-CA" smtClean="0"/>
              <a:t>3</a:t>
            </a:fld>
            <a:endParaRPr lang="en-CA"/>
          </a:p>
        </p:txBody>
      </p:sp>
    </p:spTree>
    <p:extLst>
      <p:ext uri="{BB962C8B-B14F-4D97-AF65-F5344CB8AC3E}">
        <p14:creationId xmlns:p14="http://schemas.microsoft.com/office/powerpoint/2010/main" val="4290649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Adult supervision is required to enhance the learning experience through conversation, and to explore nature safely, watching for things that may be harmful (poison ivy, ticks, wasps, </a:t>
            </a:r>
            <a:r>
              <a:rPr lang="en-US" sz="1200" b="0" i="0" kern="1200" dirty="0" err="1">
                <a:solidFill>
                  <a:schemeClr val="tx1"/>
                </a:solidFill>
                <a:effectLst/>
                <a:latin typeface="+mn-lt"/>
                <a:ea typeface="+mn-ea"/>
                <a:cs typeface="+mn-cs"/>
              </a:rPr>
              <a:t>etc</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Information and purchasable resource about Winnipeg Walks: </a:t>
            </a:r>
            <a:r>
              <a:rPr lang="en-US" sz="1200" b="0" i="0" u="sng" kern="1200" dirty="0">
                <a:solidFill>
                  <a:schemeClr val="tx1"/>
                </a:solidFill>
                <a:effectLst/>
                <a:latin typeface="+mn-lt"/>
                <a:ea typeface="+mn-ea"/>
                <a:cs typeface="+mn-cs"/>
              </a:rPr>
              <a:t>http://prairiepathfinders.mb.ca/</a:t>
            </a:r>
            <a:endParaRPr lang="en-US" u="sng" dirty="0"/>
          </a:p>
        </p:txBody>
      </p:sp>
      <p:sp>
        <p:nvSpPr>
          <p:cNvPr id="4" name="Slide Number Placeholder 3"/>
          <p:cNvSpPr>
            <a:spLocks noGrp="1"/>
          </p:cNvSpPr>
          <p:nvPr>
            <p:ph type="sldNum" sz="quarter" idx="10"/>
          </p:nvPr>
        </p:nvSpPr>
        <p:spPr/>
        <p:txBody>
          <a:bodyPr/>
          <a:lstStyle/>
          <a:p>
            <a:fld id="{53433F1A-706F-4739-AE42-6E02610226F4}" type="slidenum">
              <a:rPr lang="en-CA" smtClean="0"/>
              <a:t>25</a:t>
            </a:fld>
            <a:endParaRPr lang="en-CA"/>
          </a:p>
        </p:txBody>
      </p:sp>
    </p:spTree>
    <p:extLst>
      <p:ext uri="{BB962C8B-B14F-4D97-AF65-F5344CB8AC3E}">
        <p14:creationId xmlns:p14="http://schemas.microsoft.com/office/powerpoint/2010/main" val="843923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Either go for one big walk or several short walks with an adult and record what you see on each walk.</a:t>
            </a:r>
          </a:p>
          <a:p>
            <a:pPr>
              <a:lnSpc>
                <a:spcPct val="90000"/>
              </a:lnSpc>
              <a:spcBef>
                <a:spcPts val="1000"/>
              </a:spcBef>
            </a:pPr>
            <a:r>
              <a:rPr lang="en-US">
                <a:cs typeface="Calibri"/>
              </a:rPr>
              <a:t>FortWhyte Alive – Backyard Birding Guide: </a:t>
            </a:r>
            <a:r>
              <a:rPr lang="en-CA">
                <a:hlinkClick r:id="rId3"/>
              </a:rPr>
              <a:t>https://www.fortwhyte.org/backyard-birding-guide/</a:t>
            </a:r>
            <a:r>
              <a:rPr lang="en-CA"/>
              <a:t> </a:t>
            </a:r>
            <a:endParaRPr lang="en-US">
              <a:cs typeface="Calibri" panose="020F0502020204030204"/>
            </a:endParaRPr>
          </a:p>
          <a:p>
            <a:pPr marL="285750" indent="-285750">
              <a:lnSpc>
                <a:spcPct val="90000"/>
              </a:lnSpc>
              <a:spcBef>
                <a:spcPts val="1000"/>
              </a:spcBef>
              <a:buFont typeface="Arial"/>
              <a:buChar char="•"/>
            </a:pP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3433F1A-706F-4739-AE42-6E02610226F4}" type="slidenum">
              <a:rPr lang="en-CA" smtClean="0"/>
              <a:t>26</a:t>
            </a:fld>
            <a:endParaRPr lang="en-CA"/>
          </a:p>
        </p:txBody>
      </p:sp>
    </p:spTree>
    <p:extLst>
      <p:ext uri="{BB962C8B-B14F-4D97-AF65-F5344CB8AC3E}">
        <p14:creationId xmlns:p14="http://schemas.microsoft.com/office/powerpoint/2010/main" val="4237411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Caution students about not eating berries unless an adult has confirmed they are safe to eat.</a:t>
            </a:r>
            <a:endParaRPr lang="en-CA" dirty="0"/>
          </a:p>
          <a:p>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27</a:t>
            </a:fld>
            <a:endParaRPr lang="en-CA"/>
          </a:p>
        </p:txBody>
      </p:sp>
    </p:spTree>
    <p:extLst>
      <p:ext uri="{BB962C8B-B14F-4D97-AF65-F5344CB8AC3E}">
        <p14:creationId xmlns:p14="http://schemas.microsoft.com/office/powerpoint/2010/main" val="4002027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additional information and activities regarding seeds and Indigenous perspectives, see the grade 5 </a:t>
            </a:r>
            <a:r>
              <a:rPr lang="en-US" b="1" u="sng" dirty="0"/>
              <a:t>Three Sisters </a:t>
            </a:r>
            <a:r>
              <a:rPr lang="en-US" dirty="0"/>
              <a:t>social studies learning resource on the Manitoba Repository. </a:t>
            </a:r>
          </a:p>
          <a:p>
            <a:r>
              <a:rPr lang="en-US" dirty="0"/>
              <a:t>https://www.mbremotelearning.ca/k-8-learning-resources?grade=Grade%205</a:t>
            </a:r>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28</a:t>
            </a:fld>
            <a:endParaRPr lang="en-CA"/>
          </a:p>
        </p:txBody>
      </p:sp>
    </p:spTree>
    <p:extLst>
      <p:ext uri="{BB962C8B-B14F-4D97-AF65-F5344CB8AC3E}">
        <p14:creationId xmlns:p14="http://schemas.microsoft.com/office/powerpoint/2010/main" val="3353301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students may not yet understand that the sun rises in the east and sets in the west. This may be a good time to remind them of that fact. </a:t>
            </a:r>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31</a:t>
            </a:fld>
            <a:endParaRPr lang="en-CA"/>
          </a:p>
        </p:txBody>
      </p:sp>
    </p:spTree>
    <p:extLst>
      <p:ext uri="{BB962C8B-B14F-4D97-AF65-F5344CB8AC3E}">
        <p14:creationId xmlns:p14="http://schemas.microsoft.com/office/powerpoint/2010/main" val="2361248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Research more on clouds at:</a:t>
            </a:r>
            <a:r>
              <a:rPr lang="en-US" sz="1200" b="0" i="0" kern="1200">
                <a:solidFill>
                  <a:schemeClr val="tx1"/>
                </a:solidFill>
                <a:effectLst/>
                <a:latin typeface="+mn-lt"/>
                <a:ea typeface="+mn-ea"/>
                <a:cs typeface="+mn-cs"/>
              </a:rPr>
              <a:t>​</a:t>
            </a:r>
          </a:p>
          <a:p>
            <a:pPr rtl="0" fontAlgn="base"/>
            <a:r>
              <a:rPr lang="en-CA" sz="1200" b="0" i="0" u="sng" strike="noStrike" kern="1200">
                <a:solidFill>
                  <a:schemeClr val="tx1"/>
                </a:solidFill>
                <a:effectLst/>
                <a:latin typeface="+mn-lt"/>
                <a:ea typeface="+mn-ea"/>
                <a:cs typeface="+mn-cs"/>
                <a:hlinkClick r:id="rId3"/>
              </a:rPr>
              <a:t>https://sciencing.com/description-different-types-clouds-8376825.html</a:t>
            </a:r>
            <a:r>
              <a:rPr lang="en-CA" sz="1200" b="0" i="0" u="none" strike="noStrike" kern="1200">
                <a:solidFill>
                  <a:schemeClr val="tx1"/>
                </a:solidFill>
                <a:effectLst/>
                <a:latin typeface="+mn-lt"/>
                <a:ea typeface="+mn-ea"/>
                <a:cs typeface="+mn-cs"/>
              </a:rPr>
              <a:t> </a:t>
            </a:r>
            <a:r>
              <a:rPr lang="en-CA" sz="1200" b="0" i="0" kern="1200">
                <a:solidFill>
                  <a:schemeClr val="tx1"/>
                </a:solidFill>
                <a:effectLst/>
                <a:latin typeface="+mn-lt"/>
                <a:ea typeface="+mn-ea"/>
                <a:cs typeface="+mn-cs"/>
              </a:rPr>
              <a:t>​</a:t>
            </a:r>
          </a:p>
          <a:p>
            <a:pPr rtl="0" fontAlgn="base"/>
            <a:r>
              <a:rPr lang="en-CA" sz="1200" b="0" i="0" u="sng" strike="noStrike" kern="1200">
                <a:solidFill>
                  <a:schemeClr val="tx1"/>
                </a:solidFill>
                <a:effectLst/>
                <a:latin typeface="+mn-lt"/>
                <a:ea typeface="+mn-ea"/>
                <a:cs typeface="+mn-cs"/>
                <a:hlinkClick r:id="rId4"/>
              </a:rPr>
              <a:t>https://www.thoughtco.com/types-of-clouds-recognize-in-the-sky-4025569</a:t>
            </a:r>
            <a:r>
              <a:rPr lang="en-CA" sz="1200" b="0" i="0" u="none" strike="noStrike" kern="1200">
                <a:solidFill>
                  <a:schemeClr val="tx1"/>
                </a:solidFill>
                <a:effectLst/>
                <a:latin typeface="+mn-lt"/>
                <a:ea typeface="+mn-ea"/>
                <a:cs typeface="+mn-cs"/>
              </a:rPr>
              <a:t>  </a:t>
            </a:r>
            <a:endParaRPr lang="en-CA"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53433F1A-706F-4739-AE42-6E02610226F4}" type="slidenum">
              <a:rPr lang="en-CA" smtClean="0"/>
              <a:t>32</a:t>
            </a:fld>
            <a:endParaRPr lang="en-CA"/>
          </a:p>
        </p:txBody>
      </p:sp>
    </p:spTree>
    <p:extLst>
      <p:ext uri="{BB962C8B-B14F-4D97-AF65-F5344CB8AC3E}">
        <p14:creationId xmlns:p14="http://schemas.microsoft.com/office/powerpoint/2010/main" val="3349472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K-2 students may be able to practice counting during the playing of the game. Refer to the math rubric in the appendix, to provide students with extra/more prompts and/or guiding questions to support the learning of the specific outcomes for their grade level. </a:t>
            </a:r>
            <a:endParaRPr lang="en-CA" dirty="0"/>
          </a:p>
          <a:p>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35</a:t>
            </a:fld>
            <a:endParaRPr lang="en-CA"/>
          </a:p>
        </p:txBody>
      </p:sp>
    </p:spTree>
    <p:extLst>
      <p:ext uri="{BB962C8B-B14F-4D97-AF65-F5344CB8AC3E}">
        <p14:creationId xmlns:p14="http://schemas.microsoft.com/office/powerpoint/2010/main" val="966084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rgbClr val="FF0000"/>
                </a:solidFill>
                <a:cs typeface="Calibri"/>
              </a:rPr>
              <a:t>This activity can support learning of many K-8 math Shape &amp; Space and Statistics &amp; Probability outcomes. Refer to the </a:t>
            </a:r>
            <a:r>
              <a:rPr lang="en-US" b="1" u="sng" dirty="0"/>
              <a:t>outcomes listed in the Math rubric in the appendix, to provide students with extra/more prompts or guiding questions to support learning of the specific K-8 outcomes. Students may like to know that understanding of 2-D shapes and 3-D objects is important for many jobs such as construction, carpentry, architecture and engineering.</a:t>
            </a:r>
            <a:endParaRPr lang="en-US" b="1" u="sng" dirty="0">
              <a:solidFill>
                <a:srgbClr val="FF0000"/>
              </a:solidFill>
              <a:cs typeface="Calibri"/>
            </a:endParaRPr>
          </a:p>
          <a:p>
            <a:endParaRPr lang="en-US" u="sng" dirty="0">
              <a:cs typeface="Calibri"/>
            </a:endParaRPr>
          </a:p>
          <a:p>
            <a:r>
              <a:rPr lang="en-US" u="sng" dirty="0">
                <a:cs typeface="Calibri"/>
              </a:rPr>
              <a:t>The following shape and shape attribute descriptions by grade may help you plan and differentiate this activity:</a:t>
            </a:r>
          </a:p>
          <a:p>
            <a:r>
              <a:rPr lang="en-US" dirty="0">
                <a:cs typeface="Calibri"/>
              </a:rPr>
              <a:t>Kindergarten- big, little, round, like a box, like a can</a:t>
            </a:r>
          </a:p>
          <a:p>
            <a:r>
              <a:rPr lang="en-US" dirty="0">
                <a:cs typeface="Calibri"/>
              </a:rPr>
              <a:t>Grade 1 – round, flat, pointy, like a box, like a can</a:t>
            </a:r>
          </a:p>
          <a:p>
            <a:r>
              <a:rPr lang="en-US" dirty="0">
                <a:cs typeface="Calibri"/>
              </a:rPr>
              <a:t>Grade 2 – cubes, spheres, cones, cylinders, prisms, pyramids, triangles, squares, rectangles, circles</a:t>
            </a:r>
          </a:p>
          <a:p>
            <a:r>
              <a:rPr lang="en-US" dirty="0">
                <a:cs typeface="Calibri"/>
              </a:rPr>
              <a:t>Grade 3 – triangles, quadrilaterals, pentagons, hexagons, octagons, faces, edges vertices</a:t>
            </a:r>
          </a:p>
          <a:p>
            <a:r>
              <a:rPr lang="en-US" dirty="0">
                <a:cs typeface="Calibri"/>
              </a:rPr>
              <a:t>Grade 4 – rectangular and triangular prisms</a:t>
            </a:r>
          </a:p>
          <a:p>
            <a:r>
              <a:rPr lang="en-US" dirty="0">
                <a:cs typeface="Calibri"/>
              </a:rPr>
              <a:t>Grade 5 – rectangles, squares, trapezoids, parallelograms, rhombuses; edges, faces and sides that are parallel, intersecting, perpendicular, vertical, horizontal</a:t>
            </a:r>
          </a:p>
          <a:p>
            <a:r>
              <a:rPr lang="en-US" dirty="0">
                <a:cs typeface="Calibri"/>
              </a:rPr>
              <a:t>Grade 6 – triangles (scalene, isosceles, equilateral, right, obtuse, acute); triangles, quadrilaterals, pentagons, hexagons, octagons</a:t>
            </a:r>
          </a:p>
          <a:p>
            <a:r>
              <a:rPr lang="en-US" dirty="0">
                <a:cs typeface="Calibri"/>
              </a:rPr>
              <a:t>Grade 7 – circles, triangles, parallelograms</a:t>
            </a:r>
            <a:r>
              <a:rPr lang="en-US" dirty="0"/>
              <a:t> </a:t>
            </a:r>
            <a:endParaRPr lang="en-US" dirty="0">
              <a:cs typeface="Calibri"/>
            </a:endParaRPr>
          </a:p>
          <a:p>
            <a:r>
              <a:rPr lang="en-US" dirty="0"/>
              <a:t>Grade 8</a:t>
            </a:r>
            <a:r>
              <a:rPr lang="en-US" dirty="0">
                <a:cs typeface="Calibri"/>
              </a:rPr>
              <a:t> - 3-D objects (cubes, spheres, cones, cylinders, prisms, pyramids, right rectangular prisms, right triangular prisms, right cylinders)</a:t>
            </a:r>
          </a:p>
          <a:p>
            <a:r>
              <a:rPr lang="en-US" dirty="0">
                <a:cs typeface="Calibri"/>
              </a:rPr>
              <a:t>(See the Math Assessment Rubric for specific learning outcomes for each grade.)</a:t>
            </a:r>
          </a:p>
          <a:p>
            <a:endParaRPr lang="en-US" dirty="0">
              <a:cs typeface="Calibri"/>
            </a:endParaRPr>
          </a:p>
          <a:p>
            <a:r>
              <a:rPr lang="en-US" sz="1200" u="sng" kern="1200" dirty="0">
                <a:solidFill>
                  <a:schemeClr val="tx1"/>
                </a:solidFill>
                <a:effectLst/>
                <a:latin typeface="+mn-lt"/>
                <a:ea typeface="+mn-ea"/>
                <a:cs typeface="+mn-cs"/>
                <a:hlinkClick r:id="rId3">
                  <a:extLst>
                    <a:ext uri="{A12FA001-AC4F-418D-AE19-62706E023703}">
                      <ahyp:hlinkClr xmlns="" xmlns:ahyp="http://schemas.microsoft.com/office/drawing/2018/hyperlinkcolor" val="tx"/>
                    </a:ext>
                  </a:extLst>
                </a:hlinkClick>
              </a:rPr>
              <a:t>6 Easy Math Lessons Found in Nature | Mommy University (mommyuniversitynj.com)</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https://mommyuniversitynj.com/2015/05/08/6-easy-math-lessons-found-in-nature/</a:t>
            </a:r>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hlinkClick r:id="rId4">
                  <a:extLst>
                    <a:ext uri="{A12FA001-AC4F-418D-AE19-62706E023703}">
                      <ahyp:hlinkClr xmlns="" xmlns:ahyp="http://schemas.microsoft.com/office/drawing/2018/hyperlinkcolor" val="tx"/>
                    </a:ext>
                  </a:extLst>
                </a:hlinkClick>
              </a:rPr>
              <a:t>Beautiful Geometry Captured in Nature 🦋 - YouTube</a:t>
            </a:r>
            <a:endParaRPr lang="en-US" sz="1200" kern="1200" dirty="0">
              <a:solidFill>
                <a:schemeClr val="tx1"/>
              </a:solidFill>
              <a:effectLst/>
              <a:latin typeface="+mn-lt"/>
              <a:ea typeface="+mn-ea"/>
              <a:cs typeface="+mn-cs"/>
            </a:endParaRPr>
          </a:p>
          <a:p>
            <a:r>
              <a:rPr lang="en-CA" sz="1200" u="sng" kern="1200" dirty="0">
                <a:solidFill>
                  <a:schemeClr val="tx1"/>
                </a:solidFill>
                <a:effectLst/>
                <a:latin typeface="+mn-lt"/>
                <a:ea typeface="+mn-ea"/>
                <a:cs typeface="+mn-cs"/>
                <a:hlinkClick r:id="rId4"/>
              </a:rPr>
              <a:t>https://www.youtube.com/watch?v=l9X4ytjFlh4</a:t>
            </a:r>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3433F1A-706F-4739-AE42-6E02610226F4}" type="slidenum">
              <a:rPr lang="en-CA" smtClean="0"/>
              <a:t>37</a:t>
            </a:fld>
            <a:endParaRPr lang="en-CA"/>
          </a:p>
        </p:txBody>
      </p:sp>
    </p:spTree>
    <p:extLst>
      <p:ext uri="{BB962C8B-B14F-4D97-AF65-F5344CB8AC3E}">
        <p14:creationId xmlns:p14="http://schemas.microsoft.com/office/powerpoint/2010/main" val="13740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b="1" u="none" dirty="0"/>
              <a:t> </a:t>
            </a:r>
            <a:r>
              <a:rPr lang="en-US" b="1" u="sng" dirty="0">
                <a:solidFill>
                  <a:srgbClr val="FF0000"/>
                </a:solidFill>
                <a:cs typeface="Calibri"/>
              </a:rPr>
              <a:t>This activity can support learning of many K-3, 5, 7 &amp; 8 Math Patterns and Relations outcomes. Refer to the </a:t>
            </a:r>
            <a:r>
              <a:rPr lang="en-US" b="1" u="sng" dirty="0"/>
              <a:t>outcomes listed in the Math rubric in the appendix, to provide students with extra/more prompts or guiding questions to support learning of the grade-specific outcomes. Students may like to know that understanding of repeating patterns in nature have helped support many architectural and engineering designs.</a:t>
            </a:r>
            <a:endParaRPr lang="en-US" b="1" u="sng" dirty="0">
              <a:solidFill>
                <a:srgbClr val="FF0000"/>
              </a:solidFill>
              <a:cs typeface="Calibri"/>
            </a:endParaRPr>
          </a:p>
          <a:p>
            <a:pPr>
              <a:lnSpc>
                <a:spcPct val="90000"/>
              </a:lnSpc>
              <a:spcBef>
                <a:spcPts val="1000"/>
              </a:spcBef>
            </a:pPr>
            <a:endParaRPr lang="en-US" b="1" u="none" dirty="0"/>
          </a:p>
          <a:p>
            <a:pPr>
              <a:lnSpc>
                <a:spcPct val="90000"/>
              </a:lnSpc>
              <a:spcBef>
                <a:spcPts val="1000"/>
              </a:spcBef>
            </a:pPr>
            <a:r>
              <a:rPr lang="en-US" u="sng" dirty="0"/>
              <a:t>Nature patterns, fractals, golden ratio and Fibonacci resources:</a:t>
            </a:r>
          </a:p>
          <a:p>
            <a:pPr marL="171450" indent="-171450">
              <a:buFont typeface="Arial" panose="020B0604020202020204" pitchFamily="34" charset="0"/>
              <a:buChar char="•"/>
            </a:pPr>
            <a:r>
              <a:rPr lang="en-US" sz="1200" b="0" u="sng" kern="1200" dirty="0">
                <a:solidFill>
                  <a:schemeClr val="tx1"/>
                </a:solidFill>
                <a:effectLst/>
                <a:latin typeface="+mn-lt"/>
                <a:ea typeface="+mn-ea"/>
                <a:cs typeface="+mn-cs"/>
                <a:hlinkClick r:id="rId3">
                  <a:extLst>
                    <a:ext uri="{A12FA001-AC4F-418D-AE19-62706E023703}">
                      <ahyp:hlinkClr xmlns="" xmlns:ahyp="http://schemas.microsoft.com/office/drawing/2018/hyperlinkcolor" val="tx"/>
                    </a:ext>
                  </a:extLst>
                </a:hlinkClick>
              </a:rPr>
              <a:t>Nature has patterns everywhere</a:t>
            </a:r>
          </a:p>
          <a:p>
            <a:pPr marL="0" indent="0">
              <a:buFont typeface="Arial" panose="020B0604020202020204" pitchFamily="34" charset="0"/>
              <a:buNone/>
            </a:pPr>
            <a:r>
              <a:rPr lang="en-US" sz="1200" b="0" u="sng" kern="1200" dirty="0">
                <a:solidFill>
                  <a:srgbClr val="0070C0"/>
                </a:solidFill>
                <a:effectLst/>
                <a:latin typeface="+mn-lt"/>
                <a:ea typeface="+mn-ea"/>
                <a:cs typeface="+mn-cs"/>
                <a:hlinkClick r:id="rId3">
                  <a:extLst>
                    <a:ext uri="{A12FA001-AC4F-418D-AE19-62706E023703}">
                      <ahyp:hlinkClr xmlns="" xmlns:ahyp="http://schemas.microsoft.com/office/drawing/2018/hyperlinkcolor" val="tx"/>
                    </a:ext>
                  </a:extLst>
                </a:hlinkClick>
              </a:rPr>
              <a:t>https://www.youtube.com/watch?v=PjOeyjjPEB4</a:t>
            </a:r>
          </a:p>
          <a:p>
            <a:pPr marL="171450" indent="-171450">
              <a:buFont typeface="Arial" panose="020B0604020202020204" pitchFamily="34" charset="0"/>
              <a:buChar char="•"/>
            </a:pPr>
            <a:r>
              <a:rPr lang="en-US" sz="1200" u="sng" kern="1200" dirty="0">
                <a:solidFill>
                  <a:schemeClr val="tx1"/>
                </a:solidFill>
                <a:effectLst/>
                <a:latin typeface="+mn-lt"/>
                <a:ea typeface="+mn-ea"/>
                <a:cs typeface="+mn-cs"/>
                <a:hlinkClick r:id="rId4">
                  <a:extLst>
                    <a:ext uri="{A12FA001-AC4F-418D-AE19-62706E023703}">
                      <ahyp:hlinkClr xmlns="" xmlns:ahyp="http://schemas.microsoft.com/office/drawing/2018/hyperlinkcolor" val="tx"/>
                    </a:ext>
                  </a:extLst>
                </a:hlinkClick>
              </a:rPr>
              <a:t>Fractal Scavenger Hunt – Fractal Foundation</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4"/>
              </a:rPr>
              <a:t>https://fractalfoundation.org/resources/fractivities/scavenger-hunt/</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CA" sz="1200" u="sng" kern="1200" dirty="0">
                <a:solidFill>
                  <a:schemeClr val="tx1"/>
                </a:solidFill>
                <a:effectLst/>
                <a:latin typeface="+mn-lt"/>
                <a:ea typeface="+mn-ea"/>
                <a:cs typeface="+mn-cs"/>
                <a:hlinkClick r:id="rId5">
                  <a:extLst>
                    <a:ext uri="{A12FA001-AC4F-418D-AE19-62706E023703}">
                      <ahyp:hlinkClr xmlns="" xmlns:ahyp="http://schemas.microsoft.com/office/drawing/2018/hyperlinkcolor" val="tx"/>
                    </a:ext>
                  </a:extLst>
                </a:hlinkClick>
              </a:rPr>
              <a:t>FractalPacks-EducatorsGuide.pdf (fractalfoundation.org)</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5"/>
              </a:rPr>
              <a:t>https://fractalfoundation.org/fractivities/FractalPacks-EducatorsGuide.pdf</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0" u="sng" kern="1200" dirty="0">
                <a:solidFill>
                  <a:schemeClr val="tx1"/>
                </a:solidFill>
                <a:effectLst/>
                <a:latin typeface="+mn-lt"/>
                <a:ea typeface="+mn-ea"/>
                <a:cs typeface="+mn-cs"/>
                <a:hlinkClick r:id="rId3">
                  <a:extLst>
                    <a:ext uri="{A12FA001-AC4F-418D-AE19-62706E023703}">
                      <ahyp:hlinkClr xmlns="" xmlns:ahyp="http://schemas.microsoft.com/office/drawing/2018/hyperlinkcolor" val="tx"/>
                    </a:ext>
                  </a:extLst>
                </a:hlinkClick>
              </a:rPr>
              <a:t>Introduction to Fractals (safekid.org)</a:t>
            </a:r>
            <a:endParaRPr lang="en-US" sz="1200" b="0" u="sng"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http://www.safekid.org/images/emag/issue27/introduction-to-fractals-the-geometry-of-nature.pdf</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u="sng" kern="1200" dirty="0">
                <a:solidFill>
                  <a:schemeClr val="tx1"/>
                </a:solidFill>
                <a:effectLst/>
                <a:latin typeface="+mn-lt"/>
                <a:ea typeface="+mn-ea"/>
                <a:cs typeface="+mn-cs"/>
                <a:hlinkClick r:id="rId6">
                  <a:extLst>
                    <a:ext uri="{A12FA001-AC4F-418D-AE19-62706E023703}">
                      <ahyp:hlinkClr xmlns="" xmlns:ahyp="http://schemas.microsoft.com/office/drawing/2018/hyperlinkcolor" val="tx"/>
                    </a:ext>
                  </a:extLst>
                </a:hlinkClick>
              </a:rPr>
              <a:t>Fractals for Fun: Teaching Kids Patterns in Nature (ku.edu)</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6"/>
              </a:rPr>
              <a:t>https://educationonline.ku.edu/articles/teaching-kids-patterns-in-nature</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u="sng" kern="1200" dirty="0">
                <a:solidFill>
                  <a:schemeClr val="tx1"/>
                </a:solidFill>
                <a:effectLst/>
                <a:latin typeface="+mn-lt"/>
                <a:ea typeface="+mn-ea"/>
                <a:cs typeface="+mn-cs"/>
                <a:hlinkClick r:id="rId7">
                  <a:extLst>
                    <a:ext uri="{A12FA001-AC4F-418D-AE19-62706E023703}">
                      <ahyp:hlinkClr xmlns="" xmlns:ahyp="http://schemas.microsoft.com/office/drawing/2018/hyperlinkcolor" val="tx"/>
                    </a:ext>
                  </a:extLst>
                </a:hlinkClick>
              </a:rPr>
              <a:t>Doodling in Math: Spirals, Fibonacci, and Being a Plant [1 of 3] – YouTube</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7"/>
              </a:rPr>
              <a:t>https://www.youtube.com/watch?v=ahXIMUkSXX0</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u="sng" kern="1200" dirty="0">
                <a:solidFill>
                  <a:schemeClr val="tx1"/>
                </a:solidFill>
                <a:effectLst/>
                <a:latin typeface="+mn-lt"/>
                <a:ea typeface="+mn-ea"/>
                <a:cs typeface="+mn-cs"/>
                <a:hlinkClick r:id="rId8">
                  <a:extLst>
                    <a:ext uri="{A12FA001-AC4F-418D-AE19-62706E023703}">
                      <ahyp:hlinkClr xmlns="" xmlns:ahyp="http://schemas.microsoft.com/office/drawing/2018/hyperlinkcolor" val="tx"/>
                    </a:ext>
                  </a:extLst>
                </a:hlinkClick>
              </a:rPr>
              <a:t>Golden Ratio = Mind Blown! - YouTube</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8"/>
              </a:rPr>
              <a:t>https://www.youtube.com/watch?v=c8ccsE_IumM</a:t>
            </a:r>
            <a:r>
              <a:rPr lang="en-US" sz="1200" kern="1200" dirty="0">
                <a:solidFill>
                  <a:schemeClr val="tx1"/>
                </a:solidFill>
                <a:effectLst/>
                <a:latin typeface="+mn-lt"/>
                <a:ea typeface="+mn-ea"/>
                <a:cs typeface="+mn-cs"/>
              </a:rPr>
              <a:t> </a:t>
            </a:r>
          </a:p>
          <a:p>
            <a:endParaRPr lang="en-US" dirty="0">
              <a:cs typeface="Calibri"/>
            </a:endParaRPr>
          </a:p>
        </p:txBody>
      </p:sp>
      <p:sp>
        <p:nvSpPr>
          <p:cNvPr id="4" name="Slide Number Placeholder 3"/>
          <p:cNvSpPr>
            <a:spLocks noGrp="1"/>
          </p:cNvSpPr>
          <p:nvPr>
            <p:ph type="sldNum" sz="quarter" idx="5"/>
          </p:nvPr>
        </p:nvSpPr>
        <p:spPr/>
        <p:txBody>
          <a:bodyPr/>
          <a:lstStyle/>
          <a:p>
            <a:fld id="{53433F1A-706F-4739-AE42-6E02610226F4}" type="slidenum">
              <a:rPr lang="en-CA" smtClean="0"/>
              <a:t>38</a:t>
            </a:fld>
            <a:endParaRPr lang="en-CA"/>
          </a:p>
        </p:txBody>
      </p:sp>
    </p:spTree>
    <p:extLst>
      <p:ext uri="{BB962C8B-B14F-4D97-AF65-F5344CB8AC3E}">
        <p14:creationId xmlns:p14="http://schemas.microsoft.com/office/powerpoint/2010/main" val="230935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You may want to have students take pics of themselves spending free time outside and post them as a progression over a month.</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David Suzuki Nature Challenge - </a:t>
            </a:r>
            <a:r>
              <a:rPr lang="en-CA" sz="1200" b="0" i="0" u="sng" strike="noStrike" kern="1200" dirty="0">
                <a:solidFill>
                  <a:schemeClr val="tx1"/>
                </a:solidFill>
                <a:effectLst/>
                <a:latin typeface="+mn-lt"/>
                <a:ea typeface="+mn-ea"/>
                <a:cs typeface="+mn-cs"/>
                <a:hlinkClick r:id="rId3"/>
              </a:rPr>
              <a:t>https://davidsuzuki.org/take-action/act-locally/one-nature-challenge/</a:t>
            </a:r>
            <a:endParaRPr lang="en-US" dirty="0"/>
          </a:p>
        </p:txBody>
      </p:sp>
      <p:sp>
        <p:nvSpPr>
          <p:cNvPr id="4" name="Slide Number Placeholder 3"/>
          <p:cNvSpPr>
            <a:spLocks noGrp="1"/>
          </p:cNvSpPr>
          <p:nvPr>
            <p:ph type="sldNum" sz="quarter" idx="10"/>
          </p:nvPr>
        </p:nvSpPr>
        <p:spPr/>
        <p:txBody>
          <a:bodyPr/>
          <a:lstStyle/>
          <a:p>
            <a:fld id="{53433F1A-706F-4739-AE42-6E02610226F4}" type="slidenum">
              <a:rPr lang="en-CA" smtClean="0"/>
              <a:t>39</a:t>
            </a:fld>
            <a:endParaRPr lang="en-CA"/>
          </a:p>
        </p:txBody>
      </p:sp>
    </p:spTree>
    <p:extLst>
      <p:ext uri="{BB962C8B-B14F-4D97-AF65-F5344CB8AC3E}">
        <p14:creationId xmlns:p14="http://schemas.microsoft.com/office/powerpoint/2010/main" val="2183503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learning experience supports learning of grades K-8 Health outcomes. Refer to the Health Rubric for your grade level(s), to provide students with extra prompts or guiding questions to support learning of the specific K-8 outcomes. </a:t>
            </a:r>
            <a:endParaRPr lang="en-CA" b="1" dirty="0"/>
          </a:p>
          <a:p>
            <a:endParaRPr lang="en-CA" dirty="0"/>
          </a:p>
        </p:txBody>
      </p:sp>
      <p:sp>
        <p:nvSpPr>
          <p:cNvPr id="4" name="Slide Number Placeholder 3"/>
          <p:cNvSpPr>
            <a:spLocks noGrp="1"/>
          </p:cNvSpPr>
          <p:nvPr>
            <p:ph type="sldNum" sz="quarter" idx="5"/>
          </p:nvPr>
        </p:nvSpPr>
        <p:spPr/>
        <p:txBody>
          <a:bodyPr/>
          <a:lstStyle/>
          <a:p>
            <a:fld id="{53433F1A-706F-4739-AE42-6E02610226F4}" type="slidenum">
              <a:rPr lang="en-CA" smtClean="0"/>
              <a:t>4</a:t>
            </a:fld>
            <a:endParaRPr lang="en-CA"/>
          </a:p>
        </p:txBody>
      </p:sp>
    </p:spTree>
    <p:extLst>
      <p:ext uri="{BB962C8B-B14F-4D97-AF65-F5344CB8AC3E}">
        <p14:creationId xmlns:p14="http://schemas.microsoft.com/office/powerpoint/2010/main" val="3437961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3433F1A-706F-4739-AE42-6E02610226F4}" type="slidenum">
              <a:rPr lang="en-CA" smtClean="0"/>
              <a:t>40</a:t>
            </a:fld>
            <a:endParaRPr lang="en-CA"/>
          </a:p>
        </p:txBody>
      </p:sp>
    </p:spTree>
    <p:extLst>
      <p:ext uri="{BB962C8B-B14F-4D97-AF65-F5344CB8AC3E}">
        <p14:creationId xmlns:p14="http://schemas.microsoft.com/office/powerpoint/2010/main" val="4038921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Elder Dave </a:t>
            </a:r>
            <a:r>
              <a:rPr lang="en-US" sz="1200" dirty="0" err="1"/>
              <a:t>Courchene</a:t>
            </a:r>
            <a:r>
              <a:rPr lang="en-US" sz="1200" dirty="0"/>
              <a:t>: Learning how to care for Mother Earth 3:32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hlinkClick r:id="rId3"/>
              </a:rPr>
              <a:t>https://www.youtube.com/watch?v=p7oW9HgIRsI</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ideas were inspired from the book Natural Curiosity 2</a:t>
            </a:r>
            <a:r>
              <a:rPr lang="en-US" baseline="30000" dirty="0"/>
              <a:t>nd</a:t>
            </a:r>
            <a:r>
              <a:rPr lang="en-US" dirty="0"/>
              <a:t> Edition </a:t>
            </a:r>
            <a:r>
              <a:rPr lang="en-CA" sz="1200" b="0" i="0" u="none" strike="noStrike" kern="1200" dirty="0" smtClean="0">
                <a:solidFill>
                  <a:schemeClr val="tx1"/>
                </a:solidFill>
                <a:effectLst/>
                <a:latin typeface="+mn-lt"/>
                <a:ea typeface="+mn-ea"/>
                <a:cs typeface="+mn-cs"/>
                <a:hlinkClick r:id="rId4" tooltip="https://www.naturalcuriosity.ca/book"/>
              </a:rPr>
              <a:t>https://www.naturalcuriosity.ca/book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is alive – p. 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Everything is interconnected – p. 105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life</a:t>
            </a:r>
            <a:r>
              <a:rPr lang="en-US" baseline="0" dirty="0"/>
              <a:t> is living and breathing together – p. 134</a:t>
            </a:r>
            <a:endParaRPr lang="en-US" dirty="0"/>
          </a:p>
        </p:txBody>
      </p:sp>
      <p:sp>
        <p:nvSpPr>
          <p:cNvPr id="4" name="Slide Number Placeholder 3"/>
          <p:cNvSpPr>
            <a:spLocks noGrp="1"/>
          </p:cNvSpPr>
          <p:nvPr>
            <p:ph type="sldNum" sz="quarter" idx="10"/>
          </p:nvPr>
        </p:nvSpPr>
        <p:spPr/>
        <p:txBody>
          <a:bodyPr/>
          <a:lstStyle/>
          <a:p>
            <a:fld id="{53433F1A-706F-4739-AE42-6E02610226F4}" type="slidenum">
              <a:rPr lang="en-CA" smtClean="0"/>
              <a:t>6</a:t>
            </a:fld>
            <a:endParaRPr lang="en-CA"/>
          </a:p>
        </p:txBody>
      </p:sp>
    </p:spTree>
    <p:extLst>
      <p:ext uri="{BB962C8B-B14F-4D97-AF65-F5344CB8AC3E}">
        <p14:creationId xmlns:p14="http://schemas.microsoft.com/office/powerpoint/2010/main" val="3487636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Based Education Success Pathway Thompson Community Circle VOICE Pathways to Success (2015) report p. 10, 19</a:t>
            </a:r>
          </a:p>
          <a:p>
            <a:r>
              <a:rPr lang="en-US" dirty="0">
                <a:hlinkClick r:id="rId3"/>
              </a:rPr>
              <a:t>https://www.mysterynet.mb.ca/documents/general/Land%20Based%20Educatin%20Success%20Pathway%20-%20Thompson%20Community%20Circle.pdf</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3433F1A-706F-4739-AE42-6E02610226F4}" type="slidenum">
              <a:rPr lang="en-CA" smtClean="0"/>
              <a:t>7</a:t>
            </a:fld>
            <a:endParaRPr lang="en-CA"/>
          </a:p>
        </p:txBody>
      </p:sp>
    </p:spTree>
    <p:extLst>
      <p:ext uri="{BB962C8B-B14F-4D97-AF65-F5344CB8AC3E}">
        <p14:creationId xmlns:p14="http://schemas.microsoft.com/office/powerpoint/2010/main" val="2567732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Integrating Aboriginal Perspectives into Curricula, (2003) Manitoba Education p. 8, or PDF page 14</a:t>
            </a:r>
          </a:p>
          <a:p>
            <a:r>
              <a:rPr lang="en-US" sz="1200" u="sng" kern="1200" dirty="0">
                <a:solidFill>
                  <a:schemeClr val="tx1"/>
                </a:solidFill>
                <a:effectLst/>
                <a:latin typeface="+mn-lt"/>
                <a:ea typeface="+mn-ea"/>
                <a:cs typeface="+mn-cs"/>
                <a:hlinkClick r:id="rId3"/>
              </a:rPr>
              <a:t>https://www.edu.gov.mb.ca/k12/docs/policy/abpersp/ab_persp.pdf</a:t>
            </a:r>
            <a:r>
              <a:rPr lang="en-US" sz="1200" kern="1200" dirty="0">
                <a:solidFill>
                  <a:schemeClr val="tx1"/>
                </a:solidFill>
                <a:effectLst/>
                <a:latin typeface="+mn-lt"/>
                <a:ea typeface="+mn-ea"/>
                <a:cs typeface="+mn-cs"/>
              </a:rPr>
              <a:t> </a:t>
            </a:r>
          </a:p>
          <a:p>
            <a:endParaRPr lang="en-US" dirty="0"/>
          </a:p>
          <a:p>
            <a:r>
              <a:rPr lang="en-US" dirty="0"/>
              <a:t>Pre-Contact It’s Our Time Tool Kit: Assembly of First Nations Sacred Medicines p. 18,</a:t>
            </a:r>
            <a:r>
              <a:rPr lang="en-US" baseline="0" dirty="0"/>
              <a:t> or PDF page 4</a:t>
            </a:r>
          </a:p>
          <a:p>
            <a:r>
              <a:rPr lang="en-US" sz="1200" u="sng" kern="1200" dirty="0">
                <a:solidFill>
                  <a:schemeClr val="tx1"/>
                </a:solidFill>
                <a:effectLst/>
                <a:latin typeface="+mn-lt"/>
                <a:ea typeface="+mn-ea"/>
                <a:cs typeface="+mn-cs"/>
                <a:hlinkClick r:id="rId4"/>
              </a:rPr>
              <a:t>https://education.afn.ca/afntoolkit/wp-content/uploads/2018/05/Plaintalk-2-Pre-Contact.pdf</a:t>
            </a:r>
            <a:r>
              <a:rPr lang="en-US" sz="1200" kern="1200" dirty="0">
                <a:solidFill>
                  <a:schemeClr val="tx1"/>
                </a:solidFill>
                <a:effectLst/>
                <a:latin typeface="+mn-lt"/>
                <a:ea typeface="+mn-ea"/>
                <a:cs typeface="+mn-cs"/>
              </a:rPr>
              <a:t> </a:t>
            </a:r>
          </a:p>
          <a:p>
            <a:r>
              <a:rPr lang="en-US" dirty="0"/>
              <a:t>Multi-Touch Book on iTunes</a:t>
            </a:r>
          </a:p>
          <a:p>
            <a:r>
              <a:rPr lang="en-US" sz="1200" u="sng" kern="1200" dirty="0">
                <a:solidFill>
                  <a:schemeClr val="tx1"/>
                </a:solidFill>
                <a:effectLst/>
                <a:latin typeface="+mn-lt"/>
                <a:ea typeface="+mn-ea"/>
                <a:cs typeface="+mn-cs"/>
                <a:hlinkClick r:id="rId5"/>
              </a:rPr>
              <a:t>https://books.apple.com/ca/book/pre-contact/id1373932866</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3433F1A-706F-4739-AE42-6E02610226F4}" type="slidenum">
              <a:rPr lang="en-CA" smtClean="0"/>
              <a:t>8</a:t>
            </a:fld>
            <a:endParaRPr lang="en-CA"/>
          </a:p>
        </p:txBody>
      </p:sp>
    </p:spTree>
    <p:extLst>
      <p:ext uri="{BB962C8B-B14F-4D97-AF65-F5344CB8AC3E}">
        <p14:creationId xmlns:p14="http://schemas.microsoft.com/office/powerpoint/2010/main" val="3521543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Stories from the land - </a:t>
            </a:r>
            <a:r>
              <a:rPr lang="en-US" sz="1200" b="0" i="0" u="sng" strike="noStrike" kern="1200">
                <a:solidFill>
                  <a:schemeClr val="tx1"/>
                </a:solidFill>
                <a:effectLst/>
                <a:latin typeface="+mn-lt"/>
                <a:ea typeface="+mn-ea"/>
                <a:cs typeface="+mn-cs"/>
                <a:hlinkClick r:id="rId3"/>
              </a:rPr>
              <a:t>https://maps.canada.ca/journal/content-en.html?lang=en&amp;appid=0e585399e9474ccf932104a239d90652&amp;appidalt=11756f2e3c454acdb214f950cf1e2f7d</a:t>
            </a:r>
            <a:r>
              <a:rPr lang="en-US"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10"/>
          </p:nvPr>
        </p:nvSpPr>
        <p:spPr/>
        <p:txBody>
          <a:bodyPr/>
          <a:lstStyle/>
          <a:p>
            <a:fld id="{53433F1A-706F-4739-AE42-6E02610226F4}" type="slidenum">
              <a:rPr lang="en-CA" smtClean="0"/>
              <a:t>9</a:t>
            </a:fld>
            <a:endParaRPr lang="en-CA"/>
          </a:p>
        </p:txBody>
      </p:sp>
    </p:spTree>
    <p:extLst>
      <p:ext uri="{BB962C8B-B14F-4D97-AF65-F5344CB8AC3E}">
        <p14:creationId xmlns:p14="http://schemas.microsoft.com/office/powerpoint/2010/main" val="2100662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When you click this link, </a:t>
            </a:r>
            <a:r>
              <a:rPr lang="en-US" sz="1200" b="0" i="0" u="sng" kern="1200" dirty="0">
                <a:solidFill>
                  <a:schemeClr val="tx1"/>
                </a:solidFill>
                <a:effectLst/>
                <a:latin typeface="+mn-lt"/>
                <a:ea typeface="+mn-ea"/>
                <a:cs typeface="+mn-cs"/>
              </a:rPr>
              <a:t>MFNERC</a:t>
            </a:r>
            <a:r>
              <a:rPr lang="en-US" sz="1200" b="0" i="0" u="none" strike="noStrike" kern="1200" dirty="0">
                <a:solidFill>
                  <a:schemeClr val="tx1"/>
                </a:solidFill>
                <a:effectLst/>
                <a:latin typeface="+mn-lt"/>
                <a:ea typeface="+mn-ea"/>
                <a:cs typeface="+mn-cs"/>
              </a:rPr>
              <a:t> – </a:t>
            </a:r>
            <a:r>
              <a:rPr lang="en-US" sz="1200" b="0" i="0" u="sng" strike="noStrike" kern="1200" dirty="0">
                <a:solidFill>
                  <a:schemeClr val="tx1"/>
                </a:solidFill>
                <a:effectLst/>
                <a:latin typeface="+mn-lt"/>
                <a:ea typeface="+mn-ea"/>
                <a:cs typeface="+mn-cs"/>
                <a:hlinkClick r:id="rId3"/>
              </a:rPr>
              <a:t>https://mfnerc.org/community-map/</a:t>
            </a:r>
            <a:r>
              <a:rPr lang="en-US" sz="1200" b="0" i="0" u="none" strike="noStrike" kern="1200" dirty="0">
                <a:solidFill>
                  <a:schemeClr val="tx1"/>
                </a:solidFill>
                <a:effectLst/>
                <a:latin typeface="+mn-lt"/>
                <a:ea typeface="+mn-ea"/>
                <a:cs typeface="+mn-cs"/>
              </a:rPr>
              <a:t>, there are short videos explaining the translation for the First Nation community names. Hover your mouse over each community to play a short video which includes the background to the name and how to pronounce it.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Sources to research Indigenous words that describe place:</a:t>
            </a:r>
            <a:r>
              <a:rPr lang="en-US" sz="1200" b="0" i="0" kern="1200" dirty="0">
                <a:solidFill>
                  <a:schemeClr val="tx1"/>
                </a:solidFill>
                <a:effectLst/>
                <a:latin typeface="+mn-lt"/>
                <a:ea typeface="+mn-ea"/>
                <a:cs typeface="+mn-cs"/>
              </a:rPr>
              <a:t>​</a:t>
            </a:r>
          </a:p>
          <a:p>
            <a:pPr rtl="0" fontAlgn="base"/>
            <a:r>
              <a:rPr lang="en-US" sz="1200" b="0" i="0" u="sng" strike="noStrike" kern="1200" dirty="0">
                <a:solidFill>
                  <a:schemeClr val="tx1"/>
                </a:solidFill>
                <a:effectLst/>
                <a:latin typeface="+mn-lt"/>
                <a:ea typeface="+mn-ea"/>
                <a:cs typeface="+mn-cs"/>
                <a:hlinkClick r:id="rId4"/>
              </a:rPr>
              <a:t>https://ojibwe.lib.umn.edu/</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US" sz="1200" b="0" i="0" u="sng" strike="noStrike" kern="1200" dirty="0">
                <a:solidFill>
                  <a:schemeClr val="tx1"/>
                </a:solidFill>
                <a:effectLst/>
                <a:latin typeface="+mn-lt"/>
                <a:ea typeface="+mn-ea"/>
                <a:cs typeface="+mn-cs"/>
                <a:hlinkClick r:id="rId5"/>
              </a:rPr>
              <a:t>https://fmp.cla.umn.edu/dakota/</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US" sz="1200" b="0" i="0" u="sng" strike="noStrike" kern="1200" dirty="0">
                <a:solidFill>
                  <a:schemeClr val="tx1"/>
                </a:solidFill>
                <a:effectLst/>
                <a:latin typeface="+mn-lt"/>
                <a:ea typeface="+mn-ea"/>
                <a:cs typeface="+mn-cs"/>
                <a:hlinkClick r:id="rId6"/>
              </a:rPr>
              <a:t>https://www.creedictionary.com/</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US" sz="1200" b="0" i="0" u="sng" strike="noStrike" kern="1200" dirty="0">
                <a:solidFill>
                  <a:schemeClr val="tx1"/>
                </a:solidFill>
                <a:effectLst/>
                <a:latin typeface="+mn-lt"/>
                <a:ea typeface="+mn-ea"/>
                <a:cs typeface="+mn-cs"/>
                <a:hlinkClick r:id="rId7"/>
              </a:rPr>
              <a:t>https://dictionary.michif.atlas-ling.ca/</a:t>
            </a:r>
            <a:r>
              <a:rPr lang="en-US" sz="1200" b="0" i="0" u="none" strike="noStrike"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3433F1A-706F-4739-AE42-6E02610226F4}" type="slidenum">
              <a:rPr lang="en-CA" smtClean="0"/>
              <a:t>10</a:t>
            </a:fld>
            <a:endParaRPr lang="en-CA"/>
          </a:p>
        </p:txBody>
      </p:sp>
    </p:spTree>
    <p:extLst>
      <p:ext uri="{BB962C8B-B14F-4D97-AF65-F5344CB8AC3E}">
        <p14:creationId xmlns:p14="http://schemas.microsoft.com/office/powerpoint/2010/main" val="4186961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Territories - </a:t>
            </a:r>
            <a:r>
              <a:rPr lang="en-US" dirty="0">
                <a:hlinkClick r:id="rId3"/>
              </a:rPr>
              <a:t>https://native-land.ca/</a:t>
            </a:r>
            <a:r>
              <a:rPr lang="en-US" dirty="0"/>
              <a:t> </a:t>
            </a:r>
          </a:p>
          <a:p>
            <a:r>
              <a:rPr lang="en-US" dirty="0"/>
              <a:t>Treaty Relations Commission of</a:t>
            </a:r>
            <a:r>
              <a:rPr lang="en-US" sz="1200" b="0" i="0" u="none" strike="noStrike" kern="1200" dirty="0">
                <a:solidFill>
                  <a:schemeClr val="tx1"/>
                </a:solidFill>
                <a:effectLst/>
                <a:latin typeface="+mn-lt"/>
                <a:ea typeface="+mn-ea"/>
                <a:cs typeface="+mn-cs"/>
              </a:rPr>
              <a:t> </a:t>
            </a:r>
            <a:r>
              <a:rPr lang="en-US" dirty="0"/>
              <a:t>Manitoba -</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4"/>
              </a:rPr>
              <a:t>http://www.trcm.ca</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endParaRPr lang="en-US" dirty="0"/>
          </a:p>
          <a:p>
            <a:r>
              <a:rPr lang="en-US" dirty="0"/>
              <a:t>NativeLand.ca - Teacher Guide - </a:t>
            </a:r>
            <a:r>
              <a:rPr lang="en-US" u="sng" dirty="0">
                <a:hlinkClick r:id="rId5"/>
              </a:rPr>
              <a:t>https://native-land.ca/wp/wp-content/uploads/2019/03/teacher_guide_2019_final.pdf</a:t>
            </a:r>
            <a:r>
              <a:rPr lang="en-US" dirty="0"/>
              <a:t>  </a:t>
            </a:r>
            <a:endParaRPr lang="en-US" dirty="0">
              <a:cs typeface="Calibri"/>
            </a:endParaRPr>
          </a:p>
          <a:p>
            <a:r>
              <a:rPr lang="en-US" b="1" dirty="0"/>
              <a:t>Click </a:t>
            </a:r>
            <a:r>
              <a:rPr lang="en-US" b="1" i="1" dirty="0"/>
              <a:t>Territory Acknowledgement </a:t>
            </a:r>
            <a:r>
              <a:rPr lang="en-US" b="1" dirty="0"/>
              <a:t>under the </a:t>
            </a:r>
            <a:r>
              <a:rPr lang="en-US" b="1" i="1" dirty="0"/>
              <a:t>Resources</a:t>
            </a:r>
            <a:r>
              <a:rPr lang="en-US" b="1" dirty="0"/>
              <a:t> tab to find an explanation of what territory/land acknowledgements are and the importance of those acknowledgements. </a:t>
            </a:r>
          </a:p>
          <a:p>
            <a:r>
              <a:rPr lang="en-US" dirty="0"/>
              <a:t>NativeLand.ca - Land</a:t>
            </a:r>
            <a:r>
              <a:rPr lang="en-US" sz="1200" b="0" i="0" u="none" strike="noStrike" kern="1200" dirty="0">
                <a:solidFill>
                  <a:schemeClr val="tx1"/>
                </a:solidFill>
                <a:effectLst/>
                <a:latin typeface="+mn-lt"/>
                <a:ea typeface="+mn-ea"/>
                <a:cs typeface="+mn-cs"/>
              </a:rPr>
              <a:t> Acknowledgements</a:t>
            </a:r>
            <a:r>
              <a:rPr lang="en-US" sz="1200" b="0" i="0" kern="1200" dirty="0">
                <a:solidFill>
                  <a:schemeClr val="tx1"/>
                </a:solidFill>
                <a:effectLst/>
                <a:latin typeface="+mn-lt"/>
                <a:ea typeface="+mn-ea"/>
                <a:cs typeface="+mn-cs"/>
              </a:rPr>
              <a:t>​</a:t>
            </a:r>
            <a:r>
              <a:rPr lang="en-US" dirty="0"/>
              <a:t> - </a:t>
            </a:r>
            <a:r>
              <a:rPr lang="en-US" b="1" dirty="0"/>
              <a:t>https://native-land.ca/resources/territory-acknowledgement/</a:t>
            </a:r>
          </a:p>
          <a:p>
            <a:r>
              <a:rPr lang="en-US" sz="1200" b="1" i="0" kern="1200" dirty="0">
                <a:solidFill>
                  <a:schemeClr val="tx1"/>
                </a:solidFill>
                <a:effectLst/>
                <a:latin typeface="+mn-lt"/>
                <a:cs typeface="Calibri"/>
              </a:rPr>
              <a:t>An example of a territory/land acknowledgement is the </a:t>
            </a:r>
            <a:r>
              <a:rPr lang="en-US" sz="1200" kern="1200" dirty="0">
                <a:solidFill>
                  <a:schemeClr val="tx1"/>
                </a:solidFill>
                <a:effectLst/>
                <a:latin typeface="+mn-lt"/>
                <a:ea typeface="+mn-ea"/>
                <a:cs typeface="+mn-cs"/>
              </a:rPr>
              <a:t>Winnipeg Jets True North Land Acknowledgement </a:t>
            </a:r>
            <a:r>
              <a:rPr lang="en-US" sz="1200" u="sng" kern="1200" dirty="0">
                <a:solidFill>
                  <a:schemeClr val="tx1"/>
                </a:solidFill>
                <a:effectLst/>
                <a:latin typeface="+mn-lt"/>
                <a:ea typeface="+mn-ea"/>
                <a:cs typeface="+mn-cs"/>
                <a:hlinkClick r:id="rId6"/>
              </a:rPr>
              <a:t>https://www.nhl.com/jets/community/wasac</a:t>
            </a:r>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“Bell MTS Place is located on Treaty One lands, the original territories of the Anishinaabe, Cree, Oji-Cree, Dakota, Lakota, Dene peoples, and the homeland of the Métis Nation.”</a:t>
            </a:r>
            <a:endParaRPr lang="en-CA" sz="1200" b="1" i="1" kern="1200" dirty="0">
              <a:solidFill>
                <a:schemeClr val="tx1"/>
              </a:solidFill>
              <a:effectLst/>
              <a:latin typeface="+mn-lt"/>
              <a:ea typeface="+mn-ea"/>
              <a:cs typeface="+mn-cs"/>
            </a:endParaRPr>
          </a:p>
          <a:p>
            <a:endParaRPr lang="en-US" sz="1200" b="1" i="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53433F1A-706F-4739-AE42-6E02610226F4}" type="slidenum">
              <a:rPr lang="en-CA" smtClean="0"/>
              <a:t>11</a:t>
            </a:fld>
            <a:endParaRPr lang="en-CA"/>
          </a:p>
        </p:txBody>
      </p:sp>
    </p:spTree>
    <p:extLst>
      <p:ext uri="{BB962C8B-B14F-4D97-AF65-F5344CB8AC3E}">
        <p14:creationId xmlns:p14="http://schemas.microsoft.com/office/powerpoint/2010/main" val="1486344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99AE-3CC0-481B-892E-6925D6F3FB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5ECC697-DD1B-44FE-AC3A-AE74DBE051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EF8D06F-97D7-470D-90F6-2327DF71F46D}"/>
              </a:ext>
            </a:extLst>
          </p:cNvPr>
          <p:cNvSpPr>
            <a:spLocks noGrp="1"/>
          </p:cNvSpPr>
          <p:nvPr>
            <p:ph type="dt" sz="half" idx="10"/>
          </p:nvPr>
        </p:nvSpPr>
        <p:spPr/>
        <p:txBody>
          <a:bodyPr/>
          <a:lstStyle/>
          <a:p>
            <a:fld id="{190E4BF1-319D-40F5-9178-D4CD4E372285}" type="datetimeFigureOut">
              <a:rPr lang="en-CA" smtClean="0"/>
              <a:t>2021-05-31</a:t>
            </a:fld>
            <a:endParaRPr lang="en-CA"/>
          </a:p>
        </p:txBody>
      </p:sp>
      <p:sp>
        <p:nvSpPr>
          <p:cNvPr id="5" name="Footer Placeholder 4">
            <a:extLst>
              <a:ext uri="{FF2B5EF4-FFF2-40B4-BE49-F238E27FC236}">
                <a16:creationId xmlns:a16="http://schemas.microsoft.com/office/drawing/2014/main" id="{102BD5A4-588E-4101-B6A3-DDB41FFB5D7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7912237-F8C1-4B9A-A8B6-C4B537753B65}"/>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67694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40F6-8338-4524-8790-8389936EED1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88E21E2-74CC-49DD-A29F-D9B8504919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1A6E5F6-009D-4721-9115-263806C75558}"/>
              </a:ext>
            </a:extLst>
          </p:cNvPr>
          <p:cNvSpPr>
            <a:spLocks noGrp="1"/>
          </p:cNvSpPr>
          <p:nvPr>
            <p:ph type="dt" sz="half" idx="10"/>
          </p:nvPr>
        </p:nvSpPr>
        <p:spPr/>
        <p:txBody>
          <a:bodyPr/>
          <a:lstStyle/>
          <a:p>
            <a:fld id="{190E4BF1-319D-40F5-9178-D4CD4E372285}" type="datetimeFigureOut">
              <a:rPr lang="en-CA" smtClean="0"/>
              <a:t>2021-05-31</a:t>
            </a:fld>
            <a:endParaRPr lang="en-CA"/>
          </a:p>
        </p:txBody>
      </p:sp>
      <p:sp>
        <p:nvSpPr>
          <p:cNvPr id="5" name="Footer Placeholder 4">
            <a:extLst>
              <a:ext uri="{FF2B5EF4-FFF2-40B4-BE49-F238E27FC236}">
                <a16:creationId xmlns:a16="http://schemas.microsoft.com/office/drawing/2014/main" id="{B857D176-B9A3-49DC-B848-A876CB73292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AEC8A75-156F-43AF-BFE5-2EDBCA1E705D}"/>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1923265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80F945-B1DB-40C0-AD4A-2101E94507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761A03C-6913-4340-822D-D680438F2D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0696AE8-B1C1-44DD-97AA-1114C537E4B6}"/>
              </a:ext>
            </a:extLst>
          </p:cNvPr>
          <p:cNvSpPr>
            <a:spLocks noGrp="1"/>
          </p:cNvSpPr>
          <p:nvPr>
            <p:ph type="dt" sz="half" idx="10"/>
          </p:nvPr>
        </p:nvSpPr>
        <p:spPr/>
        <p:txBody>
          <a:bodyPr/>
          <a:lstStyle/>
          <a:p>
            <a:fld id="{190E4BF1-319D-40F5-9178-D4CD4E372285}" type="datetimeFigureOut">
              <a:rPr lang="en-CA" smtClean="0"/>
              <a:t>2021-05-31</a:t>
            </a:fld>
            <a:endParaRPr lang="en-CA"/>
          </a:p>
        </p:txBody>
      </p:sp>
      <p:sp>
        <p:nvSpPr>
          <p:cNvPr id="5" name="Footer Placeholder 4">
            <a:extLst>
              <a:ext uri="{FF2B5EF4-FFF2-40B4-BE49-F238E27FC236}">
                <a16:creationId xmlns:a16="http://schemas.microsoft.com/office/drawing/2014/main" id="{C060EA65-A80E-433F-BBF0-FCCEE412665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FBF3DA9-EC9A-4CFA-8A04-75338B9B953B}"/>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2320710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18F7-3140-4AD6-9D81-BAD7421849F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71E35B0-5D04-48A4-95E2-E2E684FA52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3A44011-A5E4-48E5-81E3-2AA0A083B0F2}"/>
              </a:ext>
            </a:extLst>
          </p:cNvPr>
          <p:cNvSpPr>
            <a:spLocks noGrp="1"/>
          </p:cNvSpPr>
          <p:nvPr>
            <p:ph type="dt" sz="half" idx="10"/>
          </p:nvPr>
        </p:nvSpPr>
        <p:spPr/>
        <p:txBody>
          <a:bodyPr/>
          <a:lstStyle/>
          <a:p>
            <a:fld id="{190E4BF1-319D-40F5-9178-D4CD4E372285}" type="datetimeFigureOut">
              <a:rPr lang="en-CA" smtClean="0"/>
              <a:t>2021-05-31</a:t>
            </a:fld>
            <a:endParaRPr lang="en-CA"/>
          </a:p>
        </p:txBody>
      </p:sp>
      <p:sp>
        <p:nvSpPr>
          <p:cNvPr id="5" name="Footer Placeholder 4">
            <a:extLst>
              <a:ext uri="{FF2B5EF4-FFF2-40B4-BE49-F238E27FC236}">
                <a16:creationId xmlns:a16="http://schemas.microsoft.com/office/drawing/2014/main" id="{27E8E517-96EB-4B38-9F82-4B82CAEC3DB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31B8A90-A6A6-4126-8615-E0BDA9CB7C7A}"/>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2615922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C418-D737-4E7D-B963-DEC8447BA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ADECF4A-B72A-4AA9-82E1-B693207C4F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825188-61B4-4D9E-9E62-8944002713CA}"/>
              </a:ext>
            </a:extLst>
          </p:cNvPr>
          <p:cNvSpPr>
            <a:spLocks noGrp="1"/>
          </p:cNvSpPr>
          <p:nvPr>
            <p:ph type="dt" sz="half" idx="10"/>
          </p:nvPr>
        </p:nvSpPr>
        <p:spPr/>
        <p:txBody>
          <a:bodyPr/>
          <a:lstStyle/>
          <a:p>
            <a:fld id="{190E4BF1-319D-40F5-9178-D4CD4E372285}" type="datetimeFigureOut">
              <a:rPr lang="en-CA" smtClean="0"/>
              <a:t>2021-05-31</a:t>
            </a:fld>
            <a:endParaRPr lang="en-CA"/>
          </a:p>
        </p:txBody>
      </p:sp>
      <p:sp>
        <p:nvSpPr>
          <p:cNvPr id="5" name="Footer Placeholder 4">
            <a:extLst>
              <a:ext uri="{FF2B5EF4-FFF2-40B4-BE49-F238E27FC236}">
                <a16:creationId xmlns:a16="http://schemas.microsoft.com/office/drawing/2014/main" id="{8583F3B2-8063-433F-A60C-FDD302216BF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6C39967-3B2D-46FB-9F26-5F6F440071EE}"/>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1399812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DAA4-6DB5-489A-AD5C-8969A645939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22182A5-FF0F-49B0-8FD1-993ABDD47B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33C3E6F-D0DD-4CA5-BE5B-E741B47A21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9D15440-E9C9-467B-B18D-271B79FFB6CD}"/>
              </a:ext>
            </a:extLst>
          </p:cNvPr>
          <p:cNvSpPr>
            <a:spLocks noGrp="1"/>
          </p:cNvSpPr>
          <p:nvPr>
            <p:ph type="dt" sz="half" idx="10"/>
          </p:nvPr>
        </p:nvSpPr>
        <p:spPr/>
        <p:txBody>
          <a:bodyPr/>
          <a:lstStyle/>
          <a:p>
            <a:fld id="{190E4BF1-319D-40F5-9178-D4CD4E372285}" type="datetimeFigureOut">
              <a:rPr lang="en-CA" smtClean="0"/>
              <a:t>2021-05-31</a:t>
            </a:fld>
            <a:endParaRPr lang="en-CA"/>
          </a:p>
        </p:txBody>
      </p:sp>
      <p:sp>
        <p:nvSpPr>
          <p:cNvPr id="6" name="Footer Placeholder 5">
            <a:extLst>
              <a:ext uri="{FF2B5EF4-FFF2-40B4-BE49-F238E27FC236}">
                <a16:creationId xmlns:a16="http://schemas.microsoft.com/office/drawing/2014/main" id="{6546AF29-C518-42A0-8A33-07A28E8A901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B193E12-D8D6-48E5-8811-D67B4DE6C1AC}"/>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1540513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C00A-471A-47E5-99A4-CB1C972F22A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1720358-09B5-4561-8FE0-47F0D45FE0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3CAE35-6956-491E-8F15-8F0F70AA3E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3DA318D-17F8-4779-B9EB-EB35937B1B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ED60C7-7D40-4302-8960-B600400F9F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9317003-D23E-47AE-840C-D22A9945F80A}"/>
              </a:ext>
            </a:extLst>
          </p:cNvPr>
          <p:cNvSpPr>
            <a:spLocks noGrp="1"/>
          </p:cNvSpPr>
          <p:nvPr>
            <p:ph type="dt" sz="half" idx="10"/>
          </p:nvPr>
        </p:nvSpPr>
        <p:spPr/>
        <p:txBody>
          <a:bodyPr/>
          <a:lstStyle/>
          <a:p>
            <a:fld id="{190E4BF1-319D-40F5-9178-D4CD4E372285}" type="datetimeFigureOut">
              <a:rPr lang="en-CA" smtClean="0"/>
              <a:t>2021-05-31</a:t>
            </a:fld>
            <a:endParaRPr lang="en-CA"/>
          </a:p>
        </p:txBody>
      </p:sp>
      <p:sp>
        <p:nvSpPr>
          <p:cNvPr id="8" name="Footer Placeholder 7">
            <a:extLst>
              <a:ext uri="{FF2B5EF4-FFF2-40B4-BE49-F238E27FC236}">
                <a16:creationId xmlns:a16="http://schemas.microsoft.com/office/drawing/2014/main" id="{64639465-2771-4E23-9166-5B00150C9BAB}"/>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72F72948-DF4A-40DB-9FDC-3ACF1BD2E2FF}"/>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336365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D3F22-3A7F-41D9-B8A6-E21F3BCE634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0FBD0C9-DB61-4164-A712-4DA9596A08E5}"/>
              </a:ext>
            </a:extLst>
          </p:cNvPr>
          <p:cNvSpPr>
            <a:spLocks noGrp="1"/>
          </p:cNvSpPr>
          <p:nvPr>
            <p:ph type="dt" sz="half" idx="10"/>
          </p:nvPr>
        </p:nvSpPr>
        <p:spPr/>
        <p:txBody>
          <a:bodyPr/>
          <a:lstStyle/>
          <a:p>
            <a:fld id="{190E4BF1-319D-40F5-9178-D4CD4E372285}" type="datetimeFigureOut">
              <a:rPr lang="en-CA" smtClean="0"/>
              <a:t>2021-05-31</a:t>
            </a:fld>
            <a:endParaRPr lang="en-CA"/>
          </a:p>
        </p:txBody>
      </p:sp>
      <p:sp>
        <p:nvSpPr>
          <p:cNvPr id="4" name="Footer Placeholder 3">
            <a:extLst>
              <a:ext uri="{FF2B5EF4-FFF2-40B4-BE49-F238E27FC236}">
                <a16:creationId xmlns:a16="http://schemas.microsoft.com/office/drawing/2014/main" id="{ADDCC95F-F416-45DA-A6D7-73409781AE3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425A880-7882-44DD-A7D7-88FF53208482}"/>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3774640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1626AD-EF5A-447B-8F70-C91BCF509E45}"/>
              </a:ext>
            </a:extLst>
          </p:cNvPr>
          <p:cNvSpPr>
            <a:spLocks noGrp="1"/>
          </p:cNvSpPr>
          <p:nvPr>
            <p:ph type="dt" sz="half" idx="10"/>
          </p:nvPr>
        </p:nvSpPr>
        <p:spPr/>
        <p:txBody>
          <a:bodyPr/>
          <a:lstStyle/>
          <a:p>
            <a:fld id="{190E4BF1-319D-40F5-9178-D4CD4E372285}" type="datetimeFigureOut">
              <a:rPr lang="en-CA" smtClean="0"/>
              <a:t>2021-05-31</a:t>
            </a:fld>
            <a:endParaRPr lang="en-CA"/>
          </a:p>
        </p:txBody>
      </p:sp>
      <p:sp>
        <p:nvSpPr>
          <p:cNvPr id="3" name="Footer Placeholder 2">
            <a:extLst>
              <a:ext uri="{FF2B5EF4-FFF2-40B4-BE49-F238E27FC236}">
                <a16:creationId xmlns:a16="http://schemas.microsoft.com/office/drawing/2014/main" id="{0C824893-8671-47A3-81ED-C41CD6A334C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DBEBE6C-F81C-4B2F-978A-A41A54E92000}"/>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2894384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616-666D-4945-84B5-7E626BF48D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1B1BE11-47B6-4978-B45F-D8BB4D4DAD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2D54504-DCEC-4031-949F-1E573E80F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3F033-F75A-4C24-A3ED-2030C43E41FD}"/>
              </a:ext>
            </a:extLst>
          </p:cNvPr>
          <p:cNvSpPr>
            <a:spLocks noGrp="1"/>
          </p:cNvSpPr>
          <p:nvPr>
            <p:ph type="dt" sz="half" idx="10"/>
          </p:nvPr>
        </p:nvSpPr>
        <p:spPr/>
        <p:txBody>
          <a:bodyPr/>
          <a:lstStyle/>
          <a:p>
            <a:fld id="{190E4BF1-319D-40F5-9178-D4CD4E372285}" type="datetimeFigureOut">
              <a:rPr lang="en-CA" smtClean="0"/>
              <a:t>2021-05-31</a:t>
            </a:fld>
            <a:endParaRPr lang="en-CA"/>
          </a:p>
        </p:txBody>
      </p:sp>
      <p:sp>
        <p:nvSpPr>
          <p:cNvPr id="6" name="Footer Placeholder 5">
            <a:extLst>
              <a:ext uri="{FF2B5EF4-FFF2-40B4-BE49-F238E27FC236}">
                <a16:creationId xmlns:a16="http://schemas.microsoft.com/office/drawing/2014/main" id="{BD26509D-824E-47CF-929B-24292C263E3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0140E93-E8B6-4F03-8FEC-9C82EFB9CE42}"/>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142461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489EC-08BA-4795-9B79-385335BD22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C8CE4829-5599-4660-8861-686927632B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6EEAC2F-55A2-4E61-BAA9-84C842A776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595EB3-3275-43A0-B5C3-88F2BC636B28}"/>
              </a:ext>
            </a:extLst>
          </p:cNvPr>
          <p:cNvSpPr>
            <a:spLocks noGrp="1"/>
          </p:cNvSpPr>
          <p:nvPr>
            <p:ph type="dt" sz="half" idx="10"/>
          </p:nvPr>
        </p:nvSpPr>
        <p:spPr/>
        <p:txBody>
          <a:bodyPr/>
          <a:lstStyle/>
          <a:p>
            <a:fld id="{190E4BF1-319D-40F5-9178-D4CD4E372285}" type="datetimeFigureOut">
              <a:rPr lang="en-CA" smtClean="0"/>
              <a:t>2021-05-31</a:t>
            </a:fld>
            <a:endParaRPr lang="en-CA"/>
          </a:p>
        </p:txBody>
      </p:sp>
      <p:sp>
        <p:nvSpPr>
          <p:cNvPr id="6" name="Footer Placeholder 5">
            <a:extLst>
              <a:ext uri="{FF2B5EF4-FFF2-40B4-BE49-F238E27FC236}">
                <a16:creationId xmlns:a16="http://schemas.microsoft.com/office/drawing/2014/main" id="{E621618C-AED9-4EDE-BC7C-7356B0AB6F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52D96E9-7A33-46DE-8A20-8663C7350D84}"/>
              </a:ext>
            </a:extLst>
          </p:cNvPr>
          <p:cNvSpPr>
            <a:spLocks noGrp="1"/>
          </p:cNvSpPr>
          <p:nvPr>
            <p:ph type="sldNum" sz="quarter" idx="12"/>
          </p:nvPr>
        </p:nvSpPr>
        <p:spPr/>
        <p:txBody>
          <a:bodyPr/>
          <a:lstStyle/>
          <a:p>
            <a:fld id="{D577BBE3-4265-424C-88EC-E743AC8A1AA1}" type="slidenum">
              <a:rPr lang="en-CA" smtClean="0"/>
              <a:t>‹#›</a:t>
            </a:fld>
            <a:endParaRPr lang="en-CA"/>
          </a:p>
        </p:txBody>
      </p:sp>
    </p:spTree>
    <p:extLst>
      <p:ext uri="{BB962C8B-B14F-4D97-AF65-F5344CB8AC3E}">
        <p14:creationId xmlns:p14="http://schemas.microsoft.com/office/powerpoint/2010/main" val="970008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34A24-4BBD-453E-894C-1576A33E00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E663D6F-A3DC-4AFA-8989-8BA2A88B7E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7D0D2F9-BEB2-4D25-8402-40687DFF76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E4BF1-319D-40F5-9178-D4CD4E372285}" type="datetimeFigureOut">
              <a:rPr lang="en-CA" smtClean="0"/>
              <a:t>2021-05-31</a:t>
            </a:fld>
            <a:endParaRPr lang="en-CA"/>
          </a:p>
        </p:txBody>
      </p:sp>
      <p:sp>
        <p:nvSpPr>
          <p:cNvPr id="5" name="Footer Placeholder 4">
            <a:extLst>
              <a:ext uri="{FF2B5EF4-FFF2-40B4-BE49-F238E27FC236}">
                <a16:creationId xmlns:a16="http://schemas.microsoft.com/office/drawing/2014/main" id="{0D8D2E84-B73C-4906-922B-0A714A46A8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76A6CFB7-36AB-4A79-9D19-E7C932210F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7BBE3-4265-424C-88EC-E743AC8A1AA1}" type="slidenum">
              <a:rPr lang="en-CA" smtClean="0"/>
              <a:t>‹#›</a:t>
            </a:fld>
            <a:endParaRPr lang="en-CA"/>
          </a:p>
        </p:txBody>
      </p:sp>
    </p:spTree>
    <p:extLst>
      <p:ext uri="{BB962C8B-B14F-4D97-AF65-F5344CB8AC3E}">
        <p14:creationId xmlns:p14="http://schemas.microsoft.com/office/powerpoint/2010/main" val="259050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14922165@N00/9657413397"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14922165@N00"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www.creedictionary.com/" TargetMode="External"/><Relationship Id="rId3" Type="http://schemas.openxmlformats.org/officeDocument/2006/relationships/image" Target="../media/image11.jpeg"/><Relationship Id="rId7" Type="http://schemas.openxmlformats.org/officeDocument/2006/relationships/hyperlink" Target="https://fmp.cla.umn.edu/dakot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ojibwe.lib.umn.edu/" TargetMode="External"/><Relationship Id="rId5" Type="http://schemas.openxmlformats.org/officeDocument/2006/relationships/hyperlink" Target="https://mfnerc.org/community-map/" TargetMode="External"/><Relationship Id="rId10" Type="http://schemas.openxmlformats.org/officeDocument/2006/relationships/hyperlink" Target="https://creativecommons.org/licenses/by-nc/3.0/" TargetMode="External"/><Relationship Id="rId4" Type="http://schemas.openxmlformats.org/officeDocument/2006/relationships/hyperlink" Target="https://www.flickr.com/photos/edsuom/9615843623" TargetMode="External"/><Relationship Id="rId9" Type="http://schemas.openxmlformats.org/officeDocument/2006/relationships/hyperlink" Target="https://dictionary.michif.atlas-ling.c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creativecommons.org/licenses/by-sa/3.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trcm.ca" TargetMode="External"/><Relationship Id="rId5" Type="http://schemas.openxmlformats.org/officeDocument/2006/relationships/hyperlink" Target="https://native-land.ca/" TargetMode="External"/><Relationship Id="rId4" Type="http://schemas.openxmlformats.org/officeDocument/2006/relationships/hyperlink" Target="https://en.wiktionary.org/wiki/teepe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14922165@N00/7359946398" TargetMode="External"/><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14922165@N0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14922165@N00" TargetMode="External"/><Relationship Id="rId4" Type="http://schemas.openxmlformats.org/officeDocument/2006/relationships/hyperlink" Target="https://www.flickr.com/photos/14922165@N00/8042151844" TargetMode="External"/></Relationships>
</file>

<file path=ppt/slides/_rels/slide14.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8.xml"/><Relationship Id="rId18" Type="http://schemas.openxmlformats.org/officeDocument/2006/relationships/slide" Target="slide31.xml"/><Relationship Id="rId26" Type="http://schemas.openxmlformats.org/officeDocument/2006/relationships/slide" Target="slide34.xml"/><Relationship Id="rId3" Type="http://schemas.openxmlformats.org/officeDocument/2006/relationships/slide" Target="slide15.xml"/><Relationship Id="rId21" Type="http://schemas.openxmlformats.org/officeDocument/2006/relationships/slide" Target="slide30.xml"/><Relationship Id="rId7" Type="http://schemas.openxmlformats.org/officeDocument/2006/relationships/slide" Target="slide19.xml"/><Relationship Id="rId12" Type="http://schemas.openxmlformats.org/officeDocument/2006/relationships/slide" Target="slide23.xml"/><Relationship Id="rId17" Type="http://schemas.openxmlformats.org/officeDocument/2006/relationships/slide" Target="slide26.xml"/><Relationship Id="rId25" Type="http://schemas.openxmlformats.org/officeDocument/2006/relationships/slide" Target="slide29.xml"/><Relationship Id="rId2" Type="http://schemas.openxmlformats.org/officeDocument/2006/relationships/notesSlide" Target="../notesSlides/notesSlide11.xml"/><Relationship Id="rId16" Type="http://schemas.openxmlformats.org/officeDocument/2006/relationships/slide" Target="slide21.xml"/><Relationship Id="rId20" Type="http://schemas.openxmlformats.org/officeDocument/2006/relationships/slide" Target="slide25.xml"/><Relationship Id="rId1" Type="http://schemas.openxmlformats.org/officeDocument/2006/relationships/slideLayout" Target="../slideLayouts/slideLayout6.xml"/><Relationship Id="rId6" Type="http://schemas.openxmlformats.org/officeDocument/2006/relationships/slide" Target="slide18.xml"/><Relationship Id="rId11" Type="http://schemas.openxmlformats.org/officeDocument/2006/relationships/slide" Target="slide37.xml"/><Relationship Id="rId24" Type="http://schemas.openxmlformats.org/officeDocument/2006/relationships/slide" Target="slide24.xml"/><Relationship Id="rId5" Type="http://schemas.openxmlformats.org/officeDocument/2006/relationships/slide" Target="slide17.xml"/><Relationship Id="rId15" Type="http://schemas.openxmlformats.org/officeDocument/2006/relationships/slide" Target="slide38.xml"/><Relationship Id="rId23" Type="http://schemas.openxmlformats.org/officeDocument/2006/relationships/slide" Target="slide35.xml"/><Relationship Id="rId10" Type="http://schemas.openxmlformats.org/officeDocument/2006/relationships/slide" Target="slide32.xml"/><Relationship Id="rId19" Type="http://schemas.openxmlformats.org/officeDocument/2006/relationships/slide" Target="slide20.xml"/><Relationship Id="rId4" Type="http://schemas.openxmlformats.org/officeDocument/2006/relationships/slide" Target="slide16.xml"/><Relationship Id="rId9" Type="http://schemas.openxmlformats.org/officeDocument/2006/relationships/slide" Target="slide27.xml"/><Relationship Id="rId14" Type="http://schemas.openxmlformats.org/officeDocument/2006/relationships/slide" Target="slide33.xml"/><Relationship Id="rId22" Type="http://schemas.openxmlformats.org/officeDocument/2006/relationships/slide" Target="slide36.xml"/><Relationship Id="rId27" Type="http://schemas.openxmlformats.org/officeDocument/2006/relationships/slide" Target="slide39.xml"/></Relationships>
</file>

<file path=ppt/slides/_rels/slide1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84958441@N08" TargetMode="External"/><Relationship Id="rId4" Type="http://schemas.openxmlformats.org/officeDocument/2006/relationships/hyperlink" Target="https://www.flickr.com/photos/84958441@N08/1441517918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slide" Target="slide1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image" Target="../media/image6.png"/><Relationship Id="rId4" Type="http://schemas.openxmlformats.org/officeDocument/2006/relationships/hyperlink" Target="https://commons.wikimedia.org/wiki/File:The_last_flower_(5054990933).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slide" Target="slide1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11247304@N06" TargetMode="External"/><Relationship Id="rId4" Type="http://schemas.openxmlformats.org/officeDocument/2006/relationships/hyperlink" Target="https://www.flickr.com/photos/11247304@N06/134097904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hyperlink" Target="https://creativecommons.org/licenses/by-sa/3.0/" TargetMode="External"/><Relationship Id="rId4" Type="http://schemas.openxmlformats.org/officeDocument/2006/relationships/hyperlink" Target="https://www.geograph.org.uk/photo/63999"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slide" Target="slide1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61846758@N02" TargetMode="External"/><Relationship Id="rId4" Type="http://schemas.openxmlformats.org/officeDocument/2006/relationships/hyperlink" Target="https://www.flickr.com/photos/61846758@N02/633126567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36281822@N08" TargetMode="External"/><Relationship Id="rId4" Type="http://schemas.openxmlformats.org/officeDocument/2006/relationships/hyperlink" Target="https://www.flickr.com/photos/36281822@N08/400590341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slide" Target="slide1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www.gov.mb.ca/sd/pubs/forest_lands/field_guide.pdf" TargetMode="External"/><Relationship Id="rId4" Type="http://schemas.openxmlformats.org/officeDocument/2006/relationships/hyperlink" Target="https://commons.wikimedia.org/wiki/File:Autumn_Forest_(1)_(22093127090).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slide" Target="slide1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14922165@N00" TargetMode="External"/><Relationship Id="rId4" Type="http://schemas.openxmlformats.org/officeDocument/2006/relationships/hyperlink" Target="https://www.flickr.com/photos/14922165@N00/1594694634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slide" Target="slide1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image" Target="../media/image6.png"/><Relationship Id="rId4" Type="http://schemas.openxmlformats.org/officeDocument/2006/relationships/hyperlink" Target="https://www.flickr.com/photos/infomatique/5776376297"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flickr.com/photos/10134557@N08/2528446812" TargetMode="Externa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10134557@N0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Victoria_Park_bench.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hyperlink" Target="https://creativecommons.org/licenses/by/3.0/" TargetMode="External"/><Relationship Id="rId4" Type="http://schemas.openxmlformats.org/officeDocument/2006/relationships/hyperlink" Target="http://flickr.com/photos/nicholas_t/9525616129"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13" Type="http://schemas.openxmlformats.org/officeDocument/2006/relationships/slide" Target="slide14.xml"/><Relationship Id="rId3" Type="http://schemas.openxmlformats.org/officeDocument/2006/relationships/image" Target="../media/image26.jpeg"/><Relationship Id="rId7" Type="http://schemas.openxmlformats.org/officeDocument/2006/relationships/hyperlink" Target="https://en.wikipedia.org/wiki/Douglas_squirrel" TargetMode="External"/><Relationship Id="rId12" Type="http://schemas.openxmlformats.org/officeDocument/2006/relationships/hyperlink" Target="https://creativecommons.org/licenses/by/2.0/?ref=ccsearch&amp;atype=rich"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hyperlink" Target="https://www.flickr.com/photos/43145783@N00" TargetMode="External"/><Relationship Id="rId5" Type="http://schemas.openxmlformats.org/officeDocument/2006/relationships/image" Target="../media/image27.jpeg"/><Relationship Id="rId10" Type="http://schemas.openxmlformats.org/officeDocument/2006/relationships/hyperlink" Target="https://www.flickr.com/photos/43145783@N00/3096833291" TargetMode="External"/><Relationship Id="rId4" Type="http://schemas.openxmlformats.org/officeDocument/2006/relationships/hyperlink" Target="https://www.flickr.com/photos/dkenyon/16739769684/in/pool-e-510" TargetMode="External"/><Relationship Id="rId9" Type="http://schemas.openxmlformats.org/officeDocument/2006/relationships/hyperlink" Target="https://creativecommons.org/licenses/by-nc-nd/3.0/" TargetMode="External"/></Relationships>
</file>

<file path=ppt/slides/_rels/slide27.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29.jpeg"/><Relationship Id="rId7" Type="http://schemas.openxmlformats.org/officeDocument/2006/relationships/hyperlink" Target="https://creativecommons.org/licenses/by/2.0/?ref=ccsearch&amp;atype=rich"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flickr.com/photos/23212428@N00" TargetMode="External"/><Relationship Id="rId5" Type="http://schemas.openxmlformats.org/officeDocument/2006/relationships/hyperlink" Target="https://www.flickr.com/photos/23212428@N00/10893842873" TargetMode="Externa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hyperlink" Target="http://en.wikipedia.org/wiki/file:pine_cone.jpg" TargetMode="External"/><Relationship Id="rId3" Type="http://schemas.openxmlformats.org/officeDocument/2006/relationships/image" Target="../media/image30.jpeg"/><Relationship Id="rId7" Type="http://schemas.openxmlformats.org/officeDocument/2006/relationships/image" Target="../media/image32.jpeg"/><Relationship Id="rId12" Type="http://schemas.openxmlformats.org/officeDocument/2006/relationships/slide" Target="slide1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flickr.com/photos/8628862@N05/29939326301" TargetMode="External"/><Relationship Id="rId11" Type="http://schemas.openxmlformats.org/officeDocument/2006/relationships/hyperlink" Target="https://creativecommons.org/licenses/by-sa/3.0/" TargetMode="External"/><Relationship Id="rId5" Type="http://schemas.openxmlformats.org/officeDocument/2006/relationships/image" Target="../media/image31.jpeg"/><Relationship Id="rId10" Type="http://schemas.openxmlformats.org/officeDocument/2006/relationships/hyperlink" Target="https://creativecommons.org/licenses/by-nc-sa/3.0/" TargetMode="External"/><Relationship Id="rId4" Type="http://schemas.openxmlformats.org/officeDocument/2006/relationships/hyperlink" Target="https://www.flickr.com/photos/26668694@N05/40760789483" TargetMode="External"/><Relationship Id="rId9" Type="http://schemas.openxmlformats.org/officeDocument/2006/relationships/hyperlink" Target="https://creativecommons.org/licenses/by-nc/3.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slide" Target="slide14.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hyperlink" Target="https://creativecommons.org/licenses/by-sa/2.0/?ref=ccsearch&amp;atype=rich" TargetMode="External"/><Relationship Id="rId5" Type="http://schemas.openxmlformats.org/officeDocument/2006/relationships/hyperlink" Target="https://www.flickr.com/photos/68958307@N00" TargetMode="External"/><Relationship Id="rId4" Type="http://schemas.openxmlformats.org/officeDocument/2006/relationships/hyperlink" Target="https://www.flickr.com/photos/68958307@N00/489112021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diggita.it/story.php?title=Customer_Care_larte_di_conquistare_i_Clienti-"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creativecommons.org/licenses/by/2.0/?ref=ccsearch&amp;atype=rich"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s://www.flickr.com/photos/11247304@N06" TargetMode="External"/><Relationship Id="rId5" Type="http://schemas.openxmlformats.org/officeDocument/2006/relationships/hyperlink" Target="https://www.flickr.com/photos/11247304@N06/1340979043" TargetMode="External"/><Relationship Id="rId4" Type="http://schemas.openxmlformats.org/officeDocument/2006/relationships/slide" Target="slide14.xml"/></Relationships>
</file>

<file path=ppt/slides/_rels/slide31.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34.jpeg"/><Relationship Id="rId7" Type="http://schemas.openxmlformats.org/officeDocument/2006/relationships/hyperlink" Target="https://creativecommons.org/licenses/by/3.0/"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jochen.kirstaetter.name/torrential-rain-in-mauritius-some-parts-of-the-island/" TargetMode="External"/><Relationship Id="rId5" Type="http://schemas.openxmlformats.org/officeDocument/2006/relationships/image" Target="../media/image35.jpeg"/><Relationship Id="rId4" Type="http://schemas.openxmlformats.org/officeDocument/2006/relationships/hyperlink" Target="https://commons.wikimedia.org/wiki/File:Sun_in_the_sky.jpg" TargetMode="External"/><Relationship Id="rId9" Type="http://schemas.openxmlformats.org/officeDocument/2006/relationships/slide" Target="slide14.xml"/></Relationships>
</file>

<file path=ppt/slides/_rels/slide32.xml.rels><?xml version="1.0" encoding="UTF-8" standalone="yes"?>
<Relationships xmlns="http://schemas.openxmlformats.org/package/2006/relationships"><Relationship Id="rId8" Type="http://schemas.openxmlformats.org/officeDocument/2006/relationships/hyperlink" Target="https://www.flickr.com/photos/31288116@N02" TargetMode="External"/><Relationship Id="rId3" Type="http://schemas.openxmlformats.org/officeDocument/2006/relationships/image" Target="../media/image36.jpeg"/><Relationship Id="rId7" Type="http://schemas.openxmlformats.org/officeDocument/2006/relationships/hyperlink" Target="https://www.flickr.com/photos/31288116@N02/3909268647"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thoughtco.com/types-of-clouds-recognize-in-the-sky-4025569" TargetMode="External"/><Relationship Id="rId5" Type="http://schemas.openxmlformats.org/officeDocument/2006/relationships/hyperlink" Target="https://sciencing.com/description-different-types-clouds-8376825.html" TargetMode="External"/><Relationship Id="rId10" Type="http://schemas.openxmlformats.org/officeDocument/2006/relationships/slide" Target="slide14.xml"/><Relationship Id="rId4" Type="http://schemas.openxmlformats.org/officeDocument/2006/relationships/image" Target="../media/image6.png"/><Relationship Id="rId9" Type="http://schemas.openxmlformats.org/officeDocument/2006/relationships/hyperlink" Target="https://creativecommons.org/licenses/by/2.0/?ref=ccsearch&amp;atype=rich"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flickr.com/photos/wheatfields/165144837" TargetMode="External"/><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hyperlink" Target="https://creativecommons.org/licenses/by-nc-sa/3.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commons.wikimedia.org/wiki/File:Bartkauz_-_Great_Grey_Owl_(Strix_nebulosa)_-_Weltvogelpark_Walsrode_2012-004-cropped.jpg" TargetMode="Externa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hyperlink" Target="https://creativecommons.org/licenses/by-sa/3.0/" TargetMode="Externa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slide" Target="slide1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image" Target="../media/image6.png"/><Relationship Id="rId4" Type="http://schemas.openxmlformats.org/officeDocument/2006/relationships/hyperlink" Target="http://www.kitchenandresidentialdesign.com/2011/04/further-proof-that-us-suburbia-is.htm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ahbcs.org/nature-art-pnp-for-thanksgiving-break/" TargetMode="External"/><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hyperlink" Target="https://creativecommons.org/licenses/by-sa/3.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Crocus_minimus02.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slide" Target="slide1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image" Target="../media/image6.png"/><Relationship Id="rId4" Type="http://schemas.openxmlformats.org/officeDocument/2006/relationships/hyperlink" Target="http://slowgardener.blogspot.com/2017/02/mathematics-and-images-of-nature.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slide" Target="slide1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davidsuzuki.org/take-action/act-locally/one-nature-challenge/" TargetMode="External"/><Relationship Id="rId4" Type="http://schemas.openxmlformats.org/officeDocument/2006/relationships/hyperlink" Target="https://www.flickr.com/photos/oo/289654710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Heart_icon_red_hollow.sv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www.pngall.com/earth-day-pn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File:Murray_Lake,_Manitoba.jpg" TargetMode="Externa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punditcafe.com/living/shoelace-styles-10-cool-ways-to-tie-shoelaces/" TargetMode="Externa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www.youtube.com/watch?v=p7oW9HgIRsI" TargetMode="External"/><Relationship Id="rId4" Type="http://schemas.openxmlformats.org/officeDocument/2006/relationships/hyperlink" Target="https://www.flickr.com/photos/53357045@N02/497304060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Whiteshell_River,_Pine_Point_Trail,_Whiteshell_Provincial_Park_-_panoramio_(10).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image" Target="../media/image6.png"/><Relationship Id="rId4" Type="http://schemas.openxmlformats.org/officeDocument/2006/relationships/hyperlink" Target="https://commons.wikimedia.org/wiki/File:Petroforms_in_Whiteshell_Provincial_Park_Manitob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s://creativecommons.org/licenses/by/2.0/?ref=ccsearch&amp;atype=rich"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flickr.com/photos/83402006@N00" TargetMode="External"/><Relationship Id="rId5" Type="http://schemas.openxmlformats.org/officeDocument/2006/relationships/hyperlink" Target="https://www.flickr.com/photos/83402006@N00/158583580" TargetMode="External"/><Relationship Id="rId4" Type="http://schemas.openxmlformats.org/officeDocument/2006/relationships/hyperlink" Target="https://maps.canada.ca/journal/content-en.html?lang=en&amp;appid=0e585399e9474ccf932104a239d90652&amp;appidalt=11756f2e3c454acdb214f950cf1e2f7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F3F13021-2B19-49DB-9605-D1AF553D4759}"/>
              </a:ext>
            </a:extLst>
          </p:cNvPr>
          <p:cNvPicPr>
            <a:picLocks noChangeAspect="1"/>
          </p:cNvPicPr>
          <p:nvPr/>
        </p:nvPicPr>
        <p:blipFill rotWithShape="1">
          <a:blip r:embed="rId2"/>
          <a:srcRect/>
          <a:stretch/>
        </p:blipFill>
        <p:spPr>
          <a:xfrm>
            <a:off x="955028" y="10"/>
            <a:ext cx="10281964" cy="6857990"/>
          </a:xfrm>
          <a:prstGeom prst="rect">
            <a:avLst/>
          </a:prstGeom>
        </p:spPr>
      </p:pic>
      <p:sp>
        <p:nvSpPr>
          <p:cNvPr id="26" name="Rectangle 28">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2ADC6C-7315-4990-A161-D465DB502005}"/>
              </a:ext>
            </a:extLst>
          </p:cNvPr>
          <p:cNvSpPr>
            <a:spLocks noGrp="1"/>
          </p:cNvSpPr>
          <p:nvPr>
            <p:ph type="ctrTitle"/>
          </p:nvPr>
        </p:nvSpPr>
        <p:spPr>
          <a:xfrm>
            <a:off x="523875" y="5317240"/>
            <a:ext cx="11210925" cy="744836"/>
          </a:xfrm>
        </p:spPr>
        <p:txBody>
          <a:bodyPr vert="horz" lIns="91440" tIns="45720" rIns="91440" bIns="45720" rtlCol="0" anchor="ctr">
            <a:noAutofit/>
          </a:bodyPr>
          <a:lstStyle/>
          <a:p>
            <a:r>
              <a:rPr lang="en-US" sz="4800">
                <a:solidFill>
                  <a:schemeClr val="tx1">
                    <a:lumMod val="85000"/>
                    <a:lumOff val="15000"/>
                  </a:schemeClr>
                </a:solidFill>
              </a:rPr>
              <a:t>Learning from the Land</a:t>
            </a:r>
            <a:endParaRPr lang="en-US" sz="4800">
              <a:solidFill>
                <a:schemeClr val="tx1">
                  <a:lumMod val="85000"/>
                  <a:lumOff val="15000"/>
                </a:schemeClr>
              </a:solidFill>
              <a:cs typeface="Calibri Light"/>
            </a:endParaRPr>
          </a:p>
        </p:txBody>
      </p:sp>
      <p:cxnSp>
        <p:nvCxnSpPr>
          <p:cNvPr id="28" name="Straight Connector 30">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32">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ADBDE70-330A-49D2-8381-EC1B3D3D2A91}"/>
              </a:ext>
            </a:extLst>
          </p:cNvPr>
          <p:cNvSpPr txBox="1"/>
          <p:nvPr/>
        </p:nvSpPr>
        <p:spPr>
          <a:xfrm>
            <a:off x="957532" y="6622211"/>
            <a:ext cx="5721714"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ea typeface="+mn-lt"/>
                <a:cs typeface="+mn-lt"/>
                <a:hlinkClick r:id="rId3"/>
              </a:rPr>
              <a:t>"Forrest H. Dutlinger Natural Area (Revisit) (5)"</a:t>
            </a:r>
            <a:r>
              <a:rPr lang="en-US" sz="700">
                <a:ea typeface="+mn-lt"/>
                <a:cs typeface="+mn-lt"/>
              </a:rPr>
              <a:t> by </a:t>
            </a:r>
            <a:r>
              <a:rPr lang="en-US" sz="700">
                <a:ea typeface="+mn-lt"/>
                <a:cs typeface="+mn-lt"/>
                <a:hlinkClick r:id="rId4"/>
              </a:rPr>
              <a:t>Nicholas_T</a:t>
            </a:r>
            <a:r>
              <a:rPr lang="en-US" sz="700">
                <a:ea typeface="+mn-lt"/>
                <a:cs typeface="+mn-lt"/>
              </a:rPr>
              <a:t> is licensed under </a:t>
            </a:r>
            <a:r>
              <a:rPr lang="en-US" sz="700">
                <a:ea typeface="+mn-lt"/>
                <a:cs typeface="+mn-lt"/>
                <a:hlinkClick r:id="rId5"/>
              </a:rPr>
              <a:t>CC BY 2.0</a:t>
            </a:r>
            <a:r>
              <a:rPr lang="en-US" sz="700">
                <a:ea typeface="+mn-lt"/>
                <a:cs typeface="+mn-lt"/>
              </a:rPr>
              <a:t> </a:t>
            </a:r>
            <a:endParaRPr lang="en-US" sz="700">
              <a:cs typeface="Calibri"/>
            </a:endParaRPr>
          </a:p>
        </p:txBody>
      </p:sp>
      <p:sp>
        <p:nvSpPr>
          <p:cNvPr id="5" name="Rectangle 4"/>
          <p:cNvSpPr/>
          <p:nvPr/>
        </p:nvSpPr>
        <p:spPr>
          <a:xfrm>
            <a:off x="10642632" y="6264951"/>
            <a:ext cx="118872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a:t>BLM #1</a:t>
            </a:r>
          </a:p>
        </p:txBody>
      </p:sp>
    </p:spTree>
    <p:extLst>
      <p:ext uri="{BB962C8B-B14F-4D97-AF65-F5344CB8AC3E}">
        <p14:creationId xmlns:p14="http://schemas.microsoft.com/office/powerpoint/2010/main" val="1843710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8" descr="A picture containing plant, tree, leaf, frond&#10;&#10;Description automatically generated">
            <a:extLst>
              <a:ext uri="{FF2B5EF4-FFF2-40B4-BE49-F238E27FC236}">
                <a16:creationId xmlns:a16="http://schemas.microsoft.com/office/drawing/2014/main" id="{B568AB88-086C-41BD-9C36-429973F39A92}"/>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2162" t="11471" r="-2" b="6080"/>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2B1D4F77-A17C-43D7-B7FA-545148E4E9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64F618-CD33-496F-A52B-0EFAAB788BD5}"/>
              </a:ext>
            </a:extLst>
          </p:cNvPr>
          <p:cNvSpPr>
            <a:spLocks noGrp="1"/>
          </p:cNvSpPr>
          <p:nvPr>
            <p:ph type="title"/>
          </p:nvPr>
        </p:nvSpPr>
        <p:spPr>
          <a:xfrm>
            <a:off x="336884" y="456528"/>
            <a:ext cx="4279277" cy="749452"/>
          </a:xfrm>
        </p:spPr>
        <p:txBody>
          <a:bodyPr>
            <a:normAutofit/>
          </a:bodyPr>
          <a:lstStyle/>
          <a:p>
            <a:r>
              <a:rPr lang="en-US" sz="3600">
                <a:cs typeface="Calibri Light"/>
              </a:rPr>
              <a:t>Indigenous Languages</a:t>
            </a:r>
            <a:endParaRPr lang="en-US" sz="3600"/>
          </a:p>
        </p:txBody>
      </p:sp>
      <p:sp>
        <p:nvSpPr>
          <p:cNvPr id="3" name="Content Placeholder 2">
            <a:extLst>
              <a:ext uri="{FF2B5EF4-FFF2-40B4-BE49-F238E27FC236}">
                <a16:creationId xmlns:a16="http://schemas.microsoft.com/office/drawing/2014/main" id="{E40A53D4-22AE-4C56-8585-67B40ABF5345}"/>
              </a:ext>
            </a:extLst>
          </p:cNvPr>
          <p:cNvSpPr>
            <a:spLocks noGrp="1"/>
          </p:cNvSpPr>
          <p:nvPr>
            <p:ph idx="1"/>
          </p:nvPr>
        </p:nvSpPr>
        <p:spPr>
          <a:xfrm>
            <a:off x="475220" y="1341331"/>
            <a:ext cx="4055633" cy="4715015"/>
          </a:xfrm>
        </p:spPr>
        <p:txBody>
          <a:bodyPr vert="horz" lIns="91440" tIns="45720" rIns="91440" bIns="45720" rtlCol="0" anchor="t">
            <a:noAutofit/>
          </a:bodyPr>
          <a:lstStyle/>
          <a:p>
            <a:pPr marL="0" indent="0">
              <a:buNone/>
            </a:pPr>
            <a:r>
              <a:rPr lang="en-US" sz="1800">
                <a:ea typeface="+mn-lt"/>
                <a:cs typeface="+mn-lt"/>
              </a:rPr>
              <a:t>Indigenous place names often describe a place. For example, Sagkeeng means the </a:t>
            </a:r>
            <a:r>
              <a:rPr lang="en-US" sz="1800" i="1">
                <a:ea typeface="+mn-lt"/>
                <a:cs typeface="+mn-lt"/>
              </a:rPr>
              <a:t>mouth of the river</a:t>
            </a:r>
            <a:r>
              <a:rPr lang="en-US" sz="1800">
                <a:ea typeface="+mn-lt"/>
                <a:cs typeface="+mn-lt"/>
              </a:rPr>
              <a:t> in the Ojibwe language. There are 63 First Nations Communities in Manitoba. Many of them describe the place.  ​</a:t>
            </a:r>
            <a:br>
              <a:rPr lang="en-US" sz="1800">
                <a:ea typeface="+mn-lt"/>
                <a:cs typeface="+mn-lt"/>
              </a:rPr>
            </a:br>
            <a:r>
              <a:rPr lang="en-US" sz="1800">
                <a:ea typeface="+mn-lt"/>
                <a:cs typeface="+mn-lt"/>
              </a:rPr>
              <a:t>Click to learn more: </a:t>
            </a:r>
            <a:r>
              <a:rPr lang="en-US" sz="1800">
                <a:ea typeface="+mn-lt"/>
                <a:cs typeface="+mn-lt"/>
                <a:hlinkClick r:id="rId5"/>
              </a:rPr>
              <a:t>MFNERC Map</a:t>
            </a:r>
            <a:endParaRPr lang="en-US" sz="1800">
              <a:ea typeface="+mn-lt"/>
              <a:cs typeface="+mn-lt"/>
            </a:endParaRPr>
          </a:p>
          <a:p>
            <a:pPr marL="0" indent="0">
              <a:buNone/>
            </a:pPr>
            <a:r>
              <a:rPr lang="en-US" sz="1800" u="sng">
                <a:ea typeface="+mn-lt"/>
                <a:cs typeface="+mn-lt"/>
              </a:rPr>
              <a:t>Indigenous Groups in Manitoba:</a:t>
            </a:r>
            <a:r>
              <a:rPr lang="en-US" sz="1800">
                <a:ea typeface="+mn-lt"/>
                <a:cs typeface="+mn-lt"/>
              </a:rPr>
              <a:t> </a:t>
            </a:r>
            <a:endParaRPr lang="en-US" sz="1800">
              <a:cs typeface="Calibri" panose="020F0502020204030204"/>
            </a:endParaRPr>
          </a:p>
          <a:p>
            <a:r>
              <a:rPr lang="en-US" sz="1800">
                <a:ea typeface="+mn-lt"/>
                <a:cs typeface="+mn-lt"/>
              </a:rPr>
              <a:t>Anishinaabe (Ojibwe)</a:t>
            </a:r>
            <a:endParaRPr lang="en-US" sz="1800">
              <a:cs typeface="Calibri"/>
            </a:endParaRPr>
          </a:p>
          <a:p>
            <a:r>
              <a:rPr lang="en-US" sz="1800" err="1">
                <a:ea typeface="+mn-lt"/>
                <a:cs typeface="+mn-lt"/>
              </a:rPr>
              <a:t>Nehetho</a:t>
            </a:r>
            <a:r>
              <a:rPr lang="en-US" sz="1800">
                <a:ea typeface="+mn-lt"/>
                <a:cs typeface="+mn-lt"/>
              </a:rPr>
              <a:t> (Cree)</a:t>
            </a:r>
            <a:endParaRPr lang="en-US" sz="1800">
              <a:cs typeface="Calibri"/>
            </a:endParaRPr>
          </a:p>
          <a:p>
            <a:r>
              <a:rPr lang="en-US" sz="1800" err="1">
                <a:ea typeface="+mn-lt"/>
                <a:cs typeface="+mn-lt"/>
              </a:rPr>
              <a:t>Oyate</a:t>
            </a:r>
            <a:r>
              <a:rPr lang="en-US" sz="1800">
                <a:ea typeface="+mn-lt"/>
                <a:cs typeface="+mn-lt"/>
              </a:rPr>
              <a:t> (Dakota)</a:t>
            </a:r>
            <a:endParaRPr lang="en-US" sz="1800">
              <a:cs typeface="Calibri"/>
            </a:endParaRPr>
          </a:p>
          <a:p>
            <a:r>
              <a:rPr lang="en-US" sz="1800" err="1">
                <a:ea typeface="+mn-lt"/>
                <a:cs typeface="+mn-lt"/>
              </a:rPr>
              <a:t>Anishininwak</a:t>
            </a:r>
            <a:r>
              <a:rPr lang="en-US" sz="1800">
                <a:ea typeface="+mn-lt"/>
                <a:cs typeface="+mn-lt"/>
              </a:rPr>
              <a:t> (Oji-Cree)</a:t>
            </a:r>
            <a:endParaRPr lang="en-US" sz="1800">
              <a:cs typeface="Calibri"/>
            </a:endParaRPr>
          </a:p>
          <a:p>
            <a:r>
              <a:rPr lang="en-US" sz="1800" err="1">
                <a:ea typeface="+mn-lt"/>
                <a:cs typeface="+mn-lt"/>
              </a:rPr>
              <a:t>Denesuline</a:t>
            </a:r>
            <a:r>
              <a:rPr lang="en-US" sz="1800">
                <a:ea typeface="+mn-lt"/>
                <a:cs typeface="+mn-lt"/>
              </a:rPr>
              <a:t> (Dene)</a:t>
            </a:r>
            <a:endParaRPr lang="en-US" sz="1800">
              <a:cs typeface="Calibri"/>
            </a:endParaRPr>
          </a:p>
          <a:p>
            <a:r>
              <a:rPr lang="en-US" sz="1800">
                <a:ea typeface="+mn-lt"/>
                <a:cs typeface="+mn-lt"/>
              </a:rPr>
              <a:t>Metis</a:t>
            </a:r>
            <a:endParaRPr lang="en-US" sz="1800">
              <a:cs typeface="Calibri"/>
            </a:endParaRPr>
          </a:p>
          <a:p>
            <a:r>
              <a:rPr lang="en-US" sz="1800">
                <a:ea typeface="+mn-lt"/>
                <a:cs typeface="+mn-lt"/>
              </a:rPr>
              <a:t>Inuit</a:t>
            </a:r>
            <a:endParaRPr lang="en-US" sz="1600">
              <a:cs typeface="Calibri"/>
            </a:endParaRPr>
          </a:p>
          <a:p>
            <a:endParaRPr lang="en-US" sz="1600">
              <a:cs typeface="Calibri"/>
            </a:endParaRPr>
          </a:p>
        </p:txBody>
      </p:sp>
      <p:sp>
        <p:nvSpPr>
          <p:cNvPr id="4" name="TextBox 3">
            <a:extLst>
              <a:ext uri="{FF2B5EF4-FFF2-40B4-BE49-F238E27FC236}">
                <a16:creationId xmlns:a16="http://schemas.microsoft.com/office/drawing/2014/main" id="{11040214-185C-45A5-9D50-ECF09B3396FF}"/>
              </a:ext>
            </a:extLst>
          </p:cNvPr>
          <p:cNvSpPr txBox="1"/>
          <p:nvPr/>
        </p:nvSpPr>
        <p:spPr>
          <a:xfrm>
            <a:off x="8203720" y="4925681"/>
            <a:ext cx="3864634" cy="143116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600"/>
              </a:spcAft>
            </a:pPr>
            <a:r>
              <a:rPr lang="en-US">
                <a:cs typeface="Calibri"/>
                <a:hlinkClick r:id="rId6"/>
              </a:rPr>
              <a:t>https://ojibwe.lib.umn.edu/</a:t>
            </a:r>
            <a:r>
              <a:rPr lang="en-US">
                <a:cs typeface="Calibri"/>
              </a:rPr>
              <a:t> </a:t>
            </a:r>
            <a:endParaRPr lang="en-US">
              <a:ea typeface="+mn-lt"/>
              <a:cs typeface="+mn-lt"/>
            </a:endParaRPr>
          </a:p>
          <a:p>
            <a:pPr algn="r">
              <a:spcAft>
                <a:spcPts val="600"/>
              </a:spcAft>
            </a:pPr>
            <a:r>
              <a:rPr lang="en-US">
                <a:cs typeface="Calibri"/>
                <a:hlinkClick r:id="rId7"/>
              </a:rPr>
              <a:t>https://fmp.cla.umn.edu/dakota/</a:t>
            </a:r>
            <a:r>
              <a:rPr lang="en-US">
                <a:cs typeface="Calibri"/>
              </a:rPr>
              <a:t> </a:t>
            </a:r>
            <a:endParaRPr lang="en-US">
              <a:ea typeface="+mn-lt"/>
              <a:cs typeface="+mn-lt"/>
            </a:endParaRPr>
          </a:p>
          <a:p>
            <a:pPr algn="r">
              <a:spcAft>
                <a:spcPts val="600"/>
              </a:spcAft>
            </a:pPr>
            <a:r>
              <a:rPr lang="en-US">
                <a:cs typeface="Calibri"/>
                <a:hlinkClick r:id="rId8"/>
              </a:rPr>
              <a:t>https://www.creedictionary.com/</a:t>
            </a:r>
            <a:r>
              <a:rPr lang="en-US">
                <a:cs typeface="Calibri"/>
              </a:rPr>
              <a:t> </a:t>
            </a:r>
            <a:endParaRPr lang="en-US">
              <a:ea typeface="+mn-lt"/>
              <a:cs typeface="+mn-lt"/>
            </a:endParaRPr>
          </a:p>
          <a:p>
            <a:pPr algn="r">
              <a:spcAft>
                <a:spcPts val="600"/>
              </a:spcAft>
            </a:pPr>
            <a:r>
              <a:rPr lang="en-US">
                <a:ea typeface="+mn-lt"/>
                <a:cs typeface="+mn-lt"/>
                <a:hlinkClick r:id="rId9"/>
              </a:rPr>
              <a:t>https://dictionary.michif.atlas-ling.ca/</a:t>
            </a:r>
            <a:r>
              <a:rPr lang="en-US">
                <a:cs typeface="Calibri"/>
              </a:rPr>
              <a:t>  </a:t>
            </a:r>
            <a:endParaRPr lang="en-US"/>
          </a:p>
        </p:txBody>
      </p:sp>
      <p:sp>
        <p:nvSpPr>
          <p:cNvPr id="5" name="TextBox 4">
            <a:extLst>
              <a:ext uri="{FF2B5EF4-FFF2-40B4-BE49-F238E27FC236}">
                <a16:creationId xmlns:a16="http://schemas.microsoft.com/office/drawing/2014/main" id="{8E1C6058-5EDA-4DAA-9CC7-955DEB10F952}"/>
              </a:ext>
            </a:extLst>
          </p:cNvPr>
          <p:cNvSpPr txBox="1"/>
          <p:nvPr/>
        </p:nvSpPr>
        <p:spPr>
          <a:xfrm>
            <a:off x="6564701" y="353683"/>
            <a:ext cx="5345502" cy="95410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a:t>Research and translate Indigenous words that describe a place.</a:t>
            </a:r>
          </a:p>
        </p:txBody>
      </p:sp>
      <p:sp>
        <p:nvSpPr>
          <p:cNvPr id="9" name="TextBox 8">
            <a:extLst>
              <a:ext uri="{FF2B5EF4-FFF2-40B4-BE49-F238E27FC236}">
                <a16:creationId xmlns:a16="http://schemas.microsoft.com/office/drawing/2014/main" id="{79CBAEB0-862D-4560-A525-43BF2BC7256E}"/>
              </a:ext>
            </a:extLst>
          </p:cNvPr>
          <p:cNvSpPr txBox="1"/>
          <p:nvPr/>
        </p:nvSpPr>
        <p:spPr>
          <a:xfrm>
            <a:off x="9857708" y="6657945"/>
            <a:ext cx="2334292" cy="200055"/>
          </a:xfrm>
          <a:prstGeom prst="rect">
            <a:avLst/>
          </a:prstGeom>
          <a:noFill/>
        </p:spPr>
        <p:txBody>
          <a:bodyPr wrap="none" lIns="91440" tIns="45720" rIns="91440" bIns="45720" anchor="t">
            <a:spAutoFit/>
          </a:bodyPr>
          <a:lstStyle/>
          <a:p>
            <a:pPr algn="r">
              <a:spcAft>
                <a:spcPts val="600"/>
              </a:spcAft>
            </a:pPr>
            <a:r>
              <a:rPr lang="en-US" sz="700">
                <a:hlinkClick r:id="rId4">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10">
                  <a:extLst>
                    <a:ext uri="{A12FA001-AC4F-418D-AE19-62706E023703}">
                      <ahyp:hlinkClr xmlns="" xmlns:ahyp="http://schemas.microsoft.com/office/drawing/2018/hyperlinkcolor" val="tx"/>
                    </a:ext>
                  </a:extLst>
                </a:hlinkClick>
              </a:rPr>
              <a:t>CC BY-NC</a:t>
            </a:r>
            <a:r>
              <a:rPr lang="en-US" sz="700"/>
              <a:t>.</a:t>
            </a:r>
            <a:endParaRPr lang="en-US" sz="700">
              <a:cs typeface="Calibri"/>
            </a:endParaRPr>
          </a:p>
        </p:txBody>
      </p:sp>
      <p:sp>
        <p:nvSpPr>
          <p:cNvPr id="11" name="TextBox 10">
            <a:extLst>
              <a:ext uri="{FF2B5EF4-FFF2-40B4-BE49-F238E27FC236}">
                <a16:creationId xmlns:a16="http://schemas.microsoft.com/office/drawing/2014/main" id="{D9FD24C5-6B14-4066-AD9E-516B596BBD85}"/>
              </a:ext>
            </a:extLst>
          </p:cNvPr>
          <p:cNvSpPr txBox="1"/>
          <p:nvPr/>
        </p:nvSpPr>
        <p:spPr>
          <a:xfrm>
            <a:off x="5817080" y="1892060"/>
            <a:ext cx="1147313"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spcAft>
                <a:spcPts val="600"/>
              </a:spcAft>
            </a:pPr>
            <a:r>
              <a:rPr lang="en-US" sz="2400">
                <a:ea typeface="+mn-lt"/>
                <a:cs typeface="+mn-lt"/>
              </a:rPr>
              <a:t>Land</a:t>
            </a:r>
            <a:endParaRPr lang="en-US" sz="2400">
              <a:cs typeface="Calibri" panose="020F0502020204030204"/>
            </a:endParaRPr>
          </a:p>
        </p:txBody>
      </p:sp>
      <p:sp>
        <p:nvSpPr>
          <p:cNvPr id="13" name="TextBox 12">
            <a:extLst>
              <a:ext uri="{FF2B5EF4-FFF2-40B4-BE49-F238E27FC236}">
                <a16:creationId xmlns:a16="http://schemas.microsoft.com/office/drawing/2014/main" id="{ACD89DAF-D899-4FFF-9BBF-E38CD7B32B4C}"/>
              </a:ext>
            </a:extLst>
          </p:cNvPr>
          <p:cNvSpPr txBox="1"/>
          <p:nvPr/>
        </p:nvSpPr>
        <p:spPr>
          <a:xfrm>
            <a:off x="8002439" y="2812212"/>
            <a:ext cx="1147313"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spcAft>
                <a:spcPts val="600"/>
              </a:spcAft>
            </a:pPr>
            <a:r>
              <a:rPr lang="en-US" sz="2400">
                <a:ea typeface="+mn-lt"/>
                <a:cs typeface="+mn-lt"/>
              </a:rPr>
              <a:t>Water</a:t>
            </a:r>
            <a:endParaRPr lang="en-US"/>
          </a:p>
        </p:txBody>
      </p:sp>
      <p:sp>
        <p:nvSpPr>
          <p:cNvPr id="15" name="TextBox 14">
            <a:extLst>
              <a:ext uri="{FF2B5EF4-FFF2-40B4-BE49-F238E27FC236}">
                <a16:creationId xmlns:a16="http://schemas.microsoft.com/office/drawing/2014/main" id="{0D696069-7FD2-440E-8AD6-C79D34466D63}"/>
              </a:ext>
            </a:extLst>
          </p:cNvPr>
          <p:cNvSpPr txBox="1"/>
          <p:nvPr/>
        </p:nvSpPr>
        <p:spPr>
          <a:xfrm>
            <a:off x="9138250" y="1834551"/>
            <a:ext cx="1147313"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spcAft>
                <a:spcPts val="600"/>
              </a:spcAft>
            </a:pPr>
            <a:r>
              <a:rPr lang="en-US" sz="2400">
                <a:ea typeface="+mn-lt"/>
                <a:cs typeface="+mn-lt"/>
              </a:rPr>
              <a:t>Lake</a:t>
            </a:r>
            <a:endParaRPr lang="en-US" sz="2400">
              <a:cs typeface="Calibri" panose="020F0502020204030204"/>
            </a:endParaRPr>
          </a:p>
        </p:txBody>
      </p:sp>
      <p:sp>
        <p:nvSpPr>
          <p:cNvPr id="16" name="TextBox 15">
            <a:extLst>
              <a:ext uri="{FF2B5EF4-FFF2-40B4-BE49-F238E27FC236}">
                <a16:creationId xmlns:a16="http://schemas.microsoft.com/office/drawing/2014/main" id="{0DDCE939-E565-4FAE-BDC2-6232A11E3474}"/>
              </a:ext>
            </a:extLst>
          </p:cNvPr>
          <p:cNvSpPr txBox="1"/>
          <p:nvPr/>
        </p:nvSpPr>
        <p:spPr>
          <a:xfrm>
            <a:off x="6694099" y="3876136"/>
            <a:ext cx="1147313"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spcAft>
                <a:spcPts val="600"/>
              </a:spcAft>
            </a:pPr>
            <a:r>
              <a:rPr lang="en-US" sz="2400">
                <a:ea typeface="+mn-lt"/>
                <a:cs typeface="+mn-lt"/>
              </a:rPr>
              <a:t>Forest</a:t>
            </a:r>
            <a:endParaRPr lang="en-US" sz="2400">
              <a:cs typeface="Calibri" panose="020F0502020204030204"/>
            </a:endParaRPr>
          </a:p>
        </p:txBody>
      </p:sp>
      <p:sp>
        <p:nvSpPr>
          <p:cNvPr id="17" name="TextBox 16">
            <a:extLst>
              <a:ext uri="{FF2B5EF4-FFF2-40B4-BE49-F238E27FC236}">
                <a16:creationId xmlns:a16="http://schemas.microsoft.com/office/drawing/2014/main" id="{816523B8-8C8E-4172-ACDA-48673B2FFD58}"/>
              </a:ext>
            </a:extLst>
          </p:cNvPr>
          <p:cNvSpPr txBox="1"/>
          <p:nvPr/>
        </p:nvSpPr>
        <p:spPr>
          <a:xfrm>
            <a:off x="10274061" y="3200399"/>
            <a:ext cx="1147313"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spcAft>
                <a:spcPts val="600"/>
              </a:spcAft>
            </a:pPr>
            <a:r>
              <a:rPr lang="en-US" sz="2400">
                <a:ea typeface="+mn-lt"/>
                <a:cs typeface="+mn-lt"/>
              </a:rPr>
              <a:t>River</a:t>
            </a:r>
            <a:endParaRPr lang="en-US"/>
          </a:p>
        </p:txBody>
      </p:sp>
      <p:sp>
        <p:nvSpPr>
          <p:cNvPr id="18" name="Rectangle 17"/>
          <p:cNvSpPr/>
          <p:nvPr/>
        </p:nvSpPr>
        <p:spPr>
          <a:xfrm>
            <a:off x="6627675" y="6273980"/>
            <a:ext cx="128016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a:t>BLM #4a</a:t>
            </a:r>
          </a:p>
        </p:txBody>
      </p:sp>
    </p:spTree>
    <p:extLst>
      <p:ext uri="{BB962C8B-B14F-4D97-AF65-F5344CB8AC3E}">
        <p14:creationId xmlns:p14="http://schemas.microsoft.com/office/powerpoint/2010/main" val="84771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5E8FAF-714C-4167-A87E-44051F464386}"/>
              </a:ext>
            </a:extLst>
          </p:cNvPr>
          <p:cNvSpPr>
            <a:spLocks noGrp="1"/>
          </p:cNvSpPr>
          <p:nvPr>
            <p:ph type="title"/>
          </p:nvPr>
        </p:nvSpPr>
        <p:spPr>
          <a:xfrm>
            <a:off x="5297762" y="329184"/>
            <a:ext cx="6251110" cy="1783080"/>
          </a:xfrm>
        </p:spPr>
        <p:txBody>
          <a:bodyPr anchor="b">
            <a:normAutofit/>
          </a:bodyPr>
          <a:lstStyle/>
          <a:p>
            <a:r>
              <a:rPr lang="en-US" sz="5400">
                <a:cs typeface="Calibri Light"/>
              </a:rPr>
              <a:t>Who calls this </a:t>
            </a:r>
            <a:br>
              <a:rPr lang="en-US" sz="5400">
                <a:cs typeface="Calibri Light"/>
              </a:rPr>
            </a:br>
            <a:r>
              <a:rPr lang="en-US" sz="5400">
                <a:cs typeface="Calibri Light"/>
              </a:rPr>
              <a:t>land home?</a:t>
            </a:r>
            <a:endParaRPr lang="en-US" sz="5400"/>
          </a:p>
        </p:txBody>
      </p:sp>
      <p:pic>
        <p:nvPicPr>
          <p:cNvPr id="4" name="Picture 4">
            <a:extLst>
              <a:ext uri="{FF2B5EF4-FFF2-40B4-BE49-F238E27FC236}">
                <a16:creationId xmlns:a16="http://schemas.microsoft.com/office/drawing/2014/main" id="{86D3F766-D809-4767-827D-C833AB403B26}"/>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4777" r="477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AB47DA-A574-479E-A740-945C5FC64808}"/>
              </a:ext>
            </a:extLst>
          </p:cNvPr>
          <p:cNvSpPr>
            <a:spLocks noGrp="1"/>
          </p:cNvSpPr>
          <p:nvPr>
            <p:ph idx="1"/>
          </p:nvPr>
        </p:nvSpPr>
        <p:spPr>
          <a:xfrm>
            <a:off x="5082102" y="2721001"/>
            <a:ext cx="6941222" cy="3972694"/>
          </a:xfrm>
        </p:spPr>
        <p:txBody>
          <a:bodyPr vert="horz" lIns="91440" tIns="45720" rIns="91440" bIns="45720" rtlCol="0" anchor="t">
            <a:noAutofit/>
          </a:bodyPr>
          <a:lstStyle/>
          <a:p>
            <a:r>
              <a:rPr lang="en-US" sz="2400">
                <a:cs typeface="Calibri"/>
              </a:rPr>
              <a:t>Visit the following websites to learn about:</a:t>
            </a:r>
          </a:p>
          <a:p>
            <a:pPr lvl="1"/>
            <a:r>
              <a:rPr lang="en-US" sz="2000">
                <a:cs typeface="Calibri"/>
              </a:rPr>
              <a:t>Traditional Territories </a:t>
            </a:r>
            <a:r>
              <a:rPr lang="en-US" sz="2000">
                <a:hlinkClick r:id="rId5"/>
              </a:rPr>
              <a:t>Native-Land.ca</a:t>
            </a:r>
            <a:endParaRPr lang="en-US" sz="2000">
              <a:cs typeface="Calibri"/>
            </a:endParaRPr>
          </a:p>
          <a:p>
            <a:pPr lvl="1"/>
            <a:r>
              <a:rPr lang="en-US" sz="2000">
                <a:cs typeface="Calibri"/>
              </a:rPr>
              <a:t>Treaties </a:t>
            </a:r>
            <a:r>
              <a:rPr lang="en-US" sz="2000">
                <a:ea typeface="+mn-lt"/>
                <a:cs typeface="+mn-lt"/>
                <a:hlinkClick r:id="rId6"/>
              </a:rPr>
              <a:t>www.trcm.ca</a:t>
            </a:r>
            <a:r>
              <a:rPr lang="en-US" sz="2000">
                <a:ea typeface="+mn-lt"/>
                <a:cs typeface="+mn-lt"/>
              </a:rPr>
              <a:t> </a:t>
            </a:r>
          </a:p>
          <a:p>
            <a:r>
              <a:rPr lang="en-US" sz="2400">
                <a:cs typeface="Calibri"/>
              </a:rPr>
              <a:t>Whose Traditional Territories are where you live?</a:t>
            </a:r>
          </a:p>
          <a:p>
            <a:r>
              <a:rPr lang="en-US" sz="2400">
                <a:cs typeface="Calibri"/>
              </a:rPr>
              <a:t>Which Treaties were negotiated where you live?</a:t>
            </a:r>
          </a:p>
          <a:p>
            <a:r>
              <a:rPr lang="en-US" sz="2400">
                <a:ea typeface="+mn-lt"/>
                <a:cs typeface="+mn-lt"/>
              </a:rPr>
              <a:t>How does it feel learning about Indigenous peoples and their Traditional Territories?</a:t>
            </a:r>
          </a:p>
          <a:p>
            <a:r>
              <a:rPr lang="en-US" sz="2400">
                <a:ea typeface="+mn-lt"/>
                <a:cs typeface="+mn-lt"/>
              </a:rPr>
              <a:t>What is an example of a land acknowledgement?</a:t>
            </a:r>
          </a:p>
          <a:p>
            <a:r>
              <a:rPr lang="en-US" sz="2400">
                <a:cs typeface="Calibri"/>
              </a:rPr>
              <a:t>Why is it important to give land acknowledgements?</a:t>
            </a:r>
          </a:p>
        </p:txBody>
      </p:sp>
      <p:sp>
        <p:nvSpPr>
          <p:cNvPr id="5" name="TextBox 4">
            <a:extLst>
              <a:ext uri="{FF2B5EF4-FFF2-40B4-BE49-F238E27FC236}">
                <a16:creationId xmlns:a16="http://schemas.microsoft.com/office/drawing/2014/main" id="{6A787682-B18E-4FEA-9E24-226EBAAE8060}"/>
              </a:ext>
            </a:extLst>
          </p:cNvPr>
          <p:cNvSpPr txBox="1"/>
          <p:nvPr/>
        </p:nvSpPr>
        <p:spPr>
          <a:xfrm>
            <a:off x="0" y="6599208"/>
            <a:ext cx="4657725" cy="317500"/>
          </a:xfrm>
          <a:prstGeom prst="rect">
            <a:avLst/>
          </a:prstGeom>
        </p:spPr>
        <p:txBody>
          <a:bodyPr lIns="91440" tIns="45720" rIns="91440" bIns="45720" anchor="t">
            <a:normAutofit/>
          </a:bodyPr>
          <a:lstStyle/>
          <a:p>
            <a:r>
              <a:rPr lang="en-US" sz="700">
                <a:hlinkClick r:id="rId4"/>
              </a:rPr>
              <a:t>This Photo</a:t>
            </a:r>
            <a:r>
              <a:rPr lang="en-US" sz="700"/>
              <a:t> by Unknown author is licensed under </a:t>
            </a:r>
            <a:r>
              <a:rPr lang="en-US" sz="700">
                <a:hlinkClick r:id="rId7"/>
              </a:rPr>
              <a:t>CC BY-SA</a:t>
            </a:r>
            <a:r>
              <a:rPr lang="en-US" sz="700"/>
              <a:t>.</a:t>
            </a:r>
            <a:endParaRPr lang="en-US" sz="700">
              <a:cs typeface="Calibri"/>
            </a:endParaRPr>
          </a:p>
        </p:txBody>
      </p:sp>
      <p:sp>
        <p:nvSpPr>
          <p:cNvPr id="8" name="Rectangle 7"/>
          <p:cNvSpPr/>
          <p:nvPr/>
        </p:nvSpPr>
        <p:spPr>
          <a:xfrm>
            <a:off x="10588752" y="164879"/>
            <a:ext cx="128016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a:t>BLM #5</a:t>
            </a:r>
          </a:p>
        </p:txBody>
      </p:sp>
    </p:spTree>
    <p:extLst>
      <p:ext uri="{BB962C8B-B14F-4D97-AF65-F5344CB8AC3E}">
        <p14:creationId xmlns:p14="http://schemas.microsoft.com/office/powerpoint/2010/main" val="55553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tree, grass, outdoor, forest&#10;&#10;Description automatically generated">
            <a:extLst>
              <a:ext uri="{FF2B5EF4-FFF2-40B4-BE49-F238E27FC236}">
                <a16:creationId xmlns:a16="http://schemas.microsoft.com/office/drawing/2014/main" id="{AFE1BA90-EBB7-4BF8-A64F-D98F2D333EC8}"/>
              </a:ext>
            </a:extLst>
          </p:cNvPr>
          <p:cNvPicPr>
            <a:picLocks noChangeAspect="1"/>
          </p:cNvPicPr>
          <p:nvPr/>
        </p:nvPicPr>
        <p:blipFill rotWithShape="1">
          <a:blip r:embed="rId2"/>
          <a:srcRect t="12500" b="12500"/>
          <a:stretch/>
        </p:blipFill>
        <p:spPr>
          <a:xfrm>
            <a:off x="0"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2F41119-035D-4B60-96B7-2478F1BF03F3}"/>
              </a:ext>
            </a:extLst>
          </p:cNvPr>
          <p:cNvSpPr>
            <a:spLocks noGrp="1"/>
          </p:cNvSpPr>
          <p:nvPr>
            <p:ph type="title"/>
          </p:nvPr>
        </p:nvSpPr>
        <p:spPr>
          <a:xfrm>
            <a:off x="263750" y="1712667"/>
            <a:ext cx="5167419" cy="1544037"/>
          </a:xfrm>
        </p:spPr>
        <p:txBody>
          <a:bodyPr>
            <a:noAutofit/>
          </a:bodyPr>
          <a:lstStyle/>
          <a:p>
            <a:pPr algn="ctr"/>
            <a:r>
              <a:rPr lang="en-US" sz="4000">
                <a:cs typeface="Calibri Light"/>
              </a:rPr>
              <a:t>What is your relationship to land?</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8E3D775-DE96-4440-B6F8-4270F060026D}"/>
              </a:ext>
            </a:extLst>
          </p:cNvPr>
          <p:cNvSpPr>
            <a:spLocks noGrp="1"/>
          </p:cNvSpPr>
          <p:nvPr>
            <p:ph idx="1"/>
          </p:nvPr>
        </p:nvSpPr>
        <p:spPr>
          <a:xfrm>
            <a:off x="662926" y="3547911"/>
            <a:ext cx="4593021" cy="2936141"/>
          </a:xfrm>
        </p:spPr>
        <p:txBody>
          <a:bodyPr vert="horz" lIns="91440" tIns="45720" rIns="91440" bIns="45720" rtlCol="0" anchor="ctr">
            <a:noAutofit/>
          </a:bodyPr>
          <a:lstStyle/>
          <a:p>
            <a:r>
              <a:rPr lang="en-US" sz="2000">
                <a:cs typeface="Calibri"/>
              </a:rPr>
              <a:t>Think about where you live.</a:t>
            </a:r>
          </a:p>
          <a:p>
            <a:r>
              <a:rPr lang="en-US" sz="2000">
                <a:cs typeface="Calibri"/>
              </a:rPr>
              <a:t>Think about where your family has </a:t>
            </a:r>
            <a:br>
              <a:rPr lang="en-US" sz="2000">
                <a:cs typeface="Calibri"/>
              </a:rPr>
            </a:br>
            <a:r>
              <a:rPr lang="en-US" sz="2000">
                <a:cs typeface="Calibri"/>
              </a:rPr>
              <a:t>lived over time.</a:t>
            </a:r>
          </a:p>
          <a:p>
            <a:r>
              <a:rPr lang="en-US" sz="2000">
                <a:ea typeface="+mn-lt"/>
                <a:cs typeface="+mn-lt"/>
              </a:rPr>
              <a:t>How is your identity (who you are) connected to where you live?</a:t>
            </a:r>
            <a:endParaRPr lang="en-US" sz="2000">
              <a:cs typeface="Calibri"/>
            </a:endParaRPr>
          </a:p>
          <a:p>
            <a:r>
              <a:rPr lang="en-US" sz="2000">
                <a:cs typeface="Calibri"/>
              </a:rPr>
              <a:t>What is your family's connection to </a:t>
            </a:r>
            <a:br>
              <a:rPr lang="en-US" sz="2000">
                <a:cs typeface="Calibri"/>
              </a:rPr>
            </a:br>
            <a:r>
              <a:rPr lang="en-US" sz="2000">
                <a:cs typeface="Calibri"/>
              </a:rPr>
              <a:t>the land?</a:t>
            </a:r>
          </a:p>
          <a:p>
            <a:r>
              <a:rPr lang="en-US" sz="2000">
                <a:cs typeface="Calibri"/>
              </a:rPr>
              <a:t>How does your family interact with </a:t>
            </a:r>
            <a:br>
              <a:rPr lang="en-US" sz="2000">
                <a:cs typeface="Calibri"/>
              </a:rPr>
            </a:br>
            <a:r>
              <a:rPr lang="en-US" sz="2000">
                <a:cs typeface="Calibri"/>
              </a:rPr>
              <a:t>the land?</a:t>
            </a:r>
          </a:p>
        </p:txBody>
      </p:sp>
      <p:sp>
        <p:nvSpPr>
          <p:cNvPr id="5" name="TextBox 4">
            <a:extLst>
              <a:ext uri="{FF2B5EF4-FFF2-40B4-BE49-F238E27FC236}">
                <a16:creationId xmlns:a16="http://schemas.microsoft.com/office/drawing/2014/main" id="{87C660AA-F931-4084-B286-D1682EC8071F}"/>
              </a:ext>
            </a:extLst>
          </p:cNvPr>
          <p:cNvSpPr txBox="1"/>
          <p:nvPr/>
        </p:nvSpPr>
        <p:spPr>
          <a:xfrm>
            <a:off x="8735683" y="6650966"/>
            <a:ext cx="4583502"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ea typeface="+mn-lt"/>
                <a:cs typeface="+mn-lt"/>
                <a:hlinkClick r:id="rId3"/>
              </a:rPr>
              <a:t>"Tionesta Research Natural Area (Revisited) (2)"</a:t>
            </a:r>
            <a:r>
              <a:rPr lang="en-US" sz="700">
                <a:ea typeface="+mn-lt"/>
                <a:cs typeface="+mn-lt"/>
              </a:rPr>
              <a:t> by </a:t>
            </a:r>
            <a:r>
              <a:rPr lang="en-US" sz="700">
                <a:ea typeface="+mn-lt"/>
                <a:cs typeface="+mn-lt"/>
                <a:hlinkClick r:id="rId4"/>
              </a:rPr>
              <a:t>Nicholas_T</a:t>
            </a:r>
            <a:r>
              <a:rPr lang="en-US" sz="700">
                <a:ea typeface="+mn-lt"/>
                <a:cs typeface="+mn-lt"/>
              </a:rPr>
              <a:t> is licensed under </a:t>
            </a:r>
            <a:r>
              <a:rPr lang="en-US" sz="700">
                <a:ea typeface="+mn-lt"/>
                <a:cs typeface="+mn-lt"/>
                <a:hlinkClick r:id="rId5"/>
              </a:rPr>
              <a:t>CC BY 2.0</a:t>
            </a:r>
            <a:r>
              <a:rPr lang="en-US" sz="700">
                <a:ea typeface="+mn-lt"/>
                <a:cs typeface="+mn-lt"/>
              </a:rPr>
              <a:t> </a:t>
            </a:r>
            <a:endParaRPr lang="en-US" sz="700">
              <a:cs typeface="Calibri"/>
            </a:endParaRPr>
          </a:p>
        </p:txBody>
      </p:sp>
      <p:sp>
        <p:nvSpPr>
          <p:cNvPr id="7" name="Cloud 6">
            <a:extLst>
              <a:ext uri="{FF2B5EF4-FFF2-40B4-BE49-F238E27FC236}">
                <a16:creationId xmlns:a16="http://schemas.microsoft.com/office/drawing/2014/main" id="{29933888-B1AB-4342-9E05-E6E6AF18AED4}"/>
              </a:ext>
            </a:extLst>
          </p:cNvPr>
          <p:cNvSpPr/>
          <p:nvPr/>
        </p:nvSpPr>
        <p:spPr>
          <a:xfrm rot="997778">
            <a:off x="7403596" y="1292499"/>
            <a:ext cx="4097309" cy="1786328"/>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B3FD500E-AB44-4944-839F-74BF5E324315}"/>
              </a:ext>
            </a:extLst>
          </p:cNvPr>
          <p:cNvSpPr txBox="1"/>
          <p:nvPr/>
        </p:nvSpPr>
        <p:spPr>
          <a:xfrm rot="789839">
            <a:off x="7965245" y="1679779"/>
            <a:ext cx="3155429" cy="92333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Think about a place that is </a:t>
            </a:r>
            <a:br>
              <a:rPr lang="en-US"/>
            </a:br>
            <a:r>
              <a:rPr lang="en-US"/>
              <a:t>very special to you. </a:t>
            </a:r>
            <a:br>
              <a:rPr lang="en-US"/>
            </a:br>
            <a:r>
              <a:rPr lang="en-US"/>
              <a:t>What makes that place special?</a:t>
            </a:r>
          </a:p>
        </p:txBody>
      </p:sp>
      <p:sp>
        <p:nvSpPr>
          <p:cNvPr id="10" name="Rectangle 9"/>
          <p:cNvSpPr/>
          <p:nvPr/>
        </p:nvSpPr>
        <p:spPr>
          <a:xfrm>
            <a:off x="10676499" y="5989319"/>
            <a:ext cx="128016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a:t>BLM #6</a:t>
            </a:r>
          </a:p>
        </p:txBody>
      </p:sp>
    </p:spTree>
    <p:extLst>
      <p:ext uri="{BB962C8B-B14F-4D97-AF65-F5344CB8AC3E}">
        <p14:creationId xmlns:p14="http://schemas.microsoft.com/office/powerpoint/2010/main" val="244279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tree, outdoor, forest, plant&#10;&#10;Description automatically generated">
            <a:extLst>
              <a:ext uri="{FF2B5EF4-FFF2-40B4-BE49-F238E27FC236}">
                <a16:creationId xmlns:a16="http://schemas.microsoft.com/office/drawing/2014/main" id="{58BA11AB-53C9-4A19-B01D-42193CAE2016}"/>
              </a:ext>
            </a:extLst>
          </p:cNvPr>
          <p:cNvPicPr>
            <a:picLocks noChangeAspect="1"/>
          </p:cNvPicPr>
          <p:nvPr/>
        </p:nvPicPr>
        <p:blipFill rotWithShape="1">
          <a:blip r:embed="rId3"/>
          <a:srcRect r="9091" b="23391"/>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86C7B4A1-154A-4DF0-AC46-F88D75A2E0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BC20EA-FF99-4414-9262-B93FCBF814C2}"/>
              </a:ext>
            </a:extLst>
          </p:cNvPr>
          <p:cNvSpPr>
            <a:spLocks noGrp="1"/>
          </p:cNvSpPr>
          <p:nvPr>
            <p:ph type="title"/>
          </p:nvPr>
        </p:nvSpPr>
        <p:spPr>
          <a:xfrm>
            <a:off x="594804" y="640263"/>
            <a:ext cx="6619811" cy="1344975"/>
          </a:xfrm>
        </p:spPr>
        <p:txBody>
          <a:bodyPr>
            <a:normAutofit/>
          </a:bodyPr>
          <a:lstStyle/>
          <a:p>
            <a:r>
              <a:rPr lang="en-US">
                <a:cs typeface="Calibri Light"/>
              </a:rPr>
              <a:t>Spend time with the Land</a:t>
            </a:r>
            <a:endParaRPr lang="en-US"/>
          </a:p>
        </p:txBody>
      </p:sp>
      <p:sp>
        <p:nvSpPr>
          <p:cNvPr id="3" name="Content Placeholder 2">
            <a:extLst>
              <a:ext uri="{FF2B5EF4-FFF2-40B4-BE49-F238E27FC236}">
                <a16:creationId xmlns:a16="http://schemas.microsoft.com/office/drawing/2014/main" id="{B4BF3857-2A93-4677-B3B5-82CA9CE72866}"/>
              </a:ext>
            </a:extLst>
          </p:cNvPr>
          <p:cNvSpPr>
            <a:spLocks noGrp="1"/>
          </p:cNvSpPr>
          <p:nvPr>
            <p:ph idx="1"/>
          </p:nvPr>
        </p:nvSpPr>
        <p:spPr>
          <a:xfrm>
            <a:off x="594109" y="2121763"/>
            <a:ext cx="6620505" cy="3773010"/>
          </a:xfrm>
        </p:spPr>
        <p:txBody>
          <a:bodyPr vert="horz" lIns="91440" tIns="45720" rIns="91440" bIns="45720" rtlCol="0" anchor="t">
            <a:normAutofit/>
          </a:bodyPr>
          <a:lstStyle/>
          <a:p>
            <a:r>
              <a:rPr lang="en-US" sz="2400" dirty="0">
                <a:ea typeface="+mn-lt"/>
                <a:cs typeface="+mn-lt"/>
              </a:rPr>
              <a:t>The best way to deepen your relationship with the land is to spend time with the land.</a:t>
            </a:r>
          </a:p>
          <a:p>
            <a:r>
              <a:rPr lang="en-US" sz="2400" dirty="0">
                <a:cs typeface="Calibri"/>
              </a:rPr>
              <a:t>Spending time with land can take place anywhere outside: in a town or city, in the country, in the bush, or in a forest. Nature is everywhere!</a:t>
            </a:r>
          </a:p>
          <a:p>
            <a:r>
              <a:rPr lang="en-US" sz="2400" dirty="0">
                <a:cs typeface="Calibri"/>
              </a:rPr>
              <a:t>The next slide is a Choice Board with ideas of what you can do to spend time with the land. You can pick and choose from 25 land-based activities.</a:t>
            </a:r>
          </a:p>
          <a:p>
            <a:r>
              <a:rPr lang="en-US" sz="2400" dirty="0">
                <a:cs typeface="Calibri"/>
              </a:rPr>
              <a:t>Always check with an adult before going outside. Dress appropriately, respect nature, and be safe!</a:t>
            </a:r>
          </a:p>
        </p:txBody>
      </p:sp>
      <p:sp>
        <p:nvSpPr>
          <p:cNvPr id="4" name="TextBox 3">
            <a:extLst>
              <a:ext uri="{FF2B5EF4-FFF2-40B4-BE49-F238E27FC236}">
                <a16:creationId xmlns:a16="http://schemas.microsoft.com/office/drawing/2014/main" id="{677D0AB8-35B2-427B-B953-BED989428E0D}"/>
              </a:ext>
            </a:extLst>
          </p:cNvPr>
          <p:cNvSpPr txBox="1"/>
          <p:nvPr/>
        </p:nvSpPr>
        <p:spPr>
          <a:xfrm>
            <a:off x="-5751" y="6607834"/>
            <a:ext cx="938553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ea typeface="+mn-lt"/>
                <a:cs typeface="+mn-lt"/>
                <a:hlinkClick r:id="rId4"/>
              </a:rPr>
              <a:t>"Welsh Mountain Nature Preserve (Revisited) (1)"</a:t>
            </a:r>
            <a:r>
              <a:rPr lang="en-US" sz="700">
                <a:ea typeface="+mn-lt"/>
                <a:cs typeface="+mn-lt"/>
              </a:rPr>
              <a:t> by </a:t>
            </a:r>
            <a:r>
              <a:rPr lang="en-US" sz="700">
                <a:ea typeface="+mn-lt"/>
                <a:cs typeface="+mn-lt"/>
                <a:hlinkClick r:id="rId5"/>
              </a:rPr>
              <a:t>Nicholas_T</a:t>
            </a:r>
            <a:r>
              <a:rPr lang="en-US" sz="700">
                <a:ea typeface="+mn-lt"/>
                <a:cs typeface="+mn-lt"/>
              </a:rPr>
              <a:t> is licensed under </a:t>
            </a:r>
            <a:r>
              <a:rPr lang="en-US" sz="700">
                <a:ea typeface="+mn-lt"/>
                <a:cs typeface="+mn-lt"/>
                <a:hlinkClick r:id="rId6"/>
              </a:rPr>
              <a:t>CC BY 2.0</a:t>
            </a:r>
            <a:r>
              <a:rPr lang="en-US" sz="700">
                <a:ea typeface="+mn-lt"/>
                <a:cs typeface="+mn-lt"/>
              </a:rPr>
              <a:t> </a:t>
            </a:r>
            <a:endParaRPr lang="en-US" sz="700">
              <a:cs typeface="Calibri"/>
            </a:endParaRPr>
          </a:p>
        </p:txBody>
      </p:sp>
    </p:spTree>
    <p:extLst>
      <p:ext uri="{BB962C8B-B14F-4D97-AF65-F5344CB8AC3E}">
        <p14:creationId xmlns:p14="http://schemas.microsoft.com/office/powerpoint/2010/main" val="127613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FDE2F">
            <a:alpha val="33000"/>
          </a:srgbClr>
        </a:solidFill>
        <a:effectLst/>
      </p:bgPr>
    </p:bg>
    <p:spTree>
      <p:nvGrpSpPr>
        <p:cNvPr id="1" name=""/>
        <p:cNvGrpSpPr/>
        <p:nvPr/>
      </p:nvGrpSpPr>
      <p:grpSpPr>
        <a:xfrm>
          <a:off x="0" y="0"/>
          <a:ext cx="0" cy="0"/>
          <a:chOff x="0" y="0"/>
          <a:chExt cx="0" cy="0"/>
        </a:xfrm>
      </p:grpSpPr>
      <p:sp>
        <p:nvSpPr>
          <p:cNvPr id="19" name="Title 18"/>
          <p:cNvSpPr>
            <a:spLocks noGrp="1"/>
          </p:cNvSpPr>
          <p:nvPr>
            <p:ph type="title"/>
          </p:nvPr>
        </p:nvSpPr>
        <p:spPr>
          <a:xfrm>
            <a:off x="838199" y="92408"/>
            <a:ext cx="10515600" cy="1325563"/>
          </a:xfrm>
        </p:spPr>
        <p:txBody>
          <a:bodyPr>
            <a:normAutofit/>
          </a:bodyPr>
          <a:lstStyle/>
          <a:p>
            <a:r>
              <a:rPr lang="en-US" sz="5400"/>
              <a:t>Land-based Activities Choice Board</a:t>
            </a:r>
            <a:endParaRPr lang="en-US" sz="5400">
              <a:cs typeface="Calibri Light"/>
            </a:endParaRPr>
          </a:p>
        </p:txBody>
      </p:sp>
      <p:sp>
        <p:nvSpPr>
          <p:cNvPr id="9" name="Rounded Rectangle 8">
            <a:hlinkClick r:id="rId3" action="ppaction://hlinksldjump"/>
          </p:cNvPr>
          <p:cNvSpPr/>
          <p:nvPr/>
        </p:nvSpPr>
        <p:spPr>
          <a:xfrm>
            <a:off x="968829" y="1944913"/>
            <a:ext cx="1832429" cy="725715"/>
          </a:xfrm>
          <a:custGeom>
            <a:avLst/>
            <a:gdLst>
              <a:gd name="connsiteX0" fmla="*/ 0 w 1832429"/>
              <a:gd name="connsiteY0" fmla="*/ 120955 h 725715"/>
              <a:gd name="connsiteX1" fmla="*/ 120955 w 1832429"/>
              <a:gd name="connsiteY1" fmla="*/ 0 h 725715"/>
              <a:gd name="connsiteX2" fmla="*/ 635223 w 1832429"/>
              <a:gd name="connsiteY2" fmla="*/ 0 h 725715"/>
              <a:gd name="connsiteX3" fmla="*/ 1149491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65396 w 1832429"/>
              <a:gd name="connsiteY8" fmla="*/ 725715 h 725715"/>
              <a:gd name="connsiteX9" fmla="*/ 682938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4357" y="50733"/>
                  <a:pt x="49486" y="-13412"/>
                  <a:pt x="120955" y="0"/>
                </a:cubicBezTo>
                <a:cubicBezTo>
                  <a:pt x="250382" y="-59066"/>
                  <a:pt x="507862" y="47164"/>
                  <a:pt x="635223" y="0"/>
                </a:cubicBezTo>
                <a:cubicBezTo>
                  <a:pt x="762584" y="-47164"/>
                  <a:pt x="969924" y="1770"/>
                  <a:pt x="1149491" y="0"/>
                </a:cubicBezTo>
                <a:cubicBezTo>
                  <a:pt x="1329058" y="-1770"/>
                  <a:pt x="1498493" y="65153"/>
                  <a:pt x="1711474" y="0"/>
                </a:cubicBezTo>
                <a:cubicBezTo>
                  <a:pt x="1770180" y="12113"/>
                  <a:pt x="1821668" y="56395"/>
                  <a:pt x="1832429" y="120955"/>
                </a:cubicBezTo>
                <a:cubicBezTo>
                  <a:pt x="1834628" y="320213"/>
                  <a:pt x="1807164" y="443730"/>
                  <a:pt x="1832429" y="604760"/>
                </a:cubicBezTo>
                <a:cubicBezTo>
                  <a:pt x="1841292" y="679178"/>
                  <a:pt x="1782320" y="722342"/>
                  <a:pt x="1711474" y="725715"/>
                </a:cubicBezTo>
                <a:cubicBezTo>
                  <a:pt x="1531597" y="753046"/>
                  <a:pt x="1353644" y="703610"/>
                  <a:pt x="1165396" y="725715"/>
                </a:cubicBezTo>
                <a:cubicBezTo>
                  <a:pt x="977148" y="747820"/>
                  <a:pt x="822509" y="702999"/>
                  <a:pt x="682938" y="725715"/>
                </a:cubicBezTo>
                <a:cubicBezTo>
                  <a:pt x="543367" y="748431"/>
                  <a:pt x="299483" y="658316"/>
                  <a:pt x="120955" y="725715"/>
                </a:cubicBezTo>
                <a:cubicBezTo>
                  <a:pt x="54456" y="722982"/>
                  <a:pt x="12540" y="663785"/>
                  <a:pt x="0" y="604760"/>
                </a:cubicBezTo>
                <a:cubicBezTo>
                  <a:pt x="-11499" y="464968"/>
                  <a:pt x="33638" y="308032"/>
                  <a:pt x="0" y="120955"/>
                </a:cubicBezTo>
                <a:close/>
              </a:path>
              <a:path w="1832429" h="725715" stroke="0" extrusionOk="0">
                <a:moveTo>
                  <a:pt x="0" y="120955"/>
                </a:moveTo>
                <a:cubicBezTo>
                  <a:pt x="7137" y="48525"/>
                  <a:pt x="45885" y="7214"/>
                  <a:pt x="120955" y="0"/>
                </a:cubicBezTo>
                <a:cubicBezTo>
                  <a:pt x="328895" y="-12074"/>
                  <a:pt x="475688" y="4550"/>
                  <a:pt x="619318" y="0"/>
                </a:cubicBezTo>
                <a:cubicBezTo>
                  <a:pt x="762948" y="-4550"/>
                  <a:pt x="933385" y="7122"/>
                  <a:pt x="1181301" y="0"/>
                </a:cubicBezTo>
                <a:cubicBezTo>
                  <a:pt x="1429217" y="-7122"/>
                  <a:pt x="1596887" y="11924"/>
                  <a:pt x="1711474" y="0"/>
                </a:cubicBezTo>
                <a:cubicBezTo>
                  <a:pt x="1777766" y="-15593"/>
                  <a:pt x="1848634" y="65521"/>
                  <a:pt x="1832429" y="120955"/>
                </a:cubicBezTo>
                <a:cubicBezTo>
                  <a:pt x="1835353" y="325085"/>
                  <a:pt x="1785823" y="432896"/>
                  <a:pt x="1832429" y="604760"/>
                </a:cubicBezTo>
                <a:cubicBezTo>
                  <a:pt x="1831608" y="688613"/>
                  <a:pt x="1779282" y="721405"/>
                  <a:pt x="1711474" y="725715"/>
                </a:cubicBezTo>
                <a:cubicBezTo>
                  <a:pt x="1577379" y="729078"/>
                  <a:pt x="1291561" y="684074"/>
                  <a:pt x="1165396" y="725715"/>
                </a:cubicBezTo>
                <a:cubicBezTo>
                  <a:pt x="1039231" y="767356"/>
                  <a:pt x="843270" y="668030"/>
                  <a:pt x="651128" y="725715"/>
                </a:cubicBezTo>
                <a:cubicBezTo>
                  <a:pt x="458986" y="783400"/>
                  <a:pt x="313792" y="680320"/>
                  <a:pt x="120955" y="725715"/>
                </a:cubicBezTo>
                <a:cubicBezTo>
                  <a:pt x="46567" y="742213"/>
                  <a:pt x="6781" y="659510"/>
                  <a:pt x="0" y="604760"/>
                </a:cubicBezTo>
                <a:cubicBezTo>
                  <a:pt x="-49994" y="482033"/>
                  <a:pt x="36147" y="324433"/>
                  <a:pt x="0" y="120955"/>
                </a:cubicBezTo>
                <a:close/>
              </a:path>
            </a:pathLst>
          </a:custGeom>
          <a:solidFill>
            <a:schemeClr val="accent6">
              <a:lumMod val="40000"/>
              <a:lumOff val="60000"/>
            </a:schemeClr>
          </a:solidFill>
          <a:ln>
            <a:extLst>
              <a:ext uri="{C807C97D-BFC1-408E-A445-0C87EB9F89A2}">
                <ask:lineSketchStyleProps xmlns="" xmlns:ask="http://schemas.microsoft.com/office/drawing/2018/sketchyshapes" sd="4222757554">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1. Look at Grass</a:t>
            </a:r>
          </a:p>
        </p:txBody>
      </p:sp>
      <p:sp>
        <p:nvSpPr>
          <p:cNvPr id="10" name="Rounded Rectangle 9">
            <a:hlinkClick r:id="rId4" action="ppaction://hlinksldjump"/>
          </p:cNvPr>
          <p:cNvSpPr/>
          <p:nvPr/>
        </p:nvSpPr>
        <p:spPr>
          <a:xfrm>
            <a:off x="3091544" y="1944912"/>
            <a:ext cx="1832429" cy="725715"/>
          </a:xfrm>
          <a:custGeom>
            <a:avLst/>
            <a:gdLst>
              <a:gd name="connsiteX0" fmla="*/ 0 w 1832429"/>
              <a:gd name="connsiteY0" fmla="*/ 120955 h 725715"/>
              <a:gd name="connsiteX1" fmla="*/ 120955 w 1832429"/>
              <a:gd name="connsiteY1" fmla="*/ 0 h 725715"/>
              <a:gd name="connsiteX2" fmla="*/ 603412 w 1832429"/>
              <a:gd name="connsiteY2" fmla="*/ 0 h 725715"/>
              <a:gd name="connsiteX3" fmla="*/ 1101775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65396 w 1832429"/>
              <a:gd name="connsiteY8" fmla="*/ 725715 h 725715"/>
              <a:gd name="connsiteX9" fmla="*/ 619318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4933" y="49752"/>
                  <a:pt x="61913" y="-11653"/>
                  <a:pt x="120955" y="0"/>
                </a:cubicBezTo>
                <a:cubicBezTo>
                  <a:pt x="332504" y="-18855"/>
                  <a:pt x="379127" y="29388"/>
                  <a:pt x="603412" y="0"/>
                </a:cubicBezTo>
                <a:cubicBezTo>
                  <a:pt x="827697" y="-29388"/>
                  <a:pt x="869537" y="7723"/>
                  <a:pt x="1101775" y="0"/>
                </a:cubicBezTo>
                <a:cubicBezTo>
                  <a:pt x="1334013" y="-7723"/>
                  <a:pt x="1463395" y="69224"/>
                  <a:pt x="1711474" y="0"/>
                </a:cubicBezTo>
                <a:cubicBezTo>
                  <a:pt x="1786909" y="-10768"/>
                  <a:pt x="1845541" y="61707"/>
                  <a:pt x="1832429" y="120955"/>
                </a:cubicBezTo>
                <a:cubicBezTo>
                  <a:pt x="1870790" y="237898"/>
                  <a:pt x="1825246" y="365817"/>
                  <a:pt x="1832429" y="604760"/>
                </a:cubicBezTo>
                <a:cubicBezTo>
                  <a:pt x="1847267" y="679857"/>
                  <a:pt x="1783406" y="726067"/>
                  <a:pt x="1711474" y="725715"/>
                </a:cubicBezTo>
                <a:cubicBezTo>
                  <a:pt x="1567495" y="727156"/>
                  <a:pt x="1348346" y="680836"/>
                  <a:pt x="1165396" y="725715"/>
                </a:cubicBezTo>
                <a:cubicBezTo>
                  <a:pt x="982446" y="770594"/>
                  <a:pt x="884279" y="707536"/>
                  <a:pt x="619318" y="725715"/>
                </a:cubicBezTo>
                <a:cubicBezTo>
                  <a:pt x="354357" y="743894"/>
                  <a:pt x="349095" y="709654"/>
                  <a:pt x="120955" y="725715"/>
                </a:cubicBezTo>
                <a:cubicBezTo>
                  <a:pt x="47291" y="715634"/>
                  <a:pt x="4173" y="679979"/>
                  <a:pt x="0" y="604760"/>
                </a:cubicBezTo>
                <a:cubicBezTo>
                  <a:pt x="-52600" y="397213"/>
                  <a:pt x="28704" y="233450"/>
                  <a:pt x="0" y="120955"/>
                </a:cubicBezTo>
                <a:close/>
              </a:path>
              <a:path w="1832429" h="725715" stroke="0" extrusionOk="0">
                <a:moveTo>
                  <a:pt x="0" y="120955"/>
                </a:moveTo>
                <a:cubicBezTo>
                  <a:pt x="8526" y="41036"/>
                  <a:pt x="52403" y="5769"/>
                  <a:pt x="120955" y="0"/>
                </a:cubicBezTo>
                <a:cubicBezTo>
                  <a:pt x="283679" y="-10040"/>
                  <a:pt x="491143" y="6150"/>
                  <a:pt x="667033" y="0"/>
                </a:cubicBezTo>
                <a:cubicBezTo>
                  <a:pt x="842923" y="-6150"/>
                  <a:pt x="1032666" y="44012"/>
                  <a:pt x="1165396" y="0"/>
                </a:cubicBezTo>
                <a:cubicBezTo>
                  <a:pt x="1298126" y="-44012"/>
                  <a:pt x="1463127" y="31622"/>
                  <a:pt x="1711474" y="0"/>
                </a:cubicBezTo>
                <a:cubicBezTo>
                  <a:pt x="1764391" y="8624"/>
                  <a:pt x="1844993" y="66661"/>
                  <a:pt x="1832429" y="120955"/>
                </a:cubicBezTo>
                <a:cubicBezTo>
                  <a:pt x="1858337" y="358416"/>
                  <a:pt x="1788034" y="434987"/>
                  <a:pt x="1832429" y="604760"/>
                </a:cubicBezTo>
                <a:cubicBezTo>
                  <a:pt x="1831786" y="674353"/>
                  <a:pt x="1779304" y="717645"/>
                  <a:pt x="1711474" y="725715"/>
                </a:cubicBezTo>
                <a:cubicBezTo>
                  <a:pt x="1547093" y="747825"/>
                  <a:pt x="1390520" y="721059"/>
                  <a:pt x="1213111" y="725715"/>
                </a:cubicBezTo>
                <a:cubicBezTo>
                  <a:pt x="1035702" y="730371"/>
                  <a:pt x="862922" y="700811"/>
                  <a:pt x="651128" y="725715"/>
                </a:cubicBezTo>
                <a:cubicBezTo>
                  <a:pt x="439334" y="750619"/>
                  <a:pt x="310475" y="715227"/>
                  <a:pt x="120955" y="725715"/>
                </a:cubicBezTo>
                <a:cubicBezTo>
                  <a:pt x="58601" y="743035"/>
                  <a:pt x="18147" y="667503"/>
                  <a:pt x="0" y="604760"/>
                </a:cubicBezTo>
                <a:cubicBezTo>
                  <a:pt x="-43167" y="438668"/>
                  <a:pt x="28701" y="298355"/>
                  <a:pt x="0" y="120955"/>
                </a:cubicBezTo>
                <a:close/>
              </a:path>
            </a:pathLst>
          </a:custGeom>
          <a:solidFill>
            <a:schemeClr val="accent5">
              <a:lumMod val="40000"/>
              <a:lumOff val="60000"/>
            </a:schemeClr>
          </a:solidFill>
          <a:ln>
            <a:extLst>
              <a:ext uri="{C807C97D-BFC1-408E-A445-0C87EB9F89A2}">
                <ask:lineSketchStyleProps xmlns="" xmlns:ask="http://schemas.microsoft.com/office/drawing/2018/sketchyshapes" sd="125486570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2. Use your Senses</a:t>
            </a:r>
          </a:p>
        </p:txBody>
      </p:sp>
      <p:sp>
        <p:nvSpPr>
          <p:cNvPr id="11" name="Rounded Rectangle 10">
            <a:hlinkClick r:id="rId5" action="ppaction://hlinksldjump"/>
          </p:cNvPr>
          <p:cNvSpPr/>
          <p:nvPr/>
        </p:nvSpPr>
        <p:spPr>
          <a:xfrm>
            <a:off x="5179785" y="1944911"/>
            <a:ext cx="1832429" cy="725715"/>
          </a:xfrm>
          <a:custGeom>
            <a:avLst/>
            <a:gdLst>
              <a:gd name="connsiteX0" fmla="*/ 0 w 1832429"/>
              <a:gd name="connsiteY0" fmla="*/ 120955 h 725715"/>
              <a:gd name="connsiteX1" fmla="*/ 120955 w 1832429"/>
              <a:gd name="connsiteY1" fmla="*/ 0 h 725715"/>
              <a:gd name="connsiteX2" fmla="*/ 603412 w 1832429"/>
              <a:gd name="connsiteY2" fmla="*/ 0 h 725715"/>
              <a:gd name="connsiteX3" fmla="*/ 1117680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81301 w 1832429"/>
              <a:gd name="connsiteY8" fmla="*/ 725715 h 725715"/>
              <a:gd name="connsiteX9" fmla="*/ 682938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2656" y="52505"/>
                  <a:pt x="46588" y="-5260"/>
                  <a:pt x="120955" y="0"/>
                </a:cubicBezTo>
                <a:cubicBezTo>
                  <a:pt x="255058" y="-51578"/>
                  <a:pt x="382849" y="19837"/>
                  <a:pt x="603412" y="0"/>
                </a:cubicBezTo>
                <a:cubicBezTo>
                  <a:pt x="823975" y="-19837"/>
                  <a:pt x="1009423" y="28227"/>
                  <a:pt x="1117680" y="0"/>
                </a:cubicBezTo>
                <a:cubicBezTo>
                  <a:pt x="1225937" y="-28227"/>
                  <a:pt x="1485020" y="57803"/>
                  <a:pt x="1711474" y="0"/>
                </a:cubicBezTo>
                <a:cubicBezTo>
                  <a:pt x="1771413" y="-7988"/>
                  <a:pt x="1828981" y="41456"/>
                  <a:pt x="1832429" y="120955"/>
                </a:cubicBezTo>
                <a:cubicBezTo>
                  <a:pt x="1856712" y="338950"/>
                  <a:pt x="1797867" y="394926"/>
                  <a:pt x="1832429" y="604760"/>
                </a:cubicBezTo>
                <a:cubicBezTo>
                  <a:pt x="1845728" y="678809"/>
                  <a:pt x="1778421" y="730183"/>
                  <a:pt x="1711474" y="725715"/>
                </a:cubicBezTo>
                <a:cubicBezTo>
                  <a:pt x="1524349" y="772401"/>
                  <a:pt x="1314100" y="683882"/>
                  <a:pt x="1181301" y="725715"/>
                </a:cubicBezTo>
                <a:cubicBezTo>
                  <a:pt x="1048502" y="767548"/>
                  <a:pt x="897407" y="708279"/>
                  <a:pt x="682938" y="725715"/>
                </a:cubicBezTo>
                <a:cubicBezTo>
                  <a:pt x="468469" y="743151"/>
                  <a:pt x="298513" y="679082"/>
                  <a:pt x="120955" y="725715"/>
                </a:cubicBezTo>
                <a:cubicBezTo>
                  <a:pt x="72068" y="730901"/>
                  <a:pt x="7871" y="688203"/>
                  <a:pt x="0" y="604760"/>
                </a:cubicBezTo>
                <a:cubicBezTo>
                  <a:pt x="-14176" y="384649"/>
                  <a:pt x="57709" y="307110"/>
                  <a:pt x="0" y="120955"/>
                </a:cubicBezTo>
                <a:close/>
              </a:path>
              <a:path w="1832429" h="725715" stroke="0" extrusionOk="0">
                <a:moveTo>
                  <a:pt x="0" y="120955"/>
                </a:moveTo>
                <a:cubicBezTo>
                  <a:pt x="-15350" y="56406"/>
                  <a:pt x="43484" y="-14046"/>
                  <a:pt x="120955" y="0"/>
                </a:cubicBezTo>
                <a:cubicBezTo>
                  <a:pt x="346039" y="-36148"/>
                  <a:pt x="450501" y="14177"/>
                  <a:pt x="635223" y="0"/>
                </a:cubicBezTo>
                <a:cubicBezTo>
                  <a:pt x="819945" y="-14177"/>
                  <a:pt x="928506" y="38290"/>
                  <a:pt x="1117680" y="0"/>
                </a:cubicBezTo>
                <a:cubicBezTo>
                  <a:pt x="1306854" y="-38290"/>
                  <a:pt x="1487751" y="18599"/>
                  <a:pt x="1711474" y="0"/>
                </a:cubicBezTo>
                <a:cubicBezTo>
                  <a:pt x="1789383" y="-15286"/>
                  <a:pt x="1840150" y="56304"/>
                  <a:pt x="1832429" y="120955"/>
                </a:cubicBezTo>
                <a:cubicBezTo>
                  <a:pt x="1855887" y="282607"/>
                  <a:pt x="1818054" y="474642"/>
                  <a:pt x="1832429" y="604760"/>
                </a:cubicBezTo>
                <a:cubicBezTo>
                  <a:pt x="1820908" y="682138"/>
                  <a:pt x="1777167" y="739346"/>
                  <a:pt x="1711474" y="725715"/>
                </a:cubicBezTo>
                <a:cubicBezTo>
                  <a:pt x="1565615" y="729146"/>
                  <a:pt x="1397114" y="718039"/>
                  <a:pt x="1229017" y="725715"/>
                </a:cubicBezTo>
                <a:cubicBezTo>
                  <a:pt x="1060920" y="733391"/>
                  <a:pt x="955823" y="706202"/>
                  <a:pt x="698844" y="725715"/>
                </a:cubicBezTo>
                <a:cubicBezTo>
                  <a:pt x="441865" y="745228"/>
                  <a:pt x="360453" y="671341"/>
                  <a:pt x="120955" y="725715"/>
                </a:cubicBezTo>
                <a:cubicBezTo>
                  <a:pt x="58386" y="732368"/>
                  <a:pt x="363" y="668350"/>
                  <a:pt x="0" y="604760"/>
                </a:cubicBezTo>
                <a:cubicBezTo>
                  <a:pt x="-51046" y="394976"/>
                  <a:pt x="52059" y="252874"/>
                  <a:pt x="0" y="120955"/>
                </a:cubicBezTo>
                <a:close/>
              </a:path>
            </a:pathLst>
          </a:custGeom>
          <a:solidFill>
            <a:schemeClr val="accent4">
              <a:lumMod val="40000"/>
              <a:lumOff val="60000"/>
            </a:schemeClr>
          </a:solidFill>
          <a:ln>
            <a:extLst>
              <a:ext uri="{C807C97D-BFC1-408E-A445-0C87EB9F89A2}">
                <ask:lineSketchStyleProps xmlns="" xmlns:ask="http://schemas.microsoft.com/office/drawing/2018/sketchyshapes" sd="1849037999">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3. Breathe</a:t>
            </a:r>
          </a:p>
        </p:txBody>
      </p:sp>
      <p:sp>
        <p:nvSpPr>
          <p:cNvPr id="12" name="Rounded Rectangle 11">
            <a:hlinkClick r:id="rId6" action="ppaction://hlinksldjump"/>
          </p:cNvPr>
          <p:cNvSpPr/>
          <p:nvPr/>
        </p:nvSpPr>
        <p:spPr>
          <a:xfrm>
            <a:off x="7268026" y="1944911"/>
            <a:ext cx="1832429" cy="725715"/>
          </a:xfrm>
          <a:custGeom>
            <a:avLst/>
            <a:gdLst>
              <a:gd name="connsiteX0" fmla="*/ 0 w 1832429"/>
              <a:gd name="connsiteY0" fmla="*/ 120955 h 725715"/>
              <a:gd name="connsiteX1" fmla="*/ 120955 w 1832429"/>
              <a:gd name="connsiteY1" fmla="*/ 0 h 725715"/>
              <a:gd name="connsiteX2" fmla="*/ 603412 w 1832429"/>
              <a:gd name="connsiteY2" fmla="*/ 0 h 725715"/>
              <a:gd name="connsiteX3" fmla="*/ 1165396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81301 w 1832429"/>
              <a:gd name="connsiteY8" fmla="*/ 725715 h 725715"/>
              <a:gd name="connsiteX9" fmla="*/ 698844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5573" y="68399"/>
                  <a:pt x="47983" y="-3891"/>
                  <a:pt x="120955" y="0"/>
                </a:cubicBezTo>
                <a:cubicBezTo>
                  <a:pt x="355102" y="-12918"/>
                  <a:pt x="376040" y="11165"/>
                  <a:pt x="603412" y="0"/>
                </a:cubicBezTo>
                <a:cubicBezTo>
                  <a:pt x="830784" y="-11165"/>
                  <a:pt x="953243" y="62752"/>
                  <a:pt x="1165396" y="0"/>
                </a:cubicBezTo>
                <a:cubicBezTo>
                  <a:pt x="1377549" y="-62752"/>
                  <a:pt x="1447071" y="14406"/>
                  <a:pt x="1711474" y="0"/>
                </a:cubicBezTo>
                <a:cubicBezTo>
                  <a:pt x="1765201" y="-2284"/>
                  <a:pt x="1823234" y="60075"/>
                  <a:pt x="1832429" y="120955"/>
                </a:cubicBezTo>
                <a:cubicBezTo>
                  <a:pt x="1882267" y="247659"/>
                  <a:pt x="1805468" y="437911"/>
                  <a:pt x="1832429" y="604760"/>
                </a:cubicBezTo>
                <a:cubicBezTo>
                  <a:pt x="1830134" y="683129"/>
                  <a:pt x="1779162" y="713428"/>
                  <a:pt x="1711474" y="725715"/>
                </a:cubicBezTo>
                <a:cubicBezTo>
                  <a:pt x="1539130" y="771444"/>
                  <a:pt x="1425165" y="692262"/>
                  <a:pt x="1181301" y="725715"/>
                </a:cubicBezTo>
                <a:cubicBezTo>
                  <a:pt x="937437" y="759168"/>
                  <a:pt x="919219" y="699235"/>
                  <a:pt x="698844" y="725715"/>
                </a:cubicBezTo>
                <a:cubicBezTo>
                  <a:pt x="478469" y="752195"/>
                  <a:pt x="367811" y="686946"/>
                  <a:pt x="120955" y="725715"/>
                </a:cubicBezTo>
                <a:cubicBezTo>
                  <a:pt x="63357" y="718750"/>
                  <a:pt x="1384" y="679833"/>
                  <a:pt x="0" y="604760"/>
                </a:cubicBezTo>
                <a:cubicBezTo>
                  <a:pt x="-7259" y="362911"/>
                  <a:pt x="43289" y="285569"/>
                  <a:pt x="0" y="120955"/>
                </a:cubicBezTo>
                <a:close/>
              </a:path>
              <a:path w="1832429" h="725715" stroke="0" extrusionOk="0">
                <a:moveTo>
                  <a:pt x="0" y="120955"/>
                </a:moveTo>
                <a:cubicBezTo>
                  <a:pt x="-1760" y="58607"/>
                  <a:pt x="71579" y="9164"/>
                  <a:pt x="120955" y="0"/>
                </a:cubicBezTo>
                <a:cubicBezTo>
                  <a:pt x="335741" y="-53534"/>
                  <a:pt x="423515" y="14700"/>
                  <a:pt x="651128" y="0"/>
                </a:cubicBezTo>
                <a:cubicBezTo>
                  <a:pt x="878741" y="-14700"/>
                  <a:pt x="935247" y="54498"/>
                  <a:pt x="1213111" y="0"/>
                </a:cubicBezTo>
                <a:cubicBezTo>
                  <a:pt x="1490975" y="-54498"/>
                  <a:pt x="1530152" y="38124"/>
                  <a:pt x="1711474" y="0"/>
                </a:cubicBezTo>
                <a:cubicBezTo>
                  <a:pt x="1776887" y="8507"/>
                  <a:pt x="1821201" y="45319"/>
                  <a:pt x="1832429" y="120955"/>
                </a:cubicBezTo>
                <a:cubicBezTo>
                  <a:pt x="1837959" y="335396"/>
                  <a:pt x="1787107" y="490931"/>
                  <a:pt x="1832429" y="604760"/>
                </a:cubicBezTo>
                <a:cubicBezTo>
                  <a:pt x="1830369" y="676059"/>
                  <a:pt x="1758873" y="728363"/>
                  <a:pt x="1711474" y="725715"/>
                </a:cubicBezTo>
                <a:cubicBezTo>
                  <a:pt x="1596259" y="774988"/>
                  <a:pt x="1367580" y="667821"/>
                  <a:pt x="1165396" y="725715"/>
                </a:cubicBezTo>
                <a:cubicBezTo>
                  <a:pt x="963212" y="783609"/>
                  <a:pt x="771709" y="689914"/>
                  <a:pt x="619318" y="725715"/>
                </a:cubicBezTo>
                <a:cubicBezTo>
                  <a:pt x="466927" y="761516"/>
                  <a:pt x="346963" y="692274"/>
                  <a:pt x="120955" y="725715"/>
                </a:cubicBezTo>
                <a:cubicBezTo>
                  <a:pt x="65340" y="719117"/>
                  <a:pt x="-11330" y="683696"/>
                  <a:pt x="0" y="604760"/>
                </a:cubicBezTo>
                <a:cubicBezTo>
                  <a:pt x="-48731" y="403360"/>
                  <a:pt x="7413" y="266269"/>
                  <a:pt x="0" y="120955"/>
                </a:cubicBezTo>
                <a:close/>
              </a:path>
            </a:pathLst>
          </a:custGeom>
          <a:solidFill>
            <a:schemeClr val="accent2">
              <a:lumMod val="40000"/>
              <a:lumOff val="60000"/>
            </a:schemeClr>
          </a:solidFill>
          <a:ln>
            <a:extLst>
              <a:ext uri="{C807C97D-BFC1-408E-A445-0C87EB9F89A2}">
                <ask:lineSketchStyleProps xmlns="" xmlns:ask="http://schemas.microsoft.com/office/drawing/2018/sketchyshapes" sd="2954257689">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4. Make a Tree Friend</a:t>
            </a:r>
          </a:p>
        </p:txBody>
      </p:sp>
      <p:sp>
        <p:nvSpPr>
          <p:cNvPr id="13" name="Rounded Rectangle 12">
            <a:hlinkClick r:id="rId7" action="ppaction://hlinksldjump"/>
          </p:cNvPr>
          <p:cNvSpPr/>
          <p:nvPr/>
        </p:nvSpPr>
        <p:spPr>
          <a:xfrm>
            <a:off x="9390740" y="1944909"/>
            <a:ext cx="1832429" cy="725715"/>
          </a:xfrm>
          <a:custGeom>
            <a:avLst/>
            <a:gdLst>
              <a:gd name="connsiteX0" fmla="*/ 0 w 1832429"/>
              <a:gd name="connsiteY0" fmla="*/ 120955 h 725715"/>
              <a:gd name="connsiteX1" fmla="*/ 120955 w 1832429"/>
              <a:gd name="connsiteY1" fmla="*/ 0 h 725715"/>
              <a:gd name="connsiteX2" fmla="*/ 682938 w 1832429"/>
              <a:gd name="connsiteY2" fmla="*/ 0 h 725715"/>
              <a:gd name="connsiteX3" fmla="*/ 1244922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49491 w 1832429"/>
              <a:gd name="connsiteY8" fmla="*/ 725715 h 725715"/>
              <a:gd name="connsiteX9" fmla="*/ 667033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2817" y="61502"/>
                  <a:pt x="58268" y="19067"/>
                  <a:pt x="120955" y="0"/>
                </a:cubicBezTo>
                <a:cubicBezTo>
                  <a:pt x="271949" y="-1715"/>
                  <a:pt x="478488" y="8600"/>
                  <a:pt x="682938" y="0"/>
                </a:cubicBezTo>
                <a:cubicBezTo>
                  <a:pt x="887388" y="-8600"/>
                  <a:pt x="1005099" y="43108"/>
                  <a:pt x="1244922" y="0"/>
                </a:cubicBezTo>
                <a:cubicBezTo>
                  <a:pt x="1484745" y="-43108"/>
                  <a:pt x="1484229" y="12753"/>
                  <a:pt x="1711474" y="0"/>
                </a:cubicBezTo>
                <a:cubicBezTo>
                  <a:pt x="1773586" y="-6037"/>
                  <a:pt x="1825047" y="57058"/>
                  <a:pt x="1832429" y="120955"/>
                </a:cubicBezTo>
                <a:cubicBezTo>
                  <a:pt x="1862961" y="354927"/>
                  <a:pt x="1775204" y="423920"/>
                  <a:pt x="1832429" y="604760"/>
                </a:cubicBezTo>
                <a:cubicBezTo>
                  <a:pt x="1835371" y="685221"/>
                  <a:pt x="1765515" y="734100"/>
                  <a:pt x="1711474" y="725715"/>
                </a:cubicBezTo>
                <a:cubicBezTo>
                  <a:pt x="1566799" y="740109"/>
                  <a:pt x="1268045" y="690049"/>
                  <a:pt x="1149491" y="725715"/>
                </a:cubicBezTo>
                <a:cubicBezTo>
                  <a:pt x="1030937" y="761381"/>
                  <a:pt x="888454" y="718297"/>
                  <a:pt x="667033" y="725715"/>
                </a:cubicBezTo>
                <a:cubicBezTo>
                  <a:pt x="445612" y="733133"/>
                  <a:pt x="237299" y="722414"/>
                  <a:pt x="120955" y="725715"/>
                </a:cubicBezTo>
                <a:cubicBezTo>
                  <a:pt x="58966" y="727128"/>
                  <a:pt x="11128" y="669078"/>
                  <a:pt x="0" y="604760"/>
                </a:cubicBezTo>
                <a:cubicBezTo>
                  <a:pt x="-19253" y="392109"/>
                  <a:pt x="12077" y="356661"/>
                  <a:pt x="0" y="120955"/>
                </a:cubicBezTo>
                <a:close/>
              </a:path>
              <a:path w="1832429" h="725715" stroke="0" extrusionOk="0">
                <a:moveTo>
                  <a:pt x="0" y="120955"/>
                </a:moveTo>
                <a:cubicBezTo>
                  <a:pt x="-5533" y="67069"/>
                  <a:pt x="41092" y="-12301"/>
                  <a:pt x="120955" y="0"/>
                </a:cubicBezTo>
                <a:cubicBezTo>
                  <a:pt x="375483" y="-47776"/>
                  <a:pt x="431595" y="25598"/>
                  <a:pt x="682938" y="0"/>
                </a:cubicBezTo>
                <a:cubicBezTo>
                  <a:pt x="934281" y="-25598"/>
                  <a:pt x="1104642" y="37449"/>
                  <a:pt x="1213111" y="0"/>
                </a:cubicBezTo>
                <a:cubicBezTo>
                  <a:pt x="1321580" y="-37449"/>
                  <a:pt x="1510353" y="20707"/>
                  <a:pt x="1711474" y="0"/>
                </a:cubicBezTo>
                <a:cubicBezTo>
                  <a:pt x="1777401" y="-2791"/>
                  <a:pt x="1834463" y="59368"/>
                  <a:pt x="1832429" y="120955"/>
                </a:cubicBezTo>
                <a:cubicBezTo>
                  <a:pt x="1834892" y="218989"/>
                  <a:pt x="1798671" y="410627"/>
                  <a:pt x="1832429" y="604760"/>
                </a:cubicBezTo>
                <a:cubicBezTo>
                  <a:pt x="1834702" y="674264"/>
                  <a:pt x="1779178" y="726895"/>
                  <a:pt x="1711474" y="725715"/>
                </a:cubicBezTo>
                <a:cubicBezTo>
                  <a:pt x="1602570" y="755251"/>
                  <a:pt x="1384207" y="668247"/>
                  <a:pt x="1229017" y="725715"/>
                </a:cubicBezTo>
                <a:cubicBezTo>
                  <a:pt x="1073827" y="783183"/>
                  <a:pt x="882163" y="659370"/>
                  <a:pt x="667033" y="725715"/>
                </a:cubicBezTo>
                <a:cubicBezTo>
                  <a:pt x="451903" y="792060"/>
                  <a:pt x="279276" y="711685"/>
                  <a:pt x="120955" y="725715"/>
                </a:cubicBezTo>
                <a:cubicBezTo>
                  <a:pt x="43960" y="736561"/>
                  <a:pt x="-7280" y="685875"/>
                  <a:pt x="0" y="604760"/>
                </a:cubicBezTo>
                <a:cubicBezTo>
                  <a:pt x="-46452" y="506598"/>
                  <a:pt x="31744" y="274573"/>
                  <a:pt x="0" y="120955"/>
                </a:cubicBezTo>
                <a:close/>
              </a:path>
            </a:pathLst>
          </a:custGeom>
          <a:solidFill>
            <a:schemeClr val="bg1">
              <a:lumMod val="85000"/>
            </a:schemeClr>
          </a:solidFill>
          <a:ln>
            <a:extLst>
              <a:ext uri="{C807C97D-BFC1-408E-A445-0C87EB9F89A2}">
                <ask:lineSketchStyleProps xmlns="" xmlns:ask="http://schemas.microsoft.com/office/drawing/2018/sketchyshapes" sd="1815921414">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5. Look at Trees</a:t>
            </a:r>
          </a:p>
        </p:txBody>
      </p:sp>
      <p:sp>
        <p:nvSpPr>
          <p:cNvPr id="14" name="Rounded Rectangle 13">
            <a:hlinkClick r:id="rId8" action="ppaction://hlinksldjump"/>
          </p:cNvPr>
          <p:cNvSpPr/>
          <p:nvPr/>
        </p:nvSpPr>
        <p:spPr>
          <a:xfrm>
            <a:off x="5179785" y="2902632"/>
            <a:ext cx="1832429" cy="725715"/>
          </a:xfrm>
          <a:custGeom>
            <a:avLst/>
            <a:gdLst>
              <a:gd name="connsiteX0" fmla="*/ 0 w 1832429"/>
              <a:gd name="connsiteY0" fmla="*/ 120955 h 725715"/>
              <a:gd name="connsiteX1" fmla="*/ 120955 w 1832429"/>
              <a:gd name="connsiteY1" fmla="*/ 0 h 725715"/>
              <a:gd name="connsiteX2" fmla="*/ 603412 w 1832429"/>
              <a:gd name="connsiteY2" fmla="*/ 0 h 725715"/>
              <a:gd name="connsiteX3" fmla="*/ 1101775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13111 w 1832429"/>
              <a:gd name="connsiteY8" fmla="*/ 725715 h 725715"/>
              <a:gd name="connsiteX9" fmla="*/ 714749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3114" y="53444"/>
                  <a:pt x="54047" y="-10819"/>
                  <a:pt x="120955" y="0"/>
                </a:cubicBezTo>
                <a:cubicBezTo>
                  <a:pt x="353591" y="-7816"/>
                  <a:pt x="417754" y="50016"/>
                  <a:pt x="603412" y="0"/>
                </a:cubicBezTo>
                <a:cubicBezTo>
                  <a:pt x="789070" y="-50016"/>
                  <a:pt x="955627" y="39793"/>
                  <a:pt x="1101775" y="0"/>
                </a:cubicBezTo>
                <a:cubicBezTo>
                  <a:pt x="1247923" y="-39793"/>
                  <a:pt x="1436744" y="21364"/>
                  <a:pt x="1711474" y="0"/>
                </a:cubicBezTo>
                <a:cubicBezTo>
                  <a:pt x="1781655" y="3989"/>
                  <a:pt x="1832279" y="38992"/>
                  <a:pt x="1832429" y="120955"/>
                </a:cubicBezTo>
                <a:cubicBezTo>
                  <a:pt x="1880382" y="228776"/>
                  <a:pt x="1776077" y="444509"/>
                  <a:pt x="1832429" y="604760"/>
                </a:cubicBezTo>
                <a:cubicBezTo>
                  <a:pt x="1825237" y="679405"/>
                  <a:pt x="1764924" y="722410"/>
                  <a:pt x="1711474" y="725715"/>
                </a:cubicBezTo>
                <a:cubicBezTo>
                  <a:pt x="1552188" y="731136"/>
                  <a:pt x="1398786" y="720792"/>
                  <a:pt x="1213111" y="725715"/>
                </a:cubicBezTo>
                <a:cubicBezTo>
                  <a:pt x="1027436" y="730638"/>
                  <a:pt x="906192" y="671515"/>
                  <a:pt x="714749" y="725715"/>
                </a:cubicBezTo>
                <a:cubicBezTo>
                  <a:pt x="523306" y="779915"/>
                  <a:pt x="263053" y="689451"/>
                  <a:pt x="120955" y="725715"/>
                </a:cubicBezTo>
                <a:cubicBezTo>
                  <a:pt x="47511" y="728459"/>
                  <a:pt x="-11742" y="687262"/>
                  <a:pt x="0" y="604760"/>
                </a:cubicBezTo>
                <a:cubicBezTo>
                  <a:pt x="-52851" y="492005"/>
                  <a:pt x="34229" y="346239"/>
                  <a:pt x="0" y="120955"/>
                </a:cubicBezTo>
                <a:close/>
              </a:path>
              <a:path w="1832429" h="725715" stroke="0" extrusionOk="0">
                <a:moveTo>
                  <a:pt x="0" y="120955"/>
                </a:moveTo>
                <a:cubicBezTo>
                  <a:pt x="13150" y="52129"/>
                  <a:pt x="51782" y="1022"/>
                  <a:pt x="120955" y="0"/>
                </a:cubicBezTo>
                <a:cubicBezTo>
                  <a:pt x="284979" y="-17374"/>
                  <a:pt x="488543" y="42124"/>
                  <a:pt x="635223" y="0"/>
                </a:cubicBezTo>
                <a:cubicBezTo>
                  <a:pt x="781903" y="-42124"/>
                  <a:pt x="906246" y="53585"/>
                  <a:pt x="1165396" y="0"/>
                </a:cubicBezTo>
                <a:cubicBezTo>
                  <a:pt x="1424546" y="-53585"/>
                  <a:pt x="1464417" y="54434"/>
                  <a:pt x="1711474" y="0"/>
                </a:cubicBezTo>
                <a:cubicBezTo>
                  <a:pt x="1785635" y="-8981"/>
                  <a:pt x="1833703" y="56763"/>
                  <a:pt x="1832429" y="120955"/>
                </a:cubicBezTo>
                <a:cubicBezTo>
                  <a:pt x="1844259" y="299473"/>
                  <a:pt x="1812499" y="487356"/>
                  <a:pt x="1832429" y="604760"/>
                </a:cubicBezTo>
                <a:cubicBezTo>
                  <a:pt x="1824648" y="659746"/>
                  <a:pt x="1781248" y="716022"/>
                  <a:pt x="1711474" y="725715"/>
                </a:cubicBezTo>
                <a:cubicBezTo>
                  <a:pt x="1558509" y="730964"/>
                  <a:pt x="1416403" y="716906"/>
                  <a:pt x="1181301" y="725715"/>
                </a:cubicBezTo>
                <a:cubicBezTo>
                  <a:pt x="946199" y="734524"/>
                  <a:pt x="785899" y="722183"/>
                  <a:pt x="619318" y="725715"/>
                </a:cubicBezTo>
                <a:cubicBezTo>
                  <a:pt x="452737" y="729247"/>
                  <a:pt x="293945" y="688716"/>
                  <a:pt x="120955" y="725715"/>
                </a:cubicBezTo>
                <a:cubicBezTo>
                  <a:pt x="57731" y="717866"/>
                  <a:pt x="6665" y="674290"/>
                  <a:pt x="0" y="604760"/>
                </a:cubicBezTo>
                <a:cubicBezTo>
                  <a:pt x="-2258" y="413543"/>
                  <a:pt x="16772" y="225782"/>
                  <a:pt x="0" y="120955"/>
                </a:cubicBezTo>
                <a:close/>
              </a:path>
            </a:pathLst>
          </a:custGeom>
          <a:solidFill>
            <a:schemeClr val="accent6">
              <a:lumMod val="40000"/>
              <a:lumOff val="60000"/>
            </a:schemeClr>
          </a:solidFill>
          <a:ln>
            <a:extLst>
              <a:ext uri="{C807C97D-BFC1-408E-A445-0C87EB9F89A2}">
                <ask:lineSketchStyleProps xmlns="" xmlns:ask="http://schemas.microsoft.com/office/drawing/2018/sketchyshapes" sd="347479810">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8. Explore your Backyard</a:t>
            </a:r>
          </a:p>
        </p:txBody>
      </p:sp>
      <p:sp>
        <p:nvSpPr>
          <p:cNvPr id="15" name="Rounded Rectangle 14">
            <a:hlinkClick r:id="rId9" action="ppaction://hlinksldjump"/>
          </p:cNvPr>
          <p:cNvSpPr/>
          <p:nvPr/>
        </p:nvSpPr>
        <p:spPr>
          <a:xfrm>
            <a:off x="5179785" y="3860353"/>
            <a:ext cx="1832429" cy="725715"/>
          </a:xfrm>
          <a:custGeom>
            <a:avLst/>
            <a:gdLst>
              <a:gd name="connsiteX0" fmla="*/ 0 w 1832429"/>
              <a:gd name="connsiteY0" fmla="*/ 120955 h 725715"/>
              <a:gd name="connsiteX1" fmla="*/ 120955 w 1832429"/>
              <a:gd name="connsiteY1" fmla="*/ 0 h 725715"/>
              <a:gd name="connsiteX2" fmla="*/ 635223 w 1832429"/>
              <a:gd name="connsiteY2" fmla="*/ 0 h 725715"/>
              <a:gd name="connsiteX3" fmla="*/ 1117680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49491 w 1832429"/>
              <a:gd name="connsiteY8" fmla="*/ 725715 h 725715"/>
              <a:gd name="connsiteX9" fmla="*/ 587507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9285" y="56912"/>
                  <a:pt x="64265" y="10513"/>
                  <a:pt x="120955" y="0"/>
                </a:cubicBezTo>
                <a:cubicBezTo>
                  <a:pt x="319644" y="-59276"/>
                  <a:pt x="499370" y="14459"/>
                  <a:pt x="635223" y="0"/>
                </a:cubicBezTo>
                <a:cubicBezTo>
                  <a:pt x="771076" y="-14459"/>
                  <a:pt x="969977" y="28280"/>
                  <a:pt x="1117680" y="0"/>
                </a:cubicBezTo>
                <a:cubicBezTo>
                  <a:pt x="1265383" y="-28280"/>
                  <a:pt x="1429798" y="49109"/>
                  <a:pt x="1711474" y="0"/>
                </a:cubicBezTo>
                <a:cubicBezTo>
                  <a:pt x="1780665" y="7039"/>
                  <a:pt x="1831577" y="61848"/>
                  <a:pt x="1832429" y="120955"/>
                </a:cubicBezTo>
                <a:cubicBezTo>
                  <a:pt x="1885539" y="298711"/>
                  <a:pt x="1806271" y="399210"/>
                  <a:pt x="1832429" y="604760"/>
                </a:cubicBezTo>
                <a:cubicBezTo>
                  <a:pt x="1820903" y="687496"/>
                  <a:pt x="1783648" y="723416"/>
                  <a:pt x="1711474" y="725715"/>
                </a:cubicBezTo>
                <a:cubicBezTo>
                  <a:pt x="1464850" y="775914"/>
                  <a:pt x="1428034" y="671791"/>
                  <a:pt x="1149491" y="725715"/>
                </a:cubicBezTo>
                <a:cubicBezTo>
                  <a:pt x="870948" y="779639"/>
                  <a:pt x="823350" y="660619"/>
                  <a:pt x="587507" y="725715"/>
                </a:cubicBezTo>
                <a:cubicBezTo>
                  <a:pt x="351664" y="790811"/>
                  <a:pt x="297752" y="707195"/>
                  <a:pt x="120955" y="725715"/>
                </a:cubicBezTo>
                <a:cubicBezTo>
                  <a:pt x="62854" y="724541"/>
                  <a:pt x="-12053" y="660714"/>
                  <a:pt x="0" y="604760"/>
                </a:cubicBezTo>
                <a:cubicBezTo>
                  <a:pt x="-52154" y="417656"/>
                  <a:pt x="50751" y="319391"/>
                  <a:pt x="0" y="120955"/>
                </a:cubicBezTo>
                <a:close/>
              </a:path>
              <a:path w="1832429" h="725715" stroke="0" extrusionOk="0">
                <a:moveTo>
                  <a:pt x="0" y="120955"/>
                </a:moveTo>
                <a:cubicBezTo>
                  <a:pt x="6785" y="47146"/>
                  <a:pt x="51144" y="2023"/>
                  <a:pt x="120955" y="0"/>
                </a:cubicBezTo>
                <a:cubicBezTo>
                  <a:pt x="361477" y="-17833"/>
                  <a:pt x="380047" y="36065"/>
                  <a:pt x="603412" y="0"/>
                </a:cubicBezTo>
                <a:cubicBezTo>
                  <a:pt x="826777" y="-36065"/>
                  <a:pt x="958335" y="34643"/>
                  <a:pt x="1149491" y="0"/>
                </a:cubicBezTo>
                <a:cubicBezTo>
                  <a:pt x="1340647" y="-34643"/>
                  <a:pt x="1565857" y="33346"/>
                  <a:pt x="1711474" y="0"/>
                </a:cubicBezTo>
                <a:cubicBezTo>
                  <a:pt x="1776748" y="-1116"/>
                  <a:pt x="1826941" y="56210"/>
                  <a:pt x="1832429" y="120955"/>
                </a:cubicBezTo>
                <a:cubicBezTo>
                  <a:pt x="1846256" y="330603"/>
                  <a:pt x="1822834" y="458219"/>
                  <a:pt x="1832429" y="604760"/>
                </a:cubicBezTo>
                <a:cubicBezTo>
                  <a:pt x="1812598" y="668723"/>
                  <a:pt x="1779849" y="738747"/>
                  <a:pt x="1711474" y="725715"/>
                </a:cubicBezTo>
                <a:cubicBezTo>
                  <a:pt x="1534942" y="768150"/>
                  <a:pt x="1423461" y="714759"/>
                  <a:pt x="1213111" y="725715"/>
                </a:cubicBezTo>
                <a:cubicBezTo>
                  <a:pt x="1002761" y="736671"/>
                  <a:pt x="898830" y="670354"/>
                  <a:pt x="651128" y="725715"/>
                </a:cubicBezTo>
                <a:cubicBezTo>
                  <a:pt x="403426" y="781076"/>
                  <a:pt x="279733" y="691056"/>
                  <a:pt x="120955" y="725715"/>
                </a:cubicBezTo>
                <a:cubicBezTo>
                  <a:pt x="42316" y="723667"/>
                  <a:pt x="-9183" y="680729"/>
                  <a:pt x="0" y="604760"/>
                </a:cubicBezTo>
                <a:cubicBezTo>
                  <a:pt x="-16234" y="506245"/>
                  <a:pt x="13997" y="242229"/>
                  <a:pt x="0" y="120955"/>
                </a:cubicBezTo>
                <a:close/>
              </a:path>
            </a:pathLst>
          </a:custGeom>
          <a:solidFill>
            <a:schemeClr val="accent5">
              <a:lumMod val="40000"/>
              <a:lumOff val="60000"/>
            </a:schemeClr>
          </a:solidFill>
          <a:ln>
            <a:extLst>
              <a:ext uri="{C807C97D-BFC1-408E-A445-0C87EB9F89A2}">
                <ask:lineSketchStyleProps xmlns="" xmlns:ask="http://schemas.microsoft.com/office/drawing/2018/sketchyshapes" sd="3351457095">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13. Collect Pieces of Nature</a:t>
            </a:r>
          </a:p>
        </p:txBody>
      </p:sp>
      <p:sp>
        <p:nvSpPr>
          <p:cNvPr id="16" name="Rounded Rectangle 15">
            <a:hlinkClick r:id="rId10" action="ppaction://hlinksldjump"/>
          </p:cNvPr>
          <p:cNvSpPr/>
          <p:nvPr/>
        </p:nvSpPr>
        <p:spPr>
          <a:xfrm>
            <a:off x="5179785" y="4840291"/>
            <a:ext cx="1832429" cy="725715"/>
          </a:xfrm>
          <a:custGeom>
            <a:avLst/>
            <a:gdLst>
              <a:gd name="connsiteX0" fmla="*/ 0 w 1832429"/>
              <a:gd name="connsiteY0" fmla="*/ 120955 h 725715"/>
              <a:gd name="connsiteX1" fmla="*/ 120955 w 1832429"/>
              <a:gd name="connsiteY1" fmla="*/ 0 h 725715"/>
              <a:gd name="connsiteX2" fmla="*/ 603412 w 1832429"/>
              <a:gd name="connsiteY2" fmla="*/ 0 h 725715"/>
              <a:gd name="connsiteX3" fmla="*/ 1117680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97206 w 1832429"/>
              <a:gd name="connsiteY8" fmla="*/ 725715 h 725715"/>
              <a:gd name="connsiteX9" fmla="*/ 635223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6205" y="53604"/>
                  <a:pt x="48133" y="3620"/>
                  <a:pt x="120955" y="0"/>
                </a:cubicBezTo>
                <a:cubicBezTo>
                  <a:pt x="262468" y="-38605"/>
                  <a:pt x="451681" y="7389"/>
                  <a:pt x="603412" y="0"/>
                </a:cubicBezTo>
                <a:cubicBezTo>
                  <a:pt x="755143" y="-7389"/>
                  <a:pt x="979677" y="13648"/>
                  <a:pt x="1117680" y="0"/>
                </a:cubicBezTo>
                <a:cubicBezTo>
                  <a:pt x="1255683" y="-13648"/>
                  <a:pt x="1570746" y="46932"/>
                  <a:pt x="1711474" y="0"/>
                </a:cubicBezTo>
                <a:cubicBezTo>
                  <a:pt x="1792225" y="-5351"/>
                  <a:pt x="1828912" y="48456"/>
                  <a:pt x="1832429" y="120955"/>
                </a:cubicBezTo>
                <a:cubicBezTo>
                  <a:pt x="1867916" y="326846"/>
                  <a:pt x="1818939" y="507757"/>
                  <a:pt x="1832429" y="604760"/>
                </a:cubicBezTo>
                <a:cubicBezTo>
                  <a:pt x="1814809" y="679557"/>
                  <a:pt x="1781732" y="722770"/>
                  <a:pt x="1711474" y="725715"/>
                </a:cubicBezTo>
                <a:cubicBezTo>
                  <a:pt x="1542543" y="761791"/>
                  <a:pt x="1426045" y="706505"/>
                  <a:pt x="1197206" y="725715"/>
                </a:cubicBezTo>
                <a:cubicBezTo>
                  <a:pt x="968367" y="744925"/>
                  <a:pt x="756776" y="709250"/>
                  <a:pt x="635223" y="725715"/>
                </a:cubicBezTo>
                <a:cubicBezTo>
                  <a:pt x="513670" y="742180"/>
                  <a:pt x="325813" y="685515"/>
                  <a:pt x="120955" y="725715"/>
                </a:cubicBezTo>
                <a:cubicBezTo>
                  <a:pt x="67181" y="739163"/>
                  <a:pt x="-2883" y="672601"/>
                  <a:pt x="0" y="604760"/>
                </a:cubicBezTo>
                <a:cubicBezTo>
                  <a:pt x="-22526" y="445806"/>
                  <a:pt x="7678" y="290651"/>
                  <a:pt x="0" y="120955"/>
                </a:cubicBezTo>
                <a:close/>
              </a:path>
              <a:path w="1832429" h="725715" stroke="0" extrusionOk="0">
                <a:moveTo>
                  <a:pt x="0" y="120955"/>
                </a:moveTo>
                <a:cubicBezTo>
                  <a:pt x="-4190" y="43484"/>
                  <a:pt x="68809" y="12727"/>
                  <a:pt x="120955" y="0"/>
                </a:cubicBezTo>
                <a:cubicBezTo>
                  <a:pt x="345413" y="-53113"/>
                  <a:pt x="517513" y="27532"/>
                  <a:pt x="682938" y="0"/>
                </a:cubicBezTo>
                <a:cubicBezTo>
                  <a:pt x="848363" y="-27532"/>
                  <a:pt x="1001879" y="56731"/>
                  <a:pt x="1244922" y="0"/>
                </a:cubicBezTo>
                <a:cubicBezTo>
                  <a:pt x="1487965" y="-56731"/>
                  <a:pt x="1543445" y="28061"/>
                  <a:pt x="1711474" y="0"/>
                </a:cubicBezTo>
                <a:cubicBezTo>
                  <a:pt x="1783904" y="-6634"/>
                  <a:pt x="1844468" y="58277"/>
                  <a:pt x="1832429" y="120955"/>
                </a:cubicBezTo>
                <a:cubicBezTo>
                  <a:pt x="1835884" y="251636"/>
                  <a:pt x="1808442" y="379475"/>
                  <a:pt x="1832429" y="604760"/>
                </a:cubicBezTo>
                <a:cubicBezTo>
                  <a:pt x="1834972" y="677568"/>
                  <a:pt x="1775178" y="722912"/>
                  <a:pt x="1711474" y="725715"/>
                </a:cubicBezTo>
                <a:cubicBezTo>
                  <a:pt x="1519491" y="731884"/>
                  <a:pt x="1354776" y="667881"/>
                  <a:pt x="1165396" y="725715"/>
                </a:cubicBezTo>
                <a:cubicBezTo>
                  <a:pt x="976016" y="783549"/>
                  <a:pt x="883432" y="677731"/>
                  <a:pt x="635223" y="725715"/>
                </a:cubicBezTo>
                <a:cubicBezTo>
                  <a:pt x="387014" y="773699"/>
                  <a:pt x="261513" y="668346"/>
                  <a:pt x="120955" y="725715"/>
                </a:cubicBezTo>
                <a:cubicBezTo>
                  <a:pt x="60800" y="737705"/>
                  <a:pt x="-14603" y="668356"/>
                  <a:pt x="0" y="604760"/>
                </a:cubicBezTo>
                <a:cubicBezTo>
                  <a:pt x="-55359" y="401607"/>
                  <a:pt x="29433" y="312381"/>
                  <a:pt x="0" y="120955"/>
                </a:cubicBezTo>
                <a:close/>
              </a:path>
            </a:pathLst>
          </a:custGeom>
          <a:solidFill>
            <a:schemeClr val="bg1">
              <a:lumMod val="85000"/>
            </a:schemeClr>
          </a:solidFill>
          <a:ln>
            <a:extLst>
              <a:ext uri="{C807C97D-BFC1-408E-A445-0C87EB9F89A2}">
                <ask:lineSketchStyleProps xmlns="" xmlns:ask="http://schemas.microsoft.com/office/drawing/2018/sketchyshapes" sd="4069760506">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18. Cloud Gazing</a:t>
            </a:r>
          </a:p>
        </p:txBody>
      </p:sp>
      <p:sp>
        <p:nvSpPr>
          <p:cNvPr id="17" name="Rounded Rectangle 16">
            <a:hlinkClick r:id="rId11" action="ppaction://hlinksldjump"/>
          </p:cNvPr>
          <p:cNvSpPr/>
          <p:nvPr/>
        </p:nvSpPr>
        <p:spPr>
          <a:xfrm>
            <a:off x="5179785" y="5820229"/>
            <a:ext cx="1832429" cy="725715"/>
          </a:xfrm>
          <a:custGeom>
            <a:avLst/>
            <a:gdLst>
              <a:gd name="connsiteX0" fmla="*/ 0 w 1832429"/>
              <a:gd name="connsiteY0" fmla="*/ 120955 h 725715"/>
              <a:gd name="connsiteX1" fmla="*/ 120955 w 1832429"/>
              <a:gd name="connsiteY1" fmla="*/ 0 h 725715"/>
              <a:gd name="connsiteX2" fmla="*/ 603412 w 1832429"/>
              <a:gd name="connsiteY2" fmla="*/ 0 h 725715"/>
              <a:gd name="connsiteX3" fmla="*/ 1085870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65396 w 1832429"/>
              <a:gd name="connsiteY8" fmla="*/ 725715 h 725715"/>
              <a:gd name="connsiteX9" fmla="*/ 651128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6459" y="36878"/>
                  <a:pt x="71021" y="-8336"/>
                  <a:pt x="120955" y="0"/>
                </a:cubicBezTo>
                <a:cubicBezTo>
                  <a:pt x="250812" y="-24356"/>
                  <a:pt x="455771" y="13586"/>
                  <a:pt x="603412" y="0"/>
                </a:cubicBezTo>
                <a:cubicBezTo>
                  <a:pt x="751053" y="-13586"/>
                  <a:pt x="979922" y="45307"/>
                  <a:pt x="1085870" y="0"/>
                </a:cubicBezTo>
                <a:cubicBezTo>
                  <a:pt x="1191818" y="-45307"/>
                  <a:pt x="1444841" y="54777"/>
                  <a:pt x="1711474" y="0"/>
                </a:cubicBezTo>
                <a:cubicBezTo>
                  <a:pt x="1783071" y="1945"/>
                  <a:pt x="1823881" y="54684"/>
                  <a:pt x="1832429" y="120955"/>
                </a:cubicBezTo>
                <a:cubicBezTo>
                  <a:pt x="1885935" y="263168"/>
                  <a:pt x="1783495" y="499670"/>
                  <a:pt x="1832429" y="604760"/>
                </a:cubicBezTo>
                <a:cubicBezTo>
                  <a:pt x="1826126" y="680308"/>
                  <a:pt x="1785209" y="739265"/>
                  <a:pt x="1711474" y="725715"/>
                </a:cubicBezTo>
                <a:cubicBezTo>
                  <a:pt x="1581883" y="782667"/>
                  <a:pt x="1344168" y="684742"/>
                  <a:pt x="1165396" y="725715"/>
                </a:cubicBezTo>
                <a:cubicBezTo>
                  <a:pt x="986624" y="766688"/>
                  <a:pt x="784366" y="675201"/>
                  <a:pt x="651128" y="725715"/>
                </a:cubicBezTo>
                <a:cubicBezTo>
                  <a:pt x="517890" y="776229"/>
                  <a:pt x="270903" y="664865"/>
                  <a:pt x="120955" y="725715"/>
                </a:cubicBezTo>
                <a:cubicBezTo>
                  <a:pt x="47914" y="722683"/>
                  <a:pt x="-7352" y="666863"/>
                  <a:pt x="0" y="604760"/>
                </a:cubicBezTo>
                <a:cubicBezTo>
                  <a:pt x="-19403" y="379130"/>
                  <a:pt x="6347" y="235197"/>
                  <a:pt x="0" y="120955"/>
                </a:cubicBezTo>
                <a:close/>
              </a:path>
              <a:path w="1832429" h="725715" stroke="0" extrusionOk="0">
                <a:moveTo>
                  <a:pt x="0" y="120955"/>
                </a:moveTo>
                <a:cubicBezTo>
                  <a:pt x="3151" y="51681"/>
                  <a:pt x="44618" y="7940"/>
                  <a:pt x="120955" y="0"/>
                </a:cubicBezTo>
                <a:cubicBezTo>
                  <a:pt x="267655" y="-63857"/>
                  <a:pt x="403257" y="4067"/>
                  <a:pt x="682938" y="0"/>
                </a:cubicBezTo>
                <a:cubicBezTo>
                  <a:pt x="962619" y="-4067"/>
                  <a:pt x="982244" y="16282"/>
                  <a:pt x="1197206" y="0"/>
                </a:cubicBezTo>
                <a:cubicBezTo>
                  <a:pt x="1412168" y="-16282"/>
                  <a:pt x="1499435" y="667"/>
                  <a:pt x="1711474" y="0"/>
                </a:cubicBezTo>
                <a:cubicBezTo>
                  <a:pt x="1777194" y="11079"/>
                  <a:pt x="1827314" y="62460"/>
                  <a:pt x="1832429" y="120955"/>
                </a:cubicBezTo>
                <a:cubicBezTo>
                  <a:pt x="1881680" y="353715"/>
                  <a:pt x="1799813" y="491134"/>
                  <a:pt x="1832429" y="604760"/>
                </a:cubicBezTo>
                <a:cubicBezTo>
                  <a:pt x="1826084" y="688555"/>
                  <a:pt x="1772724" y="739409"/>
                  <a:pt x="1711474" y="725715"/>
                </a:cubicBezTo>
                <a:cubicBezTo>
                  <a:pt x="1542426" y="784634"/>
                  <a:pt x="1399402" y="715239"/>
                  <a:pt x="1181301" y="725715"/>
                </a:cubicBezTo>
                <a:cubicBezTo>
                  <a:pt x="963200" y="736191"/>
                  <a:pt x="900180" y="700315"/>
                  <a:pt x="682938" y="725715"/>
                </a:cubicBezTo>
                <a:cubicBezTo>
                  <a:pt x="465696" y="751115"/>
                  <a:pt x="298778" y="680678"/>
                  <a:pt x="120955" y="725715"/>
                </a:cubicBezTo>
                <a:cubicBezTo>
                  <a:pt x="55455" y="722207"/>
                  <a:pt x="1289" y="677581"/>
                  <a:pt x="0" y="604760"/>
                </a:cubicBezTo>
                <a:cubicBezTo>
                  <a:pt x="-42988" y="462595"/>
                  <a:pt x="24077" y="249755"/>
                  <a:pt x="0" y="120955"/>
                </a:cubicBezTo>
                <a:close/>
              </a:path>
            </a:pathLst>
          </a:custGeom>
          <a:solidFill>
            <a:schemeClr val="accent2">
              <a:lumMod val="40000"/>
              <a:lumOff val="60000"/>
            </a:schemeClr>
          </a:solidFill>
          <a:ln>
            <a:extLst>
              <a:ext uri="{C807C97D-BFC1-408E-A445-0C87EB9F89A2}">
                <ask:lineSketchStyleProps xmlns="" xmlns:ask="http://schemas.microsoft.com/office/drawing/2018/sketchyshapes" sd="136078953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a:t>23. Nature Shapes</a:t>
            </a:r>
          </a:p>
        </p:txBody>
      </p:sp>
      <p:sp>
        <p:nvSpPr>
          <p:cNvPr id="20" name="Rounded Rectangle 19">
            <a:hlinkClick r:id="rId12" action="ppaction://hlinksldjump"/>
          </p:cNvPr>
          <p:cNvSpPr/>
          <p:nvPr/>
        </p:nvSpPr>
        <p:spPr>
          <a:xfrm>
            <a:off x="7268026" y="2902632"/>
            <a:ext cx="1832429" cy="725715"/>
          </a:xfrm>
          <a:custGeom>
            <a:avLst/>
            <a:gdLst>
              <a:gd name="connsiteX0" fmla="*/ 0 w 1832429"/>
              <a:gd name="connsiteY0" fmla="*/ 120955 h 725715"/>
              <a:gd name="connsiteX1" fmla="*/ 120955 w 1832429"/>
              <a:gd name="connsiteY1" fmla="*/ 0 h 725715"/>
              <a:gd name="connsiteX2" fmla="*/ 635223 w 1832429"/>
              <a:gd name="connsiteY2" fmla="*/ 0 h 725715"/>
              <a:gd name="connsiteX3" fmla="*/ 1181301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81301 w 1832429"/>
              <a:gd name="connsiteY8" fmla="*/ 725715 h 725715"/>
              <a:gd name="connsiteX9" fmla="*/ 698844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5488" y="48214"/>
                  <a:pt x="37274" y="5947"/>
                  <a:pt x="120955" y="0"/>
                </a:cubicBezTo>
                <a:cubicBezTo>
                  <a:pt x="263763" y="-47154"/>
                  <a:pt x="404963" y="33426"/>
                  <a:pt x="635223" y="0"/>
                </a:cubicBezTo>
                <a:cubicBezTo>
                  <a:pt x="865483" y="-33426"/>
                  <a:pt x="1052928" y="873"/>
                  <a:pt x="1181301" y="0"/>
                </a:cubicBezTo>
                <a:cubicBezTo>
                  <a:pt x="1309674" y="-873"/>
                  <a:pt x="1489846" y="4935"/>
                  <a:pt x="1711474" y="0"/>
                </a:cubicBezTo>
                <a:cubicBezTo>
                  <a:pt x="1770299" y="9935"/>
                  <a:pt x="1831210" y="49849"/>
                  <a:pt x="1832429" y="120955"/>
                </a:cubicBezTo>
                <a:cubicBezTo>
                  <a:pt x="1835084" y="339073"/>
                  <a:pt x="1777440" y="394552"/>
                  <a:pt x="1832429" y="604760"/>
                </a:cubicBezTo>
                <a:cubicBezTo>
                  <a:pt x="1839624" y="672453"/>
                  <a:pt x="1780165" y="718402"/>
                  <a:pt x="1711474" y="725715"/>
                </a:cubicBezTo>
                <a:cubicBezTo>
                  <a:pt x="1541912" y="768461"/>
                  <a:pt x="1383784" y="722025"/>
                  <a:pt x="1181301" y="725715"/>
                </a:cubicBezTo>
                <a:cubicBezTo>
                  <a:pt x="978818" y="729405"/>
                  <a:pt x="867364" y="691628"/>
                  <a:pt x="698844" y="725715"/>
                </a:cubicBezTo>
                <a:cubicBezTo>
                  <a:pt x="530324" y="759802"/>
                  <a:pt x="256992" y="697029"/>
                  <a:pt x="120955" y="725715"/>
                </a:cubicBezTo>
                <a:cubicBezTo>
                  <a:pt x="50857" y="731544"/>
                  <a:pt x="6749" y="679025"/>
                  <a:pt x="0" y="604760"/>
                </a:cubicBezTo>
                <a:cubicBezTo>
                  <a:pt x="-53408" y="392163"/>
                  <a:pt x="57185" y="355218"/>
                  <a:pt x="0" y="120955"/>
                </a:cubicBezTo>
                <a:close/>
              </a:path>
              <a:path w="1832429" h="725715" stroke="0" extrusionOk="0">
                <a:moveTo>
                  <a:pt x="0" y="120955"/>
                </a:moveTo>
                <a:cubicBezTo>
                  <a:pt x="1547" y="54946"/>
                  <a:pt x="62222" y="-14374"/>
                  <a:pt x="120955" y="0"/>
                </a:cubicBezTo>
                <a:cubicBezTo>
                  <a:pt x="228527" y="-45357"/>
                  <a:pt x="370464" y="1566"/>
                  <a:pt x="603412" y="0"/>
                </a:cubicBezTo>
                <a:cubicBezTo>
                  <a:pt x="836360" y="-1566"/>
                  <a:pt x="892655" y="39430"/>
                  <a:pt x="1117680" y="0"/>
                </a:cubicBezTo>
                <a:cubicBezTo>
                  <a:pt x="1342705" y="-39430"/>
                  <a:pt x="1435413" y="25321"/>
                  <a:pt x="1711474" y="0"/>
                </a:cubicBezTo>
                <a:cubicBezTo>
                  <a:pt x="1773688" y="-17849"/>
                  <a:pt x="1848099" y="51437"/>
                  <a:pt x="1832429" y="120955"/>
                </a:cubicBezTo>
                <a:cubicBezTo>
                  <a:pt x="1855901" y="263423"/>
                  <a:pt x="1782456" y="453052"/>
                  <a:pt x="1832429" y="604760"/>
                </a:cubicBezTo>
                <a:cubicBezTo>
                  <a:pt x="1830791" y="670818"/>
                  <a:pt x="1779893" y="720809"/>
                  <a:pt x="1711474" y="725715"/>
                </a:cubicBezTo>
                <a:cubicBezTo>
                  <a:pt x="1556222" y="764581"/>
                  <a:pt x="1325675" y="679662"/>
                  <a:pt x="1229017" y="725715"/>
                </a:cubicBezTo>
                <a:cubicBezTo>
                  <a:pt x="1132359" y="771768"/>
                  <a:pt x="924694" y="688811"/>
                  <a:pt x="698844" y="725715"/>
                </a:cubicBezTo>
                <a:cubicBezTo>
                  <a:pt x="472994" y="762619"/>
                  <a:pt x="283149" y="667192"/>
                  <a:pt x="120955" y="725715"/>
                </a:cubicBezTo>
                <a:cubicBezTo>
                  <a:pt x="60374" y="730027"/>
                  <a:pt x="-1758" y="673557"/>
                  <a:pt x="0" y="604760"/>
                </a:cubicBezTo>
                <a:cubicBezTo>
                  <a:pt x="-5699" y="494411"/>
                  <a:pt x="56744" y="344254"/>
                  <a:pt x="0" y="120955"/>
                </a:cubicBezTo>
                <a:close/>
              </a:path>
            </a:pathLst>
          </a:custGeom>
          <a:solidFill>
            <a:schemeClr val="bg1">
              <a:lumMod val="85000"/>
            </a:schemeClr>
          </a:solidFill>
          <a:ln>
            <a:extLst>
              <a:ext uri="{C807C97D-BFC1-408E-A445-0C87EB9F89A2}">
                <ask:lineSketchStyleProps xmlns="" xmlns:ask="http://schemas.microsoft.com/office/drawing/2018/sketchyshapes" sd="2369252867">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9. Take Pictures</a:t>
            </a:r>
          </a:p>
        </p:txBody>
      </p:sp>
      <p:sp>
        <p:nvSpPr>
          <p:cNvPr id="21" name="Rounded Rectangle 20">
            <a:hlinkClick r:id="rId13" action="ppaction://hlinksldjump"/>
          </p:cNvPr>
          <p:cNvSpPr/>
          <p:nvPr/>
        </p:nvSpPr>
        <p:spPr>
          <a:xfrm>
            <a:off x="7268024" y="3882570"/>
            <a:ext cx="1832429" cy="725715"/>
          </a:xfrm>
          <a:custGeom>
            <a:avLst/>
            <a:gdLst>
              <a:gd name="connsiteX0" fmla="*/ 0 w 1832429"/>
              <a:gd name="connsiteY0" fmla="*/ 120955 h 725715"/>
              <a:gd name="connsiteX1" fmla="*/ 120955 w 1832429"/>
              <a:gd name="connsiteY1" fmla="*/ 0 h 725715"/>
              <a:gd name="connsiteX2" fmla="*/ 619318 w 1832429"/>
              <a:gd name="connsiteY2" fmla="*/ 0 h 725715"/>
              <a:gd name="connsiteX3" fmla="*/ 1181301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13111 w 1832429"/>
              <a:gd name="connsiteY8" fmla="*/ 725715 h 725715"/>
              <a:gd name="connsiteX9" fmla="*/ 682938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9439" y="67482"/>
                  <a:pt x="44920" y="1078"/>
                  <a:pt x="120955" y="0"/>
                </a:cubicBezTo>
                <a:cubicBezTo>
                  <a:pt x="240658" y="-56724"/>
                  <a:pt x="413015" y="14721"/>
                  <a:pt x="619318" y="0"/>
                </a:cubicBezTo>
                <a:cubicBezTo>
                  <a:pt x="825621" y="-14721"/>
                  <a:pt x="1063436" y="61471"/>
                  <a:pt x="1181301" y="0"/>
                </a:cubicBezTo>
                <a:cubicBezTo>
                  <a:pt x="1299166" y="-61471"/>
                  <a:pt x="1563546" y="35050"/>
                  <a:pt x="1711474" y="0"/>
                </a:cubicBezTo>
                <a:cubicBezTo>
                  <a:pt x="1774241" y="-53"/>
                  <a:pt x="1834441" y="51376"/>
                  <a:pt x="1832429" y="120955"/>
                </a:cubicBezTo>
                <a:cubicBezTo>
                  <a:pt x="1852520" y="319062"/>
                  <a:pt x="1780540" y="393454"/>
                  <a:pt x="1832429" y="604760"/>
                </a:cubicBezTo>
                <a:cubicBezTo>
                  <a:pt x="1826983" y="679625"/>
                  <a:pt x="1777286" y="729502"/>
                  <a:pt x="1711474" y="725715"/>
                </a:cubicBezTo>
                <a:cubicBezTo>
                  <a:pt x="1516375" y="744425"/>
                  <a:pt x="1381498" y="720144"/>
                  <a:pt x="1213111" y="725715"/>
                </a:cubicBezTo>
                <a:cubicBezTo>
                  <a:pt x="1044724" y="731286"/>
                  <a:pt x="897571" y="702522"/>
                  <a:pt x="682938" y="725715"/>
                </a:cubicBezTo>
                <a:cubicBezTo>
                  <a:pt x="468305" y="748908"/>
                  <a:pt x="238965" y="715480"/>
                  <a:pt x="120955" y="725715"/>
                </a:cubicBezTo>
                <a:cubicBezTo>
                  <a:pt x="71996" y="718330"/>
                  <a:pt x="-741" y="668178"/>
                  <a:pt x="0" y="604760"/>
                </a:cubicBezTo>
                <a:cubicBezTo>
                  <a:pt x="-42686" y="395955"/>
                  <a:pt x="48259" y="268574"/>
                  <a:pt x="0" y="120955"/>
                </a:cubicBezTo>
                <a:close/>
              </a:path>
              <a:path w="1832429" h="725715" stroke="0" extrusionOk="0">
                <a:moveTo>
                  <a:pt x="0" y="120955"/>
                </a:moveTo>
                <a:cubicBezTo>
                  <a:pt x="-6162" y="51267"/>
                  <a:pt x="58719" y="5655"/>
                  <a:pt x="120955" y="0"/>
                </a:cubicBezTo>
                <a:cubicBezTo>
                  <a:pt x="298022" y="-3515"/>
                  <a:pt x="466307" y="14714"/>
                  <a:pt x="619318" y="0"/>
                </a:cubicBezTo>
                <a:cubicBezTo>
                  <a:pt x="772329" y="-14714"/>
                  <a:pt x="999988" y="2961"/>
                  <a:pt x="1101775" y="0"/>
                </a:cubicBezTo>
                <a:cubicBezTo>
                  <a:pt x="1203562" y="-2961"/>
                  <a:pt x="1494081" y="59548"/>
                  <a:pt x="1711474" y="0"/>
                </a:cubicBezTo>
                <a:cubicBezTo>
                  <a:pt x="1777660" y="3311"/>
                  <a:pt x="1839566" y="72134"/>
                  <a:pt x="1832429" y="120955"/>
                </a:cubicBezTo>
                <a:cubicBezTo>
                  <a:pt x="1859599" y="282420"/>
                  <a:pt x="1811125" y="364137"/>
                  <a:pt x="1832429" y="604760"/>
                </a:cubicBezTo>
                <a:cubicBezTo>
                  <a:pt x="1829112" y="689512"/>
                  <a:pt x="1774446" y="725621"/>
                  <a:pt x="1711474" y="725715"/>
                </a:cubicBezTo>
                <a:cubicBezTo>
                  <a:pt x="1492102" y="735175"/>
                  <a:pt x="1429940" y="716561"/>
                  <a:pt x="1149491" y="725715"/>
                </a:cubicBezTo>
                <a:cubicBezTo>
                  <a:pt x="869042" y="734869"/>
                  <a:pt x="881133" y="722778"/>
                  <a:pt x="619318" y="725715"/>
                </a:cubicBezTo>
                <a:cubicBezTo>
                  <a:pt x="357503" y="728652"/>
                  <a:pt x="314904" y="722029"/>
                  <a:pt x="120955" y="725715"/>
                </a:cubicBezTo>
                <a:cubicBezTo>
                  <a:pt x="53549" y="710617"/>
                  <a:pt x="-4402" y="681161"/>
                  <a:pt x="0" y="604760"/>
                </a:cubicBezTo>
                <a:cubicBezTo>
                  <a:pt x="-4861" y="451374"/>
                  <a:pt x="1595" y="322596"/>
                  <a:pt x="0" y="120955"/>
                </a:cubicBezTo>
                <a:close/>
              </a:path>
            </a:pathLst>
          </a:custGeom>
          <a:solidFill>
            <a:schemeClr val="accent4">
              <a:lumMod val="40000"/>
              <a:lumOff val="60000"/>
            </a:schemeClr>
          </a:solidFill>
          <a:ln>
            <a:extLst>
              <a:ext uri="{C807C97D-BFC1-408E-A445-0C87EB9F89A2}">
                <ask:lineSketchStyleProps xmlns="" xmlns:ask="http://schemas.microsoft.com/office/drawing/2018/sketchyshapes" sd="1575970509">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14. Gather Seeds</a:t>
            </a:r>
          </a:p>
        </p:txBody>
      </p:sp>
      <p:sp>
        <p:nvSpPr>
          <p:cNvPr id="22" name="Rounded Rectangle 21">
            <a:hlinkClick r:id="rId14" action="ppaction://hlinksldjump"/>
          </p:cNvPr>
          <p:cNvSpPr/>
          <p:nvPr/>
        </p:nvSpPr>
        <p:spPr>
          <a:xfrm>
            <a:off x="7268025" y="4862510"/>
            <a:ext cx="1832429" cy="725715"/>
          </a:xfrm>
          <a:custGeom>
            <a:avLst/>
            <a:gdLst>
              <a:gd name="connsiteX0" fmla="*/ 0 w 1832429"/>
              <a:gd name="connsiteY0" fmla="*/ 120955 h 725715"/>
              <a:gd name="connsiteX1" fmla="*/ 120955 w 1832429"/>
              <a:gd name="connsiteY1" fmla="*/ 0 h 725715"/>
              <a:gd name="connsiteX2" fmla="*/ 619318 w 1832429"/>
              <a:gd name="connsiteY2" fmla="*/ 0 h 725715"/>
              <a:gd name="connsiteX3" fmla="*/ 1181301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13111 w 1832429"/>
              <a:gd name="connsiteY8" fmla="*/ 725715 h 725715"/>
              <a:gd name="connsiteX9" fmla="*/ 698844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5265" y="59972"/>
                  <a:pt x="46689" y="8430"/>
                  <a:pt x="120955" y="0"/>
                </a:cubicBezTo>
                <a:cubicBezTo>
                  <a:pt x="260339" y="-50934"/>
                  <a:pt x="515922" y="42545"/>
                  <a:pt x="619318" y="0"/>
                </a:cubicBezTo>
                <a:cubicBezTo>
                  <a:pt x="722714" y="-42545"/>
                  <a:pt x="984045" y="66223"/>
                  <a:pt x="1181301" y="0"/>
                </a:cubicBezTo>
                <a:cubicBezTo>
                  <a:pt x="1378557" y="-66223"/>
                  <a:pt x="1457960" y="49767"/>
                  <a:pt x="1711474" y="0"/>
                </a:cubicBezTo>
                <a:cubicBezTo>
                  <a:pt x="1780323" y="9093"/>
                  <a:pt x="1817335" y="51490"/>
                  <a:pt x="1832429" y="120955"/>
                </a:cubicBezTo>
                <a:cubicBezTo>
                  <a:pt x="1875602" y="325403"/>
                  <a:pt x="1808621" y="433178"/>
                  <a:pt x="1832429" y="604760"/>
                </a:cubicBezTo>
                <a:cubicBezTo>
                  <a:pt x="1837324" y="669139"/>
                  <a:pt x="1762130" y="724042"/>
                  <a:pt x="1711474" y="725715"/>
                </a:cubicBezTo>
                <a:cubicBezTo>
                  <a:pt x="1591306" y="773281"/>
                  <a:pt x="1422185" y="684837"/>
                  <a:pt x="1213111" y="725715"/>
                </a:cubicBezTo>
                <a:cubicBezTo>
                  <a:pt x="1004037" y="766593"/>
                  <a:pt x="804458" y="722117"/>
                  <a:pt x="698844" y="725715"/>
                </a:cubicBezTo>
                <a:cubicBezTo>
                  <a:pt x="593230" y="729313"/>
                  <a:pt x="321237" y="709021"/>
                  <a:pt x="120955" y="725715"/>
                </a:cubicBezTo>
                <a:cubicBezTo>
                  <a:pt x="57223" y="741420"/>
                  <a:pt x="-7826" y="685658"/>
                  <a:pt x="0" y="604760"/>
                </a:cubicBezTo>
                <a:cubicBezTo>
                  <a:pt x="-51589" y="468166"/>
                  <a:pt x="48466" y="306195"/>
                  <a:pt x="0" y="120955"/>
                </a:cubicBezTo>
                <a:close/>
              </a:path>
              <a:path w="1832429" h="725715" stroke="0" extrusionOk="0">
                <a:moveTo>
                  <a:pt x="0" y="120955"/>
                </a:moveTo>
                <a:cubicBezTo>
                  <a:pt x="-808" y="52018"/>
                  <a:pt x="52394" y="-4674"/>
                  <a:pt x="120955" y="0"/>
                </a:cubicBezTo>
                <a:cubicBezTo>
                  <a:pt x="369021" y="-14324"/>
                  <a:pt x="379238" y="31076"/>
                  <a:pt x="635223" y="0"/>
                </a:cubicBezTo>
                <a:cubicBezTo>
                  <a:pt x="891208" y="-31076"/>
                  <a:pt x="1041465" y="41556"/>
                  <a:pt x="1165396" y="0"/>
                </a:cubicBezTo>
                <a:cubicBezTo>
                  <a:pt x="1289327" y="-41556"/>
                  <a:pt x="1462945" y="10744"/>
                  <a:pt x="1711474" y="0"/>
                </a:cubicBezTo>
                <a:cubicBezTo>
                  <a:pt x="1773782" y="-1301"/>
                  <a:pt x="1829481" y="57847"/>
                  <a:pt x="1832429" y="120955"/>
                </a:cubicBezTo>
                <a:cubicBezTo>
                  <a:pt x="1849577" y="233796"/>
                  <a:pt x="1790648" y="379192"/>
                  <a:pt x="1832429" y="604760"/>
                </a:cubicBezTo>
                <a:cubicBezTo>
                  <a:pt x="1833849" y="672352"/>
                  <a:pt x="1798026" y="723346"/>
                  <a:pt x="1711474" y="725715"/>
                </a:cubicBezTo>
                <a:cubicBezTo>
                  <a:pt x="1562347" y="757844"/>
                  <a:pt x="1365699" y="718083"/>
                  <a:pt x="1197206" y="725715"/>
                </a:cubicBezTo>
                <a:cubicBezTo>
                  <a:pt x="1028713" y="733347"/>
                  <a:pt x="785730" y="676516"/>
                  <a:pt x="667033" y="725715"/>
                </a:cubicBezTo>
                <a:cubicBezTo>
                  <a:pt x="548336" y="774914"/>
                  <a:pt x="323224" y="714428"/>
                  <a:pt x="120955" y="725715"/>
                </a:cubicBezTo>
                <a:cubicBezTo>
                  <a:pt x="53724" y="730250"/>
                  <a:pt x="9410" y="674410"/>
                  <a:pt x="0" y="604760"/>
                </a:cubicBezTo>
                <a:cubicBezTo>
                  <a:pt x="-19767" y="396936"/>
                  <a:pt x="51804" y="239863"/>
                  <a:pt x="0" y="120955"/>
                </a:cubicBezTo>
                <a:close/>
              </a:path>
            </a:pathLst>
          </a:custGeom>
          <a:solidFill>
            <a:schemeClr val="accent2">
              <a:lumMod val="40000"/>
              <a:lumOff val="60000"/>
            </a:schemeClr>
          </a:solidFill>
          <a:ln>
            <a:extLst>
              <a:ext uri="{C807C97D-BFC1-408E-A445-0C87EB9F89A2}">
                <ask:lineSketchStyleProps xmlns="" xmlns:ask="http://schemas.microsoft.com/office/drawing/2018/sketchyshapes" sd="4204453707">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19. Light and Shadows</a:t>
            </a:r>
          </a:p>
        </p:txBody>
      </p:sp>
      <p:sp>
        <p:nvSpPr>
          <p:cNvPr id="23" name="Rounded Rectangle 22">
            <a:hlinkClick r:id="rId15" action="ppaction://hlinksldjump"/>
          </p:cNvPr>
          <p:cNvSpPr/>
          <p:nvPr/>
        </p:nvSpPr>
        <p:spPr>
          <a:xfrm>
            <a:off x="7268023" y="5831221"/>
            <a:ext cx="1832429" cy="725715"/>
          </a:xfrm>
          <a:custGeom>
            <a:avLst/>
            <a:gdLst>
              <a:gd name="connsiteX0" fmla="*/ 0 w 1832429"/>
              <a:gd name="connsiteY0" fmla="*/ 120955 h 725715"/>
              <a:gd name="connsiteX1" fmla="*/ 120955 w 1832429"/>
              <a:gd name="connsiteY1" fmla="*/ 0 h 725715"/>
              <a:gd name="connsiteX2" fmla="*/ 651128 w 1832429"/>
              <a:gd name="connsiteY2" fmla="*/ 0 h 725715"/>
              <a:gd name="connsiteX3" fmla="*/ 1133585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13111 w 1832429"/>
              <a:gd name="connsiteY8" fmla="*/ 725715 h 725715"/>
              <a:gd name="connsiteX9" fmla="*/ 667033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551" y="65692"/>
                  <a:pt x="50550" y="796"/>
                  <a:pt x="120955" y="0"/>
                </a:cubicBezTo>
                <a:cubicBezTo>
                  <a:pt x="380334" y="-58421"/>
                  <a:pt x="516240" y="62717"/>
                  <a:pt x="651128" y="0"/>
                </a:cubicBezTo>
                <a:cubicBezTo>
                  <a:pt x="786016" y="-62717"/>
                  <a:pt x="995164" y="26823"/>
                  <a:pt x="1133585" y="0"/>
                </a:cubicBezTo>
                <a:cubicBezTo>
                  <a:pt x="1272006" y="-26823"/>
                  <a:pt x="1497922" y="55544"/>
                  <a:pt x="1711474" y="0"/>
                </a:cubicBezTo>
                <a:cubicBezTo>
                  <a:pt x="1784561" y="-886"/>
                  <a:pt x="1845699" y="55336"/>
                  <a:pt x="1832429" y="120955"/>
                </a:cubicBezTo>
                <a:cubicBezTo>
                  <a:pt x="1838434" y="260328"/>
                  <a:pt x="1784287" y="403622"/>
                  <a:pt x="1832429" y="604760"/>
                </a:cubicBezTo>
                <a:cubicBezTo>
                  <a:pt x="1840599" y="671409"/>
                  <a:pt x="1781837" y="732897"/>
                  <a:pt x="1711474" y="725715"/>
                </a:cubicBezTo>
                <a:cubicBezTo>
                  <a:pt x="1574617" y="750787"/>
                  <a:pt x="1446711" y="720878"/>
                  <a:pt x="1213111" y="725715"/>
                </a:cubicBezTo>
                <a:cubicBezTo>
                  <a:pt x="979511" y="730552"/>
                  <a:pt x="937722" y="723505"/>
                  <a:pt x="667033" y="725715"/>
                </a:cubicBezTo>
                <a:cubicBezTo>
                  <a:pt x="396344" y="727925"/>
                  <a:pt x="379269" y="679293"/>
                  <a:pt x="120955" y="725715"/>
                </a:cubicBezTo>
                <a:cubicBezTo>
                  <a:pt x="35793" y="719391"/>
                  <a:pt x="9835" y="681217"/>
                  <a:pt x="0" y="604760"/>
                </a:cubicBezTo>
                <a:cubicBezTo>
                  <a:pt x="-32400" y="465538"/>
                  <a:pt x="11922" y="313249"/>
                  <a:pt x="0" y="120955"/>
                </a:cubicBezTo>
                <a:close/>
              </a:path>
              <a:path w="1832429" h="725715" stroke="0" extrusionOk="0">
                <a:moveTo>
                  <a:pt x="0" y="120955"/>
                </a:moveTo>
                <a:cubicBezTo>
                  <a:pt x="4480" y="50790"/>
                  <a:pt x="68079" y="7791"/>
                  <a:pt x="120955" y="0"/>
                </a:cubicBezTo>
                <a:cubicBezTo>
                  <a:pt x="227090" y="-22641"/>
                  <a:pt x="421976" y="42889"/>
                  <a:pt x="619318" y="0"/>
                </a:cubicBezTo>
                <a:cubicBezTo>
                  <a:pt x="816660" y="-42889"/>
                  <a:pt x="1001309" y="3046"/>
                  <a:pt x="1101775" y="0"/>
                </a:cubicBezTo>
                <a:cubicBezTo>
                  <a:pt x="1202241" y="-3046"/>
                  <a:pt x="1410592" y="41161"/>
                  <a:pt x="1711474" y="0"/>
                </a:cubicBezTo>
                <a:cubicBezTo>
                  <a:pt x="1794612" y="-2364"/>
                  <a:pt x="1831233" y="55241"/>
                  <a:pt x="1832429" y="120955"/>
                </a:cubicBezTo>
                <a:cubicBezTo>
                  <a:pt x="1874201" y="236826"/>
                  <a:pt x="1785417" y="382257"/>
                  <a:pt x="1832429" y="604760"/>
                </a:cubicBezTo>
                <a:cubicBezTo>
                  <a:pt x="1836459" y="681446"/>
                  <a:pt x="1775955" y="727577"/>
                  <a:pt x="1711474" y="725715"/>
                </a:cubicBezTo>
                <a:cubicBezTo>
                  <a:pt x="1513030" y="780564"/>
                  <a:pt x="1429591" y="708070"/>
                  <a:pt x="1181301" y="725715"/>
                </a:cubicBezTo>
                <a:cubicBezTo>
                  <a:pt x="933011" y="743360"/>
                  <a:pt x="905659" y="677288"/>
                  <a:pt x="682938" y="725715"/>
                </a:cubicBezTo>
                <a:cubicBezTo>
                  <a:pt x="460217" y="774142"/>
                  <a:pt x="290480" y="715799"/>
                  <a:pt x="120955" y="725715"/>
                </a:cubicBezTo>
                <a:cubicBezTo>
                  <a:pt x="64219" y="736363"/>
                  <a:pt x="1578" y="668090"/>
                  <a:pt x="0" y="604760"/>
                </a:cubicBezTo>
                <a:cubicBezTo>
                  <a:pt x="-53698" y="416152"/>
                  <a:pt x="26530" y="265183"/>
                  <a:pt x="0" y="120955"/>
                </a:cubicBezTo>
                <a:close/>
              </a:path>
            </a:pathLst>
          </a:custGeom>
          <a:solidFill>
            <a:schemeClr val="accent6">
              <a:lumMod val="40000"/>
              <a:lumOff val="60000"/>
            </a:schemeClr>
          </a:solidFill>
          <a:ln>
            <a:extLst>
              <a:ext uri="{C807C97D-BFC1-408E-A445-0C87EB9F89A2}">
                <ask:lineSketchStyleProps xmlns="" xmlns:ask="http://schemas.microsoft.com/office/drawing/2018/sketchyshapes" sd="1528292539">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a:t>24. Nature Patterns</a:t>
            </a:r>
          </a:p>
        </p:txBody>
      </p:sp>
      <p:sp>
        <p:nvSpPr>
          <p:cNvPr id="24" name="Rounded Rectangle 23">
            <a:hlinkClick r:id="rId16" action="ppaction://hlinksldjump"/>
          </p:cNvPr>
          <p:cNvSpPr/>
          <p:nvPr/>
        </p:nvSpPr>
        <p:spPr>
          <a:xfrm>
            <a:off x="3091544" y="2902631"/>
            <a:ext cx="1832429" cy="725715"/>
          </a:xfrm>
          <a:custGeom>
            <a:avLst/>
            <a:gdLst>
              <a:gd name="connsiteX0" fmla="*/ 0 w 1832429"/>
              <a:gd name="connsiteY0" fmla="*/ 120955 h 725715"/>
              <a:gd name="connsiteX1" fmla="*/ 120955 w 1832429"/>
              <a:gd name="connsiteY1" fmla="*/ 0 h 725715"/>
              <a:gd name="connsiteX2" fmla="*/ 682938 w 1832429"/>
              <a:gd name="connsiteY2" fmla="*/ 0 h 725715"/>
              <a:gd name="connsiteX3" fmla="*/ 1213111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29017 w 1832429"/>
              <a:gd name="connsiteY8" fmla="*/ 725715 h 725715"/>
              <a:gd name="connsiteX9" fmla="*/ 746559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1838" y="55482"/>
                  <a:pt x="46022" y="5772"/>
                  <a:pt x="120955" y="0"/>
                </a:cubicBezTo>
                <a:cubicBezTo>
                  <a:pt x="385678" y="-3481"/>
                  <a:pt x="556574" y="36134"/>
                  <a:pt x="682938" y="0"/>
                </a:cubicBezTo>
                <a:cubicBezTo>
                  <a:pt x="809302" y="-36134"/>
                  <a:pt x="955611" y="58623"/>
                  <a:pt x="1213111" y="0"/>
                </a:cubicBezTo>
                <a:cubicBezTo>
                  <a:pt x="1470611" y="-58623"/>
                  <a:pt x="1511293" y="41961"/>
                  <a:pt x="1711474" y="0"/>
                </a:cubicBezTo>
                <a:cubicBezTo>
                  <a:pt x="1780094" y="3918"/>
                  <a:pt x="1831416" y="57205"/>
                  <a:pt x="1832429" y="120955"/>
                </a:cubicBezTo>
                <a:cubicBezTo>
                  <a:pt x="1861152" y="358501"/>
                  <a:pt x="1820158" y="455910"/>
                  <a:pt x="1832429" y="604760"/>
                </a:cubicBezTo>
                <a:cubicBezTo>
                  <a:pt x="1843266" y="670289"/>
                  <a:pt x="1789298" y="737211"/>
                  <a:pt x="1711474" y="725715"/>
                </a:cubicBezTo>
                <a:cubicBezTo>
                  <a:pt x="1579855" y="738225"/>
                  <a:pt x="1456888" y="709760"/>
                  <a:pt x="1229017" y="725715"/>
                </a:cubicBezTo>
                <a:cubicBezTo>
                  <a:pt x="1001146" y="741670"/>
                  <a:pt x="885555" y="705963"/>
                  <a:pt x="746559" y="725715"/>
                </a:cubicBezTo>
                <a:cubicBezTo>
                  <a:pt x="607563" y="745467"/>
                  <a:pt x="399827" y="661837"/>
                  <a:pt x="120955" y="725715"/>
                </a:cubicBezTo>
                <a:cubicBezTo>
                  <a:pt x="57639" y="738028"/>
                  <a:pt x="16076" y="672886"/>
                  <a:pt x="0" y="604760"/>
                </a:cubicBezTo>
                <a:cubicBezTo>
                  <a:pt x="-1141" y="414955"/>
                  <a:pt x="29144" y="273885"/>
                  <a:pt x="0" y="120955"/>
                </a:cubicBezTo>
                <a:close/>
              </a:path>
              <a:path w="1832429" h="725715" stroke="0" extrusionOk="0">
                <a:moveTo>
                  <a:pt x="0" y="120955"/>
                </a:moveTo>
                <a:cubicBezTo>
                  <a:pt x="-7515" y="47901"/>
                  <a:pt x="54482" y="-8981"/>
                  <a:pt x="120955" y="0"/>
                </a:cubicBezTo>
                <a:cubicBezTo>
                  <a:pt x="276375" y="-42104"/>
                  <a:pt x="485382" y="183"/>
                  <a:pt x="682938" y="0"/>
                </a:cubicBezTo>
                <a:cubicBezTo>
                  <a:pt x="880494" y="-183"/>
                  <a:pt x="1078581" y="47015"/>
                  <a:pt x="1181301" y="0"/>
                </a:cubicBezTo>
                <a:cubicBezTo>
                  <a:pt x="1284021" y="-47015"/>
                  <a:pt x="1534574" y="22113"/>
                  <a:pt x="1711474" y="0"/>
                </a:cubicBezTo>
                <a:cubicBezTo>
                  <a:pt x="1769995" y="14094"/>
                  <a:pt x="1822595" y="44679"/>
                  <a:pt x="1832429" y="120955"/>
                </a:cubicBezTo>
                <a:cubicBezTo>
                  <a:pt x="1873987" y="325768"/>
                  <a:pt x="1818457" y="426208"/>
                  <a:pt x="1832429" y="604760"/>
                </a:cubicBezTo>
                <a:cubicBezTo>
                  <a:pt x="1827198" y="657275"/>
                  <a:pt x="1777373" y="724390"/>
                  <a:pt x="1711474" y="725715"/>
                </a:cubicBezTo>
                <a:cubicBezTo>
                  <a:pt x="1550619" y="760681"/>
                  <a:pt x="1407951" y="684151"/>
                  <a:pt x="1165396" y="725715"/>
                </a:cubicBezTo>
                <a:cubicBezTo>
                  <a:pt x="922841" y="767279"/>
                  <a:pt x="883530" y="666594"/>
                  <a:pt x="651128" y="725715"/>
                </a:cubicBezTo>
                <a:cubicBezTo>
                  <a:pt x="418726" y="784836"/>
                  <a:pt x="348812" y="681380"/>
                  <a:pt x="120955" y="725715"/>
                </a:cubicBezTo>
                <a:cubicBezTo>
                  <a:pt x="48144" y="735752"/>
                  <a:pt x="-4257" y="680912"/>
                  <a:pt x="0" y="604760"/>
                </a:cubicBezTo>
                <a:cubicBezTo>
                  <a:pt x="-7504" y="364539"/>
                  <a:pt x="55730" y="297081"/>
                  <a:pt x="0" y="120955"/>
                </a:cubicBezTo>
                <a:close/>
              </a:path>
            </a:pathLst>
          </a:custGeom>
          <a:solidFill>
            <a:schemeClr val="accent4">
              <a:lumMod val="40000"/>
              <a:lumOff val="60000"/>
            </a:schemeClr>
          </a:solidFill>
          <a:ln>
            <a:extLst>
              <a:ext uri="{C807C97D-BFC1-408E-A445-0C87EB9F89A2}">
                <ask:lineSketchStyleProps xmlns="" xmlns:ask="http://schemas.microsoft.com/office/drawing/2018/sketchyshapes" sd="483686774">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7. Sketch a Tree</a:t>
            </a:r>
          </a:p>
        </p:txBody>
      </p:sp>
      <p:sp>
        <p:nvSpPr>
          <p:cNvPr id="25" name="Rounded Rectangle 24">
            <a:hlinkClick r:id="rId17" action="ppaction://hlinksldjump"/>
          </p:cNvPr>
          <p:cNvSpPr/>
          <p:nvPr/>
        </p:nvSpPr>
        <p:spPr>
          <a:xfrm>
            <a:off x="3091542" y="3860350"/>
            <a:ext cx="1832429" cy="725715"/>
          </a:xfrm>
          <a:custGeom>
            <a:avLst/>
            <a:gdLst>
              <a:gd name="connsiteX0" fmla="*/ 0 w 1832429"/>
              <a:gd name="connsiteY0" fmla="*/ 120955 h 725715"/>
              <a:gd name="connsiteX1" fmla="*/ 120955 w 1832429"/>
              <a:gd name="connsiteY1" fmla="*/ 0 h 725715"/>
              <a:gd name="connsiteX2" fmla="*/ 635223 w 1832429"/>
              <a:gd name="connsiteY2" fmla="*/ 0 h 725715"/>
              <a:gd name="connsiteX3" fmla="*/ 1133585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97206 w 1832429"/>
              <a:gd name="connsiteY8" fmla="*/ 725715 h 725715"/>
              <a:gd name="connsiteX9" fmla="*/ 667033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515" y="55505"/>
                  <a:pt x="52536" y="10046"/>
                  <a:pt x="120955" y="0"/>
                </a:cubicBezTo>
                <a:cubicBezTo>
                  <a:pt x="246864" y="-9560"/>
                  <a:pt x="383419" y="23890"/>
                  <a:pt x="635223" y="0"/>
                </a:cubicBezTo>
                <a:cubicBezTo>
                  <a:pt x="887027" y="-23890"/>
                  <a:pt x="992116" y="38767"/>
                  <a:pt x="1133585" y="0"/>
                </a:cubicBezTo>
                <a:cubicBezTo>
                  <a:pt x="1275054" y="-38767"/>
                  <a:pt x="1521570" y="810"/>
                  <a:pt x="1711474" y="0"/>
                </a:cubicBezTo>
                <a:cubicBezTo>
                  <a:pt x="1789905" y="-2007"/>
                  <a:pt x="1817387" y="43876"/>
                  <a:pt x="1832429" y="120955"/>
                </a:cubicBezTo>
                <a:cubicBezTo>
                  <a:pt x="1868289" y="347042"/>
                  <a:pt x="1819944" y="444637"/>
                  <a:pt x="1832429" y="604760"/>
                </a:cubicBezTo>
                <a:cubicBezTo>
                  <a:pt x="1840996" y="675073"/>
                  <a:pt x="1775650" y="729785"/>
                  <a:pt x="1711474" y="725715"/>
                </a:cubicBezTo>
                <a:cubicBezTo>
                  <a:pt x="1506241" y="784837"/>
                  <a:pt x="1313776" y="699611"/>
                  <a:pt x="1197206" y="725715"/>
                </a:cubicBezTo>
                <a:cubicBezTo>
                  <a:pt x="1080636" y="751819"/>
                  <a:pt x="851682" y="669316"/>
                  <a:pt x="667033" y="725715"/>
                </a:cubicBezTo>
                <a:cubicBezTo>
                  <a:pt x="482384" y="782114"/>
                  <a:pt x="329311" y="709199"/>
                  <a:pt x="120955" y="725715"/>
                </a:cubicBezTo>
                <a:cubicBezTo>
                  <a:pt x="49973" y="708509"/>
                  <a:pt x="9499" y="676753"/>
                  <a:pt x="0" y="604760"/>
                </a:cubicBezTo>
                <a:cubicBezTo>
                  <a:pt x="-44862" y="447678"/>
                  <a:pt x="36012" y="235699"/>
                  <a:pt x="0" y="120955"/>
                </a:cubicBezTo>
                <a:close/>
              </a:path>
              <a:path w="1832429" h="725715" stroke="0" extrusionOk="0">
                <a:moveTo>
                  <a:pt x="0" y="120955"/>
                </a:moveTo>
                <a:cubicBezTo>
                  <a:pt x="1158" y="60330"/>
                  <a:pt x="38504" y="-7290"/>
                  <a:pt x="120955" y="0"/>
                </a:cubicBezTo>
                <a:cubicBezTo>
                  <a:pt x="348059" y="-14403"/>
                  <a:pt x="486658" y="55115"/>
                  <a:pt x="635223" y="0"/>
                </a:cubicBezTo>
                <a:cubicBezTo>
                  <a:pt x="783788" y="-55115"/>
                  <a:pt x="1052047" y="23626"/>
                  <a:pt x="1165396" y="0"/>
                </a:cubicBezTo>
                <a:cubicBezTo>
                  <a:pt x="1278745" y="-23626"/>
                  <a:pt x="1573666" y="50820"/>
                  <a:pt x="1711474" y="0"/>
                </a:cubicBezTo>
                <a:cubicBezTo>
                  <a:pt x="1776691" y="-12519"/>
                  <a:pt x="1833361" y="44288"/>
                  <a:pt x="1832429" y="120955"/>
                </a:cubicBezTo>
                <a:cubicBezTo>
                  <a:pt x="1871658" y="350769"/>
                  <a:pt x="1778176" y="397670"/>
                  <a:pt x="1832429" y="604760"/>
                </a:cubicBezTo>
                <a:cubicBezTo>
                  <a:pt x="1840198" y="668549"/>
                  <a:pt x="1778428" y="711766"/>
                  <a:pt x="1711474" y="725715"/>
                </a:cubicBezTo>
                <a:cubicBezTo>
                  <a:pt x="1519177" y="734136"/>
                  <a:pt x="1352695" y="671717"/>
                  <a:pt x="1197206" y="725715"/>
                </a:cubicBezTo>
                <a:cubicBezTo>
                  <a:pt x="1041717" y="779713"/>
                  <a:pt x="916860" y="673911"/>
                  <a:pt x="714749" y="725715"/>
                </a:cubicBezTo>
                <a:cubicBezTo>
                  <a:pt x="512638" y="777519"/>
                  <a:pt x="239778" y="690226"/>
                  <a:pt x="120955" y="725715"/>
                </a:cubicBezTo>
                <a:cubicBezTo>
                  <a:pt x="38498" y="734818"/>
                  <a:pt x="4374" y="670574"/>
                  <a:pt x="0" y="604760"/>
                </a:cubicBezTo>
                <a:cubicBezTo>
                  <a:pt x="-16067" y="377176"/>
                  <a:pt x="41631" y="262406"/>
                  <a:pt x="0" y="120955"/>
                </a:cubicBezTo>
                <a:close/>
              </a:path>
            </a:pathLst>
          </a:custGeom>
          <a:solidFill>
            <a:schemeClr val="accent2">
              <a:lumMod val="40000"/>
              <a:lumOff val="60000"/>
            </a:schemeClr>
          </a:solidFill>
          <a:ln>
            <a:extLst>
              <a:ext uri="{C807C97D-BFC1-408E-A445-0C87EB9F89A2}">
                <ask:lineSketchStyleProps xmlns="" xmlns:ask="http://schemas.microsoft.com/office/drawing/2018/sketchyshapes" sd="2061708948">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12. Explore with a Purpose</a:t>
            </a:r>
          </a:p>
        </p:txBody>
      </p:sp>
      <p:sp>
        <p:nvSpPr>
          <p:cNvPr id="26" name="Rounded Rectangle 25">
            <a:hlinkClick r:id="rId18" action="ppaction://hlinksldjump"/>
          </p:cNvPr>
          <p:cNvSpPr/>
          <p:nvPr/>
        </p:nvSpPr>
        <p:spPr>
          <a:xfrm>
            <a:off x="3091543" y="4854802"/>
            <a:ext cx="1832429" cy="725715"/>
          </a:xfrm>
          <a:custGeom>
            <a:avLst/>
            <a:gdLst>
              <a:gd name="connsiteX0" fmla="*/ 0 w 1832429"/>
              <a:gd name="connsiteY0" fmla="*/ 120955 h 725715"/>
              <a:gd name="connsiteX1" fmla="*/ 120955 w 1832429"/>
              <a:gd name="connsiteY1" fmla="*/ 0 h 725715"/>
              <a:gd name="connsiteX2" fmla="*/ 667033 w 1832429"/>
              <a:gd name="connsiteY2" fmla="*/ 0 h 725715"/>
              <a:gd name="connsiteX3" fmla="*/ 1165396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49491 w 1832429"/>
              <a:gd name="connsiteY8" fmla="*/ 725715 h 725715"/>
              <a:gd name="connsiteX9" fmla="*/ 587507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1915" y="70249"/>
                  <a:pt x="36007" y="2935"/>
                  <a:pt x="120955" y="0"/>
                </a:cubicBezTo>
                <a:cubicBezTo>
                  <a:pt x="253225" y="-43143"/>
                  <a:pt x="495802" y="42963"/>
                  <a:pt x="667033" y="0"/>
                </a:cubicBezTo>
                <a:cubicBezTo>
                  <a:pt x="838264" y="-42963"/>
                  <a:pt x="956028" y="53666"/>
                  <a:pt x="1165396" y="0"/>
                </a:cubicBezTo>
                <a:cubicBezTo>
                  <a:pt x="1374764" y="-53666"/>
                  <a:pt x="1473026" y="18136"/>
                  <a:pt x="1711474" y="0"/>
                </a:cubicBezTo>
                <a:cubicBezTo>
                  <a:pt x="1775943" y="484"/>
                  <a:pt x="1824281" y="54041"/>
                  <a:pt x="1832429" y="120955"/>
                </a:cubicBezTo>
                <a:cubicBezTo>
                  <a:pt x="1842936" y="316706"/>
                  <a:pt x="1781546" y="507132"/>
                  <a:pt x="1832429" y="604760"/>
                </a:cubicBezTo>
                <a:cubicBezTo>
                  <a:pt x="1826148" y="683358"/>
                  <a:pt x="1779685" y="726287"/>
                  <a:pt x="1711474" y="725715"/>
                </a:cubicBezTo>
                <a:cubicBezTo>
                  <a:pt x="1573925" y="777664"/>
                  <a:pt x="1330953" y="718028"/>
                  <a:pt x="1149491" y="725715"/>
                </a:cubicBezTo>
                <a:cubicBezTo>
                  <a:pt x="968029" y="733402"/>
                  <a:pt x="787745" y="723018"/>
                  <a:pt x="587507" y="725715"/>
                </a:cubicBezTo>
                <a:cubicBezTo>
                  <a:pt x="387269" y="728412"/>
                  <a:pt x="260674" y="718717"/>
                  <a:pt x="120955" y="725715"/>
                </a:cubicBezTo>
                <a:cubicBezTo>
                  <a:pt x="64791" y="734371"/>
                  <a:pt x="-14259" y="680910"/>
                  <a:pt x="0" y="604760"/>
                </a:cubicBezTo>
                <a:cubicBezTo>
                  <a:pt x="-17141" y="412064"/>
                  <a:pt x="16253" y="225745"/>
                  <a:pt x="0" y="120955"/>
                </a:cubicBezTo>
                <a:close/>
              </a:path>
              <a:path w="1832429" h="725715" stroke="0" extrusionOk="0">
                <a:moveTo>
                  <a:pt x="0" y="120955"/>
                </a:moveTo>
                <a:cubicBezTo>
                  <a:pt x="15200" y="62184"/>
                  <a:pt x="70733" y="9759"/>
                  <a:pt x="120955" y="0"/>
                </a:cubicBezTo>
                <a:cubicBezTo>
                  <a:pt x="324479" y="-5007"/>
                  <a:pt x="487388" y="859"/>
                  <a:pt x="667033" y="0"/>
                </a:cubicBezTo>
                <a:cubicBezTo>
                  <a:pt x="846678" y="-859"/>
                  <a:pt x="974406" y="52096"/>
                  <a:pt x="1213111" y="0"/>
                </a:cubicBezTo>
                <a:cubicBezTo>
                  <a:pt x="1451816" y="-52096"/>
                  <a:pt x="1489629" y="49196"/>
                  <a:pt x="1711474" y="0"/>
                </a:cubicBezTo>
                <a:cubicBezTo>
                  <a:pt x="1767374" y="15933"/>
                  <a:pt x="1832931" y="45582"/>
                  <a:pt x="1832429" y="120955"/>
                </a:cubicBezTo>
                <a:cubicBezTo>
                  <a:pt x="1873809" y="334995"/>
                  <a:pt x="1786031" y="380377"/>
                  <a:pt x="1832429" y="604760"/>
                </a:cubicBezTo>
                <a:cubicBezTo>
                  <a:pt x="1828607" y="671107"/>
                  <a:pt x="1781628" y="729925"/>
                  <a:pt x="1711474" y="725715"/>
                </a:cubicBezTo>
                <a:cubicBezTo>
                  <a:pt x="1607996" y="764431"/>
                  <a:pt x="1327208" y="705038"/>
                  <a:pt x="1229017" y="725715"/>
                </a:cubicBezTo>
                <a:cubicBezTo>
                  <a:pt x="1130826" y="746392"/>
                  <a:pt x="842182" y="666636"/>
                  <a:pt x="667033" y="725715"/>
                </a:cubicBezTo>
                <a:cubicBezTo>
                  <a:pt x="491884" y="784794"/>
                  <a:pt x="254163" y="678000"/>
                  <a:pt x="120955" y="725715"/>
                </a:cubicBezTo>
                <a:cubicBezTo>
                  <a:pt x="44210" y="713788"/>
                  <a:pt x="-12088" y="659962"/>
                  <a:pt x="0" y="604760"/>
                </a:cubicBezTo>
                <a:cubicBezTo>
                  <a:pt x="-40537" y="386487"/>
                  <a:pt x="18332" y="230573"/>
                  <a:pt x="0" y="120955"/>
                </a:cubicBezTo>
                <a:close/>
              </a:path>
            </a:pathLst>
          </a:custGeom>
          <a:solidFill>
            <a:schemeClr val="accent6">
              <a:lumMod val="40000"/>
              <a:lumOff val="60000"/>
            </a:schemeClr>
          </a:solidFill>
          <a:ln>
            <a:extLst>
              <a:ext uri="{C807C97D-BFC1-408E-A445-0C87EB9F89A2}">
                <ask:lineSketchStyleProps xmlns="" xmlns:ask="http://schemas.microsoft.com/office/drawing/2018/sketchyshapes" sd="4027916876">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17. What’s the Weather?</a:t>
            </a:r>
          </a:p>
        </p:txBody>
      </p:sp>
      <p:sp>
        <p:nvSpPr>
          <p:cNvPr id="27" name="Rounded Rectangle 26">
            <a:hlinkClick r:id="rId19" action="ppaction://hlinksldjump"/>
          </p:cNvPr>
          <p:cNvSpPr/>
          <p:nvPr/>
        </p:nvSpPr>
        <p:spPr>
          <a:xfrm>
            <a:off x="968826" y="2902629"/>
            <a:ext cx="1832429" cy="725715"/>
          </a:xfrm>
          <a:custGeom>
            <a:avLst/>
            <a:gdLst>
              <a:gd name="connsiteX0" fmla="*/ 0 w 1832429"/>
              <a:gd name="connsiteY0" fmla="*/ 120955 h 725715"/>
              <a:gd name="connsiteX1" fmla="*/ 120955 w 1832429"/>
              <a:gd name="connsiteY1" fmla="*/ 0 h 725715"/>
              <a:gd name="connsiteX2" fmla="*/ 635223 w 1832429"/>
              <a:gd name="connsiteY2" fmla="*/ 0 h 725715"/>
              <a:gd name="connsiteX3" fmla="*/ 1181301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81301 w 1832429"/>
              <a:gd name="connsiteY8" fmla="*/ 725715 h 725715"/>
              <a:gd name="connsiteX9" fmla="*/ 635223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241" y="71485"/>
                  <a:pt x="52165" y="-435"/>
                  <a:pt x="120955" y="0"/>
                </a:cubicBezTo>
                <a:cubicBezTo>
                  <a:pt x="279336" y="-5503"/>
                  <a:pt x="520475" y="17588"/>
                  <a:pt x="635223" y="0"/>
                </a:cubicBezTo>
                <a:cubicBezTo>
                  <a:pt x="749971" y="-17588"/>
                  <a:pt x="1003590" y="62724"/>
                  <a:pt x="1181301" y="0"/>
                </a:cubicBezTo>
                <a:cubicBezTo>
                  <a:pt x="1359012" y="-62724"/>
                  <a:pt x="1588763" y="54786"/>
                  <a:pt x="1711474" y="0"/>
                </a:cubicBezTo>
                <a:cubicBezTo>
                  <a:pt x="1779896" y="13794"/>
                  <a:pt x="1829382" y="57370"/>
                  <a:pt x="1832429" y="120955"/>
                </a:cubicBezTo>
                <a:cubicBezTo>
                  <a:pt x="1841966" y="302452"/>
                  <a:pt x="1819673" y="427748"/>
                  <a:pt x="1832429" y="604760"/>
                </a:cubicBezTo>
                <a:cubicBezTo>
                  <a:pt x="1817518" y="667823"/>
                  <a:pt x="1796909" y="730170"/>
                  <a:pt x="1711474" y="725715"/>
                </a:cubicBezTo>
                <a:cubicBezTo>
                  <a:pt x="1555736" y="781117"/>
                  <a:pt x="1423306" y="705456"/>
                  <a:pt x="1181301" y="725715"/>
                </a:cubicBezTo>
                <a:cubicBezTo>
                  <a:pt x="939296" y="745974"/>
                  <a:pt x="847333" y="667586"/>
                  <a:pt x="635223" y="725715"/>
                </a:cubicBezTo>
                <a:cubicBezTo>
                  <a:pt x="423113" y="783844"/>
                  <a:pt x="301858" y="700393"/>
                  <a:pt x="120955" y="725715"/>
                </a:cubicBezTo>
                <a:cubicBezTo>
                  <a:pt x="64045" y="741734"/>
                  <a:pt x="-2436" y="668190"/>
                  <a:pt x="0" y="604760"/>
                </a:cubicBezTo>
                <a:cubicBezTo>
                  <a:pt x="-12334" y="388433"/>
                  <a:pt x="41961" y="362218"/>
                  <a:pt x="0" y="120955"/>
                </a:cubicBezTo>
                <a:close/>
              </a:path>
              <a:path w="1832429" h="725715" stroke="0" extrusionOk="0">
                <a:moveTo>
                  <a:pt x="0" y="120955"/>
                </a:moveTo>
                <a:cubicBezTo>
                  <a:pt x="9126" y="68829"/>
                  <a:pt x="52242" y="6561"/>
                  <a:pt x="120955" y="0"/>
                </a:cubicBezTo>
                <a:cubicBezTo>
                  <a:pt x="376782" y="-45633"/>
                  <a:pt x="546904" y="26802"/>
                  <a:pt x="682938" y="0"/>
                </a:cubicBezTo>
                <a:cubicBezTo>
                  <a:pt x="818972" y="-26802"/>
                  <a:pt x="969294" y="26202"/>
                  <a:pt x="1181301" y="0"/>
                </a:cubicBezTo>
                <a:cubicBezTo>
                  <a:pt x="1393308" y="-26202"/>
                  <a:pt x="1512182" y="60403"/>
                  <a:pt x="1711474" y="0"/>
                </a:cubicBezTo>
                <a:cubicBezTo>
                  <a:pt x="1780643" y="2612"/>
                  <a:pt x="1842047" y="71331"/>
                  <a:pt x="1832429" y="120955"/>
                </a:cubicBezTo>
                <a:cubicBezTo>
                  <a:pt x="1888929" y="276295"/>
                  <a:pt x="1815832" y="490224"/>
                  <a:pt x="1832429" y="604760"/>
                </a:cubicBezTo>
                <a:cubicBezTo>
                  <a:pt x="1830078" y="668625"/>
                  <a:pt x="1783174" y="709223"/>
                  <a:pt x="1711474" y="725715"/>
                </a:cubicBezTo>
                <a:cubicBezTo>
                  <a:pt x="1575361" y="742241"/>
                  <a:pt x="1407069" y="674501"/>
                  <a:pt x="1149491" y="725715"/>
                </a:cubicBezTo>
                <a:cubicBezTo>
                  <a:pt x="891913" y="776929"/>
                  <a:pt x="798679" y="687621"/>
                  <a:pt x="667033" y="725715"/>
                </a:cubicBezTo>
                <a:cubicBezTo>
                  <a:pt x="535387" y="763809"/>
                  <a:pt x="342232" y="706804"/>
                  <a:pt x="120955" y="725715"/>
                </a:cubicBezTo>
                <a:cubicBezTo>
                  <a:pt x="42088" y="739850"/>
                  <a:pt x="19386" y="668815"/>
                  <a:pt x="0" y="604760"/>
                </a:cubicBezTo>
                <a:cubicBezTo>
                  <a:pt x="-8994" y="445069"/>
                  <a:pt x="12766" y="285116"/>
                  <a:pt x="0" y="120955"/>
                </a:cubicBezTo>
                <a:close/>
              </a:path>
            </a:pathLst>
          </a:custGeom>
          <a:solidFill>
            <a:schemeClr val="accent2">
              <a:lumMod val="40000"/>
              <a:lumOff val="60000"/>
            </a:schemeClr>
          </a:solidFill>
          <a:ln>
            <a:extLst>
              <a:ext uri="{C807C97D-BFC1-408E-A445-0C87EB9F89A2}">
                <ask:lineSketchStyleProps xmlns="" xmlns:ask="http://schemas.microsoft.com/office/drawing/2018/sketchyshapes" sd="3326580158">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6. Types of Trees</a:t>
            </a:r>
          </a:p>
        </p:txBody>
      </p:sp>
      <p:sp>
        <p:nvSpPr>
          <p:cNvPr id="28" name="Rounded Rectangle 27">
            <a:hlinkClick r:id="rId20" action="ppaction://hlinksldjump"/>
          </p:cNvPr>
          <p:cNvSpPr/>
          <p:nvPr/>
        </p:nvSpPr>
        <p:spPr>
          <a:xfrm>
            <a:off x="968826" y="3860347"/>
            <a:ext cx="1832429" cy="725715"/>
          </a:xfrm>
          <a:custGeom>
            <a:avLst/>
            <a:gdLst>
              <a:gd name="connsiteX0" fmla="*/ 0 w 1832429"/>
              <a:gd name="connsiteY0" fmla="*/ 120955 h 725715"/>
              <a:gd name="connsiteX1" fmla="*/ 120955 w 1832429"/>
              <a:gd name="connsiteY1" fmla="*/ 0 h 725715"/>
              <a:gd name="connsiteX2" fmla="*/ 682938 w 1832429"/>
              <a:gd name="connsiteY2" fmla="*/ 0 h 725715"/>
              <a:gd name="connsiteX3" fmla="*/ 1165396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65396 w 1832429"/>
              <a:gd name="connsiteY8" fmla="*/ 725715 h 725715"/>
              <a:gd name="connsiteX9" fmla="*/ 603412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3455" y="57965"/>
                  <a:pt x="52760" y="5975"/>
                  <a:pt x="120955" y="0"/>
                </a:cubicBezTo>
                <a:cubicBezTo>
                  <a:pt x="344037" y="-14201"/>
                  <a:pt x="555933" y="31825"/>
                  <a:pt x="682938" y="0"/>
                </a:cubicBezTo>
                <a:cubicBezTo>
                  <a:pt x="809943" y="-31825"/>
                  <a:pt x="1013418" y="8515"/>
                  <a:pt x="1165396" y="0"/>
                </a:cubicBezTo>
                <a:cubicBezTo>
                  <a:pt x="1317374" y="-8515"/>
                  <a:pt x="1537048" y="60379"/>
                  <a:pt x="1711474" y="0"/>
                </a:cubicBezTo>
                <a:cubicBezTo>
                  <a:pt x="1776842" y="1045"/>
                  <a:pt x="1832568" y="57372"/>
                  <a:pt x="1832429" y="120955"/>
                </a:cubicBezTo>
                <a:cubicBezTo>
                  <a:pt x="1845460" y="219126"/>
                  <a:pt x="1829629" y="395468"/>
                  <a:pt x="1832429" y="604760"/>
                </a:cubicBezTo>
                <a:cubicBezTo>
                  <a:pt x="1843826" y="676659"/>
                  <a:pt x="1770437" y="724716"/>
                  <a:pt x="1711474" y="725715"/>
                </a:cubicBezTo>
                <a:cubicBezTo>
                  <a:pt x="1507500" y="768737"/>
                  <a:pt x="1330563" y="697179"/>
                  <a:pt x="1165396" y="725715"/>
                </a:cubicBezTo>
                <a:cubicBezTo>
                  <a:pt x="1000229" y="754251"/>
                  <a:pt x="767855" y="700404"/>
                  <a:pt x="603412" y="725715"/>
                </a:cubicBezTo>
                <a:cubicBezTo>
                  <a:pt x="438969" y="751026"/>
                  <a:pt x="258462" y="702124"/>
                  <a:pt x="120955" y="725715"/>
                </a:cubicBezTo>
                <a:cubicBezTo>
                  <a:pt x="65016" y="735884"/>
                  <a:pt x="3253" y="678208"/>
                  <a:pt x="0" y="604760"/>
                </a:cubicBezTo>
                <a:cubicBezTo>
                  <a:pt x="-11579" y="372915"/>
                  <a:pt x="31311" y="272677"/>
                  <a:pt x="0" y="120955"/>
                </a:cubicBezTo>
                <a:close/>
              </a:path>
              <a:path w="1832429" h="725715" stroke="0" extrusionOk="0">
                <a:moveTo>
                  <a:pt x="0" y="120955"/>
                </a:moveTo>
                <a:cubicBezTo>
                  <a:pt x="4843" y="60483"/>
                  <a:pt x="56237" y="-18386"/>
                  <a:pt x="120955" y="0"/>
                </a:cubicBezTo>
                <a:cubicBezTo>
                  <a:pt x="312260" y="-50977"/>
                  <a:pt x="500956" y="49497"/>
                  <a:pt x="667033" y="0"/>
                </a:cubicBezTo>
                <a:cubicBezTo>
                  <a:pt x="833110" y="-49497"/>
                  <a:pt x="957671" y="51483"/>
                  <a:pt x="1213111" y="0"/>
                </a:cubicBezTo>
                <a:cubicBezTo>
                  <a:pt x="1468551" y="-51483"/>
                  <a:pt x="1523106" y="30096"/>
                  <a:pt x="1711474" y="0"/>
                </a:cubicBezTo>
                <a:cubicBezTo>
                  <a:pt x="1780059" y="9774"/>
                  <a:pt x="1834057" y="41036"/>
                  <a:pt x="1832429" y="120955"/>
                </a:cubicBezTo>
                <a:cubicBezTo>
                  <a:pt x="1843672" y="325901"/>
                  <a:pt x="1829521" y="459284"/>
                  <a:pt x="1832429" y="604760"/>
                </a:cubicBezTo>
                <a:cubicBezTo>
                  <a:pt x="1822784" y="676341"/>
                  <a:pt x="1774004" y="724945"/>
                  <a:pt x="1711474" y="725715"/>
                </a:cubicBezTo>
                <a:cubicBezTo>
                  <a:pt x="1482723" y="780005"/>
                  <a:pt x="1339617" y="721531"/>
                  <a:pt x="1229017" y="725715"/>
                </a:cubicBezTo>
                <a:cubicBezTo>
                  <a:pt x="1118417" y="729899"/>
                  <a:pt x="908558" y="695052"/>
                  <a:pt x="746559" y="725715"/>
                </a:cubicBezTo>
                <a:cubicBezTo>
                  <a:pt x="584560" y="756378"/>
                  <a:pt x="307417" y="702367"/>
                  <a:pt x="120955" y="725715"/>
                </a:cubicBezTo>
                <a:cubicBezTo>
                  <a:pt x="63556" y="721678"/>
                  <a:pt x="13516" y="674132"/>
                  <a:pt x="0" y="604760"/>
                </a:cubicBezTo>
                <a:cubicBezTo>
                  <a:pt x="-15280" y="464175"/>
                  <a:pt x="9814" y="291047"/>
                  <a:pt x="0" y="120955"/>
                </a:cubicBezTo>
                <a:close/>
              </a:path>
            </a:pathLst>
          </a:custGeom>
          <a:solidFill>
            <a:schemeClr val="bg1">
              <a:lumMod val="85000"/>
            </a:schemeClr>
          </a:solidFill>
          <a:ln>
            <a:extLst>
              <a:ext uri="{C807C97D-BFC1-408E-A445-0C87EB9F89A2}">
                <ask:lineSketchStyleProps xmlns="" xmlns:ask="http://schemas.microsoft.com/office/drawing/2018/sketchyshapes" sd="3508895633">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11. Explore Nature</a:t>
            </a:r>
          </a:p>
        </p:txBody>
      </p:sp>
      <p:sp>
        <p:nvSpPr>
          <p:cNvPr id="29" name="Rounded Rectangle 28">
            <a:hlinkClick r:id="rId21" action="ppaction://hlinksldjump"/>
          </p:cNvPr>
          <p:cNvSpPr/>
          <p:nvPr/>
        </p:nvSpPr>
        <p:spPr>
          <a:xfrm>
            <a:off x="968827" y="4862510"/>
            <a:ext cx="1832429" cy="725715"/>
          </a:xfrm>
          <a:custGeom>
            <a:avLst/>
            <a:gdLst>
              <a:gd name="connsiteX0" fmla="*/ 0 w 1832429"/>
              <a:gd name="connsiteY0" fmla="*/ 120955 h 725715"/>
              <a:gd name="connsiteX1" fmla="*/ 120955 w 1832429"/>
              <a:gd name="connsiteY1" fmla="*/ 0 h 725715"/>
              <a:gd name="connsiteX2" fmla="*/ 635223 w 1832429"/>
              <a:gd name="connsiteY2" fmla="*/ 0 h 725715"/>
              <a:gd name="connsiteX3" fmla="*/ 1165396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29017 w 1832429"/>
              <a:gd name="connsiteY8" fmla="*/ 725715 h 725715"/>
              <a:gd name="connsiteX9" fmla="*/ 714749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3159" y="72973"/>
                  <a:pt x="56731" y="2271"/>
                  <a:pt x="120955" y="0"/>
                </a:cubicBezTo>
                <a:cubicBezTo>
                  <a:pt x="225209" y="-50766"/>
                  <a:pt x="435704" y="45754"/>
                  <a:pt x="635223" y="0"/>
                </a:cubicBezTo>
                <a:cubicBezTo>
                  <a:pt x="834742" y="-45754"/>
                  <a:pt x="1034281" y="4102"/>
                  <a:pt x="1165396" y="0"/>
                </a:cubicBezTo>
                <a:cubicBezTo>
                  <a:pt x="1296511" y="-4102"/>
                  <a:pt x="1509539" y="33945"/>
                  <a:pt x="1711474" y="0"/>
                </a:cubicBezTo>
                <a:cubicBezTo>
                  <a:pt x="1762780" y="5456"/>
                  <a:pt x="1828669" y="46706"/>
                  <a:pt x="1832429" y="120955"/>
                </a:cubicBezTo>
                <a:cubicBezTo>
                  <a:pt x="1840987" y="296182"/>
                  <a:pt x="1800008" y="487683"/>
                  <a:pt x="1832429" y="604760"/>
                </a:cubicBezTo>
                <a:cubicBezTo>
                  <a:pt x="1835388" y="670574"/>
                  <a:pt x="1786893" y="717816"/>
                  <a:pt x="1711474" y="725715"/>
                </a:cubicBezTo>
                <a:cubicBezTo>
                  <a:pt x="1477687" y="765327"/>
                  <a:pt x="1435523" y="724667"/>
                  <a:pt x="1229017" y="725715"/>
                </a:cubicBezTo>
                <a:cubicBezTo>
                  <a:pt x="1022511" y="726763"/>
                  <a:pt x="950313" y="724150"/>
                  <a:pt x="714749" y="725715"/>
                </a:cubicBezTo>
                <a:cubicBezTo>
                  <a:pt x="479185" y="727280"/>
                  <a:pt x="286723" y="687404"/>
                  <a:pt x="120955" y="725715"/>
                </a:cubicBezTo>
                <a:cubicBezTo>
                  <a:pt x="52600" y="721240"/>
                  <a:pt x="-2701" y="660222"/>
                  <a:pt x="0" y="604760"/>
                </a:cubicBezTo>
                <a:cubicBezTo>
                  <a:pt x="-33474" y="504391"/>
                  <a:pt x="11969" y="348723"/>
                  <a:pt x="0" y="120955"/>
                </a:cubicBezTo>
                <a:close/>
              </a:path>
              <a:path w="1832429" h="725715" stroke="0" extrusionOk="0">
                <a:moveTo>
                  <a:pt x="0" y="120955"/>
                </a:moveTo>
                <a:cubicBezTo>
                  <a:pt x="-711" y="45777"/>
                  <a:pt x="61594" y="15777"/>
                  <a:pt x="120955" y="0"/>
                </a:cubicBezTo>
                <a:cubicBezTo>
                  <a:pt x="346071" y="-47962"/>
                  <a:pt x="525400" y="3512"/>
                  <a:pt x="635223" y="0"/>
                </a:cubicBezTo>
                <a:cubicBezTo>
                  <a:pt x="745046" y="-3512"/>
                  <a:pt x="940223" y="202"/>
                  <a:pt x="1165396" y="0"/>
                </a:cubicBezTo>
                <a:cubicBezTo>
                  <a:pt x="1390569" y="-202"/>
                  <a:pt x="1544260" y="24498"/>
                  <a:pt x="1711474" y="0"/>
                </a:cubicBezTo>
                <a:cubicBezTo>
                  <a:pt x="1776090" y="-1071"/>
                  <a:pt x="1835000" y="50722"/>
                  <a:pt x="1832429" y="120955"/>
                </a:cubicBezTo>
                <a:cubicBezTo>
                  <a:pt x="1849739" y="353783"/>
                  <a:pt x="1826146" y="472674"/>
                  <a:pt x="1832429" y="604760"/>
                </a:cubicBezTo>
                <a:cubicBezTo>
                  <a:pt x="1837564" y="657745"/>
                  <a:pt x="1770791" y="741195"/>
                  <a:pt x="1711474" y="725715"/>
                </a:cubicBezTo>
                <a:cubicBezTo>
                  <a:pt x="1607618" y="780392"/>
                  <a:pt x="1380722" y="669448"/>
                  <a:pt x="1229017" y="725715"/>
                </a:cubicBezTo>
                <a:cubicBezTo>
                  <a:pt x="1077312" y="781982"/>
                  <a:pt x="950147" y="667885"/>
                  <a:pt x="682938" y="725715"/>
                </a:cubicBezTo>
                <a:cubicBezTo>
                  <a:pt x="415729" y="783545"/>
                  <a:pt x="286967" y="677770"/>
                  <a:pt x="120955" y="725715"/>
                </a:cubicBezTo>
                <a:cubicBezTo>
                  <a:pt x="59255" y="738714"/>
                  <a:pt x="-134" y="691578"/>
                  <a:pt x="0" y="604760"/>
                </a:cubicBezTo>
                <a:cubicBezTo>
                  <a:pt x="-14081" y="387255"/>
                  <a:pt x="33063" y="278591"/>
                  <a:pt x="0" y="120955"/>
                </a:cubicBezTo>
                <a:close/>
              </a:path>
            </a:pathLst>
          </a:custGeom>
          <a:solidFill>
            <a:schemeClr val="accent5">
              <a:lumMod val="40000"/>
              <a:lumOff val="60000"/>
            </a:schemeClr>
          </a:solidFill>
          <a:ln>
            <a:extLst>
              <a:ext uri="{C807C97D-BFC1-408E-A445-0C87EB9F89A2}">
                <ask:lineSketchStyleProps xmlns="" xmlns:ask="http://schemas.microsoft.com/office/drawing/2018/sketchyshapes" sd="2194376825">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16. Explore </a:t>
            </a:r>
            <a:br>
              <a:rPr lang="en-US"/>
            </a:br>
            <a:r>
              <a:rPr lang="en-US"/>
              <a:t>the Sky</a:t>
            </a:r>
          </a:p>
        </p:txBody>
      </p:sp>
      <p:sp>
        <p:nvSpPr>
          <p:cNvPr id="30" name="Rounded Rectangle 29">
            <a:hlinkClick r:id="rId22" action="ppaction://hlinksldjump"/>
          </p:cNvPr>
          <p:cNvSpPr/>
          <p:nvPr/>
        </p:nvSpPr>
        <p:spPr>
          <a:xfrm>
            <a:off x="3091542" y="5831221"/>
            <a:ext cx="1832429" cy="725715"/>
          </a:xfrm>
          <a:custGeom>
            <a:avLst/>
            <a:gdLst>
              <a:gd name="connsiteX0" fmla="*/ 0 w 1832429"/>
              <a:gd name="connsiteY0" fmla="*/ 120955 h 725715"/>
              <a:gd name="connsiteX1" fmla="*/ 120955 w 1832429"/>
              <a:gd name="connsiteY1" fmla="*/ 0 h 725715"/>
              <a:gd name="connsiteX2" fmla="*/ 667033 w 1832429"/>
              <a:gd name="connsiteY2" fmla="*/ 0 h 725715"/>
              <a:gd name="connsiteX3" fmla="*/ 1229017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13111 w 1832429"/>
              <a:gd name="connsiteY8" fmla="*/ 725715 h 725715"/>
              <a:gd name="connsiteX9" fmla="*/ 651128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12392" y="63190"/>
                  <a:pt x="57237" y="4040"/>
                  <a:pt x="120955" y="0"/>
                </a:cubicBezTo>
                <a:cubicBezTo>
                  <a:pt x="254754" y="-45802"/>
                  <a:pt x="402162" y="32890"/>
                  <a:pt x="667033" y="0"/>
                </a:cubicBezTo>
                <a:cubicBezTo>
                  <a:pt x="931904" y="-32890"/>
                  <a:pt x="1017290" y="10708"/>
                  <a:pt x="1229017" y="0"/>
                </a:cubicBezTo>
                <a:cubicBezTo>
                  <a:pt x="1440744" y="-10708"/>
                  <a:pt x="1488777" y="52168"/>
                  <a:pt x="1711474" y="0"/>
                </a:cubicBezTo>
                <a:cubicBezTo>
                  <a:pt x="1780922" y="6091"/>
                  <a:pt x="1827348" y="52345"/>
                  <a:pt x="1832429" y="120955"/>
                </a:cubicBezTo>
                <a:cubicBezTo>
                  <a:pt x="1875512" y="290551"/>
                  <a:pt x="1791627" y="496935"/>
                  <a:pt x="1832429" y="604760"/>
                </a:cubicBezTo>
                <a:cubicBezTo>
                  <a:pt x="1833890" y="660069"/>
                  <a:pt x="1766015" y="728466"/>
                  <a:pt x="1711474" y="725715"/>
                </a:cubicBezTo>
                <a:cubicBezTo>
                  <a:pt x="1552987" y="751067"/>
                  <a:pt x="1337013" y="676086"/>
                  <a:pt x="1213111" y="725715"/>
                </a:cubicBezTo>
                <a:cubicBezTo>
                  <a:pt x="1089209" y="775344"/>
                  <a:pt x="875687" y="680240"/>
                  <a:pt x="651128" y="725715"/>
                </a:cubicBezTo>
                <a:cubicBezTo>
                  <a:pt x="426569" y="771190"/>
                  <a:pt x="326456" y="670859"/>
                  <a:pt x="120955" y="725715"/>
                </a:cubicBezTo>
                <a:cubicBezTo>
                  <a:pt x="35977" y="723299"/>
                  <a:pt x="625" y="653891"/>
                  <a:pt x="0" y="604760"/>
                </a:cubicBezTo>
                <a:cubicBezTo>
                  <a:pt x="-32645" y="483684"/>
                  <a:pt x="21413" y="334071"/>
                  <a:pt x="0" y="120955"/>
                </a:cubicBezTo>
                <a:close/>
              </a:path>
              <a:path w="1832429" h="725715" stroke="0" extrusionOk="0">
                <a:moveTo>
                  <a:pt x="0" y="120955"/>
                </a:moveTo>
                <a:cubicBezTo>
                  <a:pt x="-10" y="50053"/>
                  <a:pt x="65172" y="-3989"/>
                  <a:pt x="120955" y="0"/>
                </a:cubicBezTo>
                <a:cubicBezTo>
                  <a:pt x="317539" y="-35008"/>
                  <a:pt x="414717" y="49747"/>
                  <a:pt x="619318" y="0"/>
                </a:cubicBezTo>
                <a:cubicBezTo>
                  <a:pt x="823919" y="-49747"/>
                  <a:pt x="961042" y="34384"/>
                  <a:pt x="1149491" y="0"/>
                </a:cubicBezTo>
                <a:cubicBezTo>
                  <a:pt x="1337940" y="-34384"/>
                  <a:pt x="1470823" y="55254"/>
                  <a:pt x="1711474" y="0"/>
                </a:cubicBezTo>
                <a:cubicBezTo>
                  <a:pt x="1777513" y="13768"/>
                  <a:pt x="1827820" y="57102"/>
                  <a:pt x="1832429" y="120955"/>
                </a:cubicBezTo>
                <a:cubicBezTo>
                  <a:pt x="1883810" y="319793"/>
                  <a:pt x="1785894" y="378358"/>
                  <a:pt x="1832429" y="604760"/>
                </a:cubicBezTo>
                <a:cubicBezTo>
                  <a:pt x="1831114" y="681656"/>
                  <a:pt x="1777124" y="717000"/>
                  <a:pt x="1711474" y="725715"/>
                </a:cubicBezTo>
                <a:cubicBezTo>
                  <a:pt x="1560931" y="767920"/>
                  <a:pt x="1303345" y="703555"/>
                  <a:pt x="1165396" y="725715"/>
                </a:cubicBezTo>
                <a:cubicBezTo>
                  <a:pt x="1027447" y="747875"/>
                  <a:pt x="897256" y="708022"/>
                  <a:pt x="667033" y="725715"/>
                </a:cubicBezTo>
                <a:cubicBezTo>
                  <a:pt x="436810" y="743408"/>
                  <a:pt x="300042" y="708323"/>
                  <a:pt x="120955" y="725715"/>
                </a:cubicBezTo>
                <a:cubicBezTo>
                  <a:pt x="52814" y="718642"/>
                  <a:pt x="2352" y="671956"/>
                  <a:pt x="0" y="604760"/>
                </a:cubicBezTo>
                <a:cubicBezTo>
                  <a:pt x="-32757" y="452900"/>
                  <a:pt x="6722" y="219868"/>
                  <a:pt x="0" y="120955"/>
                </a:cubicBezTo>
                <a:close/>
              </a:path>
            </a:pathLst>
          </a:custGeom>
          <a:solidFill>
            <a:schemeClr val="bg1">
              <a:lumMod val="85000"/>
            </a:schemeClr>
          </a:solidFill>
          <a:ln>
            <a:extLst>
              <a:ext uri="{C807C97D-BFC1-408E-A445-0C87EB9F89A2}">
                <ask:lineSketchStyleProps xmlns="" xmlns:ask="http://schemas.microsoft.com/office/drawing/2018/sketchyshapes" sd="1391836421">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22. Nature Art</a:t>
            </a:r>
          </a:p>
        </p:txBody>
      </p:sp>
      <p:sp>
        <p:nvSpPr>
          <p:cNvPr id="31" name="Rounded Rectangle 30">
            <a:hlinkClick r:id="rId23" action="ppaction://hlinksldjump"/>
          </p:cNvPr>
          <p:cNvSpPr/>
          <p:nvPr/>
        </p:nvSpPr>
        <p:spPr>
          <a:xfrm>
            <a:off x="968826" y="5842450"/>
            <a:ext cx="1832429" cy="725715"/>
          </a:xfrm>
          <a:custGeom>
            <a:avLst/>
            <a:gdLst>
              <a:gd name="connsiteX0" fmla="*/ 0 w 1832429"/>
              <a:gd name="connsiteY0" fmla="*/ 120955 h 725715"/>
              <a:gd name="connsiteX1" fmla="*/ 120955 w 1832429"/>
              <a:gd name="connsiteY1" fmla="*/ 0 h 725715"/>
              <a:gd name="connsiteX2" fmla="*/ 603412 w 1832429"/>
              <a:gd name="connsiteY2" fmla="*/ 0 h 725715"/>
              <a:gd name="connsiteX3" fmla="*/ 1085870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29017 w 1832429"/>
              <a:gd name="connsiteY8" fmla="*/ 725715 h 725715"/>
              <a:gd name="connsiteX9" fmla="*/ 667033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18021" y="57709"/>
                  <a:pt x="51590" y="1974"/>
                  <a:pt x="120955" y="0"/>
                </a:cubicBezTo>
                <a:cubicBezTo>
                  <a:pt x="337467" y="-46464"/>
                  <a:pt x="491954" y="2707"/>
                  <a:pt x="603412" y="0"/>
                </a:cubicBezTo>
                <a:cubicBezTo>
                  <a:pt x="714870" y="-2707"/>
                  <a:pt x="983890" y="33767"/>
                  <a:pt x="1085870" y="0"/>
                </a:cubicBezTo>
                <a:cubicBezTo>
                  <a:pt x="1187850" y="-33767"/>
                  <a:pt x="1536283" y="23280"/>
                  <a:pt x="1711474" y="0"/>
                </a:cubicBezTo>
                <a:cubicBezTo>
                  <a:pt x="1786942" y="-9123"/>
                  <a:pt x="1850465" y="53905"/>
                  <a:pt x="1832429" y="120955"/>
                </a:cubicBezTo>
                <a:cubicBezTo>
                  <a:pt x="1835457" y="340904"/>
                  <a:pt x="1815851" y="469900"/>
                  <a:pt x="1832429" y="604760"/>
                </a:cubicBezTo>
                <a:cubicBezTo>
                  <a:pt x="1841602" y="672179"/>
                  <a:pt x="1775329" y="727127"/>
                  <a:pt x="1711474" y="725715"/>
                </a:cubicBezTo>
                <a:cubicBezTo>
                  <a:pt x="1579696" y="753908"/>
                  <a:pt x="1341388" y="680445"/>
                  <a:pt x="1229017" y="725715"/>
                </a:cubicBezTo>
                <a:cubicBezTo>
                  <a:pt x="1116646" y="770985"/>
                  <a:pt x="894321" y="709807"/>
                  <a:pt x="667033" y="725715"/>
                </a:cubicBezTo>
                <a:cubicBezTo>
                  <a:pt x="439745" y="741623"/>
                  <a:pt x="389303" y="663899"/>
                  <a:pt x="120955" y="725715"/>
                </a:cubicBezTo>
                <a:cubicBezTo>
                  <a:pt x="53397" y="735579"/>
                  <a:pt x="-4474" y="684685"/>
                  <a:pt x="0" y="604760"/>
                </a:cubicBezTo>
                <a:cubicBezTo>
                  <a:pt x="-8933" y="496973"/>
                  <a:pt x="19298" y="348020"/>
                  <a:pt x="0" y="120955"/>
                </a:cubicBezTo>
                <a:close/>
              </a:path>
              <a:path w="1832429" h="725715" stroke="0" extrusionOk="0">
                <a:moveTo>
                  <a:pt x="0" y="120955"/>
                </a:moveTo>
                <a:cubicBezTo>
                  <a:pt x="19530" y="56373"/>
                  <a:pt x="73707" y="1874"/>
                  <a:pt x="120955" y="0"/>
                </a:cubicBezTo>
                <a:cubicBezTo>
                  <a:pt x="313910" y="-31896"/>
                  <a:pt x="423251" y="31808"/>
                  <a:pt x="619318" y="0"/>
                </a:cubicBezTo>
                <a:cubicBezTo>
                  <a:pt x="815385" y="-31808"/>
                  <a:pt x="1032318" y="1752"/>
                  <a:pt x="1149491" y="0"/>
                </a:cubicBezTo>
                <a:cubicBezTo>
                  <a:pt x="1266664" y="-1752"/>
                  <a:pt x="1597767" y="60244"/>
                  <a:pt x="1711474" y="0"/>
                </a:cubicBezTo>
                <a:cubicBezTo>
                  <a:pt x="1772700" y="-8859"/>
                  <a:pt x="1817537" y="58666"/>
                  <a:pt x="1832429" y="120955"/>
                </a:cubicBezTo>
                <a:cubicBezTo>
                  <a:pt x="1841726" y="261963"/>
                  <a:pt x="1783765" y="431670"/>
                  <a:pt x="1832429" y="604760"/>
                </a:cubicBezTo>
                <a:cubicBezTo>
                  <a:pt x="1836051" y="668945"/>
                  <a:pt x="1782010" y="724927"/>
                  <a:pt x="1711474" y="725715"/>
                </a:cubicBezTo>
                <a:cubicBezTo>
                  <a:pt x="1598450" y="751597"/>
                  <a:pt x="1429463" y="690693"/>
                  <a:pt x="1165396" y="725715"/>
                </a:cubicBezTo>
                <a:cubicBezTo>
                  <a:pt x="901329" y="760737"/>
                  <a:pt x="762914" y="701903"/>
                  <a:pt x="619318" y="725715"/>
                </a:cubicBezTo>
                <a:cubicBezTo>
                  <a:pt x="475722" y="749527"/>
                  <a:pt x="225509" y="701654"/>
                  <a:pt x="120955" y="725715"/>
                </a:cubicBezTo>
                <a:cubicBezTo>
                  <a:pt x="41301" y="722284"/>
                  <a:pt x="12911" y="668980"/>
                  <a:pt x="0" y="604760"/>
                </a:cubicBezTo>
                <a:cubicBezTo>
                  <a:pt x="-56329" y="465382"/>
                  <a:pt x="43178" y="324276"/>
                  <a:pt x="0" y="120955"/>
                </a:cubicBezTo>
                <a:close/>
              </a:path>
            </a:pathLst>
          </a:custGeom>
          <a:solidFill>
            <a:schemeClr val="accent4">
              <a:lumMod val="40000"/>
              <a:lumOff val="60000"/>
            </a:schemeClr>
          </a:solidFill>
          <a:ln>
            <a:extLst>
              <a:ext uri="{C807C97D-BFC1-408E-A445-0C87EB9F89A2}">
                <ask:lineSketchStyleProps xmlns="" xmlns:ask="http://schemas.microsoft.com/office/drawing/2018/sketchyshapes" sd="2044230745">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21. Nature Game</a:t>
            </a:r>
          </a:p>
        </p:txBody>
      </p:sp>
      <p:sp>
        <p:nvSpPr>
          <p:cNvPr id="32" name="Rounded Rectangle 31">
            <a:hlinkClick r:id="rId24" action="ppaction://hlinksldjump"/>
          </p:cNvPr>
          <p:cNvSpPr/>
          <p:nvPr/>
        </p:nvSpPr>
        <p:spPr>
          <a:xfrm>
            <a:off x="9390741" y="2902629"/>
            <a:ext cx="1832429" cy="725715"/>
          </a:xfrm>
          <a:custGeom>
            <a:avLst/>
            <a:gdLst>
              <a:gd name="connsiteX0" fmla="*/ 0 w 1832429"/>
              <a:gd name="connsiteY0" fmla="*/ 120955 h 725715"/>
              <a:gd name="connsiteX1" fmla="*/ 120955 w 1832429"/>
              <a:gd name="connsiteY1" fmla="*/ 0 h 725715"/>
              <a:gd name="connsiteX2" fmla="*/ 667033 w 1832429"/>
              <a:gd name="connsiteY2" fmla="*/ 0 h 725715"/>
              <a:gd name="connsiteX3" fmla="*/ 1229017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165396 w 1832429"/>
              <a:gd name="connsiteY8" fmla="*/ 725715 h 725715"/>
              <a:gd name="connsiteX9" fmla="*/ 651128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2567" y="54290"/>
                  <a:pt x="50741" y="-1942"/>
                  <a:pt x="120955" y="0"/>
                </a:cubicBezTo>
                <a:cubicBezTo>
                  <a:pt x="361856" y="-59667"/>
                  <a:pt x="529823" y="2257"/>
                  <a:pt x="667033" y="0"/>
                </a:cubicBezTo>
                <a:cubicBezTo>
                  <a:pt x="804243" y="-2257"/>
                  <a:pt x="974245" y="51460"/>
                  <a:pt x="1229017" y="0"/>
                </a:cubicBezTo>
                <a:cubicBezTo>
                  <a:pt x="1483789" y="-51460"/>
                  <a:pt x="1526838" y="20946"/>
                  <a:pt x="1711474" y="0"/>
                </a:cubicBezTo>
                <a:cubicBezTo>
                  <a:pt x="1795388" y="-9765"/>
                  <a:pt x="1821001" y="64328"/>
                  <a:pt x="1832429" y="120955"/>
                </a:cubicBezTo>
                <a:cubicBezTo>
                  <a:pt x="1880933" y="338782"/>
                  <a:pt x="1812702" y="506254"/>
                  <a:pt x="1832429" y="604760"/>
                </a:cubicBezTo>
                <a:cubicBezTo>
                  <a:pt x="1832768" y="679486"/>
                  <a:pt x="1791182" y="719124"/>
                  <a:pt x="1711474" y="725715"/>
                </a:cubicBezTo>
                <a:cubicBezTo>
                  <a:pt x="1559827" y="757314"/>
                  <a:pt x="1312402" y="677897"/>
                  <a:pt x="1165396" y="725715"/>
                </a:cubicBezTo>
                <a:cubicBezTo>
                  <a:pt x="1018390" y="773533"/>
                  <a:pt x="764320" y="689409"/>
                  <a:pt x="651128" y="725715"/>
                </a:cubicBezTo>
                <a:cubicBezTo>
                  <a:pt x="537936" y="762021"/>
                  <a:pt x="289130" y="674521"/>
                  <a:pt x="120955" y="725715"/>
                </a:cubicBezTo>
                <a:cubicBezTo>
                  <a:pt x="42969" y="726600"/>
                  <a:pt x="14971" y="684664"/>
                  <a:pt x="0" y="604760"/>
                </a:cubicBezTo>
                <a:cubicBezTo>
                  <a:pt x="-32601" y="378123"/>
                  <a:pt x="34568" y="323158"/>
                  <a:pt x="0" y="120955"/>
                </a:cubicBezTo>
                <a:close/>
              </a:path>
              <a:path w="1832429" h="725715" stroke="0" extrusionOk="0">
                <a:moveTo>
                  <a:pt x="0" y="120955"/>
                </a:moveTo>
                <a:cubicBezTo>
                  <a:pt x="-1948" y="56052"/>
                  <a:pt x="47657" y="13665"/>
                  <a:pt x="120955" y="0"/>
                </a:cubicBezTo>
                <a:cubicBezTo>
                  <a:pt x="343151" y="-29786"/>
                  <a:pt x="421440" y="21492"/>
                  <a:pt x="603412" y="0"/>
                </a:cubicBezTo>
                <a:cubicBezTo>
                  <a:pt x="785384" y="-21492"/>
                  <a:pt x="891780" y="35750"/>
                  <a:pt x="1133585" y="0"/>
                </a:cubicBezTo>
                <a:cubicBezTo>
                  <a:pt x="1375390" y="-35750"/>
                  <a:pt x="1560445" y="34289"/>
                  <a:pt x="1711474" y="0"/>
                </a:cubicBezTo>
                <a:cubicBezTo>
                  <a:pt x="1791274" y="-6427"/>
                  <a:pt x="1828198" y="61805"/>
                  <a:pt x="1832429" y="120955"/>
                </a:cubicBezTo>
                <a:cubicBezTo>
                  <a:pt x="1838188" y="285510"/>
                  <a:pt x="1795082" y="410256"/>
                  <a:pt x="1832429" y="604760"/>
                </a:cubicBezTo>
                <a:cubicBezTo>
                  <a:pt x="1830318" y="671916"/>
                  <a:pt x="1790501" y="725415"/>
                  <a:pt x="1711474" y="725715"/>
                </a:cubicBezTo>
                <a:cubicBezTo>
                  <a:pt x="1583933" y="779520"/>
                  <a:pt x="1371316" y="706601"/>
                  <a:pt x="1213111" y="725715"/>
                </a:cubicBezTo>
                <a:cubicBezTo>
                  <a:pt x="1054906" y="744829"/>
                  <a:pt x="919708" y="680017"/>
                  <a:pt x="698844" y="725715"/>
                </a:cubicBezTo>
                <a:cubicBezTo>
                  <a:pt x="477980" y="771413"/>
                  <a:pt x="243725" y="671659"/>
                  <a:pt x="120955" y="725715"/>
                </a:cubicBezTo>
                <a:cubicBezTo>
                  <a:pt x="56024" y="725082"/>
                  <a:pt x="-7368" y="678773"/>
                  <a:pt x="0" y="604760"/>
                </a:cubicBezTo>
                <a:cubicBezTo>
                  <a:pt x="-4475" y="435056"/>
                  <a:pt x="21195" y="243406"/>
                  <a:pt x="0" y="120955"/>
                </a:cubicBezTo>
                <a:close/>
              </a:path>
            </a:pathLst>
          </a:custGeom>
          <a:solidFill>
            <a:schemeClr val="accent5">
              <a:lumMod val="40000"/>
              <a:lumOff val="60000"/>
            </a:schemeClr>
          </a:solidFill>
          <a:ln>
            <a:extLst>
              <a:ext uri="{C807C97D-BFC1-408E-A445-0C87EB9F89A2}">
                <ask:lineSketchStyleProps xmlns="" xmlns:ask="http://schemas.microsoft.com/office/drawing/2018/sketchyshapes" sd="770816199">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10. Natural and Constructed </a:t>
            </a:r>
          </a:p>
        </p:txBody>
      </p:sp>
      <p:sp>
        <p:nvSpPr>
          <p:cNvPr id="33" name="Rounded Rectangle 32">
            <a:hlinkClick r:id="rId25" action="ppaction://hlinksldjump"/>
          </p:cNvPr>
          <p:cNvSpPr/>
          <p:nvPr/>
        </p:nvSpPr>
        <p:spPr>
          <a:xfrm>
            <a:off x="9390741" y="3882570"/>
            <a:ext cx="1832429" cy="725715"/>
          </a:xfrm>
          <a:custGeom>
            <a:avLst/>
            <a:gdLst>
              <a:gd name="connsiteX0" fmla="*/ 0 w 1832429"/>
              <a:gd name="connsiteY0" fmla="*/ 120955 h 725715"/>
              <a:gd name="connsiteX1" fmla="*/ 120955 w 1832429"/>
              <a:gd name="connsiteY1" fmla="*/ 0 h 725715"/>
              <a:gd name="connsiteX2" fmla="*/ 619318 w 1832429"/>
              <a:gd name="connsiteY2" fmla="*/ 0 h 725715"/>
              <a:gd name="connsiteX3" fmla="*/ 1101775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13111 w 1832429"/>
              <a:gd name="connsiteY8" fmla="*/ 725715 h 725715"/>
              <a:gd name="connsiteX9" fmla="*/ 714749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9485" y="51892"/>
                  <a:pt x="63049" y="14004"/>
                  <a:pt x="120955" y="0"/>
                </a:cubicBezTo>
                <a:cubicBezTo>
                  <a:pt x="312915" y="-13056"/>
                  <a:pt x="502512" y="1856"/>
                  <a:pt x="619318" y="0"/>
                </a:cubicBezTo>
                <a:cubicBezTo>
                  <a:pt x="736124" y="-1856"/>
                  <a:pt x="975233" y="53801"/>
                  <a:pt x="1101775" y="0"/>
                </a:cubicBezTo>
                <a:cubicBezTo>
                  <a:pt x="1228317" y="-53801"/>
                  <a:pt x="1500134" y="25841"/>
                  <a:pt x="1711474" y="0"/>
                </a:cubicBezTo>
                <a:cubicBezTo>
                  <a:pt x="1762669" y="551"/>
                  <a:pt x="1841315" y="48187"/>
                  <a:pt x="1832429" y="120955"/>
                </a:cubicBezTo>
                <a:cubicBezTo>
                  <a:pt x="1846819" y="348840"/>
                  <a:pt x="1815678" y="381277"/>
                  <a:pt x="1832429" y="604760"/>
                </a:cubicBezTo>
                <a:cubicBezTo>
                  <a:pt x="1849225" y="662568"/>
                  <a:pt x="1779793" y="711853"/>
                  <a:pt x="1711474" y="725715"/>
                </a:cubicBezTo>
                <a:cubicBezTo>
                  <a:pt x="1484101" y="769938"/>
                  <a:pt x="1394726" y="712978"/>
                  <a:pt x="1213111" y="725715"/>
                </a:cubicBezTo>
                <a:cubicBezTo>
                  <a:pt x="1031496" y="738452"/>
                  <a:pt x="848357" y="722482"/>
                  <a:pt x="714749" y="725715"/>
                </a:cubicBezTo>
                <a:cubicBezTo>
                  <a:pt x="581141" y="728948"/>
                  <a:pt x="340634" y="681253"/>
                  <a:pt x="120955" y="725715"/>
                </a:cubicBezTo>
                <a:cubicBezTo>
                  <a:pt x="59925" y="724895"/>
                  <a:pt x="-16468" y="664690"/>
                  <a:pt x="0" y="604760"/>
                </a:cubicBezTo>
                <a:cubicBezTo>
                  <a:pt x="-55171" y="417660"/>
                  <a:pt x="25435" y="239631"/>
                  <a:pt x="0" y="120955"/>
                </a:cubicBezTo>
                <a:close/>
              </a:path>
              <a:path w="1832429" h="725715" stroke="0" extrusionOk="0">
                <a:moveTo>
                  <a:pt x="0" y="120955"/>
                </a:moveTo>
                <a:cubicBezTo>
                  <a:pt x="1985" y="52772"/>
                  <a:pt x="52605" y="-2102"/>
                  <a:pt x="120955" y="0"/>
                </a:cubicBezTo>
                <a:cubicBezTo>
                  <a:pt x="351319" y="-7264"/>
                  <a:pt x="364127" y="56964"/>
                  <a:pt x="603412" y="0"/>
                </a:cubicBezTo>
                <a:cubicBezTo>
                  <a:pt x="842697" y="-56964"/>
                  <a:pt x="897705" y="708"/>
                  <a:pt x="1165396" y="0"/>
                </a:cubicBezTo>
                <a:cubicBezTo>
                  <a:pt x="1433087" y="-708"/>
                  <a:pt x="1447651" y="55203"/>
                  <a:pt x="1711474" y="0"/>
                </a:cubicBezTo>
                <a:cubicBezTo>
                  <a:pt x="1791285" y="-5127"/>
                  <a:pt x="1824104" y="50832"/>
                  <a:pt x="1832429" y="120955"/>
                </a:cubicBezTo>
                <a:cubicBezTo>
                  <a:pt x="1861384" y="228625"/>
                  <a:pt x="1817211" y="421591"/>
                  <a:pt x="1832429" y="604760"/>
                </a:cubicBezTo>
                <a:cubicBezTo>
                  <a:pt x="1823612" y="657314"/>
                  <a:pt x="1780562" y="722289"/>
                  <a:pt x="1711474" y="725715"/>
                </a:cubicBezTo>
                <a:cubicBezTo>
                  <a:pt x="1550827" y="749876"/>
                  <a:pt x="1380922" y="685613"/>
                  <a:pt x="1197206" y="725715"/>
                </a:cubicBezTo>
                <a:cubicBezTo>
                  <a:pt x="1013490" y="765817"/>
                  <a:pt x="775865" y="660117"/>
                  <a:pt x="635223" y="725715"/>
                </a:cubicBezTo>
                <a:cubicBezTo>
                  <a:pt x="494581" y="791313"/>
                  <a:pt x="329400" y="667646"/>
                  <a:pt x="120955" y="725715"/>
                </a:cubicBezTo>
                <a:cubicBezTo>
                  <a:pt x="54373" y="724274"/>
                  <a:pt x="10665" y="664084"/>
                  <a:pt x="0" y="604760"/>
                </a:cubicBezTo>
                <a:cubicBezTo>
                  <a:pt x="-4158" y="500058"/>
                  <a:pt x="14122" y="293017"/>
                  <a:pt x="0" y="120955"/>
                </a:cubicBezTo>
                <a:close/>
              </a:path>
            </a:pathLst>
          </a:custGeom>
          <a:solidFill>
            <a:schemeClr val="accent6">
              <a:lumMod val="40000"/>
              <a:lumOff val="60000"/>
            </a:schemeClr>
          </a:solidFill>
          <a:ln>
            <a:extLst>
              <a:ext uri="{C807C97D-BFC1-408E-A445-0C87EB9F89A2}">
                <ask:lineSketchStyleProps xmlns="" xmlns:ask="http://schemas.microsoft.com/office/drawing/2018/sketchyshapes" sd="4143298491">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15. Find a Keepsake</a:t>
            </a:r>
          </a:p>
        </p:txBody>
      </p:sp>
      <p:sp>
        <p:nvSpPr>
          <p:cNvPr id="34" name="Rounded Rectangle 33">
            <a:hlinkClick r:id="rId26" action="ppaction://hlinksldjump"/>
          </p:cNvPr>
          <p:cNvSpPr/>
          <p:nvPr/>
        </p:nvSpPr>
        <p:spPr>
          <a:xfrm>
            <a:off x="9390739" y="4876437"/>
            <a:ext cx="1832429" cy="725715"/>
          </a:xfrm>
          <a:custGeom>
            <a:avLst/>
            <a:gdLst>
              <a:gd name="connsiteX0" fmla="*/ 0 w 1832429"/>
              <a:gd name="connsiteY0" fmla="*/ 120955 h 725715"/>
              <a:gd name="connsiteX1" fmla="*/ 120955 w 1832429"/>
              <a:gd name="connsiteY1" fmla="*/ 0 h 725715"/>
              <a:gd name="connsiteX2" fmla="*/ 603412 w 1832429"/>
              <a:gd name="connsiteY2" fmla="*/ 0 h 725715"/>
              <a:gd name="connsiteX3" fmla="*/ 1085870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13111 w 1832429"/>
              <a:gd name="connsiteY8" fmla="*/ 725715 h 725715"/>
              <a:gd name="connsiteX9" fmla="*/ 682938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13608" y="52832"/>
                  <a:pt x="67939" y="7766"/>
                  <a:pt x="120955" y="0"/>
                </a:cubicBezTo>
                <a:cubicBezTo>
                  <a:pt x="250612" y="-45916"/>
                  <a:pt x="430651" y="29683"/>
                  <a:pt x="603412" y="0"/>
                </a:cubicBezTo>
                <a:cubicBezTo>
                  <a:pt x="776173" y="-29683"/>
                  <a:pt x="877392" y="29004"/>
                  <a:pt x="1085870" y="0"/>
                </a:cubicBezTo>
                <a:cubicBezTo>
                  <a:pt x="1294348" y="-29004"/>
                  <a:pt x="1421138" y="35708"/>
                  <a:pt x="1711474" y="0"/>
                </a:cubicBezTo>
                <a:cubicBezTo>
                  <a:pt x="1770784" y="-14558"/>
                  <a:pt x="1848519" y="58318"/>
                  <a:pt x="1832429" y="120955"/>
                </a:cubicBezTo>
                <a:cubicBezTo>
                  <a:pt x="1856249" y="312545"/>
                  <a:pt x="1778224" y="424656"/>
                  <a:pt x="1832429" y="604760"/>
                </a:cubicBezTo>
                <a:cubicBezTo>
                  <a:pt x="1833377" y="655400"/>
                  <a:pt x="1783720" y="707304"/>
                  <a:pt x="1711474" y="725715"/>
                </a:cubicBezTo>
                <a:cubicBezTo>
                  <a:pt x="1538631" y="735757"/>
                  <a:pt x="1369018" y="723123"/>
                  <a:pt x="1213111" y="725715"/>
                </a:cubicBezTo>
                <a:cubicBezTo>
                  <a:pt x="1057204" y="728307"/>
                  <a:pt x="881108" y="712197"/>
                  <a:pt x="682938" y="725715"/>
                </a:cubicBezTo>
                <a:cubicBezTo>
                  <a:pt x="484768" y="739233"/>
                  <a:pt x="373064" y="687732"/>
                  <a:pt x="120955" y="725715"/>
                </a:cubicBezTo>
                <a:cubicBezTo>
                  <a:pt x="39695" y="731866"/>
                  <a:pt x="-7726" y="670660"/>
                  <a:pt x="0" y="604760"/>
                </a:cubicBezTo>
                <a:cubicBezTo>
                  <a:pt x="-6566" y="435725"/>
                  <a:pt x="52894" y="302939"/>
                  <a:pt x="0" y="120955"/>
                </a:cubicBezTo>
                <a:close/>
              </a:path>
              <a:path w="1832429" h="725715" stroke="0" extrusionOk="0">
                <a:moveTo>
                  <a:pt x="0" y="120955"/>
                </a:moveTo>
                <a:cubicBezTo>
                  <a:pt x="-1804" y="53804"/>
                  <a:pt x="53813" y="2292"/>
                  <a:pt x="120955" y="0"/>
                </a:cubicBezTo>
                <a:cubicBezTo>
                  <a:pt x="247689" y="-63159"/>
                  <a:pt x="465583" y="15591"/>
                  <a:pt x="667033" y="0"/>
                </a:cubicBezTo>
                <a:cubicBezTo>
                  <a:pt x="868483" y="-15591"/>
                  <a:pt x="943982" y="56080"/>
                  <a:pt x="1213111" y="0"/>
                </a:cubicBezTo>
                <a:cubicBezTo>
                  <a:pt x="1482240" y="-56080"/>
                  <a:pt x="1521333" y="55618"/>
                  <a:pt x="1711474" y="0"/>
                </a:cubicBezTo>
                <a:cubicBezTo>
                  <a:pt x="1784210" y="4842"/>
                  <a:pt x="1842571" y="58717"/>
                  <a:pt x="1832429" y="120955"/>
                </a:cubicBezTo>
                <a:cubicBezTo>
                  <a:pt x="1844052" y="218154"/>
                  <a:pt x="1775359" y="388342"/>
                  <a:pt x="1832429" y="604760"/>
                </a:cubicBezTo>
                <a:cubicBezTo>
                  <a:pt x="1832607" y="681003"/>
                  <a:pt x="1773806" y="713984"/>
                  <a:pt x="1711474" y="725715"/>
                </a:cubicBezTo>
                <a:cubicBezTo>
                  <a:pt x="1580412" y="763375"/>
                  <a:pt x="1466862" y="699992"/>
                  <a:pt x="1229017" y="725715"/>
                </a:cubicBezTo>
                <a:cubicBezTo>
                  <a:pt x="991172" y="751438"/>
                  <a:pt x="966284" y="677315"/>
                  <a:pt x="714749" y="725715"/>
                </a:cubicBezTo>
                <a:cubicBezTo>
                  <a:pt x="463214" y="774115"/>
                  <a:pt x="278999" y="665483"/>
                  <a:pt x="120955" y="725715"/>
                </a:cubicBezTo>
                <a:cubicBezTo>
                  <a:pt x="49077" y="709503"/>
                  <a:pt x="13519" y="672901"/>
                  <a:pt x="0" y="604760"/>
                </a:cubicBezTo>
                <a:cubicBezTo>
                  <a:pt x="-34357" y="389494"/>
                  <a:pt x="8495" y="362058"/>
                  <a:pt x="0" y="120955"/>
                </a:cubicBezTo>
                <a:close/>
              </a:path>
            </a:pathLst>
          </a:custGeom>
          <a:solidFill>
            <a:schemeClr val="accent4">
              <a:lumMod val="40000"/>
              <a:lumOff val="60000"/>
            </a:schemeClr>
          </a:solidFill>
          <a:ln>
            <a:extLst>
              <a:ext uri="{C807C97D-BFC1-408E-A445-0C87EB9F89A2}">
                <ask:lineSketchStyleProps xmlns="" xmlns:ask="http://schemas.microsoft.com/office/drawing/2018/sketchyshapes" sd="453884337">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20. Act it Out</a:t>
            </a:r>
          </a:p>
        </p:txBody>
      </p:sp>
      <p:sp>
        <p:nvSpPr>
          <p:cNvPr id="35" name="Rounded Rectangle 34">
            <a:hlinkClick r:id="rId27" action="ppaction://hlinksldjump"/>
          </p:cNvPr>
          <p:cNvSpPr/>
          <p:nvPr/>
        </p:nvSpPr>
        <p:spPr>
          <a:xfrm>
            <a:off x="9390739" y="5820229"/>
            <a:ext cx="1832429" cy="725715"/>
          </a:xfrm>
          <a:custGeom>
            <a:avLst/>
            <a:gdLst>
              <a:gd name="connsiteX0" fmla="*/ 0 w 1832429"/>
              <a:gd name="connsiteY0" fmla="*/ 120955 h 725715"/>
              <a:gd name="connsiteX1" fmla="*/ 120955 w 1832429"/>
              <a:gd name="connsiteY1" fmla="*/ 0 h 725715"/>
              <a:gd name="connsiteX2" fmla="*/ 635223 w 1832429"/>
              <a:gd name="connsiteY2" fmla="*/ 0 h 725715"/>
              <a:gd name="connsiteX3" fmla="*/ 1117680 w 1832429"/>
              <a:gd name="connsiteY3" fmla="*/ 0 h 725715"/>
              <a:gd name="connsiteX4" fmla="*/ 1711474 w 1832429"/>
              <a:gd name="connsiteY4" fmla="*/ 0 h 725715"/>
              <a:gd name="connsiteX5" fmla="*/ 1832429 w 1832429"/>
              <a:gd name="connsiteY5" fmla="*/ 120955 h 725715"/>
              <a:gd name="connsiteX6" fmla="*/ 1832429 w 1832429"/>
              <a:gd name="connsiteY6" fmla="*/ 604760 h 725715"/>
              <a:gd name="connsiteX7" fmla="*/ 1711474 w 1832429"/>
              <a:gd name="connsiteY7" fmla="*/ 725715 h 725715"/>
              <a:gd name="connsiteX8" fmla="*/ 1213111 w 1832429"/>
              <a:gd name="connsiteY8" fmla="*/ 725715 h 725715"/>
              <a:gd name="connsiteX9" fmla="*/ 730654 w 1832429"/>
              <a:gd name="connsiteY9" fmla="*/ 725715 h 725715"/>
              <a:gd name="connsiteX10" fmla="*/ 120955 w 1832429"/>
              <a:gd name="connsiteY10" fmla="*/ 725715 h 725715"/>
              <a:gd name="connsiteX11" fmla="*/ 0 w 1832429"/>
              <a:gd name="connsiteY11" fmla="*/ 604760 h 725715"/>
              <a:gd name="connsiteX12" fmla="*/ 0 w 1832429"/>
              <a:gd name="connsiteY12" fmla="*/ 120955 h 72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2429" h="725715" fill="none" extrusionOk="0">
                <a:moveTo>
                  <a:pt x="0" y="120955"/>
                </a:moveTo>
                <a:cubicBezTo>
                  <a:pt x="-1122" y="41091"/>
                  <a:pt x="46956" y="1071"/>
                  <a:pt x="120955" y="0"/>
                </a:cubicBezTo>
                <a:cubicBezTo>
                  <a:pt x="373833" y="-28023"/>
                  <a:pt x="414204" y="15260"/>
                  <a:pt x="635223" y="0"/>
                </a:cubicBezTo>
                <a:cubicBezTo>
                  <a:pt x="856242" y="-15260"/>
                  <a:pt x="907794" y="44697"/>
                  <a:pt x="1117680" y="0"/>
                </a:cubicBezTo>
                <a:cubicBezTo>
                  <a:pt x="1327566" y="-44697"/>
                  <a:pt x="1467808" y="4622"/>
                  <a:pt x="1711474" y="0"/>
                </a:cubicBezTo>
                <a:cubicBezTo>
                  <a:pt x="1776203" y="706"/>
                  <a:pt x="1829553" y="54898"/>
                  <a:pt x="1832429" y="120955"/>
                </a:cubicBezTo>
                <a:cubicBezTo>
                  <a:pt x="1863198" y="295621"/>
                  <a:pt x="1801194" y="420183"/>
                  <a:pt x="1832429" y="604760"/>
                </a:cubicBezTo>
                <a:cubicBezTo>
                  <a:pt x="1836401" y="675906"/>
                  <a:pt x="1778302" y="723992"/>
                  <a:pt x="1711474" y="725715"/>
                </a:cubicBezTo>
                <a:cubicBezTo>
                  <a:pt x="1547250" y="730031"/>
                  <a:pt x="1421167" y="712707"/>
                  <a:pt x="1213111" y="725715"/>
                </a:cubicBezTo>
                <a:cubicBezTo>
                  <a:pt x="1005055" y="738723"/>
                  <a:pt x="926489" y="682079"/>
                  <a:pt x="730654" y="725715"/>
                </a:cubicBezTo>
                <a:cubicBezTo>
                  <a:pt x="534819" y="769351"/>
                  <a:pt x="371229" y="712687"/>
                  <a:pt x="120955" y="725715"/>
                </a:cubicBezTo>
                <a:cubicBezTo>
                  <a:pt x="56441" y="716219"/>
                  <a:pt x="-2409" y="687126"/>
                  <a:pt x="0" y="604760"/>
                </a:cubicBezTo>
                <a:cubicBezTo>
                  <a:pt x="-53311" y="436784"/>
                  <a:pt x="54470" y="271693"/>
                  <a:pt x="0" y="120955"/>
                </a:cubicBezTo>
                <a:close/>
              </a:path>
              <a:path w="1832429" h="725715" stroke="0" extrusionOk="0">
                <a:moveTo>
                  <a:pt x="0" y="120955"/>
                </a:moveTo>
                <a:cubicBezTo>
                  <a:pt x="7905" y="51797"/>
                  <a:pt x="44584" y="15097"/>
                  <a:pt x="120955" y="0"/>
                </a:cubicBezTo>
                <a:cubicBezTo>
                  <a:pt x="364289" y="-54517"/>
                  <a:pt x="449354" y="52753"/>
                  <a:pt x="619318" y="0"/>
                </a:cubicBezTo>
                <a:cubicBezTo>
                  <a:pt x="789282" y="-52753"/>
                  <a:pt x="955027" y="9202"/>
                  <a:pt x="1117680" y="0"/>
                </a:cubicBezTo>
                <a:cubicBezTo>
                  <a:pt x="1280333" y="-9202"/>
                  <a:pt x="1591938" y="18558"/>
                  <a:pt x="1711474" y="0"/>
                </a:cubicBezTo>
                <a:cubicBezTo>
                  <a:pt x="1779526" y="3214"/>
                  <a:pt x="1825785" y="50789"/>
                  <a:pt x="1832429" y="120955"/>
                </a:cubicBezTo>
                <a:cubicBezTo>
                  <a:pt x="1881807" y="311107"/>
                  <a:pt x="1828534" y="463726"/>
                  <a:pt x="1832429" y="604760"/>
                </a:cubicBezTo>
                <a:cubicBezTo>
                  <a:pt x="1836244" y="675943"/>
                  <a:pt x="1786116" y="724038"/>
                  <a:pt x="1711474" y="725715"/>
                </a:cubicBezTo>
                <a:cubicBezTo>
                  <a:pt x="1499704" y="770399"/>
                  <a:pt x="1281329" y="668059"/>
                  <a:pt x="1165396" y="725715"/>
                </a:cubicBezTo>
                <a:cubicBezTo>
                  <a:pt x="1049463" y="783371"/>
                  <a:pt x="798227" y="709242"/>
                  <a:pt x="682938" y="725715"/>
                </a:cubicBezTo>
                <a:cubicBezTo>
                  <a:pt x="567649" y="742188"/>
                  <a:pt x="353063" y="701880"/>
                  <a:pt x="120955" y="725715"/>
                </a:cubicBezTo>
                <a:cubicBezTo>
                  <a:pt x="51017" y="710967"/>
                  <a:pt x="-2034" y="655038"/>
                  <a:pt x="0" y="604760"/>
                </a:cubicBezTo>
                <a:cubicBezTo>
                  <a:pt x="-48984" y="463575"/>
                  <a:pt x="21190" y="353480"/>
                  <a:pt x="0" y="120955"/>
                </a:cubicBezTo>
                <a:close/>
              </a:path>
            </a:pathLst>
          </a:custGeom>
          <a:solidFill>
            <a:schemeClr val="accent5">
              <a:lumMod val="40000"/>
              <a:lumOff val="60000"/>
            </a:schemeClr>
          </a:solidFill>
          <a:ln>
            <a:extLst>
              <a:ext uri="{C807C97D-BFC1-408E-A445-0C87EB9F89A2}">
                <ask:lineSketchStyleProps xmlns="" xmlns:ask="http://schemas.microsoft.com/office/drawing/2018/sketchyshapes" sd="3273819533">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a:t>25. Free Time</a:t>
            </a:r>
          </a:p>
        </p:txBody>
      </p:sp>
      <p:sp>
        <p:nvSpPr>
          <p:cNvPr id="3" name="TextBox 2"/>
          <p:cNvSpPr txBox="1"/>
          <p:nvPr/>
        </p:nvSpPr>
        <p:spPr>
          <a:xfrm>
            <a:off x="968826" y="1338478"/>
            <a:ext cx="10151892" cy="369332"/>
          </a:xfrm>
          <a:prstGeom prst="rect">
            <a:avLst/>
          </a:prstGeom>
          <a:noFill/>
        </p:spPr>
        <p:txBody>
          <a:bodyPr wrap="square" rtlCol="0">
            <a:spAutoFit/>
          </a:bodyPr>
          <a:lstStyle/>
          <a:p>
            <a:r>
              <a:rPr lang="en-US"/>
              <a:t>*Always check with an adult before going outside. Make sure an adult goes with you on the nature walks.*​</a:t>
            </a:r>
          </a:p>
        </p:txBody>
      </p:sp>
      <p:sp>
        <p:nvSpPr>
          <p:cNvPr id="36" name="Rectangle 35"/>
          <p:cNvSpPr/>
          <p:nvPr/>
        </p:nvSpPr>
        <p:spPr>
          <a:xfrm>
            <a:off x="11223168" y="92408"/>
            <a:ext cx="822960" cy="1293193"/>
          </a:xfrm>
          <a:prstGeom prst="rect">
            <a:avLst/>
          </a:prstGeom>
          <a:noFill/>
          <a:ln>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2400"/>
              <a:t>BLM </a:t>
            </a:r>
            <a:br>
              <a:rPr lang="en-US" sz="2400"/>
            </a:br>
            <a:r>
              <a:rPr lang="en-US" sz="2400"/>
              <a:t>#7a</a:t>
            </a:r>
          </a:p>
          <a:p>
            <a:pPr algn="ctr"/>
            <a:r>
              <a:rPr lang="en-US" sz="2400"/>
              <a:t>#7b</a:t>
            </a:r>
          </a:p>
        </p:txBody>
      </p:sp>
    </p:spTree>
    <p:extLst>
      <p:ext uri="{BB962C8B-B14F-4D97-AF65-F5344CB8AC3E}">
        <p14:creationId xmlns:p14="http://schemas.microsoft.com/office/powerpoint/2010/main" val="1639547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54D6B-F080-4DFC-956A-D1D0AA7DD72B}"/>
              </a:ext>
            </a:extLst>
          </p:cNvPr>
          <p:cNvSpPr>
            <a:spLocks noGrp="1"/>
          </p:cNvSpPr>
          <p:nvPr>
            <p:ph type="title"/>
          </p:nvPr>
        </p:nvSpPr>
        <p:spPr>
          <a:xfrm>
            <a:off x="4965430" y="629268"/>
            <a:ext cx="6586491" cy="1286160"/>
          </a:xfrm>
        </p:spPr>
        <p:txBody>
          <a:bodyPr anchor="b">
            <a:normAutofit/>
          </a:bodyPr>
          <a:lstStyle/>
          <a:p>
            <a:r>
              <a:rPr lang="en-US">
                <a:cs typeface="Calibri Light"/>
              </a:rPr>
              <a:t>Activity #1 - Look at Grass </a:t>
            </a:r>
            <a:endParaRPr lang="en-US"/>
          </a:p>
        </p:txBody>
      </p:sp>
      <p:sp>
        <p:nvSpPr>
          <p:cNvPr id="3" name="Content Placeholder 2">
            <a:extLst>
              <a:ext uri="{FF2B5EF4-FFF2-40B4-BE49-F238E27FC236}">
                <a16:creationId xmlns:a16="http://schemas.microsoft.com/office/drawing/2014/main" id="{4F5DD24A-3095-4D93-A539-22A0E0E2CF42}"/>
              </a:ext>
            </a:extLst>
          </p:cNvPr>
          <p:cNvSpPr>
            <a:spLocks noGrp="1"/>
          </p:cNvSpPr>
          <p:nvPr>
            <p:ph idx="1"/>
          </p:nvPr>
        </p:nvSpPr>
        <p:spPr>
          <a:xfrm>
            <a:off x="4965431" y="2438400"/>
            <a:ext cx="6931545" cy="4087343"/>
          </a:xfrm>
        </p:spPr>
        <p:txBody>
          <a:bodyPr vert="horz" lIns="91440" tIns="45720" rIns="91440" bIns="45720" rtlCol="0" anchor="t">
            <a:noAutofit/>
          </a:bodyPr>
          <a:lstStyle/>
          <a:p>
            <a:r>
              <a:rPr lang="en-US" sz="2000">
                <a:cs typeface="Calibri"/>
              </a:rPr>
              <a:t>Sit on a piece of grass. Think about how everything in nature is living and breathing together.</a:t>
            </a:r>
          </a:p>
          <a:p>
            <a:r>
              <a:rPr lang="en-US" sz="2000">
                <a:cs typeface="Calibri"/>
              </a:rPr>
              <a:t>Now lay on your stomach and look at the grass up close. What do you see? </a:t>
            </a:r>
            <a:r>
              <a:rPr lang="en-US" sz="2000">
                <a:ea typeface="+mn-lt"/>
                <a:cs typeface="+mn-lt"/>
              </a:rPr>
              <a:t>Use your hands to gently spread the grass apart. Amongst the grass do you see soil? decaying plant matter? insects? leaves? twigs? rocks? Compare how the grass looks up close to far away.</a:t>
            </a:r>
            <a:endParaRPr lang="en-US" sz="2000">
              <a:cs typeface="Calibri"/>
            </a:endParaRPr>
          </a:p>
          <a:p>
            <a:pPr marL="0" indent="0">
              <a:buNone/>
            </a:pPr>
            <a:r>
              <a:rPr lang="en-US" sz="2400" u="sng">
                <a:cs typeface="Calibri"/>
              </a:rPr>
              <a:t/>
            </a:r>
            <a:br>
              <a:rPr lang="en-US" sz="2400" u="sng">
                <a:cs typeface="Calibri"/>
              </a:rPr>
            </a:br>
            <a:r>
              <a:rPr lang="en-US" sz="2000" u="sng">
                <a:cs typeface="Calibri"/>
              </a:rPr>
              <a:t>Questions:</a:t>
            </a:r>
            <a:endParaRPr lang="en-US" sz="2000">
              <a:cs typeface="Calibri"/>
            </a:endParaRPr>
          </a:p>
          <a:p>
            <a:r>
              <a:rPr lang="en-US" sz="2000">
                <a:cs typeface="Calibri"/>
              </a:rPr>
              <a:t>Which animals, birds, or insects rely on this grass as their home?</a:t>
            </a:r>
          </a:p>
          <a:p>
            <a:r>
              <a:rPr lang="en-US" sz="2000">
                <a:ea typeface="+mn-lt"/>
                <a:cs typeface="+mn-lt"/>
              </a:rPr>
              <a:t>What do you think will happen to the decaying plant matter? </a:t>
            </a:r>
            <a:endParaRPr lang="en-US" sz="2000">
              <a:cs typeface="Calibri" panose="020F0502020204030204"/>
            </a:endParaRPr>
          </a:p>
          <a:p>
            <a:pPr marL="0" indent="0">
              <a:buNone/>
            </a:pPr>
            <a:endParaRPr lang="en-US" sz="1800">
              <a:cs typeface="Calibri" panose="020F0502020204030204"/>
            </a:endParaRPr>
          </a:p>
        </p:txBody>
      </p:sp>
      <p:pic>
        <p:nvPicPr>
          <p:cNvPr id="7" name="Picture 7">
            <a:extLst>
              <a:ext uri="{FF2B5EF4-FFF2-40B4-BE49-F238E27FC236}">
                <a16:creationId xmlns:a16="http://schemas.microsoft.com/office/drawing/2014/main" id="{ACF04DD7-5656-48E0-92C8-318BD6D98AAB}"/>
              </a:ext>
            </a:extLst>
          </p:cNvPr>
          <p:cNvPicPr>
            <a:picLocks noChangeAspect="1"/>
          </p:cNvPicPr>
          <p:nvPr/>
        </p:nvPicPr>
        <p:blipFill rotWithShape="1">
          <a:blip r:embed="rId2"/>
          <a:srcRect l="27458" r="27458"/>
          <a:stretch/>
        </p:blipFill>
        <p:spPr>
          <a:xfrm>
            <a:off x="20" y="10"/>
            <a:ext cx="4635571" cy="6857990"/>
          </a:xfrm>
          <a:prstGeom prst="rect">
            <a:avLst/>
          </a:prstGeom>
          <a:effectLst/>
        </p:spPr>
      </p:pic>
      <p:cxnSp>
        <p:nvCxnSpPr>
          <p:cNvPr id="15" name="Straight Connector 16">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6B826"/>
            </a:solidFill>
          </a:ln>
        </p:spPr>
        <p:style>
          <a:lnRef idx="1">
            <a:schemeClr val="accent1"/>
          </a:lnRef>
          <a:fillRef idx="0">
            <a:schemeClr val="accent1"/>
          </a:fillRef>
          <a:effectRef idx="0">
            <a:schemeClr val="accent1"/>
          </a:effectRef>
          <a:fontRef idx="minor">
            <a:schemeClr val="tx1"/>
          </a:fontRef>
        </p:style>
      </p:cxnSp>
      <p:sp>
        <p:nvSpPr>
          <p:cNvPr id="5" name="Oval 4">
            <a:hlinkClick r:id="rId3"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3" action="ppaction://hlinksldjump"/>
              </a:rPr>
              <a:t>Choice Board</a:t>
            </a:r>
            <a:endParaRPr lang="en-US" sz="1600"/>
          </a:p>
        </p:txBody>
      </p:sp>
      <p:sp>
        <p:nvSpPr>
          <p:cNvPr id="4" name="TextBox 3">
            <a:extLst>
              <a:ext uri="{FF2B5EF4-FFF2-40B4-BE49-F238E27FC236}">
                <a16:creationId xmlns:a16="http://schemas.microsoft.com/office/drawing/2014/main" id="{85FE8440-9E86-43DF-A764-2BE2B9042675}"/>
              </a:ext>
            </a:extLst>
          </p:cNvPr>
          <p:cNvSpPr txBox="1"/>
          <p:nvPr/>
        </p:nvSpPr>
        <p:spPr>
          <a:xfrm>
            <a:off x="-48882" y="6665343"/>
            <a:ext cx="5819954"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ea typeface="+mn-lt"/>
                <a:cs typeface="+mn-lt"/>
                <a:hlinkClick r:id="rId4"/>
              </a:rPr>
              <a:t>"Nature."</a:t>
            </a:r>
            <a:r>
              <a:rPr lang="en-US" sz="700">
                <a:ea typeface="+mn-lt"/>
                <a:cs typeface="+mn-lt"/>
              </a:rPr>
              <a:t> by </a:t>
            </a:r>
            <a:r>
              <a:rPr lang="en-US" sz="700">
                <a:ea typeface="+mn-lt"/>
                <a:cs typeface="+mn-lt"/>
                <a:hlinkClick r:id="rId5"/>
              </a:rPr>
              <a:t>Vivian Farinazzo</a:t>
            </a:r>
            <a:r>
              <a:rPr lang="en-US" sz="700">
                <a:ea typeface="+mn-lt"/>
                <a:cs typeface="+mn-lt"/>
              </a:rPr>
              <a:t> is licensed under </a:t>
            </a:r>
            <a:r>
              <a:rPr lang="en-US" sz="700">
                <a:ea typeface="+mn-lt"/>
                <a:cs typeface="+mn-lt"/>
                <a:hlinkClick r:id="rId6"/>
              </a:rPr>
              <a:t>CC BY 2.0</a:t>
            </a:r>
            <a:r>
              <a:rPr lang="en-US" sz="700">
                <a:ea typeface="+mn-lt"/>
                <a:cs typeface="+mn-lt"/>
              </a:rPr>
              <a:t> </a:t>
            </a:r>
            <a:endParaRPr lang="en-US" sz="700">
              <a:cs typeface="Calibri"/>
            </a:endParaRPr>
          </a:p>
        </p:txBody>
      </p:sp>
    </p:spTree>
    <p:extLst>
      <p:ext uri="{BB962C8B-B14F-4D97-AF65-F5344CB8AC3E}">
        <p14:creationId xmlns:p14="http://schemas.microsoft.com/office/powerpoint/2010/main" val="1486464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0DC510C7-3E7B-4319-924E-1388E0B57B2E}"/>
              </a:ext>
            </a:extLst>
          </p:cNvPr>
          <p:cNvPicPr>
            <a:picLocks noChangeAspect="1"/>
          </p:cNvPicPr>
          <p:nvPr/>
        </p:nvPicPr>
        <p:blipFill rotWithShape="1">
          <a:blip r:embed="rId3">
            <a:alphaModFix/>
            <a:extLst>
              <a:ext uri="{837473B0-CC2E-450A-ABE3-18F120FF3D39}">
                <a1611:picAttrSrcUrl xmlns="" xmlns:a1611="http://schemas.microsoft.com/office/drawing/2016/11/main" r:id="rId4"/>
              </a:ext>
            </a:extLst>
          </a:blip>
          <a:srcRect l="23930" r="13834" b="-1"/>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AEC3C9E3-C202-4317-BCB5-1B8222157E71}"/>
              </a:ext>
            </a:extLst>
          </p:cNvPr>
          <p:cNvSpPr>
            <a:spLocks noGrp="1"/>
          </p:cNvSpPr>
          <p:nvPr>
            <p:ph type="title"/>
          </p:nvPr>
        </p:nvSpPr>
        <p:spPr>
          <a:xfrm>
            <a:off x="646848" y="237727"/>
            <a:ext cx="4803636" cy="1311664"/>
          </a:xfrm>
        </p:spPr>
        <p:txBody>
          <a:bodyPr>
            <a:normAutofit/>
          </a:bodyPr>
          <a:lstStyle/>
          <a:p>
            <a:r>
              <a:rPr lang="en-US">
                <a:solidFill>
                  <a:srgbClr val="000000"/>
                </a:solidFill>
                <a:cs typeface="Calibri Light"/>
              </a:rPr>
              <a:t>Activity #2 – </a:t>
            </a:r>
            <a:br>
              <a:rPr lang="en-US">
                <a:solidFill>
                  <a:srgbClr val="000000"/>
                </a:solidFill>
                <a:cs typeface="Calibri Light"/>
              </a:rPr>
            </a:br>
            <a:r>
              <a:rPr lang="en-US">
                <a:solidFill>
                  <a:srgbClr val="000000"/>
                </a:solidFill>
                <a:cs typeface="Calibri Light"/>
              </a:rPr>
              <a:t>Use your Senses</a:t>
            </a:r>
            <a:endParaRPr lang="en-US">
              <a:solidFill>
                <a:srgbClr val="000000"/>
              </a:solidFill>
            </a:endParaRPr>
          </a:p>
        </p:txBody>
      </p:sp>
      <p:sp>
        <p:nvSpPr>
          <p:cNvPr id="3" name="Content Placeholder 2">
            <a:extLst>
              <a:ext uri="{FF2B5EF4-FFF2-40B4-BE49-F238E27FC236}">
                <a16:creationId xmlns:a16="http://schemas.microsoft.com/office/drawing/2014/main" id="{CA659020-76A0-425B-BC21-BEE47A40FAFD}"/>
              </a:ext>
            </a:extLst>
          </p:cNvPr>
          <p:cNvSpPr>
            <a:spLocks noGrp="1"/>
          </p:cNvSpPr>
          <p:nvPr>
            <p:ph idx="1"/>
          </p:nvPr>
        </p:nvSpPr>
        <p:spPr>
          <a:xfrm>
            <a:off x="402432" y="1711427"/>
            <a:ext cx="5296274" cy="4838376"/>
          </a:xfrm>
        </p:spPr>
        <p:txBody>
          <a:bodyPr vert="horz" lIns="91440" tIns="45720" rIns="91440" bIns="45720" rtlCol="0" anchor="ctr">
            <a:noAutofit/>
          </a:bodyPr>
          <a:lstStyle/>
          <a:p>
            <a:pPr marL="0" indent="0">
              <a:buNone/>
            </a:pPr>
            <a:r>
              <a:rPr lang="en-US" sz="2000" dirty="0">
                <a:solidFill>
                  <a:srgbClr val="000000"/>
                </a:solidFill>
                <a:cs typeface="Calibri"/>
              </a:rPr>
              <a:t>Explore nature using your senses. You can use one sense at a time or use all senses at the same time.</a:t>
            </a:r>
          </a:p>
          <a:p>
            <a:r>
              <a:rPr lang="en-US" sz="2000" dirty="0">
                <a:solidFill>
                  <a:srgbClr val="000000"/>
                </a:solidFill>
                <a:cs typeface="Calibri"/>
              </a:rPr>
              <a:t>See – What does nature look like? From far away? Up close?</a:t>
            </a:r>
          </a:p>
          <a:p>
            <a:r>
              <a:rPr lang="en-US" sz="2000" dirty="0">
                <a:solidFill>
                  <a:srgbClr val="000000"/>
                </a:solidFill>
                <a:cs typeface="Calibri"/>
              </a:rPr>
              <a:t>Feel – What does nature feel like? What do different things feel like?</a:t>
            </a:r>
          </a:p>
          <a:p>
            <a:r>
              <a:rPr lang="en-US" sz="2000" dirty="0">
                <a:solidFill>
                  <a:srgbClr val="000000"/>
                </a:solidFill>
                <a:cs typeface="Calibri"/>
              </a:rPr>
              <a:t>Smell – What does nature smell like? What do different things smell like?</a:t>
            </a:r>
          </a:p>
          <a:p>
            <a:r>
              <a:rPr lang="en-US" sz="2000" dirty="0">
                <a:solidFill>
                  <a:srgbClr val="000000"/>
                </a:solidFill>
                <a:cs typeface="Calibri"/>
              </a:rPr>
              <a:t>Hear – What does nature sound like? What do different things sound like?</a:t>
            </a:r>
          </a:p>
          <a:p>
            <a:r>
              <a:rPr lang="en-US" sz="2000" dirty="0">
                <a:solidFill>
                  <a:srgbClr val="000000"/>
                </a:solidFill>
                <a:cs typeface="Calibri"/>
              </a:rPr>
              <a:t>Taste – What does nature taste like? Try foods that come from nature.</a:t>
            </a:r>
          </a:p>
          <a:p>
            <a:pPr marL="0" indent="0">
              <a:buNone/>
            </a:pPr>
            <a:r>
              <a:rPr lang="en-US" sz="2000" dirty="0">
                <a:solidFill>
                  <a:srgbClr val="000000"/>
                </a:solidFill>
                <a:cs typeface="Calibri"/>
              </a:rPr>
              <a:t>Close your eyes to heighten your sense of touch, smell, hearing or taste. </a:t>
            </a:r>
          </a:p>
        </p:txBody>
      </p:sp>
      <p:sp>
        <p:nvSpPr>
          <p:cNvPr id="6" name="TextBox 5">
            <a:extLst>
              <a:ext uri="{FF2B5EF4-FFF2-40B4-BE49-F238E27FC236}">
                <a16:creationId xmlns:a16="http://schemas.microsoft.com/office/drawing/2014/main" id="{AC3592B2-1F52-4B44-BD05-A2D61BD61DFB}"/>
              </a:ext>
            </a:extLst>
          </p:cNvPr>
          <p:cNvSpPr txBox="1"/>
          <p:nvPr/>
        </p:nvSpPr>
        <p:spPr>
          <a:xfrm>
            <a:off x="9870227" y="6657945"/>
            <a:ext cx="2321468" cy="200055"/>
          </a:xfrm>
          <a:prstGeom prst="rect">
            <a:avLst/>
          </a:prstGeom>
          <a:noFill/>
        </p:spPr>
        <p:txBody>
          <a:bodyPr wrap="none" lIns="91440" tIns="45720" rIns="91440" bIns="45720" anchor="t">
            <a:spAutoFit/>
          </a:bodyPr>
          <a:lstStyle/>
          <a:p>
            <a:pPr algn="r">
              <a:spcAft>
                <a:spcPts val="600"/>
              </a:spcAft>
            </a:pPr>
            <a:r>
              <a:rPr lang="en-US" sz="700">
                <a:hlinkClick r:id="rId4">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6">
                  <a:extLst>
                    <a:ext uri="{A12FA001-AC4F-418D-AE19-62706E023703}">
                      <ahyp:hlinkClr xmlns="" xmlns:ahyp="http://schemas.microsoft.com/office/drawing/2018/hyperlinkcolor" val="tx"/>
                    </a:ext>
                  </a:extLst>
                </a:hlinkClick>
              </a:rPr>
              <a:t>CC BY-SA</a:t>
            </a:r>
            <a:r>
              <a:rPr lang="en-US" sz="700"/>
              <a:t>.</a:t>
            </a:r>
            <a:endParaRPr lang="en-US" sz="700">
              <a:cs typeface="Calibri"/>
            </a:endParaRPr>
          </a:p>
        </p:txBody>
      </p:sp>
      <p:sp>
        <p:nvSpPr>
          <p:cNvPr id="12" name="Oval 11">
            <a:hlinkClick r:id="rId7"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7" action="ppaction://hlinksldjump"/>
              </a:rPr>
              <a:t>Choice Board</a:t>
            </a:r>
            <a:endParaRPr lang="en-US" sz="1600"/>
          </a:p>
        </p:txBody>
      </p:sp>
    </p:spTree>
    <p:extLst>
      <p:ext uri="{BB962C8B-B14F-4D97-AF65-F5344CB8AC3E}">
        <p14:creationId xmlns:p14="http://schemas.microsoft.com/office/powerpoint/2010/main" val="2487770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A4387-FA9D-4BC9-8432-DC15961D4226}"/>
              </a:ext>
            </a:extLst>
          </p:cNvPr>
          <p:cNvSpPr>
            <a:spLocks noGrp="1"/>
          </p:cNvSpPr>
          <p:nvPr>
            <p:ph type="title"/>
          </p:nvPr>
        </p:nvSpPr>
        <p:spPr>
          <a:xfrm>
            <a:off x="4965430" y="629268"/>
            <a:ext cx="6586491" cy="1286160"/>
          </a:xfrm>
        </p:spPr>
        <p:txBody>
          <a:bodyPr anchor="b">
            <a:normAutofit/>
          </a:bodyPr>
          <a:lstStyle/>
          <a:p>
            <a:r>
              <a:rPr lang="en-US">
                <a:cs typeface="Calibri Light"/>
              </a:rPr>
              <a:t>Activity #3 – Breathe</a:t>
            </a:r>
            <a:endParaRPr lang="en-US"/>
          </a:p>
        </p:txBody>
      </p:sp>
      <p:sp>
        <p:nvSpPr>
          <p:cNvPr id="3" name="Content Placeholder 2">
            <a:extLst>
              <a:ext uri="{FF2B5EF4-FFF2-40B4-BE49-F238E27FC236}">
                <a16:creationId xmlns:a16="http://schemas.microsoft.com/office/drawing/2014/main" id="{E5722B4F-FF2A-4F8E-A95D-DE5185584F2F}"/>
              </a:ext>
            </a:extLst>
          </p:cNvPr>
          <p:cNvSpPr>
            <a:spLocks noGrp="1"/>
          </p:cNvSpPr>
          <p:nvPr>
            <p:ph idx="1"/>
          </p:nvPr>
        </p:nvSpPr>
        <p:spPr>
          <a:xfrm>
            <a:off x="4965431" y="2438400"/>
            <a:ext cx="6917168" cy="3785419"/>
          </a:xfrm>
        </p:spPr>
        <p:txBody>
          <a:bodyPr vert="horz" lIns="91440" tIns="45720" rIns="91440" bIns="45720" rtlCol="0" anchor="t">
            <a:normAutofit fontScale="92500"/>
          </a:bodyPr>
          <a:lstStyle/>
          <a:p>
            <a:r>
              <a:rPr lang="en-US" sz="2400">
                <a:cs typeface="Calibri" panose="020F0502020204030204"/>
              </a:rPr>
              <a:t>What does it feel like to breathe fresh air?</a:t>
            </a:r>
          </a:p>
          <a:p>
            <a:r>
              <a:rPr lang="en-US" sz="2400">
                <a:cs typeface="Calibri" panose="020F0502020204030204"/>
              </a:rPr>
              <a:t>Can you tell the difference between air indoors and outdoors?</a:t>
            </a:r>
          </a:p>
          <a:p>
            <a:r>
              <a:rPr lang="en-US" sz="2400">
                <a:cs typeface="Calibri" panose="020F0502020204030204"/>
              </a:rPr>
              <a:t>Focus on you breathing by taking nice, calm breaths. </a:t>
            </a:r>
          </a:p>
          <a:p>
            <a:r>
              <a:rPr lang="en-US" sz="2400">
                <a:cs typeface="Calibri" panose="020F0502020204030204"/>
              </a:rPr>
              <a:t>Now go outside and find a nice quiet spot to sit on, such as a piece of grass or beneath a tree. </a:t>
            </a:r>
          </a:p>
          <a:p>
            <a:r>
              <a:rPr lang="en-US" sz="2400">
                <a:cs typeface="Calibri" panose="020F0502020204030204"/>
              </a:rPr>
              <a:t>Close your eyes and focus on your breathing for about 1 minute. What do you notice? How does it make you feel?</a:t>
            </a:r>
          </a:p>
          <a:p>
            <a:r>
              <a:rPr lang="en-US" sz="2400">
                <a:cs typeface="Calibri" panose="020F0502020204030204"/>
              </a:rPr>
              <a:t>It may help to set a timer. With practice you may also try to focus on your breathing for longer than 1 minute.</a:t>
            </a:r>
          </a:p>
        </p:txBody>
      </p:sp>
      <p:pic>
        <p:nvPicPr>
          <p:cNvPr id="7" name="Picture 7">
            <a:extLst>
              <a:ext uri="{FF2B5EF4-FFF2-40B4-BE49-F238E27FC236}">
                <a16:creationId xmlns:a16="http://schemas.microsoft.com/office/drawing/2014/main" id="{26FA8514-7F13-4081-9726-6B0A3C9DBF0D}"/>
              </a:ext>
            </a:extLst>
          </p:cNvPr>
          <p:cNvPicPr>
            <a:picLocks noChangeAspect="1"/>
          </p:cNvPicPr>
          <p:nvPr/>
        </p:nvPicPr>
        <p:blipFill rotWithShape="1">
          <a:blip r:embed="rId3"/>
          <a:srcRect l="24652" r="24652"/>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496F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2FF8FFB-833A-416E-8C13-967C5D377B9C}"/>
              </a:ext>
            </a:extLst>
          </p:cNvPr>
          <p:cNvSpPr txBox="1"/>
          <p:nvPr/>
        </p:nvSpPr>
        <p:spPr>
          <a:xfrm>
            <a:off x="-5751" y="6650965"/>
            <a:ext cx="5791200"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ea typeface="+mn-lt"/>
                <a:cs typeface="+mn-lt"/>
                <a:hlinkClick r:id="rId4"/>
              </a:rPr>
              <a:t>"Blue sky 1"</a:t>
            </a:r>
            <a:r>
              <a:rPr lang="en-US" sz="700">
                <a:ea typeface="+mn-lt"/>
                <a:cs typeface="+mn-lt"/>
              </a:rPr>
              <a:t> by </a:t>
            </a:r>
            <a:r>
              <a:rPr lang="en-US" sz="700">
                <a:ea typeface="+mn-lt"/>
                <a:cs typeface="+mn-lt"/>
                <a:hlinkClick r:id="rId5"/>
              </a:rPr>
              <a:t>Fabio Marini</a:t>
            </a:r>
            <a:r>
              <a:rPr lang="en-US" sz="700">
                <a:ea typeface="+mn-lt"/>
                <a:cs typeface="+mn-lt"/>
              </a:rPr>
              <a:t> is licensed under </a:t>
            </a:r>
            <a:r>
              <a:rPr lang="en-US" sz="700">
                <a:ea typeface="+mn-lt"/>
                <a:cs typeface="+mn-lt"/>
                <a:hlinkClick r:id="rId6"/>
              </a:rPr>
              <a:t>CC BY 2.0</a:t>
            </a:r>
            <a:r>
              <a:rPr lang="en-US" sz="700">
                <a:ea typeface="+mn-lt"/>
                <a:cs typeface="+mn-lt"/>
              </a:rPr>
              <a:t> </a:t>
            </a:r>
            <a:endParaRPr lang="en-US" sz="700">
              <a:cs typeface="Calibri"/>
            </a:endParaRPr>
          </a:p>
        </p:txBody>
      </p:sp>
      <p:sp>
        <p:nvSpPr>
          <p:cNvPr id="8" name="Oval 7">
            <a:hlinkClick r:id="rId7"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7" action="ppaction://hlinksldjump"/>
              </a:rPr>
              <a:t>Choice Board</a:t>
            </a:r>
            <a:endParaRPr lang="en-US" sz="1600"/>
          </a:p>
        </p:txBody>
      </p:sp>
    </p:spTree>
    <p:extLst>
      <p:ext uri="{BB962C8B-B14F-4D97-AF65-F5344CB8AC3E}">
        <p14:creationId xmlns:p14="http://schemas.microsoft.com/office/powerpoint/2010/main" val="3170268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E4C80-EA4B-4169-82FD-7D90B7B0D6AB}"/>
              </a:ext>
            </a:extLst>
          </p:cNvPr>
          <p:cNvSpPr>
            <a:spLocks noGrp="1"/>
          </p:cNvSpPr>
          <p:nvPr>
            <p:ph type="title"/>
          </p:nvPr>
        </p:nvSpPr>
        <p:spPr>
          <a:xfrm>
            <a:off x="4965430" y="629268"/>
            <a:ext cx="6586491" cy="1286160"/>
          </a:xfrm>
        </p:spPr>
        <p:txBody>
          <a:bodyPr anchor="b">
            <a:normAutofit/>
          </a:bodyPr>
          <a:lstStyle/>
          <a:p>
            <a:r>
              <a:rPr lang="en-US" sz="4100">
                <a:cs typeface="Calibri Light"/>
              </a:rPr>
              <a:t>Activity #4 – </a:t>
            </a:r>
            <a:br>
              <a:rPr lang="en-US" sz="4100">
                <a:cs typeface="Calibri Light"/>
              </a:rPr>
            </a:br>
            <a:r>
              <a:rPr lang="en-US" sz="4100">
                <a:cs typeface="Calibri Light"/>
              </a:rPr>
              <a:t>Make a Tree Friend</a:t>
            </a:r>
          </a:p>
        </p:txBody>
      </p:sp>
      <p:sp>
        <p:nvSpPr>
          <p:cNvPr id="3" name="Content Placeholder 2">
            <a:extLst>
              <a:ext uri="{FF2B5EF4-FFF2-40B4-BE49-F238E27FC236}">
                <a16:creationId xmlns:a16="http://schemas.microsoft.com/office/drawing/2014/main" id="{619B5CF4-8EC4-407D-ABC5-FAD91ED81AAC}"/>
              </a:ext>
            </a:extLst>
          </p:cNvPr>
          <p:cNvSpPr>
            <a:spLocks noGrp="1"/>
          </p:cNvSpPr>
          <p:nvPr>
            <p:ph idx="1"/>
          </p:nvPr>
        </p:nvSpPr>
        <p:spPr>
          <a:xfrm>
            <a:off x="4965431" y="2294627"/>
            <a:ext cx="6931545" cy="4360512"/>
          </a:xfrm>
        </p:spPr>
        <p:txBody>
          <a:bodyPr vert="horz" lIns="91440" tIns="45720" rIns="91440" bIns="45720" rtlCol="0" anchor="t">
            <a:noAutofit/>
          </a:bodyPr>
          <a:lstStyle/>
          <a:p>
            <a:r>
              <a:rPr lang="en-US" sz="2000">
                <a:cs typeface="Calibri" panose="020F0502020204030204"/>
              </a:rPr>
              <a:t>Go outside and pick a tree. Then spend time with your tree like you were visiting a friend or family. </a:t>
            </a:r>
          </a:p>
          <a:p>
            <a:r>
              <a:rPr lang="en-US" sz="2000">
                <a:cs typeface="Calibri" panose="020F0502020204030204"/>
              </a:rPr>
              <a:t>Ideas for how you can spend your time:</a:t>
            </a:r>
          </a:p>
          <a:p>
            <a:pPr lvl="1"/>
            <a:r>
              <a:rPr lang="en-US" sz="2000">
                <a:ea typeface="+mn-lt"/>
                <a:cs typeface="+mn-lt"/>
              </a:rPr>
              <a:t>Talk to your tree</a:t>
            </a:r>
          </a:p>
          <a:p>
            <a:pPr lvl="1"/>
            <a:r>
              <a:rPr lang="en-US" sz="2000">
                <a:ea typeface="+mn-lt"/>
                <a:cs typeface="+mn-lt"/>
              </a:rPr>
              <a:t>Look at your tree</a:t>
            </a:r>
          </a:p>
          <a:p>
            <a:pPr lvl="1"/>
            <a:r>
              <a:rPr lang="en-US" sz="2000">
                <a:ea typeface="+mn-lt"/>
                <a:cs typeface="+mn-lt"/>
              </a:rPr>
              <a:t>Feel the bark</a:t>
            </a:r>
          </a:p>
          <a:p>
            <a:pPr lvl="1"/>
            <a:r>
              <a:rPr lang="en-US" sz="2000">
                <a:ea typeface="+mn-lt"/>
                <a:cs typeface="+mn-lt"/>
              </a:rPr>
              <a:t>Walk around your tree</a:t>
            </a:r>
          </a:p>
          <a:p>
            <a:pPr lvl="1"/>
            <a:r>
              <a:rPr lang="en-US" sz="2000">
                <a:ea typeface="+mn-lt"/>
                <a:cs typeface="+mn-lt"/>
              </a:rPr>
              <a:t>Hug your tree</a:t>
            </a:r>
          </a:p>
          <a:p>
            <a:pPr lvl="1"/>
            <a:r>
              <a:rPr lang="en-US" sz="2000">
                <a:ea typeface="+mn-lt"/>
                <a:cs typeface="+mn-lt"/>
              </a:rPr>
              <a:t>Simply just be with your tree</a:t>
            </a:r>
            <a:endParaRPr lang="en-US" sz="2000">
              <a:cs typeface="Calibri"/>
            </a:endParaRPr>
          </a:p>
          <a:p>
            <a:pPr marL="457200" lvl="1" indent="0">
              <a:buNone/>
            </a:pPr>
            <a:endParaRPr lang="en-US" sz="2000">
              <a:ea typeface="+mn-lt"/>
              <a:cs typeface="+mn-lt"/>
            </a:endParaRPr>
          </a:p>
          <a:p>
            <a:pPr marL="0" indent="0">
              <a:spcBef>
                <a:spcPts val="0"/>
              </a:spcBef>
              <a:buNone/>
            </a:pPr>
            <a:r>
              <a:rPr lang="en-US" sz="2000" u="sng">
                <a:ea typeface="+mn-lt"/>
                <a:cs typeface="+mn-lt"/>
              </a:rPr>
              <a:t>Questions for afterwards:</a:t>
            </a:r>
            <a:endParaRPr lang="en-US" sz="2000">
              <a:ea typeface="+mn-lt"/>
              <a:cs typeface="+mn-lt"/>
            </a:endParaRPr>
          </a:p>
          <a:p>
            <a:pPr marL="342900" indent="-342900">
              <a:spcBef>
                <a:spcPts val="0"/>
              </a:spcBef>
            </a:pPr>
            <a:r>
              <a:rPr lang="en-US" sz="2000">
                <a:ea typeface="+mn-lt"/>
                <a:cs typeface="+mn-lt"/>
              </a:rPr>
              <a:t>What did you learn from your tree?</a:t>
            </a:r>
            <a:endParaRPr lang="en-US" sz="2000">
              <a:cs typeface="Calibri"/>
            </a:endParaRPr>
          </a:p>
          <a:p>
            <a:pPr marL="342900" indent="-342900">
              <a:spcBef>
                <a:spcPts val="0"/>
              </a:spcBef>
            </a:pPr>
            <a:r>
              <a:rPr lang="en-US" sz="2000">
                <a:ea typeface="+mn-lt"/>
                <a:cs typeface="+mn-lt"/>
              </a:rPr>
              <a:t>How did spending time with your tree make you feel?</a:t>
            </a:r>
            <a:endParaRPr lang="en-US" sz="2000">
              <a:cs typeface="Calibri"/>
            </a:endParaRPr>
          </a:p>
          <a:p>
            <a:pPr lvl="1"/>
            <a:endParaRPr lang="en-US" sz="1400">
              <a:cs typeface="Calibri" panose="020F0502020204030204"/>
            </a:endParaRPr>
          </a:p>
          <a:p>
            <a:pPr lvl="1"/>
            <a:endParaRPr lang="en-US" sz="1400">
              <a:cs typeface="Calibri" panose="020F0502020204030204"/>
            </a:endParaRPr>
          </a:p>
          <a:p>
            <a:pPr marL="0" indent="0">
              <a:buNone/>
            </a:pPr>
            <a:endParaRPr lang="en-US" sz="1400">
              <a:cs typeface="Calibri" panose="020F0502020204030204"/>
            </a:endParaRPr>
          </a:p>
        </p:txBody>
      </p:sp>
      <p:pic>
        <p:nvPicPr>
          <p:cNvPr id="11" name="Picture 11">
            <a:extLst>
              <a:ext uri="{FF2B5EF4-FFF2-40B4-BE49-F238E27FC236}">
                <a16:creationId xmlns:a16="http://schemas.microsoft.com/office/drawing/2014/main" id="{4F01AC17-0375-42BD-90F2-9D27D052E419}"/>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9875"/>
          <a:stretch/>
        </p:blipFill>
        <p:spPr>
          <a:xfrm>
            <a:off x="20" y="1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26D4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4673C5F-3ADC-40AD-8129-0D5DCE7C6D8D}"/>
              </a:ext>
            </a:extLst>
          </p:cNvPr>
          <p:cNvSpPr txBox="1"/>
          <p:nvPr/>
        </p:nvSpPr>
        <p:spPr>
          <a:xfrm>
            <a:off x="6274229" y="4001145"/>
            <a:ext cx="50291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u="sng">
              <a:cs typeface="Calibri"/>
            </a:endParaRPr>
          </a:p>
        </p:txBody>
      </p:sp>
      <p:sp>
        <p:nvSpPr>
          <p:cNvPr id="12" name="TextBox 11">
            <a:extLst>
              <a:ext uri="{FF2B5EF4-FFF2-40B4-BE49-F238E27FC236}">
                <a16:creationId xmlns:a16="http://schemas.microsoft.com/office/drawing/2014/main" id="{92EBD002-D307-4959-8F2C-416672681F0B}"/>
              </a:ext>
            </a:extLst>
          </p:cNvPr>
          <p:cNvSpPr txBox="1"/>
          <p:nvPr/>
        </p:nvSpPr>
        <p:spPr>
          <a:xfrm>
            <a:off x="2314122" y="6657945"/>
            <a:ext cx="2321469" cy="200055"/>
          </a:xfrm>
          <a:prstGeom prst="rect">
            <a:avLst/>
          </a:prstGeom>
          <a:noFill/>
        </p:spPr>
        <p:txBody>
          <a:bodyPr wrap="none" lIns="91440" tIns="45720" rIns="91440" bIns="45720" anchor="t">
            <a:spAutoFit/>
          </a:bodyPr>
          <a:lstStyle/>
          <a:p>
            <a:pPr algn="r">
              <a:spcAft>
                <a:spcPts val="600"/>
              </a:spcAft>
            </a:pPr>
            <a:r>
              <a:rPr lang="en-US" sz="700">
                <a:hlinkClick r:id="rId4">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5">
                  <a:extLst>
                    <a:ext uri="{A12FA001-AC4F-418D-AE19-62706E023703}">
                      <ahyp:hlinkClr xmlns="" xmlns:ahyp="http://schemas.microsoft.com/office/drawing/2018/hyperlinkcolor" val="tx"/>
                    </a:ext>
                  </a:extLst>
                </a:hlinkClick>
              </a:rPr>
              <a:t>CC BY-SA</a:t>
            </a:r>
            <a:r>
              <a:rPr lang="en-US" sz="700"/>
              <a:t>.</a:t>
            </a:r>
            <a:endParaRPr lang="en-US" sz="700">
              <a:cs typeface="Calibri"/>
            </a:endParaRPr>
          </a:p>
        </p:txBody>
      </p:sp>
      <p:sp>
        <p:nvSpPr>
          <p:cNvPr id="9" name="Oval 8">
            <a:hlinkClick r:id="rId6"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6" action="ppaction://hlinksldjump"/>
              </a:rPr>
              <a:t>Choice Board</a:t>
            </a:r>
            <a:endParaRPr lang="en-US" sz="1600"/>
          </a:p>
        </p:txBody>
      </p:sp>
    </p:spTree>
    <p:extLst>
      <p:ext uri="{BB962C8B-B14F-4D97-AF65-F5344CB8AC3E}">
        <p14:creationId xmlns:p14="http://schemas.microsoft.com/office/powerpoint/2010/main" val="3731862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8C94856-200D-405A-AB35-F9553D46E0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CBE843-5B05-4619-A48A-51B5DBC1EAE6}"/>
              </a:ext>
            </a:extLst>
          </p:cNvPr>
          <p:cNvSpPr>
            <a:spLocks noGrp="1"/>
          </p:cNvSpPr>
          <p:nvPr>
            <p:ph type="title"/>
          </p:nvPr>
        </p:nvSpPr>
        <p:spPr>
          <a:xfrm>
            <a:off x="563768" y="403607"/>
            <a:ext cx="7223595" cy="629491"/>
          </a:xfrm>
        </p:spPr>
        <p:txBody>
          <a:bodyPr anchor="t">
            <a:noAutofit/>
          </a:bodyPr>
          <a:lstStyle/>
          <a:p>
            <a:r>
              <a:rPr lang="en-US" sz="3600">
                <a:cs typeface="Calibri Light"/>
              </a:rPr>
              <a:t>Activity # 5 – Look at Trees </a:t>
            </a:r>
          </a:p>
        </p:txBody>
      </p:sp>
      <p:sp>
        <p:nvSpPr>
          <p:cNvPr id="3" name="Content Placeholder 2">
            <a:extLst>
              <a:ext uri="{FF2B5EF4-FFF2-40B4-BE49-F238E27FC236}">
                <a16:creationId xmlns:a16="http://schemas.microsoft.com/office/drawing/2014/main" id="{0508DCAD-CC1E-421D-9430-7AAAD936090F}"/>
              </a:ext>
            </a:extLst>
          </p:cNvPr>
          <p:cNvSpPr>
            <a:spLocks noGrp="1"/>
          </p:cNvSpPr>
          <p:nvPr>
            <p:ph idx="1"/>
          </p:nvPr>
        </p:nvSpPr>
        <p:spPr>
          <a:xfrm>
            <a:off x="346428" y="1213440"/>
            <a:ext cx="6792274" cy="5354421"/>
          </a:xfrm>
        </p:spPr>
        <p:txBody>
          <a:bodyPr vert="horz" lIns="91440" tIns="45720" rIns="91440" bIns="45720" rtlCol="0" anchor="t">
            <a:noAutofit/>
          </a:bodyPr>
          <a:lstStyle/>
          <a:p>
            <a:pPr marL="0" indent="0">
              <a:buNone/>
            </a:pPr>
            <a:r>
              <a:rPr lang="en-US" sz="1600" b="1" u="sng" dirty="0">
                <a:solidFill>
                  <a:schemeClr val="tx1">
                    <a:alpha val="60000"/>
                  </a:schemeClr>
                </a:solidFill>
                <a:ea typeface="+mn-lt"/>
                <a:cs typeface="+mn-lt"/>
              </a:rPr>
              <a:t>Have you ever noticed how unique each tree is?</a:t>
            </a:r>
            <a:r>
              <a:rPr lang="en-US" sz="1600" b="1" dirty="0">
                <a:solidFill>
                  <a:schemeClr val="tx1">
                    <a:alpha val="60000"/>
                  </a:schemeClr>
                </a:solidFill>
                <a:ea typeface="+mn-lt"/>
                <a:cs typeface="+mn-lt"/>
              </a:rPr>
              <a:t> </a:t>
            </a:r>
            <a:r>
              <a:rPr lang="en-US" sz="1600" dirty="0">
                <a:solidFill>
                  <a:schemeClr val="tx1">
                    <a:alpha val="60000"/>
                  </a:schemeClr>
                </a:solidFill>
                <a:ea typeface="+mn-lt"/>
                <a:cs typeface="+mn-lt"/>
              </a:rPr>
              <a:t>Explore trees in your school yard, back yard, local park, or area. When you approach each tree, look up to the top, look down at the base, look at the bark and feel it with your hands.</a:t>
            </a:r>
          </a:p>
          <a:p>
            <a:pPr marL="0" indent="0">
              <a:buNone/>
            </a:pPr>
            <a:r>
              <a:rPr lang="en-US" sz="1600" u="sng" dirty="0">
                <a:solidFill>
                  <a:schemeClr val="tx1">
                    <a:alpha val="60000"/>
                  </a:schemeClr>
                </a:solidFill>
                <a:ea typeface="+mn-lt"/>
                <a:cs typeface="+mn-lt"/>
              </a:rPr>
              <a:t>Some questions to think about when you look at each tree:</a:t>
            </a:r>
          </a:p>
          <a:p>
            <a:r>
              <a:rPr lang="en-CA" sz="1600" dirty="0">
                <a:solidFill>
                  <a:schemeClr val="tx1">
                    <a:alpha val="60000"/>
                  </a:schemeClr>
                </a:solidFill>
                <a:ea typeface="+mn-lt"/>
                <a:cs typeface="+mn-lt"/>
              </a:rPr>
              <a:t>Is the </a:t>
            </a:r>
            <a:r>
              <a:rPr lang="en-CA" sz="1600" u="sng" dirty="0">
                <a:solidFill>
                  <a:schemeClr val="tx1">
                    <a:alpha val="60000"/>
                  </a:schemeClr>
                </a:solidFill>
                <a:ea typeface="+mn-lt"/>
                <a:cs typeface="+mn-lt"/>
              </a:rPr>
              <a:t>tree</a:t>
            </a:r>
            <a:r>
              <a:rPr lang="en-CA" sz="1600" dirty="0">
                <a:solidFill>
                  <a:schemeClr val="tx1">
                    <a:alpha val="60000"/>
                  </a:schemeClr>
                </a:solidFill>
                <a:ea typeface="+mn-lt"/>
                <a:cs typeface="+mn-lt"/>
              </a:rPr>
              <a:t> </a:t>
            </a:r>
            <a:r>
              <a:rPr lang="en-CA" sz="1600" b="1" dirty="0">
                <a:solidFill>
                  <a:schemeClr val="tx1">
                    <a:alpha val="60000"/>
                  </a:schemeClr>
                </a:solidFill>
                <a:ea typeface="+mn-lt"/>
                <a:cs typeface="+mn-lt"/>
              </a:rPr>
              <a:t>big </a:t>
            </a:r>
            <a:r>
              <a:rPr lang="en-CA" sz="1600" dirty="0">
                <a:solidFill>
                  <a:schemeClr val="tx1">
                    <a:alpha val="60000"/>
                  </a:schemeClr>
                </a:solidFill>
                <a:ea typeface="+mn-lt"/>
                <a:cs typeface="+mn-lt"/>
              </a:rPr>
              <a:t>and</a:t>
            </a:r>
            <a:r>
              <a:rPr lang="en-CA" sz="1600" b="1" dirty="0">
                <a:solidFill>
                  <a:schemeClr val="tx1">
                    <a:alpha val="60000"/>
                  </a:schemeClr>
                </a:solidFill>
                <a:ea typeface="+mn-lt"/>
                <a:cs typeface="+mn-lt"/>
              </a:rPr>
              <a:t> tall</a:t>
            </a:r>
            <a:r>
              <a:rPr lang="en-CA" sz="1600" dirty="0">
                <a:solidFill>
                  <a:schemeClr val="tx1">
                    <a:alpha val="60000"/>
                  </a:schemeClr>
                </a:solidFill>
                <a:ea typeface="+mn-lt"/>
                <a:cs typeface="+mn-lt"/>
              </a:rPr>
              <a:t>, </a:t>
            </a:r>
            <a:r>
              <a:rPr lang="en-CA" sz="1600" b="1" dirty="0">
                <a:solidFill>
                  <a:schemeClr val="tx1">
                    <a:alpha val="60000"/>
                  </a:schemeClr>
                </a:solidFill>
                <a:ea typeface="+mn-lt"/>
                <a:cs typeface="+mn-lt"/>
              </a:rPr>
              <a:t>teeny tiny</a:t>
            </a:r>
            <a:r>
              <a:rPr lang="en-CA" sz="1600" dirty="0">
                <a:solidFill>
                  <a:schemeClr val="tx1">
                    <a:alpha val="60000"/>
                  </a:schemeClr>
                </a:solidFill>
                <a:ea typeface="+mn-lt"/>
                <a:cs typeface="+mn-lt"/>
              </a:rPr>
              <a:t>, </a:t>
            </a:r>
            <a:r>
              <a:rPr lang="en-CA" sz="1600" b="1" dirty="0">
                <a:solidFill>
                  <a:schemeClr val="tx1">
                    <a:alpha val="60000"/>
                  </a:schemeClr>
                </a:solidFill>
                <a:ea typeface="+mn-lt"/>
                <a:cs typeface="+mn-lt"/>
              </a:rPr>
              <a:t>old</a:t>
            </a:r>
            <a:r>
              <a:rPr lang="en-CA" sz="1600" dirty="0">
                <a:solidFill>
                  <a:schemeClr val="tx1">
                    <a:alpha val="60000"/>
                  </a:schemeClr>
                </a:solidFill>
                <a:ea typeface="+mn-lt"/>
                <a:cs typeface="+mn-lt"/>
              </a:rPr>
              <a:t> or </a:t>
            </a:r>
            <a:r>
              <a:rPr lang="en-CA" sz="1600" b="1" dirty="0">
                <a:solidFill>
                  <a:schemeClr val="tx1">
                    <a:alpha val="60000"/>
                  </a:schemeClr>
                </a:solidFill>
                <a:ea typeface="+mn-lt"/>
                <a:cs typeface="+mn-lt"/>
              </a:rPr>
              <a:t>young</a:t>
            </a:r>
            <a:r>
              <a:rPr lang="en-CA" sz="1600" dirty="0">
                <a:solidFill>
                  <a:schemeClr val="tx1">
                    <a:alpha val="60000"/>
                  </a:schemeClr>
                </a:solidFill>
                <a:ea typeface="+mn-lt"/>
                <a:cs typeface="+mn-lt"/>
              </a:rPr>
              <a:t>, have </a:t>
            </a:r>
            <a:r>
              <a:rPr lang="en-CA" sz="1600" b="1" dirty="0">
                <a:solidFill>
                  <a:schemeClr val="tx1">
                    <a:alpha val="60000"/>
                  </a:schemeClr>
                </a:solidFill>
                <a:ea typeface="+mn-lt"/>
                <a:cs typeface="+mn-lt"/>
              </a:rPr>
              <a:t>holes, </a:t>
            </a:r>
            <a:r>
              <a:rPr lang="en-CA" sz="1600" dirty="0">
                <a:solidFill>
                  <a:schemeClr val="tx1">
                    <a:alpha val="60000"/>
                  </a:schemeClr>
                </a:solidFill>
                <a:ea typeface="+mn-lt"/>
                <a:cs typeface="+mn-lt"/>
              </a:rPr>
              <a:t>a</a:t>
            </a:r>
            <a:r>
              <a:rPr lang="en-CA" sz="1600" b="1" dirty="0">
                <a:solidFill>
                  <a:schemeClr val="tx1">
                    <a:alpha val="60000"/>
                  </a:schemeClr>
                </a:solidFill>
                <a:ea typeface="+mn-lt"/>
                <a:cs typeface="+mn-lt"/>
              </a:rPr>
              <a:t> ring</a:t>
            </a:r>
            <a:r>
              <a:rPr lang="en-CA" sz="1600" dirty="0">
                <a:solidFill>
                  <a:schemeClr val="tx1">
                    <a:alpha val="60000"/>
                  </a:schemeClr>
                </a:solidFill>
                <a:ea typeface="+mn-lt"/>
                <a:cs typeface="+mn-lt"/>
              </a:rPr>
              <a:t> or is </a:t>
            </a:r>
            <a:r>
              <a:rPr lang="en-CA" sz="1600" b="1" dirty="0">
                <a:solidFill>
                  <a:schemeClr val="tx1">
                    <a:alpha val="60000"/>
                  </a:schemeClr>
                </a:solidFill>
                <a:ea typeface="+mn-lt"/>
                <a:cs typeface="+mn-lt"/>
              </a:rPr>
              <a:t>hollow</a:t>
            </a:r>
            <a:r>
              <a:rPr lang="en-CA" sz="1600" dirty="0">
                <a:solidFill>
                  <a:schemeClr val="tx1">
                    <a:alpha val="60000"/>
                  </a:schemeClr>
                </a:solidFill>
                <a:ea typeface="+mn-lt"/>
                <a:cs typeface="+mn-lt"/>
              </a:rPr>
              <a:t>?</a:t>
            </a:r>
          </a:p>
          <a:p>
            <a:r>
              <a:rPr lang="en-CA" sz="1600" dirty="0">
                <a:solidFill>
                  <a:schemeClr val="tx1">
                    <a:alpha val="60000"/>
                  </a:schemeClr>
                </a:solidFill>
                <a:ea typeface="+mn-lt"/>
                <a:cs typeface="+mn-lt"/>
              </a:rPr>
              <a:t>Is the tree </a:t>
            </a:r>
            <a:r>
              <a:rPr lang="en-CA" sz="1600" u="sng" dirty="0">
                <a:solidFill>
                  <a:schemeClr val="tx1">
                    <a:alpha val="60000"/>
                  </a:schemeClr>
                </a:solidFill>
                <a:ea typeface="+mn-lt"/>
                <a:cs typeface="+mn-lt"/>
              </a:rPr>
              <a:t>bark</a:t>
            </a:r>
            <a:r>
              <a:rPr lang="en-CA" sz="1600" dirty="0">
                <a:solidFill>
                  <a:schemeClr val="tx1">
                    <a:alpha val="60000"/>
                  </a:schemeClr>
                </a:solidFill>
                <a:ea typeface="+mn-lt"/>
                <a:cs typeface="+mn-lt"/>
              </a:rPr>
              <a:t> </a:t>
            </a:r>
            <a:r>
              <a:rPr lang="en-CA" sz="1600" b="1" dirty="0">
                <a:solidFill>
                  <a:schemeClr val="tx1">
                    <a:alpha val="60000"/>
                  </a:schemeClr>
                </a:solidFill>
                <a:ea typeface="+mn-lt"/>
                <a:cs typeface="+mn-lt"/>
              </a:rPr>
              <a:t>rough</a:t>
            </a:r>
            <a:r>
              <a:rPr lang="en-CA" sz="1600" dirty="0">
                <a:solidFill>
                  <a:schemeClr val="tx1">
                    <a:alpha val="60000"/>
                  </a:schemeClr>
                </a:solidFill>
                <a:ea typeface="+mn-lt"/>
                <a:cs typeface="+mn-lt"/>
              </a:rPr>
              <a:t>, </a:t>
            </a:r>
            <a:r>
              <a:rPr lang="en-CA" sz="1600" b="1" dirty="0">
                <a:solidFill>
                  <a:schemeClr val="tx1">
                    <a:alpha val="60000"/>
                  </a:schemeClr>
                </a:solidFill>
                <a:ea typeface="+mn-lt"/>
                <a:cs typeface="+mn-lt"/>
              </a:rPr>
              <a:t>smooth</a:t>
            </a:r>
            <a:r>
              <a:rPr lang="en-CA" sz="1600" dirty="0">
                <a:solidFill>
                  <a:schemeClr val="tx1">
                    <a:alpha val="60000"/>
                  </a:schemeClr>
                </a:solidFill>
                <a:ea typeface="+mn-lt"/>
                <a:cs typeface="+mn-lt"/>
              </a:rPr>
              <a:t>, </a:t>
            </a:r>
            <a:r>
              <a:rPr lang="en-CA" sz="1600" b="1" dirty="0">
                <a:solidFill>
                  <a:schemeClr val="tx1">
                    <a:alpha val="60000"/>
                  </a:schemeClr>
                </a:solidFill>
                <a:ea typeface="+mn-lt"/>
                <a:cs typeface="+mn-lt"/>
              </a:rPr>
              <a:t>warm</a:t>
            </a:r>
            <a:r>
              <a:rPr lang="en-CA" sz="1600" dirty="0">
                <a:solidFill>
                  <a:schemeClr val="tx1">
                    <a:alpha val="60000"/>
                  </a:schemeClr>
                </a:solidFill>
                <a:ea typeface="+mn-lt"/>
                <a:cs typeface="+mn-lt"/>
              </a:rPr>
              <a:t>, </a:t>
            </a:r>
            <a:r>
              <a:rPr lang="en-CA" sz="1600" b="1" dirty="0">
                <a:solidFill>
                  <a:schemeClr val="tx1">
                    <a:alpha val="60000"/>
                  </a:schemeClr>
                </a:solidFill>
                <a:ea typeface="+mn-lt"/>
                <a:cs typeface="+mn-lt"/>
              </a:rPr>
              <a:t>cold</a:t>
            </a:r>
            <a:r>
              <a:rPr lang="en-CA" sz="1600" dirty="0">
                <a:solidFill>
                  <a:schemeClr val="tx1">
                    <a:alpha val="60000"/>
                  </a:schemeClr>
                </a:solidFill>
                <a:ea typeface="+mn-lt"/>
                <a:cs typeface="+mn-lt"/>
              </a:rPr>
              <a:t>, </a:t>
            </a:r>
            <a:r>
              <a:rPr lang="en-CA" sz="1600" b="1" dirty="0">
                <a:solidFill>
                  <a:schemeClr val="tx1">
                    <a:alpha val="60000"/>
                  </a:schemeClr>
                </a:solidFill>
                <a:ea typeface="+mn-lt"/>
                <a:cs typeface="+mn-lt"/>
              </a:rPr>
              <a:t>sticky</a:t>
            </a:r>
            <a:r>
              <a:rPr lang="en-CA" sz="1600" dirty="0">
                <a:solidFill>
                  <a:schemeClr val="tx1">
                    <a:alpha val="60000"/>
                  </a:schemeClr>
                </a:solidFill>
                <a:ea typeface="+mn-lt"/>
                <a:cs typeface="+mn-lt"/>
              </a:rPr>
              <a:t> with sap</a:t>
            </a:r>
            <a:r>
              <a:rPr lang="en-CA" sz="1600" b="1" dirty="0">
                <a:solidFill>
                  <a:schemeClr val="tx1">
                    <a:alpha val="60000"/>
                  </a:schemeClr>
                </a:solidFill>
                <a:ea typeface="+mn-lt"/>
                <a:cs typeface="+mn-lt"/>
              </a:rPr>
              <a:t> </a:t>
            </a:r>
            <a:r>
              <a:rPr lang="en-CA" sz="1600" dirty="0">
                <a:solidFill>
                  <a:schemeClr val="tx1">
                    <a:alpha val="60000"/>
                  </a:schemeClr>
                </a:solidFill>
                <a:ea typeface="+mn-lt"/>
                <a:cs typeface="+mn-lt"/>
              </a:rPr>
              <a:t>or </a:t>
            </a:r>
            <a:r>
              <a:rPr lang="en-CA" sz="1600" b="1" dirty="0">
                <a:solidFill>
                  <a:schemeClr val="tx1">
                    <a:alpha val="60000"/>
                  </a:schemeClr>
                </a:solidFill>
                <a:ea typeface="+mn-lt"/>
                <a:cs typeface="+mn-lt"/>
              </a:rPr>
              <a:t>bare</a:t>
            </a:r>
            <a:r>
              <a:rPr lang="en-CA" sz="1600" dirty="0">
                <a:solidFill>
                  <a:schemeClr val="tx1">
                    <a:alpha val="60000"/>
                  </a:schemeClr>
                </a:solidFill>
                <a:ea typeface="+mn-lt"/>
                <a:cs typeface="+mn-lt"/>
              </a:rPr>
              <a:t> due to termites or other bugs or animals?</a:t>
            </a:r>
            <a:endParaRPr lang="en-US" sz="1600" dirty="0">
              <a:solidFill>
                <a:schemeClr val="tx1">
                  <a:alpha val="60000"/>
                </a:schemeClr>
              </a:solidFill>
              <a:ea typeface="+mn-lt"/>
              <a:cs typeface="+mn-lt"/>
            </a:endParaRPr>
          </a:p>
          <a:p>
            <a:r>
              <a:rPr lang="en-CA" sz="1600" dirty="0">
                <a:solidFill>
                  <a:schemeClr val="tx1">
                    <a:alpha val="60000"/>
                  </a:schemeClr>
                </a:solidFill>
                <a:ea typeface="+mn-lt"/>
                <a:cs typeface="+mn-lt"/>
              </a:rPr>
              <a:t>Is the tree </a:t>
            </a:r>
            <a:r>
              <a:rPr lang="en-CA" sz="1600" u="sng" dirty="0">
                <a:solidFill>
                  <a:schemeClr val="tx1">
                    <a:alpha val="60000"/>
                  </a:schemeClr>
                </a:solidFill>
                <a:ea typeface="+mn-lt"/>
                <a:cs typeface="+mn-lt"/>
              </a:rPr>
              <a:t>trunk</a:t>
            </a:r>
            <a:r>
              <a:rPr lang="en-CA" sz="1600" dirty="0">
                <a:solidFill>
                  <a:schemeClr val="tx1">
                    <a:alpha val="60000"/>
                  </a:schemeClr>
                </a:solidFill>
                <a:ea typeface="+mn-lt"/>
                <a:cs typeface="+mn-lt"/>
              </a:rPr>
              <a:t> </a:t>
            </a:r>
            <a:r>
              <a:rPr lang="en-CA" sz="1600" b="1" dirty="0">
                <a:solidFill>
                  <a:schemeClr val="tx1">
                    <a:alpha val="60000"/>
                  </a:schemeClr>
                </a:solidFill>
                <a:ea typeface="+mn-lt"/>
                <a:cs typeface="+mn-lt"/>
              </a:rPr>
              <a:t>wide</a:t>
            </a:r>
            <a:r>
              <a:rPr lang="en-CA" sz="1600" dirty="0">
                <a:solidFill>
                  <a:schemeClr val="tx1">
                    <a:alpha val="60000"/>
                  </a:schemeClr>
                </a:solidFill>
                <a:ea typeface="+mn-lt"/>
                <a:cs typeface="+mn-lt"/>
              </a:rPr>
              <a:t>, </a:t>
            </a:r>
            <a:r>
              <a:rPr lang="en-CA" sz="1600" b="1" dirty="0">
                <a:solidFill>
                  <a:schemeClr val="tx1">
                    <a:alpha val="60000"/>
                  </a:schemeClr>
                </a:solidFill>
                <a:ea typeface="+mn-lt"/>
                <a:cs typeface="+mn-lt"/>
              </a:rPr>
              <a:t>narrow,</a:t>
            </a:r>
            <a:r>
              <a:rPr lang="en-CA" sz="1600" dirty="0">
                <a:solidFill>
                  <a:schemeClr val="tx1">
                    <a:alpha val="60000"/>
                  </a:schemeClr>
                </a:solidFill>
                <a:ea typeface="+mn-lt"/>
                <a:cs typeface="+mn-lt"/>
              </a:rPr>
              <a:t> or </a:t>
            </a:r>
            <a:r>
              <a:rPr lang="en-CA" sz="1600" b="1" dirty="0">
                <a:solidFill>
                  <a:schemeClr val="tx1">
                    <a:alpha val="60000"/>
                  </a:schemeClr>
                </a:solidFill>
                <a:ea typeface="+mn-lt"/>
                <a:cs typeface="+mn-lt"/>
              </a:rPr>
              <a:t>split</a:t>
            </a:r>
            <a:r>
              <a:rPr lang="en-CA" sz="1600" dirty="0">
                <a:solidFill>
                  <a:schemeClr val="tx1">
                    <a:alpha val="60000"/>
                  </a:schemeClr>
                </a:solidFill>
                <a:ea typeface="+mn-lt"/>
                <a:cs typeface="+mn-lt"/>
              </a:rPr>
              <a:t> into two or more with lots of </a:t>
            </a:r>
            <a:r>
              <a:rPr lang="en-CA" sz="1600" b="1" dirty="0">
                <a:solidFill>
                  <a:schemeClr val="tx1">
                    <a:alpha val="60000"/>
                  </a:schemeClr>
                </a:solidFill>
                <a:ea typeface="+mn-lt"/>
                <a:cs typeface="+mn-lt"/>
              </a:rPr>
              <a:t>sprouts</a:t>
            </a:r>
            <a:r>
              <a:rPr lang="en-CA" sz="1600" dirty="0">
                <a:solidFill>
                  <a:schemeClr val="tx1">
                    <a:alpha val="60000"/>
                  </a:schemeClr>
                </a:solidFill>
                <a:ea typeface="+mn-lt"/>
                <a:cs typeface="+mn-lt"/>
              </a:rPr>
              <a:t> and </a:t>
            </a:r>
            <a:r>
              <a:rPr lang="en-CA" sz="1600" b="1" dirty="0">
                <a:solidFill>
                  <a:schemeClr val="tx1">
                    <a:alpha val="60000"/>
                  </a:schemeClr>
                </a:solidFill>
                <a:ea typeface="+mn-lt"/>
                <a:cs typeface="+mn-lt"/>
              </a:rPr>
              <a:t>branches</a:t>
            </a:r>
            <a:r>
              <a:rPr lang="en-CA" sz="1600" dirty="0">
                <a:solidFill>
                  <a:schemeClr val="tx1">
                    <a:alpha val="60000"/>
                  </a:schemeClr>
                </a:solidFill>
                <a:ea typeface="+mn-lt"/>
                <a:cs typeface="+mn-lt"/>
              </a:rPr>
              <a:t>?</a:t>
            </a:r>
            <a:endParaRPr lang="en-US" sz="1600" dirty="0">
              <a:solidFill>
                <a:schemeClr val="tx1">
                  <a:alpha val="60000"/>
                </a:schemeClr>
              </a:solidFill>
              <a:ea typeface="+mn-lt"/>
              <a:cs typeface="+mn-lt"/>
            </a:endParaRPr>
          </a:p>
          <a:p>
            <a:r>
              <a:rPr lang="en-CA" sz="1600" dirty="0">
                <a:solidFill>
                  <a:schemeClr val="tx1">
                    <a:alpha val="60000"/>
                  </a:schemeClr>
                </a:solidFill>
                <a:ea typeface="+mn-lt"/>
                <a:cs typeface="+mn-lt"/>
              </a:rPr>
              <a:t>Are the tree </a:t>
            </a:r>
            <a:r>
              <a:rPr lang="en-CA" sz="1600" u="sng" dirty="0">
                <a:solidFill>
                  <a:schemeClr val="tx1">
                    <a:alpha val="60000"/>
                  </a:schemeClr>
                </a:solidFill>
                <a:ea typeface="+mn-lt"/>
                <a:cs typeface="+mn-lt"/>
              </a:rPr>
              <a:t>branches</a:t>
            </a:r>
            <a:r>
              <a:rPr lang="en-CA" sz="1600" dirty="0">
                <a:solidFill>
                  <a:schemeClr val="tx1">
                    <a:alpha val="60000"/>
                  </a:schemeClr>
                </a:solidFill>
                <a:ea typeface="+mn-lt"/>
                <a:cs typeface="+mn-lt"/>
              </a:rPr>
              <a:t> </a:t>
            </a:r>
            <a:r>
              <a:rPr lang="en-CA" sz="1600" b="1" dirty="0">
                <a:solidFill>
                  <a:schemeClr val="tx1">
                    <a:alpha val="60000"/>
                  </a:schemeClr>
                </a:solidFill>
                <a:ea typeface="+mn-lt"/>
                <a:cs typeface="+mn-lt"/>
              </a:rPr>
              <a:t>big</a:t>
            </a:r>
            <a:r>
              <a:rPr lang="en-CA" sz="1600" dirty="0">
                <a:solidFill>
                  <a:schemeClr val="tx1">
                    <a:alpha val="60000"/>
                  </a:schemeClr>
                </a:solidFill>
                <a:ea typeface="+mn-lt"/>
                <a:cs typeface="+mn-lt"/>
              </a:rPr>
              <a:t>, </a:t>
            </a:r>
            <a:r>
              <a:rPr lang="en-CA" sz="1600" b="1" dirty="0">
                <a:solidFill>
                  <a:schemeClr val="tx1">
                    <a:alpha val="60000"/>
                  </a:schemeClr>
                </a:solidFill>
                <a:ea typeface="+mn-lt"/>
                <a:cs typeface="+mn-lt"/>
              </a:rPr>
              <a:t>small</a:t>
            </a:r>
            <a:r>
              <a:rPr lang="en-CA" sz="1600" dirty="0">
                <a:solidFill>
                  <a:schemeClr val="tx1">
                    <a:alpha val="60000"/>
                  </a:schemeClr>
                </a:solidFill>
                <a:ea typeface="+mn-lt"/>
                <a:cs typeface="+mn-lt"/>
              </a:rPr>
              <a:t>,</a:t>
            </a:r>
            <a:r>
              <a:rPr lang="en-CA" sz="1600" b="1" dirty="0">
                <a:solidFill>
                  <a:schemeClr val="tx1">
                    <a:alpha val="60000"/>
                  </a:schemeClr>
                </a:solidFill>
                <a:ea typeface="+mn-lt"/>
                <a:cs typeface="+mn-lt"/>
              </a:rPr>
              <a:t> cut,</a:t>
            </a:r>
            <a:r>
              <a:rPr lang="en-CA" sz="1600" dirty="0">
                <a:solidFill>
                  <a:schemeClr val="tx1">
                    <a:alpha val="60000"/>
                  </a:schemeClr>
                </a:solidFill>
                <a:ea typeface="+mn-lt"/>
                <a:cs typeface="+mn-lt"/>
              </a:rPr>
              <a:t> or have </a:t>
            </a:r>
            <a:r>
              <a:rPr lang="en-CA" sz="1600" b="1" dirty="0">
                <a:solidFill>
                  <a:schemeClr val="tx1">
                    <a:alpha val="60000"/>
                  </a:schemeClr>
                </a:solidFill>
                <a:ea typeface="+mn-lt"/>
                <a:cs typeface="+mn-lt"/>
              </a:rPr>
              <a:t>few</a:t>
            </a:r>
            <a:r>
              <a:rPr lang="en-CA" sz="1600" dirty="0">
                <a:solidFill>
                  <a:schemeClr val="tx1">
                    <a:alpha val="60000"/>
                  </a:schemeClr>
                </a:solidFill>
                <a:ea typeface="+mn-lt"/>
                <a:cs typeface="+mn-lt"/>
              </a:rPr>
              <a:t> or </a:t>
            </a:r>
            <a:r>
              <a:rPr lang="en-CA" sz="1600" b="1" dirty="0">
                <a:solidFill>
                  <a:schemeClr val="tx1">
                    <a:alpha val="60000"/>
                  </a:schemeClr>
                </a:solidFill>
                <a:ea typeface="+mn-lt"/>
                <a:cs typeface="+mn-lt"/>
              </a:rPr>
              <a:t>many</a:t>
            </a:r>
            <a:r>
              <a:rPr lang="en-CA" sz="1600" dirty="0">
                <a:solidFill>
                  <a:schemeClr val="tx1">
                    <a:alpha val="60000"/>
                  </a:schemeClr>
                </a:solidFill>
                <a:ea typeface="+mn-lt"/>
                <a:cs typeface="+mn-lt"/>
              </a:rPr>
              <a:t> sprouts and leaves?</a:t>
            </a:r>
            <a:endParaRPr lang="en-US" sz="1600" dirty="0">
              <a:solidFill>
                <a:schemeClr val="tx1">
                  <a:alpha val="60000"/>
                </a:schemeClr>
              </a:solidFill>
              <a:ea typeface="+mn-lt"/>
              <a:cs typeface="+mn-lt"/>
            </a:endParaRPr>
          </a:p>
          <a:p>
            <a:r>
              <a:rPr lang="en-CA" sz="1600" dirty="0">
                <a:solidFill>
                  <a:schemeClr val="tx1">
                    <a:alpha val="60000"/>
                  </a:schemeClr>
                </a:solidFill>
                <a:ea typeface="+mn-lt"/>
                <a:cs typeface="+mn-lt"/>
              </a:rPr>
              <a:t>Are the tree </a:t>
            </a:r>
            <a:r>
              <a:rPr lang="en-CA" sz="1600" u="sng" dirty="0">
                <a:solidFill>
                  <a:schemeClr val="tx1">
                    <a:alpha val="60000"/>
                  </a:schemeClr>
                </a:solidFill>
                <a:ea typeface="+mn-lt"/>
                <a:cs typeface="+mn-lt"/>
              </a:rPr>
              <a:t>leaves</a:t>
            </a:r>
            <a:r>
              <a:rPr lang="en-CA" sz="1600" dirty="0">
                <a:solidFill>
                  <a:schemeClr val="tx1">
                    <a:alpha val="60000"/>
                  </a:schemeClr>
                </a:solidFill>
                <a:ea typeface="+mn-lt"/>
                <a:cs typeface="+mn-lt"/>
              </a:rPr>
              <a:t> different </a:t>
            </a:r>
            <a:r>
              <a:rPr lang="en-CA" sz="1600" b="1" dirty="0">
                <a:solidFill>
                  <a:schemeClr val="tx1">
                    <a:alpha val="60000"/>
                  </a:schemeClr>
                </a:solidFill>
                <a:ea typeface="+mn-lt"/>
                <a:cs typeface="+mn-lt"/>
              </a:rPr>
              <a:t>shapes, sizes, colours, thicknesses</a:t>
            </a:r>
            <a:r>
              <a:rPr lang="en-CA" sz="1600" dirty="0">
                <a:solidFill>
                  <a:schemeClr val="tx1">
                    <a:alpha val="60000"/>
                  </a:schemeClr>
                </a:solidFill>
                <a:ea typeface="+mn-lt"/>
                <a:cs typeface="+mn-lt"/>
              </a:rPr>
              <a:t>, </a:t>
            </a:r>
            <a:r>
              <a:rPr lang="en-CA" sz="1600" b="1" dirty="0">
                <a:solidFill>
                  <a:schemeClr val="tx1">
                    <a:alpha val="60000"/>
                  </a:schemeClr>
                </a:solidFill>
                <a:ea typeface="+mn-lt"/>
                <a:cs typeface="+mn-lt"/>
              </a:rPr>
              <a:t>rough</a:t>
            </a:r>
            <a:r>
              <a:rPr lang="en-CA" sz="1600" dirty="0">
                <a:solidFill>
                  <a:schemeClr val="tx1">
                    <a:alpha val="60000"/>
                  </a:schemeClr>
                </a:solidFill>
                <a:ea typeface="+mn-lt"/>
                <a:cs typeface="+mn-lt"/>
              </a:rPr>
              <a:t> or </a:t>
            </a:r>
            <a:r>
              <a:rPr lang="en-CA" sz="1600" b="1" dirty="0">
                <a:solidFill>
                  <a:schemeClr val="tx1">
                    <a:alpha val="60000"/>
                  </a:schemeClr>
                </a:solidFill>
                <a:ea typeface="+mn-lt"/>
                <a:cs typeface="+mn-lt"/>
              </a:rPr>
              <a:t>smooth</a:t>
            </a:r>
            <a:r>
              <a:rPr lang="en-CA" sz="1600" dirty="0">
                <a:solidFill>
                  <a:schemeClr val="tx1">
                    <a:alpha val="60000"/>
                  </a:schemeClr>
                </a:solidFill>
                <a:ea typeface="+mn-lt"/>
                <a:cs typeface="+mn-lt"/>
              </a:rPr>
              <a:t>?</a:t>
            </a:r>
            <a:endParaRPr lang="en-US" sz="1600" dirty="0">
              <a:solidFill>
                <a:schemeClr val="tx1">
                  <a:alpha val="60000"/>
                </a:schemeClr>
              </a:solidFill>
              <a:ea typeface="+mn-lt"/>
              <a:cs typeface="+mn-lt"/>
            </a:endParaRPr>
          </a:p>
          <a:p>
            <a:r>
              <a:rPr lang="en-CA" sz="1600" dirty="0">
                <a:solidFill>
                  <a:schemeClr val="tx1">
                    <a:alpha val="60000"/>
                  </a:schemeClr>
                </a:solidFill>
                <a:ea typeface="+mn-lt"/>
                <a:cs typeface="+mn-lt"/>
              </a:rPr>
              <a:t>Does the tree have </a:t>
            </a:r>
            <a:r>
              <a:rPr lang="en-CA" sz="1600" u="sng" dirty="0">
                <a:solidFill>
                  <a:schemeClr val="tx1">
                    <a:alpha val="60000"/>
                  </a:schemeClr>
                </a:solidFill>
                <a:ea typeface="+mn-lt"/>
                <a:cs typeface="+mn-lt"/>
              </a:rPr>
              <a:t>moss</a:t>
            </a:r>
            <a:r>
              <a:rPr lang="en-CA" sz="1600" dirty="0">
                <a:solidFill>
                  <a:schemeClr val="tx1">
                    <a:alpha val="60000"/>
                  </a:schemeClr>
                </a:solidFill>
                <a:ea typeface="+mn-lt"/>
                <a:cs typeface="+mn-lt"/>
              </a:rPr>
              <a:t> or </a:t>
            </a:r>
            <a:r>
              <a:rPr lang="en-CA" sz="1600" u="sng" dirty="0">
                <a:solidFill>
                  <a:schemeClr val="tx1">
                    <a:alpha val="60000"/>
                  </a:schemeClr>
                </a:solidFill>
                <a:ea typeface="+mn-lt"/>
                <a:cs typeface="+mn-lt"/>
              </a:rPr>
              <a:t>fungus</a:t>
            </a:r>
            <a:r>
              <a:rPr lang="en-CA" sz="1600" dirty="0">
                <a:solidFill>
                  <a:schemeClr val="tx1">
                    <a:alpha val="60000"/>
                  </a:schemeClr>
                </a:solidFill>
                <a:ea typeface="+mn-lt"/>
                <a:cs typeface="+mn-lt"/>
              </a:rPr>
              <a:t>? If so, what </a:t>
            </a:r>
            <a:r>
              <a:rPr lang="en-CA" sz="1600" b="1" dirty="0">
                <a:solidFill>
                  <a:schemeClr val="tx1">
                    <a:alpha val="60000"/>
                  </a:schemeClr>
                </a:solidFill>
                <a:ea typeface="+mn-lt"/>
                <a:cs typeface="+mn-lt"/>
              </a:rPr>
              <a:t>colour</a:t>
            </a:r>
            <a:r>
              <a:rPr lang="en-CA" sz="1600" dirty="0">
                <a:solidFill>
                  <a:schemeClr val="tx1">
                    <a:alpha val="60000"/>
                  </a:schemeClr>
                </a:solidFill>
                <a:ea typeface="+mn-lt"/>
                <a:cs typeface="+mn-lt"/>
              </a:rPr>
              <a:t> or </a:t>
            </a:r>
            <a:r>
              <a:rPr lang="en-CA" sz="1600" b="1" dirty="0">
                <a:solidFill>
                  <a:schemeClr val="tx1">
                    <a:alpha val="60000"/>
                  </a:schemeClr>
                </a:solidFill>
                <a:ea typeface="+mn-lt"/>
                <a:cs typeface="+mn-lt"/>
              </a:rPr>
              <a:t>texture</a:t>
            </a:r>
            <a:r>
              <a:rPr lang="en-CA" sz="1600" dirty="0">
                <a:solidFill>
                  <a:schemeClr val="tx1">
                    <a:alpha val="60000"/>
                  </a:schemeClr>
                </a:solidFill>
                <a:ea typeface="+mn-lt"/>
                <a:cs typeface="+mn-lt"/>
              </a:rPr>
              <a:t> is it? </a:t>
            </a:r>
          </a:p>
          <a:p>
            <a:r>
              <a:rPr lang="en-CA" sz="1600" dirty="0">
                <a:solidFill>
                  <a:schemeClr val="tx1">
                    <a:alpha val="60000"/>
                  </a:schemeClr>
                </a:solidFill>
                <a:ea typeface="+mn-lt"/>
                <a:cs typeface="+mn-lt"/>
              </a:rPr>
              <a:t>Does the tree have </a:t>
            </a:r>
            <a:r>
              <a:rPr lang="en-CA" sz="1600" u="sng" dirty="0">
                <a:solidFill>
                  <a:schemeClr val="tx1">
                    <a:alpha val="60000"/>
                  </a:schemeClr>
                </a:solidFill>
                <a:ea typeface="+mn-lt"/>
                <a:cs typeface="+mn-lt"/>
              </a:rPr>
              <a:t>pinecones</a:t>
            </a:r>
            <a:r>
              <a:rPr lang="en-CA" sz="1600" dirty="0">
                <a:solidFill>
                  <a:schemeClr val="tx1">
                    <a:alpha val="60000"/>
                  </a:schemeClr>
                </a:solidFill>
                <a:ea typeface="+mn-lt"/>
                <a:cs typeface="+mn-lt"/>
              </a:rPr>
              <a:t> and </a:t>
            </a:r>
            <a:r>
              <a:rPr lang="en-CA" sz="1600" u="sng" dirty="0">
                <a:solidFill>
                  <a:schemeClr val="tx1">
                    <a:alpha val="60000"/>
                  </a:schemeClr>
                </a:solidFill>
                <a:ea typeface="+mn-lt"/>
                <a:cs typeface="+mn-lt"/>
              </a:rPr>
              <a:t>pine needles</a:t>
            </a:r>
            <a:r>
              <a:rPr lang="en-CA" sz="1600" dirty="0">
                <a:solidFill>
                  <a:schemeClr val="tx1">
                    <a:alpha val="60000"/>
                  </a:schemeClr>
                </a:solidFill>
                <a:ea typeface="+mn-lt"/>
                <a:cs typeface="+mn-lt"/>
              </a:rPr>
              <a:t>? Is so, what </a:t>
            </a:r>
            <a:r>
              <a:rPr lang="en-CA" sz="1600" b="1" dirty="0">
                <a:solidFill>
                  <a:schemeClr val="tx1">
                    <a:alpha val="60000"/>
                  </a:schemeClr>
                </a:solidFill>
                <a:ea typeface="+mn-lt"/>
                <a:cs typeface="+mn-lt"/>
              </a:rPr>
              <a:t>size</a:t>
            </a:r>
            <a:r>
              <a:rPr lang="en-CA" sz="1600" dirty="0">
                <a:solidFill>
                  <a:schemeClr val="tx1">
                    <a:alpha val="60000"/>
                  </a:schemeClr>
                </a:solidFill>
                <a:ea typeface="+mn-lt"/>
                <a:cs typeface="+mn-lt"/>
              </a:rPr>
              <a:t>, </a:t>
            </a:r>
            <a:r>
              <a:rPr lang="en-CA" sz="1600" b="1" dirty="0">
                <a:solidFill>
                  <a:schemeClr val="tx1">
                    <a:alpha val="60000"/>
                  </a:schemeClr>
                </a:solidFill>
                <a:ea typeface="+mn-lt"/>
                <a:cs typeface="+mn-lt"/>
              </a:rPr>
              <a:t>colour</a:t>
            </a:r>
            <a:r>
              <a:rPr lang="en-CA" sz="1600" dirty="0">
                <a:solidFill>
                  <a:schemeClr val="tx1">
                    <a:alpha val="60000"/>
                  </a:schemeClr>
                </a:solidFill>
                <a:ea typeface="+mn-lt"/>
                <a:cs typeface="+mn-lt"/>
              </a:rPr>
              <a:t> and </a:t>
            </a:r>
            <a:r>
              <a:rPr lang="en-CA" sz="1600" b="1" dirty="0">
                <a:solidFill>
                  <a:schemeClr val="tx1">
                    <a:alpha val="60000"/>
                  </a:schemeClr>
                </a:solidFill>
                <a:ea typeface="+mn-lt"/>
                <a:cs typeface="+mn-lt"/>
              </a:rPr>
              <a:t>structure</a:t>
            </a:r>
            <a:r>
              <a:rPr lang="en-CA" sz="1600" dirty="0">
                <a:solidFill>
                  <a:schemeClr val="tx1">
                    <a:alpha val="60000"/>
                  </a:schemeClr>
                </a:solidFill>
                <a:ea typeface="+mn-lt"/>
                <a:cs typeface="+mn-lt"/>
              </a:rPr>
              <a:t> are they? </a:t>
            </a:r>
          </a:p>
          <a:p>
            <a:r>
              <a:rPr lang="en-CA" sz="1600" dirty="0">
                <a:solidFill>
                  <a:schemeClr val="tx1">
                    <a:alpha val="60000"/>
                  </a:schemeClr>
                </a:solidFill>
                <a:ea typeface="+mn-lt"/>
                <a:cs typeface="+mn-lt"/>
              </a:rPr>
              <a:t>Do the tree </a:t>
            </a:r>
            <a:r>
              <a:rPr lang="en-CA" sz="1600" u="sng" dirty="0">
                <a:solidFill>
                  <a:schemeClr val="tx1">
                    <a:alpha val="60000"/>
                  </a:schemeClr>
                </a:solidFill>
                <a:ea typeface="+mn-lt"/>
                <a:cs typeface="+mn-lt"/>
              </a:rPr>
              <a:t>roots</a:t>
            </a:r>
            <a:r>
              <a:rPr lang="en-CA" sz="1600" b="1" dirty="0">
                <a:solidFill>
                  <a:schemeClr val="tx1">
                    <a:alpha val="60000"/>
                  </a:schemeClr>
                </a:solidFill>
                <a:ea typeface="+mn-lt"/>
                <a:cs typeface="+mn-lt"/>
              </a:rPr>
              <a:t> </a:t>
            </a:r>
            <a:r>
              <a:rPr lang="en-CA" sz="1600" dirty="0">
                <a:solidFill>
                  <a:schemeClr val="tx1">
                    <a:alpha val="60000"/>
                  </a:schemeClr>
                </a:solidFill>
                <a:ea typeface="+mn-lt"/>
                <a:cs typeface="+mn-lt"/>
              </a:rPr>
              <a:t>grow </a:t>
            </a:r>
            <a:r>
              <a:rPr lang="en-CA" sz="1600" b="1" dirty="0">
                <a:solidFill>
                  <a:schemeClr val="tx1">
                    <a:alpha val="60000"/>
                  </a:schemeClr>
                </a:solidFill>
                <a:ea typeface="+mn-lt"/>
                <a:cs typeface="+mn-lt"/>
              </a:rPr>
              <a:t>near</a:t>
            </a:r>
            <a:r>
              <a:rPr lang="en-CA" sz="1600" dirty="0">
                <a:solidFill>
                  <a:schemeClr val="tx1">
                    <a:alpha val="60000"/>
                  </a:schemeClr>
                </a:solidFill>
                <a:ea typeface="+mn-lt"/>
                <a:cs typeface="+mn-lt"/>
              </a:rPr>
              <a:t> the surface or </a:t>
            </a:r>
            <a:r>
              <a:rPr lang="en-CA" sz="1600" b="1" dirty="0">
                <a:solidFill>
                  <a:schemeClr val="tx1">
                    <a:alpha val="60000"/>
                  </a:schemeClr>
                </a:solidFill>
                <a:ea typeface="+mn-lt"/>
                <a:cs typeface="+mn-lt"/>
              </a:rPr>
              <a:t>deep</a:t>
            </a:r>
            <a:r>
              <a:rPr lang="en-CA" sz="1600" dirty="0">
                <a:solidFill>
                  <a:schemeClr val="tx1">
                    <a:alpha val="60000"/>
                  </a:schemeClr>
                </a:solidFill>
                <a:ea typeface="+mn-lt"/>
                <a:cs typeface="+mn-lt"/>
              </a:rPr>
              <a:t> into the ground?</a:t>
            </a:r>
            <a:endParaRPr lang="en-US" sz="1600" dirty="0">
              <a:solidFill>
                <a:schemeClr val="tx1">
                  <a:alpha val="60000"/>
                </a:schemeClr>
              </a:solidFill>
              <a:ea typeface="+mn-lt"/>
              <a:cs typeface="+mn-lt"/>
            </a:endParaRPr>
          </a:p>
        </p:txBody>
      </p:sp>
      <p:pic>
        <p:nvPicPr>
          <p:cNvPr id="5" name="Picture 7">
            <a:extLst>
              <a:ext uri="{FF2B5EF4-FFF2-40B4-BE49-F238E27FC236}">
                <a16:creationId xmlns:a16="http://schemas.microsoft.com/office/drawing/2014/main" id="{7B5CEA11-050C-482C-B37C-5695E82DC4AD}"/>
              </a:ext>
            </a:extLst>
          </p:cNvPr>
          <p:cNvPicPr>
            <a:picLocks noChangeAspect="1"/>
          </p:cNvPicPr>
          <p:nvPr/>
        </p:nvPicPr>
        <p:blipFill rotWithShape="1">
          <a:blip r:embed="rId3"/>
          <a:srcRect l="26648" r="26648"/>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lnTo>
                  <a:pt x="0" y="0"/>
                </a:lnTo>
                <a:close/>
              </a:path>
            </a:pathLst>
          </a:custGeom>
        </p:spPr>
      </p:pic>
      <p:sp>
        <p:nvSpPr>
          <p:cNvPr id="4" name="TextBox 3">
            <a:extLst>
              <a:ext uri="{FF2B5EF4-FFF2-40B4-BE49-F238E27FC236}">
                <a16:creationId xmlns:a16="http://schemas.microsoft.com/office/drawing/2014/main" id="{8920F581-FC54-45F8-B340-3DC5C3347C9D}"/>
              </a:ext>
            </a:extLst>
          </p:cNvPr>
          <p:cNvSpPr txBox="1"/>
          <p:nvPr/>
        </p:nvSpPr>
        <p:spPr>
          <a:xfrm>
            <a:off x="10216551" y="6650965"/>
            <a:ext cx="2297502"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ea typeface="+mn-lt"/>
                <a:cs typeface="+mn-lt"/>
                <a:hlinkClick r:id="rId4"/>
              </a:rPr>
              <a:t>"Nature"</a:t>
            </a:r>
            <a:r>
              <a:rPr lang="en-US" sz="700">
                <a:ea typeface="+mn-lt"/>
                <a:cs typeface="+mn-lt"/>
              </a:rPr>
              <a:t> by </a:t>
            </a:r>
            <a:r>
              <a:rPr lang="en-US" sz="700">
                <a:ea typeface="+mn-lt"/>
                <a:cs typeface="+mn-lt"/>
                <a:hlinkClick r:id="rId5"/>
              </a:rPr>
              <a:t>ChrisA1995</a:t>
            </a:r>
            <a:r>
              <a:rPr lang="en-US" sz="700">
                <a:ea typeface="+mn-lt"/>
                <a:cs typeface="+mn-lt"/>
              </a:rPr>
              <a:t> is licensed under </a:t>
            </a:r>
            <a:r>
              <a:rPr lang="en-US" sz="700">
                <a:ea typeface="+mn-lt"/>
                <a:cs typeface="+mn-lt"/>
                <a:hlinkClick r:id="rId6"/>
              </a:rPr>
              <a:t>CC BY 2.0</a:t>
            </a:r>
            <a:r>
              <a:rPr lang="en-US" sz="700">
                <a:ea typeface="+mn-lt"/>
                <a:cs typeface="+mn-lt"/>
              </a:rPr>
              <a:t> </a:t>
            </a:r>
            <a:endParaRPr lang="en-US" sz="700">
              <a:cs typeface="Calibri"/>
            </a:endParaRPr>
          </a:p>
        </p:txBody>
      </p:sp>
      <p:sp>
        <p:nvSpPr>
          <p:cNvPr id="8" name="Oval 7">
            <a:hlinkClick r:id="rId7"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7" action="ppaction://hlinksldjump"/>
              </a:rPr>
              <a:t>Choice Board</a:t>
            </a:r>
            <a:endParaRPr lang="en-US" sz="1600"/>
          </a:p>
        </p:txBody>
      </p:sp>
    </p:spTree>
    <p:extLst>
      <p:ext uri="{BB962C8B-B14F-4D97-AF65-F5344CB8AC3E}">
        <p14:creationId xmlns:p14="http://schemas.microsoft.com/office/powerpoint/2010/main" val="2027809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B603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E2A0C6-4E2D-4C94-80ED-D76EC02D5F0D}"/>
              </a:ext>
            </a:extLst>
          </p:cNvPr>
          <p:cNvSpPr>
            <a:spLocks noGrp="1"/>
          </p:cNvSpPr>
          <p:nvPr>
            <p:ph type="title"/>
          </p:nvPr>
        </p:nvSpPr>
        <p:spPr>
          <a:xfrm>
            <a:off x="524256" y="491260"/>
            <a:ext cx="6594189" cy="1625210"/>
          </a:xfrm>
        </p:spPr>
        <p:txBody>
          <a:bodyPr>
            <a:normAutofit/>
          </a:bodyPr>
          <a:lstStyle/>
          <a:p>
            <a:pPr algn="ctr"/>
            <a:r>
              <a:rPr lang="en-US" sz="5400" b="1">
                <a:solidFill>
                  <a:srgbClr val="FFFFFF"/>
                </a:solidFill>
                <a:cs typeface="Calibri Light"/>
              </a:rPr>
              <a:t>How do we relate to </a:t>
            </a:r>
            <a:r>
              <a:rPr lang="en-US" sz="5400" b="1">
                <a:cs typeface="Calibri Light"/>
              </a:rPr>
              <a:t/>
            </a:r>
            <a:br>
              <a:rPr lang="en-US" sz="5400" b="1">
                <a:cs typeface="Calibri Light"/>
              </a:rPr>
            </a:br>
            <a:r>
              <a:rPr lang="en-US" sz="5400" b="1">
                <a:solidFill>
                  <a:srgbClr val="FFFFFF"/>
                </a:solidFill>
                <a:cs typeface="Calibri Light"/>
              </a:rPr>
              <a:t>and with the land?</a:t>
            </a:r>
          </a:p>
        </p:txBody>
      </p:sp>
      <p:pic>
        <p:nvPicPr>
          <p:cNvPr id="4" name="Picture 4" descr="A picture containing water, outdoor, plant, nature&#10;&#10;Description automatically generated">
            <a:extLst>
              <a:ext uri="{FF2B5EF4-FFF2-40B4-BE49-F238E27FC236}">
                <a16:creationId xmlns:a16="http://schemas.microsoft.com/office/drawing/2014/main" id="{834E0983-5E7B-4A19-979E-BE575001FDDC}"/>
              </a:ext>
            </a:extLst>
          </p:cNvPr>
          <p:cNvPicPr>
            <a:picLocks noChangeAspect="1"/>
          </p:cNvPicPr>
          <p:nvPr/>
        </p:nvPicPr>
        <p:blipFill rotWithShape="1">
          <a:blip r:embed="rId3"/>
          <a:srcRect t="6665" b="6665"/>
          <a:stretch/>
        </p:blipFill>
        <p:spPr>
          <a:xfrm>
            <a:off x="327547" y="2454903"/>
            <a:ext cx="7058306"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3427BB5-E915-41F1-8501-6E033669D926}"/>
              </a:ext>
            </a:extLst>
          </p:cNvPr>
          <p:cNvSpPr>
            <a:spLocks noGrp="1"/>
          </p:cNvSpPr>
          <p:nvPr>
            <p:ph idx="1"/>
          </p:nvPr>
        </p:nvSpPr>
        <p:spPr>
          <a:xfrm>
            <a:off x="7684262" y="1931669"/>
            <a:ext cx="3971078" cy="4399133"/>
          </a:xfrm>
        </p:spPr>
        <p:txBody>
          <a:bodyPr vert="horz" lIns="91440" tIns="45720" rIns="91440" bIns="45720" rtlCol="0" anchor="ctr">
            <a:noAutofit/>
          </a:bodyPr>
          <a:lstStyle/>
          <a:p>
            <a:r>
              <a:rPr lang="en-US" sz="3200" dirty="0">
                <a:solidFill>
                  <a:srgbClr val="FFFFFF"/>
                </a:solidFill>
                <a:cs typeface="Calibri"/>
              </a:rPr>
              <a:t>What does a relationship with the land look like?</a:t>
            </a:r>
          </a:p>
          <a:p>
            <a:r>
              <a:rPr lang="en-US" sz="3200" dirty="0">
                <a:solidFill>
                  <a:srgbClr val="FFFFFF"/>
                </a:solidFill>
                <a:cs typeface="Calibri"/>
              </a:rPr>
              <a:t>How do we have a healthy relationship with the land?</a:t>
            </a:r>
          </a:p>
          <a:p>
            <a:r>
              <a:rPr lang="en-US" sz="3200" dirty="0">
                <a:solidFill>
                  <a:srgbClr val="FFFFFF"/>
                </a:solidFill>
                <a:cs typeface="Calibri"/>
              </a:rPr>
              <a:t>Why is it important to have a relationship with </a:t>
            </a:r>
            <a:br>
              <a:rPr lang="en-US" sz="3200" dirty="0">
                <a:solidFill>
                  <a:srgbClr val="FFFFFF"/>
                </a:solidFill>
                <a:cs typeface="Calibri"/>
              </a:rPr>
            </a:br>
            <a:r>
              <a:rPr lang="en-US" sz="3200" dirty="0">
                <a:solidFill>
                  <a:srgbClr val="FFFFFF"/>
                </a:solidFill>
                <a:cs typeface="Calibri"/>
              </a:rPr>
              <a:t>the land?</a:t>
            </a:r>
          </a:p>
          <a:p>
            <a:pPr lvl="1"/>
            <a:endParaRPr lang="en-US" sz="2000" dirty="0">
              <a:solidFill>
                <a:srgbClr val="FFFFFF"/>
              </a:solidFill>
              <a:cs typeface="Calibri"/>
            </a:endParaRPr>
          </a:p>
        </p:txBody>
      </p:sp>
      <p:sp>
        <p:nvSpPr>
          <p:cNvPr id="5" name="TextBox 4">
            <a:extLst>
              <a:ext uri="{FF2B5EF4-FFF2-40B4-BE49-F238E27FC236}">
                <a16:creationId xmlns:a16="http://schemas.microsoft.com/office/drawing/2014/main" id="{06A1B943-A331-4F29-BEFB-470BC378A4D6}"/>
              </a:ext>
            </a:extLst>
          </p:cNvPr>
          <p:cNvSpPr txBox="1"/>
          <p:nvPr/>
        </p:nvSpPr>
        <p:spPr>
          <a:xfrm>
            <a:off x="382438" y="6334664"/>
            <a:ext cx="6682596"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ea typeface="+mn-lt"/>
                <a:cs typeface="+mn-lt"/>
                <a:hlinkClick r:id="rId4"/>
              </a:rPr>
              <a:t>"First Natural Fire 10 flights arrive in Uganda - US Army Africa - 091011"</a:t>
            </a:r>
            <a:r>
              <a:rPr lang="en-US" sz="700">
                <a:ea typeface="+mn-lt"/>
                <a:cs typeface="+mn-lt"/>
              </a:rPr>
              <a:t> by </a:t>
            </a:r>
            <a:r>
              <a:rPr lang="en-US" sz="700">
                <a:ea typeface="+mn-lt"/>
                <a:cs typeface="+mn-lt"/>
                <a:hlinkClick r:id="rId5"/>
              </a:rPr>
              <a:t>US Army Africa</a:t>
            </a:r>
            <a:r>
              <a:rPr lang="en-US" sz="700">
                <a:ea typeface="+mn-lt"/>
                <a:cs typeface="+mn-lt"/>
              </a:rPr>
              <a:t> is licensed under </a:t>
            </a:r>
            <a:r>
              <a:rPr lang="en-US" sz="700">
                <a:ea typeface="+mn-lt"/>
                <a:cs typeface="+mn-lt"/>
                <a:hlinkClick r:id="rId6"/>
              </a:rPr>
              <a:t>CC BY 2.0</a:t>
            </a:r>
            <a:r>
              <a:rPr lang="en-US" sz="700">
                <a:ea typeface="+mn-lt"/>
                <a:cs typeface="+mn-lt"/>
              </a:rPr>
              <a:t> </a:t>
            </a:r>
            <a:endParaRPr lang="en-US" sz="700">
              <a:cs typeface="Calibri"/>
            </a:endParaRPr>
          </a:p>
        </p:txBody>
      </p:sp>
      <p:sp>
        <p:nvSpPr>
          <p:cNvPr id="6" name="Right Arrow 5"/>
          <p:cNvSpPr/>
          <p:nvPr/>
        </p:nvSpPr>
        <p:spPr>
          <a:xfrm flipH="1">
            <a:off x="7684262" y="491260"/>
            <a:ext cx="3825748" cy="97178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Inquiry Question</a:t>
            </a:r>
          </a:p>
        </p:txBody>
      </p:sp>
    </p:spTree>
    <p:extLst>
      <p:ext uri="{BB962C8B-B14F-4D97-AF65-F5344CB8AC3E}">
        <p14:creationId xmlns:p14="http://schemas.microsoft.com/office/powerpoint/2010/main" val="350226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6" descr="A picture containing tree, forest, outdoor, plant&#10;&#10;Description automatically generated">
            <a:extLst>
              <a:ext uri="{FF2B5EF4-FFF2-40B4-BE49-F238E27FC236}">
                <a16:creationId xmlns:a16="http://schemas.microsoft.com/office/drawing/2014/main" id="{46FF2BD0-B181-4706-86F0-CD561C6551B2}"/>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t="10428" r="9091" b="12675"/>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86C7B4A1-154A-4DF0-AC46-F88D75A2E0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2EFDA4-D56C-4329-AB2F-EE731E2708DF}"/>
              </a:ext>
            </a:extLst>
          </p:cNvPr>
          <p:cNvSpPr>
            <a:spLocks noGrp="1"/>
          </p:cNvSpPr>
          <p:nvPr>
            <p:ph type="title"/>
          </p:nvPr>
        </p:nvSpPr>
        <p:spPr>
          <a:xfrm>
            <a:off x="594804" y="640263"/>
            <a:ext cx="6619811" cy="1344975"/>
          </a:xfrm>
        </p:spPr>
        <p:txBody>
          <a:bodyPr>
            <a:normAutofit/>
          </a:bodyPr>
          <a:lstStyle/>
          <a:p>
            <a:r>
              <a:rPr lang="en-US" sz="4000">
                <a:cs typeface="Calibri Light"/>
              </a:rPr>
              <a:t>Activity #6 – Types of Trees</a:t>
            </a:r>
            <a:endParaRPr lang="en-US" sz="4000"/>
          </a:p>
        </p:txBody>
      </p:sp>
      <p:sp>
        <p:nvSpPr>
          <p:cNvPr id="3" name="Content Placeholder 2">
            <a:extLst>
              <a:ext uri="{FF2B5EF4-FFF2-40B4-BE49-F238E27FC236}">
                <a16:creationId xmlns:a16="http://schemas.microsoft.com/office/drawing/2014/main" id="{E0F39CC9-0D5E-4213-B1E7-FFFD800287F9}"/>
              </a:ext>
            </a:extLst>
          </p:cNvPr>
          <p:cNvSpPr>
            <a:spLocks noGrp="1"/>
          </p:cNvSpPr>
          <p:nvPr>
            <p:ph idx="1"/>
          </p:nvPr>
        </p:nvSpPr>
        <p:spPr>
          <a:xfrm>
            <a:off x="594109" y="2121763"/>
            <a:ext cx="6620505" cy="3773010"/>
          </a:xfrm>
        </p:spPr>
        <p:txBody>
          <a:bodyPr vert="horz" lIns="91440" tIns="45720" rIns="91440" bIns="45720" rtlCol="0" anchor="t">
            <a:normAutofit/>
          </a:bodyPr>
          <a:lstStyle/>
          <a:p>
            <a:r>
              <a:rPr lang="en-US" sz="2400">
                <a:cs typeface="Calibri"/>
              </a:rPr>
              <a:t>Go for a walk outside and note the different types of trees. </a:t>
            </a:r>
            <a:endParaRPr lang="en-US"/>
          </a:p>
          <a:p>
            <a:r>
              <a:rPr lang="en-US" sz="2400">
                <a:cs typeface="Calibri"/>
              </a:rPr>
              <a:t>Try and guess what types of trees they might be.</a:t>
            </a:r>
            <a:endParaRPr lang="en-US"/>
          </a:p>
          <a:p>
            <a:r>
              <a:rPr lang="en-US" sz="2400">
                <a:cs typeface="Calibri"/>
              </a:rPr>
              <a:t>Go inside and look at the </a:t>
            </a:r>
            <a:r>
              <a:rPr lang="en-US" sz="2400">
                <a:cs typeface="Calibri"/>
                <a:hlinkClick r:id="rId5"/>
              </a:rPr>
              <a:t>Field Guide for Trees of Manitoba website</a:t>
            </a:r>
            <a:r>
              <a:rPr lang="en-US" sz="2400">
                <a:cs typeface="Calibri"/>
              </a:rPr>
              <a:t>.</a:t>
            </a:r>
            <a:endParaRPr lang="en-US" sz="2400">
              <a:ea typeface="+mn-lt"/>
              <a:cs typeface="+mn-lt"/>
            </a:endParaRPr>
          </a:p>
          <a:p>
            <a:r>
              <a:rPr lang="en-US" sz="2400">
                <a:cs typeface="Calibri"/>
              </a:rPr>
              <a:t>Go back outside and see if you can identify the different types of trees.</a:t>
            </a:r>
          </a:p>
          <a:p>
            <a:endParaRPr lang="en-US" sz="2400">
              <a:cs typeface="Calibri"/>
            </a:endParaRPr>
          </a:p>
          <a:p>
            <a:endParaRPr lang="en-US" sz="2400">
              <a:cs typeface="Calibri"/>
            </a:endParaRPr>
          </a:p>
        </p:txBody>
      </p:sp>
      <p:sp>
        <p:nvSpPr>
          <p:cNvPr id="7" name="TextBox 6">
            <a:extLst>
              <a:ext uri="{FF2B5EF4-FFF2-40B4-BE49-F238E27FC236}">
                <a16:creationId xmlns:a16="http://schemas.microsoft.com/office/drawing/2014/main" id="{39158F0A-9ACE-4E91-B5CD-AF5EAA8FD36D}"/>
              </a:ext>
            </a:extLst>
          </p:cNvPr>
          <p:cNvSpPr txBox="1"/>
          <p:nvPr/>
        </p:nvSpPr>
        <p:spPr>
          <a:xfrm>
            <a:off x="9870532" y="6657945"/>
            <a:ext cx="2321468" cy="200055"/>
          </a:xfrm>
          <a:prstGeom prst="rect">
            <a:avLst/>
          </a:prstGeom>
          <a:noFill/>
        </p:spPr>
        <p:txBody>
          <a:bodyPr wrap="none" lIns="91440" tIns="45720" rIns="91440" bIns="45720" anchor="t">
            <a:spAutoFit/>
          </a:bodyPr>
          <a:lstStyle/>
          <a:p>
            <a:pPr algn="r">
              <a:spcAft>
                <a:spcPts val="600"/>
              </a:spcAft>
            </a:pPr>
            <a:r>
              <a:rPr lang="en-US" sz="700">
                <a:hlinkClick r:id="rId4">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6">
                  <a:extLst>
                    <a:ext uri="{A12FA001-AC4F-418D-AE19-62706E023703}">
                      <ahyp:hlinkClr xmlns="" xmlns:ahyp="http://schemas.microsoft.com/office/drawing/2018/hyperlinkcolor" val="tx"/>
                    </a:ext>
                  </a:extLst>
                </a:hlinkClick>
              </a:rPr>
              <a:t>CC BY-SA</a:t>
            </a:r>
            <a:r>
              <a:rPr lang="en-US" sz="700"/>
              <a:t>.</a:t>
            </a:r>
            <a:endParaRPr lang="en-US" sz="700">
              <a:cs typeface="Calibri"/>
            </a:endParaRPr>
          </a:p>
        </p:txBody>
      </p:sp>
      <p:sp>
        <p:nvSpPr>
          <p:cNvPr id="8" name="Oval 7">
            <a:hlinkClick r:id="rId7"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7" action="ppaction://hlinksldjump"/>
              </a:rPr>
              <a:t>Choice Board</a:t>
            </a:r>
            <a:endParaRPr lang="en-US" sz="1600"/>
          </a:p>
        </p:txBody>
      </p:sp>
    </p:spTree>
    <p:extLst>
      <p:ext uri="{BB962C8B-B14F-4D97-AF65-F5344CB8AC3E}">
        <p14:creationId xmlns:p14="http://schemas.microsoft.com/office/powerpoint/2010/main" val="1241435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D1B8-D554-4FE4-833A-A42C7B8449AE}"/>
              </a:ext>
            </a:extLst>
          </p:cNvPr>
          <p:cNvSpPr>
            <a:spLocks noGrp="1"/>
          </p:cNvSpPr>
          <p:nvPr>
            <p:ph type="title"/>
          </p:nvPr>
        </p:nvSpPr>
        <p:spPr>
          <a:xfrm>
            <a:off x="4965430" y="629268"/>
            <a:ext cx="6586491" cy="1286160"/>
          </a:xfrm>
        </p:spPr>
        <p:txBody>
          <a:bodyPr anchor="b">
            <a:normAutofit/>
          </a:bodyPr>
          <a:lstStyle/>
          <a:p>
            <a:r>
              <a:rPr lang="en-US">
                <a:cs typeface="Calibri Light"/>
              </a:rPr>
              <a:t>Activity #7 – Sketch a Tree</a:t>
            </a:r>
          </a:p>
        </p:txBody>
      </p:sp>
      <p:sp>
        <p:nvSpPr>
          <p:cNvPr id="3" name="Content Placeholder 2">
            <a:extLst>
              <a:ext uri="{FF2B5EF4-FFF2-40B4-BE49-F238E27FC236}">
                <a16:creationId xmlns:a16="http://schemas.microsoft.com/office/drawing/2014/main" id="{ACBF1EE8-4B73-4697-8639-8DF699F549DD}"/>
              </a:ext>
            </a:extLst>
          </p:cNvPr>
          <p:cNvSpPr>
            <a:spLocks noGrp="1"/>
          </p:cNvSpPr>
          <p:nvPr>
            <p:ph idx="1"/>
          </p:nvPr>
        </p:nvSpPr>
        <p:spPr>
          <a:xfrm>
            <a:off x="4965431" y="2438400"/>
            <a:ext cx="6586489" cy="3785419"/>
          </a:xfrm>
        </p:spPr>
        <p:txBody>
          <a:bodyPr vert="horz" lIns="91440" tIns="45720" rIns="91440" bIns="45720" rtlCol="0" anchor="t">
            <a:noAutofit/>
          </a:bodyPr>
          <a:lstStyle/>
          <a:p>
            <a:r>
              <a:rPr lang="en-US">
                <a:cs typeface="Calibri"/>
              </a:rPr>
              <a:t>Pick a tree.</a:t>
            </a:r>
          </a:p>
          <a:p>
            <a:r>
              <a:rPr lang="en-US">
                <a:cs typeface="Calibri"/>
              </a:rPr>
              <a:t>Do you know what kind of tree it is? How could you find out?</a:t>
            </a:r>
          </a:p>
          <a:p>
            <a:r>
              <a:rPr lang="en-US">
                <a:cs typeface="Calibri"/>
              </a:rPr>
              <a:t>How tall do you think your tree is?</a:t>
            </a:r>
          </a:p>
          <a:p>
            <a:r>
              <a:rPr lang="en-US">
                <a:cs typeface="Calibri"/>
              </a:rPr>
              <a:t>How wide is the trunk?</a:t>
            </a:r>
          </a:p>
          <a:p>
            <a:r>
              <a:rPr lang="en-US">
                <a:cs typeface="Calibri"/>
              </a:rPr>
              <a:t>How old do you think your tree is?</a:t>
            </a:r>
          </a:p>
          <a:p>
            <a:r>
              <a:rPr lang="en-US">
                <a:cs typeface="Calibri"/>
              </a:rPr>
              <a:t>What would you name this tree?</a:t>
            </a:r>
          </a:p>
          <a:p>
            <a:r>
              <a:rPr lang="en-US">
                <a:cs typeface="Calibri"/>
              </a:rPr>
              <a:t>Draw a sketch of your tree.</a:t>
            </a:r>
          </a:p>
        </p:txBody>
      </p:sp>
      <p:pic>
        <p:nvPicPr>
          <p:cNvPr id="5" name="Picture 6" descr="A picture containing tree, outdoor, forest, ground&#10;&#10;Description automatically generated">
            <a:extLst>
              <a:ext uri="{FF2B5EF4-FFF2-40B4-BE49-F238E27FC236}">
                <a16:creationId xmlns:a16="http://schemas.microsoft.com/office/drawing/2014/main" id="{FDE9EFF0-DB92-4266-9439-CBA9D79FADFB}"/>
              </a:ext>
            </a:extLst>
          </p:cNvPr>
          <p:cNvPicPr>
            <a:picLocks noChangeAspect="1"/>
          </p:cNvPicPr>
          <p:nvPr/>
        </p:nvPicPr>
        <p:blipFill rotWithShape="1">
          <a:blip r:embed="rId3"/>
          <a:srcRect l="27458" r="2745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7B13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0510CD9-A048-4F5C-8DC4-A119221F220B}"/>
              </a:ext>
            </a:extLst>
          </p:cNvPr>
          <p:cNvSpPr txBox="1"/>
          <p:nvPr/>
        </p:nvSpPr>
        <p:spPr>
          <a:xfrm>
            <a:off x="-5751" y="6607834"/>
            <a:ext cx="366335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ea typeface="+mn-lt"/>
                <a:cs typeface="+mn-lt"/>
                <a:hlinkClick r:id="rId4"/>
              </a:rPr>
              <a:t>"Fern Rock Nature Trail (6)"</a:t>
            </a:r>
            <a:r>
              <a:rPr lang="en-US" sz="700">
                <a:ea typeface="+mn-lt"/>
                <a:cs typeface="+mn-lt"/>
              </a:rPr>
              <a:t> by </a:t>
            </a:r>
            <a:r>
              <a:rPr lang="en-US" sz="700">
                <a:ea typeface="+mn-lt"/>
                <a:cs typeface="+mn-lt"/>
                <a:hlinkClick r:id="rId5"/>
              </a:rPr>
              <a:t>Nicholas_T</a:t>
            </a:r>
            <a:r>
              <a:rPr lang="en-US" sz="700">
                <a:ea typeface="+mn-lt"/>
                <a:cs typeface="+mn-lt"/>
              </a:rPr>
              <a:t> is licensed under </a:t>
            </a:r>
            <a:r>
              <a:rPr lang="en-US" sz="700">
                <a:ea typeface="+mn-lt"/>
                <a:cs typeface="+mn-lt"/>
                <a:hlinkClick r:id="rId6"/>
              </a:rPr>
              <a:t>CC BY 2.0</a:t>
            </a:r>
            <a:r>
              <a:rPr lang="en-US" sz="700">
                <a:ea typeface="+mn-lt"/>
                <a:cs typeface="+mn-lt"/>
              </a:rPr>
              <a:t> </a:t>
            </a:r>
            <a:endParaRPr lang="en-US" sz="700">
              <a:cs typeface="Calibri"/>
            </a:endParaRPr>
          </a:p>
        </p:txBody>
      </p:sp>
      <p:sp>
        <p:nvSpPr>
          <p:cNvPr id="8" name="Oval 7">
            <a:hlinkClick r:id="rId7"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7" action="ppaction://hlinksldjump"/>
              </a:rPr>
              <a:t>Choice Board</a:t>
            </a:r>
            <a:endParaRPr lang="en-US" sz="1600"/>
          </a:p>
        </p:txBody>
      </p:sp>
    </p:spTree>
    <p:extLst>
      <p:ext uri="{BB962C8B-B14F-4D97-AF65-F5344CB8AC3E}">
        <p14:creationId xmlns:p14="http://schemas.microsoft.com/office/powerpoint/2010/main" val="3960810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6" descr="A picture containing grass, tree, outdoor, path&#10;&#10;Description automatically generated">
            <a:extLst>
              <a:ext uri="{FF2B5EF4-FFF2-40B4-BE49-F238E27FC236}">
                <a16:creationId xmlns:a16="http://schemas.microsoft.com/office/drawing/2014/main" id="{956D5DA4-F4A2-4BCA-8072-88EC118EEDCE}"/>
              </a:ext>
            </a:extLst>
          </p:cNvPr>
          <p:cNvPicPr>
            <a:picLocks noChangeAspect="1"/>
          </p:cNvPicPr>
          <p:nvPr/>
        </p:nvPicPr>
        <p:blipFill rotWithShape="1">
          <a:blip r:embed="rId3">
            <a:alphaModFix/>
            <a:extLst>
              <a:ext uri="{837473B0-CC2E-450A-ABE3-18F120FF3D39}">
                <a1611:picAttrSrcUrl xmlns="" xmlns:a1611="http://schemas.microsoft.com/office/drawing/2016/11/main" r:id="rId4"/>
              </a:ext>
            </a:extLst>
          </a:blip>
          <a:srcRect l="17528" r="30260"/>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892D603B-6B4A-4C69-AF51-51CA998643A4}"/>
              </a:ext>
            </a:extLst>
          </p:cNvPr>
          <p:cNvSpPr>
            <a:spLocks noGrp="1"/>
          </p:cNvSpPr>
          <p:nvPr>
            <p:ph type="title"/>
          </p:nvPr>
        </p:nvSpPr>
        <p:spPr>
          <a:xfrm>
            <a:off x="567559" y="646386"/>
            <a:ext cx="5229679" cy="1463723"/>
          </a:xfrm>
        </p:spPr>
        <p:txBody>
          <a:bodyPr>
            <a:normAutofit/>
          </a:bodyPr>
          <a:lstStyle/>
          <a:p>
            <a:r>
              <a:rPr lang="en-US">
                <a:solidFill>
                  <a:srgbClr val="000000"/>
                </a:solidFill>
                <a:cs typeface="Calibri Light"/>
              </a:rPr>
              <a:t>Activity #8 – </a:t>
            </a:r>
            <a:br>
              <a:rPr lang="en-US">
                <a:solidFill>
                  <a:srgbClr val="000000"/>
                </a:solidFill>
                <a:cs typeface="Calibri Light"/>
              </a:rPr>
            </a:br>
            <a:r>
              <a:rPr lang="en-US">
                <a:solidFill>
                  <a:srgbClr val="000000"/>
                </a:solidFill>
                <a:cs typeface="Calibri Light"/>
              </a:rPr>
              <a:t>Explore your Backyard</a:t>
            </a:r>
            <a:endParaRPr lang="en-US">
              <a:solidFill>
                <a:srgbClr val="000000"/>
              </a:solidFill>
            </a:endParaRPr>
          </a:p>
        </p:txBody>
      </p:sp>
      <p:sp>
        <p:nvSpPr>
          <p:cNvPr id="3" name="Content Placeholder 2">
            <a:extLst>
              <a:ext uri="{FF2B5EF4-FFF2-40B4-BE49-F238E27FC236}">
                <a16:creationId xmlns:a16="http://schemas.microsoft.com/office/drawing/2014/main" id="{B175321C-4197-4054-A94A-9AD10B450973}"/>
              </a:ext>
            </a:extLst>
          </p:cNvPr>
          <p:cNvSpPr>
            <a:spLocks noGrp="1"/>
          </p:cNvSpPr>
          <p:nvPr>
            <p:ph idx="1"/>
          </p:nvPr>
        </p:nvSpPr>
        <p:spPr>
          <a:xfrm>
            <a:off x="373677" y="2473426"/>
            <a:ext cx="5425670" cy="4378301"/>
          </a:xfrm>
        </p:spPr>
        <p:txBody>
          <a:bodyPr vert="horz" lIns="91440" tIns="45720" rIns="91440" bIns="45720" rtlCol="0" anchor="ctr">
            <a:noAutofit/>
          </a:bodyPr>
          <a:lstStyle/>
          <a:p>
            <a:r>
              <a:rPr lang="en-US" sz="2200">
                <a:solidFill>
                  <a:srgbClr val="000000"/>
                </a:solidFill>
                <a:cs typeface="Calibri"/>
              </a:rPr>
              <a:t>Choose a place to explore. It can be your school yard, a back yard, or a nearby park.</a:t>
            </a:r>
          </a:p>
          <a:p>
            <a:r>
              <a:rPr lang="en-US" sz="2200">
                <a:solidFill>
                  <a:srgbClr val="000000"/>
                </a:solidFill>
                <a:cs typeface="Calibri"/>
              </a:rPr>
              <a:t>Walk around and observe. How much grass is there? How many trees are there? Where are the trees? Is the ground flat or are there hills? Are there any other plants? rocks? water?</a:t>
            </a:r>
          </a:p>
          <a:p>
            <a:r>
              <a:rPr lang="en-US" sz="2200">
                <a:solidFill>
                  <a:srgbClr val="000000"/>
                </a:solidFill>
                <a:cs typeface="Calibri"/>
              </a:rPr>
              <a:t>Which way is North, South, East, and West?</a:t>
            </a:r>
          </a:p>
          <a:p>
            <a:r>
              <a:rPr lang="en-US" sz="2200">
                <a:solidFill>
                  <a:srgbClr val="000000"/>
                </a:solidFill>
                <a:cs typeface="Calibri"/>
              </a:rPr>
              <a:t>What are your favourite parts? What are your least favourite parts?</a:t>
            </a:r>
          </a:p>
          <a:p>
            <a:r>
              <a:rPr lang="en-US" sz="2200">
                <a:solidFill>
                  <a:srgbClr val="000000"/>
                </a:solidFill>
                <a:cs typeface="Calibri"/>
              </a:rPr>
              <a:t>Create a display, map, or poster of the area.</a:t>
            </a:r>
          </a:p>
          <a:p>
            <a:endParaRPr lang="en-US" sz="2000">
              <a:solidFill>
                <a:srgbClr val="000000"/>
              </a:solidFill>
              <a:cs typeface="Calibri"/>
            </a:endParaRPr>
          </a:p>
        </p:txBody>
      </p:sp>
      <p:sp>
        <p:nvSpPr>
          <p:cNvPr id="7" name="TextBox 6">
            <a:extLst>
              <a:ext uri="{FF2B5EF4-FFF2-40B4-BE49-F238E27FC236}">
                <a16:creationId xmlns:a16="http://schemas.microsoft.com/office/drawing/2014/main" id="{E45E3066-0C10-48AE-B120-082A7137A5FD}"/>
              </a:ext>
            </a:extLst>
          </p:cNvPr>
          <p:cNvSpPr txBox="1"/>
          <p:nvPr/>
        </p:nvSpPr>
        <p:spPr>
          <a:xfrm>
            <a:off x="9870227" y="6657945"/>
            <a:ext cx="2321468" cy="200055"/>
          </a:xfrm>
          <a:prstGeom prst="rect">
            <a:avLst/>
          </a:prstGeom>
          <a:noFill/>
        </p:spPr>
        <p:txBody>
          <a:bodyPr wrap="none" lIns="91440" tIns="45720" rIns="91440" bIns="45720" anchor="t">
            <a:spAutoFit/>
          </a:bodyPr>
          <a:lstStyle/>
          <a:p>
            <a:pPr algn="r">
              <a:spcAft>
                <a:spcPts val="600"/>
              </a:spcAft>
            </a:pPr>
            <a:r>
              <a:rPr lang="en-US" sz="700">
                <a:hlinkClick r:id="rId4">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6">
                  <a:extLst>
                    <a:ext uri="{A12FA001-AC4F-418D-AE19-62706E023703}">
                      <ahyp:hlinkClr xmlns="" xmlns:ahyp="http://schemas.microsoft.com/office/drawing/2018/hyperlinkcolor" val="tx"/>
                    </a:ext>
                  </a:extLst>
                </a:hlinkClick>
              </a:rPr>
              <a:t>CC BY-SA</a:t>
            </a:r>
            <a:r>
              <a:rPr lang="en-US" sz="700"/>
              <a:t>.</a:t>
            </a:r>
            <a:endParaRPr lang="en-US" sz="700">
              <a:cs typeface="Calibri"/>
            </a:endParaRPr>
          </a:p>
        </p:txBody>
      </p:sp>
      <p:sp>
        <p:nvSpPr>
          <p:cNvPr id="8" name="Oval 7">
            <a:hlinkClick r:id="rId7"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7" action="ppaction://hlinksldjump"/>
              </a:rPr>
              <a:t>Choice Board</a:t>
            </a:r>
            <a:endParaRPr lang="en-US" sz="1600"/>
          </a:p>
        </p:txBody>
      </p:sp>
    </p:spTree>
    <p:extLst>
      <p:ext uri="{BB962C8B-B14F-4D97-AF65-F5344CB8AC3E}">
        <p14:creationId xmlns:p14="http://schemas.microsoft.com/office/powerpoint/2010/main" val="2236040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1C941-455E-4596-AC00-E9F1C68154E6}"/>
              </a:ext>
            </a:extLst>
          </p:cNvPr>
          <p:cNvSpPr>
            <a:spLocks noGrp="1"/>
          </p:cNvSpPr>
          <p:nvPr>
            <p:ph type="title"/>
          </p:nvPr>
        </p:nvSpPr>
        <p:spPr>
          <a:xfrm>
            <a:off x="4965430" y="629268"/>
            <a:ext cx="6586491" cy="1286160"/>
          </a:xfrm>
        </p:spPr>
        <p:txBody>
          <a:bodyPr anchor="b">
            <a:normAutofit/>
          </a:bodyPr>
          <a:lstStyle/>
          <a:p>
            <a:r>
              <a:rPr lang="en-US">
                <a:cs typeface="Calibri Light"/>
              </a:rPr>
              <a:t>Activity #9 – Take Pictures</a:t>
            </a:r>
            <a:endParaRPr lang="en-US"/>
          </a:p>
        </p:txBody>
      </p:sp>
      <p:sp>
        <p:nvSpPr>
          <p:cNvPr id="3" name="Content Placeholder 2">
            <a:extLst>
              <a:ext uri="{FF2B5EF4-FFF2-40B4-BE49-F238E27FC236}">
                <a16:creationId xmlns:a16="http://schemas.microsoft.com/office/drawing/2014/main" id="{12BF5D94-D55F-4A4A-B546-E43568749A07}"/>
              </a:ext>
            </a:extLst>
          </p:cNvPr>
          <p:cNvSpPr>
            <a:spLocks noGrp="1"/>
          </p:cNvSpPr>
          <p:nvPr>
            <p:ph idx="1"/>
          </p:nvPr>
        </p:nvSpPr>
        <p:spPr>
          <a:xfrm>
            <a:off x="4965431" y="2438400"/>
            <a:ext cx="6902790" cy="4029834"/>
          </a:xfrm>
        </p:spPr>
        <p:txBody>
          <a:bodyPr vert="horz" lIns="91440" tIns="45720" rIns="91440" bIns="45720" rtlCol="0" anchor="t">
            <a:noAutofit/>
          </a:bodyPr>
          <a:lstStyle/>
          <a:p>
            <a:r>
              <a:rPr lang="en-US" sz="2400">
                <a:cs typeface="Calibri"/>
              </a:rPr>
              <a:t>Go for a nature walk. </a:t>
            </a:r>
            <a:r>
              <a:rPr lang="en-US" sz="2400">
                <a:ea typeface="+mn-lt"/>
                <a:cs typeface="+mn-lt"/>
              </a:rPr>
              <a:t>Ask an adult to go with you to help you take pictures.</a:t>
            </a:r>
          </a:p>
          <a:p>
            <a:r>
              <a:rPr lang="en-US" sz="2400">
                <a:cs typeface="Calibri"/>
              </a:rPr>
              <a:t>Walk slow and try to look at everything.</a:t>
            </a:r>
          </a:p>
          <a:p>
            <a:r>
              <a:rPr lang="en-US" sz="2400">
                <a:cs typeface="Calibri"/>
              </a:rPr>
              <a:t>When you see something that stands out to you, take a picture.</a:t>
            </a:r>
          </a:p>
          <a:p>
            <a:r>
              <a:rPr lang="en-US" sz="2400">
                <a:cs typeface="Calibri"/>
              </a:rPr>
              <a:t>When you get back from your walk, look at the pictures you took.</a:t>
            </a:r>
          </a:p>
          <a:p>
            <a:r>
              <a:rPr lang="en-US" sz="2400">
                <a:cs typeface="Calibri"/>
              </a:rPr>
              <a:t>Choose your </a:t>
            </a:r>
            <a:r>
              <a:rPr lang="en-US" sz="2400" err="1">
                <a:cs typeface="Calibri"/>
              </a:rPr>
              <a:t>favourite</a:t>
            </a:r>
            <a:r>
              <a:rPr lang="en-US" sz="2400">
                <a:cs typeface="Calibri"/>
              </a:rPr>
              <a:t> picture and write about why it is your favourite.</a:t>
            </a:r>
          </a:p>
          <a:p>
            <a:r>
              <a:rPr lang="en-US" sz="2400">
                <a:cs typeface="Calibri"/>
              </a:rPr>
              <a:t>Share your pictures at show-and-tell.</a:t>
            </a:r>
          </a:p>
        </p:txBody>
      </p:sp>
      <p:pic>
        <p:nvPicPr>
          <p:cNvPr id="5" name="Picture 6">
            <a:extLst>
              <a:ext uri="{FF2B5EF4-FFF2-40B4-BE49-F238E27FC236}">
                <a16:creationId xmlns:a16="http://schemas.microsoft.com/office/drawing/2014/main" id="{669E4940-2356-4581-BD22-409AEFA99B80}"/>
              </a:ext>
            </a:extLst>
          </p:cNvPr>
          <p:cNvPicPr>
            <a:picLocks noChangeAspect="1"/>
          </p:cNvPicPr>
          <p:nvPr/>
        </p:nvPicPr>
        <p:blipFill rotWithShape="1">
          <a:blip r:embed="rId2"/>
          <a:srcRect l="27491" r="2749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E25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DB29DE2-10F8-47E3-9E72-8A5A59BB9E4E}"/>
              </a:ext>
            </a:extLst>
          </p:cNvPr>
          <p:cNvSpPr txBox="1"/>
          <p:nvPr/>
        </p:nvSpPr>
        <p:spPr>
          <a:xfrm>
            <a:off x="-5751" y="6650966"/>
            <a:ext cx="2757578"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ea typeface="+mn-lt"/>
                <a:cs typeface="+mn-lt"/>
                <a:hlinkClick r:id="rId3"/>
              </a:rPr>
              <a:t>"Nature Wallpaper"</a:t>
            </a:r>
            <a:r>
              <a:rPr lang="en-US" sz="700">
                <a:ea typeface="+mn-lt"/>
                <a:cs typeface="+mn-lt"/>
              </a:rPr>
              <a:t> by </a:t>
            </a:r>
            <a:r>
              <a:rPr lang="en-US" sz="700">
                <a:ea typeface="+mn-lt"/>
                <a:cs typeface="+mn-lt"/>
                <a:hlinkClick r:id="rId4"/>
              </a:rPr>
              <a:t>tiltti</a:t>
            </a:r>
            <a:r>
              <a:rPr lang="en-US" sz="700">
                <a:ea typeface="+mn-lt"/>
                <a:cs typeface="+mn-lt"/>
              </a:rPr>
              <a:t> is licensed under </a:t>
            </a:r>
            <a:r>
              <a:rPr lang="en-US" sz="700">
                <a:ea typeface="+mn-lt"/>
                <a:cs typeface="+mn-lt"/>
                <a:hlinkClick r:id="rId5"/>
              </a:rPr>
              <a:t>CC BY 2.0</a:t>
            </a:r>
            <a:r>
              <a:rPr lang="en-US" sz="700">
                <a:ea typeface="+mn-lt"/>
                <a:cs typeface="+mn-lt"/>
              </a:rPr>
              <a:t> </a:t>
            </a:r>
            <a:endParaRPr lang="en-US" sz="700">
              <a:cs typeface="Calibri"/>
            </a:endParaRPr>
          </a:p>
        </p:txBody>
      </p:sp>
      <p:sp>
        <p:nvSpPr>
          <p:cNvPr id="8" name="Oval 7">
            <a:hlinkClick r:id="rId6"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6" action="ppaction://hlinksldjump"/>
              </a:rPr>
              <a:t>Choice Board</a:t>
            </a:r>
            <a:endParaRPr lang="en-US" sz="1600"/>
          </a:p>
        </p:txBody>
      </p:sp>
    </p:spTree>
    <p:extLst>
      <p:ext uri="{BB962C8B-B14F-4D97-AF65-F5344CB8AC3E}">
        <p14:creationId xmlns:p14="http://schemas.microsoft.com/office/powerpoint/2010/main" val="829665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17E9B88-539D-4B1E-8BDA-A84D8DAFF976}"/>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t="20828" r="9091" b="1099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86C7B4A1-154A-4DF0-AC46-F88D75A2E0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ADCEF5-F9A3-478D-803B-B862B64A189F}"/>
              </a:ext>
            </a:extLst>
          </p:cNvPr>
          <p:cNvSpPr>
            <a:spLocks noGrp="1"/>
          </p:cNvSpPr>
          <p:nvPr>
            <p:ph type="title"/>
          </p:nvPr>
        </p:nvSpPr>
        <p:spPr>
          <a:xfrm>
            <a:off x="594804" y="321177"/>
            <a:ext cx="6619811" cy="1664062"/>
          </a:xfrm>
        </p:spPr>
        <p:txBody>
          <a:bodyPr>
            <a:normAutofit/>
          </a:bodyPr>
          <a:lstStyle/>
          <a:p>
            <a:r>
              <a:rPr lang="en-US" sz="4100">
                <a:cs typeface="Calibri Light"/>
              </a:rPr>
              <a:t>Activity #10 – </a:t>
            </a:r>
            <a:br>
              <a:rPr lang="en-US" sz="4100">
                <a:cs typeface="Calibri Light"/>
              </a:rPr>
            </a:br>
            <a:r>
              <a:rPr lang="en-US" sz="4100">
                <a:cs typeface="Calibri Light"/>
              </a:rPr>
              <a:t>Natural and Constructed</a:t>
            </a:r>
            <a:endParaRPr lang="en-US" sz="4100"/>
          </a:p>
        </p:txBody>
      </p:sp>
      <p:sp>
        <p:nvSpPr>
          <p:cNvPr id="3" name="Content Placeholder 2">
            <a:extLst>
              <a:ext uri="{FF2B5EF4-FFF2-40B4-BE49-F238E27FC236}">
                <a16:creationId xmlns:a16="http://schemas.microsoft.com/office/drawing/2014/main" id="{38337F5E-3830-473C-BF74-ABD595F712C7}"/>
              </a:ext>
            </a:extLst>
          </p:cNvPr>
          <p:cNvSpPr>
            <a:spLocks noGrp="1"/>
          </p:cNvSpPr>
          <p:nvPr>
            <p:ph idx="1"/>
          </p:nvPr>
        </p:nvSpPr>
        <p:spPr>
          <a:xfrm>
            <a:off x="594109" y="2121763"/>
            <a:ext cx="6620505" cy="3773010"/>
          </a:xfrm>
        </p:spPr>
        <p:txBody>
          <a:bodyPr vert="horz" lIns="91440" tIns="45720" rIns="91440" bIns="45720" rtlCol="0" anchor="t">
            <a:noAutofit/>
          </a:bodyPr>
          <a:lstStyle/>
          <a:p>
            <a:r>
              <a:rPr lang="en-US" sz="2400">
                <a:cs typeface="Calibri"/>
              </a:rPr>
              <a:t>Nature is everywhere, even in places where you don't expect.</a:t>
            </a:r>
          </a:p>
          <a:p>
            <a:r>
              <a:rPr lang="en-US" sz="2400">
                <a:cs typeface="Calibri"/>
              </a:rPr>
              <a:t>Many towns and cities have parks, and they plant trees and flowers along sidewalks. </a:t>
            </a:r>
          </a:p>
          <a:p>
            <a:r>
              <a:rPr lang="en-US" sz="2400">
                <a:cs typeface="Calibri"/>
              </a:rPr>
              <a:t>Even constructed objects such as a park bench or a lamp post comes from nature. The wood from the park bench comes from trees and the metal from the lamp post comes from rocks.</a:t>
            </a:r>
          </a:p>
          <a:p>
            <a:r>
              <a:rPr lang="en-US" sz="2400">
                <a:cs typeface="Calibri"/>
              </a:rPr>
              <a:t>Go for a walk and write down all the things you see that are natural and all the things you see that are constructed.</a:t>
            </a:r>
          </a:p>
          <a:p>
            <a:endParaRPr lang="en-US" sz="2000">
              <a:cs typeface="Calibri"/>
            </a:endParaRPr>
          </a:p>
          <a:p>
            <a:endParaRPr lang="en-US" sz="2000">
              <a:cs typeface="Calibri"/>
            </a:endParaRPr>
          </a:p>
        </p:txBody>
      </p:sp>
      <p:sp>
        <p:nvSpPr>
          <p:cNvPr id="6" name="TextBox 5">
            <a:extLst>
              <a:ext uri="{FF2B5EF4-FFF2-40B4-BE49-F238E27FC236}">
                <a16:creationId xmlns:a16="http://schemas.microsoft.com/office/drawing/2014/main" id="{69ABC475-9938-4E7A-9B64-420399A222F5}"/>
              </a:ext>
            </a:extLst>
          </p:cNvPr>
          <p:cNvSpPr txBox="1"/>
          <p:nvPr/>
        </p:nvSpPr>
        <p:spPr>
          <a:xfrm>
            <a:off x="9870532" y="6657945"/>
            <a:ext cx="2321468" cy="200055"/>
          </a:xfrm>
          <a:prstGeom prst="rect">
            <a:avLst/>
          </a:prstGeom>
          <a:noFill/>
        </p:spPr>
        <p:txBody>
          <a:bodyPr wrap="none" lIns="91440" tIns="45720" rIns="91440" bIns="45720" anchor="t">
            <a:spAutoFit/>
          </a:bodyPr>
          <a:lstStyle/>
          <a:p>
            <a:pPr algn="r">
              <a:spcAft>
                <a:spcPts val="600"/>
              </a:spcAft>
            </a:pPr>
            <a:r>
              <a:rPr lang="en-US" sz="700">
                <a:hlinkClick r:id="rId4">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5">
                  <a:extLst>
                    <a:ext uri="{A12FA001-AC4F-418D-AE19-62706E023703}">
                      <ahyp:hlinkClr xmlns="" xmlns:ahyp="http://schemas.microsoft.com/office/drawing/2018/hyperlinkcolor" val="tx"/>
                    </a:ext>
                  </a:extLst>
                </a:hlinkClick>
              </a:rPr>
              <a:t>CC BY-SA</a:t>
            </a:r>
            <a:r>
              <a:rPr lang="en-US" sz="700"/>
              <a:t>.</a:t>
            </a:r>
            <a:endParaRPr lang="en-US" sz="700">
              <a:cs typeface="Calibri"/>
            </a:endParaRPr>
          </a:p>
        </p:txBody>
      </p:sp>
      <p:sp>
        <p:nvSpPr>
          <p:cNvPr id="8" name="Oval 7">
            <a:hlinkClick r:id="rId6"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6" action="ppaction://hlinksldjump"/>
              </a:rPr>
              <a:t>Choice Board</a:t>
            </a:r>
            <a:endParaRPr lang="en-US" sz="1600"/>
          </a:p>
        </p:txBody>
      </p:sp>
    </p:spTree>
    <p:extLst>
      <p:ext uri="{BB962C8B-B14F-4D97-AF65-F5344CB8AC3E}">
        <p14:creationId xmlns:p14="http://schemas.microsoft.com/office/powerpoint/2010/main" val="1368043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A33FB-239B-455E-9B02-DB46A0C02121}"/>
              </a:ext>
            </a:extLst>
          </p:cNvPr>
          <p:cNvSpPr>
            <a:spLocks noGrp="1"/>
          </p:cNvSpPr>
          <p:nvPr>
            <p:ph type="title"/>
          </p:nvPr>
        </p:nvSpPr>
        <p:spPr>
          <a:xfrm>
            <a:off x="4965430" y="629268"/>
            <a:ext cx="6586491" cy="1286160"/>
          </a:xfrm>
        </p:spPr>
        <p:txBody>
          <a:bodyPr anchor="b">
            <a:normAutofit/>
          </a:bodyPr>
          <a:lstStyle/>
          <a:p>
            <a:r>
              <a:rPr lang="en-US" sz="4100">
                <a:cs typeface="Calibri Light"/>
              </a:rPr>
              <a:t>Activity #11 – Explore Nature</a:t>
            </a:r>
            <a:endParaRPr lang="en-US" sz="4100"/>
          </a:p>
        </p:txBody>
      </p:sp>
      <p:sp>
        <p:nvSpPr>
          <p:cNvPr id="3" name="Content Placeholder 2">
            <a:extLst>
              <a:ext uri="{FF2B5EF4-FFF2-40B4-BE49-F238E27FC236}">
                <a16:creationId xmlns:a16="http://schemas.microsoft.com/office/drawing/2014/main" id="{27FAD9A3-4E66-4AEA-A483-7804BF237C41}"/>
              </a:ext>
            </a:extLst>
          </p:cNvPr>
          <p:cNvSpPr>
            <a:spLocks noGrp="1"/>
          </p:cNvSpPr>
          <p:nvPr>
            <p:ph idx="1"/>
          </p:nvPr>
        </p:nvSpPr>
        <p:spPr>
          <a:xfrm>
            <a:off x="4965431" y="2438400"/>
            <a:ext cx="6586489" cy="3785419"/>
          </a:xfrm>
        </p:spPr>
        <p:txBody>
          <a:bodyPr vert="horz" lIns="91440" tIns="45720" rIns="91440" bIns="45720" rtlCol="0" anchor="t">
            <a:noAutofit/>
          </a:bodyPr>
          <a:lstStyle/>
          <a:p>
            <a:r>
              <a:rPr lang="en-US">
                <a:cs typeface="Calibri"/>
              </a:rPr>
              <a:t>Adult Supervision required.</a:t>
            </a:r>
          </a:p>
          <a:p>
            <a:r>
              <a:rPr lang="en-US">
                <a:cs typeface="Calibri"/>
              </a:rPr>
              <a:t>Explore a wooded area. </a:t>
            </a:r>
          </a:p>
          <a:p>
            <a:r>
              <a:rPr lang="en-US">
                <a:cs typeface="Calibri"/>
              </a:rPr>
              <a:t>Walking through a bush can be tricky. You need to go slow, watch your step, and look out for branches.</a:t>
            </a:r>
          </a:p>
          <a:p>
            <a:r>
              <a:rPr lang="en-US">
                <a:cs typeface="Calibri"/>
              </a:rPr>
              <a:t>What do you see? How does it smell? </a:t>
            </a:r>
          </a:p>
          <a:p>
            <a:r>
              <a:rPr lang="en-US">
                <a:cs typeface="Calibri"/>
              </a:rPr>
              <a:t>Stop and listen. What do you hear? </a:t>
            </a:r>
          </a:p>
          <a:p>
            <a:r>
              <a:rPr lang="en-US">
                <a:cs typeface="Calibri"/>
              </a:rPr>
              <a:t>How does it feel to be outside amongst nature?</a:t>
            </a:r>
          </a:p>
        </p:txBody>
      </p:sp>
      <p:pic>
        <p:nvPicPr>
          <p:cNvPr id="5" name="Picture 5" descr="A picture containing tree, outdoor, grass, forest&#10;&#10;Description automatically generated">
            <a:extLst>
              <a:ext uri="{FF2B5EF4-FFF2-40B4-BE49-F238E27FC236}">
                <a16:creationId xmlns:a16="http://schemas.microsoft.com/office/drawing/2014/main" id="{F2F08F5A-F502-446D-BD31-CFE25B0141F3}"/>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27375" r="27505"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2CE5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58DCECD-40B7-40CE-ADC4-A6EE449833CA}"/>
              </a:ext>
            </a:extLst>
          </p:cNvPr>
          <p:cNvSpPr txBox="1"/>
          <p:nvPr/>
        </p:nvSpPr>
        <p:spPr>
          <a:xfrm>
            <a:off x="2434347" y="6657945"/>
            <a:ext cx="2201244" cy="200055"/>
          </a:xfrm>
          <a:prstGeom prst="rect">
            <a:avLst/>
          </a:prstGeom>
          <a:noFill/>
        </p:spPr>
        <p:txBody>
          <a:bodyPr wrap="none" lIns="91440" tIns="45720" rIns="91440" bIns="45720" anchor="t">
            <a:spAutoFit/>
          </a:bodyPr>
          <a:lstStyle/>
          <a:p>
            <a:pPr algn="r">
              <a:spcAft>
                <a:spcPts val="600"/>
              </a:spcAft>
            </a:pPr>
            <a:r>
              <a:rPr lang="en-US" sz="700">
                <a:hlinkClick r:id="rId4">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5">
                  <a:extLst>
                    <a:ext uri="{A12FA001-AC4F-418D-AE19-62706E023703}">
                      <ahyp:hlinkClr xmlns="" xmlns:ahyp="http://schemas.microsoft.com/office/drawing/2018/hyperlinkcolor" val="tx"/>
                    </a:ext>
                  </a:extLst>
                </a:hlinkClick>
              </a:rPr>
              <a:t>CC BY</a:t>
            </a:r>
            <a:r>
              <a:rPr lang="en-US" sz="700"/>
              <a:t>.</a:t>
            </a:r>
            <a:endParaRPr lang="en-US" sz="700">
              <a:cs typeface="Calibri"/>
            </a:endParaRPr>
          </a:p>
        </p:txBody>
      </p:sp>
      <p:sp>
        <p:nvSpPr>
          <p:cNvPr id="8" name="Oval 7">
            <a:hlinkClick r:id="rId6"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6" action="ppaction://hlinksldjump"/>
              </a:rPr>
              <a:t>Choice Board</a:t>
            </a:r>
            <a:endParaRPr lang="en-US" sz="1600"/>
          </a:p>
        </p:txBody>
      </p:sp>
    </p:spTree>
    <p:extLst>
      <p:ext uri="{BB962C8B-B14F-4D97-AF65-F5344CB8AC3E}">
        <p14:creationId xmlns:p14="http://schemas.microsoft.com/office/powerpoint/2010/main" val="3587748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4728-E0BA-48D0-A349-42F14AAB51BD}"/>
              </a:ext>
            </a:extLst>
          </p:cNvPr>
          <p:cNvSpPr>
            <a:spLocks noGrp="1"/>
          </p:cNvSpPr>
          <p:nvPr>
            <p:ph type="title"/>
          </p:nvPr>
        </p:nvSpPr>
        <p:spPr>
          <a:xfrm>
            <a:off x="4215847" y="151370"/>
            <a:ext cx="3087522" cy="2180706"/>
          </a:xfrm>
        </p:spPr>
        <p:txBody>
          <a:bodyPr>
            <a:normAutofit/>
          </a:bodyPr>
          <a:lstStyle/>
          <a:p>
            <a:r>
              <a:rPr lang="en-US" sz="4100">
                <a:cs typeface="Calibri Light"/>
              </a:rPr>
              <a:t>Activity #12 – </a:t>
            </a:r>
            <a:br>
              <a:rPr lang="en-US" sz="4100">
                <a:cs typeface="Calibri Light"/>
              </a:rPr>
            </a:br>
            <a:r>
              <a:rPr lang="en-US" sz="4100">
                <a:cs typeface="Calibri Light"/>
              </a:rPr>
              <a:t>Explore with </a:t>
            </a:r>
            <a:br>
              <a:rPr lang="en-US" sz="4100">
                <a:cs typeface="Calibri Light"/>
              </a:rPr>
            </a:br>
            <a:r>
              <a:rPr lang="en-US" sz="4100">
                <a:cs typeface="Calibri Light"/>
              </a:rPr>
              <a:t>a Purpose </a:t>
            </a:r>
            <a:endParaRPr lang="en-US" sz="4100"/>
          </a:p>
        </p:txBody>
      </p:sp>
      <p:sp>
        <p:nvSpPr>
          <p:cNvPr id="13" name="Freeform: Shape 14">
            <a:extLst>
              <a:ext uri="{FF2B5EF4-FFF2-40B4-BE49-F238E27FC236}">
                <a16:creationId xmlns:a16="http://schemas.microsoft.com/office/drawing/2014/main" id="{2EEE8F11-3582-44B7-9869-F2D26D7DD9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6">
            <a:extLst>
              <a:ext uri="{FF2B5EF4-FFF2-40B4-BE49-F238E27FC236}">
                <a16:creationId xmlns:a16="http://schemas.microsoft.com/office/drawing/2014/main" id="{2141F1CC-6A53-4BCF-9127-AABB52E249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8">
            <a:extLst>
              <a:ext uri="{FF2B5EF4-FFF2-40B4-BE49-F238E27FC236}">
                <a16:creationId xmlns:a16="http://schemas.microsoft.com/office/drawing/2014/main" id="{561B2B49-7142-4CA8-A929-4671548E6A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9" descr="A butterfly on a leaf&#10;&#10;Description automatically generated">
            <a:extLst>
              <a:ext uri="{FF2B5EF4-FFF2-40B4-BE49-F238E27FC236}">
                <a16:creationId xmlns:a16="http://schemas.microsoft.com/office/drawing/2014/main" id="{08B912C4-361A-43CE-A072-74EF06004FA7}"/>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19909" r="5088"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8" name="Picture 8">
            <a:extLst>
              <a:ext uri="{FF2B5EF4-FFF2-40B4-BE49-F238E27FC236}">
                <a16:creationId xmlns:a16="http://schemas.microsoft.com/office/drawing/2014/main" id="{9167A026-88F6-4A55-97AC-FABE1C3BC502}"/>
              </a:ext>
            </a:extLst>
          </p:cNvPr>
          <p:cNvPicPr>
            <a:picLocks noChangeAspect="1"/>
          </p:cNvPicPr>
          <p:nvPr/>
        </p:nvPicPr>
        <p:blipFill rotWithShape="1">
          <a:blip r:embed="rId5"/>
          <a:srcRect t="4525" b="4525"/>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Picture 5">
            <a:extLst>
              <a:ext uri="{FF2B5EF4-FFF2-40B4-BE49-F238E27FC236}">
                <a16:creationId xmlns:a16="http://schemas.microsoft.com/office/drawing/2014/main" id="{8255823A-DAB2-4139-8D47-BDF519568970}"/>
              </a:ext>
            </a:extLst>
          </p:cNvPr>
          <p:cNvPicPr>
            <a:picLocks noChangeAspect="1"/>
          </p:cNvPicPr>
          <p:nvPr/>
        </p:nvPicPr>
        <p:blipFill rotWithShape="1">
          <a:blip r:embed="rId6">
            <a:extLst>
              <a:ext uri="{837473B0-CC2E-450A-ABE3-18F120FF3D39}">
                <a1611:picAttrSrcUrl xmlns="" xmlns:a1611="http://schemas.microsoft.com/office/drawing/2016/11/main" r:id="rId7"/>
              </a:ext>
            </a:extLst>
          </a:blip>
          <a:srcRect l="4309" r="16561" b="3"/>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Content Placeholder 2">
            <a:extLst>
              <a:ext uri="{FF2B5EF4-FFF2-40B4-BE49-F238E27FC236}">
                <a16:creationId xmlns:a16="http://schemas.microsoft.com/office/drawing/2014/main" id="{0E8ADEE2-2AFF-4B1C-8B32-D487482925AF}"/>
              </a:ext>
            </a:extLst>
          </p:cNvPr>
          <p:cNvSpPr>
            <a:spLocks noGrp="1"/>
          </p:cNvSpPr>
          <p:nvPr>
            <p:ph idx="1"/>
          </p:nvPr>
        </p:nvSpPr>
        <p:spPr>
          <a:xfrm>
            <a:off x="7385994" y="399076"/>
            <a:ext cx="4524482" cy="6229684"/>
          </a:xfrm>
        </p:spPr>
        <p:txBody>
          <a:bodyPr vert="horz" lIns="91440" tIns="45720" rIns="91440" bIns="45720" rtlCol="0" anchor="t">
            <a:noAutofit/>
          </a:bodyPr>
          <a:lstStyle/>
          <a:p>
            <a:pPr marL="0" indent="0">
              <a:buNone/>
            </a:pPr>
            <a:r>
              <a:rPr lang="en-US" sz="1800">
                <a:ea typeface="+mn-lt"/>
                <a:cs typeface="+mn-lt"/>
              </a:rPr>
              <a:t>Choose one of the following to discover and explore using your senses. After exploring, come back and share what you discovered.</a:t>
            </a:r>
          </a:p>
          <a:p>
            <a:r>
              <a:rPr lang="en-US" sz="1800">
                <a:ea typeface="+mn-lt"/>
                <a:cs typeface="+mn-lt"/>
              </a:rPr>
              <a:t>Look for </a:t>
            </a:r>
            <a:r>
              <a:rPr lang="en-US" sz="1800" b="1">
                <a:ea typeface="+mn-lt"/>
                <a:cs typeface="+mn-lt"/>
              </a:rPr>
              <a:t>evidence of animals</a:t>
            </a:r>
            <a:r>
              <a:rPr lang="en-US" sz="1800">
                <a:ea typeface="+mn-lt"/>
                <a:cs typeface="+mn-lt"/>
              </a:rPr>
              <a:t>. Maybe there are tracks in mud or snow, animal poop, or a bird nest? Or a burrow in a tree where a squirrel might live? </a:t>
            </a:r>
          </a:p>
          <a:p>
            <a:r>
              <a:rPr lang="en-US" sz="1800"/>
              <a:t>Look for </a:t>
            </a:r>
            <a:r>
              <a:rPr lang="en-US" sz="1800" b="1"/>
              <a:t>animals</a:t>
            </a:r>
            <a:r>
              <a:rPr lang="en-US" sz="1800"/>
              <a:t> (squirrels, rabbits, birds, etc.). What do they look and sound like?</a:t>
            </a:r>
            <a:endParaRPr lang="en-US" sz="1800">
              <a:cs typeface="Calibri"/>
            </a:endParaRPr>
          </a:p>
          <a:p>
            <a:r>
              <a:rPr lang="en-US" sz="1800"/>
              <a:t>Look for </a:t>
            </a:r>
            <a:r>
              <a:rPr lang="en-US" sz="1800" b="1"/>
              <a:t>insects</a:t>
            </a:r>
            <a:r>
              <a:rPr lang="en-US" sz="1800"/>
              <a:t> (ants, ladybugs, flies, etc.). What do they look like and sound like? </a:t>
            </a:r>
            <a:endParaRPr lang="en-US" sz="1800">
              <a:cs typeface="Calibri"/>
            </a:endParaRPr>
          </a:p>
          <a:p>
            <a:r>
              <a:rPr lang="en-US" sz="1800"/>
              <a:t>Look for </a:t>
            </a:r>
            <a:r>
              <a:rPr lang="en-US" sz="1800" b="1"/>
              <a:t>plants</a:t>
            </a:r>
            <a:r>
              <a:rPr lang="en-US" sz="1800"/>
              <a:t>. See how many different types of plants you can find (grass, flowers, trees, shrubs, berries, leaves, branches, bark, seeds, pinecones, pine needles, etc.).</a:t>
            </a:r>
            <a:endParaRPr lang="en-CA" sz="1800">
              <a:cs typeface="Calibri"/>
            </a:endParaRPr>
          </a:p>
          <a:p>
            <a:r>
              <a:rPr lang="en-US" sz="1800"/>
              <a:t>Look for </a:t>
            </a:r>
            <a:r>
              <a:rPr lang="en-US" sz="1800" b="1"/>
              <a:t>water. </a:t>
            </a:r>
            <a:r>
              <a:rPr lang="en-US" sz="1800"/>
              <a:t>Are there different types of water (puddle, rain drops, dew, snow, ice, moisture in the grass, etc.)?</a:t>
            </a:r>
            <a:endParaRPr lang="en-US" sz="1800">
              <a:cs typeface="Calibri"/>
            </a:endParaRPr>
          </a:p>
          <a:p>
            <a:r>
              <a:rPr lang="en-US" sz="1800"/>
              <a:t>Look for </a:t>
            </a:r>
            <a:r>
              <a:rPr lang="en-US" sz="1800" b="1"/>
              <a:t>ground features. </a:t>
            </a:r>
            <a:r>
              <a:rPr lang="en-US" sz="1800"/>
              <a:t>What is in the ground (dirt, sand, clay, rocks, etc.)? Is it bumpy, smooth or hilly? </a:t>
            </a:r>
            <a:endParaRPr lang="en-US" sz="1800">
              <a:ea typeface="+mn-lt"/>
              <a:cs typeface="+mn-lt"/>
            </a:endParaRPr>
          </a:p>
          <a:p>
            <a:endParaRPr lang="en-US" sz="1600">
              <a:ea typeface="+mn-lt"/>
              <a:cs typeface="+mn-lt"/>
            </a:endParaRPr>
          </a:p>
          <a:p>
            <a:endParaRPr lang="en-US" sz="1600">
              <a:cs typeface="Calibri"/>
            </a:endParaRPr>
          </a:p>
        </p:txBody>
      </p:sp>
      <p:sp>
        <p:nvSpPr>
          <p:cNvPr id="6" name="TextBox 5">
            <a:extLst>
              <a:ext uri="{FF2B5EF4-FFF2-40B4-BE49-F238E27FC236}">
                <a16:creationId xmlns:a16="http://schemas.microsoft.com/office/drawing/2014/main" id="{CBDB886E-0EE8-45DD-B7D8-F4A9D551C25A}"/>
              </a:ext>
            </a:extLst>
          </p:cNvPr>
          <p:cNvSpPr txBox="1"/>
          <p:nvPr/>
        </p:nvSpPr>
        <p:spPr>
          <a:xfrm>
            <a:off x="9582985" y="6655040"/>
            <a:ext cx="2321468" cy="200055"/>
          </a:xfrm>
          <a:prstGeom prst="rect">
            <a:avLst/>
          </a:prstGeom>
          <a:noFill/>
        </p:spPr>
        <p:txBody>
          <a:bodyPr wrap="none" lIns="91440" tIns="45720" rIns="91440" bIns="45720" anchor="t">
            <a:spAutoFit/>
          </a:bodyPr>
          <a:lstStyle/>
          <a:p>
            <a:pPr algn="r">
              <a:spcAft>
                <a:spcPts val="600"/>
              </a:spcAft>
            </a:pPr>
            <a:r>
              <a:rPr lang="en-US" sz="700">
                <a:solidFill>
                  <a:schemeClr val="bg1"/>
                </a:solidFill>
                <a:hlinkClick r:id="rId7">
                  <a:extLst>
                    <a:ext uri="{A12FA001-AC4F-418D-AE19-62706E023703}">
                      <ahyp:hlinkClr xmlns="" xmlns:ahyp="http://schemas.microsoft.com/office/drawing/2018/hyperlinkcolor" val="tx"/>
                    </a:ext>
                  </a:extLst>
                </a:hlinkClick>
              </a:rPr>
              <a:t>This Photo</a:t>
            </a:r>
            <a:r>
              <a:rPr lang="en-US" sz="700">
                <a:solidFill>
                  <a:schemeClr val="bg1"/>
                </a:solidFill>
              </a:rPr>
              <a:t> by Unknown author is licensed under </a:t>
            </a:r>
            <a:r>
              <a:rPr lang="en-US" sz="700">
                <a:solidFill>
                  <a:schemeClr val="bg1"/>
                </a:solidFill>
                <a:hlinkClick r:id="rId8">
                  <a:extLst>
                    <a:ext uri="{A12FA001-AC4F-418D-AE19-62706E023703}">
                      <ahyp:hlinkClr xmlns="" xmlns:ahyp="http://schemas.microsoft.com/office/drawing/2018/hyperlinkcolor" val="tx"/>
                    </a:ext>
                  </a:extLst>
                </a:hlinkClick>
              </a:rPr>
              <a:t>CC BY-SA</a:t>
            </a:r>
            <a:r>
              <a:rPr lang="en-US" sz="700">
                <a:solidFill>
                  <a:schemeClr val="bg1"/>
                </a:solidFill>
              </a:rPr>
              <a:t>.</a:t>
            </a:r>
            <a:endParaRPr lang="en-US" sz="700">
              <a:solidFill>
                <a:schemeClr val="bg1"/>
              </a:solidFill>
              <a:cs typeface="Calibri"/>
            </a:endParaRPr>
          </a:p>
        </p:txBody>
      </p:sp>
      <p:sp>
        <p:nvSpPr>
          <p:cNvPr id="10" name="TextBox 9">
            <a:extLst>
              <a:ext uri="{FF2B5EF4-FFF2-40B4-BE49-F238E27FC236}">
                <a16:creationId xmlns:a16="http://schemas.microsoft.com/office/drawing/2014/main" id="{FE518B1A-4172-42CB-B254-E56DEEF6AAEC}"/>
              </a:ext>
            </a:extLst>
          </p:cNvPr>
          <p:cNvSpPr txBox="1"/>
          <p:nvPr/>
        </p:nvSpPr>
        <p:spPr>
          <a:xfrm>
            <a:off x="7096531" y="6655040"/>
            <a:ext cx="2473754" cy="200055"/>
          </a:xfrm>
          <a:prstGeom prst="rect">
            <a:avLst/>
          </a:prstGeom>
          <a:noFill/>
        </p:spPr>
        <p:txBody>
          <a:bodyPr wrap="none" lIns="91440" tIns="45720" rIns="91440" bIns="45720" anchor="t">
            <a:spAutoFit/>
          </a:bodyPr>
          <a:lstStyle/>
          <a:p>
            <a:pPr algn="r">
              <a:spcAft>
                <a:spcPts val="600"/>
              </a:spcAft>
            </a:pPr>
            <a:r>
              <a:rPr lang="en-US" sz="700">
                <a:solidFill>
                  <a:schemeClr val="bg1"/>
                </a:solidFill>
                <a:hlinkClick r:id="rId4">
                  <a:extLst>
                    <a:ext uri="{A12FA001-AC4F-418D-AE19-62706E023703}">
                      <ahyp:hlinkClr xmlns="" xmlns:ahyp="http://schemas.microsoft.com/office/drawing/2018/hyperlinkcolor" val="tx"/>
                    </a:ext>
                  </a:extLst>
                </a:hlinkClick>
              </a:rPr>
              <a:t>This Photo</a:t>
            </a:r>
            <a:r>
              <a:rPr lang="en-US" sz="700">
                <a:solidFill>
                  <a:schemeClr val="bg1"/>
                </a:solidFill>
              </a:rPr>
              <a:t> by Unknown author is licensed under </a:t>
            </a:r>
            <a:r>
              <a:rPr lang="en-US" sz="700">
                <a:solidFill>
                  <a:schemeClr val="bg1"/>
                </a:solidFill>
                <a:hlinkClick r:id="rId9">
                  <a:extLst>
                    <a:ext uri="{A12FA001-AC4F-418D-AE19-62706E023703}">
                      <ahyp:hlinkClr xmlns="" xmlns:ahyp="http://schemas.microsoft.com/office/drawing/2018/hyperlinkcolor" val="tx"/>
                    </a:ext>
                  </a:extLst>
                </a:hlinkClick>
              </a:rPr>
              <a:t>CC BY-NC-ND</a:t>
            </a:r>
            <a:r>
              <a:rPr lang="en-US" sz="700">
                <a:solidFill>
                  <a:schemeClr val="bg1"/>
                </a:solidFill>
              </a:rPr>
              <a:t>.</a:t>
            </a:r>
            <a:endParaRPr lang="en-US" sz="700">
              <a:solidFill>
                <a:schemeClr val="bg1"/>
              </a:solidFill>
              <a:cs typeface="Calibri"/>
            </a:endParaRPr>
          </a:p>
        </p:txBody>
      </p:sp>
      <p:sp>
        <p:nvSpPr>
          <p:cNvPr id="4" name="TextBox 3">
            <a:extLst>
              <a:ext uri="{FF2B5EF4-FFF2-40B4-BE49-F238E27FC236}">
                <a16:creationId xmlns:a16="http://schemas.microsoft.com/office/drawing/2014/main" id="{6959ACEB-0B17-43F4-995A-8E93038248A1}"/>
              </a:ext>
            </a:extLst>
          </p:cNvPr>
          <p:cNvSpPr txBox="1"/>
          <p:nvPr/>
        </p:nvSpPr>
        <p:spPr>
          <a:xfrm>
            <a:off x="-5749" y="6665343"/>
            <a:ext cx="638067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chemeClr val="bg1"/>
                </a:solidFill>
                <a:ea typeface="+mn-lt"/>
                <a:cs typeface="+mn-lt"/>
                <a:hlinkClick r:id="rId10">
                  <a:extLst>
                    <a:ext uri="{A12FA001-AC4F-418D-AE19-62706E023703}">
                      <ahyp:hlinkClr xmlns="" xmlns:ahyp="http://schemas.microsoft.com/office/drawing/2018/hyperlinkcolor" val="tx"/>
                    </a:ext>
                  </a:extLst>
                </a:hlinkClick>
              </a:rPr>
              <a:t>"In search of the Maltese Falcon # 2 - Yellow Wagtail, Ghadira Nature Reserve, Malta"</a:t>
            </a:r>
            <a:r>
              <a:rPr lang="en-US" sz="700">
                <a:solidFill>
                  <a:schemeClr val="bg1"/>
                </a:solidFill>
                <a:ea typeface="+mn-lt"/>
                <a:cs typeface="+mn-lt"/>
              </a:rPr>
              <a:t> by </a:t>
            </a:r>
            <a:r>
              <a:rPr lang="en-US" sz="700">
                <a:solidFill>
                  <a:schemeClr val="bg1"/>
                </a:solidFill>
                <a:ea typeface="+mn-lt"/>
                <a:cs typeface="+mn-lt"/>
                <a:hlinkClick r:id="rId11">
                  <a:extLst>
                    <a:ext uri="{A12FA001-AC4F-418D-AE19-62706E023703}">
                      <ahyp:hlinkClr xmlns="" xmlns:ahyp="http://schemas.microsoft.com/office/drawing/2018/hyperlinkcolor" val="tx"/>
                    </a:ext>
                  </a:extLst>
                </a:hlinkClick>
              </a:rPr>
              <a:t>foxypar4</a:t>
            </a:r>
            <a:r>
              <a:rPr lang="en-US" sz="700">
                <a:solidFill>
                  <a:schemeClr val="bg1"/>
                </a:solidFill>
                <a:ea typeface="+mn-lt"/>
                <a:cs typeface="+mn-lt"/>
              </a:rPr>
              <a:t> is licensed under </a:t>
            </a:r>
            <a:r>
              <a:rPr lang="en-US" sz="700">
                <a:solidFill>
                  <a:schemeClr val="bg1"/>
                </a:solidFill>
                <a:ea typeface="+mn-lt"/>
                <a:cs typeface="+mn-lt"/>
                <a:hlinkClick r:id="rId12">
                  <a:extLst>
                    <a:ext uri="{A12FA001-AC4F-418D-AE19-62706E023703}">
                      <ahyp:hlinkClr xmlns="" xmlns:ahyp="http://schemas.microsoft.com/office/drawing/2018/hyperlinkcolor" val="tx"/>
                    </a:ext>
                  </a:extLst>
                </a:hlinkClick>
              </a:rPr>
              <a:t>CC BY 2.0</a:t>
            </a:r>
            <a:r>
              <a:rPr lang="en-US" sz="700">
                <a:solidFill>
                  <a:schemeClr val="bg1"/>
                </a:solidFill>
                <a:ea typeface="+mn-lt"/>
                <a:cs typeface="+mn-lt"/>
              </a:rPr>
              <a:t> </a:t>
            </a:r>
            <a:endParaRPr lang="en-US" sz="700">
              <a:solidFill>
                <a:schemeClr val="bg1"/>
              </a:solidFill>
              <a:cs typeface="Calibri"/>
            </a:endParaRPr>
          </a:p>
        </p:txBody>
      </p:sp>
      <p:sp>
        <p:nvSpPr>
          <p:cNvPr id="15" name="Oval 14">
            <a:hlinkClick r:id="rId13" action="ppaction://hlinksldjump"/>
          </p:cNvPr>
          <p:cNvSpPr/>
          <p:nvPr/>
        </p:nvSpPr>
        <p:spPr>
          <a:xfrm>
            <a:off x="5845150" y="5587036"/>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13" action="ppaction://hlinksldjump"/>
              </a:rPr>
              <a:t>Choice Board</a:t>
            </a:r>
            <a:endParaRPr lang="en-US" sz="1600"/>
          </a:p>
        </p:txBody>
      </p:sp>
    </p:spTree>
    <p:extLst>
      <p:ext uri="{BB962C8B-B14F-4D97-AF65-F5344CB8AC3E}">
        <p14:creationId xmlns:p14="http://schemas.microsoft.com/office/powerpoint/2010/main" val="128428539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plant&#10;&#10;Description automatically generated">
            <a:extLst>
              <a:ext uri="{FF2B5EF4-FFF2-40B4-BE49-F238E27FC236}">
                <a16:creationId xmlns:a16="http://schemas.microsoft.com/office/drawing/2014/main" id="{332816D2-F59E-47BB-BAC4-2FD95897BBCF}"/>
              </a:ext>
            </a:extLst>
          </p:cNvPr>
          <p:cNvPicPr>
            <a:picLocks noChangeAspect="1"/>
          </p:cNvPicPr>
          <p:nvPr/>
        </p:nvPicPr>
        <p:blipFill rotWithShape="1">
          <a:blip r:embed="rId3"/>
          <a:srcRect l="18906" r="18906"/>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3CA16FD-B352-48DE-9137-D2B822365F9F}"/>
              </a:ext>
            </a:extLst>
          </p:cNvPr>
          <p:cNvSpPr>
            <a:spLocks noGrp="1"/>
          </p:cNvSpPr>
          <p:nvPr>
            <p:ph type="title"/>
          </p:nvPr>
        </p:nvSpPr>
        <p:spPr>
          <a:xfrm>
            <a:off x="431187" y="323992"/>
            <a:ext cx="5177447" cy="1397928"/>
          </a:xfrm>
        </p:spPr>
        <p:txBody>
          <a:bodyPr>
            <a:normAutofit/>
          </a:bodyPr>
          <a:lstStyle/>
          <a:p>
            <a:r>
              <a:rPr lang="en-US" sz="4100">
                <a:solidFill>
                  <a:srgbClr val="000000"/>
                </a:solidFill>
                <a:cs typeface="Calibri Light"/>
              </a:rPr>
              <a:t>Activity #13 – </a:t>
            </a:r>
            <a:br>
              <a:rPr lang="en-US" sz="4100">
                <a:solidFill>
                  <a:srgbClr val="000000"/>
                </a:solidFill>
                <a:cs typeface="Calibri Light"/>
              </a:rPr>
            </a:br>
            <a:r>
              <a:rPr lang="en-US" sz="4100">
                <a:solidFill>
                  <a:srgbClr val="000000"/>
                </a:solidFill>
                <a:cs typeface="Calibri Light"/>
              </a:rPr>
              <a:t>Collect Pieces of Nature</a:t>
            </a:r>
            <a:endParaRPr lang="en-US" sz="4100">
              <a:solidFill>
                <a:srgbClr val="000000"/>
              </a:solidFill>
            </a:endParaRPr>
          </a:p>
        </p:txBody>
      </p:sp>
      <p:sp>
        <p:nvSpPr>
          <p:cNvPr id="3" name="Content Placeholder 2">
            <a:extLst>
              <a:ext uri="{FF2B5EF4-FFF2-40B4-BE49-F238E27FC236}">
                <a16:creationId xmlns:a16="http://schemas.microsoft.com/office/drawing/2014/main" id="{CC0F6512-3E57-4DB8-836A-6989DA1B718B}"/>
              </a:ext>
            </a:extLst>
          </p:cNvPr>
          <p:cNvSpPr>
            <a:spLocks noGrp="1"/>
          </p:cNvSpPr>
          <p:nvPr>
            <p:ph idx="1"/>
          </p:nvPr>
        </p:nvSpPr>
        <p:spPr>
          <a:xfrm>
            <a:off x="359299" y="1898333"/>
            <a:ext cx="5382538" cy="4838376"/>
          </a:xfrm>
        </p:spPr>
        <p:txBody>
          <a:bodyPr vert="horz" lIns="91440" tIns="45720" rIns="91440" bIns="45720" rtlCol="0" anchor="ctr">
            <a:noAutofit/>
          </a:bodyPr>
          <a:lstStyle/>
          <a:p>
            <a:r>
              <a:rPr lang="en-US" sz="1800">
                <a:solidFill>
                  <a:srgbClr val="000000"/>
                </a:solidFill>
                <a:cs typeface="Calibri"/>
              </a:rPr>
              <a:t>Go outside and collect pieces of nature.</a:t>
            </a:r>
          </a:p>
          <a:p>
            <a:r>
              <a:rPr lang="en-US" sz="1800">
                <a:solidFill>
                  <a:srgbClr val="000000"/>
                </a:solidFill>
                <a:cs typeface="Calibri"/>
              </a:rPr>
              <a:t>This needs to be done carefully. Please don't break or pull anything. </a:t>
            </a:r>
          </a:p>
          <a:p>
            <a:r>
              <a:rPr lang="en-US" sz="1800">
                <a:solidFill>
                  <a:srgbClr val="000000"/>
                </a:solidFill>
                <a:cs typeface="Calibri"/>
              </a:rPr>
              <a:t>You may wish to bring a bag to carry your nature items.</a:t>
            </a:r>
          </a:p>
          <a:p>
            <a:r>
              <a:rPr lang="en-US" sz="1800">
                <a:solidFill>
                  <a:srgbClr val="000000"/>
                </a:solidFill>
                <a:cs typeface="Calibri"/>
              </a:rPr>
              <a:t>Pieces of nature that you can collect:</a:t>
            </a:r>
          </a:p>
          <a:p>
            <a:pPr lvl="1"/>
            <a:r>
              <a:rPr lang="en-US" sz="1800">
                <a:solidFill>
                  <a:srgbClr val="000000"/>
                </a:solidFill>
                <a:ea typeface="+mn-lt"/>
                <a:cs typeface="+mn-lt"/>
              </a:rPr>
              <a:t>A small rock</a:t>
            </a:r>
          </a:p>
          <a:p>
            <a:pPr lvl="1"/>
            <a:r>
              <a:rPr lang="en-US" sz="1800">
                <a:solidFill>
                  <a:srgbClr val="000000"/>
                </a:solidFill>
                <a:ea typeface="+mn-lt"/>
                <a:cs typeface="+mn-lt"/>
              </a:rPr>
              <a:t>A small branch or twig</a:t>
            </a:r>
          </a:p>
          <a:p>
            <a:pPr lvl="1"/>
            <a:r>
              <a:rPr lang="en-US" sz="1800">
                <a:solidFill>
                  <a:srgbClr val="000000"/>
                </a:solidFill>
                <a:ea typeface="+mn-lt"/>
                <a:cs typeface="+mn-lt"/>
              </a:rPr>
              <a:t>A leaf or berries that are already on the ground</a:t>
            </a:r>
            <a:endParaRPr lang="en-US" sz="1800">
              <a:solidFill>
                <a:srgbClr val="000000"/>
              </a:solidFill>
              <a:cs typeface="Calibri"/>
            </a:endParaRPr>
          </a:p>
          <a:p>
            <a:r>
              <a:rPr lang="en-US" sz="1800">
                <a:solidFill>
                  <a:srgbClr val="000000"/>
                </a:solidFill>
                <a:cs typeface="Calibri"/>
              </a:rPr>
              <a:t>Bring your pieces of nature inside. </a:t>
            </a:r>
          </a:p>
          <a:p>
            <a:pPr lvl="1"/>
            <a:r>
              <a:rPr lang="en-US" sz="1800">
                <a:solidFill>
                  <a:srgbClr val="000000"/>
                </a:solidFill>
                <a:cs typeface="Calibri"/>
              </a:rPr>
              <a:t>Look at your nature items up close</a:t>
            </a:r>
          </a:p>
          <a:p>
            <a:pPr lvl="1"/>
            <a:r>
              <a:rPr lang="en-US" sz="1800">
                <a:solidFill>
                  <a:srgbClr val="000000"/>
                </a:solidFill>
                <a:cs typeface="Calibri"/>
              </a:rPr>
              <a:t>Pick a few of your nature items and try to draw them (sketch)</a:t>
            </a:r>
          </a:p>
          <a:p>
            <a:pPr lvl="1"/>
            <a:r>
              <a:rPr lang="en-US" sz="1800">
                <a:solidFill>
                  <a:srgbClr val="000000"/>
                </a:solidFill>
                <a:cs typeface="Calibri"/>
              </a:rPr>
              <a:t>Make a nature display, showcasing your nature collection</a:t>
            </a:r>
          </a:p>
        </p:txBody>
      </p:sp>
      <p:sp>
        <p:nvSpPr>
          <p:cNvPr id="6" name="TextBox 5">
            <a:extLst>
              <a:ext uri="{FF2B5EF4-FFF2-40B4-BE49-F238E27FC236}">
                <a16:creationId xmlns:a16="http://schemas.microsoft.com/office/drawing/2014/main" id="{DE0175AA-29BF-473B-8C85-22F57FB37BD3}"/>
              </a:ext>
            </a:extLst>
          </p:cNvPr>
          <p:cNvSpPr txBox="1"/>
          <p:nvPr/>
        </p:nvSpPr>
        <p:spPr>
          <a:xfrm>
            <a:off x="10087155" y="6636589"/>
            <a:ext cx="2757577"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ea typeface="+mn-lt"/>
                <a:cs typeface="+mn-lt"/>
                <a:hlinkClick r:id="rId5"/>
              </a:rPr>
              <a:t>"Fall Leaves Fall"</a:t>
            </a:r>
            <a:r>
              <a:rPr lang="en-US" sz="700">
                <a:ea typeface="+mn-lt"/>
                <a:cs typeface="+mn-lt"/>
              </a:rPr>
              <a:t> by </a:t>
            </a:r>
            <a:r>
              <a:rPr lang="en-US" sz="700">
                <a:ea typeface="+mn-lt"/>
                <a:cs typeface="+mn-lt"/>
                <a:hlinkClick r:id="rId6"/>
              </a:rPr>
              <a:t>avrene</a:t>
            </a:r>
            <a:r>
              <a:rPr lang="en-US" sz="700">
                <a:ea typeface="+mn-lt"/>
                <a:cs typeface="+mn-lt"/>
              </a:rPr>
              <a:t> is licensed under </a:t>
            </a:r>
            <a:r>
              <a:rPr lang="en-US" sz="700">
                <a:ea typeface="+mn-lt"/>
                <a:cs typeface="+mn-lt"/>
                <a:hlinkClick r:id="rId7"/>
              </a:rPr>
              <a:t>CC BY 2.0</a:t>
            </a:r>
            <a:r>
              <a:rPr lang="en-US" sz="700">
                <a:ea typeface="+mn-lt"/>
                <a:cs typeface="+mn-lt"/>
              </a:rPr>
              <a:t> </a:t>
            </a:r>
            <a:endParaRPr lang="en-US" sz="700">
              <a:cs typeface="Calibri"/>
            </a:endParaRPr>
          </a:p>
        </p:txBody>
      </p:sp>
      <p:sp>
        <p:nvSpPr>
          <p:cNvPr id="8" name="Oval 7">
            <a:hlinkClick r:id="rId8"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8" action="ppaction://hlinksldjump"/>
              </a:rPr>
              <a:t>Choice Board</a:t>
            </a:r>
            <a:endParaRPr lang="en-US" sz="1600"/>
          </a:p>
        </p:txBody>
      </p:sp>
    </p:spTree>
    <p:extLst>
      <p:ext uri="{BB962C8B-B14F-4D97-AF65-F5344CB8AC3E}">
        <p14:creationId xmlns:p14="http://schemas.microsoft.com/office/powerpoint/2010/main" val="3673231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32A0-0CFC-4CBF-8B74-58964F4E350F}"/>
              </a:ext>
            </a:extLst>
          </p:cNvPr>
          <p:cNvSpPr>
            <a:spLocks noGrp="1"/>
          </p:cNvSpPr>
          <p:nvPr>
            <p:ph type="title"/>
          </p:nvPr>
        </p:nvSpPr>
        <p:spPr>
          <a:xfrm>
            <a:off x="5502559" y="447383"/>
            <a:ext cx="4668257" cy="1325563"/>
          </a:xfrm>
        </p:spPr>
        <p:txBody>
          <a:bodyPr>
            <a:normAutofit/>
          </a:bodyPr>
          <a:lstStyle/>
          <a:p>
            <a:r>
              <a:rPr lang="en-US">
                <a:cs typeface="Calibri Light"/>
              </a:rPr>
              <a:t>Activity #14 – Gather Seeds</a:t>
            </a:r>
            <a:endParaRPr lang="en-US"/>
          </a:p>
        </p:txBody>
      </p:sp>
      <p:sp>
        <p:nvSpPr>
          <p:cNvPr id="15" name="Freeform: Shape 14">
            <a:extLst>
              <a:ext uri="{FF2B5EF4-FFF2-40B4-BE49-F238E27FC236}">
                <a16:creationId xmlns:a16="http://schemas.microsoft.com/office/drawing/2014/main" id="{2EEE8F11-3582-44B7-9869-F2D26D7DD9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141F1CC-6A53-4BCF-9127-AABB52E249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561B2B49-7142-4CA8-A929-4671548E6A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a:extLst>
              <a:ext uri="{FF2B5EF4-FFF2-40B4-BE49-F238E27FC236}">
                <a16:creationId xmlns:a16="http://schemas.microsoft.com/office/drawing/2014/main" id="{B759FDF5-A3B3-46C0-AEA3-4B79278D1FAF}"/>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25001" r="-4"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Picture 9">
            <a:extLst>
              <a:ext uri="{FF2B5EF4-FFF2-40B4-BE49-F238E27FC236}">
                <a16:creationId xmlns:a16="http://schemas.microsoft.com/office/drawing/2014/main" id="{BEB5A7C6-FCB5-481A-A9FA-13B68C88E663}"/>
              </a:ext>
            </a:extLst>
          </p:cNvPr>
          <p:cNvPicPr>
            <a:picLocks noChangeAspect="1"/>
          </p:cNvPicPr>
          <p:nvPr/>
        </p:nvPicPr>
        <p:blipFill rotWithShape="1">
          <a:blip r:embed="rId5">
            <a:extLst>
              <a:ext uri="{837473B0-CC2E-450A-ABE3-18F120FF3D39}">
                <a1611:picAttrSrcUrl xmlns="" xmlns:a1611="http://schemas.microsoft.com/office/drawing/2016/11/main" r:id="rId6"/>
              </a:ext>
            </a:extLst>
          </a:blip>
          <a:srcRect l="14618" r="7094" b="-3"/>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Picture 5" descr="A picture containing fungus, close&#10;&#10;Description automatically generated">
            <a:extLst>
              <a:ext uri="{FF2B5EF4-FFF2-40B4-BE49-F238E27FC236}">
                <a16:creationId xmlns:a16="http://schemas.microsoft.com/office/drawing/2014/main" id="{EDEB975B-7045-45D6-AA4B-AA769F0D3BF3}"/>
              </a:ext>
            </a:extLst>
          </p:cNvPr>
          <p:cNvPicPr>
            <a:picLocks noChangeAspect="1"/>
          </p:cNvPicPr>
          <p:nvPr/>
        </p:nvPicPr>
        <p:blipFill rotWithShape="1">
          <a:blip r:embed="rId7">
            <a:extLst>
              <a:ext uri="{837473B0-CC2E-450A-ABE3-18F120FF3D39}">
                <a1611:picAttrSrcUrl xmlns="" xmlns:a1611="http://schemas.microsoft.com/office/drawing/2016/11/main" r:id="rId8"/>
              </a:ext>
            </a:extLst>
          </a:blip>
          <a:srcRect l="13097" r="13097"/>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Content Placeholder 2">
            <a:extLst>
              <a:ext uri="{FF2B5EF4-FFF2-40B4-BE49-F238E27FC236}">
                <a16:creationId xmlns:a16="http://schemas.microsoft.com/office/drawing/2014/main" id="{98814FCE-22BB-43C8-B366-F6E11C745A30}"/>
              </a:ext>
            </a:extLst>
          </p:cNvPr>
          <p:cNvSpPr>
            <a:spLocks noGrp="1"/>
          </p:cNvSpPr>
          <p:nvPr>
            <p:ph idx="1"/>
          </p:nvPr>
        </p:nvSpPr>
        <p:spPr>
          <a:xfrm>
            <a:off x="6940296" y="2340020"/>
            <a:ext cx="5027689" cy="4274362"/>
          </a:xfrm>
        </p:spPr>
        <p:txBody>
          <a:bodyPr vert="horz" lIns="91440" tIns="45720" rIns="91440" bIns="45720" rtlCol="0" anchor="t">
            <a:normAutofit/>
          </a:bodyPr>
          <a:lstStyle/>
          <a:p>
            <a:r>
              <a:rPr lang="en-US">
                <a:cs typeface="Calibri"/>
              </a:rPr>
              <a:t>Seeds are everywhere!</a:t>
            </a:r>
          </a:p>
          <a:p>
            <a:r>
              <a:rPr lang="en-US">
                <a:cs typeface="Calibri"/>
              </a:rPr>
              <a:t>There are seeds in fruit, like apples, oranges, etc.</a:t>
            </a:r>
          </a:p>
          <a:p>
            <a:r>
              <a:rPr lang="en-US">
                <a:cs typeface="Calibri"/>
              </a:rPr>
              <a:t>Seeds can also be found in nature, like pinecones, acorns, and dandelion puffs.</a:t>
            </a:r>
          </a:p>
          <a:p>
            <a:r>
              <a:rPr lang="en-US">
                <a:cs typeface="Calibri"/>
              </a:rPr>
              <a:t>Collect seeds for one week and make a seed display.</a:t>
            </a:r>
          </a:p>
        </p:txBody>
      </p:sp>
      <p:sp>
        <p:nvSpPr>
          <p:cNvPr id="7" name="TextBox 6">
            <a:extLst>
              <a:ext uri="{FF2B5EF4-FFF2-40B4-BE49-F238E27FC236}">
                <a16:creationId xmlns:a16="http://schemas.microsoft.com/office/drawing/2014/main" id="{C46B4A9E-05C3-4396-8F38-B1E181D867ED}"/>
              </a:ext>
            </a:extLst>
          </p:cNvPr>
          <p:cNvSpPr txBox="1"/>
          <p:nvPr/>
        </p:nvSpPr>
        <p:spPr>
          <a:xfrm>
            <a:off x="9713934" y="6611907"/>
            <a:ext cx="2334292" cy="200055"/>
          </a:xfrm>
          <a:prstGeom prst="rect">
            <a:avLst/>
          </a:prstGeom>
          <a:noFill/>
        </p:spPr>
        <p:txBody>
          <a:bodyPr wrap="none">
            <a:spAutoFit/>
          </a:bodyPr>
          <a:lstStyle/>
          <a:p>
            <a:pPr algn="r">
              <a:spcAft>
                <a:spcPts val="600"/>
              </a:spcAft>
            </a:pPr>
            <a:r>
              <a:rPr lang="en-US" sz="700">
                <a:solidFill>
                  <a:srgbClr val="000000"/>
                </a:solidFill>
                <a:hlinkClick r:id="rId4">
                  <a:extLst>
                    <a:ext uri="{A12FA001-AC4F-418D-AE19-62706E023703}">
                      <ahyp:hlinkClr xmlns="" xmlns:ahyp="http://schemas.microsoft.com/office/drawing/2018/hyperlinkcolor" val="tx"/>
                    </a:ext>
                  </a:extLst>
                </a:hlinkClick>
              </a:rPr>
              <a:t>This Photo</a:t>
            </a:r>
            <a:r>
              <a:rPr lang="en-US" sz="700">
                <a:solidFill>
                  <a:srgbClr val="000000"/>
                </a:solidFill>
              </a:rPr>
              <a:t> by Unknown author is licensed under </a:t>
            </a:r>
            <a:r>
              <a:rPr lang="en-US" sz="700">
                <a:solidFill>
                  <a:srgbClr val="000000"/>
                </a:solidFill>
                <a:hlinkClick r:id="rId9">
                  <a:extLst>
                    <a:ext uri="{A12FA001-AC4F-418D-AE19-62706E023703}">
                      <ahyp:hlinkClr xmlns="" xmlns:ahyp="http://schemas.microsoft.com/office/drawing/2018/hyperlinkcolor" val="tx"/>
                    </a:ext>
                  </a:extLst>
                </a:hlinkClick>
              </a:rPr>
              <a:t>CC BY-NC</a:t>
            </a:r>
            <a:r>
              <a:rPr lang="en-US" sz="700">
                <a:solidFill>
                  <a:srgbClr val="000000"/>
                </a:solidFill>
              </a:rPr>
              <a:t>.</a:t>
            </a:r>
          </a:p>
        </p:txBody>
      </p:sp>
      <p:sp>
        <p:nvSpPr>
          <p:cNvPr id="10" name="TextBox 9">
            <a:extLst>
              <a:ext uri="{FF2B5EF4-FFF2-40B4-BE49-F238E27FC236}">
                <a16:creationId xmlns:a16="http://schemas.microsoft.com/office/drawing/2014/main" id="{AA3CA347-5275-4DCB-87BE-D08BE24BAC91}"/>
              </a:ext>
            </a:extLst>
          </p:cNvPr>
          <p:cNvSpPr txBox="1"/>
          <p:nvPr/>
        </p:nvSpPr>
        <p:spPr>
          <a:xfrm>
            <a:off x="7404867" y="6611907"/>
            <a:ext cx="2454518" cy="200055"/>
          </a:xfrm>
          <a:prstGeom prst="rect">
            <a:avLst/>
          </a:prstGeom>
          <a:noFill/>
        </p:spPr>
        <p:txBody>
          <a:bodyPr wrap="none" lIns="91440" tIns="45720" rIns="91440" bIns="45720" anchor="t">
            <a:spAutoFit/>
          </a:bodyPr>
          <a:lstStyle/>
          <a:p>
            <a:pPr algn="r">
              <a:spcAft>
                <a:spcPts val="600"/>
              </a:spcAft>
            </a:pPr>
            <a:r>
              <a:rPr lang="en-US" sz="700">
                <a:solidFill>
                  <a:schemeClr val="bg1"/>
                </a:solidFill>
                <a:hlinkClick r:id="rId6">
                  <a:extLst>
                    <a:ext uri="{A12FA001-AC4F-418D-AE19-62706E023703}">
                      <ahyp:hlinkClr xmlns="" xmlns:ahyp="http://schemas.microsoft.com/office/drawing/2018/hyperlinkcolor" val="tx"/>
                    </a:ext>
                  </a:extLst>
                </a:hlinkClick>
              </a:rPr>
              <a:t>This Photo</a:t>
            </a:r>
            <a:r>
              <a:rPr lang="en-US" sz="700">
                <a:solidFill>
                  <a:schemeClr val="bg1"/>
                </a:solidFill>
              </a:rPr>
              <a:t> by Unknown author is licensed under </a:t>
            </a:r>
            <a:r>
              <a:rPr lang="en-US" sz="700">
                <a:solidFill>
                  <a:schemeClr val="bg1"/>
                </a:solidFill>
                <a:hlinkClick r:id="rId10">
                  <a:extLst>
                    <a:ext uri="{A12FA001-AC4F-418D-AE19-62706E023703}">
                      <ahyp:hlinkClr xmlns="" xmlns:ahyp="http://schemas.microsoft.com/office/drawing/2018/hyperlinkcolor" val="tx"/>
                    </a:ext>
                  </a:extLst>
                </a:hlinkClick>
              </a:rPr>
              <a:t>CC BY-SA-NC</a:t>
            </a:r>
            <a:r>
              <a:rPr lang="en-US" sz="700">
                <a:solidFill>
                  <a:schemeClr val="bg1"/>
                </a:solidFill>
              </a:rPr>
              <a:t>.</a:t>
            </a:r>
            <a:endParaRPr lang="en-US" sz="700">
              <a:solidFill>
                <a:schemeClr val="bg1"/>
              </a:solidFill>
              <a:cs typeface="Calibri"/>
            </a:endParaRPr>
          </a:p>
        </p:txBody>
      </p:sp>
      <p:sp>
        <p:nvSpPr>
          <p:cNvPr id="8" name="TextBox 7">
            <a:extLst>
              <a:ext uri="{FF2B5EF4-FFF2-40B4-BE49-F238E27FC236}">
                <a16:creationId xmlns:a16="http://schemas.microsoft.com/office/drawing/2014/main" id="{39F6208D-2498-4ED8-92CC-EA3455B7E72E}"/>
              </a:ext>
            </a:extLst>
          </p:cNvPr>
          <p:cNvSpPr txBox="1"/>
          <p:nvPr/>
        </p:nvSpPr>
        <p:spPr>
          <a:xfrm>
            <a:off x="4763" y="6656717"/>
            <a:ext cx="3154362" cy="317500"/>
          </a:xfrm>
          <a:prstGeom prst="rect">
            <a:avLst/>
          </a:prstGeom>
        </p:spPr>
        <p:txBody>
          <a:bodyPr lIns="91440" tIns="45720" rIns="91440" bIns="45720" anchor="t">
            <a:normAutofit fontScale="47500" lnSpcReduction="20000"/>
          </a:bodyPr>
          <a:lstStyle/>
          <a:p>
            <a:r>
              <a:rPr lang="en-US">
                <a:solidFill>
                  <a:schemeClr val="bg1"/>
                </a:solidFill>
                <a:hlinkClick r:id="rId8">
                  <a:extLst>
                    <a:ext uri="{A12FA001-AC4F-418D-AE19-62706E023703}">
                      <ahyp:hlinkClr xmlns="" xmlns:ahyp="http://schemas.microsoft.com/office/drawing/2018/hyperlinkcolor" val="tx"/>
                    </a:ext>
                  </a:extLst>
                </a:hlinkClick>
              </a:rPr>
              <a:t>This Photo</a:t>
            </a:r>
            <a:r>
              <a:rPr lang="en-US">
                <a:solidFill>
                  <a:schemeClr val="bg1"/>
                </a:solidFill>
              </a:rPr>
              <a:t> by Unknown author is licensed under </a:t>
            </a:r>
            <a:r>
              <a:rPr lang="en-US">
                <a:solidFill>
                  <a:schemeClr val="bg1"/>
                </a:solidFill>
                <a:hlinkClick r:id="rId11">
                  <a:extLst>
                    <a:ext uri="{A12FA001-AC4F-418D-AE19-62706E023703}">
                      <ahyp:hlinkClr xmlns="" xmlns:ahyp="http://schemas.microsoft.com/office/drawing/2018/hyperlinkcolor" val="tx"/>
                    </a:ext>
                  </a:extLst>
                </a:hlinkClick>
              </a:rPr>
              <a:t>CC BY-SA</a:t>
            </a:r>
            <a:r>
              <a:rPr lang="en-US">
                <a:solidFill>
                  <a:schemeClr val="bg1"/>
                </a:solidFill>
              </a:rPr>
              <a:t>.</a:t>
            </a:r>
          </a:p>
        </p:txBody>
      </p:sp>
      <p:sp>
        <p:nvSpPr>
          <p:cNvPr id="14" name="Oval 13">
            <a:hlinkClick r:id="rId12"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12" action="ppaction://hlinksldjump"/>
              </a:rPr>
              <a:t>Choice Board</a:t>
            </a:r>
            <a:endParaRPr lang="en-US" sz="1600"/>
          </a:p>
        </p:txBody>
      </p:sp>
    </p:spTree>
    <p:extLst>
      <p:ext uri="{BB962C8B-B14F-4D97-AF65-F5344CB8AC3E}">
        <p14:creationId xmlns:p14="http://schemas.microsoft.com/office/powerpoint/2010/main" val="1321664986"/>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rock, ground, rocky, nature&#10;&#10;Description automatically generated">
            <a:extLst>
              <a:ext uri="{FF2B5EF4-FFF2-40B4-BE49-F238E27FC236}">
                <a16:creationId xmlns:a16="http://schemas.microsoft.com/office/drawing/2014/main" id="{ADA779A7-9D13-4C71-AD88-64030C658EB0}"/>
              </a:ext>
            </a:extLst>
          </p:cNvPr>
          <p:cNvPicPr>
            <a:picLocks noChangeAspect="1"/>
          </p:cNvPicPr>
          <p:nvPr/>
        </p:nvPicPr>
        <p:blipFill rotWithShape="1">
          <a:blip r:embed="rId2"/>
          <a:srcRect l="15036" r="15036"/>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19AAB7E-7B47-433C-9DA6-09B9A7929017}"/>
              </a:ext>
            </a:extLst>
          </p:cNvPr>
          <p:cNvSpPr>
            <a:spLocks noGrp="1"/>
          </p:cNvSpPr>
          <p:nvPr>
            <p:ph type="title"/>
          </p:nvPr>
        </p:nvSpPr>
        <p:spPr>
          <a:xfrm>
            <a:off x="876885" y="237727"/>
            <a:ext cx="4099146" cy="1484193"/>
          </a:xfrm>
        </p:spPr>
        <p:txBody>
          <a:bodyPr>
            <a:normAutofit/>
          </a:bodyPr>
          <a:lstStyle/>
          <a:p>
            <a:r>
              <a:rPr lang="en-US">
                <a:solidFill>
                  <a:srgbClr val="000000"/>
                </a:solidFill>
                <a:cs typeface="Calibri Light"/>
              </a:rPr>
              <a:t>Activity #15 – </a:t>
            </a:r>
            <a:br>
              <a:rPr lang="en-US">
                <a:solidFill>
                  <a:srgbClr val="000000"/>
                </a:solidFill>
                <a:cs typeface="Calibri Light"/>
              </a:rPr>
            </a:br>
            <a:r>
              <a:rPr lang="en-US">
                <a:solidFill>
                  <a:srgbClr val="000000"/>
                </a:solidFill>
                <a:cs typeface="Calibri Light"/>
              </a:rPr>
              <a:t>Find a Keepsake</a:t>
            </a:r>
            <a:endParaRPr lang="en-US">
              <a:solidFill>
                <a:srgbClr val="000000"/>
              </a:solidFill>
            </a:endParaRPr>
          </a:p>
        </p:txBody>
      </p:sp>
      <p:sp>
        <p:nvSpPr>
          <p:cNvPr id="3" name="Content Placeholder 2">
            <a:extLst>
              <a:ext uri="{FF2B5EF4-FFF2-40B4-BE49-F238E27FC236}">
                <a16:creationId xmlns:a16="http://schemas.microsoft.com/office/drawing/2014/main" id="{C0B404F7-F622-4170-ABA1-E0E3F2AD8A76}"/>
              </a:ext>
            </a:extLst>
          </p:cNvPr>
          <p:cNvSpPr>
            <a:spLocks noGrp="1"/>
          </p:cNvSpPr>
          <p:nvPr>
            <p:ph idx="1"/>
          </p:nvPr>
        </p:nvSpPr>
        <p:spPr>
          <a:xfrm>
            <a:off x="344922" y="1812069"/>
            <a:ext cx="5166878" cy="4838375"/>
          </a:xfrm>
        </p:spPr>
        <p:txBody>
          <a:bodyPr vert="horz" lIns="91440" tIns="45720" rIns="91440" bIns="45720" rtlCol="0" anchor="ctr">
            <a:noAutofit/>
          </a:bodyPr>
          <a:lstStyle/>
          <a:p>
            <a:r>
              <a:rPr lang="en-US" sz="2400">
                <a:solidFill>
                  <a:srgbClr val="000000"/>
                </a:solidFill>
                <a:ea typeface="+mn-lt"/>
                <a:cs typeface="+mn-lt"/>
              </a:rPr>
              <a:t>Go outside for a nature walk.</a:t>
            </a:r>
            <a:endParaRPr lang="en-US" sz="2400">
              <a:solidFill>
                <a:srgbClr val="000000"/>
              </a:solidFill>
              <a:cs typeface="Calibri"/>
            </a:endParaRPr>
          </a:p>
          <a:p>
            <a:r>
              <a:rPr lang="en-US" sz="2400">
                <a:solidFill>
                  <a:srgbClr val="000000"/>
                </a:solidFill>
                <a:ea typeface="+mn-lt"/>
                <a:cs typeface="+mn-lt"/>
              </a:rPr>
              <a:t>On your walk, try and find one small piece of nature that connects with you, such as a rock, branch, or leaf.</a:t>
            </a:r>
            <a:endParaRPr lang="en-US" sz="2400">
              <a:solidFill>
                <a:srgbClr val="000000"/>
              </a:solidFill>
              <a:cs typeface="Calibri"/>
            </a:endParaRPr>
          </a:p>
          <a:p>
            <a:r>
              <a:rPr lang="en-US" sz="2400">
                <a:solidFill>
                  <a:srgbClr val="000000"/>
                </a:solidFill>
                <a:ea typeface="+mn-lt"/>
                <a:cs typeface="+mn-lt"/>
              </a:rPr>
              <a:t>Remember, it has to already be on the ground. Please don't break or pull anything. </a:t>
            </a:r>
          </a:p>
          <a:p>
            <a:r>
              <a:rPr lang="en-US" sz="2400">
                <a:solidFill>
                  <a:srgbClr val="000000"/>
                </a:solidFill>
                <a:ea typeface="+mn-lt"/>
                <a:cs typeface="+mn-lt"/>
              </a:rPr>
              <a:t>Pick up your piece of nature and hold it in your hands. How does it feel? How does it look?</a:t>
            </a:r>
          </a:p>
          <a:p>
            <a:r>
              <a:rPr lang="en-US" sz="2400">
                <a:solidFill>
                  <a:srgbClr val="000000"/>
                </a:solidFill>
                <a:ea typeface="+mn-lt"/>
                <a:cs typeface="+mn-lt"/>
              </a:rPr>
              <a:t>Bring your piece of nature inside. Your nature item can be used to help you if you're ever stressed or feeling down.</a:t>
            </a:r>
          </a:p>
        </p:txBody>
      </p:sp>
      <p:sp>
        <p:nvSpPr>
          <p:cNvPr id="8" name="TextBox 7">
            <a:extLst>
              <a:ext uri="{FF2B5EF4-FFF2-40B4-BE49-F238E27FC236}">
                <a16:creationId xmlns:a16="http://schemas.microsoft.com/office/drawing/2014/main" id="{3B111B7F-37A2-48A3-950D-BD8AA648921B}"/>
              </a:ext>
            </a:extLst>
          </p:cNvPr>
          <p:cNvSpPr txBox="1"/>
          <p:nvPr/>
        </p:nvSpPr>
        <p:spPr>
          <a:xfrm>
            <a:off x="9123872" y="6650966"/>
            <a:ext cx="3663350"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ea typeface="+mn-lt"/>
                <a:cs typeface="+mn-lt"/>
                <a:hlinkClick r:id="rId4"/>
              </a:rPr>
              <a:t>"Pebbles on Findhorn Beach"</a:t>
            </a:r>
            <a:r>
              <a:rPr lang="en-US" sz="700">
                <a:ea typeface="+mn-lt"/>
                <a:cs typeface="+mn-lt"/>
              </a:rPr>
              <a:t> by </a:t>
            </a:r>
            <a:r>
              <a:rPr lang="en-US" sz="700">
                <a:ea typeface="+mn-lt"/>
                <a:cs typeface="+mn-lt"/>
                <a:hlinkClick r:id="rId5"/>
              </a:rPr>
              <a:t>Assaulted Peanut</a:t>
            </a:r>
            <a:r>
              <a:rPr lang="en-US" sz="700">
                <a:ea typeface="+mn-lt"/>
                <a:cs typeface="+mn-lt"/>
              </a:rPr>
              <a:t> is licensed under </a:t>
            </a:r>
            <a:r>
              <a:rPr lang="en-US" sz="700">
                <a:ea typeface="+mn-lt"/>
                <a:cs typeface="+mn-lt"/>
                <a:hlinkClick r:id="rId6"/>
              </a:rPr>
              <a:t>CC BY-SA 2.0</a:t>
            </a:r>
            <a:r>
              <a:rPr lang="en-US" sz="700">
                <a:ea typeface="+mn-lt"/>
                <a:cs typeface="+mn-lt"/>
              </a:rPr>
              <a:t> </a:t>
            </a:r>
            <a:endParaRPr lang="en-US" sz="700">
              <a:cs typeface="Calibri"/>
            </a:endParaRPr>
          </a:p>
        </p:txBody>
      </p:sp>
      <p:sp>
        <p:nvSpPr>
          <p:cNvPr id="9" name="Oval 8">
            <a:hlinkClick r:id="rId7"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7" action="ppaction://hlinksldjump"/>
              </a:rPr>
              <a:t>Choice Board</a:t>
            </a:r>
            <a:endParaRPr lang="en-US" sz="1600"/>
          </a:p>
        </p:txBody>
      </p:sp>
    </p:spTree>
    <p:extLst>
      <p:ext uri="{BB962C8B-B14F-4D97-AF65-F5344CB8AC3E}">
        <p14:creationId xmlns:p14="http://schemas.microsoft.com/office/powerpoint/2010/main" val="3054661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several&#10;&#10;Description automatically generated">
            <a:extLst>
              <a:ext uri="{FF2B5EF4-FFF2-40B4-BE49-F238E27FC236}">
                <a16:creationId xmlns:a16="http://schemas.microsoft.com/office/drawing/2014/main" id="{84FD9195-A179-4334-902C-C1BC464B4B3E}"/>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t="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04E90B-AB79-41FD-B2E8-15C3228634CC}"/>
              </a:ext>
            </a:extLst>
          </p:cNvPr>
          <p:cNvSpPr>
            <a:spLocks noGrp="1"/>
          </p:cNvSpPr>
          <p:nvPr>
            <p:ph type="title"/>
          </p:nvPr>
        </p:nvSpPr>
        <p:spPr>
          <a:xfrm>
            <a:off x="594804" y="640263"/>
            <a:ext cx="6619811" cy="1344975"/>
          </a:xfrm>
        </p:spPr>
        <p:txBody>
          <a:bodyPr>
            <a:normAutofit/>
          </a:bodyPr>
          <a:lstStyle/>
          <a:p>
            <a:r>
              <a:rPr lang="en-US" sz="6000">
                <a:cs typeface="Calibri Light"/>
              </a:rPr>
              <a:t>Friendships </a:t>
            </a:r>
            <a:endParaRPr lang="en-US" sz="6000"/>
          </a:p>
        </p:txBody>
      </p:sp>
      <p:sp>
        <p:nvSpPr>
          <p:cNvPr id="3" name="Content Placeholder 2">
            <a:extLst>
              <a:ext uri="{FF2B5EF4-FFF2-40B4-BE49-F238E27FC236}">
                <a16:creationId xmlns:a16="http://schemas.microsoft.com/office/drawing/2014/main" id="{0387EE3E-3E49-4506-BA62-77AB52748AB2}"/>
              </a:ext>
            </a:extLst>
          </p:cNvPr>
          <p:cNvSpPr>
            <a:spLocks noGrp="1"/>
          </p:cNvSpPr>
          <p:nvPr>
            <p:ph idx="1"/>
          </p:nvPr>
        </p:nvSpPr>
        <p:spPr>
          <a:xfrm>
            <a:off x="594109" y="2121763"/>
            <a:ext cx="6620505" cy="3773010"/>
          </a:xfrm>
        </p:spPr>
        <p:txBody>
          <a:bodyPr vert="horz" lIns="91440" tIns="45720" rIns="91440" bIns="45720" rtlCol="0" anchor="t">
            <a:normAutofit/>
          </a:bodyPr>
          <a:lstStyle/>
          <a:p>
            <a:r>
              <a:rPr lang="en-US">
                <a:cs typeface="Calibri"/>
              </a:rPr>
              <a:t>What does it look like when someone is being a good friend?</a:t>
            </a:r>
          </a:p>
          <a:p>
            <a:r>
              <a:rPr lang="en-US">
                <a:cs typeface="Calibri"/>
              </a:rPr>
              <a:t>What does it look like when someone isn't being a good friend?</a:t>
            </a:r>
          </a:p>
          <a:p>
            <a:r>
              <a:rPr lang="en-US">
                <a:cs typeface="Calibri"/>
              </a:rPr>
              <a:t>How does it feel when someone is being a good friend?</a:t>
            </a:r>
          </a:p>
          <a:p>
            <a:r>
              <a:rPr lang="en-US">
                <a:cs typeface="Calibri"/>
              </a:rPr>
              <a:t>How does it feel when someone isn't being a good friend?</a:t>
            </a:r>
          </a:p>
          <a:p>
            <a:endParaRPr lang="en-US" sz="2400">
              <a:cs typeface="Calibri"/>
            </a:endParaRPr>
          </a:p>
          <a:p>
            <a:endParaRPr lang="en-US" sz="2400">
              <a:cs typeface="Calibri"/>
            </a:endParaRPr>
          </a:p>
        </p:txBody>
      </p:sp>
      <p:sp>
        <p:nvSpPr>
          <p:cNvPr id="5" name="TextBox 4">
            <a:extLst>
              <a:ext uri="{FF2B5EF4-FFF2-40B4-BE49-F238E27FC236}">
                <a16:creationId xmlns:a16="http://schemas.microsoft.com/office/drawing/2014/main" id="{49C1F837-FDF2-4E10-AC04-39ABB529D9B7}"/>
              </a:ext>
            </a:extLst>
          </p:cNvPr>
          <p:cNvSpPr txBox="1"/>
          <p:nvPr/>
        </p:nvSpPr>
        <p:spPr>
          <a:xfrm>
            <a:off x="9990756" y="6657945"/>
            <a:ext cx="2201244" cy="200055"/>
          </a:xfrm>
          <a:prstGeom prst="rect">
            <a:avLst/>
          </a:prstGeom>
          <a:noFill/>
        </p:spPr>
        <p:txBody>
          <a:bodyPr wrap="none" lIns="91440" tIns="45720" rIns="91440" bIns="45720" anchor="t">
            <a:spAutoFit/>
          </a:bodyPr>
          <a:lstStyle/>
          <a:p>
            <a:pPr algn="r">
              <a:spcAft>
                <a:spcPts val="600"/>
              </a:spcAft>
            </a:pPr>
            <a:r>
              <a:rPr lang="en-US" sz="700">
                <a:hlinkClick r:id="rId4">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5">
                  <a:extLst>
                    <a:ext uri="{A12FA001-AC4F-418D-AE19-62706E023703}">
                      <ahyp:hlinkClr xmlns="" xmlns:ahyp="http://schemas.microsoft.com/office/drawing/2018/hyperlinkcolor" val="tx"/>
                    </a:ext>
                  </a:extLst>
                </a:hlinkClick>
              </a:rPr>
              <a:t>CC BY</a:t>
            </a:r>
            <a:r>
              <a:rPr lang="en-US" sz="700"/>
              <a:t>.</a:t>
            </a:r>
            <a:endParaRPr lang="en-US" sz="700">
              <a:cs typeface="Calibri"/>
            </a:endParaRPr>
          </a:p>
        </p:txBody>
      </p:sp>
      <p:sp>
        <p:nvSpPr>
          <p:cNvPr id="7" name="Rectangle 6"/>
          <p:cNvSpPr/>
          <p:nvPr/>
        </p:nvSpPr>
        <p:spPr>
          <a:xfrm>
            <a:off x="10676499" y="5989319"/>
            <a:ext cx="128016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a:t>BLM #2a</a:t>
            </a:r>
          </a:p>
        </p:txBody>
      </p:sp>
    </p:spTree>
    <p:extLst>
      <p:ext uri="{BB962C8B-B14F-4D97-AF65-F5344CB8AC3E}">
        <p14:creationId xmlns:p14="http://schemas.microsoft.com/office/powerpoint/2010/main" val="387950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776DD11C-C577-4B38-8E2F-FB966ABBD3FE}"/>
              </a:ext>
            </a:extLst>
          </p:cNvPr>
          <p:cNvPicPr>
            <a:picLocks noChangeAspect="1"/>
          </p:cNvPicPr>
          <p:nvPr/>
        </p:nvPicPr>
        <p:blipFill rotWithShape="1">
          <a:blip r:embed="rId2">
            <a:alphaModFix/>
          </a:blip>
          <a:srcRect l="2045" r="28028"/>
          <a:stretch/>
        </p:blipFill>
        <p:spPr>
          <a:xfrm>
            <a:off x="5797543" y="10"/>
            <a:ext cx="6394152" cy="6857990"/>
          </a:xfrm>
          <a:prstGeom prst="rect">
            <a:avLst/>
          </a:prstGeom>
        </p:spPr>
      </p:pic>
      <p:pic>
        <p:nvPicPr>
          <p:cNvPr id="15" name="Picture 14">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2D6595D2-35AF-496C-902F-D398AFD5478F}"/>
              </a:ext>
            </a:extLst>
          </p:cNvPr>
          <p:cNvSpPr>
            <a:spLocks noGrp="1"/>
          </p:cNvSpPr>
          <p:nvPr>
            <p:ph type="title"/>
          </p:nvPr>
        </p:nvSpPr>
        <p:spPr>
          <a:xfrm>
            <a:off x="804998" y="338370"/>
            <a:ext cx="4803636" cy="1311664"/>
          </a:xfrm>
        </p:spPr>
        <p:txBody>
          <a:bodyPr>
            <a:normAutofit/>
          </a:bodyPr>
          <a:lstStyle/>
          <a:p>
            <a:r>
              <a:rPr lang="en-US">
                <a:solidFill>
                  <a:srgbClr val="000000"/>
                </a:solidFill>
                <a:cs typeface="Calibri Light"/>
              </a:rPr>
              <a:t>Activity #16 – Explore the Sky</a:t>
            </a:r>
            <a:endParaRPr lang="en-US">
              <a:solidFill>
                <a:srgbClr val="000000"/>
              </a:solidFill>
            </a:endParaRPr>
          </a:p>
        </p:txBody>
      </p:sp>
      <p:sp>
        <p:nvSpPr>
          <p:cNvPr id="3" name="Content Placeholder 2">
            <a:extLst>
              <a:ext uri="{FF2B5EF4-FFF2-40B4-BE49-F238E27FC236}">
                <a16:creationId xmlns:a16="http://schemas.microsoft.com/office/drawing/2014/main" id="{8AA0AB07-6045-4282-B4F0-D7B53B4A6838}"/>
              </a:ext>
            </a:extLst>
          </p:cNvPr>
          <p:cNvSpPr>
            <a:spLocks noGrp="1"/>
          </p:cNvSpPr>
          <p:nvPr>
            <p:ph idx="1"/>
          </p:nvPr>
        </p:nvSpPr>
        <p:spPr>
          <a:xfrm>
            <a:off x="546205" y="1898332"/>
            <a:ext cx="5166878" cy="4694603"/>
          </a:xfrm>
        </p:spPr>
        <p:txBody>
          <a:bodyPr vert="horz" lIns="91440" tIns="45720" rIns="91440" bIns="45720" rtlCol="0" anchor="ctr">
            <a:normAutofit/>
          </a:bodyPr>
          <a:lstStyle/>
          <a:p>
            <a:r>
              <a:rPr lang="en-US" sz="2400">
                <a:solidFill>
                  <a:srgbClr val="000000"/>
                </a:solidFill>
                <a:ea typeface="+mn-lt"/>
                <a:cs typeface="+mn-lt"/>
              </a:rPr>
              <a:t>Choose a time of day (morning, afternoon, evening, or night).</a:t>
            </a:r>
          </a:p>
          <a:p>
            <a:r>
              <a:rPr lang="en-US" sz="2400">
                <a:solidFill>
                  <a:srgbClr val="000000"/>
                </a:solidFill>
                <a:ea typeface="+mn-lt"/>
                <a:cs typeface="+mn-lt"/>
              </a:rPr>
              <a:t>Look at the sky</a:t>
            </a:r>
          </a:p>
          <a:p>
            <a:pPr marL="914400" lvl="1" indent="-457200"/>
            <a:r>
              <a:rPr lang="en-US">
                <a:solidFill>
                  <a:srgbClr val="000000"/>
                </a:solidFill>
                <a:ea typeface="+mn-lt"/>
                <a:cs typeface="+mn-lt"/>
              </a:rPr>
              <a:t>What do you see? </a:t>
            </a:r>
          </a:p>
          <a:p>
            <a:pPr marL="914400" lvl="1" indent="-457200"/>
            <a:r>
              <a:rPr lang="en-US">
                <a:solidFill>
                  <a:srgbClr val="000000"/>
                </a:solidFill>
                <a:ea typeface="+mn-lt"/>
                <a:cs typeface="+mn-lt"/>
              </a:rPr>
              <a:t>What do you hear? </a:t>
            </a:r>
          </a:p>
          <a:p>
            <a:pPr marL="914400" lvl="1" indent="-457200"/>
            <a:r>
              <a:rPr lang="en-US">
                <a:solidFill>
                  <a:srgbClr val="000000"/>
                </a:solidFill>
                <a:ea typeface="+mn-lt"/>
                <a:cs typeface="+mn-lt"/>
              </a:rPr>
              <a:t>What do you smell? </a:t>
            </a:r>
          </a:p>
          <a:p>
            <a:pPr marL="914400" lvl="1" indent="-457200"/>
            <a:r>
              <a:rPr lang="en-US">
                <a:solidFill>
                  <a:srgbClr val="000000"/>
                </a:solidFill>
                <a:ea typeface="+mn-lt"/>
                <a:cs typeface="+mn-lt"/>
              </a:rPr>
              <a:t>What do you feel? </a:t>
            </a:r>
          </a:p>
          <a:p>
            <a:pPr marL="914400" lvl="1" indent="-457200"/>
            <a:r>
              <a:rPr lang="en-US">
                <a:solidFill>
                  <a:srgbClr val="000000"/>
                </a:solidFill>
                <a:ea typeface="+mn-lt"/>
                <a:cs typeface="+mn-lt"/>
              </a:rPr>
              <a:t>What do you wonder?</a:t>
            </a:r>
          </a:p>
          <a:p>
            <a:r>
              <a:rPr lang="en-US" sz="2400">
                <a:solidFill>
                  <a:srgbClr val="000000"/>
                </a:solidFill>
                <a:ea typeface="+mn-lt"/>
                <a:cs typeface="+mn-lt"/>
              </a:rPr>
              <a:t>Draw a picture of the sky you saw, including as much detail as possible. Explain your picture to a partner or family member.</a:t>
            </a:r>
            <a:endParaRPr lang="en-CA" sz="2400">
              <a:solidFill>
                <a:srgbClr val="000000"/>
              </a:solidFill>
              <a:ea typeface="+mn-lt"/>
              <a:cs typeface="+mn-lt"/>
            </a:endParaRPr>
          </a:p>
        </p:txBody>
      </p:sp>
      <p:sp>
        <p:nvSpPr>
          <p:cNvPr id="8" name="Oval 7">
            <a:hlinkClick r:id="rId4"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4" action="ppaction://hlinksldjump"/>
              </a:rPr>
              <a:t>Choice Board</a:t>
            </a:r>
            <a:endParaRPr lang="en-US" sz="1600"/>
          </a:p>
        </p:txBody>
      </p:sp>
      <p:sp>
        <p:nvSpPr>
          <p:cNvPr id="4" name="TextBox 3">
            <a:extLst>
              <a:ext uri="{FF2B5EF4-FFF2-40B4-BE49-F238E27FC236}">
                <a16:creationId xmlns:a16="http://schemas.microsoft.com/office/drawing/2014/main" id="{C35A6EB4-9B04-4B0D-9C9F-9E4601A2319D}"/>
              </a:ext>
            </a:extLst>
          </p:cNvPr>
          <p:cNvSpPr txBox="1"/>
          <p:nvPr/>
        </p:nvSpPr>
        <p:spPr>
          <a:xfrm>
            <a:off x="10087155" y="6650966"/>
            <a:ext cx="2743200"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ea typeface="+mn-lt"/>
                <a:cs typeface="+mn-lt"/>
                <a:hlinkClick r:id="rId5"/>
              </a:rPr>
              <a:t>"Blue sky 1"</a:t>
            </a:r>
            <a:r>
              <a:rPr lang="en-US" sz="700">
                <a:ea typeface="+mn-lt"/>
                <a:cs typeface="+mn-lt"/>
              </a:rPr>
              <a:t> by </a:t>
            </a:r>
            <a:r>
              <a:rPr lang="en-US" sz="700">
                <a:ea typeface="+mn-lt"/>
                <a:cs typeface="+mn-lt"/>
                <a:hlinkClick r:id="rId6"/>
              </a:rPr>
              <a:t>Fabio Marini</a:t>
            </a:r>
            <a:r>
              <a:rPr lang="en-US" sz="700">
                <a:ea typeface="+mn-lt"/>
                <a:cs typeface="+mn-lt"/>
              </a:rPr>
              <a:t> is licensed under </a:t>
            </a:r>
            <a:r>
              <a:rPr lang="en-US" sz="700">
                <a:ea typeface="+mn-lt"/>
                <a:cs typeface="+mn-lt"/>
                <a:hlinkClick r:id="rId7"/>
              </a:rPr>
              <a:t>CC BY 2.0</a:t>
            </a:r>
            <a:r>
              <a:rPr lang="en-US" sz="700">
                <a:ea typeface="+mn-lt"/>
                <a:cs typeface="+mn-lt"/>
              </a:rPr>
              <a:t> </a:t>
            </a:r>
            <a:endParaRPr lang="en-US"/>
          </a:p>
        </p:txBody>
      </p:sp>
    </p:spTree>
    <p:extLst>
      <p:ext uri="{BB962C8B-B14F-4D97-AF65-F5344CB8AC3E}">
        <p14:creationId xmlns:p14="http://schemas.microsoft.com/office/powerpoint/2010/main" val="2482021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7C30C-06A9-4C02-A668-104565C38CA8}"/>
              </a:ext>
            </a:extLst>
          </p:cNvPr>
          <p:cNvSpPr>
            <a:spLocks noGrp="1"/>
          </p:cNvSpPr>
          <p:nvPr>
            <p:ph type="title"/>
          </p:nvPr>
        </p:nvSpPr>
        <p:spPr>
          <a:xfrm>
            <a:off x="5116878" y="370474"/>
            <a:ext cx="6422849" cy="1676603"/>
          </a:xfrm>
        </p:spPr>
        <p:txBody>
          <a:bodyPr>
            <a:normAutofit/>
          </a:bodyPr>
          <a:lstStyle/>
          <a:p>
            <a:r>
              <a:rPr lang="en-US">
                <a:cs typeface="Calibri Light"/>
              </a:rPr>
              <a:t>Activity #17 – </a:t>
            </a:r>
            <a:br>
              <a:rPr lang="en-US">
                <a:cs typeface="Calibri Light"/>
              </a:rPr>
            </a:br>
            <a:r>
              <a:rPr lang="en-US">
                <a:cs typeface="Calibri Light"/>
              </a:rPr>
              <a:t>What's the Weather?</a:t>
            </a:r>
            <a:endParaRPr lang="en-US"/>
          </a:p>
        </p:txBody>
      </p:sp>
      <p:sp>
        <p:nvSpPr>
          <p:cNvPr id="21" name="Rectangle 23">
            <a:extLst>
              <a:ext uri="{FF2B5EF4-FFF2-40B4-BE49-F238E27FC236}">
                <a16:creationId xmlns:a16="http://schemas.microsoft.com/office/drawing/2014/main" id="{A98BC887-4916-4227-9F48-3B078D238F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1AD6DCFA-0E71-4650-A5E4-3C20E73EB6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a:extLst>
              <a:ext uri="{FF2B5EF4-FFF2-40B4-BE49-F238E27FC236}">
                <a16:creationId xmlns:a16="http://schemas.microsoft.com/office/drawing/2014/main" id="{95D5198D-A4D3-4BD5-B90C-43D0E963F378}"/>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8931" r="9610" b="5"/>
          <a:stretch/>
        </p:blipFill>
        <p:spPr>
          <a:xfrm>
            <a:off x="804670" y="803049"/>
            <a:ext cx="3026664" cy="2470743"/>
          </a:xfrm>
          <a:prstGeom prst="rect">
            <a:avLst/>
          </a:prstGeom>
          <a:effectLst/>
        </p:spPr>
      </p:pic>
      <p:pic>
        <p:nvPicPr>
          <p:cNvPr id="5" name="Picture 5">
            <a:extLst>
              <a:ext uri="{FF2B5EF4-FFF2-40B4-BE49-F238E27FC236}">
                <a16:creationId xmlns:a16="http://schemas.microsoft.com/office/drawing/2014/main" id="{159FB3E6-34EC-4457-B5CC-BAAC8311F64F}"/>
              </a:ext>
            </a:extLst>
          </p:cNvPr>
          <p:cNvPicPr>
            <a:picLocks noChangeAspect="1"/>
          </p:cNvPicPr>
          <p:nvPr/>
        </p:nvPicPr>
        <p:blipFill rotWithShape="1">
          <a:blip r:embed="rId5">
            <a:extLst>
              <a:ext uri="{837473B0-CC2E-450A-ABE3-18F120FF3D39}">
                <a1611:picAttrSrcUrl xmlns="" xmlns:a1611="http://schemas.microsoft.com/office/drawing/2016/11/main" r:id="rId6"/>
              </a:ext>
            </a:extLst>
          </a:blip>
          <a:srcRect l="4937" r="1969"/>
          <a:stretch/>
        </p:blipFill>
        <p:spPr>
          <a:xfrm>
            <a:off x="804674" y="3461344"/>
            <a:ext cx="3026663" cy="2438400"/>
          </a:xfrm>
          <a:prstGeom prst="rect">
            <a:avLst/>
          </a:prstGeom>
        </p:spPr>
      </p:pic>
      <p:sp>
        <p:nvSpPr>
          <p:cNvPr id="3" name="Content Placeholder 2">
            <a:extLst>
              <a:ext uri="{FF2B5EF4-FFF2-40B4-BE49-F238E27FC236}">
                <a16:creationId xmlns:a16="http://schemas.microsoft.com/office/drawing/2014/main" id="{F8E401A9-5366-426A-A790-6675B0A8DC1E}"/>
              </a:ext>
            </a:extLst>
          </p:cNvPr>
          <p:cNvSpPr>
            <a:spLocks noGrp="1"/>
          </p:cNvSpPr>
          <p:nvPr>
            <p:ph idx="1"/>
          </p:nvPr>
        </p:nvSpPr>
        <p:spPr>
          <a:xfrm>
            <a:off x="4829333" y="2165231"/>
            <a:ext cx="7156091" cy="4432399"/>
          </a:xfrm>
        </p:spPr>
        <p:txBody>
          <a:bodyPr vert="horz" lIns="91440" tIns="45720" rIns="91440" bIns="45720" rtlCol="0" anchor="t">
            <a:noAutofit/>
          </a:bodyPr>
          <a:lstStyle/>
          <a:p>
            <a:r>
              <a:rPr lang="en-US" sz="2000">
                <a:cs typeface="Calibri"/>
              </a:rPr>
              <a:t>What is the weather like today? Sunny, cloudy, cool, hot, windy, rainy, or snowy? What is the temperature? How does it change?</a:t>
            </a:r>
          </a:p>
          <a:p>
            <a:r>
              <a:rPr lang="en-US" sz="2000">
                <a:cs typeface="Calibri"/>
              </a:rPr>
              <a:t>What do you think the weather will be like tomorrow?</a:t>
            </a:r>
          </a:p>
          <a:p>
            <a:r>
              <a:rPr lang="en-US" sz="2000">
                <a:cs typeface="Calibri"/>
              </a:rPr>
              <a:t>What’s the difference between day and night?</a:t>
            </a:r>
          </a:p>
          <a:p>
            <a:r>
              <a:rPr lang="en-US" sz="2000">
                <a:cs typeface="Calibri"/>
              </a:rPr>
              <a:t>How can you tell?</a:t>
            </a:r>
          </a:p>
          <a:p>
            <a:r>
              <a:rPr lang="en-US" sz="2000">
                <a:cs typeface="Calibri"/>
              </a:rPr>
              <a:t>Why is the sun important? Why is rain important?</a:t>
            </a:r>
          </a:p>
          <a:p>
            <a:r>
              <a:rPr lang="en-US" sz="2000">
                <a:ea typeface="+mn-lt"/>
                <a:cs typeface="+mn-lt"/>
              </a:rPr>
              <a:t>How does the weather affect animals, insects and living things?</a:t>
            </a:r>
            <a:endParaRPr lang="en-US" sz="2000">
              <a:cs typeface="Calibri"/>
            </a:endParaRPr>
          </a:p>
          <a:p>
            <a:r>
              <a:rPr lang="en-US" sz="2000">
                <a:cs typeface="Calibri"/>
              </a:rPr>
              <a:t>What season is it now?</a:t>
            </a:r>
          </a:p>
          <a:p>
            <a:r>
              <a:rPr lang="en-US" sz="2000">
                <a:cs typeface="Calibri"/>
              </a:rPr>
              <a:t>What is your </a:t>
            </a:r>
            <a:r>
              <a:rPr lang="en-US" sz="2000" err="1">
                <a:cs typeface="Calibri"/>
              </a:rPr>
              <a:t>favourite</a:t>
            </a:r>
            <a:r>
              <a:rPr lang="en-US" sz="2000">
                <a:cs typeface="Calibri"/>
              </a:rPr>
              <a:t> and least </a:t>
            </a:r>
            <a:r>
              <a:rPr lang="en-US" sz="2000" err="1">
                <a:cs typeface="Calibri"/>
              </a:rPr>
              <a:t>favourite</a:t>
            </a:r>
            <a:r>
              <a:rPr lang="en-US" sz="2000">
                <a:cs typeface="Calibri"/>
              </a:rPr>
              <a:t> season? Summer, winter, fall or spring? Does weather have to do with your choice?</a:t>
            </a:r>
          </a:p>
          <a:p>
            <a:r>
              <a:rPr lang="en-US" sz="2000">
                <a:cs typeface="Calibri"/>
              </a:rPr>
              <a:t>How does water change with the seasons? Freeze, melt, high, low, etc.</a:t>
            </a:r>
          </a:p>
          <a:p>
            <a:endParaRPr lang="en-US" sz="1800">
              <a:cs typeface="Calibri"/>
            </a:endParaRPr>
          </a:p>
        </p:txBody>
      </p:sp>
      <p:sp>
        <p:nvSpPr>
          <p:cNvPr id="6" name="TextBox 5">
            <a:extLst>
              <a:ext uri="{FF2B5EF4-FFF2-40B4-BE49-F238E27FC236}">
                <a16:creationId xmlns:a16="http://schemas.microsoft.com/office/drawing/2014/main" id="{1D1E7D65-87CD-4341-9955-A532A4C478B6}"/>
              </a:ext>
            </a:extLst>
          </p:cNvPr>
          <p:cNvSpPr txBox="1"/>
          <p:nvPr/>
        </p:nvSpPr>
        <p:spPr>
          <a:xfrm>
            <a:off x="2320206" y="6662972"/>
            <a:ext cx="2201244" cy="200055"/>
          </a:xfrm>
          <a:prstGeom prst="rect">
            <a:avLst/>
          </a:prstGeom>
          <a:noFill/>
        </p:spPr>
        <p:txBody>
          <a:bodyPr wrap="none" lIns="91440" tIns="45720" rIns="91440" bIns="45720" anchor="t">
            <a:spAutoFit/>
          </a:bodyPr>
          <a:lstStyle/>
          <a:p>
            <a:pPr algn="r">
              <a:spcAft>
                <a:spcPts val="600"/>
              </a:spcAft>
            </a:pPr>
            <a:r>
              <a:rPr lang="en-US" sz="700">
                <a:hlinkClick r:id="rId6">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7">
                  <a:extLst>
                    <a:ext uri="{A12FA001-AC4F-418D-AE19-62706E023703}">
                      <ahyp:hlinkClr xmlns="" xmlns:ahyp="http://schemas.microsoft.com/office/drawing/2018/hyperlinkcolor" val="tx"/>
                    </a:ext>
                  </a:extLst>
                </a:hlinkClick>
              </a:rPr>
              <a:t>CC BY</a:t>
            </a:r>
            <a:r>
              <a:rPr lang="en-US" sz="700"/>
              <a:t>.</a:t>
            </a:r>
            <a:endParaRPr lang="en-US" sz="700">
              <a:cs typeface="Calibri"/>
            </a:endParaRPr>
          </a:p>
        </p:txBody>
      </p:sp>
      <p:sp>
        <p:nvSpPr>
          <p:cNvPr id="10" name="TextBox 9">
            <a:extLst>
              <a:ext uri="{FF2B5EF4-FFF2-40B4-BE49-F238E27FC236}">
                <a16:creationId xmlns:a16="http://schemas.microsoft.com/office/drawing/2014/main" id="{C81DA44D-0AC0-4F48-B6E4-C57FBEAF6F26}"/>
              </a:ext>
            </a:extLst>
          </p:cNvPr>
          <p:cNvSpPr txBox="1"/>
          <p:nvPr/>
        </p:nvSpPr>
        <p:spPr>
          <a:xfrm>
            <a:off x="243" y="6653699"/>
            <a:ext cx="2321468" cy="200055"/>
          </a:xfrm>
          <a:prstGeom prst="rect">
            <a:avLst/>
          </a:prstGeom>
          <a:noFill/>
        </p:spPr>
        <p:txBody>
          <a:bodyPr wrap="none" lIns="91440" tIns="45720" rIns="91440" bIns="45720" anchor="t">
            <a:spAutoFit/>
          </a:bodyPr>
          <a:lstStyle/>
          <a:p>
            <a:pPr algn="r">
              <a:spcAft>
                <a:spcPts val="600"/>
              </a:spcAft>
            </a:pPr>
            <a:r>
              <a:rPr lang="en-US" sz="700">
                <a:hlinkClick r:id="rId4">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8">
                  <a:extLst>
                    <a:ext uri="{A12FA001-AC4F-418D-AE19-62706E023703}">
                      <ahyp:hlinkClr xmlns="" xmlns:ahyp="http://schemas.microsoft.com/office/drawing/2018/hyperlinkcolor" val="tx"/>
                    </a:ext>
                  </a:extLst>
                </a:hlinkClick>
              </a:rPr>
              <a:t>CC BY-SA</a:t>
            </a:r>
            <a:r>
              <a:rPr lang="en-US" sz="700"/>
              <a:t>.</a:t>
            </a:r>
            <a:endParaRPr lang="en-US" sz="700">
              <a:cs typeface="Calibri"/>
            </a:endParaRPr>
          </a:p>
        </p:txBody>
      </p:sp>
      <p:sp>
        <p:nvSpPr>
          <p:cNvPr id="11" name="Oval 10">
            <a:hlinkClick r:id="rId9"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9" action="ppaction://hlinksldjump"/>
              </a:rPr>
              <a:t>Choice Board</a:t>
            </a:r>
            <a:endParaRPr lang="en-US" sz="1600"/>
          </a:p>
        </p:txBody>
      </p:sp>
    </p:spTree>
    <p:extLst>
      <p:ext uri="{BB962C8B-B14F-4D97-AF65-F5344CB8AC3E}">
        <p14:creationId xmlns:p14="http://schemas.microsoft.com/office/powerpoint/2010/main" val="2915537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sky, outdoor, cloudy, clouds&#10;&#10;Description automatically generated">
            <a:extLst>
              <a:ext uri="{FF2B5EF4-FFF2-40B4-BE49-F238E27FC236}">
                <a16:creationId xmlns:a16="http://schemas.microsoft.com/office/drawing/2014/main" id="{32750635-CB44-4E25-8E0C-50A435CCF3F0}"/>
              </a:ext>
            </a:extLst>
          </p:cNvPr>
          <p:cNvPicPr>
            <a:picLocks noChangeAspect="1"/>
          </p:cNvPicPr>
          <p:nvPr/>
        </p:nvPicPr>
        <p:blipFill rotWithShape="1">
          <a:blip r:embed="rId3"/>
          <a:srcRect l="15036" r="15036"/>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178708C6-6393-4A6B-A6E8-EA1B6F85B29E}"/>
              </a:ext>
            </a:extLst>
          </p:cNvPr>
          <p:cNvSpPr>
            <a:spLocks noGrp="1"/>
          </p:cNvSpPr>
          <p:nvPr>
            <p:ph type="title"/>
          </p:nvPr>
        </p:nvSpPr>
        <p:spPr>
          <a:xfrm>
            <a:off x="1000536" y="199882"/>
            <a:ext cx="4114439" cy="1311664"/>
          </a:xfrm>
        </p:spPr>
        <p:txBody>
          <a:bodyPr>
            <a:normAutofit/>
          </a:bodyPr>
          <a:lstStyle/>
          <a:p>
            <a:r>
              <a:rPr lang="en-US">
                <a:solidFill>
                  <a:srgbClr val="000000"/>
                </a:solidFill>
              </a:rPr>
              <a:t>Activity #18 – </a:t>
            </a:r>
            <a:br>
              <a:rPr lang="en-US">
                <a:solidFill>
                  <a:srgbClr val="000000"/>
                </a:solidFill>
              </a:rPr>
            </a:br>
            <a:r>
              <a:rPr lang="en-US">
                <a:solidFill>
                  <a:srgbClr val="000000"/>
                </a:solidFill>
              </a:rPr>
              <a:t>Cloud Gazing</a:t>
            </a:r>
          </a:p>
        </p:txBody>
      </p:sp>
      <p:sp>
        <p:nvSpPr>
          <p:cNvPr id="3" name="Content Placeholder 2">
            <a:extLst>
              <a:ext uri="{FF2B5EF4-FFF2-40B4-BE49-F238E27FC236}">
                <a16:creationId xmlns:a16="http://schemas.microsoft.com/office/drawing/2014/main" id="{39FBAE8E-D09F-4B64-ADC4-D0F5CAB23A08}"/>
              </a:ext>
            </a:extLst>
          </p:cNvPr>
          <p:cNvSpPr>
            <a:spLocks noGrp="1"/>
          </p:cNvSpPr>
          <p:nvPr>
            <p:ph idx="1"/>
          </p:nvPr>
        </p:nvSpPr>
        <p:spPr>
          <a:xfrm>
            <a:off x="158016" y="1711427"/>
            <a:ext cx="5799481" cy="4910262"/>
          </a:xfrm>
        </p:spPr>
        <p:txBody>
          <a:bodyPr vert="horz" lIns="91440" tIns="45720" rIns="91440" bIns="45720" rtlCol="0" anchor="ctr">
            <a:noAutofit/>
          </a:bodyPr>
          <a:lstStyle/>
          <a:p>
            <a:r>
              <a:rPr lang="en-US" sz="1800">
                <a:solidFill>
                  <a:srgbClr val="000000"/>
                </a:solidFill>
                <a:cs typeface="Calibri" panose="020F0502020204030204"/>
              </a:rPr>
              <a:t>Lay on the ground and look up the sky.</a:t>
            </a:r>
          </a:p>
          <a:p>
            <a:r>
              <a:rPr lang="en-US" sz="1800">
                <a:solidFill>
                  <a:srgbClr val="000000"/>
                </a:solidFill>
                <a:cs typeface="Calibri" panose="020F0502020204030204"/>
              </a:rPr>
              <a:t>Watch the clouds. </a:t>
            </a:r>
          </a:p>
          <a:p>
            <a:pPr lvl="1"/>
            <a:r>
              <a:rPr lang="en-US" sz="1800">
                <a:solidFill>
                  <a:srgbClr val="000000"/>
                </a:solidFill>
                <a:cs typeface="Calibri" panose="020F0502020204030204"/>
              </a:rPr>
              <a:t>Do you see shapes in the clouds? Shapes of animals or insects?</a:t>
            </a:r>
          </a:p>
          <a:p>
            <a:pPr lvl="1"/>
            <a:r>
              <a:rPr lang="en-US" sz="1800">
                <a:solidFill>
                  <a:srgbClr val="000000"/>
                </a:solidFill>
                <a:cs typeface="Calibri" panose="020F0502020204030204"/>
              </a:rPr>
              <a:t>Do the clouds cover the entire sky, or only part of it?</a:t>
            </a:r>
          </a:p>
          <a:p>
            <a:pPr lvl="1"/>
            <a:r>
              <a:rPr lang="en-US" sz="1800">
                <a:solidFill>
                  <a:srgbClr val="000000"/>
                </a:solidFill>
                <a:cs typeface="Calibri" panose="020F0502020204030204"/>
              </a:rPr>
              <a:t>Are the clouds high or low in the sky?</a:t>
            </a:r>
          </a:p>
          <a:p>
            <a:pPr lvl="1"/>
            <a:r>
              <a:rPr lang="en-US" sz="1800">
                <a:solidFill>
                  <a:srgbClr val="000000"/>
                </a:solidFill>
                <a:cs typeface="Calibri" panose="020F0502020204030204"/>
              </a:rPr>
              <a:t>Are the clouds white and/or gray, thin or thick, flat or rounded,  puffy, feathery, or look like ripples of grain? </a:t>
            </a:r>
          </a:p>
          <a:p>
            <a:r>
              <a:rPr lang="en-US" sz="1800">
                <a:solidFill>
                  <a:srgbClr val="000000"/>
                </a:solidFill>
                <a:cs typeface="Calibri" panose="020F0502020204030204"/>
              </a:rPr>
              <a:t>Make a poster, using cotton balls, of the different types of clouds you see. </a:t>
            </a:r>
          </a:p>
          <a:p>
            <a:r>
              <a:rPr lang="en-US" sz="1800">
                <a:solidFill>
                  <a:srgbClr val="000000"/>
                </a:solidFill>
                <a:cs typeface="Calibri" panose="020F0502020204030204"/>
              </a:rPr>
              <a:t>More on clouds: </a:t>
            </a:r>
            <a:r>
              <a:rPr lang="en-US" sz="1800">
                <a:solidFill>
                  <a:srgbClr val="000000"/>
                </a:solidFill>
                <a:ea typeface="+mn-lt"/>
                <a:cs typeface="+mn-lt"/>
                <a:hlinkClick r:id="rId5"/>
              </a:rPr>
              <a:t>Description of the Different Types of Clouds (sciencing.com)</a:t>
            </a:r>
            <a:endParaRPr lang="en-US" sz="1800">
              <a:solidFill>
                <a:srgbClr val="000000"/>
              </a:solidFill>
              <a:cs typeface="Calibri" panose="020F0502020204030204"/>
            </a:endParaRPr>
          </a:p>
          <a:p>
            <a:pPr marL="0" indent="0">
              <a:buNone/>
            </a:pPr>
            <a:r>
              <a:rPr lang="en-US" sz="1800">
                <a:solidFill>
                  <a:srgbClr val="000000"/>
                </a:solidFill>
                <a:ea typeface="+mn-lt"/>
                <a:cs typeface="+mn-lt"/>
                <a:hlinkClick r:id="rId6"/>
              </a:rPr>
              <a:t>The 10 Basic Types of Clouds and How to Recognize Them (thoughtco.com)</a:t>
            </a:r>
            <a:endParaRPr lang="en-US" sz="1800">
              <a:solidFill>
                <a:srgbClr val="000000"/>
              </a:solidFill>
              <a:cs typeface="Calibri" panose="020F0502020204030204"/>
            </a:endParaRPr>
          </a:p>
        </p:txBody>
      </p:sp>
      <p:sp>
        <p:nvSpPr>
          <p:cNvPr id="6" name="TextBox 5">
            <a:extLst>
              <a:ext uri="{FF2B5EF4-FFF2-40B4-BE49-F238E27FC236}">
                <a16:creationId xmlns:a16="http://schemas.microsoft.com/office/drawing/2014/main" id="{E1AF877A-CEA0-4DCB-815F-71D7804C3EC6}"/>
              </a:ext>
            </a:extLst>
          </p:cNvPr>
          <p:cNvSpPr txBox="1"/>
          <p:nvPr/>
        </p:nvSpPr>
        <p:spPr>
          <a:xfrm>
            <a:off x="9813985" y="6650966"/>
            <a:ext cx="366335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ea typeface="+mn-lt"/>
                <a:cs typeface="+mn-lt"/>
                <a:hlinkClick r:id="rId7"/>
              </a:rPr>
              <a:t>"Cloud Texture 02"</a:t>
            </a:r>
            <a:r>
              <a:rPr lang="en-US" sz="700">
                <a:ea typeface="+mn-lt"/>
                <a:cs typeface="+mn-lt"/>
              </a:rPr>
              <a:t> by </a:t>
            </a:r>
            <a:r>
              <a:rPr lang="en-US" sz="700">
                <a:ea typeface="+mn-lt"/>
                <a:cs typeface="+mn-lt"/>
                <a:hlinkClick r:id="rId8"/>
              </a:rPr>
              <a:t>SixRevisions</a:t>
            </a:r>
            <a:r>
              <a:rPr lang="en-US" sz="700">
                <a:ea typeface="+mn-lt"/>
                <a:cs typeface="+mn-lt"/>
              </a:rPr>
              <a:t> is licensed under </a:t>
            </a:r>
            <a:r>
              <a:rPr lang="en-US" sz="700">
                <a:ea typeface="+mn-lt"/>
                <a:cs typeface="+mn-lt"/>
                <a:hlinkClick r:id="rId9"/>
              </a:rPr>
              <a:t>CC BY 2.0</a:t>
            </a:r>
            <a:r>
              <a:rPr lang="en-US" sz="700">
                <a:ea typeface="+mn-lt"/>
                <a:cs typeface="+mn-lt"/>
              </a:rPr>
              <a:t> </a:t>
            </a:r>
          </a:p>
        </p:txBody>
      </p:sp>
      <p:sp>
        <p:nvSpPr>
          <p:cNvPr id="8" name="Oval 7">
            <a:hlinkClick r:id="rId10"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10" action="ppaction://hlinksldjump"/>
              </a:rPr>
              <a:t>Choice Board</a:t>
            </a:r>
            <a:endParaRPr lang="en-US" sz="1600"/>
          </a:p>
        </p:txBody>
      </p:sp>
    </p:spTree>
    <p:extLst>
      <p:ext uri="{BB962C8B-B14F-4D97-AF65-F5344CB8AC3E}">
        <p14:creationId xmlns:p14="http://schemas.microsoft.com/office/powerpoint/2010/main" val="3686800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grass, outdoor, field, park&#10;&#10;Description automatically generated">
            <a:extLst>
              <a:ext uri="{FF2B5EF4-FFF2-40B4-BE49-F238E27FC236}">
                <a16:creationId xmlns:a16="http://schemas.microsoft.com/office/drawing/2014/main" id="{3EF19E13-4557-4A8E-82D4-B9780745E467}"/>
              </a:ext>
            </a:extLst>
          </p:cNvPr>
          <p:cNvPicPr>
            <a:picLocks noChangeAspect="1"/>
          </p:cNvPicPr>
          <p:nvPr/>
        </p:nvPicPr>
        <p:blipFill rotWithShape="1">
          <a:blip r:embed="rId2">
            <a:extLst>
              <a:ext uri="{837473B0-CC2E-450A-ABE3-18F120FF3D39}">
                <a1611:picAttrSrcUrl xmlns="" xmlns:a1611="http://schemas.microsoft.com/office/drawing/2016/11/main" r:id="rId3"/>
              </a:ext>
            </a:extLst>
          </a:blip>
          <a:srcRect t="18403" r="9091" b="13415"/>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86C7B4A1-154A-4DF0-AC46-F88D75A2E0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1A71FC-E97A-4CC4-812C-2519DEF7B3F7}"/>
              </a:ext>
            </a:extLst>
          </p:cNvPr>
          <p:cNvSpPr>
            <a:spLocks noGrp="1"/>
          </p:cNvSpPr>
          <p:nvPr>
            <p:ph type="title"/>
          </p:nvPr>
        </p:nvSpPr>
        <p:spPr>
          <a:xfrm>
            <a:off x="594804" y="640263"/>
            <a:ext cx="6619811" cy="1344975"/>
          </a:xfrm>
        </p:spPr>
        <p:txBody>
          <a:bodyPr>
            <a:normAutofit/>
          </a:bodyPr>
          <a:lstStyle/>
          <a:p>
            <a:r>
              <a:rPr lang="en-US" sz="4000">
                <a:cs typeface="Calibri Light"/>
              </a:rPr>
              <a:t>Activity #19 – </a:t>
            </a:r>
            <a:br>
              <a:rPr lang="en-US" sz="4000">
                <a:cs typeface="Calibri Light"/>
              </a:rPr>
            </a:br>
            <a:r>
              <a:rPr lang="en-US" sz="4000">
                <a:cs typeface="Calibri Light"/>
              </a:rPr>
              <a:t>Light and Shadows</a:t>
            </a:r>
            <a:endParaRPr lang="en-US" sz="4000"/>
          </a:p>
        </p:txBody>
      </p:sp>
      <p:sp>
        <p:nvSpPr>
          <p:cNvPr id="3" name="Content Placeholder 2">
            <a:extLst>
              <a:ext uri="{FF2B5EF4-FFF2-40B4-BE49-F238E27FC236}">
                <a16:creationId xmlns:a16="http://schemas.microsoft.com/office/drawing/2014/main" id="{90FABA84-1365-413F-B8A2-49814CA4DBFD}"/>
              </a:ext>
            </a:extLst>
          </p:cNvPr>
          <p:cNvSpPr>
            <a:spLocks noGrp="1"/>
          </p:cNvSpPr>
          <p:nvPr>
            <p:ph idx="1"/>
          </p:nvPr>
        </p:nvSpPr>
        <p:spPr>
          <a:xfrm>
            <a:off x="594109" y="2121763"/>
            <a:ext cx="6620505" cy="3773010"/>
          </a:xfrm>
        </p:spPr>
        <p:txBody>
          <a:bodyPr vert="horz" lIns="91440" tIns="45720" rIns="91440" bIns="45720" rtlCol="0" anchor="t">
            <a:noAutofit/>
          </a:bodyPr>
          <a:lstStyle/>
          <a:p>
            <a:r>
              <a:rPr lang="en-US" sz="2000">
                <a:cs typeface="Calibri"/>
              </a:rPr>
              <a:t>This activity can only be done if it is sunny outside.</a:t>
            </a:r>
          </a:p>
          <a:p>
            <a:r>
              <a:rPr lang="en-US" sz="2000">
                <a:ea typeface="+mn-lt"/>
                <a:cs typeface="+mn-lt"/>
              </a:rPr>
              <a:t>Hold out your hand and see what the shadow looks like when your hand is close to the ground compared to when you are standing with your hand high up in the air. How does the shadow change?</a:t>
            </a:r>
            <a:endParaRPr lang="en-US" sz="2000">
              <a:cs typeface="Calibri"/>
            </a:endParaRPr>
          </a:p>
          <a:p>
            <a:r>
              <a:rPr lang="en-US" sz="2000">
                <a:cs typeface="Calibri"/>
              </a:rPr>
              <a:t>Next, try and make different shapes out of your shadow. You can use your whole body or just your hands.</a:t>
            </a:r>
          </a:p>
          <a:p>
            <a:r>
              <a:rPr lang="en-US" sz="2000">
                <a:cs typeface="Calibri"/>
              </a:rPr>
              <a:t>Have someone guess what kind of shape you are trying to make or take a picture of your shadow and have people guess.</a:t>
            </a:r>
          </a:p>
          <a:p>
            <a:r>
              <a:rPr lang="en-US" sz="2000">
                <a:cs typeface="Calibri"/>
              </a:rPr>
              <a:t>What was your </a:t>
            </a:r>
            <a:r>
              <a:rPr lang="en-US" sz="2000" err="1">
                <a:cs typeface="Calibri"/>
              </a:rPr>
              <a:t>favourite</a:t>
            </a:r>
            <a:r>
              <a:rPr lang="en-US" sz="2000">
                <a:cs typeface="Calibri"/>
              </a:rPr>
              <a:t> shadow shape and why?</a:t>
            </a:r>
          </a:p>
          <a:p>
            <a:endParaRPr lang="en-US" sz="2000">
              <a:cs typeface="Calibri"/>
            </a:endParaRPr>
          </a:p>
        </p:txBody>
      </p:sp>
      <p:sp>
        <p:nvSpPr>
          <p:cNvPr id="6" name="TextBox 5">
            <a:extLst>
              <a:ext uri="{FF2B5EF4-FFF2-40B4-BE49-F238E27FC236}">
                <a16:creationId xmlns:a16="http://schemas.microsoft.com/office/drawing/2014/main" id="{9101CBB6-4A75-4FB2-B6CB-126D9B3718AB}"/>
              </a:ext>
            </a:extLst>
          </p:cNvPr>
          <p:cNvSpPr txBox="1"/>
          <p:nvPr/>
        </p:nvSpPr>
        <p:spPr>
          <a:xfrm>
            <a:off x="9435557" y="6657945"/>
            <a:ext cx="2454518" cy="200055"/>
          </a:xfrm>
          <a:prstGeom prst="rect">
            <a:avLst/>
          </a:prstGeom>
          <a:noFill/>
        </p:spPr>
        <p:txBody>
          <a:bodyPr wrap="none" lIns="91440" tIns="45720" rIns="91440" bIns="45720" anchor="t">
            <a:spAutoFit/>
          </a:bodyPr>
          <a:lstStyle/>
          <a:p>
            <a:pPr algn="r">
              <a:spcAft>
                <a:spcPts val="600"/>
              </a:spcAft>
            </a:pPr>
            <a:r>
              <a:rPr lang="en-US" sz="700">
                <a:hlinkClick r:id="rId3">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4">
                  <a:extLst>
                    <a:ext uri="{A12FA001-AC4F-418D-AE19-62706E023703}">
                      <ahyp:hlinkClr xmlns="" xmlns:ahyp="http://schemas.microsoft.com/office/drawing/2018/hyperlinkcolor" val="tx"/>
                    </a:ext>
                  </a:extLst>
                </a:hlinkClick>
              </a:rPr>
              <a:t>CC BY-SA-NC</a:t>
            </a:r>
            <a:r>
              <a:rPr lang="en-US" sz="700"/>
              <a:t>.</a:t>
            </a:r>
            <a:endParaRPr lang="en-US" sz="700">
              <a:cs typeface="Calibri"/>
            </a:endParaRPr>
          </a:p>
        </p:txBody>
      </p:sp>
      <p:sp>
        <p:nvSpPr>
          <p:cNvPr id="8" name="Oval 7">
            <a:hlinkClick r:id="rId5"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5" action="ppaction://hlinksldjump"/>
              </a:rPr>
              <a:t>Choice Board</a:t>
            </a:r>
            <a:endParaRPr lang="en-US" sz="1600"/>
          </a:p>
        </p:txBody>
      </p:sp>
    </p:spTree>
    <p:extLst>
      <p:ext uri="{BB962C8B-B14F-4D97-AF65-F5344CB8AC3E}">
        <p14:creationId xmlns:p14="http://schemas.microsoft.com/office/powerpoint/2010/main" val="1494401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A73BFD-729D-4625-92A2-0BD41ABE132A}"/>
              </a:ext>
            </a:extLst>
          </p:cNvPr>
          <p:cNvPicPr>
            <a:picLocks noChangeAspect="1"/>
          </p:cNvPicPr>
          <p:nvPr/>
        </p:nvPicPr>
        <p:blipFill rotWithShape="1">
          <a:blip r:embed="rId2">
            <a:extLst>
              <a:ext uri="{837473B0-CC2E-450A-ABE3-18F120FF3D39}">
                <a1611:picAttrSrcUrl xmlns="" xmlns:a1611="http://schemas.microsoft.com/office/drawing/2016/11/main" r:id="rId3"/>
              </a:ext>
            </a:extLst>
          </a:blip>
          <a:srcRect l="3382" r="3382"/>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8A87AB5D-3C65-49D3-9C8E-C930E1A597F3}"/>
              </a:ext>
            </a:extLst>
          </p:cNvPr>
          <p:cNvSpPr>
            <a:spLocks noGrp="1"/>
          </p:cNvSpPr>
          <p:nvPr>
            <p:ph type="title"/>
          </p:nvPr>
        </p:nvSpPr>
        <p:spPr>
          <a:xfrm>
            <a:off x="804998" y="295238"/>
            <a:ext cx="4803636" cy="1814871"/>
          </a:xfrm>
        </p:spPr>
        <p:txBody>
          <a:bodyPr>
            <a:normAutofit/>
          </a:bodyPr>
          <a:lstStyle/>
          <a:p>
            <a:r>
              <a:rPr lang="en-US">
                <a:solidFill>
                  <a:srgbClr val="000000"/>
                </a:solidFill>
                <a:cs typeface="Calibri Light"/>
              </a:rPr>
              <a:t>Activity #20 – </a:t>
            </a:r>
            <a:br>
              <a:rPr lang="en-US">
                <a:solidFill>
                  <a:srgbClr val="000000"/>
                </a:solidFill>
                <a:cs typeface="Calibri Light"/>
              </a:rPr>
            </a:br>
            <a:r>
              <a:rPr lang="en-US">
                <a:solidFill>
                  <a:srgbClr val="000000"/>
                </a:solidFill>
                <a:cs typeface="Calibri Light"/>
              </a:rPr>
              <a:t>Act it Out!</a:t>
            </a:r>
            <a:endParaRPr lang="en-US">
              <a:solidFill>
                <a:srgbClr val="000000"/>
              </a:solidFill>
            </a:endParaRPr>
          </a:p>
        </p:txBody>
      </p:sp>
      <p:sp>
        <p:nvSpPr>
          <p:cNvPr id="3" name="Content Placeholder 2">
            <a:extLst>
              <a:ext uri="{FF2B5EF4-FFF2-40B4-BE49-F238E27FC236}">
                <a16:creationId xmlns:a16="http://schemas.microsoft.com/office/drawing/2014/main" id="{5864D37D-A2E6-43CB-9A38-2319C8D3CD5E}"/>
              </a:ext>
            </a:extLst>
          </p:cNvPr>
          <p:cNvSpPr>
            <a:spLocks noGrp="1"/>
          </p:cNvSpPr>
          <p:nvPr>
            <p:ph idx="1"/>
          </p:nvPr>
        </p:nvSpPr>
        <p:spPr>
          <a:xfrm>
            <a:off x="330545" y="2272143"/>
            <a:ext cx="5181255" cy="4435811"/>
          </a:xfrm>
        </p:spPr>
        <p:txBody>
          <a:bodyPr vert="horz" lIns="91440" tIns="45720" rIns="91440" bIns="45720" rtlCol="0" anchor="ctr">
            <a:noAutofit/>
          </a:bodyPr>
          <a:lstStyle/>
          <a:p>
            <a:r>
              <a:rPr lang="en-US" sz="2400">
                <a:solidFill>
                  <a:srgbClr val="000000"/>
                </a:solidFill>
                <a:cs typeface="Calibri"/>
              </a:rPr>
              <a:t>Pretend to be an animal, just for fun! This way, you can imagine what it would be like to be that animal.</a:t>
            </a:r>
          </a:p>
          <a:p>
            <a:r>
              <a:rPr lang="en-US" sz="2400">
                <a:solidFill>
                  <a:srgbClr val="000000"/>
                </a:solidFill>
                <a:cs typeface="Calibri"/>
              </a:rPr>
              <a:t>You could also have someone try and guess which animal you are. </a:t>
            </a:r>
          </a:p>
          <a:p>
            <a:r>
              <a:rPr lang="en-US" sz="2400">
                <a:solidFill>
                  <a:srgbClr val="000000"/>
                </a:solidFill>
                <a:cs typeface="Calibri"/>
              </a:rPr>
              <a:t>Or you could have someone take a picture of you acting out your animal and then have people guess.</a:t>
            </a:r>
          </a:p>
          <a:p>
            <a:r>
              <a:rPr lang="en-US" sz="2400">
                <a:solidFill>
                  <a:srgbClr val="000000"/>
                </a:solidFill>
                <a:cs typeface="Calibri"/>
              </a:rPr>
              <a:t>You could also draw the animal and have people guess which animal it is.</a:t>
            </a:r>
          </a:p>
          <a:p>
            <a:endParaRPr lang="en-US" sz="2000">
              <a:solidFill>
                <a:srgbClr val="000000"/>
              </a:solidFill>
              <a:cs typeface="Calibri"/>
            </a:endParaRPr>
          </a:p>
        </p:txBody>
      </p:sp>
      <p:sp>
        <p:nvSpPr>
          <p:cNvPr id="5" name="TextBox 4">
            <a:extLst>
              <a:ext uri="{FF2B5EF4-FFF2-40B4-BE49-F238E27FC236}">
                <a16:creationId xmlns:a16="http://schemas.microsoft.com/office/drawing/2014/main" id="{698CBFB8-4C3E-4B9C-8B6B-DE9870400067}"/>
              </a:ext>
            </a:extLst>
          </p:cNvPr>
          <p:cNvSpPr txBox="1"/>
          <p:nvPr/>
        </p:nvSpPr>
        <p:spPr>
          <a:xfrm>
            <a:off x="8958118" y="6595776"/>
            <a:ext cx="3233882" cy="256887"/>
          </a:xfrm>
          <a:prstGeom prst="rect">
            <a:avLst/>
          </a:prstGeom>
          <a:noFill/>
        </p:spPr>
        <p:txBody>
          <a:bodyPr lIns="91440" tIns="45720" rIns="91440" bIns="45720" anchor="t">
            <a:normAutofit/>
          </a:bodyPr>
          <a:lstStyle/>
          <a:p>
            <a:r>
              <a:rPr lang="en-US" sz="1000">
                <a:hlinkClick r:id="rId3">
                  <a:extLst>
                    <a:ext uri="{A12FA001-AC4F-418D-AE19-62706E023703}">
                      <ahyp:hlinkClr xmlns="" xmlns:ahyp="http://schemas.microsoft.com/office/drawing/2018/hyperlinkcolor" val="tx"/>
                    </a:ext>
                  </a:extLst>
                </a:hlinkClick>
              </a:rPr>
              <a:t>This Photo</a:t>
            </a:r>
            <a:r>
              <a:rPr lang="en-US" sz="1000"/>
              <a:t> by Unknown author is licensed under </a:t>
            </a:r>
            <a:r>
              <a:rPr lang="en-US" sz="1000">
                <a:hlinkClick r:id="rId5">
                  <a:extLst>
                    <a:ext uri="{A12FA001-AC4F-418D-AE19-62706E023703}">
                      <ahyp:hlinkClr xmlns="" xmlns:ahyp="http://schemas.microsoft.com/office/drawing/2018/hyperlinkcolor" val="tx"/>
                    </a:ext>
                  </a:extLst>
                </a:hlinkClick>
              </a:rPr>
              <a:t>CC BY-SA</a:t>
            </a:r>
            <a:r>
              <a:rPr lang="en-US" sz="1000"/>
              <a:t>.</a:t>
            </a:r>
            <a:endParaRPr lang="en-US" sz="1000">
              <a:cs typeface="Calibri"/>
            </a:endParaRPr>
          </a:p>
        </p:txBody>
      </p:sp>
      <p:sp>
        <p:nvSpPr>
          <p:cNvPr id="8" name="Oval 7">
            <a:hlinkClick r:id="rId6"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6" action="ppaction://hlinksldjump"/>
              </a:rPr>
              <a:t>Choice Board</a:t>
            </a:r>
            <a:endParaRPr lang="en-US" sz="1600"/>
          </a:p>
        </p:txBody>
      </p:sp>
    </p:spTree>
    <p:extLst>
      <p:ext uri="{BB962C8B-B14F-4D97-AF65-F5344CB8AC3E}">
        <p14:creationId xmlns:p14="http://schemas.microsoft.com/office/powerpoint/2010/main" val="1168025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A5AEBC60-4F05-4A43-A3C7-EA44FE0A4CBC}"/>
              </a:ext>
            </a:extLst>
          </p:cNvPr>
          <p:cNvPicPr>
            <a:picLocks noChangeAspect="1"/>
          </p:cNvPicPr>
          <p:nvPr/>
        </p:nvPicPr>
        <p:blipFill rotWithShape="1">
          <a:blip r:embed="rId3">
            <a:alphaModFix/>
            <a:extLst>
              <a:ext uri="{837473B0-CC2E-450A-ABE3-18F120FF3D39}">
                <a1611:picAttrSrcUrl xmlns="" xmlns:a1611="http://schemas.microsoft.com/office/drawing/2016/11/main" r:id="rId4"/>
              </a:ext>
            </a:extLst>
          </a:blip>
          <a:srcRect l="15794" r="12180" b="-1"/>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F8DDE20A-361E-4602-9ABB-974EFD776C1A}"/>
              </a:ext>
            </a:extLst>
          </p:cNvPr>
          <p:cNvSpPr>
            <a:spLocks noGrp="1"/>
          </p:cNvSpPr>
          <p:nvPr>
            <p:ph type="title"/>
          </p:nvPr>
        </p:nvSpPr>
        <p:spPr>
          <a:xfrm>
            <a:off x="804998" y="554030"/>
            <a:ext cx="4803636" cy="1311664"/>
          </a:xfrm>
        </p:spPr>
        <p:txBody>
          <a:bodyPr>
            <a:normAutofit/>
          </a:bodyPr>
          <a:lstStyle/>
          <a:p>
            <a:r>
              <a:rPr lang="en-US">
                <a:solidFill>
                  <a:srgbClr val="000000"/>
                </a:solidFill>
                <a:cs typeface="Calibri Light"/>
              </a:rPr>
              <a:t>Activity #21 – Nature Game</a:t>
            </a:r>
            <a:endParaRPr lang="en-US">
              <a:solidFill>
                <a:srgbClr val="000000"/>
              </a:solidFill>
            </a:endParaRPr>
          </a:p>
        </p:txBody>
      </p:sp>
      <p:sp>
        <p:nvSpPr>
          <p:cNvPr id="3" name="Content Placeholder 2">
            <a:extLst>
              <a:ext uri="{FF2B5EF4-FFF2-40B4-BE49-F238E27FC236}">
                <a16:creationId xmlns:a16="http://schemas.microsoft.com/office/drawing/2014/main" id="{4A820FA8-56AF-4805-85FB-177B6438035B}"/>
              </a:ext>
            </a:extLst>
          </p:cNvPr>
          <p:cNvSpPr>
            <a:spLocks noGrp="1"/>
          </p:cNvSpPr>
          <p:nvPr>
            <p:ph idx="1"/>
          </p:nvPr>
        </p:nvSpPr>
        <p:spPr>
          <a:xfrm>
            <a:off x="388054" y="2272143"/>
            <a:ext cx="5123746" cy="4378301"/>
          </a:xfrm>
        </p:spPr>
        <p:txBody>
          <a:bodyPr vert="horz" lIns="91440" tIns="45720" rIns="91440" bIns="45720" rtlCol="0" anchor="ctr">
            <a:normAutofit/>
          </a:bodyPr>
          <a:lstStyle/>
          <a:p>
            <a:r>
              <a:rPr lang="en-US" sz="2400">
                <a:solidFill>
                  <a:srgbClr val="000000"/>
                </a:solidFill>
                <a:cs typeface="Calibri"/>
              </a:rPr>
              <a:t>Create a nature game! </a:t>
            </a:r>
          </a:p>
          <a:p>
            <a:r>
              <a:rPr lang="en-US" sz="2400">
                <a:solidFill>
                  <a:srgbClr val="000000"/>
                </a:solidFill>
                <a:cs typeface="Calibri"/>
              </a:rPr>
              <a:t>You should be able to play the game outside.</a:t>
            </a:r>
          </a:p>
          <a:p>
            <a:r>
              <a:rPr lang="en-US" sz="2400">
                <a:solidFill>
                  <a:srgbClr val="000000"/>
                </a:solidFill>
                <a:cs typeface="Calibri"/>
              </a:rPr>
              <a:t>Most games have the following:</a:t>
            </a:r>
          </a:p>
          <a:p>
            <a:pPr lvl="1"/>
            <a:r>
              <a:rPr lang="en-US">
                <a:solidFill>
                  <a:srgbClr val="000000"/>
                </a:solidFill>
                <a:cs typeface="Calibri"/>
              </a:rPr>
              <a:t>A name for your game</a:t>
            </a:r>
          </a:p>
          <a:p>
            <a:pPr lvl="1"/>
            <a:r>
              <a:rPr lang="en-US">
                <a:solidFill>
                  <a:srgbClr val="000000"/>
                </a:solidFill>
                <a:cs typeface="Calibri"/>
              </a:rPr>
              <a:t>Rules and a way to gain points</a:t>
            </a:r>
          </a:p>
          <a:p>
            <a:pPr lvl="1"/>
            <a:r>
              <a:rPr lang="en-US">
                <a:solidFill>
                  <a:srgbClr val="000000"/>
                </a:solidFill>
                <a:cs typeface="Calibri"/>
              </a:rPr>
              <a:t>Directions on how to play your game</a:t>
            </a:r>
          </a:p>
          <a:p>
            <a:pPr lvl="1"/>
            <a:r>
              <a:rPr lang="en-US">
                <a:solidFill>
                  <a:srgbClr val="000000"/>
                </a:solidFill>
                <a:cs typeface="Calibri"/>
              </a:rPr>
              <a:t>Names and wording in the game matches the theme (in this case, nature)</a:t>
            </a:r>
          </a:p>
        </p:txBody>
      </p:sp>
      <p:sp>
        <p:nvSpPr>
          <p:cNvPr id="6" name="TextBox 5">
            <a:extLst>
              <a:ext uri="{FF2B5EF4-FFF2-40B4-BE49-F238E27FC236}">
                <a16:creationId xmlns:a16="http://schemas.microsoft.com/office/drawing/2014/main" id="{90AC6E86-41ED-4ABC-ADC8-9A687A4814C4}"/>
              </a:ext>
            </a:extLst>
          </p:cNvPr>
          <p:cNvSpPr txBox="1"/>
          <p:nvPr/>
        </p:nvSpPr>
        <p:spPr>
          <a:xfrm>
            <a:off x="9502281" y="6657945"/>
            <a:ext cx="2473754" cy="200055"/>
          </a:xfrm>
          <a:prstGeom prst="rect">
            <a:avLst/>
          </a:prstGeom>
          <a:noFill/>
        </p:spPr>
        <p:txBody>
          <a:bodyPr wrap="none" lIns="91440" tIns="45720" rIns="91440" bIns="45720" anchor="t">
            <a:spAutoFit/>
          </a:bodyPr>
          <a:lstStyle/>
          <a:p>
            <a:pPr algn="r">
              <a:spcAft>
                <a:spcPts val="600"/>
              </a:spcAft>
            </a:pPr>
            <a:r>
              <a:rPr lang="en-US" sz="700">
                <a:hlinkClick r:id="rId4">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6">
                  <a:extLst>
                    <a:ext uri="{A12FA001-AC4F-418D-AE19-62706E023703}">
                      <ahyp:hlinkClr xmlns="" xmlns:ahyp="http://schemas.microsoft.com/office/drawing/2018/hyperlinkcolor" val="tx"/>
                    </a:ext>
                  </a:extLst>
                </a:hlinkClick>
              </a:rPr>
              <a:t>CC BY-NC-ND</a:t>
            </a:r>
            <a:r>
              <a:rPr lang="en-US" sz="700"/>
              <a:t>.</a:t>
            </a:r>
            <a:endParaRPr lang="en-US" sz="700">
              <a:cs typeface="Calibri"/>
            </a:endParaRPr>
          </a:p>
        </p:txBody>
      </p:sp>
      <p:sp>
        <p:nvSpPr>
          <p:cNvPr id="8" name="Oval 7">
            <a:hlinkClick r:id="rId7"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7" action="ppaction://hlinksldjump"/>
              </a:rPr>
              <a:t>Choice Board</a:t>
            </a:r>
            <a:endParaRPr lang="en-US" sz="1600"/>
          </a:p>
        </p:txBody>
      </p:sp>
    </p:spTree>
    <p:extLst>
      <p:ext uri="{BB962C8B-B14F-4D97-AF65-F5344CB8AC3E}">
        <p14:creationId xmlns:p14="http://schemas.microsoft.com/office/powerpoint/2010/main" val="1178521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131BAD53-4E89-4F62-BBB7-26359763ED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2756DA2-40EB-4C6F-B962-5822FFB54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2751DE-013D-43C5-9719-456C81C151DC}"/>
              </a:ext>
            </a:extLst>
          </p:cNvPr>
          <p:cNvSpPr>
            <a:spLocks noGrp="1"/>
          </p:cNvSpPr>
          <p:nvPr>
            <p:ph type="title"/>
          </p:nvPr>
        </p:nvSpPr>
        <p:spPr>
          <a:xfrm>
            <a:off x="838200" y="609600"/>
            <a:ext cx="3739341" cy="1330839"/>
          </a:xfrm>
        </p:spPr>
        <p:txBody>
          <a:bodyPr>
            <a:normAutofit/>
          </a:bodyPr>
          <a:lstStyle/>
          <a:p>
            <a:r>
              <a:rPr lang="en-US">
                <a:cs typeface="Calibri Light"/>
              </a:rPr>
              <a:t>Activity #22 – Nature Art</a:t>
            </a:r>
            <a:endParaRPr lang="en-US"/>
          </a:p>
        </p:txBody>
      </p:sp>
      <p:sp>
        <p:nvSpPr>
          <p:cNvPr id="3" name="Content Placeholder 2">
            <a:extLst>
              <a:ext uri="{FF2B5EF4-FFF2-40B4-BE49-F238E27FC236}">
                <a16:creationId xmlns:a16="http://schemas.microsoft.com/office/drawing/2014/main" id="{678717B5-3CF4-4F88-A402-412BC0F762C0}"/>
              </a:ext>
            </a:extLst>
          </p:cNvPr>
          <p:cNvSpPr>
            <a:spLocks noGrp="1"/>
          </p:cNvSpPr>
          <p:nvPr>
            <p:ph idx="1"/>
          </p:nvPr>
        </p:nvSpPr>
        <p:spPr>
          <a:xfrm>
            <a:off x="244140" y="2194102"/>
            <a:ext cx="4045227" cy="4555567"/>
          </a:xfrm>
        </p:spPr>
        <p:txBody>
          <a:bodyPr vert="horz" lIns="91440" tIns="45720" rIns="91440" bIns="45720" rtlCol="0" anchor="t">
            <a:normAutofit/>
          </a:bodyPr>
          <a:lstStyle/>
          <a:p>
            <a:r>
              <a:rPr lang="en-US" sz="2400">
                <a:cs typeface="Calibri"/>
              </a:rPr>
              <a:t>Go outside and gather pieces of nature that are already on the ground. Such as sticks, stones, leaves, dirt, etc.</a:t>
            </a:r>
          </a:p>
          <a:p>
            <a:r>
              <a:rPr lang="en-US" sz="2400">
                <a:cs typeface="Calibri"/>
              </a:rPr>
              <a:t>Pick an area and create a piece of art with the materials you gathered.</a:t>
            </a:r>
          </a:p>
          <a:p>
            <a:r>
              <a:rPr lang="en-US" sz="2400">
                <a:cs typeface="Calibri"/>
              </a:rPr>
              <a:t>Take a picture.</a:t>
            </a:r>
          </a:p>
          <a:p>
            <a:r>
              <a:rPr lang="en-US" sz="2400">
                <a:cs typeface="Calibri"/>
              </a:rPr>
              <a:t>You could also look at pictures of nature art online for ideas before you go outside.</a:t>
            </a:r>
          </a:p>
          <a:p>
            <a:endParaRPr lang="en-US" sz="2000">
              <a:cs typeface="Calibri"/>
            </a:endParaRPr>
          </a:p>
        </p:txBody>
      </p:sp>
      <p:pic>
        <p:nvPicPr>
          <p:cNvPr id="5" name="Picture 5" descr="A picture containing insect&#10;&#10;Description automatically generated">
            <a:extLst>
              <a:ext uri="{FF2B5EF4-FFF2-40B4-BE49-F238E27FC236}">
                <a16:creationId xmlns:a16="http://schemas.microsoft.com/office/drawing/2014/main" id="{8DF4623A-725C-4EDB-897F-303C6EB9EE27}"/>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5445457" y="894181"/>
            <a:ext cx="6155141" cy="5093379"/>
          </a:xfrm>
          <a:prstGeom prst="rect">
            <a:avLst/>
          </a:prstGeom>
        </p:spPr>
      </p:pic>
      <p:sp>
        <p:nvSpPr>
          <p:cNvPr id="6" name="TextBox 5">
            <a:extLst>
              <a:ext uri="{FF2B5EF4-FFF2-40B4-BE49-F238E27FC236}">
                <a16:creationId xmlns:a16="http://schemas.microsoft.com/office/drawing/2014/main" id="{7E61C543-C4D5-4BE3-8272-9C4611B8C819}"/>
              </a:ext>
            </a:extLst>
          </p:cNvPr>
          <p:cNvSpPr txBox="1"/>
          <p:nvPr/>
        </p:nvSpPr>
        <p:spPr>
          <a:xfrm>
            <a:off x="9652942" y="6650147"/>
            <a:ext cx="2321468" cy="200055"/>
          </a:xfrm>
          <a:prstGeom prst="rect">
            <a:avLst/>
          </a:prstGeom>
          <a:noFill/>
        </p:spPr>
        <p:txBody>
          <a:bodyPr wrap="none" lIns="91440" tIns="45720" rIns="91440" bIns="45720" anchor="t">
            <a:spAutoFit/>
          </a:bodyPr>
          <a:lstStyle/>
          <a:p>
            <a:pPr algn="r">
              <a:spcAft>
                <a:spcPts val="600"/>
              </a:spcAft>
            </a:pPr>
            <a:r>
              <a:rPr lang="en-US" sz="700">
                <a:hlinkClick r:id="rId3">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4">
                  <a:extLst>
                    <a:ext uri="{A12FA001-AC4F-418D-AE19-62706E023703}">
                      <ahyp:hlinkClr xmlns="" xmlns:ahyp="http://schemas.microsoft.com/office/drawing/2018/hyperlinkcolor" val="tx"/>
                    </a:ext>
                  </a:extLst>
                </a:hlinkClick>
              </a:rPr>
              <a:t>CC BY-SA</a:t>
            </a:r>
            <a:r>
              <a:rPr lang="en-US" sz="700"/>
              <a:t>.</a:t>
            </a:r>
            <a:endParaRPr lang="en-US" sz="700">
              <a:cs typeface="Calibri"/>
            </a:endParaRPr>
          </a:p>
        </p:txBody>
      </p:sp>
      <p:sp>
        <p:nvSpPr>
          <p:cNvPr id="9" name="Oval 8">
            <a:hlinkClick r:id="rId5"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5" action="ppaction://hlinksldjump"/>
              </a:rPr>
              <a:t>Choice Board</a:t>
            </a:r>
            <a:endParaRPr lang="en-US" sz="1600"/>
          </a:p>
        </p:txBody>
      </p:sp>
    </p:spTree>
    <p:extLst>
      <p:ext uri="{BB962C8B-B14F-4D97-AF65-F5344CB8AC3E}">
        <p14:creationId xmlns:p14="http://schemas.microsoft.com/office/powerpoint/2010/main" val="1297643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426068"/>
            <a:ext cx="6586491" cy="1286160"/>
          </a:xfrm>
        </p:spPr>
        <p:txBody>
          <a:bodyPr anchor="b">
            <a:normAutofit/>
          </a:bodyPr>
          <a:lstStyle/>
          <a:p>
            <a:r>
              <a:rPr lang="en-US" sz="4100">
                <a:cs typeface="Calibri Light"/>
              </a:rPr>
              <a:t>Activity #23 – Nature Shapes</a:t>
            </a:r>
            <a:endParaRPr lang="en-US" sz="4100"/>
          </a:p>
        </p:txBody>
      </p:sp>
      <p:sp>
        <p:nvSpPr>
          <p:cNvPr id="3" name="Content Placeholder 2"/>
          <p:cNvSpPr>
            <a:spLocks noGrp="1"/>
          </p:cNvSpPr>
          <p:nvPr>
            <p:ph idx="1"/>
          </p:nvPr>
        </p:nvSpPr>
        <p:spPr>
          <a:xfrm>
            <a:off x="4965431" y="2275840"/>
            <a:ext cx="7017809" cy="4336167"/>
          </a:xfrm>
        </p:spPr>
        <p:txBody>
          <a:bodyPr vert="horz" lIns="91440" tIns="45720" rIns="91440" bIns="45720" rtlCol="0" anchor="t">
            <a:noAutofit/>
          </a:bodyPr>
          <a:lstStyle/>
          <a:p>
            <a:r>
              <a:rPr lang="en-US" sz="2250"/>
              <a:t>Make a list of 2-D shapes and/or 3-D objects that you think you may find in nature.</a:t>
            </a:r>
            <a:endParaRPr lang="en-US" sz="2250">
              <a:cs typeface="Calibri"/>
            </a:endParaRPr>
          </a:p>
          <a:p>
            <a:r>
              <a:rPr lang="en-US" sz="2250"/>
              <a:t>Go for a walk outside and see how many different shapes and objects you can find in nature.</a:t>
            </a:r>
            <a:endParaRPr lang="en-US" sz="2250">
              <a:cs typeface="Calibri"/>
            </a:endParaRPr>
          </a:p>
          <a:p>
            <a:r>
              <a:rPr lang="en-US" sz="2250"/>
              <a:t>Keep a record of the number of each shape and object that you find and graph your results.</a:t>
            </a:r>
            <a:endParaRPr lang="en-US" sz="2250">
              <a:cs typeface="Calibri"/>
            </a:endParaRPr>
          </a:p>
          <a:p>
            <a:r>
              <a:rPr lang="en-US" sz="2250"/>
              <a:t>Compare the size of the shapes &amp; objects that you find. Which are bigger, longer, wider, shorter? </a:t>
            </a:r>
          </a:p>
          <a:p>
            <a:r>
              <a:rPr lang="en-US" sz="2250"/>
              <a:t>Are any of the 2-D shapes symmetrical?</a:t>
            </a:r>
          </a:p>
          <a:p>
            <a:r>
              <a:rPr lang="en-US" sz="2250"/>
              <a:t>Measure and compare length, width, height, perimeter, area, angles, or circumference of the shapes and /or objects. </a:t>
            </a:r>
            <a:endParaRPr lang="en-US" sz="2250">
              <a:cs typeface="Calibri"/>
            </a:endParaRPr>
          </a:p>
          <a:p>
            <a:endParaRPr lang="en-US" sz="1900">
              <a:cs typeface="Calibri"/>
            </a:endParaRPr>
          </a:p>
        </p:txBody>
      </p:sp>
      <p:pic>
        <p:nvPicPr>
          <p:cNvPr id="5" name="Picture 5">
            <a:extLst>
              <a:ext uri="{FF2B5EF4-FFF2-40B4-BE49-F238E27FC236}">
                <a16:creationId xmlns:a16="http://schemas.microsoft.com/office/drawing/2014/main" id="{74AA824A-60EB-4C0B-B0A2-BC6DF6254A42}"/>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24652" r="2465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17C4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838D592-9443-4DE5-ACB8-B8E13A4E6A20}"/>
              </a:ext>
            </a:extLst>
          </p:cNvPr>
          <p:cNvSpPr txBox="1"/>
          <p:nvPr/>
        </p:nvSpPr>
        <p:spPr>
          <a:xfrm>
            <a:off x="1723159" y="6641523"/>
            <a:ext cx="2912341" cy="213591"/>
          </a:xfrm>
          <a:prstGeom prst="rect">
            <a:avLst/>
          </a:prstGeom>
          <a:noFill/>
        </p:spPr>
        <p:txBody>
          <a:bodyPr lIns="91440" tIns="45720" rIns="91440" bIns="45720" anchor="t">
            <a:normAutofit fontScale="92500" lnSpcReduction="20000"/>
          </a:bodyPr>
          <a:lstStyle/>
          <a:p>
            <a:r>
              <a:rPr lang="en-US" sz="1000">
                <a:hlinkClick r:id="rId4">
                  <a:extLst>
                    <a:ext uri="{A12FA001-AC4F-418D-AE19-62706E023703}">
                      <ahyp:hlinkClr xmlns="" xmlns:ahyp="http://schemas.microsoft.com/office/drawing/2018/hyperlinkcolor" val="tx"/>
                    </a:ext>
                  </a:extLst>
                </a:hlinkClick>
              </a:rPr>
              <a:t>This Photo</a:t>
            </a:r>
            <a:r>
              <a:rPr lang="en-US" sz="1000"/>
              <a:t> by Unknown author is licensed under </a:t>
            </a:r>
            <a:r>
              <a:rPr lang="en-US" sz="1000">
                <a:hlinkClick r:id="rId5">
                  <a:extLst>
                    <a:ext uri="{A12FA001-AC4F-418D-AE19-62706E023703}">
                      <ahyp:hlinkClr xmlns="" xmlns:ahyp="http://schemas.microsoft.com/office/drawing/2018/hyperlinkcolor" val="tx"/>
                    </a:ext>
                  </a:extLst>
                </a:hlinkClick>
              </a:rPr>
              <a:t>CC BY-SA</a:t>
            </a:r>
            <a:r>
              <a:rPr lang="en-US" sz="1000"/>
              <a:t>.</a:t>
            </a:r>
            <a:endParaRPr lang="en-US" sz="1000">
              <a:cs typeface="Calibri"/>
            </a:endParaRPr>
          </a:p>
        </p:txBody>
      </p:sp>
      <p:sp>
        <p:nvSpPr>
          <p:cNvPr id="8" name="Oval 7">
            <a:hlinkClick r:id="rId6"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6" action="ppaction://hlinksldjump"/>
              </a:rPr>
              <a:t>Choice Board</a:t>
            </a:r>
            <a:endParaRPr lang="en-US" sz="1600"/>
          </a:p>
        </p:txBody>
      </p:sp>
    </p:spTree>
    <p:extLst>
      <p:ext uri="{BB962C8B-B14F-4D97-AF65-F5344CB8AC3E}">
        <p14:creationId xmlns:p14="http://schemas.microsoft.com/office/powerpoint/2010/main" val="3444449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F27EA35-42FD-4F7B-BC0D-879C656F575D}"/>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23777" r="23777"/>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title"/>
          </p:nvPr>
        </p:nvSpPr>
        <p:spPr>
          <a:xfrm>
            <a:off x="774518" y="432685"/>
            <a:ext cx="4803636" cy="1311664"/>
          </a:xfrm>
        </p:spPr>
        <p:txBody>
          <a:bodyPr>
            <a:normAutofit/>
          </a:bodyPr>
          <a:lstStyle/>
          <a:p>
            <a:r>
              <a:rPr lang="en-US">
                <a:solidFill>
                  <a:srgbClr val="000000"/>
                </a:solidFill>
                <a:cs typeface="Calibri Light"/>
              </a:rPr>
              <a:t>Activity #24 – Nature Patterns</a:t>
            </a:r>
            <a:endParaRPr lang="en-US">
              <a:solidFill>
                <a:srgbClr val="000000"/>
              </a:solidFill>
            </a:endParaRPr>
          </a:p>
        </p:txBody>
      </p:sp>
      <p:sp>
        <p:nvSpPr>
          <p:cNvPr id="3" name="Content Placeholder 2"/>
          <p:cNvSpPr>
            <a:spLocks noGrp="1"/>
          </p:cNvSpPr>
          <p:nvPr>
            <p:ph idx="1"/>
          </p:nvPr>
        </p:nvSpPr>
        <p:spPr>
          <a:xfrm>
            <a:off x="560582" y="1906383"/>
            <a:ext cx="5357618" cy="4830325"/>
          </a:xfrm>
        </p:spPr>
        <p:txBody>
          <a:bodyPr anchor="ctr">
            <a:normAutofit fontScale="92500" lnSpcReduction="20000"/>
          </a:bodyPr>
          <a:lstStyle/>
          <a:p>
            <a:r>
              <a:rPr lang="en-US" sz="2400">
                <a:solidFill>
                  <a:srgbClr val="000000"/>
                </a:solidFill>
              </a:rPr>
              <a:t>Patterns are everywhere in nature!</a:t>
            </a:r>
            <a:endParaRPr lang="en-US" sz="2400">
              <a:solidFill>
                <a:srgbClr val="000000"/>
              </a:solidFill>
              <a:cs typeface="Calibri"/>
            </a:endParaRPr>
          </a:p>
          <a:p>
            <a:r>
              <a:rPr lang="en-US" sz="2400">
                <a:solidFill>
                  <a:srgbClr val="000000"/>
                </a:solidFill>
                <a:cs typeface="Calibri"/>
              </a:rPr>
              <a:t>How many different patterns can you find?</a:t>
            </a:r>
            <a:endParaRPr lang="en-US" sz="2400">
              <a:solidFill>
                <a:srgbClr val="000000"/>
              </a:solidFill>
            </a:endParaRPr>
          </a:p>
          <a:p>
            <a:r>
              <a:rPr lang="en-US" sz="2400">
                <a:solidFill>
                  <a:srgbClr val="000000"/>
                </a:solidFill>
                <a:ea typeface="+mn-lt"/>
                <a:cs typeface="+mn-lt"/>
              </a:rPr>
              <a:t>Some examples may include:</a:t>
            </a:r>
            <a:endParaRPr lang="en-US" sz="2400">
              <a:ea typeface="+mn-lt"/>
              <a:cs typeface="+mn-lt"/>
            </a:endParaRPr>
          </a:p>
          <a:p>
            <a:pPr lvl="1"/>
            <a:r>
              <a:rPr lang="en-US">
                <a:solidFill>
                  <a:srgbClr val="000000"/>
                </a:solidFill>
                <a:ea typeface="+mn-lt"/>
                <a:cs typeface="+mn-lt"/>
              </a:rPr>
              <a:t>branching of trees, ferns or river deltas</a:t>
            </a:r>
            <a:endParaRPr lang="en-US">
              <a:ea typeface="+mn-lt"/>
              <a:cs typeface="+mn-lt"/>
            </a:endParaRPr>
          </a:p>
          <a:p>
            <a:pPr lvl="1"/>
            <a:r>
              <a:rPr lang="en-US">
                <a:solidFill>
                  <a:srgbClr val="000000"/>
                </a:solidFill>
                <a:ea typeface="+mn-lt"/>
                <a:cs typeface="+mn-lt"/>
              </a:rPr>
              <a:t>spirals in pinecones, flower petals or seeds in a sunflower </a:t>
            </a:r>
            <a:endParaRPr lang="en-US">
              <a:ea typeface="+mn-lt"/>
              <a:cs typeface="+mn-lt"/>
            </a:endParaRPr>
          </a:p>
          <a:p>
            <a:pPr lvl="1"/>
            <a:r>
              <a:rPr lang="en-US">
                <a:solidFill>
                  <a:srgbClr val="000000"/>
                </a:solidFill>
                <a:ea typeface="+mn-lt"/>
                <a:cs typeface="+mn-lt"/>
              </a:rPr>
              <a:t>cracking patterns in dry old logs, tree bark, dried mud, or ice in puddles</a:t>
            </a:r>
            <a:endParaRPr lang="en-US">
              <a:ea typeface="+mn-lt"/>
              <a:cs typeface="+mn-lt"/>
            </a:endParaRPr>
          </a:p>
          <a:p>
            <a:pPr lvl="1"/>
            <a:r>
              <a:rPr lang="en-US">
                <a:solidFill>
                  <a:srgbClr val="000000"/>
                </a:solidFill>
                <a:ea typeface="+mn-lt"/>
                <a:cs typeface="+mn-lt"/>
              </a:rPr>
              <a:t>shape patterns on animals, birds, fish, insects, or reptiles</a:t>
            </a:r>
            <a:endParaRPr lang="en-US">
              <a:ea typeface="+mn-lt"/>
              <a:cs typeface="+mn-lt"/>
            </a:endParaRPr>
          </a:p>
          <a:p>
            <a:r>
              <a:rPr lang="en-US" sz="2400">
                <a:solidFill>
                  <a:srgbClr val="000000"/>
                </a:solidFill>
                <a:cs typeface="Calibri"/>
              </a:rPr>
              <a:t>Sketch some of the patterns and have a family member or friend guess where the pattern was from.</a:t>
            </a:r>
          </a:p>
          <a:p>
            <a:r>
              <a:rPr lang="en-US" sz="2400">
                <a:solidFill>
                  <a:srgbClr val="000000"/>
                </a:solidFill>
                <a:cs typeface="Calibri"/>
              </a:rPr>
              <a:t>Create a pattern using items from nature.</a:t>
            </a:r>
          </a:p>
          <a:p>
            <a:endParaRPr lang="en-US" sz="2400">
              <a:solidFill>
                <a:srgbClr val="000000"/>
              </a:solidFill>
              <a:cs typeface="Calibri"/>
            </a:endParaRPr>
          </a:p>
        </p:txBody>
      </p:sp>
      <p:sp>
        <p:nvSpPr>
          <p:cNvPr id="6" name="TextBox 5">
            <a:extLst>
              <a:ext uri="{FF2B5EF4-FFF2-40B4-BE49-F238E27FC236}">
                <a16:creationId xmlns:a16="http://schemas.microsoft.com/office/drawing/2014/main" id="{60A1B383-FC48-4CC4-92A6-35EC5CC64DA4}"/>
              </a:ext>
            </a:extLst>
          </p:cNvPr>
          <p:cNvSpPr txBox="1"/>
          <p:nvPr/>
        </p:nvSpPr>
        <p:spPr>
          <a:xfrm>
            <a:off x="9109710" y="6593840"/>
            <a:ext cx="3082290" cy="266700"/>
          </a:xfrm>
          <a:prstGeom prst="rect">
            <a:avLst/>
          </a:prstGeom>
          <a:noFill/>
        </p:spPr>
        <p:txBody>
          <a:bodyPr lIns="91440" tIns="45720" rIns="91440" bIns="45720" anchor="t">
            <a:normAutofit/>
          </a:bodyPr>
          <a:lstStyle/>
          <a:p>
            <a:r>
              <a:rPr lang="en-US" sz="1000">
                <a:hlinkClick r:id="rId4">
                  <a:extLst>
                    <a:ext uri="{A12FA001-AC4F-418D-AE19-62706E023703}">
                      <ahyp:hlinkClr xmlns="" xmlns:ahyp="http://schemas.microsoft.com/office/drawing/2018/hyperlinkcolor" val="tx"/>
                    </a:ext>
                  </a:extLst>
                </a:hlinkClick>
              </a:rPr>
              <a:t>This Photo</a:t>
            </a:r>
            <a:r>
              <a:rPr lang="en-US" sz="1000"/>
              <a:t> by Unknown author is licensed under </a:t>
            </a:r>
            <a:r>
              <a:rPr lang="en-US" sz="1000">
                <a:hlinkClick r:id="rId6">
                  <a:extLst>
                    <a:ext uri="{A12FA001-AC4F-418D-AE19-62706E023703}">
                      <ahyp:hlinkClr xmlns="" xmlns:ahyp="http://schemas.microsoft.com/office/drawing/2018/hyperlinkcolor" val="tx"/>
                    </a:ext>
                  </a:extLst>
                </a:hlinkClick>
              </a:rPr>
              <a:t>CC BY</a:t>
            </a:r>
            <a:r>
              <a:rPr lang="en-US" sz="1000"/>
              <a:t>.</a:t>
            </a:r>
            <a:endParaRPr lang="en-US" sz="1000">
              <a:cs typeface="Calibri"/>
            </a:endParaRPr>
          </a:p>
        </p:txBody>
      </p:sp>
      <p:sp>
        <p:nvSpPr>
          <p:cNvPr id="8" name="Oval 7">
            <a:hlinkClick r:id="rId7"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7" action="ppaction://hlinksldjump"/>
              </a:rPr>
              <a:t>Choice Board</a:t>
            </a:r>
            <a:endParaRPr lang="en-US" sz="1600"/>
          </a:p>
        </p:txBody>
      </p:sp>
    </p:spTree>
    <p:extLst>
      <p:ext uri="{BB962C8B-B14F-4D97-AF65-F5344CB8AC3E}">
        <p14:creationId xmlns:p14="http://schemas.microsoft.com/office/powerpoint/2010/main" val="2032419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701746-0657-4467-BBD3-24051A715C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8D5C23B5-914A-4B14-BE12-9313D46ECFC2}"/>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12879" t="17298" r="12930" b="-31"/>
          <a:stretch/>
        </p:blipFill>
        <p:spPr>
          <a:xfrm>
            <a:off x="4559968" y="10"/>
            <a:ext cx="7628249" cy="6860122"/>
          </a:xfrm>
          <a:prstGeom prst="rect">
            <a:avLst/>
          </a:prstGeom>
        </p:spPr>
      </p:pic>
      <p:sp useBgFill="1">
        <p:nvSpPr>
          <p:cNvPr id="12" name="Freeform: Shape 11">
            <a:extLst>
              <a:ext uri="{FF2B5EF4-FFF2-40B4-BE49-F238E27FC236}">
                <a16:creationId xmlns:a16="http://schemas.microsoft.com/office/drawing/2014/main" id="{117BEB00-3E3D-4F08-AF56-DB0D22FB5F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A2AC806-F3EB-4237-91CE-0686B3D26069}"/>
              </a:ext>
            </a:extLst>
          </p:cNvPr>
          <p:cNvSpPr>
            <a:spLocks noGrp="1"/>
          </p:cNvSpPr>
          <p:nvPr>
            <p:ph type="title"/>
          </p:nvPr>
        </p:nvSpPr>
        <p:spPr>
          <a:xfrm>
            <a:off x="765051" y="302967"/>
            <a:ext cx="3409200" cy="1549641"/>
          </a:xfrm>
        </p:spPr>
        <p:txBody>
          <a:bodyPr anchor="t">
            <a:normAutofit/>
          </a:bodyPr>
          <a:lstStyle/>
          <a:p>
            <a:r>
              <a:rPr lang="en-US">
                <a:cs typeface="Calibri Light"/>
              </a:rPr>
              <a:t>Activity #25 – Free Time</a:t>
            </a:r>
            <a:endParaRPr lang="en-US"/>
          </a:p>
        </p:txBody>
      </p:sp>
      <p:sp>
        <p:nvSpPr>
          <p:cNvPr id="3" name="Content Placeholder 2">
            <a:extLst>
              <a:ext uri="{FF2B5EF4-FFF2-40B4-BE49-F238E27FC236}">
                <a16:creationId xmlns:a16="http://schemas.microsoft.com/office/drawing/2014/main" id="{1AC3909F-E9DF-4FA7-A371-AB73088EB7DC}"/>
              </a:ext>
            </a:extLst>
          </p:cNvPr>
          <p:cNvSpPr>
            <a:spLocks noGrp="1"/>
          </p:cNvSpPr>
          <p:nvPr>
            <p:ph idx="1"/>
          </p:nvPr>
        </p:nvSpPr>
        <p:spPr>
          <a:xfrm>
            <a:off x="578146" y="1912189"/>
            <a:ext cx="3773517" cy="4664309"/>
          </a:xfrm>
        </p:spPr>
        <p:txBody>
          <a:bodyPr vert="horz" lIns="91440" tIns="45720" rIns="91440" bIns="45720" rtlCol="0" anchor="t">
            <a:noAutofit/>
          </a:bodyPr>
          <a:lstStyle/>
          <a:p>
            <a:r>
              <a:rPr lang="en-US" sz="2000" dirty="0">
                <a:solidFill>
                  <a:schemeClr val="tx1">
                    <a:alpha val="60000"/>
                  </a:schemeClr>
                </a:solidFill>
                <a:cs typeface="Calibri"/>
              </a:rPr>
              <a:t>Go outside and spend about 5 minutes just being outside with nature.</a:t>
            </a:r>
          </a:p>
          <a:p>
            <a:r>
              <a:rPr lang="en-US" sz="2000" dirty="0">
                <a:solidFill>
                  <a:schemeClr val="tx1">
                    <a:alpha val="60000"/>
                  </a:schemeClr>
                </a:solidFill>
                <a:cs typeface="Calibri"/>
              </a:rPr>
              <a:t>Unstructured play is important.</a:t>
            </a:r>
          </a:p>
          <a:p>
            <a:r>
              <a:rPr lang="en-US" sz="2000" dirty="0">
                <a:solidFill>
                  <a:schemeClr val="tx1">
                    <a:alpha val="60000"/>
                  </a:schemeClr>
                </a:solidFill>
                <a:cs typeface="Calibri"/>
              </a:rPr>
              <a:t>Challenge yourself to spend more and more time each day being outside with nature.</a:t>
            </a:r>
          </a:p>
          <a:p>
            <a:endParaRPr lang="en-US" sz="2000" dirty="0">
              <a:solidFill>
                <a:schemeClr val="tx1">
                  <a:alpha val="60000"/>
                </a:schemeClr>
              </a:solidFill>
              <a:cs typeface="Calibri"/>
            </a:endParaRPr>
          </a:p>
          <a:p>
            <a:r>
              <a:rPr lang="en-US" sz="2000" dirty="0">
                <a:solidFill>
                  <a:schemeClr val="tx1">
                    <a:alpha val="60000"/>
                  </a:schemeClr>
                </a:solidFill>
                <a:cs typeface="Calibri"/>
              </a:rPr>
              <a:t>Sign-up for the David Suzuki Nature Challenge!</a:t>
            </a:r>
          </a:p>
          <a:p>
            <a:pPr marL="0" indent="0">
              <a:buNone/>
            </a:pPr>
            <a:r>
              <a:rPr lang="en-US" sz="2000" dirty="0">
                <a:solidFill>
                  <a:schemeClr val="tx1">
                    <a:alpha val="60000"/>
                  </a:schemeClr>
                </a:solidFill>
                <a:cs typeface="Calibri"/>
                <a:hlinkClick r:id="rId5">
                  <a:extLst>
                    <a:ext uri="{A12FA001-AC4F-418D-AE19-62706E023703}">
                      <ahyp:hlinkClr xmlns="" xmlns:ahyp="http://schemas.microsoft.com/office/drawing/2018/hyperlinkcolor" val="tx"/>
                    </a:ext>
                  </a:extLst>
                </a:hlinkClick>
              </a:rPr>
              <a:t>https://davidsuzuki.org/take-action/act-locally/one-nature-challenge/</a:t>
            </a:r>
            <a:r>
              <a:rPr lang="en-US" sz="2000" dirty="0">
                <a:solidFill>
                  <a:schemeClr val="tx1">
                    <a:alpha val="60000"/>
                  </a:schemeClr>
                </a:solidFill>
                <a:cs typeface="Calibri"/>
              </a:rPr>
              <a:t> </a:t>
            </a:r>
          </a:p>
        </p:txBody>
      </p:sp>
      <p:sp>
        <p:nvSpPr>
          <p:cNvPr id="6" name="TextBox 5">
            <a:extLst>
              <a:ext uri="{FF2B5EF4-FFF2-40B4-BE49-F238E27FC236}">
                <a16:creationId xmlns:a16="http://schemas.microsoft.com/office/drawing/2014/main" id="{ED947B22-F2EB-4AF8-BF30-1AD9D970E3BE}"/>
              </a:ext>
            </a:extLst>
          </p:cNvPr>
          <p:cNvSpPr txBox="1"/>
          <p:nvPr/>
        </p:nvSpPr>
        <p:spPr>
          <a:xfrm>
            <a:off x="8755380" y="6596524"/>
            <a:ext cx="3436620" cy="266700"/>
          </a:xfrm>
          <a:prstGeom prst="rect">
            <a:avLst/>
          </a:prstGeom>
          <a:noFill/>
        </p:spPr>
        <p:txBody>
          <a:bodyPr lIns="91440" tIns="45720" rIns="91440" bIns="45720" anchor="t">
            <a:normAutofit/>
          </a:bodyPr>
          <a:lstStyle/>
          <a:p>
            <a:r>
              <a:rPr lang="en-US" sz="1000">
                <a:hlinkClick r:id="rId4">
                  <a:extLst>
                    <a:ext uri="{A12FA001-AC4F-418D-AE19-62706E023703}">
                      <ahyp:hlinkClr xmlns="" xmlns:ahyp="http://schemas.microsoft.com/office/drawing/2018/hyperlinkcolor" val="tx"/>
                    </a:ext>
                  </a:extLst>
                </a:hlinkClick>
              </a:rPr>
              <a:t>This Photo</a:t>
            </a:r>
            <a:r>
              <a:rPr lang="en-US" sz="1000"/>
              <a:t> by Unknown author is licensed under </a:t>
            </a:r>
            <a:r>
              <a:rPr lang="en-US" sz="1000">
                <a:hlinkClick r:id="rId6">
                  <a:extLst>
                    <a:ext uri="{A12FA001-AC4F-418D-AE19-62706E023703}">
                      <ahyp:hlinkClr xmlns="" xmlns:ahyp="http://schemas.microsoft.com/office/drawing/2018/hyperlinkcolor" val="tx"/>
                    </a:ext>
                  </a:extLst>
                </a:hlinkClick>
              </a:rPr>
              <a:t>CC BY-SA-NC</a:t>
            </a:r>
            <a:r>
              <a:rPr lang="en-US" sz="1000"/>
              <a:t>.</a:t>
            </a:r>
            <a:endParaRPr lang="en-US" sz="1000">
              <a:cs typeface="Calibri"/>
            </a:endParaRPr>
          </a:p>
        </p:txBody>
      </p:sp>
      <p:sp>
        <p:nvSpPr>
          <p:cNvPr id="9" name="Oval 8">
            <a:hlinkClick r:id="rId7" action="ppaction://hlinksldjump"/>
          </p:cNvPr>
          <p:cNvSpPr/>
          <p:nvPr/>
        </p:nvSpPr>
        <p:spPr>
          <a:xfrm>
            <a:off x="10824028" y="240983"/>
            <a:ext cx="1059543" cy="9724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US" sz="1600">
                <a:hlinkClick r:id="rId7" action="ppaction://hlinksldjump"/>
              </a:rPr>
              <a:t>Choice Board</a:t>
            </a:r>
            <a:endParaRPr lang="en-US" sz="1600"/>
          </a:p>
        </p:txBody>
      </p:sp>
    </p:spTree>
    <p:extLst>
      <p:ext uri="{BB962C8B-B14F-4D97-AF65-F5344CB8AC3E}">
        <p14:creationId xmlns:p14="http://schemas.microsoft.com/office/powerpoint/2010/main" val="3185833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16BF4F81-CE79-4A24-860D-9959FF7162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5A67F7-89C8-4EB2-92B8-4D27898E73F4}"/>
              </a:ext>
            </a:extLst>
          </p:cNvPr>
          <p:cNvSpPr>
            <a:spLocks noGrp="1"/>
          </p:cNvSpPr>
          <p:nvPr>
            <p:ph type="title"/>
          </p:nvPr>
        </p:nvSpPr>
        <p:spPr>
          <a:xfrm>
            <a:off x="7742831" y="681037"/>
            <a:ext cx="3738779" cy="1788811"/>
          </a:xfrm>
        </p:spPr>
        <p:txBody>
          <a:bodyPr>
            <a:normAutofit/>
          </a:bodyPr>
          <a:lstStyle/>
          <a:p>
            <a:r>
              <a:rPr lang="en-US" sz="4800">
                <a:cs typeface="Calibri Light"/>
              </a:rPr>
              <a:t>Relationships</a:t>
            </a:r>
            <a:endParaRPr lang="en-US" sz="4800"/>
          </a:p>
        </p:txBody>
      </p:sp>
      <p:sp>
        <p:nvSpPr>
          <p:cNvPr id="3" name="Content Placeholder 2">
            <a:extLst>
              <a:ext uri="{FF2B5EF4-FFF2-40B4-BE49-F238E27FC236}">
                <a16:creationId xmlns:a16="http://schemas.microsoft.com/office/drawing/2014/main" id="{35B897BB-9538-4DD5-8388-3D6F669C7650}"/>
              </a:ext>
            </a:extLst>
          </p:cNvPr>
          <p:cNvSpPr>
            <a:spLocks noGrp="1"/>
          </p:cNvSpPr>
          <p:nvPr>
            <p:ph idx="1"/>
          </p:nvPr>
        </p:nvSpPr>
        <p:spPr>
          <a:xfrm>
            <a:off x="7742831" y="2630161"/>
            <a:ext cx="3738780" cy="3546801"/>
          </a:xfrm>
        </p:spPr>
        <p:txBody>
          <a:bodyPr vert="horz" lIns="91440" tIns="45720" rIns="91440" bIns="45720" rtlCol="0" anchor="t">
            <a:noAutofit/>
          </a:bodyPr>
          <a:lstStyle/>
          <a:p>
            <a:r>
              <a:rPr lang="en-US" sz="2400">
                <a:ea typeface="+mn-lt"/>
                <a:cs typeface="+mn-lt"/>
              </a:rPr>
              <a:t>What does a healthy relationship look like?</a:t>
            </a:r>
            <a:endParaRPr lang="en-US" sz="2400">
              <a:cs typeface="Calibri"/>
            </a:endParaRPr>
          </a:p>
          <a:p>
            <a:r>
              <a:rPr lang="en-US" sz="2400">
                <a:ea typeface="+mn-lt"/>
                <a:cs typeface="+mn-lt"/>
              </a:rPr>
              <a:t>What does an unhealthy relationship look like?</a:t>
            </a:r>
          </a:p>
          <a:p>
            <a:r>
              <a:rPr lang="en-US" sz="2400">
                <a:ea typeface="+mn-lt"/>
                <a:cs typeface="+mn-lt"/>
              </a:rPr>
              <a:t>How does it feel to be in a healthy relationship?</a:t>
            </a:r>
          </a:p>
          <a:p>
            <a:r>
              <a:rPr lang="en-US" sz="2400">
                <a:ea typeface="+mn-lt"/>
                <a:cs typeface="+mn-lt"/>
              </a:rPr>
              <a:t>How does it feel to be in an unhealthy relationship?</a:t>
            </a:r>
            <a:endParaRPr lang="en-US" sz="2400"/>
          </a:p>
        </p:txBody>
      </p:sp>
      <p:pic>
        <p:nvPicPr>
          <p:cNvPr id="4" name="Picture 4">
            <a:extLst>
              <a:ext uri="{FF2B5EF4-FFF2-40B4-BE49-F238E27FC236}">
                <a16:creationId xmlns:a16="http://schemas.microsoft.com/office/drawing/2014/main" id="{1BADA4ED-F26C-482D-87CA-E2E017C62CED}"/>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t="2417" b="2417"/>
          <a:stretch/>
        </p:blipFill>
        <p:spPr>
          <a:xfrm>
            <a:off x="479278" y="484633"/>
            <a:ext cx="6542215" cy="5888736"/>
          </a:xfrm>
          <a:prstGeom prst="rect">
            <a:avLst/>
          </a:prstGeom>
        </p:spPr>
      </p:pic>
      <p:sp>
        <p:nvSpPr>
          <p:cNvPr id="10" name="TextBox 9">
            <a:extLst>
              <a:ext uri="{FF2B5EF4-FFF2-40B4-BE49-F238E27FC236}">
                <a16:creationId xmlns:a16="http://schemas.microsoft.com/office/drawing/2014/main" id="{3FFB313B-0384-4816-8822-9CB791E21958}"/>
              </a:ext>
            </a:extLst>
          </p:cNvPr>
          <p:cNvSpPr txBox="1"/>
          <p:nvPr/>
        </p:nvSpPr>
        <p:spPr>
          <a:xfrm>
            <a:off x="2636029" y="6603851"/>
            <a:ext cx="6542088" cy="317500"/>
          </a:xfrm>
          <a:prstGeom prst="rect">
            <a:avLst/>
          </a:prstGeom>
        </p:spPr>
        <p:txBody>
          <a:bodyPr lIns="91440" tIns="45720" rIns="91440" bIns="45720" anchor="t">
            <a:normAutofit/>
          </a:bodyPr>
          <a:lstStyle/>
          <a:p>
            <a:r>
              <a:rPr lang="en-US" sz="700">
                <a:hlinkClick r:id="rId4"/>
              </a:rPr>
              <a:t>This Photo</a:t>
            </a:r>
            <a:r>
              <a:rPr lang="en-US" sz="700"/>
              <a:t> by Unknown author is licensed under </a:t>
            </a:r>
            <a:r>
              <a:rPr lang="en-US" sz="700">
                <a:hlinkClick r:id="rId5"/>
              </a:rPr>
              <a:t>CC BY-SA</a:t>
            </a:r>
            <a:r>
              <a:rPr lang="en-US" sz="700"/>
              <a:t>.</a:t>
            </a:r>
            <a:endParaRPr lang="en-US" sz="700">
              <a:cs typeface="Calibri"/>
            </a:endParaRPr>
          </a:p>
        </p:txBody>
      </p:sp>
      <p:sp>
        <p:nvSpPr>
          <p:cNvPr id="8" name="Rectangle 7"/>
          <p:cNvSpPr/>
          <p:nvPr/>
        </p:nvSpPr>
        <p:spPr>
          <a:xfrm>
            <a:off x="322045" y="6144769"/>
            <a:ext cx="128016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a:t>BLM #2b</a:t>
            </a:r>
          </a:p>
        </p:txBody>
      </p:sp>
    </p:spTree>
    <p:extLst>
      <p:ext uri="{BB962C8B-B14F-4D97-AF65-F5344CB8AC3E}">
        <p14:creationId xmlns:p14="http://schemas.microsoft.com/office/powerpoint/2010/main" val="23110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8ED08A1D-4632-47AB-8832-C17BA00869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6E1429-6EEA-4108-B1AC-907227DEBA3D}"/>
              </a:ext>
            </a:extLst>
          </p:cNvPr>
          <p:cNvSpPr>
            <a:spLocks noGrp="1"/>
          </p:cNvSpPr>
          <p:nvPr>
            <p:ph type="title"/>
          </p:nvPr>
        </p:nvSpPr>
        <p:spPr>
          <a:xfrm>
            <a:off x="1251677" y="662399"/>
            <a:ext cx="4357499" cy="1494000"/>
          </a:xfrm>
        </p:spPr>
        <p:txBody>
          <a:bodyPr anchor="t">
            <a:normAutofit/>
          </a:bodyPr>
          <a:lstStyle/>
          <a:p>
            <a:r>
              <a:rPr lang="en-US" sz="5400" b="1" u="sng">
                <a:cs typeface="Calibri Light"/>
              </a:rPr>
              <a:t>Take Action</a:t>
            </a:r>
          </a:p>
        </p:txBody>
      </p:sp>
      <p:grpSp>
        <p:nvGrpSpPr>
          <p:cNvPr id="10" name="Group 13">
            <a:extLst>
              <a:ext uri="{FF2B5EF4-FFF2-40B4-BE49-F238E27FC236}">
                <a16:creationId xmlns:a16="http://schemas.microsoft.com/office/drawing/2014/main" id="{0075437B-93A1-4A73-812B-C5030CC2FFC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5" name="Freeform 6">
              <a:extLst>
                <a:ext uri="{FF2B5EF4-FFF2-40B4-BE49-F238E27FC236}">
                  <a16:creationId xmlns:a16="http://schemas.microsoft.com/office/drawing/2014/main" id="{BB8505BE-2298-4E13-A7FB-2D05006DF6B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6" name="Freeform 6">
              <a:extLst>
                <a:ext uri="{FF2B5EF4-FFF2-40B4-BE49-F238E27FC236}">
                  <a16:creationId xmlns:a16="http://schemas.microsoft.com/office/drawing/2014/main" id="{6751C2C2-B295-4CDA-9112-A35D684DCB5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5" name="Content Placeholder 4"/>
          <p:cNvSpPr>
            <a:spLocks noGrp="1"/>
          </p:cNvSpPr>
          <p:nvPr>
            <p:ph idx="1"/>
          </p:nvPr>
        </p:nvSpPr>
        <p:spPr>
          <a:xfrm>
            <a:off x="1251678" y="1869057"/>
            <a:ext cx="4636765" cy="4606799"/>
          </a:xfrm>
        </p:spPr>
        <p:txBody>
          <a:bodyPr vert="horz" lIns="91440" tIns="45720" rIns="91440" bIns="45720" rtlCol="0" anchor="t">
            <a:noAutofit/>
          </a:bodyPr>
          <a:lstStyle/>
          <a:p>
            <a:pPr marL="0" indent="0">
              <a:buNone/>
            </a:pPr>
            <a:r>
              <a:rPr lang="en-US" sz="2400" dirty="0">
                <a:solidFill>
                  <a:schemeClr val="tx1">
                    <a:alpha val="60000"/>
                  </a:schemeClr>
                </a:solidFill>
                <a:cs typeface="Calibri Light"/>
              </a:rPr>
              <a:t>What can you do with what you have learned?</a:t>
            </a:r>
            <a:endParaRPr lang="en-US" sz="2400" dirty="0">
              <a:solidFill>
                <a:schemeClr val="tx1">
                  <a:alpha val="60000"/>
                </a:schemeClr>
              </a:solidFill>
              <a:ea typeface="+mn-lt"/>
              <a:cs typeface="+mn-lt"/>
            </a:endParaRPr>
          </a:p>
          <a:p>
            <a:r>
              <a:rPr lang="en-US" sz="2400" dirty="0">
                <a:solidFill>
                  <a:schemeClr val="tx1">
                    <a:alpha val="60000"/>
                  </a:schemeClr>
                </a:solidFill>
                <a:ea typeface="+mn-lt"/>
                <a:cs typeface="+mn-lt"/>
              </a:rPr>
              <a:t>Do something (help care for Mother Earth)</a:t>
            </a:r>
          </a:p>
          <a:p>
            <a:r>
              <a:rPr lang="en-US" sz="2400" dirty="0">
                <a:solidFill>
                  <a:schemeClr val="tx1">
                    <a:alpha val="60000"/>
                  </a:schemeClr>
                </a:solidFill>
                <a:ea typeface="+mn-lt"/>
                <a:cs typeface="+mn-lt"/>
              </a:rPr>
              <a:t>Continue to learn (about nature)</a:t>
            </a:r>
          </a:p>
          <a:p>
            <a:r>
              <a:rPr lang="en-US" sz="2400" dirty="0">
                <a:solidFill>
                  <a:schemeClr val="tx1">
                    <a:alpha val="60000"/>
                  </a:schemeClr>
                </a:solidFill>
                <a:ea typeface="+mn-lt"/>
                <a:cs typeface="+mn-lt"/>
              </a:rPr>
              <a:t>Create something (make a poster, video, song, art piece)</a:t>
            </a:r>
          </a:p>
          <a:p>
            <a:r>
              <a:rPr lang="en-US" sz="2400" dirty="0">
                <a:solidFill>
                  <a:schemeClr val="tx1">
                    <a:alpha val="60000"/>
                  </a:schemeClr>
                </a:solidFill>
                <a:ea typeface="+mn-lt"/>
                <a:cs typeface="+mn-lt"/>
              </a:rPr>
              <a:t>Raise awareness (educate other people)</a:t>
            </a:r>
          </a:p>
          <a:p>
            <a:r>
              <a:rPr lang="en-US" sz="2400" dirty="0">
                <a:solidFill>
                  <a:schemeClr val="tx1">
                    <a:alpha val="60000"/>
                  </a:schemeClr>
                </a:solidFill>
                <a:cs typeface="Calibri"/>
              </a:rPr>
              <a:t>Celebrate your relationship with the Land</a:t>
            </a:r>
          </a:p>
          <a:p>
            <a:endParaRPr lang="en-US" sz="2000" dirty="0">
              <a:solidFill>
                <a:schemeClr val="tx1">
                  <a:alpha val="60000"/>
                </a:schemeClr>
              </a:solidFill>
            </a:endParaRPr>
          </a:p>
        </p:txBody>
      </p:sp>
      <p:pic>
        <p:nvPicPr>
          <p:cNvPr id="4" name="Picture 6" descr="Logo&#10;&#10;Description automatically generated">
            <a:extLst>
              <a:ext uri="{FF2B5EF4-FFF2-40B4-BE49-F238E27FC236}">
                <a16:creationId xmlns:a16="http://schemas.microsoft.com/office/drawing/2014/main" id="{26EAB48D-ADA9-4CE5-AF0B-E2B999A70911}"/>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6334462" y="1272200"/>
            <a:ext cx="5026224" cy="4831184"/>
          </a:xfrm>
          <a:prstGeom prst="rect">
            <a:avLst/>
          </a:prstGeom>
        </p:spPr>
      </p:pic>
      <p:sp>
        <p:nvSpPr>
          <p:cNvPr id="7" name="TextBox 6">
            <a:extLst>
              <a:ext uri="{FF2B5EF4-FFF2-40B4-BE49-F238E27FC236}">
                <a16:creationId xmlns:a16="http://schemas.microsoft.com/office/drawing/2014/main" id="{6B257CF9-98E0-45C1-AC86-6ED938036ABB}"/>
              </a:ext>
            </a:extLst>
          </p:cNvPr>
          <p:cNvSpPr txBox="1"/>
          <p:nvPr/>
        </p:nvSpPr>
        <p:spPr>
          <a:xfrm>
            <a:off x="9716507" y="6650951"/>
            <a:ext cx="2334292" cy="200055"/>
          </a:xfrm>
          <a:prstGeom prst="rect">
            <a:avLst/>
          </a:prstGeom>
          <a:noFill/>
        </p:spPr>
        <p:txBody>
          <a:bodyPr wrap="none" lIns="91440" tIns="45720" rIns="91440" bIns="45720" anchor="t">
            <a:spAutoFit/>
          </a:bodyPr>
          <a:lstStyle/>
          <a:p>
            <a:pPr algn="r">
              <a:spcAft>
                <a:spcPts val="600"/>
              </a:spcAft>
            </a:pPr>
            <a:r>
              <a:rPr lang="en-US" sz="700">
                <a:hlinkClick r:id="rId4">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5">
                  <a:extLst>
                    <a:ext uri="{A12FA001-AC4F-418D-AE19-62706E023703}">
                      <ahyp:hlinkClr xmlns="" xmlns:ahyp="http://schemas.microsoft.com/office/drawing/2018/hyperlinkcolor" val="tx"/>
                    </a:ext>
                  </a:extLst>
                </a:hlinkClick>
              </a:rPr>
              <a:t>CC BY-NC</a:t>
            </a:r>
            <a:r>
              <a:rPr lang="en-US" sz="700"/>
              <a:t>.</a:t>
            </a:r>
            <a:endParaRPr lang="en-US" sz="700">
              <a:cs typeface="Calibri"/>
            </a:endParaRPr>
          </a:p>
        </p:txBody>
      </p:sp>
      <p:sp>
        <p:nvSpPr>
          <p:cNvPr id="11" name="Rectangle 10"/>
          <p:cNvSpPr/>
          <p:nvPr/>
        </p:nvSpPr>
        <p:spPr>
          <a:xfrm>
            <a:off x="10676499" y="5989319"/>
            <a:ext cx="128016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a:t>BLM #8</a:t>
            </a:r>
          </a:p>
        </p:txBody>
      </p:sp>
    </p:spTree>
    <p:extLst>
      <p:ext uri="{BB962C8B-B14F-4D97-AF65-F5344CB8AC3E}">
        <p14:creationId xmlns:p14="http://schemas.microsoft.com/office/powerpoint/2010/main" val="274692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127A-BD5F-4E9F-A76D-207E6283B034}"/>
              </a:ext>
            </a:extLst>
          </p:cNvPr>
          <p:cNvSpPr>
            <a:spLocks noGrp="1"/>
          </p:cNvSpPr>
          <p:nvPr>
            <p:ph type="title"/>
          </p:nvPr>
        </p:nvSpPr>
        <p:spPr>
          <a:xfrm>
            <a:off x="173420" y="159380"/>
            <a:ext cx="5670791" cy="2415654"/>
          </a:xfrm>
        </p:spPr>
        <p:txBody>
          <a:bodyPr>
            <a:normAutofit fontScale="90000"/>
          </a:bodyPr>
          <a:lstStyle/>
          <a:p>
            <a:pPr algn="ctr"/>
            <a:r>
              <a:rPr lang="en-US" sz="3700" u="sng">
                <a:cs typeface="Calibri Light" panose="020F0302020204030204"/>
              </a:rPr>
              <a:t>Reflect on our inquiry question</a:t>
            </a:r>
            <a:r>
              <a:rPr lang="en-US" sz="3700">
                <a:cs typeface="Calibri Light" panose="020F0302020204030204"/>
              </a:rPr>
              <a:t>: </a:t>
            </a:r>
            <a:br>
              <a:rPr lang="en-US" sz="3700">
                <a:cs typeface="Calibri Light" panose="020F0302020204030204"/>
              </a:rPr>
            </a:br>
            <a:r>
              <a:rPr lang="en-US" sz="5300" b="1">
                <a:solidFill>
                  <a:schemeClr val="accent1">
                    <a:lumMod val="75000"/>
                  </a:schemeClr>
                </a:solidFill>
                <a:ea typeface="+mn-lt"/>
                <a:cs typeface="+mn-lt"/>
              </a:rPr>
              <a:t>How do we relate to and with the land?</a:t>
            </a:r>
            <a:endParaRPr lang="en-US" sz="5300">
              <a:solidFill>
                <a:schemeClr val="accent1">
                  <a:lumMod val="75000"/>
                </a:schemeClr>
              </a:solidFill>
              <a:cs typeface="Calibri Light" panose="020F0302020204030204"/>
            </a:endParaRPr>
          </a:p>
        </p:txBody>
      </p:sp>
      <p:cxnSp>
        <p:nvCxnSpPr>
          <p:cNvPr id="15" name="Straight Arrow Connector 15">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CC586A8-DBFB-411A-8277-629C784E8310}"/>
              </a:ext>
            </a:extLst>
          </p:cNvPr>
          <p:cNvSpPr>
            <a:spLocks noGrp="1"/>
          </p:cNvSpPr>
          <p:nvPr>
            <p:ph idx="1"/>
          </p:nvPr>
        </p:nvSpPr>
        <p:spPr>
          <a:xfrm>
            <a:off x="410906" y="2575034"/>
            <a:ext cx="5810226" cy="4123586"/>
          </a:xfrm>
        </p:spPr>
        <p:txBody>
          <a:bodyPr vert="horz" lIns="91440" tIns="45720" rIns="91440" bIns="45720" rtlCol="0" anchor="t">
            <a:noAutofit/>
          </a:bodyPr>
          <a:lstStyle/>
          <a:p>
            <a:r>
              <a:rPr lang="en-US" sz="2400">
                <a:ea typeface="+mn-lt"/>
                <a:cs typeface="+mn-lt"/>
              </a:rPr>
              <a:t>How has your thinking changed?</a:t>
            </a:r>
          </a:p>
          <a:p>
            <a:r>
              <a:rPr lang="en-US" sz="2400">
                <a:ea typeface="+mn-lt"/>
                <a:cs typeface="+mn-lt"/>
              </a:rPr>
              <a:t>Which senses do you use most naturally in your relationship with the land?</a:t>
            </a:r>
          </a:p>
          <a:p>
            <a:r>
              <a:rPr lang="en-US" sz="2400">
                <a:ea typeface="+mn-lt"/>
                <a:cs typeface="+mn-lt"/>
              </a:rPr>
              <a:t>Which senses would you like to develop to better interact with the land?</a:t>
            </a:r>
          </a:p>
          <a:p>
            <a:pPr>
              <a:spcBef>
                <a:spcPts val="0"/>
              </a:spcBef>
            </a:pPr>
            <a:r>
              <a:rPr lang="en-US" sz="2400">
                <a:ea typeface="+mn-lt"/>
                <a:cs typeface="+mn-lt"/>
              </a:rPr>
              <a:t>What is something you learned that you didn’t know before?</a:t>
            </a:r>
          </a:p>
          <a:p>
            <a:pPr>
              <a:spcBef>
                <a:spcPts val="0"/>
              </a:spcBef>
            </a:pPr>
            <a:r>
              <a:rPr lang="en-US" sz="2400">
                <a:ea typeface="+mn-lt"/>
                <a:cs typeface="+mn-lt"/>
              </a:rPr>
              <a:t>What was your favourite thing that you learned about? </a:t>
            </a:r>
          </a:p>
          <a:p>
            <a:pPr>
              <a:spcBef>
                <a:spcPts val="0"/>
              </a:spcBef>
            </a:pPr>
            <a:r>
              <a:rPr lang="en-US" sz="2400">
                <a:ea typeface="+mn-lt"/>
                <a:cs typeface="+mn-lt"/>
              </a:rPr>
              <a:t>What would you like to learn more about?</a:t>
            </a:r>
          </a:p>
        </p:txBody>
      </p:sp>
      <p:pic>
        <p:nvPicPr>
          <p:cNvPr id="6" name="Picture 10">
            <a:extLst>
              <a:ext uri="{FF2B5EF4-FFF2-40B4-BE49-F238E27FC236}">
                <a16:creationId xmlns:a16="http://schemas.microsoft.com/office/drawing/2014/main" id="{644016F4-354F-48F9-8E46-7458A1085DEA}"/>
              </a:ext>
            </a:extLst>
          </p:cNvPr>
          <p:cNvPicPr>
            <a:picLocks noChangeAspect="1"/>
          </p:cNvPicPr>
          <p:nvPr/>
        </p:nvPicPr>
        <p:blipFill rotWithShape="1">
          <a:blip r:embed="rId2">
            <a:extLst>
              <a:ext uri="{837473B0-CC2E-450A-ABE3-18F120FF3D39}">
                <a1611:picAttrSrcUrl xmlns="" xmlns:a1611="http://schemas.microsoft.com/office/drawing/2016/11/main" r:id="rId3"/>
              </a:ext>
            </a:extLst>
          </a:blip>
          <a:srcRect l="19274" r="19274"/>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5" name="TextBox 4">
            <a:extLst>
              <a:ext uri="{FF2B5EF4-FFF2-40B4-BE49-F238E27FC236}">
                <a16:creationId xmlns:a16="http://schemas.microsoft.com/office/drawing/2014/main" id="{D0DE8BBE-F269-45CA-AD14-816F55E9CAAE}"/>
              </a:ext>
            </a:extLst>
          </p:cNvPr>
          <p:cNvSpPr txBox="1"/>
          <p:nvPr/>
        </p:nvSpPr>
        <p:spPr>
          <a:xfrm>
            <a:off x="8776530" y="6599208"/>
            <a:ext cx="3421351" cy="265546"/>
          </a:xfrm>
          <a:prstGeom prst="rect">
            <a:avLst/>
          </a:prstGeom>
          <a:noFill/>
        </p:spPr>
        <p:txBody>
          <a:bodyPr lIns="91440" tIns="45720" rIns="91440" bIns="45720" anchor="t">
            <a:normAutofit/>
          </a:bodyPr>
          <a:lstStyle/>
          <a:p>
            <a:r>
              <a:rPr lang="en-US" sz="1000" dirty="0">
                <a:hlinkClick r:id="rId3">
                  <a:extLst>
                    <a:ext uri="{A12FA001-AC4F-418D-AE19-62706E023703}">
                      <ahyp:hlinkClr xmlns="" xmlns:ahyp="http://schemas.microsoft.com/office/drawing/2018/hyperlinkcolor" val="tx"/>
                    </a:ext>
                  </a:extLst>
                </a:hlinkClick>
              </a:rPr>
              <a:t>This Photo</a:t>
            </a:r>
            <a:r>
              <a:rPr lang="en-US" sz="1000" dirty="0"/>
              <a:t> by Unknown author is licensed under </a:t>
            </a:r>
            <a:r>
              <a:rPr lang="en-US" sz="1000" dirty="0">
                <a:hlinkClick r:id="rId4">
                  <a:extLst>
                    <a:ext uri="{A12FA001-AC4F-418D-AE19-62706E023703}">
                      <ahyp:hlinkClr xmlns="" xmlns:ahyp="http://schemas.microsoft.com/office/drawing/2018/hyperlinkcolor" val="tx"/>
                    </a:ext>
                  </a:extLst>
                </a:hlinkClick>
              </a:rPr>
              <a:t>CC BY-SA</a:t>
            </a:r>
            <a:r>
              <a:rPr lang="en-US" sz="1000" dirty="0"/>
              <a:t>.</a:t>
            </a:r>
            <a:endParaRPr lang="en-US" sz="1000" dirty="0">
              <a:cs typeface="Calibri"/>
            </a:endParaRPr>
          </a:p>
        </p:txBody>
      </p:sp>
      <p:sp>
        <p:nvSpPr>
          <p:cNvPr id="7" name="Rectangle 6"/>
          <p:cNvSpPr/>
          <p:nvPr/>
        </p:nvSpPr>
        <p:spPr>
          <a:xfrm>
            <a:off x="6623787" y="6241420"/>
            <a:ext cx="128016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a:t>BLM #9</a:t>
            </a:r>
          </a:p>
        </p:txBody>
      </p:sp>
    </p:spTree>
    <p:extLst>
      <p:ext uri="{BB962C8B-B14F-4D97-AF65-F5344CB8AC3E}">
        <p14:creationId xmlns:p14="http://schemas.microsoft.com/office/powerpoint/2010/main" val="48217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B44ABE5-3EE4-42FC-9765-8CBA872C3C66}"/>
              </a:ext>
            </a:extLst>
          </p:cNvPr>
          <p:cNvPicPr>
            <a:picLocks noChangeAspect="1"/>
          </p:cNvPicPr>
          <p:nvPr/>
        </p:nvPicPr>
        <p:blipFill rotWithShape="1">
          <a:blip r:embed="rId2">
            <a:alphaModFix/>
            <a:extLst>
              <a:ext uri="{837473B0-CC2E-450A-ABE3-18F120FF3D39}">
                <a1611:picAttrSrcUrl xmlns="" xmlns:a1611="http://schemas.microsoft.com/office/drawing/2016/11/main" r:id="rId3"/>
              </a:ext>
            </a:extLst>
          </a:blip>
          <a:srcRect l="20600" r="17164" b="-1"/>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7045FBC4-696D-4366-B5D7-3EB197122EED}"/>
              </a:ext>
            </a:extLst>
          </p:cNvPr>
          <p:cNvSpPr>
            <a:spLocks noGrp="1"/>
          </p:cNvSpPr>
          <p:nvPr>
            <p:ph type="title"/>
          </p:nvPr>
        </p:nvSpPr>
        <p:spPr>
          <a:xfrm>
            <a:off x="646847" y="439012"/>
            <a:ext cx="4803636" cy="1599211"/>
          </a:xfrm>
        </p:spPr>
        <p:txBody>
          <a:bodyPr vert="horz" lIns="91440" tIns="45720" rIns="91440" bIns="45720" rtlCol="0" anchor="ctr">
            <a:noAutofit/>
          </a:bodyPr>
          <a:lstStyle/>
          <a:p>
            <a:pPr algn="ctr"/>
            <a:r>
              <a:rPr lang="en-US" sz="4900">
                <a:solidFill>
                  <a:srgbClr val="000000"/>
                </a:solidFill>
                <a:cs typeface="Calibri Light"/>
              </a:rPr>
              <a:t>Relationships </a:t>
            </a:r>
            <a:r>
              <a:rPr lang="en-US" sz="4900">
                <a:cs typeface="Calibri Light"/>
              </a:rPr>
              <a:t/>
            </a:r>
            <a:br>
              <a:rPr lang="en-US" sz="4900">
                <a:cs typeface="Calibri Light"/>
              </a:rPr>
            </a:br>
            <a:r>
              <a:rPr lang="en-US" sz="4900">
                <a:solidFill>
                  <a:srgbClr val="000000"/>
                </a:solidFill>
                <a:cs typeface="Calibri Light"/>
              </a:rPr>
              <a:t>with the Land</a:t>
            </a:r>
            <a:endParaRPr lang="en-US"/>
          </a:p>
        </p:txBody>
      </p:sp>
      <p:sp>
        <p:nvSpPr>
          <p:cNvPr id="3" name="Content Placeholder 2">
            <a:extLst>
              <a:ext uri="{FF2B5EF4-FFF2-40B4-BE49-F238E27FC236}">
                <a16:creationId xmlns:a16="http://schemas.microsoft.com/office/drawing/2014/main" id="{E35B98E2-1FAE-453E-A0DA-9978A893C5BB}"/>
              </a:ext>
            </a:extLst>
          </p:cNvPr>
          <p:cNvSpPr>
            <a:spLocks noGrp="1"/>
          </p:cNvSpPr>
          <p:nvPr>
            <p:ph idx="1"/>
          </p:nvPr>
        </p:nvSpPr>
        <p:spPr>
          <a:xfrm>
            <a:off x="301790" y="2329652"/>
            <a:ext cx="5497557" cy="4320793"/>
          </a:xfrm>
        </p:spPr>
        <p:txBody>
          <a:bodyPr vert="horz" lIns="91440" tIns="45720" rIns="91440" bIns="45720" rtlCol="0" anchor="ctr">
            <a:normAutofit/>
          </a:bodyPr>
          <a:lstStyle/>
          <a:p>
            <a:r>
              <a:rPr lang="en-US" dirty="0">
                <a:solidFill>
                  <a:srgbClr val="000000"/>
                </a:solidFill>
                <a:ea typeface="+mn-lt"/>
                <a:cs typeface="+mn-lt"/>
              </a:rPr>
              <a:t>What can the land give you?</a:t>
            </a:r>
          </a:p>
          <a:p>
            <a:r>
              <a:rPr lang="en-US" dirty="0">
                <a:solidFill>
                  <a:srgbClr val="000000"/>
                </a:solidFill>
                <a:ea typeface="+mn-lt"/>
                <a:cs typeface="+mn-lt"/>
              </a:rPr>
              <a:t>What can you give the land?</a:t>
            </a:r>
          </a:p>
          <a:p>
            <a:r>
              <a:rPr lang="en-US" dirty="0">
                <a:solidFill>
                  <a:srgbClr val="000000"/>
                </a:solidFill>
                <a:ea typeface="+mn-lt"/>
                <a:cs typeface="+mn-lt"/>
              </a:rPr>
              <a:t>How does it feel when you give to the land?</a:t>
            </a:r>
          </a:p>
          <a:p>
            <a:r>
              <a:rPr lang="en-US" dirty="0">
                <a:solidFill>
                  <a:srgbClr val="000000"/>
                </a:solidFill>
                <a:ea typeface="+mn-lt"/>
                <a:cs typeface="+mn-lt"/>
              </a:rPr>
              <a:t>How does it feel when the land gives to you?</a:t>
            </a:r>
          </a:p>
          <a:p>
            <a:r>
              <a:rPr lang="en-US" dirty="0">
                <a:solidFill>
                  <a:srgbClr val="000000"/>
                </a:solidFill>
                <a:cs typeface="Calibri" panose="020F0502020204030204"/>
              </a:rPr>
              <a:t>How does the land take care of us?</a:t>
            </a:r>
          </a:p>
          <a:p>
            <a:r>
              <a:rPr lang="en-US" dirty="0">
                <a:solidFill>
                  <a:srgbClr val="000000"/>
                </a:solidFill>
                <a:cs typeface="Calibri" panose="020F0502020204030204"/>
              </a:rPr>
              <a:t>How can we take care of the land?</a:t>
            </a:r>
          </a:p>
          <a:p>
            <a:endParaRPr lang="en-US" sz="2000" dirty="0">
              <a:solidFill>
                <a:srgbClr val="000000"/>
              </a:solidFill>
              <a:cs typeface="Calibri" panose="020F0502020204030204"/>
            </a:endParaRPr>
          </a:p>
        </p:txBody>
      </p:sp>
      <p:sp>
        <p:nvSpPr>
          <p:cNvPr id="5" name="TextBox 4">
            <a:extLst>
              <a:ext uri="{FF2B5EF4-FFF2-40B4-BE49-F238E27FC236}">
                <a16:creationId xmlns:a16="http://schemas.microsoft.com/office/drawing/2014/main" id="{ECABC4A6-7CCC-4715-B7DE-244DC3EF64FA}"/>
              </a:ext>
            </a:extLst>
          </p:cNvPr>
          <p:cNvSpPr txBox="1"/>
          <p:nvPr/>
        </p:nvSpPr>
        <p:spPr>
          <a:xfrm>
            <a:off x="9990451" y="6657945"/>
            <a:ext cx="2201244" cy="200055"/>
          </a:xfrm>
          <a:prstGeom prst="rect">
            <a:avLst/>
          </a:prstGeom>
          <a:noFill/>
        </p:spPr>
        <p:txBody>
          <a:bodyPr wrap="none" lIns="91440" tIns="45720" rIns="91440" bIns="45720" anchor="t">
            <a:spAutoFit/>
          </a:bodyPr>
          <a:lstStyle/>
          <a:p>
            <a:pPr algn="r">
              <a:spcAft>
                <a:spcPts val="600"/>
              </a:spcAft>
            </a:pPr>
            <a:r>
              <a:rPr lang="en-US" sz="700">
                <a:hlinkClick r:id="rId3">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5">
                  <a:extLst>
                    <a:ext uri="{A12FA001-AC4F-418D-AE19-62706E023703}">
                      <ahyp:hlinkClr xmlns="" xmlns:ahyp="http://schemas.microsoft.com/office/drawing/2018/hyperlinkcolor" val="tx"/>
                    </a:ext>
                  </a:extLst>
                </a:hlinkClick>
              </a:rPr>
              <a:t>CC BY</a:t>
            </a:r>
            <a:r>
              <a:rPr lang="en-US" sz="700"/>
              <a:t>.</a:t>
            </a:r>
            <a:endParaRPr lang="en-US" sz="700">
              <a:cs typeface="Calibri"/>
            </a:endParaRPr>
          </a:p>
        </p:txBody>
      </p:sp>
      <p:sp>
        <p:nvSpPr>
          <p:cNvPr id="7" name="Rectangle 6"/>
          <p:cNvSpPr/>
          <p:nvPr/>
        </p:nvSpPr>
        <p:spPr>
          <a:xfrm>
            <a:off x="5797238" y="6300772"/>
            <a:ext cx="128016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a:t>BLM #2c</a:t>
            </a:r>
          </a:p>
        </p:txBody>
      </p:sp>
    </p:spTree>
    <p:extLst>
      <p:ext uri="{BB962C8B-B14F-4D97-AF65-F5344CB8AC3E}">
        <p14:creationId xmlns:p14="http://schemas.microsoft.com/office/powerpoint/2010/main" val="98329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2">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15FF501E-F2DD-4000-82F6-B26947AEC312}"/>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11876"/>
          <a:stretch/>
        </p:blipFill>
        <p:spPr>
          <a:xfrm>
            <a:off x="1" y="10"/>
            <a:ext cx="9669642" cy="6857990"/>
          </a:xfrm>
          <a:prstGeom prst="rect">
            <a:avLst/>
          </a:prstGeom>
        </p:spPr>
      </p:pic>
      <p:sp>
        <p:nvSpPr>
          <p:cNvPr id="18" name="Rectangle 14">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22991-1E72-4A67-91A9-6856A17D44B3}"/>
              </a:ext>
            </a:extLst>
          </p:cNvPr>
          <p:cNvSpPr>
            <a:spLocks noGrp="1"/>
          </p:cNvSpPr>
          <p:nvPr>
            <p:ph type="title"/>
          </p:nvPr>
        </p:nvSpPr>
        <p:spPr>
          <a:xfrm>
            <a:off x="8667422" y="523276"/>
            <a:ext cx="3419622" cy="2244968"/>
          </a:xfrm>
        </p:spPr>
        <p:txBody>
          <a:bodyPr vert="horz" lIns="91440" tIns="45720" rIns="91440" bIns="45720" rtlCol="0" anchor="ctr">
            <a:noAutofit/>
          </a:bodyPr>
          <a:lstStyle/>
          <a:p>
            <a:pPr algn="r"/>
            <a:r>
              <a:rPr lang="en-US" sz="4800">
                <a:cs typeface="Calibri Light"/>
              </a:rPr>
              <a:t>Indigenous Perspectives </a:t>
            </a:r>
            <a:br>
              <a:rPr lang="en-US" sz="4800">
                <a:cs typeface="Calibri Light"/>
              </a:rPr>
            </a:br>
            <a:r>
              <a:rPr lang="en-US" sz="4800">
                <a:cs typeface="Calibri Light"/>
              </a:rPr>
              <a:t>on Land</a:t>
            </a:r>
          </a:p>
        </p:txBody>
      </p:sp>
      <p:sp>
        <p:nvSpPr>
          <p:cNvPr id="3" name="Content Placeholder 2">
            <a:extLst>
              <a:ext uri="{FF2B5EF4-FFF2-40B4-BE49-F238E27FC236}">
                <a16:creationId xmlns:a16="http://schemas.microsoft.com/office/drawing/2014/main" id="{27F53866-9E53-46A4-8541-7A05EE2766DA}"/>
              </a:ext>
            </a:extLst>
          </p:cNvPr>
          <p:cNvSpPr>
            <a:spLocks noGrp="1"/>
          </p:cNvSpPr>
          <p:nvPr>
            <p:ph idx="1"/>
          </p:nvPr>
        </p:nvSpPr>
        <p:spPr>
          <a:xfrm>
            <a:off x="6096000" y="3153068"/>
            <a:ext cx="6019798" cy="3397706"/>
          </a:xfrm>
        </p:spPr>
        <p:txBody>
          <a:bodyPr vert="horz" lIns="91440" tIns="45720" rIns="91440" bIns="45720" rtlCol="0" anchor="t">
            <a:noAutofit/>
          </a:bodyPr>
          <a:lstStyle/>
          <a:p>
            <a:pPr marL="0" indent="0" algn="r">
              <a:buNone/>
            </a:pPr>
            <a:r>
              <a:rPr lang="en-US" sz="2400" dirty="0">
                <a:ea typeface="+mn-lt"/>
                <a:cs typeface="+mn-lt"/>
              </a:rPr>
              <a:t>Place is alive. </a:t>
            </a:r>
            <a:endParaRPr lang="en-CA" sz="2400" dirty="0">
              <a:ea typeface="+mn-lt"/>
              <a:cs typeface="+mn-lt"/>
            </a:endParaRPr>
          </a:p>
          <a:p>
            <a:pPr marL="0" indent="0" algn="r">
              <a:buNone/>
            </a:pPr>
            <a:r>
              <a:rPr lang="en-US" sz="2400" dirty="0">
                <a:ea typeface="+mn-lt"/>
                <a:cs typeface="+mn-lt"/>
              </a:rPr>
              <a:t>Everything is interconnected. </a:t>
            </a:r>
            <a:endParaRPr lang="en-CA" sz="2400" dirty="0">
              <a:ea typeface="+mn-lt"/>
              <a:cs typeface="+mn-lt"/>
            </a:endParaRPr>
          </a:p>
          <a:p>
            <a:pPr marL="0" indent="0" algn="r">
              <a:buNone/>
            </a:pPr>
            <a:r>
              <a:rPr lang="en-US" sz="2400" dirty="0">
                <a:ea typeface="+mn-lt"/>
                <a:cs typeface="+mn-lt"/>
              </a:rPr>
              <a:t>All of life is living and breathing together. </a:t>
            </a:r>
            <a:endParaRPr lang="en-CA" sz="2400" dirty="0">
              <a:ea typeface="+mn-lt"/>
              <a:cs typeface="+mn-lt"/>
            </a:endParaRPr>
          </a:p>
          <a:p>
            <a:pPr marL="0" indent="0" algn="r">
              <a:buNone/>
            </a:pPr>
            <a:endParaRPr lang="en-US" sz="2400" dirty="0">
              <a:ea typeface="+mn-lt"/>
              <a:cs typeface="+mn-lt"/>
            </a:endParaRPr>
          </a:p>
          <a:p>
            <a:pPr marL="0" indent="0" algn="r">
              <a:buNone/>
            </a:pPr>
            <a:r>
              <a:rPr lang="en-US" sz="2400" dirty="0">
                <a:ea typeface="+mn-lt"/>
                <a:cs typeface="+mn-lt"/>
              </a:rPr>
              <a:t>How is place alive?</a:t>
            </a:r>
            <a:endParaRPr lang="en-CA" sz="2400" dirty="0">
              <a:ea typeface="+mn-lt"/>
              <a:cs typeface="+mn-lt"/>
            </a:endParaRPr>
          </a:p>
          <a:p>
            <a:pPr marL="0" indent="0" algn="r">
              <a:buNone/>
            </a:pPr>
            <a:r>
              <a:rPr lang="en-US" sz="2400" dirty="0">
                <a:ea typeface="+mn-lt"/>
                <a:cs typeface="+mn-lt"/>
              </a:rPr>
              <a:t>How is everything interconnected?</a:t>
            </a:r>
            <a:endParaRPr lang="en-CA" sz="2400" dirty="0">
              <a:ea typeface="+mn-lt"/>
              <a:cs typeface="+mn-lt"/>
            </a:endParaRPr>
          </a:p>
          <a:p>
            <a:pPr marL="0" indent="0" algn="r">
              <a:buNone/>
            </a:pPr>
            <a:r>
              <a:rPr lang="en-US" sz="2400" dirty="0">
                <a:ea typeface="+mn-lt"/>
                <a:cs typeface="+mn-lt"/>
              </a:rPr>
              <a:t>How is all of life living and breathing together?</a:t>
            </a:r>
            <a:endParaRPr lang="en-US" sz="2400" dirty="0">
              <a:cs typeface="Calibri" panose="020F0502020204030204"/>
            </a:endParaRPr>
          </a:p>
        </p:txBody>
      </p:sp>
      <p:sp>
        <p:nvSpPr>
          <p:cNvPr id="4" name="TextBox 3">
            <a:hlinkClick r:id="rId5"/>
            <a:extLst>
              <a:ext uri="{FF2B5EF4-FFF2-40B4-BE49-F238E27FC236}">
                <a16:creationId xmlns:a16="http://schemas.microsoft.com/office/drawing/2014/main" id="{137F1082-CC70-4B83-AEC1-339AF51BF1E0}"/>
              </a:ext>
            </a:extLst>
          </p:cNvPr>
          <p:cNvSpPr txBox="1"/>
          <p:nvPr/>
        </p:nvSpPr>
        <p:spPr>
          <a:xfrm>
            <a:off x="439947" y="529086"/>
            <a:ext cx="2237117" cy="2693253"/>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2000" b="1"/>
              <a:t>Click here to watch the </a:t>
            </a:r>
            <a:br>
              <a:rPr lang="en-US" sz="2000" b="1"/>
            </a:br>
            <a:r>
              <a:rPr lang="en-US" sz="2000" b="1"/>
              <a:t>following video </a:t>
            </a:r>
            <a:endParaRPr lang="en-US" sz="2000" b="1">
              <a:cs typeface="Calibri"/>
            </a:endParaRPr>
          </a:p>
          <a:p>
            <a:pPr lvl="0" algn="ctr">
              <a:spcAft>
                <a:spcPts val="600"/>
              </a:spcAft>
            </a:pPr>
            <a:r>
              <a:rPr lang="en-US"/>
              <a:t>Elder Dave Courchene: Learning how to care for Mother Earth 3:32 min</a:t>
            </a:r>
            <a:endParaRPr lang="en-US">
              <a:cs typeface="Calibri"/>
            </a:endParaRPr>
          </a:p>
        </p:txBody>
      </p:sp>
      <p:sp>
        <p:nvSpPr>
          <p:cNvPr id="6" name="TextBox 5">
            <a:extLst>
              <a:ext uri="{FF2B5EF4-FFF2-40B4-BE49-F238E27FC236}">
                <a16:creationId xmlns:a16="http://schemas.microsoft.com/office/drawing/2014/main" id="{9A80774D-D26B-4EBF-9EEB-B25A44625E9E}"/>
              </a:ext>
            </a:extLst>
          </p:cNvPr>
          <p:cNvSpPr txBox="1"/>
          <p:nvPr/>
        </p:nvSpPr>
        <p:spPr>
          <a:xfrm>
            <a:off x="6550" y="6657945"/>
            <a:ext cx="2201244" cy="200055"/>
          </a:xfrm>
          <a:prstGeom prst="rect">
            <a:avLst/>
          </a:prstGeom>
          <a:noFill/>
        </p:spPr>
        <p:txBody>
          <a:bodyPr wrap="none" lIns="91440" tIns="45720" rIns="91440" bIns="45720" anchor="t">
            <a:spAutoFit/>
          </a:bodyPr>
          <a:lstStyle/>
          <a:p>
            <a:pPr algn="r">
              <a:spcAft>
                <a:spcPts val="600"/>
              </a:spcAft>
            </a:pPr>
            <a:r>
              <a:rPr lang="en-US" sz="700">
                <a:hlinkClick r:id="rId4">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6">
                  <a:extLst>
                    <a:ext uri="{A12FA001-AC4F-418D-AE19-62706E023703}">
                      <ahyp:hlinkClr xmlns="" xmlns:ahyp="http://schemas.microsoft.com/office/drawing/2018/hyperlinkcolor" val="tx"/>
                    </a:ext>
                  </a:extLst>
                </a:hlinkClick>
              </a:rPr>
              <a:t>CC BY</a:t>
            </a:r>
            <a:r>
              <a:rPr lang="en-US" sz="700"/>
              <a:t>.</a:t>
            </a:r>
            <a:endParaRPr lang="en-US" sz="700">
              <a:cs typeface="Calibri"/>
            </a:endParaRPr>
          </a:p>
        </p:txBody>
      </p:sp>
      <p:sp>
        <p:nvSpPr>
          <p:cNvPr id="9" name="Rectangle 8"/>
          <p:cNvSpPr/>
          <p:nvPr/>
        </p:nvSpPr>
        <p:spPr>
          <a:xfrm>
            <a:off x="278345" y="6093574"/>
            <a:ext cx="128016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a:t>BLM #3a</a:t>
            </a:r>
          </a:p>
        </p:txBody>
      </p:sp>
    </p:spTree>
    <p:extLst>
      <p:ext uri="{BB962C8B-B14F-4D97-AF65-F5344CB8AC3E}">
        <p14:creationId xmlns:p14="http://schemas.microsoft.com/office/powerpoint/2010/main" val="132547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tree, outdoor, water, lake&#10;&#10;Description automatically generated">
            <a:extLst>
              <a:ext uri="{FF2B5EF4-FFF2-40B4-BE49-F238E27FC236}">
                <a16:creationId xmlns:a16="http://schemas.microsoft.com/office/drawing/2014/main" id="{E71CA680-1117-4EFC-A5C9-5AE4B2E98E54}"/>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0561E16-71B6-41B7-8072-0FC145F4428C}"/>
              </a:ext>
            </a:extLst>
          </p:cNvPr>
          <p:cNvSpPr>
            <a:spLocks noGrp="1"/>
          </p:cNvSpPr>
          <p:nvPr>
            <p:ph type="title"/>
          </p:nvPr>
        </p:nvSpPr>
        <p:spPr>
          <a:xfrm>
            <a:off x="709448" y="1913950"/>
            <a:ext cx="4204137" cy="1342754"/>
          </a:xfrm>
        </p:spPr>
        <p:txBody>
          <a:bodyPr>
            <a:noAutofit/>
          </a:bodyPr>
          <a:lstStyle/>
          <a:p>
            <a:pPr algn="ctr"/>
            <a:r>
              <a:rPr lang="en-US" sz="4000">
                <a:cs typeface="Calibri Light"/>
              </a:rPr>
              <a:t>What do we mean when we say land?</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66F7C2-7ABA-41B5-A747-497FED2BF0A1}"/>
              </a:ext>
            </a:extLst>
          </p:cNvPr>
          <p:cNvSpPr>
            <a:spLocks noGrp="1"/>
          </p:cNvSpPr>
          <p:nvPr>
            <p:ph idx="1"/>
          </p:nvPr>
        </p:nvSpPr>
        <p:spPr>
          <a:xfrm>
            <a:off x="525516" y="3417573"/>
            <a:ext cx="4593021" cy="2763613"/>
          </a:xfrm>
        </p:spPr>
        <p:txBody>
          <a:bodyPr vert="horz" lIns="91440" tIns="45720" rIns="91440" bIns="45720" rtlCol="0" anchor="ctr">
            <a:normAutofit/>
          </a:bodyPr>
          <a:lstStyle/>
          <a:p>
            <a:pPr marL="0" indent="0">
              <a:buNone/>
            </a:pPr>
            <a:r>
              <a:rPr lang="en-US" sz="2000">
                <a:ea typeface="+mn-lt"/>
                <a:cs typeface="+mn-lt"/>
              </a:rPr>
              <a:t>“The Land is our first </a:t>
            </a:r>
            <a:r>
              <a:rPr lang="en-US" sz="2000" b="1" u="sng">
                <a:ea typeface="+mn-lt"/>
                <a:cs typeface="+mn-lt"/>
              </a:rPr>
              <a:t>teacher</a:t>
            </a:r>
            <a:r>
              <a:rPr lang="en-US" sz="2000">
                <a:ea typeface="+mn-lt"/>
                <a:cs typeface="+mn-lt"/>
              </a:rPr>
              <a:t>, and that a relationship with the Earth is necessary to the understanding of ourselves, others, and the world in which we live.” </a:t>
            </a:r>
            <a:endParaRPr lang="en-US" sz="2000">
              <a:cs typeface="Calibri" panose="020F0502020204030204"/>
            </a:endParaRPr>
          </a:p>
          <a:p>
            <a:pPr marL="0" indent="0">
              <a:buNone/>
            </a:pPr>
            <a:r>
              <a:rPr lang="en-US" sz="2000">
                <a:ea typeface="+mn-lt"/>
                <a:cs typeface="+mn-lt"/>
              </a:rPr>
              <a:t>“The </a:t>
            </a:r>
            <a:r>
              <a:rPr lang="en-US" sz="2000" b="1" u="sng">
                <a:ea typeface="+mn-lt"/>
                <a:cs typeface="+mn-lt"/>
              </a:rPr>
              <a:t>Land encompasses all </a:t>
            </a:r>
            <a:r>
              <a:rPr lang="en-US" sz="2000">
                <a:ea typeface="+mn-lt"/>
                <a:cs typeface="+mn-lt"/>
              </a:rPr>
              <a:t>that is above, below, and around us, including the elements of air, weather, water, earth, and sky, extending to the cosmos.” </a:t>
            </a:r>
          </a:p>
        </p:txBody>
      </p:sp>
      <p:sp>
        <p:nvSpPr>
          <p:cNvPr id="4" name="TextBox 3">
            <a:extLst>
              <a:ext uri="{FF2B5EF4-FFF2-40B4-BE49-F238E27FC236}">
                <a16:creationId xmlns:a16="http://schemas.microsoft.com/office/drawing/2014/main" id="{443D51AF-1FDF-46C5-BC7C-011494CD355F}"/>
              </a:ext>
            </a:extLst>
          </p:cNvPr>
          <p:cNvSpPr txBox="1"/>
          <p:nvPr/>
        </p:nvSpPr>
        <p:spPr>
          <a:xfrm>
            <a:off x="6162136" y="238664"/>
            <a:ext cx="4597879" cy="1077218"/>
          </a:xfrm>
          <a:prstGeom prst="rect">
            <a:avLst/>
          </a:prstGeom>
          <a:solidFill>
            <a:srgbClr val="FFFFFF">
              <a:alpha val="43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ea typeface="+mn-lt"/>
                <a:cs typeface="+mn-lt"/>
              </a:rPr>
              <a:t>Does this change how </a:t>
            </a:r>
            <a:br>
              <a:rPr lang="en-US" sz="3200">
                <a:ea typeface="+mn-lt"/>
                <a:cs typeface="+mn-lt"/>
              </a:rPr>
            </a:br>
            <a:r>
              <a:rPr lang="en-US" sz="3200">
                <a:ea typeface="+mn-lt"/>
                <a:cs typeface="+mn-lt"/>
              </a:rPr>
              <a:t>you see the land? Explain.</a:t>
            </a:r>
          </a:p>
        </p:txBody>
      </p:sp>
      <p:sp>
        <p:nvSpPr>
          <p:cNvPr id="6" name="TextBox 5">
            <a:extLst>
              <a:ext uri="{FF2B5EF4-FFF2-40B4-BE49-F238E27FC236}">
                <a16:creationId xmlns:a16="http://schemas.microsoft.com/office/drawing/2014/main" id="{95E58BFE-72EC-464F-88BB-42D86EC14E96}"/>
              </a:ext>
            </a:extLst>
          </p:cNvPr>
          <p:cNvSpPr txBox="1"/>
          <p:nvPr/>
        </p:nvSpPr>
        <p:spPr>
          <a:xfrm>
            <a:off x="9870531" y="6643568"/>
            <a:ext cx="2321468" cy="200055"/>
          </a:xfrm>
          <a:prstGeom prst="rect">
            <a:avLst/>
          </a:prstGeom>
          <a:noFill/>
        </p:spPr>
        <p:txBody>
          <a:bodyPr wrap="none" lIns="91440" tIns="45720" rIns="91440" bIns="45720" anchor="t">
            <a:spAutoFit/>
          </a:bodyPr>
          <a:lstStyle/>
          <a:p>
            <a:pPr algn="r">
              <a:spcAft>
                <a:spcPts val="600"/>
              </a:spcAft>
            </a:pPr>
            <a:r>
              <a:rPr lang="en-US" sz="700">
                <a:hlinkClick r:id="rId4">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5">
                  <a:extLst>
                    <a:ext uri="{A12FA001-AC4F-418D-AE19-62706E023703}">
                      <ahyp:hlinkClr xmlns="" xmlns:ahyp="http://schemas.microsoft.com/office/drawing/2018/hyperlinkcolor" val="tx"/>
                    </a:ext>
                  </a:extLst>
                </a:hlinkClick>
              </a:rPr>
              <a:t>CC BY-SA</a:t>
            </a:r>
            <a:r>
              <a:rPr lang="en-US" sz="700"/>
              <a:t>.</a:t>
            </a:r>
            <a:endParaRPr lang="en-US" sz="700">
              <a:cs typeface="Calibri"/>
            </a:endParaRPr>
          </a:p>
        </p:txBody>
      </p:sp>
      <p:sp>
        <p:nvSpPr>
          <p:cNvPr id="7" name="TextBox 6">
            <a:extLst>
              <a:ext uri="{FF2B5EF4-FFF2-40B4-BE49-F238E27FC236}">
                <a16:creationId xmlns:a16="http://schemas.microsoft.com/office/drawing/2014/main" id="{C100FF79-29DA-46B7-9C54-D3C167D39D03}"/>
              </a:ext>
            </a:extLst>
          </p:cNvPr>
          <p:cNvSpPr txBox="1"/>
          <p:nvPr/>
        </p:nvSpPr>
        <p:spPr>
          <a:xfrm>
            <a:off x="698740" y="6176513"/>
            <a:ext cx="45835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cs typeface="Calibri"/>
              </a:rPr>
              <a:t>Source: Land Based Education Success Pathway Thompson Community Circle VOICE Pathways to Success (2015) report p. 10, 19</a:t>
            </a:r>
            <a:endParaRPr lang="en-US" sz="1600">
              <a:cs typeface="Calibri" panose="020F0502020204030204"/>
            </a:endParaRPr>
          </a:p>
        </p:txBody>
      </p:sp>
      <p:sp>
        <p:nvSpPr>
          <p:cNvPr id="10" name="Rectangle 9"/>
          <p:cNvSpPr/>
          <p:nvPr/>
        </p:nvSpPr>
        <p:spPr>
          <a:xfrm>
            <a:off x="10676499" y="5989319"/>
            <a:ext cx="128016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a:t>BLM #3b</a:t>
            </a:r>
          </a:p>
        </p:txBody>
      </p:sp>
    </p:spTree>
    <p:extLst>
      <p:ext uri="{BB962C8B-B14F-4D97-AF65-F5344CB8AC3E}">
        <p14:creationId xmlns:p14="http://schemas.microsoft.com/office/powerpoint/2010/main" val="333382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outdoor, ground, tree, nature&#10;&#10;Description automatically generated">
            <a:extLst>
              <a:ext uri="{FF2B5EF4-FFF2-40B4-BE49-F238E27FC236}">
                <a16:creationId xmlns:a16="http://schemas.microsoft.com/office/drawing/2014/main" id="{57C26E3E-8B7D-4DF5-993B-77A03797369B}"/>
              </a:ext>
            </a:extLst>
          </p:cNvPr>
          <p:cNvPicPr>
            <a:picLocks noChangeAspect="1"/>
          </p:cNvPicPr>
          <p:nvPr/>
        </p:nvPicPr>
        <p:blipFill rotWithShape="1">
          <a:blip r:embed="rId3">
            <a:alphaModFix/>
            <a:extLst>
              <a:ext uri="{837473B0-CC2E-450A-ABE3-18F120FF3D39}">
                <a1611:picAttrSrcUrl xmlns="" xmlns:a1611="http://schemas.microsoft.com/office/drawing/2016/11/main" r:id="rId4"/>
              </a:ext>
            </a:extLst>
          </a:blip>
          <a:srcRect l="13990" r="16083"/>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title"/>
          </p:nvPr>
        </p:nvSpPr>
        <p:spPr>
          <a:xfrm>
            <a:off x="804998" y="323992"/>
            <a:ext cx="4803636" cy="1311664"/>
          </a:xfrm>
        </p:spPr>
        <p:txBody>
          <a:bodyPr>
            <a:normAutofit/>
          </a:bodyPr>
          <a:lstStyle/>
          <a:p>
            <a:r>
              <a:rPr lang="en-US" sz="5400">
                <a:solidFill>
                  <a:srgbClr val="000000"/>
                </a:solidFill>
              </a:rPr>
              <a:t>Giving Thanks</a:t>
            </a:r>
          </a:p>
        </p:txBody>
      </p:sp>
      <p:sp>
        <p:nvSpPr>
          <p:cNvPr id="3" name="Content Placeholder 2"/>
          <p:cNvSpPr>
            <a:spLocks noGrp="1"/>
          </p:cNvSpPr>
          <p:nvPr>
            <p:ph idx="1"/>
          </p:nvPr>
        </p:nvSpPr>
        <p:spPr>
          <a:xfrm>
            <a:off x="474318" y="1567653"/>
            <a:ext cx="5138123" cy="4967772"/>
          </a:xfrm>
        </p:spPr>
        <p:txBody>
          <a:bodyPr vert="horz" lIns="91440" tIns="45720" rIns="91440" bIns="45720" rtlCol="0" anchor="ctr">
            <a:noAutofit/>
          </a:bodyPr>
          <a:lstStyle/>
          <a:p>
            <a:pPr marL="0" indent="0">
              <a:buNone/>
            </a:pPr>
            <a:r>
              <a:rPr lang="en-US" sz="2000">
                <a:solidFill>
                  <a:srgbClr val="000000"/>
                </a:solidFill>
              </a:rPr>
              <a:t>“When Aboriginal peoples obtained the necessities for life from the Land, they would offer thanks for the gift received from the Land so that they could live.” </a:t>
            </a:r>
            <a:r>
              <a:rPr lang="en-US" sz="2000" i="1">
                <a:solidFill>
                  <a:srgbClr val="000000"/>
                </a:solidFill>
              </a:rPr>
              <a:t>Integrating Aboriginal Perspectives into Curricula, (2003) Manitoba Education p. 8</a:t>
            </a:r>
            <a:endParaRPr lang="en-US" sz="2000" i="1">
              <a:solidFill>
                <a:srgbClr val="000000"/>
              </a:solidFill>
              <a:cs typeface="Calibri"/>
            </a:endParaRPr>
          </a:p>
          <a:p>
            <a:endParaRPr lang="en-US" sz="2000" i="1">
              <a:solidFill>
                <a:srgbClr val="000000"/>
              </a:solidFill>
              <a:cs typeface="Calibri"/>
            </a:endParaRPr>
          </a:p>
          <a:p>
            <a:r>
              <a:rPr lang="en-US" sz="2000">
                <a:solidFill>
                  <a:srgbClr val="000000"/>
                </a:solidFill>
              </a:rPr>
              <a:t>Indigenous Worldview values the importance of giving thanks. When you visit a sacred site, harvest food or medicine, or take from the land, it is very important to give thanks. Many Indigenous peoples give a tobacco offering, as it is considered a sacred medicine.</a:t>
            </a:r>
            <a:endParaRPr lang="en-US" sz="2000">
              <a:solidFill>
                <a:srgbClr val="000000"/>
              </a:solidFill>
              <a:cs typeface="Calibri"/>
            </a:endParaRPr>
          </a:p>
          <a:p>
            <a:r>
              <a:rPr lang="en-US" sz="2000">
                <a:solidFill>
                  <a:srgbClr val="000000"/>
                </a:solidFill>
              </a:rPr>
              <a:t>You can give thanks by acknowledging the land and thanking the land for its gifts.</a:t>
            </a:r>
            <a:endParaRPr lang="en-US" sz="2000">
              <a:solidFill>
                <a:srgbClr val="000000"/>
              </a:solidFill>
              <a:cs typeface="Calibri"/>
            </a:endParaRPr>
          </a:p>
        </p:txBody>
      </p:sp>
      <p:sp>
        <p:nvSpPr>
          <p:cNvPr id="5" name="TextBox 4">
            <a:extLst>
              <a:ext uri="{FF2B5EF4-FFF2-40B4-BE49-F238E27FC236}">
                <a16:creationId xmlns:a16="http://schemas.microsoft.com/office/drawing/2014/main" id="{060D10FF-4EBC-4FC0-98FE-E48BCC271870}"/>
              </a:ext>
            </a:extLst>
          </p:cNvPr>
          <p:cNvSpPr txBox="1"/>
          <p:nvPr/>
        </p:nvSpPr>
        <p:spPr>
          <a:xfrm>
            <a:off x="9870227" y="6657945"/>
            <a:ext cx="2321468" cy="200055"/>
          </a:xfrm>
          <a:prstGeom prst="rect">
            <a:avLst/>
          </a:prstGeom>
          <a:noFill/>
        </p:spPr>
        <p:txBody>
          <a:bodyPr wrap="none" lIns="91440" tIns="45720" rIns="91440" bIns="45720" anchor="t">
            <a:spAutoFit/>
          </a:bodyPr>
          <a:lstStyle/>
          <a:p>
            <a:pPr algn="r">
              <a:spcAft>
                <a:spcPts val="600"/>
              </a:spcAft>
            </a:pPr>
            <a:r>
              <a:rPr lang="en-US" sz="700">
                <a:hlinkClick r:id="rId4">
                  <a:extLst>
                    <a:ext uri="{A12FA001-AC4F-418D-AE19-62706E023703}">
                      <ahyp:hlinkClr xmlns="" xmlns:ahyp="http://schemas.microsoft.com/office/drawing/2018/hyperlinkcolor" val="tx"/>
                    </a:ext>
                  </a:extLst>
                </a:hlinkClick>
              </a:rPr>
              <a:t>This Photo</a:t>
            </a:r>
            <a:r>
              <a:rPr lang="en-US" sz="700"/>
              <a:t> by Unknown author is licensed under </a:t>
            </a:r>
            <a:r>
              <a:rPr lang="en-US" sz="700">
                <a:hlinkClick r:id="rId6">
                  <a:extLst>
                    <a:ext uri="{A12FA001-AC4F-418D-AE19-62706E023703}">
                      <ahyp:hlinkClr xmlns="" xmlns:ahyp="http://schemas.microsoft.com/office/drawing/2018/hyperlinkcolor" val="tx"/>
                    </a:ext>
                  </a:extLst>
                </a:hlinkClick>
              </a:rPr>
              <a:t>CC BY-SA</a:t>
            </a:r>
            <a:r>
              <a:rPr lang="en-US" sz="700"/>
              <a:t>.</a:t>
            </a:r>
            <a:endParaRPr lang="en-US" sz="700">
              <a:cs typeface="Calibri"/>
            </a:endParaRPr>
          </a:p>
        </p:txBody>
      </p:sp>
      <p:sp>
        <p:nvSpPr>
          <p:cNvPr id="7" name="Rectangle 6"/>
          <p:cNvSpPr/>
          <p:nvPr/>
        </p:nvSpPr>
        <p:spPr>
          <a:xfrm>
            <a:off x="5446679" y="6200745"/>
            <a:ext cx="128016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a:t>BLM #3b</a:t>
            </a:r>
          </a:p>
        </p:txBody>
      </p:sp>
    </p:spTree>
    <p:extLst>
      <p:ext uri="{BB962C8B-B14F-4D97-AF65-F5344CB8AC3E}">
        <p14:creationId xmlns:p14="http://schemas.microsoft.com/office/powerpoint/2010/main" val="107038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A1A42E6-AA9C-465F-AFFB-FAC68D8541A3}"/>
              </a:ext>
            </a:extLst>
          </p:cNvPr>
          <p:cNvPicPr>
            <a:picLocks noChangeAspect="1"/>
          </p:cNvPicPr>
          <p:nvPr/>
        </p:nvPicPr>
        <p:blipFill rotWithShape="1">
          <a:blip r:embed="rId3"/>
          <a:srcRect t="12500" b="12500"/>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86C7B4A1-154A-4DF0-AC46-F88D75A2E0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AF18E1-B69D-4C57-AF21-E2604B24BA53}"/>
              </a:ext>
            </a:extLst>
          </p:cNvPr>
          <p:cNvSpPr>
            <a:spLocks noGrp="1"/>
          </p:cNvSpPr>
          <p:nvPr>
            <p:ph type="title"/>
          </p:nvPr>
        </p:nvSpPr>
        <p:spPr>
          <a:xfrm>
            <a:off x="594804" y="640263"/>
            <a:ext cx="6619811" cy="1344975"/>
          </a:xfrm>
        </p:spPr>
        <p:txBody>
          <a:bodyPr>
            <a:normAutofit/>
          </a:bodyPr>
          <a:lstStyle/>
          <a:p>
            <a:r>
              <a:rPr lang="en-US">
                <a:cs typeface="Calibri Light"/>
              </a:rPr>
              <a:t>Why do we name places?</a:t>
            </a:r>
            <a:r>
              <a:rPr lang="en-US" sz="4000">
                <a:cs typeface="Calibri Light"/>
              </a:rPr>
              <a:t> </a:t>
            </a:r>
            <a:endParaRPr lang="en-US" sz="4000"/>
          </a:p>
        </p:txBody>
      </p:sp>
      <p:sp>
        <p:nvSpPr>
          <p:cNvPr id="3" name="Content Placeholder 2">
            <a:extLst>
              <a:ext uri="{FF2B5EF4-FFF2-40B4-BE49-F238E27FC236}">
                <a16:creationId xmlns:a16="http://schemas.microsoft.com/office/drawing/2014/main" id="{37AB81E6-287B-404B-895B-B1613F552284}"/>
              </a:ext>
            </a:extLst>
          </p:cNvPr>
          <p:cNvSpPr>
            <a:spLocks noGrp="1"/>
          </p:cNvSpPr>
          <p:nvPr>
            <p:ph idx="1"/>
          </p:nvPr>
        </p:nvSpPr>
        <p:spPr>
          <a:xfrm>
            <a:off x="594109" y="2121763"/>
            <a:ext cx="6620505" cy="3773010"/>
          </a:xfrm>
        </p:spPr>
        <p:txBody>
          <a:bodyPr vert="horz" lIns="91440" tIns="45720" rIns="91440" bIns="45720" rtlCol="0" anchor="t">
            <a:noAutofit/>
          </a:bodyPr>
          <a:lstStyle/>
          <a:p>
            <a:pPr marL="0" indent="0">
              <a:buNone/>
            </a:pPr>
            <a:r>
              <a:rPr lang="en-US" sz="2400">
                <a:cs typeface="Calibri"/>
              </a:rPr>
              <a:t>"</a:t>
            </a:r>
            <a:r>
              <a:rPr lang="en-US" sz="2400">
                <a:ea typeface="+mn-lt"/>
                <a:cs typeface="+mn-lt"/>
              </a:rPr>
              <a:t>Indigenous place names reinforce an intimate relationship with the land."</a:t>
            </a:r>
            <a:r>
              <a:rPr lang="en-US" sz="2400" i="1">
                <a:ea typeface="+mn-lt"/>
                <a:cs typeface="+mn-lt"/>
              </a:rPr>
              <a:t> Stories from the Land: Indigenous Place Names in Canada</a:t>
            </a:r>
          </a:p>
          <a:p>
            <a:pPr marL="0" indent="0">
              <a:buNone/>
            </a:pPr>
            <a:endParaRPr lang="en-US" sz="2400">
              <a:ea typeface="+mn-lt"/>
              <a:cs typeface="+mn-lt"/>
            </a:endParaRPr>
          </a:p>
          <a:p>
            <a:pPr marL="0" indent="0">
              <a:buNone/>
            </a:pPr>
            <a:r>
              <a:rPr lang="en-US" sz="2400">
                <a:ea typeface="+mn-lt"/>
                <a:cs typeface="+mn-lt"/>
              </a:rPr>
              <a:t>Most Indigenous place names describe a place. </a:t>
            </a:r>
            <a:br>
              <a:rPr lang="en-US" sz="2400">
                <a:ea typeface="+mn-lt"/>
                <a:cs typeface="+mn-lt"/>
              </a:rPr>
            </a:br>
            <a:r>
              <a:rPr lang="en-US" sz="2400">
                <a:ea typeface="+mn-lt"/>
                <a:cs typeface="+mn-lt"/>
              </a:rPr>
              <a:t>For example, places that begin with </a:t>
            </a:r>
            <a:r>
              <a:rPr lang="en-US" sz="2400" i="1" err="1">
                <a:ea typeface="+mn-lt"/>
                <a:cs typeface="+mn-lt"/>
              </a:rPr>
              <a:t>mni</a:t>
            </a:r>
            <a:r>
              <a:rPr lang="en-US" sz="2400">
                <a:ea typeface="+mn-lt"/>
                <a:cs typeface="+mn-lt"/>
              </a:rPr>
              <a:t> are about water, because in the Dakota language, the word for water is </a:t>
            </a:r>
            <a:r>
              <a:rPr lang="en-US" sz="2400" i="1" err="1">
                <a:ea typeface="+mn-lt"/>
                <a:cs typeface="+mn-lt"/>
              </a:rPr>
              <a:t>mni</a:t>
            </a:r>
            <a:r>
              <a:rPr lang="en-US" sz="2400">
                <a:ea typeface="+mn-lt"/>
                <a:cs typeface="+mn-lt"/>
              </a:rPr>
              <a:t>.</a:t>
            </a:r>
          </a:p>
          <a:p>
            <a:pPr marL="0" indent="0">
              <a:buNone/>
            </a:pPr>
            <a:endParaRPr lang="en-US" sz="2400">
              <a:cs typeface="Calibri"/>
            </a:endParaRPr>
          </a:p>
          <a:p>
            <a:pPr marL="0" indent="0">
              <a:buNone/>
            </a:pPr>
            <a:r>
              <a:rPr lang="en-US" sz="2400">
                <a:cs typeface="Calibri"/>
              </a:rPr>
              <a:t>Click on "</a:t>
            </a:r>
            <a:r>
              <a:rPr lang="en-US" sz="2400">
                <a:cs typeface="Calibri"/>
                <a:hlinkClick r:id="rId4"/>
              </a:rPr>
              <a:t>Stories from the Land</a:t>
            </a:r>
            <a:r>
              <a:rPr lang="en-US" sz="2400">
                <a:cs typeface="Calibri"/>
              </a:rPr>
              <a:t>" to learn more.</a:t>
            </a:r>
          </a:p>
          <a:p>
            <a:pPr marL="0" indent="0">
              <a:buNone/>
            </a:pPr>
            <a:endParaRPr lang="en-US" sz="2200">
              <a:cs typeface="Calibri"/>
            </a:endParaRPr>
          </a:p>
          <a:p>
            <a:pPr marL="0" indent="0">
              <a:buNone/>
            </a:pPr>
            <a:endParaRPr lang="en-US" sz="2200">
              <a:cs typeface="Calibri"/>
            </a:endParaRPr>
          </a:p>
        </p:txBody>
      </p:sp>
      <p:sp>
        <p:nvSpPr>
          <p:cNvPr id="5" name="TextBox 4">
            <a:extLst>
              <a:ext uri="{FF2B5EF4-FFF2-40B4-BE49-F238E27FC236}">
                <a16:creationId xmlns:a16="http://schemas.microsoft.com/office/drawing/2014/main" id="{A3A984F5-B340-43B3-9B9F-C17C055CD9DF}"/>
              </a:ext>
            </a:extLst>
          </p:cNvPr>
          <p:cNvSpPr txBox="1"/>
          <p:nvPr/>
        </p:nvSpPr>
        <p:spPr>
          <a:xfrm>
            <a:off x="8266323" y="4834741"/>
            <a:ext cx="3194009" cy="707886"/>
          </a:xfrm>
          <a:prstGeom prst="rect">
            <a:avLst/>
          </a:prstGeom>
          <a:solidFill>
            <a:srgbClr val="FFFFFF">
              <a:alpha val="74902"/>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2000">
                <a:cs typeface="Calibri"/>
              </a:rPr>
              <a:t>Did you know, </a:t>
            </a:r>
            <a:r>
              <a:rPr lang="en-US" sz="2000" b="1">
                <a:cs typeface="Calibri"/>
              </a:rPr>
              <a:t>toponymy </a:t>
            </a:r>
            <a:r>
              <a:rPr lang="en-US" sz="2000">
                <a:cs typeface="Calibri"/>
              </a:rPr>
              <a:t>is the study of place names?</a:t>
            </a:r>
            <a:endParaRPr lang="en-US" sz="1400"/>
          </a:p>
        </p:txBody>
      </p:sp>
      <p:sp>
        <p:nvSpPr>
          <p:cNvPr id="7" name="TextBox 6">
            <a:extLst>
              <a:ext uri="{FF2B5EF4-FFF2-40B4-BE49-F238E27FC236}">
                <a16:creationId xmlns:a16="http://schemas.microsoft.com/office/drawing/2014/main" id="{64EBEADA-C371-4D18-B1BB-7123567ABFDB}"/>
              </a:ext>
            </a:extLst>
          </p:cNvPr>
          <p:cNvSpPr txBox="1"/>
          <p:nvPr/>
        </p:nvSpPr>
        <p:spPr>
          <a:xfrm>
            <a:off x="-5751" y="6650966"/>
            <a:ext cx="5000445"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ea typeface="+mn-lt"/>
                <a:cs typeface="+mn-lt"/>
                <a:hlinkClick r:id="rId5"/>
              </a:rPr>
              <a:t>"nature"</a:t>
            </a:r>
            <a:r>
              <a:rPr lang="en-US" sz="700">
                <a:ea typeface="+mn-lt"/>
                <a:cs typeface="+mn-lt"/>
              </a:rPr>
              <a:t> by </a:t>
            </a:r>
            <a:r>
              <a:rPr lang="en-US" sz="700">
                <a:ea typeface="+mn-lt"/>
                <a:cs typeface="+mn-lt"/>
                <a:hlinkClick r:id="rId6"/>
              </a:rPr>
              <a:t>.Elisa.</a:t>
            </a:r>
            <a:r>
              <a:rPr lang="en-US" sz="700">
                <a:ea typeface="+mn-lt"/>
                <a:cs typeface="+mn-lt"/>
              </a:rPr>
              <a:t> is licensed under </a:t>
            </a:r>
            <a:r>
              <a:rPr lang="en-US" sz="700">
                <a:ea typeface="+mn-lt"/>
                <a:cs typeface="+mn-lt"/>
                <a:hlinkClick r:id="rId7"/>
              </a:rPr>
              <a:t>CC BY 2.0</a:t>
            </a:r>
            <a:r>
              <a:rPr lang="en-US" sz="700">
                <a:ea typeface="+mn-lt"/>
                <a:cs typeface="+mn-lt"/>
              </a:rPr>
              <a:t> </a:t>
            </a:r>
          </a:p>
        </p:txBody>
      </p:sp>
      <p:sp>
        <p:nvSpPr>
          <p:cNvPr id="8" name="Rectangle 7"/>
          <p:cNvSpPr/>
          <p:nvPr/>
        </p:nvSpPr>
        <p:spPr>
          <a:xfrm>
            <a:off x="10211181" y="6217919"/>
            <a:ext cx="1828800" cy="457200"/>
          </a:xfrm>
          <a:prstGeom prst="rect">
            <a:avLst/>
          </a:prstGeom>
          <a:solidFill>
            <a:srgbClr val="FFFFFF">
              <a:alpha val="65098"/>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a:t>BLM #4a&amp;4b</a:t>
            </a:r>
          </a:p>
        </p:txBody>
      </p:sp>
    </p:spTree>
    <p:extLst>
      <p:ext uri="{BB962C8B-B14F-4D97-AF65-F5344CB8AC3E}">
        <p14:creationId xmlns:p14="http://schemas.microsoft.com/office/powerpoint/2010/main" val="16219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22D8539CD5974E9B682DA4AE0A1EA1" ma:contentTypeVersion="12" ma:contentTypeDescription="Create a new document." ma:contentTypeScope="" ma:versionID="34a8ac898f83f8a177f094e6ffd57e06">
  <xsd:schema xmlns:xsd="http://www.w3.org/2001/XMLSchema" xmlns:xs="http://www.w3.org/2001/XMLSchema" xmlns:p="http://schemas.microsoft.com/office/2006/metadata/properties" xmlns:ns3="3fbc4532-7338-4087-b185-3e93b3f50667" xmlns:ns4="051119ac-5e13-4757-8818-3d7ccd275f01" targetNamespace="http://schemas.microsoft.com/office/2006/metadata/properties" ma:root="true" ma:fieldsID="eacfb86d1a26c25f64eb6bcd998da471" ns3:_="" ns4:_="">
    <xsd:import namespace="3fbc4532-7338-4087-b185-3e93b3f50667"/>
    <xsd:import namespace="051119ac-5e13-4757-8818-3d7ccd275f0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bc4532-7338-4087-b185-3e93b3f506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1119ac-5e13-4757-8818-3d7ccd275f0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8CDDA6-CCBA-4CD0-9274-1632369D42D0}">
  <ds:schemaRefs>
    <ds:schemaRef ds:uri="http://purl.org/dc/terms/"/>
    <ds:schemaRef ds:uri="http://schemas.openxmlformats.org/package/2006/metadata/core-properties"/>
    <ds:schemaRef ds:uri="http://schemas.microsoft.com/office/2006/documentManagement/types"/>
    <ds:schemaRef ds:uri="3fbc4532-7338-4087-b185-3e93b3f50667"/>
    <ds:schemaRef ds:uri="http://purl.org/dc/elements/1.1/"/>
    <ds:schemaRef ds:uri="http://schemas.microsoft.com/office/2006/metadata/properties"/>
    <ds:schemaRef ds:uri="http://schemas.microsoft.com/office/infopath/2007/PartnerControls"/>
    <ds:schemaRef ds:uri="051119ac-5e13-4757-8818-3d7ccd275f01"/>
    <ds:schemaRef ds:uri="http://www.w3.org/XML/1998/namespace"/>
    <ds:schemaRef ds:uri="http://purl.org/dc/dcmitype/"/>
  </ds:schemaRefs>
</ds:datastoreItem>
</file>

<file path=customXml/itemProps2.xml><?xml version="1.0" encoding="utf-8"?>
<ds:datastoreItem xmlns:ds="http://schemas.openxmlformats.org/officeDocument/2006/customXml" ds:itemID="{D2C0EB4F-701A-4D7E-87A7-271172C64354}">
  <ds:schemaRefs>
    <ds:schemaRef ds:uri="http://schemas.microsoft.com/sharepoint/v3/contenttype/forms"/>
  </ds:schemaRefs>
</ds:datastoreItem>
</file>

<file path=customXml/itemProps3.xml><?xml version="1.0" encoding="utf-8"?>
<ds:datastoreItem xmlns:ds="http://schemas.openxmlformats.org/officeDocument/2006/customXml" ds:itemID="{1A53A3D3-4EEA-4BC6-840B-21BA861C1C7A}">
  <ds:schemaRefs>
    <ds:schemaRef ds:uri="051119ac-5e13-4757-8818-3d7ccd275f01"/>
    <ds:schemaRef ds:uri="3fbc4532-7338-4087-b185-3e93b3f506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816</TotalTime>
  <Words>6785</Words>
  <Application>Microsoft Office PowerPoint</Application>
  <PresentationFormat>Widescreen</PresentationFormat>
  <Paragraphs>547</Paragraphs>
  <Slides>41</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Avenir Next LT Pro</vt:lpstr>
      <vt:lpstr>Calibri</vt:lpstr>
      <vt:lpstr>Calibri Light</vt:lpstr>
      <vt:lpstr>Office Theme</vt:lpstr>
      <vt:lpstr>Learning from the Land</vt:lpstr>
      <vt:lpstr>How do we relate to  and with the land?</vt:lpstr>
      <vt:lpstr>Friendships </vt:lpstr>
      <vt:lpstr>Relationships</vt:lpstr>
      <vt:lpstr>Relationships  with the Land</vt:lpstr>
      <vt:lpstr>Indigenous Perspectives  on Land</vt:lpstr>
      <vt:lpstr>What do we mean when we say land?</vt:lpstr>
      <vt:lpstr>Giving Thanks</vt:lpstr>
      <vt:lpstr>Why do we name places? </vt:lpstr>
      <vt:lpstr>Indigenous Languages</vt:lpstr>
      <vt:lpstr>Who calls this  land home?</vt:lpstr>
      <vt:lpstr>What is your relationship to land?</vt:lpstr>
      <vt:lpstr>Spend time with the Land</vt:lpstr>
      <vt:lpstr>Land-based Activities Choice Board</vt:lpstr>
      <vt:lpstr>Activity #1 - Look at Grass </vt:lpstr>
      <vt:lpstr>Activity #2 –  Use your Senses</vt:lpstr>
      <vt:lpstr>Activity #3 – Breathe</vt:lpstr>
      <vt:lpstr>Activity #4 –  Make a Tree Friend</vt:lpstr>
      <vt:lpstr>Activity # 5 – Look at Trees </vt:lpstr>
      <vt:lpstr>Activity #6 – Types of Trees</vt:lpstr>
      <vt:lpstr>Activity #7 – Sketch a Tree</vt:lpstr>
      <vt:lpstr>Activity #8 –  Explore your Backyard</vt:lpstr>
      <vt:lpstr>Activity #9 – Take Pictures</vt:lpstr>
      <vt:lpstr>Activity #10 –  Natural and Constructed</vt:lpstr>
      <vt:lpstr>Activity #11 – Explore Nature</vt:lpstr>
      <vt:lpstr>Activity #12 –  Explore with  a Purpose </vt:lpstr>
      <vt:lpstr>Activity #13 –  Collect Pieces of Nature</vt:lpstr>
      <vt:lpstr>Activity #14 – Gather Seeds</vt:lpstr>
      <vt:lpstr>Activity #15 –  Find a Keepsake</vt:lpstr>
      <vt:lpstr>Activity #16 – Explore the Sky</vt:lpstr>
      <vt:lpstr>Activity #17 –  What's the Weather?</vt:lpstr>
      <vt:lpstr>Activity #18 –  Cloud Gazing</vt:lpstr>
      <vt:lpstr>Activity #19 –  Light and Shadows</vt:lpstr>
      <vt:lpstr>Activity #20 –  Act it Out!</vt:lpstr>
      <vt:lpstr>Activity #21 – Nature Game</vt:lpstr>
      <vt:lpstr>Activity #22 – Nature Art</vt:lpstr>
      <vt:lpstr>Activity #23 – Nature Shapes</vt:lpstr>
      <vt:lpstr>Activity #24 – Nature Patterns</vt:lpstr>
      <vt:lpstr>Activity #25 – Free Time</vt:lpstr>
      <vt:lpstr>Take Action</vt:lpstr>
      <vt:lpstr>Reflect on our inquiry question:  How do we relate to and with the land?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Berezka</dc:creator>
  <cp:lastModifiedBy>Potter, Allison (MET)</cp:lastModifiedBy>
  <cp:revision>28</cp:revision>
  <dcterms:created xsi:type="dcterms:W3CDTF">2021-04-28T14:34:27Z</dcterms:created>
  <dcterms:modified xsi:type="dcterms:W3CDTF">2021-05-31T20:15:21Z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0x010100F522D8539CD5974E9B682DA4AE0A1EA1</vt:lpwstr>
  </property>
</Properties>
</file>