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Source Sans Pro" panose="020B0604020202020204" charset="0"/>
      <p:regular r:id="rId47"/>
      <p:bold r:id="rId48"/>
      <p:italic r:id="rId49"/>
      <p:boldItalic r:id="rId50"/>
    </p:embeddedFont>
    <p:embeddedFont>
      <p:font typeface="Oxygen" panose="020B0604020202020204" charset="0"/>
      <p:regular r:id="rId51"/>
      <p:bold r:id="rId52"/>
    </p:embeddedFont>
    <p:embeddedFont>
      <p:font typeface="Barlow Medium" panose="020B0604020202020204" charset="0"/>
      <p:regular r:id="rId53"/>
      <p:bold r:id="rId54"/>
      <p:italic r:id="rId55"/>
      <p:boldItalic r:id="rId56"/>
    </p:embeddedFont>
    <p:embeddedFont>
      <p:font typeface="Sriracha" panose="020B0604020202020204" charset="-34"/>
      <p:regular r:id="rId57"/>
    </p:embeddedFont>
    <p:embeddedFont>
      <p:font typeface="Bangers" panose="020B0604020202020204" charset="0"/>
      <p:regular r:id="rId58"/>
    </p:embeddedFont>
    <p:embeddedFont>
      <p:font typeface="Comic Sans MS" panose="030F0702030302020204" pitchFamily="66" charset="0"/>
      <p:regular r:id="rId59"/>
      <p:bold r:id="rId60"/>
      <p:italic r:id="rId61"/>
      <p:boldItalic r:id="rId62"/>
    </p:embeddedFont>
    <p:embeddedFont>
      <p:font typeface="Permanent Marker" panose="02000000000000000000" pitchFamily="2" charset="0"/>
      <p:regular r:id="rId63"/>
    </p:embeddedFont>
    <p:embeddedFont>
      <p:font typeface="Montserrat"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FAAC82-88B9-406B-8C32-B7C8F5FC2D76}">
  <a:tblStyle styleId="{B2FAAC82-88B9-406B-8C32-B7C8F5FC2D7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11F7ADE-72CA-4704-8F9D-A4058482D3C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98"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photos/sundial-sun-dial-manor-house-4017657/" TargetMode="External"/><Relationship Id="rId7" Type="http://schemas.openxmlformats.org/officeDocument/2006/relationships/hyperlink" Target="https://pixabay.com/photos/stop-watch-watch-white-quick-dial-396862/"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onlc.ca/wp-content/uploads/2014/06/13-Moon-curriculum2.pdf" TargetMode="External"/><Relationship Id="rId5" Type="http://schemas.openxmlformats.org/officeDocument/2006/relationships/hyperlink" Target="https://pixabay.com/photos/clock-time-alarm-clock-hours-650753/" TargetMode="External"/><Relationship Id="rId4" Type="http://schemas.openxmlformats.org/officeDocument/2006/relationships/hyperlink" Target="https://pixabay.com/photos/hourglass-clock-sand-time-knapp-1875812/"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nocookie.com/embed/tIWAjQhClK0?autoplay=1&amp;iv_load_policy=3&amp;loop=1&amp;modestbranding=1&amp;playlist=tIWAjQhClK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gRTI_omv0HQ"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gRTI_omv0HQ"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silhouettes-father-and-son-sunset-1082129/"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illustrations/search/talk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meadow-boy-dance-acrobatics-72444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photos/girls-dog-playing-pet-leash-puppy-580127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gRTI_omv0HQ"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vectors/notebook-daily-diary-notes-remarks-228230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xabay.com/photos/sundial-sun-dial-manor-house-4017657/" TargetMode="External"/><Relationship Id="rId7" Type="http://schemas.openxmlformats.org/officeDocument/2006/relationships/hyperlink" Target="https://pixabay.com/photos/stop-watch-watch-white-quick-dial-396862/"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onlc.ca/wp-content/uploads/2014/06/13-Moon-curriculum2.pdf" TargetMode="External"/><Relationship Id="rId5" Type="http://schemas.openxmlformats.org/officeDocument/2006/relationships/hyperlink" Target="https://pixabay.com/photos/clock-time-alarm-clock-hours-650753/" TargetMode="External"/><Relationship Id="rId4" Type="http://schemas.openxmlformats.org/officeDocument/2006/relationships/hyperlink" Target="https://pixabay.com/photos/hourglass-clock-sand-time-knapp-1875812/"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ACaylLi-d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nocookie.com/embed/-Hg8dsxHzMA?autoplay=1&amp;iv_load_policy=3&amp;loop=1&amp;modestbranding=1&amp;playlist=-Hg8dsxHzM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40979797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b36ba537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db36ba537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https://pixabay.com/photos/sundial-sun-dial-manor-house-4017657/</a:t>
            </a:r>
            <a:endParaRPr/>
          </a:p>
          <a:p>
            <a:pPr marL="0" lvl="0" indent="0" algn="l" rtl="0">
              <a:spcBef>
                <a:spcPts val="0"/>
              </a:spcBef>
              <a:spcAft>
                <a:spcPts val="0"/>
              </a:spcAft>
              <a:buNone/>
            </a:pPr>
            <a:r>
              <a:rPr lang="en" u="sng">
                <a:solidFill>
                  <a:schemeClr val="hlink"/>
                </a:solidFill>
                <a:hlinkClick r:id="rId4"/>
              </a:rPr>
              <a:t>https://pixabay.com/photos/hourglass-clock-sand-time-knapp-1875812/</a:t>
            </a:r>
            <a:endParaRPr/>
          </a:p>
          <a:p>
            <a:pPr marL="0" lvl="0" indent="0" algn="l" rtl="0">
              <a:spcBef>
                <a:spcPts val="0"/>
              </a:spcBef>
              <a:spcAft>
                <a:spcPts val="0"/>
              </a:spcAft>
              <a:buNone/>
            </a:pPr>
            <a:r>
              <a:rPr lang="en" u="sng">
                <a:solidFill>
                  <a:schemeClr val="hlink"/>
                </a:solidFill>
                <a:hlinkClick r:id="rId5"/>
              </a:rPr>
              <a:t>https://pixabay.com/photos/clock-time-alarm-clock-hours-650753/</a:t>
            </a:r>
            <a:endParaRPr/>
          </a:p>
          <a:p>
            <a:pPr marL="0" lvl="0" indent="0" algn="l" rtl="0">
              <a:spcBef>
                <a:spcPts val="0"/>
              </a:spcBef>
              <a:spcAft>
                <a:spcPts val="0"/>
              </a:spcAft>
              <a:buNone/>
            </a:pPr>
            <a:r>
              <a:rPr lang="en" u="sng">
                <a:solidFill>
                  <a:schemeClr val="hlink"/>
                </a:solidFill>
                <a:hlinkClick r:id="rId6"/>
              </a:rPr>
              <a:t>http://onlc.ca/wp-content/uploads/2014/06/13-Moon-curriculum2.pdf</a:t>
            </a:r>
            <a:endParaRPr/>
          </a:p>
          <a:p>
            <a:pPr marL="0" lvl="0" indent="0" algn="l" rtl="0">
              <a:spcBef>
                <a:spcPts val="0"/>
              </a:spcBef>
              <a:spcAft>
                <a:spcPts val="0"/>
              </a:spcAft>
              <a:buNone/>
            </a:pPr>
            <a:r>
              <a:rPr lang="en" u="sng">
                <a:solidFill>
                  <a:schemeClr val="hlink"/>
                </a:solidFill>
                <a:hlinkClick r:id="rId7"/>
              </a:rPr>
              <a:t>https://pixabay.com/photos/stop-watch-watch-white-quick-dial-396862/</a:t>
            </a:r>
            <a:endParaRPr/>
          </a:p>
          <a:p>
            <a:pPr marL="0" lvl="0" indent="0" algn="l" rtl="0">
              <a:spcBef>
                <a:spcPts val="0"/>
              </a:spcBef>
              <a:spcAft>
                <a:spcPts val="0"/>
              </a:spcAft>
              <a:buNone/>
            </a:pPr>
            <a:r>
              <a:rPr lang="en"/>
              <a:t>https://pixabay.com/photos/calendar-date-time-month-week-660670/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9051fdc2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db9051fdc2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teacher’s notes for resources for this task.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ad1d27f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ad1d27f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b9051fdc2_0_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db9051fdc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db9051fdc2_0_1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db9051fdc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https://www.youtube-nocookie.com/embed/tIWAjQhClK0?autoplay=1&amp;iv_load_policy=3&amp;loop=1&amp;modestbranding=1&amp;playlist=tIWAjQhClK0</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b9051fdc2_0_13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b9051fdc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9051fdc2_0_1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db9051fdc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b36ba5372_0_37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db36ba5372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to show what kind of understanding the student has with units of time and how they are related to each other.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db36ba5372_0_38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db36ba5372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db36ba5372_0_4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db36ba5372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https://www.youtube.com/watch?v=gRTI_omv0HQ</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96080202d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d9608020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Picture from:</a:t>
            </a:r>
            <a:endParaRPr/>
          </a:p>
          <a:p>
            <a:pPr marL="0" lvl="0" indent="0" algn="l" rtl="0">
              <a:spcBef>
                <a:spcPts val="0"/>
              </a:spcBef>
              <a:spcAft>
                <a:spcPts val="0"/>
              </a:spcAft>
              <a:buClr>
                <a:schemeClr val="dk1"/>
              </a:buClr>
              <a:buSzPts val="1100"/>
              <a:buFont typeface="Arial"/>
              <a:buNone/>
            </a:pPr>
            <a:r>
              <a:rPr lang="en" u="sng">
                <a:solidFill>
                  <a:srgbClr val="0097A7"/>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https://www.youtube.com/watch?v=gRTI_omv0HQ</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cb355ee30_0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cb355ee30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69108a918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b69108a91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https://pixabay.com/photos/silhouettes-father-and-son-sunset-1082129/</a:t>
            </a:r>
            <a:endParaRPr/>
          </a:p>
          <a:p>
            <a:pPr marL="0" lvl="0" indent="0" algn="l" rtl="0">
              <a:spcBef>
                <a:spcPts val="0"/>
              </a:spcBef>
              <a:spcAft>
                <a:spcPts val="0"/>
              </a:spcAft>
              <a:buNone/>
            </a:pPr>
            <a:r>
              <a:rPr lang="en"/>
              <a:t>https://pixabay.com/illustrations/search/analog%20clock/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69108a918_0_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b69108a91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https://pixabay.com/illustrations/search/talking/</a:t>
            </a:r>
            <a:endParaRPr/>
          </a:p>
          <a:p>
            <a:pPr marL="0" lvl="0" indent="0" algn="l" rtl="0">
              <a:spcBef>
                <a:spcPts val="0"/>
              </a:spcBef>
              <a:spcAft>
                <a:spcPts val="0"/>
              </a:spcAft>
              <a:buNone/>
            </a:pPr>
            <a:r>
              <a:rPr lang="en"/>
              <a:t>https://pixabay.com/photos/a-woman-laying-happy-smiling-3021056/</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b69108a918_0_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b69108a91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https://pixabay.com/photos/meadow-boy-dance-acrobatics-724448/</a:t>
            </a:r>
            <a:endParaRPr/>
          </a:p>
          <a:p>
            <a:pPr marL="0" lvl="0" indent="0" algn="l" rtl="0">
              <a:spcBef>
                <a:spcPts val="0"/>
              </a:spcBef>
              <a:spcAft>
                <a:spcPts val="0"/>
              </a:spcAft>
              <a:buNone/>
            </a:pPr>
            <a:r>
              <a:rPr lang="en"/>
              <a:t>https://pixabay.com/photos/girl-music-fashion-listen-1990347/</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69108a918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b69108a91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https://pixabay.com/photos/girls-dog-playing-pet-leash-puppy-5801275/</a:t>
            </a:r>
            <a:endParaRPr/>
          </a:p>
          <a:p>
            <a:pPr marL="0" lvl="0" indent="0" algn="l" rtl="0">
              <a:spcBef>
                <a:spcPts val="0"/>
              </a:spcBef>
              <a:spcAft>
                <a:spcPts val="0"/>
              </a:spcAft>
              <a:buNone/>
            </a:pPr>
            <a:r>
              <a:rPr lang="en"/>
              <a:t>https://pixabay.com/photos/cleaning-washing-cleanup-the-ilo-268126/</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69108a918_0_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b69108a91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https://www.youtube.com/watch?v=gRTI_omv0HQ</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b36ba5372_0_43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db36ba5372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69108a918_0_10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b69108a91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https://pixabay.com/vectors/notebook-daily-diary-notes-remarks-2282300/</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b69108a918_0_2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b69108a918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69108a918_0_2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69108a918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b69108a918_0_2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b69108a918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b36ba5372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b36ba5372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b69108a918_0_1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b69108a91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https://www.thoughtco.com/timeline-activity-for-kids-4145478</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b69108a918_0_2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b69108a918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69108a918_0_2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69108a918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b69108a918_0_14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b69108a918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b69108a918_0_1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b69108a91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b69108a918_0_1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b69108a91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b69108a918_0_1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b69108a918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dd8247d9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dd8247d9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b69108a918_0_8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b69108a918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https://pixabay.com/photos/sundial-sun-dial-manor-house-4017657/</a:t>
            </a:r>
            <a:endParaRPr/>
          </a:p>
          <a:p>
            <a:pPr marL="0" lvl="0" indent="0" algn="l" rtl="0">
              <a:spcBef>
                <a:spcPts val="0"/>
              </a:spcBef>
              <a:spcAft>
                <a:spcPts val="0"/>
              </a:spcAft>
              <a:buNone/>
            </a:pPr>
            <a:r>
              <a:rPr lang="en" u="sng">
                <a:solidFill>
                  <a:schemeClr val="hlink"/>
                </a:solidFill>
                <a:hlinkClick r:id="rId4"/>
              </a:rPr>
              <a:t>https://pixabay.com/photos/hourglass-clock-sand-time-knapp-1875812/</a:t>
            </a:r>
            <a:endParaRPr/>
          </a:p>
          <a:p>
            <a:pPr marL="0" lvl="0" indent="0" algn="l" rtl="0">
              <a:spcBef>
                <a:spcPts val="0"/>
              </a:spcBef>
              <a:spcAft>
                <a:spcPts val="0"/>
              </a:spcAft>
              <a:buNone/>
            </a:pPr>
            <a:r>
              <a:rPr lang="en" u="sng">
                <a:solidFill>
                  <a:schemeClr val="hlink"/>
                </a:solidFill>
                <a:hlinkClick r:id="rId5"/>
              </a:rPr>
              <a:t>https://pixabay.com/photos/clock-time-alarm-clock-hours-650753/</a:t>
            </a:r>
            <a:endParaRPr/>
          </a:p>
          <a:p>
            <a:pPr marL="0" lvl="0" indent="0" algn="l" rtl="0">
              <a:spcBef>
                <a:spcPts val="0"/>
              </a:spcBef>
              <a:spcAft>
                <a:spcPts val="0"/>
              </a:spcAft>
              <a:buNone/>
            </a:pPr>
            <a:r>
              <a:rPr lang="en" u="sng">
                <a:solidFill>
                  <a:schemeClr val="hlink"/>
                </a:solidFill>
                <a:hlinkClick r:id="rId6"/>
              </a:rPr>
              <a:t>http://onlc.ca/wp-content/uploads/2014/06/13-Moon-curriculum2.pdf</a:t>
            </a:r>
            <a:endParaRPr/>
          </a:p>
          <a:p>
            <a:pPr marL="0" lvl="0" indent="0" algn="l" rtl="0">
              <a:spcBef>
                <a:spcPts val="0"/>
              </a:spcBef>
              <a:spcAft>
                <a:spcPts val="0"/>
              </a:spcAft>
              <a:buNone/>
            </a:pPr>
            <a:r>
              <a:rPr lang="en" u="sng">
                <a:solidFill>
                  <a:schemeClr val="hlink"/>
                </a:solidFill>
                <a:hlinkClick r:id="rId7"/>
              </a:rPr>
              <a:t>https://pixabay.com/photos/stop-watch-watch-white-quick-dial-396862/</a:t>
            </a:r>
            <a:endParaRPr/>
          </a:p>
          <a:p>
            <a:pPr marL="0" lvl="0" indent="0" algn="l" rtl="0">
              <a:spcBef>
                <a:spcPts val="0"/>
              </a:spcBef>
              <a:spcAft>
                <a:spcPts val="0"/>
              </a:spcAft>
              <a:buNone/>
            </a:pPr>
            <a:r>
              <a:rPr lang="en"/>
              <a:t>https://pixabay.com/photos/calendar-date-time-month-week-660670/</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db36ba5372_0_2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db36ba537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b36ba5372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b36ba5372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cb355ee3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cb355ee3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https://www.youtube.com/watch?v=GACaylLi-dI</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cb355ee3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cb355ee3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cb355ee3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cb355ee3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b9051fdc2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b9051fdc2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https://www.youtube-nocookie.com/embed/-Hg8dsxHzMA?autoplay=1&amp;iv_load_policy=3&amp;loop=1&amp;modestbranding=1&amp;playlist=-Hg8dsxHzMA</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b9051fdc2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b9051fdc2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https://vimeo.com/409797977</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2" name="Google Shape;52;p13"/>
          <p:cNvSpPr txBox="1">
            <a:spLocks noGrp="1"/>
          </p:cNvSpPr>
          <p:nvPr>
            <p:ph type="body" idx="1"/>
          </p:nvPr>
        </p:nvSpPr>
        <p:spPr>
          <a:xfrm>
            <a:off x="489275" y="1200150"/>
            <a:ext cx="2631900" cy="3299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3" name="Google Shape;53;p13"/>
          <p:cNvSpPr txBox="1">
            <a:spLocks noGrp="1"/>
          </p:cNvSpPr>
          <p:nvPr>
            <p:ph type="body" idx="2"/>
          </p:nvPr>
        </p:nvSpPr>
        <p:spPr>
          <a:xfrm>
            <a:off x="3256047" y="1200150"/>
            <a:ext cx="2631900" cy="3299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4" name="Google Shape;54;p13"/>
          <p:cNvSpPr txBox="1">
            <a:spLocks noGrp="1"/>
          </p:cNvSpPr>
          <p:nvPr>
            <p:ph type="body" idx="3"/>
          </p:nvPr>
        </p:nvSpPr>
        <p:spPr>
          <a:xfrm>
            <a:off x="6022819" y="1200150"/>
            <a:ext cx="2631900" cy="3299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5" name="Google Shape;55;p1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one column 2">
  <p:cSld name="ONE_COLUMN_TEXT_2_1">
    <p:bg>
      <p:bgPr>
        <a:solidFill>
          <a:srgbClr val="F4EAD7"/>
        </a:solidFill>
        <a:effectLst/>
      </p:bgPr>
    </p:bg>
    <p:spTree>
      <p:nvGrpSpPr>
        <p:cNvPr id="1" name="Shape 56"/>
        <p:cNvGrpSpPr/>
        <p:nvPr/>
      </p:nvGrpSpPr>
      <p:grpSpPr>
        <a:xfrm>
          <a:off x="0" y="0"/>
          <a:ext cx="0" cy="0"/>
          <a:chOff x="0" y="0"/>
          <a:chExt cx="0" cy="0"/>
        </a:xfrm>
      </p:grpSpPr>
      <p:sp>
        <p:nvSpPr>
          <p:cNvPr id="57" name="Google Shape;57;p14"/>
          <p:cNvSpPr/>
          <p:nvPr/>
        </p:nvSpPr>
        <p:spPr>
          <a:xfrm>
            <a:off x="5939273" y="258746"/>
            <a:ext cx="1891291" cy="846764"/>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58" name="Google Shape;58;p14"/>
          <p:cNvSpPr/>
          <p:nvPr/>
        </p:nvSpPr>
        <p:spPr>
          <a:xfrm>
            <a:off x="58402" y="501705"/>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2"/>
              </a:buClr>
              <a:buSzPts val="2900"/>
              <a:buFont typeface="Sriracha"/>
              <a:buNone/>
              <a:defRPr sz="2900">
                <a:solidFill>
                  <a:schemeClr val="dk2"/>
                </a:solidFill>
                <a:latin typeface="Sriracha"/>
                <a:ea typeface="Sriracha"/>
                <a:cs typeface="Sriracha"/>
                <a:sym typeface="Sriracha"/>
              </a:defRPr>
            </a:lvl1pPr>
            <a:lvl2pPr lvl="1"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2pPr>
            <a:lvl3pPr lvl="2"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3pPr>
            <a:lvl4pPr lvl="3"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4pPr>
            <a:lvl5pPr lvl="4"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5pPr>
            <a:lvl6pPr lvl="5"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6pPr>
            <a:lvl7pPr lvl="6"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7pPr>
            <a:lvl8pPr lvl="7"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8pPr>
            <a:lvl9pPr lvl="8" algn="ctr" rtl="0">
              <a:spcBef>
                <a:spcPts val="0"/>
              </a:spcBef>
              <a:spcAft>
                <a:spcPts val="0"/>
              </a:spcAft>
              <a:buClr>
                <a:schemeClr val="dk1"/>
              </a:buClr>
              <a:buSzPts val="2900"/>
              <a:buFont typeface="Bangers"/>
              <a:buNone/>
              <a:defRPr sz="2900">
                <a:solidFill>
                  <a:schemeClr val="dk1"/>
                </a:solidFill>
                <a:latin typeface="Bangers"/>
                <a:ea typeface="Bangers"/>
                <a:cs typeface="Bangers"/>
                <a:sym typeface="Bangers"/>
              </a:defRPr>
            </a:lvl9pPr>
          </a:lstStyle>
          <a:p>
            <a:endParaRPr/>
          </a:p>
        </p:txBody>
      </p:sp>
      <p:sp>
        <p:nvSpPr>
          <p:cNvPr id="60" name="Google Shape;60;p14"/>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61" name="Google Shape;61;p14"/>
          <p:cNvSpPr/>
          <p:nvPr/>
        </p:nvSpPr>
        <p:spPr>
          <a:xfrm>
            <a:off x="434121" y="30288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grpSp>
        <p:nvGrpSpPr>
          <p:cNvPr id="62" name="Google Shape;62;p14"/>
          <p:cNvGrpSpPr/>
          <p:nvPr/>
        </p:nvGrpSpPr>
        <p:grpSpPr>
          <a:xfrm>
            <a:off x="2146155" y="1447334"/>
            <a:ext cx="151241" cy="137891"/>
            <a:chOff x="1474943" y="3859420"/>
            <a:chExt cx="118956" cy="108456"/>
          </a:xfrm>
        </p:grpSpPr>
        <p:sp>
          <p:nvSpPr>
            <p:cNvPr id="63" name="Google Shape;63;p14"/>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64" name="Google Shape;64;p14"/>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65" name="Google Shape;65;p14"/>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grpSp>
      <p:grpSp>
        <p:nvGrpSpPr>
          <p:cNvPr id="66" name="Google Shape;66;p14"/>
          <p:cNvGrpSpPr/>
          <p:nvPr/>
        </p:nvGrpSpPr>
        <p:grpSpPr>
          <a:xfrm>
            <a:off x="8236530" y="2296259"/>
            <a:ext cx="151241" cy="137891"/>
            <a:chOff x="1474943" y="3859420"/>
            <a:chExt cx="118956" cy="108456"/>
          </a:xfrm>
        </p:grpSpPr>
        <p:sp>
          <p:nvSpPr>
            <p:cNvPr id="67" name="Google Shape;67;p14"/>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68" name="Google Shape;68;p14"/>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69" name="Google Shape;69;p14"/>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grpSp>
      <p:sp>
        <p:nvSpPr>
          <p:cNvPr id="70" name="Google Shape;70;p14"/>
          <p:cNvSpPr/>
          <p:nvPr/>
        </p:nvSpPr>
        <p:spPr>
          <a:xfrm>
            <a:off x="1320521" y="3723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71" name="Google Shape;71;p14"/>
          <p:cNvSpPr/>
          <p:nvPr/>
        </p:nvSpPr>
        <p:spPr>
          <a:xfrm>
            <a:off x="7223877" y="2763880"/>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72" name="Google Shape;72;p14"/>
          <p:cNvSpPr/>
          <p:nvPr/>
        </p:nvSpPr>
        <p:spPr>
          <a:xfrm>
            <a:off x="1008596" y="179638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73" name="Google Shape;73;p14"/>
          <p:cNvSpPr/>
          <p:nvPr/>
        </p:nvSpPr>
        <p:spPr>
          <a:xfrm>
            <a:off x="8832296" y="9379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74" name="Google Shape;74;p14"/>
          <p:cNvSpPr txBox="1">
            <a:spLocks noGrp="1"/>
          </p:cNvSpPr>
          <p:nvPr>
            <p:ph type="subTitle" idx="1"/>
          </p:nvPr>
        </p:nvSpPr>
        <p:spPr>
          <a:xfrm>
            <a:off x="3160624" y="2241819"/>
            <a:ext cx="2844300" cy="1059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700"/>
              <a:buFont typeface="Barlow Medium"/>
              <a:buNone/>
              <a:defRPr sz="2900">
                <a:latin typeface="Sriracha"/>
                <a:ea typeface="Sriracha"/>
                <a:cs typeface="Sriracha"/>
                <a:sym typeface="Sriracha"/>
              </a:defRPr>
            </a:lvl1pPr>
            <a:lvl2pPr lvl="1" rtl="0">
              <a:spcBef>
                <a:spcPts val="0"/>
              </a:spcBef>
              <a:spcAft>
                <a:spcPts val="0"/>
              </a:spcAft>
              <a:buSzPts val="1400"/>
              <a:buFont typeface="Barlow Medium"/>
              <a:buNone/>
              <a:defRPr>
                <a:latin typeface="Barlow Medium"/>
                <a:ea typeface="Barlow Medium"/>
                <a:cs typeface="Barlow Medium"/>
                <a:sym typeface="Barlow Medium"/>
              </a:defRPr>
            </a:lvl2pPr>
            <a:lvl3pPr lvl="2" rtl="0">
              <a:spcBef>
                <a:spcPts val="0"/>
              </a:spcBef>
              <a:spcAft>
                <a:spcPts val="0"/>
              </a:spcAft>
              <a:buSzPts val="1400"/>
              <a:buFont typeface="Barlow Medium"/>
              <a:buNone/>
              <a:defRPr>
                <a:latin typeface="Barlow Medium"/>
                <a:ea typeface="Barlow Medium"/>
                <a:cs typeface="Barlow Medium"/>
                <a:sym typeface="Barlow Medium"/>
              </a:defRPr>
            </a:lvl3pPr>
            <a:lvl4pPr lvl="3" rtl="0">
              <a:spcBef>
                <a:spcPts val="0"/>
              </a:spcBef>
              <a:spcAft>
                <a:spcPts val="0"/>
              </a:spcAft>
              <a:buSzPts val="1400"/>
              <a:buFont typeface="Barlow Medium"/>
              <a:buNone/>
              <a:defRPr>
                <a:latin typeface="Barlow Medium"/>
                <a:ea typeface="Barlow Medium"/>
                <a:cs typeface="Barlow Medium"/>
                <a:sym typeface="Barlow Medium"/>
              </a:defRPr>
            </a:lvl4pPr>
            <a:lvl5pPr lvl="4" rtl="0">
              <a:spcBef>
                <a:spcPts val="0"/>
              </a:spcBef>
              <a:spcAft>
                <a:spcPts val="0"/>
              </a:spcAft>
              <a:buSzPts val="1400"/>
              <a:buFont typeface="Barlow Medium"/>
              <a:buNone/>
              <a:defRPr>
                <a:latin typeface="Barlow Medium"/>
                <a:ea typeface="Barlow Medium"/>
                <a:cs typeface="Barlow Medium"/>
                <a:sym typeface="Barlow Medium"/>
              </a:defRPr>
            </a:lvl5pPr>
            <a:lvl6pPr lvl="5" rtl="0">
              <a:spcBef>
                <a:spcPts val="0"/>
              </a:spcBef>
              <a:spcAft>
                <a:spcPts val="0"/>
              </a:spcAft>
              <a:buSzPts val="1400"/>
              <a:buFont typeface="Barlow Medium"/>
              <a:buNone/>
              <a:defRPr>
                <a:latin typeface="Barlow Medium"/>
                <a:ea typeface="Barlow Medium"/>
                <a:cs typeface="Barlow Medium"/>
                <a:sym typeface="Barlow Medium"/>
              </a:defRPr>
            </a:lvl6pPr>
            <a:lvl7pPr lvl="6" rtl="0">
              <a:spcBef>
                <a:spcPts val="0"/>
              </a:spcBef>
              <a:spcAft>
                <a:spcPts val="0"/>
              </a:spcAft>
              <a:buSzPts val="1400"/>
              <a:buFont typeface="Barlow Medium"/>
              <a:buNone/>
              <a:defRPr>
                <a:latin typeface="Barlow Medium"/>
                <a:ea typeface="Barlow Medium"/>
                <a:cs typeface="Barlow Medium"/>
                <a:sym typeface="Barlow Medium"/>
              </a:defRPr>
            </a:lvl7pPr>
            <a:lvl8pPr lvl="7" rtl="0">
              <a:spcBef>
                <a:spcPts val="0"/>
              </a:spcBef>
              <a:spcAft>
                <a:spcPts val="0"/>
              </a:spcAft>
              <a:buSzPts val="1400"/>
              <a:buFont typeface="Barlow Medium"/>
              <a:buNone/>
              <a:defRPr>
                <a:latin typeface="Barlow Medium"/>
                <a:ea typeface="Barlow Medium"/>
                <a:cs typeface="Barlow Medium"/>
                <a:sym typeface="Barlow Medium"/>
              </a:defRPr>
            </a:lvl8pPr>
            <a:lvl9pPr lvl="8" rtl="0">
              <a:spcBef>
                <a:spcPts val="0"/>
              </a:spcBef>
              <a:spcAft>
                <a:spcPts val="0"/>
              </a:spcAft>
              <a:buSzPts val="1400"/>
              <a:buFont typeface="Barlow Medium"/>
              <a:buNone/>
              <a:defRPr>
                <a:latin typeface="Barlow Medium"/>
                <a:ea typeface="Barlow Medium"/>
                <a:cs typeface="Barlow Medium"/>
                <a:sym typeface="Barlow Medium"/>
              </a:defRPr>
            </a:lvl9pPr>
          </a:lstStyle>
          <a:p>
            <a:endParaRPr/>
          </a:p>
        </p:txBody>
      </p:sp>
      <p:sp>
        <p:nvSpPr>
          <p:cNvPr id="75" name="Google Shape;75;p14"/>
          <p:cNvSpPr/>
          <p:nvPr/>
        </p:nvSpPr>
        <p:spPr>
          <a:xfrm>
            <a:off x="7611496" y="11055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blue" type="title">
  <p:cSld name="TITLE">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1295550" y="1991813"/>
            <a:ext cx="65529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red">
  <p:cSld name="TITLE_2">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1295550" y="1991813"/>
            <a:ext cx="65529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84" name="Google Shape;84;p17"/>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yellow">
  <p:cSld name="TITLE_2_1">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1295550" y="1991813"/>
            <a:ext cx="65529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87" name="Google Shape;87;p18"/>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red">
  <p:cSld name="TITLE_1">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1557300" y="1640494"/>
            <a:ext cx="6029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19"/>
          <p:cNvSpPr txBox="1">
            <a:spLocks noGrp="1"/>
          </p:cNvSpPr>
          <p:nvPr>
            <p:ph type="subTitle" idx="1"/>
          </p:nvPr>
        </p:nvSpPr>
        <p:spPr>
          <a:xfrm>
            <a:off x="1557300" y="2668610"/>
            <a:ext cx="6029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91" name="Google Shape;91;p1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title blue">
  <p:cSld name="TITLE_1_2">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0"/>
          <p:cNvSpPr txBox="1">
            <a:spLocks noGrp="1"/>
          </p:cNvSpPr>
          <p:nvPr>
            <p:ph type="ctrTitle"/>
          </p:nvPr>
        </p:nvSpPr>
        <p:spPr>
          <a:xfrm>
            <a:off x="1557300" y="1640494"/>
            <a:ext cx="6029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4" name="Google Shape;94;p20"/>
          <p:cNvSpPr txBox="1">
            <a:spLocks noGrp="1"/>
          </p:cNvSpPr>
          <p:nvPr>
            <p:ph type="subTitle" idx="1"/>
          </p:nvPr>
        </p:nvSpPr>
        <p:spPr>
          <a:xfrm>
            <a:off x="1557300" y="2668610"/>
            <a:ext cx="6029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95" name="Google Shape;95;p20"/>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yellow">
  <p:cSld name="TITLE_1_2_1">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1"/>
          <p:cNvSpPr txBox="1">
            <a:spLocks noGrp="1"/>
          </p:cNvSpPr>
          <p:nvPr>
            <p:ph type="ctrTitle"/>
          </p:nvPr>
        </p:nvSpPr>
        <p:spPr>
          <a:xfrm>
            <a:off x="1557300" y="1640494"/>
            <a:ext cx="6029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21"/>
          <p:cNvSpPr txBox="1">
            <a:spLocks noGrp="1"/>
          </p:cNvSpPr>
          <p:nvPr>
            <p:ph type="subTitle" idx="1"/>
          </p:nvPr>
        </p:nvSpPr>
        <p:spPr>
          <a:xfrm>
            <a:off x="1557300" y="2668610"/>
            <a:ext cx="6029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C343B"/>
              </a:buClr>
              <a:buSzPts val="2400"/>
              <a:buNone/>
              <a:defRPr sz="24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2400"/>
            </a:lvl4pPr>
            <a:lvl5pPr lvl="4" algn="ctr" rtl="0">
              <a:spcBef>
                <a:spcPts val="0"/>
              </a:spcBef>
              <a:spcAft>
                <a:spcPts val="0"/>
              </a:spcAft>
              <a:buClr>
                <a:srgbClr val="2C343B"/>
              </a:buClr>
              <a:buSzPts val="2400"/>
              <a:buNone/>
              <a:defRPr sz="2400"/>
            </a:lvl5pPr>
            <a:lvl6pPr lvl="5" algn="ctr" rtl="0">
              <a:spcBef>
                <a:spcPts val="0"/>
              </a:spcBef>
              <a:spcAft>
                <a:spcPts val="0"/>
              </a:spcAft>
              <a:buClr>
                <a:srgbClr val="2C343B"/>
              </a:buClr>
              <a:buSzPts val="2400"/>
              <a:buNone/>
              <a:defRPr sz="2400"/>
            </a:lvl6pPr>
            <a:lvl7pPr lvl="6" algn="ctr" rtl="0">
              <a:spcBef>
                <a:spcPts val="0"/>
              </a:spcBef>
              <a:spcAft>
                <a:spcPts val="0"/>
              </a:spcAft>
              <a:buClr>
                <a:srgbClr val="2C343B"/>
              </a:buClr>
              <a:buSzPts val="2400"/>
              <a:buNone/>
              <a:defRPr sz="2400"/>
            </a:lvl7pPr>
            <a:lvl8pPr lvl="7" algn="ctr" rtl="0">
              <a:spcBef>
                <a:spcPts val="0"/>
              </a:spcBef>
              <a:spcAft>
                <a:spcPts val="0"/>
              </a:spcAft>
              <a:buClr>
                <a:srgbClr val="2C343B"/>
              </a:buClr>
              <a:buSzPts val="2400"/>
              <a:buNone/>
              <a:defRPr sz="2400"/>
            </a:lvl8pPr>
            <a:lvl9pPr lvl="8" algn="ctr" rtl="0">
              <a:spcBef>
                <a:spcPts val="0"/>
              </a:spcBef>
              <a:spcAft>
                <a:spcPts val="0"/>
              </a:spcAft>
              <a:buClr>
                <a:srgbClr val="2C343B"/>
              </a:buClr>
              <a:buSzPts val="2400"/>
              <a:buNone/>
              <a:defRPr sz="2400"/>
            </a:lvl9pPr>
          </a:lstStyle>
          <a:p>
            <a:endParaRPr/>
          </a:p>
        </p:txBody>
      </p:sp>
      <p:sp>
        <p:nvSpPr>
          <p:cNvPr id="99" name="Google Shape;99;p21"/>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yellow">
  <p:cSld name="TITLE_1_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2"/>
          <p:cNvSpPr txBox="1">
            <a:spLocks noGrp="1"/>
          </p:cNvSpPr>
          <p:nvPr>
            <p:ph type="body" idx="1"/>
          </p:nvPr>
        </p:nvSpPr>
        <p:spPr>
          <a:xfrm>
            <a:off x="1104300" y="2276100"/>
            <a:ext cx="6935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rtl="0">
              <a:spcBef>
                <a:spcPts val="0"/>
              </a:spcBef>
              <a:spcAft>
                <a:spcPts val="0"/>
              </a:spcAft>
              <a:buSzPts val="2400"/>
              <a:buChar char="■"/>
              <a:defRPr sz="2400" i="1"/>
            </a:lvl9pPr>
          </a:lstStyle>
          <a:p>
            <a:endParaRPr/>
          </a:p>
        </p:txBody>
      </p:sp>
      <p:sp>
        <p:nvSpPr>
          <p:cNvPr id="102" name="Google Shape;102;p22"/>
          <p:cNvSpPr txBox="1"/>
          <p:nvPr/>
        </p:nvSpPr>
        <p:spPr>
          <a:xfrm>
            <a:off x="3593400" y="1283826"/>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3"/>
                </a:solidFill>
                <a:latin typeface="Permanent Marker"/>
                <a:ea typeface="Permanent Marker"/>
                <a:cs typeface="Permanent Marker"/>
                <a:sym typeface="Permanent Marker"/>
              </a:rPr>
              <a:t>“</a:t>
            </a:r>
            <a:endParaRPr sz="9600">
              <a:solidFill>
                <a:schemeClr val="accent3"/>
              </a:solidFill>
              <a:latin typeface="Permanent Marker"/>
              <a:ea typeface="Permanent Marker"/>
              <a:cs typeface="Permanent Marker"/>
              <a:sym typeface="Permanent Marker"/>
            </a:endParaRPr>
          </a:p>
        </p:txBody>
      </p:sp>
      <p:sp>
        <p:nvSpPr>
          <p:cNvPr id="103" name="Google Shape;103;p2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red">
  <p:cSld name="TITLE_1_1_1">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3"/>
          <p:cNvSpPr txBox="1">
            <a:spLocks noGrp="1"/>
          </p:cNvSpPr>
          <p:nvPr>
            <p:ph type="body" idx="1"/>
          </p:nvPr>
        </p:nvSpPr>
        <p:spPr>
          <a:xfrm>
            <a:off x="1104300" y="2276100"/>
            <a:ext cx="6935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rtl="0">
              <a:spcBef>
                <a:spcPts val="0"/>
              </a:spcBef>
              <a:spcAft>
                <a:spcPts val="0"/>
              </a:spcAft>
              <a:buSzPts val="2400"/>
              <a:buChar char="■"/>
              <a:defRPr sz="2400" i="1"/>
            </a:lvl9pPr>
          </a:lstStyle>
          <a:p>
            <a:endParaRPr/>
          </a:p>
        </p:txBody>
      </p:sp>
      <p:sp>
        <p:nvSpPr>
          <p:cNvPr id="106" name="Google Shape;106;p23"/>
          <p:cNvSpPr txBox="1"/>
          <p:nvPr/>
        </p:nvSpPr>
        <p:spPr>
          <a:xfrm>
            <a:off x="3593400" y="992123"/>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1"/>
                </a:solidFill>
                <a:latin typeface="Permanent Marker"/>
                <a:ea typeface="Permanent Marker"/>
                <a:cs typeface="Permanent Marker"/>
                <a:sym typeface="Permanent Marker"/>
              </a:rPr>
              <a:t>“</a:t>
            </a:r>
            <a:endParaRPr sz="9600">
              <a:solidFill>
                <a:schemeClr val="accent1"/>
              </a:solidFill>
              <a:latin typeface="Permanent Marker"/>
              <a:ea typeface="Permanent Marker"/>
              <a:cs typeface="Permanent Marker"/>
              <a:sym typeface="Permanent Marker"/>
            </a:endParaRPr>
          </a:p>
        </p:txBody>
      </p:sp>
      <p:sp>
        <p:nvSpPr>
          <p:cNvPr id="107" name="Google Shape;107;p2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blue">
  <p:cSld name="TITLE_1_1_1_1">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4"/>
          <p:cNvSpPr txBox="1">
            <a:spLocks noGrp="1"/>
          </p:cNvSpPr>
          <p:nvPr>
            <p:ph type="body" idx="1"/>
          </p:nvPr>
        </p:nvSpPr>
        <p:spPr>
          <a:xfrm>
            <a:off x="1104300" y="2276100"/>
            <a:ext cx="69354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rtl="0">
              <a:spcBef>
                <a:spcPts val="0"/>
              </a:spcBef>
              <a:spcAft>
                <a:spcPts val="0"/>
              </a:spcAft>
              <a:buSzPts val="2400"/>
              <a:buChar char="■"/>
              <a:defRPr sz="2400" i="1"/>
            </a:lvl9pPr>
          </a:lstStyle>
          <a:p>
            <a:endParaRPr/>
          </a:p>
        </p:txBody>
      </p:sp>
      <p:sp>
        <p:nvSpPr>
          <p:cNvPr id="110" name="Google Shape;110;p24"/>
          <p:cNvSpPr txBox="1"/>
          <p:nvPr/>
        </p:nvSpPr>
        <p:spPr>
          <a:xfrm>
            <a:off x="3593400" y="1283826"/>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5"/>
                </a:solidFill>
                <a:latin typeface="Permanent Marker"/>
                <a:ea typeface="Permanent Marker"/>
                <a:cs typeface="Permanent Marker"/>
                <a:sym typeface="Permanent Marker"/>
              </a:rPr>
              <a:t>“</a:t>
            </a:r>
            <a:endParaRPr sz="9600">
              <a:solidFill>
                <a:schemeClr val="accent5"/>
              </a:solidFill>
              <a:latin typeface="Permanent Marker"/>
              <a:ea typeface="Permanent Marker"/>
              <a:cs typeface="Permanent Marker"/>
              <a:sym typeface="Permanent Marker"/>
            </a:endParaRPr>
          </a:p>
        </p:txBody>
      </p:sp>
      <p:sp>
        <p:nvSpPr>
          <p:cNvPr id="111" name="Google Shape;111;p2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a:endParaRPr/>
          </a:p>
        </p:txBody>
      </p:sp>
      <p:sp>
        <p:nvSpPr>
          <p:cNvPr id="114" name="Google Shape;114;p25"/>
          <p:cNvSpPr txBox="1">
            <a:spLocks noGrp="1"/>
          </p:cNvSpPr>
          <p:nvPr>
            <p:ph type="body" idx="1"/>
          </p:nvPr>
        </p:nvSpPr>
        <p:spPr>
          <a:xfrm>
            <a:off x="911700" y="1200150"/>
            <a:ext cx="7320600" cy="37257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15" name="Google Shape;115;p2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a:endParaRPr/>
          </a:p>
        </p:txBody>
      </p:sp>
      <p:sp>
        <p:nvSpPr>
          <p:cNvPr id="118" name="Google Shape;118;p26"/>
          <p:cNvSpPr txBox="1">
            <a:spLocks noGrp="1"/>
          </p:cNvSpPr>
          <p:nvPr>
            <p:ph type="body" idx="1"/>
          </p:nvPr>
        </p:nvSpPr>
        <p:spPr>
          <a:xfrm>
            <a:off x="804800" y="1200150"/>
            <a:ext cx="3657000" cy="3284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19" name="Google Shape;119;p26"/>
          <p:cNvSpPr txBox="1">
            <a:spLocks noGrp="1"/>
          </p:cNvSpPr>
          <p:nvPr>
            <p:ph type="body" idx="2"/>
          </p:nvPr>
        </p:nvSpPr>
        <p:spPr>
          <a:xfrm>
            <a:off x="4682201" y="1200150"/>
            <a:ext cx="3657000" cy="3284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0" name="Google Shape;120;p2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a:endParaRPr/>
          </a:p>
        </p:txBody>
      </p:sp>
      <p:sp>
        <p:nvSpPr>
          <p:cNvPr id="123" name="Google Shape;123;p27"/>
          <p:cNvSpPr txBox="1">
            <a:spLocks noGrp="1"/>
          </p:cNvSpPr>
          <p:nvPr>
            <p:ph type="body" idx="1"/>
          </p:nvPr>
        </p:nvSpPr>
        <p:spPr>
          <a:xfrm>
            <a:off x="489275" y="1200150"/>
            <a:ext cx="2631900" cy="3299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4" name="Google Shape;124;p27"/>
          <p:cNvSpPr txBox="1">
            <a:spLocks noGrp="1"/>
          </p:cNvSpPr>
          <p:nvPr>
            <p:ph type="body" idx="2"/>
          </p:nvPr>
        </p:nvSpPr>
        <p:spPr>
          <a:xfrm>
            <a:off x="3256047" y="1200150"/>
            <a:ext cx="2631900" cy="3299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5" name="Google Shape;125;p27"/>
          <p:cNvSpPr txBox="1">
            <a:spLocks noGrp="1"/>
          </p:cNvSpPr>
          <p:nvPr>
            <p:ph type="body" idx="3"/>
          </p:nvPr>
        </p:nvSpPr>
        <p:spPr>
          <a:xfrm>
            <a:off x="6022819" y="1200150"/>
            <a:ext cx="2631900" cy="3299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6" name="Google Shape;126;p27"/>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29" name="Google Shape;129;p28"/>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2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132" name="Google Shape;132;p2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30"/>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blipFill>
          <a:blip r:embed="rId17">
            <a:alphaModFix/>
          </a:blip>
          <a:stretch>
            <a:fillRect/>
          </a:stretch>
        </a:blip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457200" y="-22622"/>
            <a:ext cx="8229600" cy="85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1pPr>
            <a:lvl2pPr lvl="1"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2pPr>
            <a:lvl3pPr lvl="2"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3pPr>
            <a:lvl4pPr lvl="3"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4pPr>
            <a:lvl5pPr lvl="4"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5pPr>
            <a:lvl6pPr lvl="5"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6pPr>
            <a:lvl7pPr lvl="6"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7pPr>
            <a:lvl8pPr lvl="7"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8pPr>
            <a:lvl9pPr lvl="8" algn="ctr" rtl="0">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9pPr>
          </a:lstStyle>
          <a:p>
            <a:endParaRPr/>
          </a:p>
        </p:txBody>
      </p:sp>
      <p:sp>
        <p:nvSpPr>
          <p:cNvPr id="78" name="Google Shape;78;p15"/>
          <p:cNvSpPr txBox="1">
            <a:spLocks noGrp="1"/>
          </p:cNvSpPr>
          <p:nvPr>
            <p:ph type="body" idx="1"/>
          </p:nvPr>
        </p:nvSpPr>
        <p:spPr>
          <a:xfrm>
            <a:off x="911700" y="1200150"/>
            <a:ext cx="7320600" cy="3725700"/>
          </a:xfrm>
          <a:prstGeom prst="rect">
            <a:avLst/>
          </a:prstGeom>
          <a:noFill/>
          <a:ln>
            <a:noFill/>
          </a:ln>
        </p:spPr>
        <p:txBody>
          <a:bodyPr spcFirstLastPara="1" wrap="square" lIns="91425" tIns="91425" rIns="91425" bIns="91425" anchor="t" anchorCtr="0">
            <a:noAutofit/>
          </a:bodyPr>
          <a:lstStyle>
            <a:lvl1pPr marL="457200" lvl="0" indent="-381000" rtl="0">
              <a:spcBef>
                <a:spcPts val="60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rtl="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rtl="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rtl="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rtl="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rtl="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rtl="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rtl="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rtl="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79" name="Google Shape;79;p15"/>
          <p:cNvSpPr txBox="1">
            <a:spLocks noGrp="1"/>
          </p:cNvSpPr>
          <p:nvPr>
            <p:ph type="sldNum" idx="12"/>
          </p:nvPr>
        </p:nvSpPr>
        <p:spPr>
          <a:xfrm>
            <a:off x="4297650" y="4859852"/>
            <a:ext cx="548700" cy="283800"/>
          </a:xfrm>
          <a:prstGeom prst="rect">
            <a:avLst/>
          </a:prstGeom>
          <a:noFill/>
          <a:ln>
            <a:noFill/>
          </a:ln>
        </p:spPr>
        <p:txBody>
          <a:bodyPr spcFirstLastPara="1" wrap="square" lIns="91425" tIns="91425" rIns="91425" bIns="91425" anchor="t" anchorCtr="0">
            <a:noAutofit/>
          </a:bodyPr>
          <a:lstStyle>
            <a:lvl1pPr lvl="0" algn="ctr" rtl="0">
              <a:buNone/>
              <a:defRPr sz="1200">
                <a:solidFill>
                  <a:schemeClr val="dk2"/>
                </a:solidFill>
                <a:latin typeface="Permanent Marker"/>
                <a:ea typeface="Permanent Marker"/>
                <a:cs typeface="Permanent Marker"/>
                <a:sym typeface="Permanent Marker"/>
              </a:defRPr>
            </a:lvl1pPr>
            <a:lvl2pPr lvl="1" algn="ctr" rtl="0">
              <a:buNone/>
              <a:defRPr sz="1200">
                <a:solidFill>
                  <a:schemeClr val="dk2"/>
                </a:solidFill>
                <a:latin typeface="Permanent Marker"/>
                <a:ea typeface="Permanent Marker"/>
                <a:cs typeface="Permanent Marker"/>
                <a:sym typeface="Permanent Marker"/>
              </a:defRPr>
            </a:lvl2pPr>
            <a:lvl3pPr lvl="2" algn="ctr" rtl="0">
              <a:buNone/>
              <a:defRPr sz="1200">
                <a:solidFill>
                  <a:schemeClr val="dk2"/>
                </a:solidFill>
                <a:latin typeface="Permanent Marker"/>
                <a:ea typeface="Permanent Marker"/>
                <a:cs typeface="Permanent Marker"/>
                <a:sym typeface="Permanent Marker"/>
              </a:defRPr>
            </a:lvl3pPr>
            <a:lvl4pPr lvl="3" algn="ctr" rtl="0">
              <a:buNone/>
              <a:defRPr sz="1200">
                <a:solidFill>
                  <a:schemeClr val="dk2"/>
                </a:solidFill>
                <a:latin typeface="Permanent Marker"/>
                <a:ea typeface="Permanent Marker"/>
                <a:cs typeface="Permanent Marker"/>
                <a:sym typeface="Permanent Marker"/>
              </a:defRPr>
            </a:lvl4pPr>
            <a:lvl5pPr lvl="4" algn="ctr" rtl="0">
              <a:buNone/>
              <a:defRPr sz="1200">
                <a:solidFill>
                  <a:schemeClr val="dk2"/>
                </a:solidFill>
                <a:latin typeface="Permanent Marker"/>
                <a:ea typeface="Permanent Marker"/>
                <a:cs typeface="Permanent Marker"/>
                <a:sym typeface="Permanent Marker"/>
              </a:defRPr>
            </a:lvl5pPr>
            <a:lvl6pPr lvl="5" algn="ctr" rtl="0">
              <a:buNone/>
              <a:defRPr sz="1200">
                <a:solidFill>
                  <a:schemeClr val="dk2"/>
                </a:solidFill>
                <a:latin typeface="Permanent Marker"/>
                <a:ea typeface="Permanent Marker"/>
                <a:cs typeface="Permanent Marker"/>
                <a:sym typeface="Permanent Marker"/>
              </a:defRPr>
            </a:lvl6pPr>
            <a:lvl7pPr lvl="6" algn="ctr" rtl="0">
              <a:buNone/>
              <a:defRPr sz="1200">
                <a:solidFill>
                  <a:schemeClr val="dk2"/>
                </a:solidFill>
                <a:latin typeface="Permanent Marker"/>
                <a:ea typeface="Permanent Marker"/>
                <a:cs typeface="Permanent Marker"/>
                <a:sym typeface="Permanent Marker"/>
              </a:defRPr>
            </a:lvl7pPr>
            <a:lvl8pPr lvl="7" algn="ctr" rtl="0">
              <a:buNone/>
              <a:defRPr sz="1200">
                <a:solidFill>
                  <a:schemeClr val="dk2"/>
                </a:solidFill>
                <a:latin typeface="Permanent Marker"/>
                <a:ea typeface="Permanent Marker"/>
                <a:cs typeface="Permanent Marker"/>
                <a:sym typeface="Permanent Marker"/>
              </a:defRPr>
            </a:lvl8pPr>
            <a:lvl9pPr lvl="8" algn="ctr" rtl="0">
              <a:buNone/>
              <a:defRPr sz="1200">
                <a:solidFill>
                  <a:schemeClr val="dk2"/>
                </a:solidFill>
                <a:latin typeface="Permanent Marker"/>
                <a:ea typeface="Permanent Marker"/>
                <a:cs typeface="Permanent Marker"/>
                <a:sym typeface="Permanent Marker"/>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tIWAjQhClK0"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gRTI_omv0HQ"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6yc9zs9viHA"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slide" Target="slide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slidescarnival.com/?utm_source=template" TargetMode="External"/><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GACaylLi-dI"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nocookie.com/embed/-Hg8dsxHzMA?autoplay=1&amp;iv_load_policy=3&amp;loop=1&amp;modestbranding=1&amp;playlist=-Hg8dsxHzMA"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409797977"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1"/>
          <p:cNvSpPr txBox="1">
            <a:spLocks noGrp="1"/>
          </p:cNvSpPr>
          <p:nvPr>
            <p:ph type="ctrTitle"/>
          </p:nvPr>
        </p:nvSpPr>
        <p:spPr>
          <a:xfrm>
            <a:off x="1295550" y="1991813"/>
            <a:ext cx="6552900" cy="1159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Times of your life</a:t>
            </a:r>
            <a:endParaRPr/>
          </a:p>
        </p:txBody>
      </p:sp>
      <p:pic>
        <p:nvPicPr>
          <p:cNvPr id="140" name="Google Shape;140;p31"/>
          <p:cNvPicPr preferRelativeResize="0"/>
          <p:nvPr/>
        </p:nvPicPr>
        <p:blipFill>
          <a:blip r:embed="rId3">
            <a:alphaModFix/>
          </a:blip>
          <a:stretch>
            <a:fillRect/>
          </a:stretch>
        </p:blipFill>
        <p:spPr>
          <a:xfrm rot="-1070084">
            <a:off x="440273" y="314951"/>
            <a:ext cx="1533450" cy="1882399"/>
          </a:xfrm>
          <a:prstGeom prst="rect">
            <a:avLst/>
          </a:prstGeom>
          <a:noFill/>
          <a:ln w="28575" cap="flat" cmpd="sng">
            <a:solidFill>
              <a:schemeClr val="lt1"/>
            </a:solidFill>
            <a:prstDash val="solid"/>
            <a:round/>
            <a:headEnd type="none" w="sm" len="sm"/>
            <a:tailEnd type="none" w="sm" len="sm"/>
          </a:ln>
        </p:spPr>
      </p:pic>
      <p:pic>
        <p:nvPicPr>
          <p:cNvPr id="141" name="Google Shape;141;p31"/>
          <p:cNvPicPr preferRelativeResize="0"/>
          <p:nvPr/>
        </p:nvPicPr>
        <p:blipFill>
          <a:blip r:embed="rId4">
            <a:alphaModFix/>
          </a:blip>
          <a:stretch>
            <a:fillRect/>
          </a:stretch>
        </p:blipFill>
        <p:spPr>
          <a:xfrm rot="-698252">
            <a:off x="264451" y="3450540"/>
            <a:ext cx="2011647" cy="1294116"/>
          </a:xfrm>
          <a:prstGeom prst="rect">
            <a:avLst/>
          </a:prstGeom>
          <a:noFill/>
          <a:ln w="28575" cap="flat" cmpd="sng">
            <a:solidFill>
              <a:schemeClr val="lt1"/>
            </a:solidFill>
            <a:prstDash val="solid"/>
            <a:round/>
            <a:headEnd type="none" w="sm" len="sm"/>
            <a:tailEnd type="none" w="sm" len="sm"/>
          </a:ln>
        </p:spPr>
      </p:pic>
      <p:pic>
        <p:nvPicPr>
          <p:cNvPr id="142" name="Google Shape;142;p31"/>
          <p:cNvPicPr preferRelativeResize="0"/>
          <p:nvPr/>
        </p:nvPicPr>
        <p:blipFill>
          <a:blip r:embed="rId5">
            <a:alphaModFix/>
          </a:blip>
          <a:stretch>
            <a:fillRect/>
          </a:stretch>
        </p:blipFill>
        <p:spPr>
          <a:xfrm rot="997197">
            <a:off x="6239519" y="3246868"/>
            <a:ext cx="2129434" cy="1457239"/>
          </a:xfrm>
          <a:prstGeom prst="rect">
            <a:avLst/>
          </a:prstGeom>
          <a:noFill/>
          <a:ln w="28575" cap="flat" cmpd="sng">
            <a:solidFill>
              <a:schemeClr val="lt1"/>
            </a:solidFill>
            <a:prstDash val="solid"/>
            <a:round/>
            <a:headEnd type="none" w="sm" len="sm"/>
            <a:tailEnd type="none" w="sm" len="sm"/>
          </a:ln>
        </p:spPr>
      </p:pic>
      <p:pic>
        <p:nvPicPr>
          <p:cNvPr id="143" name="Google Shape;143;p31"/>
          <p:cNvPicPr preferRelativeResize="0"/>
          <p:nvPr/>
        </p:nvPicPr>
        <p:blipFill>
          <a:blip r:embed="rId6">
            <a:alphaModFix/>
          </a:blip>
          <a:stretch>
            <a:fillRect/>
          </a:stretch>
        </p:blipFill>
        <p:spPr>
          <a:xfrm rot="952032">
            <a:off x="6699225" y="327287"/>
            <a:ext cx="2130488" cy="1687087"/>
          </a:xfrm>
          <a:prstGeom prst="rect">
            <a:avLst/>
          </a:prstGeom>
          <a:noFill/>
          <a:ln w="28575" cap="flat" cmpd="sng">
            <a:solidFill>
              <a:schemeClr val="lt1"/>
            </a:solidFill>
            <a:prstDash val="solid"/>
            <a:round/>
            <a:headEnd type="none" w="sm" len="sm"/>
            <a:tailEnd type="none" w="sm" len="sm"/>
          </a:ln>
        </p:spPr>
      </p:pic>
      <p:pic>
        <p:nvPicPr>
          <p:cNvPr id="144" name="Google Shape;144;p31"/>
          <p:cNvPicPr preferRelativeResize="0"/>
          <p:nvPr/>
        </p:nvPicPr>
        <p:blipFill>
          <a:blip r:embed="rId7">
            <a:alphaModFix/>
          </a:blip>
          <a:stretch>
            <a:fillRect/>
          </a:stretch>
        </p:blipFill>
        <p:spPr>
          <a:xfrm>
            <a:off x="3124399" y="215938"/>
            <a:ext cx="2265315" cy="1687089"/>
          </a:xfrm>
          <a:prstGeom prst="rect">
            <a:avLst/>
          </a:prstGeom>
          <a:noFill/>
          <a:ln w="28575" cap="flat" cmpd="sng">
            <a:solidFill>
              <a:schemeClr val="lt1"/>
            </a:solidFill>
            <a:prstDash val="solid"/>
            <a:round/>
            <a:headEnd type="none" w="sm" len="sm"/>
            <a:tailEnd type="none" w="sm" len="sm"/>
          </a:ln>
        </p:spPr>
      </p:pic>
      <p:pic>
        <p:nvPicPr>
          <p:cNvPr id="145" name="Google Shape;145;p31"/>
          <p:cNvPicPr preferRelativeResize="0"/>
          <p:nvPr/>
        </p:nvPicPr>
        <p:blipFill>
          <a:blip r:embed="rId8">
            <a:alphaModFix/>
          </a:blip>
          <a:stretch>
            <a:fillRect/>
          </a:stretch>
        </p:blipFill>
        <p:spPr>
          <a:xfrm>
            <a:off x="3356974" y="3045125"/>
            <a:ext cx="1942476" cy="1437175"/>
          </a:xfrm>
          <a:prstGeom prst="rect">
            <a:avLst/>
          </a:prstGeom>
          <a:noFill/>
          <a:ln w="28575" cap="flat" cmpd="sng">
            <a:solidFill>
              <a:schemeClr val="lt1"/>
            </a:solidFill>
            <a:prstDash val="solid"/>
            <a:round/>
            <a:headEnd type="none" w="sm" len="sm"/>
            <a:tailEnd type="none" w="sm" len="sm"/>
          </a:ln>
        </p:spPr>
      </p:pic>
      <p:sp>
        <p:nvSpPr>
          <p:cNvPr id="146" name="Google Shape;146;p31"/>
          <p:cNvSpPr txBox="1"/>
          <p:nvPr/>
        </p:nvSpPr>
        <p:spPr>
          <a:xfrm>
            <a:off x="2584675" y="4743300"/>
            <a:ext cx="37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Grade 3 Math: Shapes and Space &amp; Patterns</a:t>
            </a:r>
            <a:endParaRPr>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6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0"/>
          <p:cNvSpPr txBox="1">
            <a:spLocks noGrp="1"/>
          </p:cNvSpPr>
          <p:nvPr>
            <p:ph type="title"/>
          </p:nvPr>
        </p:nvSpPr>
        <p:spPr>
          <a:xfrm>
            <a:off x="0" y="0"/>
            <a:ext cx="43071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Calendar Patterns</a:t>
            </a:r>
            <a:endParaRPr/>
          </a:p>
        </p:txBody>
      </p:sp>
      <p:sp>
        <p:nvSpPr>
          <p:cNvPr id="212" name="Google Shape;212;p40"/>
          <p:cNvSpPr txBox="1">
            <a:spLocks noGrp="1"/>
          </p:cNvSpPr>
          <p:nvPr>
            <p:ph type="body" idx="1"/>
          </p:nvPr>
        </p:nvSpPr>
        <p:spPr>
          <a:xfrm>
            <a:off x="804800" y="1200150"/>
            <a:ext cx="2607600" cy="3284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a:solidFill>
                  <a:srgbClr val="000000"/>
                </a:solidFill>
              </a:rPr>
              <a:t>On the turtle’s back outline, label each section with the name of the moon.</a:t>
            </a:r>
            <a:endParaRPr sz="1800">
              <a:solidFill>
                <a:srgbClr val="000000"/>
              </a:solidFill>
            </a:endParaRPr>
          </a:p>
          <a:p>
            <a:pPr marL="0" lvl="0" indent="0" algn="l" rtl="0">
              <a:spcBef>
                <a:spcPts val="600"/>
              </a:spcBef>
              <a:spcAft>
                <a:spcPts val="0"/>
              </a:spcAft>
              <a:buNone/>
            </a:pPr>
            <a:r>
              <a:rPr lang="en" sz="1800">
                <a:solidFill>
                  <a:srgbClr val="000000"/>
                </a:solidFill>
              </a:rPr>
              <a:t>Figure out what moon we are in currently and use  your turtle calendar to keep track of time.</a:t>
            </a:r>
            <a:endParaRPr sz="1800">
              <a:solidFill>
                <a:srgbClr val="000000"/>
              </a:solidFill>
            </a:endParaRPr>
          </a:p>
          <a:p>
            <a:pPr marL="0" lvl="0" indent="0" algn="l" rtl="0">
              <a:spcBef>
                <a:spcPts val="600"/>
              </a:spcBef>
              <a:spcAft>
                <a:spcPts val="0"/>
              </a:spcAft>
              <a:buNone/>
            </a:pPr>
            <a:endParaRPr sz="1800">
              <a:solidFill>
                <a:srgbClr val="000000"/>
              </a:solidFill>
              <a:latin typeface="Comic Sans MS"/>
              <a:ea typeface="Comic Sans MS"/>
              <a:cs typeface="Comic Sans MS"/>
              <a:sym typeface="Comic Sans MS"/>
            </a:endParaRPr>
          </a:p>
        </p:txBody>
      </p:sp>
      <p:pic>
        <p:nvPicPr>
          <p:cNvPr id="213" name="Google Shape;213;p40"/>
          <p:cNvPicPr preferRelativeResize="0"/>
          <p:nvPr/>
        </p:nvPicPr>
        <p:blipFill>
          <a:blip r:embed="rId3">
            <a:alphaModFix/>
          </a:blip>
          <a:stretch>
            <a:fillRect/>
          </a:stretch>
        </p:blipFill>
        <p:spPr>
          <a:xfrm>
            <a:off x="4362175" y="66250"/>
            <a:ext cx="4527825"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1"/>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Comparing Calendars</a:t>
            </a:r>
            <a:endParaRPr/>
          </a:p>
        </p:txBody>
      </p:sp>
      <p:sp>
        <p:nvSpPr>
          <p:cNvPr id="219" name="Google Shape;219;p41"/>
          <p:cNvSpPr txBox="1">
            <a:spLocks noGrp="1"/>
          </p:cNvSpPr>
          <p:nvPr>
            <p:ph type="body" idx="1"/>
          </p:nvPr>
        </p:nvSpPr>
        <p:spPr>
          <a:xfrm>
            <a:off x="804800" y="1657350"/>
            <a:ext cx="3657000" cy="3284100"/>
          </a:xfrm>
          <a:prstGeom prst="rect">
            <a:avLst/>
          </a:prstGeom>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a:t>How are the Turtle Calendar and calendar we use the same?</a:t>
            </a:r>
            <a:endParaRPr/>
          </a:p>
        </p:txBody>
      </p:sp>
      <p:sp>
        <p:nvSpPr>
          <p:cNvPr id="220" name="Google Shape;220;p41"/>
          <p:cNvSpPr txBox="1">
            <a:spLocks noGrp="1"/>
          </p:cNvSpPr>
          <p:nvPr>
            <p:ph type="body" idx="2"/>
          </p:nvPr>
        </p:nvSpPr>
        <p:spPr>
          <a:xfrm>
            <a:off x="4682201" y="1657350"/>
            <a:ext cx="3657000" cy="3284100"/>
          </a:xfrm>
          <a:prstGeom prst="rect">
            <a:avLst/>
          </a:prstGeom>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a:t>How are the Turtle Calendar and the calendar we use different?</a:t>
            </a:r>
            <a:endParaRPr/>
          </a:p>
        </p:txBody>
      </p:sp>
      <p:sp>
        <p:nvSpPr>
          <p:cNvPr id="221" name="Google Shape;221;p41"/>
          <p:cNvSpPr txBox="1"/>
          <p:nvPr/>
        </p:nvSpPr>
        <p:spPr>
          <a:xfrm>
            <a:off x="457200" y="907513"/>
            <a:ext cx="8393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Source Sans Pro"/>
                <a:ea typeface="Source Sans Pro"/>
                <a:cs typeface="Source Sans Pro"/>
                <a:sym typeface="Source Sans Pro"/>
              </a:rPr>
              <a:t>Consider how our current calendar compares with the Turtle Calendar. Record you thinking below.</a:t>
            </a:r>
            <a:endParaRPr sz="1600">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Time Patterns in Nature</a:t>
            </a:r>
            <a:endParaRPr/>
          </a:p>
        </p:txBody>
      </p:sp>
      <p:sp>
        <p:nvSpPr>
          <p:cNvPr id="227" name="Google Shape;227;p42"/>
          <p:cNvSpPr txBox="1">
            <a:spLocks noGrp="1"/>
          </p:cNvSpPr>
          <p:nvPr>
            <p:ph type="body" idx="1"/>
          </p:nvPr>
        </p:nvSpPr>
        <p:spPr>
          <a:xfrm>
            <a:off x="182250" y="834775"/>
            <a:ext cx="8779500" cy="1650000"/>
          </a:xfrm>
          <a:prstGeom prst="rect">
            <a:avLst/>
          </a:prstGeom>
          <a:ln w="1905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2100"/>
              <a:t>Before the invention of clocks, people used patterns they observed to help them determine if it was morning, afternoon, evening, or night. </a:t>
            </a:r>
            <a:endParaRPr sz="2100"/>
          </a:p>
          <a:p>
            <a:pPr marL="0" lvl="0" indent="0" algn="l" rtl="0">
              <a:spcBef>
                <a:spcPts val="600"/>
              </a:spcBef>
              <a:spcAft>
                <a:spcPts val="0"/>
              </a:spcAft>
              <a:buNone/>
            </a:pPr>
            <a:r>
              <a:rPr lang="en" sz="2100"/>
              <a:t>What clues would you see outside that would tell you what time of day it is?</a:t>
            </a:r>
            <a:endParaRPr sz="2100"/>
          </a:p>
          <a:p>
            <a:pPr marL="0" lvl="0" indent="0" algn="l" rtl="0">
              <a:spcBef>
                <a:spcPts val="600"/>
              </a:spcBef>
              <a:spcAft>
                <a:spcPts val="0"/>
              </a:spcAft>
              <a:buNone/>
            </a:pPr>
            <a:r>
              <a:rPr lang="en" sz="2100"/>
              <a:t>Draw or write about your thinking below.</a:t>
            </a:r>
            <a:endParaRPr sz="2100"/>
          </a:p>
        </p:txBody>
      </p:sp>
      <p:sp>
        <p:nvSpPr>
          <p:cNvPr id="228" name="Google Shape;228;p4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3"/>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Time Patterns in </a:t>
            </a:r>
            <a:r>
              <a:rPr lang="en" i="1"/>
              <a:t>The Water Princess</a:t>
            </a:r>
            <a:endParaRPr i="1"/>
          </a:p>
        </p:txBody>
      </p:sp>
      <p:sp>
        <p:nvSpPr>
          <p:cNvPr id="234" name="Google Shape;234;p43"/>
          <p:cNvSpPr txBox="1">
            <a:spLocks noGrp="1"/>
          </p:cNvSpPr>
          <p:nvPr>
            <p:ph type="body" idx="1"/>
          </p:nvPr>
        </p:nvSpPr>
        <p:spPr>
          <a:xfrm>
            <a:off x="182250" y="834775"/>
            <a:ext cx="8779500" cy="1992300"/>
          </a:xfrm>
          <a:prstGeom prst="rect">
            <a:avLst/>
          </a:prstGeom>
          <a:ln w="1905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2100"/>
              <a:t>In this story, Susan Verde tell us the story of the long walk that Princess Gie Gie must take every day to get water. </a:t>
            </a:r>
            <a:endParaRPr sz="2100"/>
          </a:p>
          <a:p>
            <a:pPr marL="0" lvl="0" indent="0" algn="l" rtl="0">
              <a:spcBef>
                <a:spcPts val="600"/>
              </a:spcBef>
              <a:spcAft>
                <a:spcPts val="0"/>
              </a:spcAft>
              <a:buNone/>
            </a:pPr>
            <a:r>
              <a:rPr lang="en" sz="2100"/>
              <a:t>While you view the book, use clues in the pictures and words to predict how long it takes her on her journey to get water. </a:t>
            </a:r>
            <a:endParaRPr sz="2100"/>
          </a:p>
          <a:p>
            <a:pPr marL="0" lvl="0" indent="0" algn="l" rtl="0">
              <a:spcBef>
                <a:spcPts val="600"/>
              </a:spcBef>
              <a:spcAft>
                <a:spcPts val="0"/>
              </a:spcAft>
              <a:buNone/>
            </a:pPr>
            <a:r>
              <a:rPr lang="en" sz="2100"/>
              <a:t>Share your thinking below.</a:t>
            </a:r>
            <a:endParaRPr sz="2100"/>
          </a:p>
        </p:txBody>
      </p:sp>
      <p:sp>
        <p:nvSpPr>
          <p:cNvPr id="235" name="Google Shape;235;p4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13</a:t>
            </a:fld>
            <a:endParaRPr/>
          </a:p>
        </p:txBody>
      </p:sp>
      <p:pic>
        <p:nvPicPr>
          <p:cNvPr id="236" name="Google Shape;236;p43" descr="Water Wise Story Time: Water Princess&#10;&#10;&quot;With its wide sky and warm earth, Princess Gie Gie’s kingdom is a beautiful land. But clean drinking water is scarce in her small African village. And try as she might, Gie Gie cannot bring the water closer; she cannot make it run clearer. Every morning, she rises before the sun to make the long journey to the well. Instead of a crown, she wears a heavy pot on her head to collect the water. After the voyage home, after boiling the water to drink and clean with, Gie Gie thinks of the trip that tomorrow will bring. And she dreams. She dreams of a day when her village will have cool, crystal-clear water of its own.&#10;&#10;Inspired by the childhood of African–born model Georgie Badiel, acclaimed author Susan Verde and award-winning author/illustrator Peter H. Reynolds have come together to tell this moving story. As a child in Burkina Faso, Georgie and the other girls in her village had to walk for miles each day to collect water. This vibrant, engaging picture book sheds light on this struggle that continues all over the world today, instilling hope for a future when all children will have access to clean drinking water.&quot;&#10;&#10;Please take a moment to complete this three-question survey once you have watched the video. &#10;https://forms.gle/3TGgMYfjcNuRXsUJ7 &#10;&#10;For more lessons on the water cycle and water conservation, please subscribe!  And follow us on Facebook and Instagram&#10;&#10;https://www.facebook.com/waterwise  &#10;https://www.instagram.com/waterwise_cochiceco" title="Water Princess">
            <a:hlinkClick r:id="rId3"/>
          </p:cNvPr>
          <p:cNvPicPr preferRelativeResize="0"/>
          <p:nvPr/>
        </p:nvPicPr>
        <p:blipFill>
          <a:blip r:embed="rId4">
            <a:alphaModFix/>
          </a:blip>
          <a:stretch>
            <a:fillRect/>
          </a:stretch>
        </p:blipFill>
        <p:spPr>
          <a:xfrm>
            <a:off x="5883950" y="2571750"/>
            <a:ext cx="3138566" cy="2353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4"/>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Time Patterns in My Life Part 1</a:t>
            </a:r>
            <a:endParaRPr/>
          </a:p>
        </p:txBody>
      </p:sp>
      <p:sp>
        <p:nvSpPr>
          <p:cNvPr id="242" name="Google Shape;242;p44"/>
          <p:cNvSpPr txBox="1">
            <a:spLocks noGrp="1"/>
          </p:cNvSpPr>
          <p:nvPr>
            <p:ph type="body" idx="1"/>
          </p:nvPr>
        </p:nvSpPr>
        <p:spPr>
          <a:xfrm>
            <a:off x="182250" y="834775"/>
            <a:ext cx="8779500" cy="1904100"/>
          </a:xfrm>
          <a:prstGeom prst="rect">
            <a:avLst/>
          </a:prstGeom>
          <a:ln w="1905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600"/>
              <a:t>Choose four activities that you do every day such as getting out of bed or eating lunch. Record this in the chart under ‘Activity’.</a:t>
            </a:r>
            <a:endParaRPr sz="1600"/>
          </a:p>
          <a:p>
            <a:pPr marL="0" lvl="0" indent="0" algn="l" rtl="0">
              <a:spcBef>
                <a:spcPts val="600"/>
              </a:spcBef>
              <a:spcAft>
                <a:spcPts val="0"/>
              </a:spcAft>
              <a:buNone/>
            </a:pPr>
            <a:r>
              <a:rPr lang="en" sz="1600"/>
              <a:t>What time of day do you do these activities: morning, afternoon, evening, night? Record this under ‘Time of Day.’</a:t>
            </a:r>
            <a:endParaRPr sz="1600"/>
          </a:p>
          <a:p>
            <a:pPr marL="0" lvl="0" indent="0" algn="l" rtl="0">
              <a:spcBef>
                <a:spcPts val="600"/>
              </a:spcBef>
              <a:spcAft>
                <a:spcPts val="0"/>
              </a:spcAft>
              <a:buNone/>
            </a:pPr>
            <a:r>
              <a:rPr lang="en" sz="1600"/>
              <a:t>What clues would you see in the sky or the ground to know what time of the day these activities take place in? Record these clues under ‘Clues”</a:t>
            </a:r>
            <a:endParaRPr sz="1600"/>
          </a:p>
          <a:p>
            <a:pPr marL="0" lvl="0" indent="0" algn="l" rtl="0">
              <a:spcBef>
                <a:spcPts val="600"/>
              </a:spcBef>
              <a:spcAft>
                <a:spcPts val="0"/>
              </a:spcAft>
              <a:buNone/>
            </a:pPr>
            <a:endParaRPr sz="2100"/>
          </a:p>
        </p:txBody>
      </p:sp>
      <p:sp>
        <p:nvSpPr>
          <p:cNvPr id="243" name="Google Shape;243;p4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graphicFrame>
        <p:nvGraphicFramePr>
          <p:cNvPr id="244" name="Google Shape;244;p44"/>
          <p:cNvGraphicFramePr/>
          <p:nvPr/>
        </p:nvGraphicFramePr>
        <p:xfrm>
          <a:off x="182250" y="2972075"/>
          <a:ext cx="3000000" cy="3000000"/>
        </p:xfrm>
        <a:graphic>
          <a:graphicData uri="http://schemas.openxmlformats.org/drawingml/2006/table">
            <a:tbl>
              <a:tblPr>
                <a:noFill/>
                <a:tableStyleId>{B2FAAC82-88B9-406B-8C32-B7C8F5FC2D76}</a:tableStyleId>
              </a:tblPr>
              <a:tblGrid>
                <a:gridCol w="2926500">
                  <a:extLst>
                    <a:ext uri="{9D8B030D-6E8A-4147-A177-3AD203B41FA5}">
                      <a16:colId xmlns:a16="http://schemas.microsoft.com/office/drawing/2014/main" val="20000"/>
                    </a:ext>
                  </a:extLst>
                </a:gridCol>
                <a:gridCol w="2926500">
                  <a:extLst>
                    <a:ext uri="{9D8B030D-6E8A-4147-A177-3AD203B41FA5}">
                      <a16:colId xmlns:a16="http://schemas.microsoft.com/office/drawing/2014/main" val="20001"/>
                    </a:ext>
                  </a:extLst>
                </a:gridCol>
                <a:gridCol w="29265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Activity</a:t>
                      </a:r>
                      <a:endParaRPr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Time of Day</a:t>
                      </a:r>
                      <a:endParaRPr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Clues</a:t>
                      </a:r>
                      <a:endParaRPr b="1">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5"/>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Time Patterns in My Life Part 2</a:t>
            </a:r>
            <a:endParaRPr/>
          </a:p>
        </p:txBody>
      </p:sp>
      <p:sp>
        <p:nvSpPr>
          <p:cNvPr id="250" name="Google Shape;250;p45"/>
          <p:cNvSpPr txBox="1">
            <a:spLocks noGrp="1"/>
          </p:cNvSpPr>
          <p:nvPr>
            <p:ph type="body" idx="1"/>
          </p:nvPr>
        </p:nvSpPr>
        <p:spPr>
          <a:xfrm>
            <a:off x="182250" y="834775"/>
            <a:ext cx="8779500" cy="2175600"/>
          </a:xfrm>
          <a:prstGeom prst="rect">
            <a:avLst/>
          </a:prstGeom>
          <a:ln w="1905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600"/>
              <a:t>Divide a paper up into 4 sections.</a:t>
            </a:r>
            <a:endParaRPr sz="1600"/>
          </a:p>
          <a:p>
            <a:pPr marL="0" lvl="0" indent="0" algn="l" rtl="0">
              <a:spcBef>
                <a:spcPts val="600"/>
              </a:spcBef>
              <a:spcAft>
                <a:spcPts val="0"/>
              </a:spcAft>
              <a:buNone/>
            </a:pPr>
            <a:r>
              <a:rPr lang="en" sz="1600"/>
              <a:t>Using the information in your chart, draw a picture for each activity using one of the sections for each on your paper. Be sure to include clues so that people viewing your pictures will know what time of day your activity takes place.</a:t>
            </a:r>
            <a:endParaRPr sz="1600"/>
          </a:p>
          <a:p>
            <a:pPr marL="0" lvl="0" indent="0" algn="l" rtl="0">
              <a:spcBef>
                <a:spcPts val="600"/>
              </a:spcBef>
              <a:spcAft>
                <a:spcPts val="0"/>
              </a:spcAft>
              <a:buNone/>
            </a:pPr>
            <a:r>
              <a:rPr lang="en" sz="1600"/>
              <a:t>Cut apart your 4 pictures and put your pictures in the order that they would occur. Share a photo of your work below.</a:t>
            </a:r>
            <a:endParaRPr sz="1600"/>
          </a:p>
          <a:p>
            <a:pPr marL="0" lvl="0" indent="0" algn="l" rtl="0">
              <a:spcBef>
                <a:spcPts val="600"/>
              </a:spcBef>
              <a:spcAft>
                <a:spcPts val="0"/>
              </a:spcAft>
              <a:buNone/>
            </a:pPr>
            <a:r>
              <a:rPr lang="en" sz="1600" b="1"/>
              <a:t>Save these pictures for your final project!</a:t>
            </a:r>
            <a:endParaRPr sz="1600" b="1"/>
          </a:p>
          <a:p>
            <a:pPr marL="0" lvl="0" indent="0" algn="l" rtl="0">
              <a:spcBef>
                <a:spcPts val="600"/>
              </a:spcBef>
              <a:spcAft>
                <a:spcPts val="0"/>
              </a:spcAft>
              <a:buNone/>
            </a:pPr>
            <a:endParaRPr sz="2100"/>
          </a:p>
        </p:txBody>
      </p:sp>
      <p:sp>
        <p:nvSpPr>
          <p:cNvPr id="251" name="Google Shape;251;p4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6"/>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257" name="Google Shape;257;p46"/>
          <p:cNvSpPr txBox="1">
            <a:spLocks noGrp="1"/>
          </p:cNvSpPr>
          <p:nvPr>
            <p:ph type="body" idx="2"/>
          </p:nvPr>
        </p:nvSpPr>
        <p:spPr>
          <a:xfrm>
            <a:off x="394850" y="834775"/>
            <a:ext cx="4072200" cy="3943800"/>
          </a:xfrm>
          <a:prstGeom prst="rect">
            <a:avLst/>
          </a:prstGeom>
          <a:ln w="2857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6999"/>
              </a:lnSpc>
              <a:spcBef>
                <a:spcPts val="0"/>
              </a:spcBef>
              <a:spcAft>
                <a:spcPts val="0"/>
              </a:spcAft>
              <a:buNone/>
            </a:pPr>
            <a:r>
              <a:rPr lang="en" sz="2500">
                <a:solidFill>
                  <a:schemeClr val="dk1"/>
                </a:solidFill>
                <a:latin typeface="Source Sans Pro"/>
                <a:ea typeface="Source Sans Pro"/>
                <a:cs typeface="Source Sans Pro"/>
                <a:sym typeface="Source Sans Pro"/>
              </a:rPr>
              <a:t>Would you rather…</a:t>
            </a:r>
            <a:endParaRPr sz="25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r>
              <a:rPr lang="en" sz="1600">
                <a:solidFill>
                  <a:schemeClr val="dk1"/>
                </a:solidFill>
                <a:latin typeface="Source Sans Pro"/>
                <a:ea typeface="Source Sans Pro"/>
                <a:cs typeface="Source Sans Pro"/>
                <a:sym typeface="Source Sans Pro"/>
              </a:rPr>
              <a:t>Have recess for 10 minutes or for 500 seconds?</a:t>
            </a:r>
            <a:endParaRPr sz="16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r>
              <a:rPr lang="en" sz="1600">
                <a:solidFill>
                  <a:schemeClr val="dk1"/>
                </a:solidFill>
                <a:latin typeface="Source Sans Pro"/>
                <a:ea typeface="Source Sans Pro"/>
                <a:cs typeface="Source Sans Pro"/>
                <a:sym typeface="Source Sans Pro"/>
              </a:rPr>
              <a:t>Explain your thinking below:</a:t>
            </a:r>
            <a:endParaRPr sz="16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endParaRPr sz="1600">
              <a:solidFill>
                <a:schemeClr val="dk1"/>
              </a:solidFill>
              <a:latin typeface="Calibri"/>
              <a:ea typeface="Calibri"/>
              <a:cs typeface="Calibri"/>
              <a:sym typeface="Calibri"/>
            </a:endParaRPr>
          </a:p>
          <a:p>
            <a:pPr marL="0" lvl="0" indent="0" algn="l" rtl="0">
              <a:lnSpc>
                <a:spcPct val="106999"/>
              </a:lnSpc>
              <a:spcBef>
                <a:spcPts val="800"/>
              </a:spcBef>
              <a:spcAft>
                <a:spcPts val="800"/>
              </a:spcAft>
              <a:buNone/>
            </a:pPr>
            <a:endParaRPr sz="1600">
              <a:solidFill>
                <a:schemeClr val="dk1"/>
              </a:solidFill>
              <a:latin typeface="Calibri"/>
              <a:ea typeface="Calibri"/>
              <a:cs typeface="Calibri"/>
              <a:sym typeface="Calibri"/>
            </a:endParaRPr>
          </a:p>
        </p:txBody>
      </p:sp>
      <p:sp>
        <p:nvSpPr>
          <p:cNvPr id="258" name="Google Shape;258;p4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16</a:t>
            </a:fld>
            <a:endParaRPr/>
          </a:p>
        </p:txBody>
      </p:sp>
      <p:sp>
        <p:nvSpPr>
          <p:cNvPr id="259" name="Google Shape;259;p46"/>
          <p:cNvSpPr txBox="1">
            <a:spLocks noGrp="1"/>
          </p:cNvSpPr>
          <p:nvPr>
            <p:ph type="body" idx="2"/>
          </p:nvPr>
        </p:nvSpPr>
        <p:spPr>
          <a:xfrm>
            <a:off x="4614600" y="834775"/>
            <a:ext cx="4072200" cy="3943800"/>
          </a:xfrm>
          <a:prstGeom prst="rect">
            <a:avLst/>
          </a:prstGeom>
          <a:ln w="2857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6999"/>
              </a:lnSpc>
              <a:spcBef>
                <a:spcPts val="0"/>
              </a:spcBef>
              <a:spcAft>
                <a:spcPts val="0"/>
              </a:spcAft>
              <a:buNone/>
            </a:pPr>
            <a:r>
              <a:rPr lang="en" sz="2500">
                <a:solidFill>
                  <a:schemeClr val="dk1"/>
                </a:solidFill>
                <a:latin typeface="Source Sans Pro"/>
                <a:ea typeface="Source Sans Pro"/>
                <a:cs typeface="Source Sans Pro"/>
                <a:sym typeface="Source Sans Pro"/>
              </a:rPr>
              <a:t>Would you rather…</a:t>
            </a:r>
            <a:endParaRPr sz="17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r>
              <a:rPr lang="en" sz="1600">
                <a:solidFill>
                  <a:schemeClr val="dk1"/>
                </a:solidFill>
                <a:latin typeface="Source Sans Pro"/>
                <a:ea typeface="Source Sans Pro"/>
                <a:cs typeface="Source Sans Pro"/>
                <a:sym typeface="Source Sans Pro"/>
              </a:rPr>
              <a:t>Vacation for 2 weeks or 15 days?</a:t>
            </a:r>
            <a:endParaRPr sz="16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800"/>
              </a:spcAft>
              <a:buClr>
                <a:schemeClr val="dk1"/>
              </a:buClr>
              <a:buSzPts val="1100"/>
              <a:buFont typeface="Arial"/>
              <a:buNone/>
            </a:pPr>
            <a:r>
              <a:rPr lang="en" sz="1600">
                <a:solidFill>
                  <a:schemeClr val="dk1"/>
                </a:solidFill>
                <a:latin typeface="Source Sans Pro"/>
                <a:ea typeface="Source Sans Pro"/>
                <a:cs typeface="Source Sans Pro"/>
                <a:sym typeface="Source Sans Pro"/>
              </a:rPr>
              <a:t>Explain your thinking below:</a:t>
            </a:r>
            <a:endParaRPr sz="1600">
              <a:solidFill>
                <a:schemeClr val="dk1"/>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265" name="Google Shape;265;p47"/>
          <p:cNvSpPr txBox="1">
            <a:spLocks noGrp="1"/>
          </p:cNvSpPr>
          <p:nvPr>
            <p:ph type="body" idx="2"/>
          </p:nvPr>
        </p:nvSpPr>
        <p:spPr>
          <a:xfrm>
            <a:off x="356100" y="834775"/>
            <a:ext cx="8431800" cy="3943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6999"/>
              </a:lnSpc>
              <a:spcBef>
                <a:spcPts val="0"/>
              </a:spcBef>
              <a:spcAft>
                <a:spcPts val="0"/>
              </a:spcAft>
              <a:buNone/>
            </a:pPr>
            <a:r>
              <a:rPr lang="en">
                <a:solidFill>
                  <a:schemeClr val="dk1"/>
                </a:solidFill>
                <a:latin typeface="Source Sans Pro"/>
                <a:ea typeface="Source Sans Pro"/>
                <a:cs typeface="Source Sans Pro"/>
                <a:sym typeface="Source Sans Pro"/>
              </a:rPr>
              <a:t>Think about some of the things that happen from day to day in your life. Estimate how much time they take. Drag each item or draw a line to the timeline.</a:t>
            </a:r>
            <a:endParaRPr>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r>
              <a:rPr lang="en" sz="2400">
                <a:solidFill>
                  <a:schemeClr val="dk1"/>
                </a:solidFill>
                <a:latin typeface="Oxygen"/>
                <a:ea typeface="Oxygen"/>
                <a:cs typeface="Oxygen"/>
                <a:sym typeface="Oxygen"/>
              </a:rPr>
              <a:t> </a:t>
            </a:r>
            <a:endParaRPr sz="2400">
              <a:solidFill>
                <a:schemeClr val="dk1"/>
              </a:solidFill>
              <a:latin typeface="Oxygen"/>
              <a:ea typeface="Oxygen"/>
              <a:cs typeface="Oxygen"/>
              <a:sym typeface="Oxygen"/>
            </a:endParaRPr>
          </a:p>
          <a:p>
            <a:pPr marL="0" lvl="0" indent="0" algn="l" rtl="0">
              <a:lnSpc>
                <a:spcPct val="106999"/>
              </a:lnSpc>
              <a:spcBef>
                <a:spcPts val="800"/>
              </a:spcBef>
              <a:spcAft>
                <a:spcPts val="0"/>
              </a:spcAft>
              <a:buNone/>
            </a:pPr>
            <a:endParaRPr sz="1000">
              <a:solidFill>
                <a:schemeClr val="dk1"/>
              </a:solidFill>
              <a:latin typeface="Oxygen"/>
              <a:ea typeface="Oxygen"/>
              <a:cs typeface="Oxygen"/>
              <a:sym typeface="Oxygen"/>
            </a:endParaRPr>
          </a:p>
          <a:p>
            <a:pPr marL="0" lvl="0" indent="0" algn="l" rtl="0">
              <a:lnSpc>
                <a:spcPct val="106999"/>
              </a:lnSpc>
              <a:spcBef>
                <a:spcPts val="800"/>
              </a:spcBef>
              <a:spcAft>
                <a:spcPts val="0"/>
              </a:spcAft>
              <a:buNone/>
            </a:pPr>
            <a:endParaRPr sz="1000">
              <a:solidFill>
                <a:schemeClr val="dk1"/>
              </a:solidFill>
              <a:latin typeface="Oxygen"/>
              <a:ea typeface="Oxygen"/>
              <a:cs typeface="Oxygen"/>
              <a:sym typeface="Oxygen"/>
            </a:endParaRPr>
          </a:p>
          <a:p>
            <a:pPr marL="0" lvl="0" indent="0" algn="l" rtl="0">
              <a:lnSpc>
                <a:spcPct val="106999"/>
              </a:lnSpc>
              <a:spcBef>
                <a:spcPts val="800"/>
              </a:spcBef>
              <a:spcAft>
                <a:spcPts val="0"/>
              </a:spcAft>
              <a:buNone/>
            </a:pPr>
            <a:endParaRPr sz="1000">
              <a:solidFill>
                <a:schemeClr val="dk1"/>
              </a:solidFill>
              <a:latin typeface="Oxygen"/>
              <a:ea typeface="Oxygen"/>
              <a:cs typeface="Oxygen"/>
              <a:sym typeface="Oxygen"/>
            </a:endParaRPr>
          </a:p>
          <a:p>
            <a:pPr marL="0" lvl="0" indent="0" algn="l" rtl="0">
              <a:lnSpc>
                <a:spcPct val="106999"/>
              </a:lnSpc>
              <a:spcBef>
                <a:spcPts val="800"/>
              </a:spcBef>
              <a:spcAft>
                <a:spcPts val="0"/>
              </a:spcAft>
              <a:buNone/>
            </a:pPr>
            <a:endParaRPr sz="1000">
              <a:solidFill>
                <a:schemeClr val="dk1"/>
              </a:solidFill>
              <a:latin typeface="Oxygen"/>
              <a:ea typeface="Oxygen"/>
              <a:cs typeface="Oxygen"/>
              <a:sym typeface="Oxygen"/>
            </a:endParaRPr>
          </a:p>
          <a:p>
            <a:pPr marL="0" lvl="0" indent="0" algn="l" rtl="0">
              <a:lnSpc>
                <a:spcPct val="106999"/>
              </a:lnSpc>
              <a:spcBef>
                <a:spcPts val="800"/>
              </a:spcBef>
              <a:spcAft>
                <a:spcPts val="0"/>
              </a:spcAft>
              <a:buNone/>
            </a:pPr>
            <a:endParaRPr sz="1600">
              <a:solidFill>
                <a:schemeClr val="dk1"/>
              </a:solidFill>
              <a:latin typeface="Calibri"/>
              <a:ea typeface="Calibri"/>
              <a:cs typeface="Calibri"/>
              <a:sym typeface="Calibri"/>
            </a:endParaRPr>
          </a:p>
          <a:p>
            <a:pPr marL="0" lvl="0" indent="0" algn="l" rtl="0">
              <a:lnSpc>
                <a:spcPct val="106999"/>
              </a:lnSpc>
              <a:spcBef>
                <a:spcPts val="800"/>
              </a:spcBef>
              <a:spcAft>
                <a:spcPts val="0"/>
              </a:spcAft>
              <a:buNone/>
            </a:pPr>
            <a:endParaRPr sz="1600">
              <a:solidFill>
                <a:schemeClr val="dk1"/>
              </a:solidFill>
              <a:latin typeface="Calibri"/>
              <a:ea typeface="Calibri"/>
              <a:cs typeface="Calibri"/>
              <a:sym typeface="Calibri"/>
            </a:endParaRPr>
          </a:p>
          <a:p>
            <a:pPr marL="0" lvl="0" indent="0" algn="l" rtl="0">
              <a:lnSpc>
                <a:spcPct val="106999"/>
              </a:lnSpc>
              <a:spcBef>
                <a:spcPts val="800"/>
              </a:spcBef>
              <a:spcAft>
                <a:spcPts val="800"/>
              </a:spcAft>
              <a:buNone/>
            </a:pPr>
            <a:endParaRPr sz="1600">
              <a:solidFill>
                <a:schemeClr val="dk1"/>
              </a:solidFill>
              <a:latin typeface="Calibri"/>
              <a:ea typeface="Calibri"/>
              <a:cs typeface="Calibri"/>
              <a:sym typeface="Calibri"/>
            </a:endParaRPr>
          </a:p>
        </p:txBody>
      </p:sp>
      <p:sp>
        <p:nvSpPr>
          <p:cNvPr id="266" name="Google Shape;266;p47"/>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17</a:t>
            </a:fld>
            <a:endParaRPr/>
          </a:p>
        </p:txBody>
      </p:sp>
      <p:sp>
        <p:nvSpPr>
          <p:cNvPr id="267" name="Google Shape;267;p47"/>
          <p:cNvSpPr txBox="1"/>
          <p:nvPr/>
        </p:nvSpPr>
        <p:spPr>
          <a:xfrm rot="2700000">
            <a:off x="430299" y="4017822"/>
            <a:ext cx="652094" cy="323289"/>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900"/>
              <a:t>1 second</a:t>
            </a:r>
            <a:endParaRPr sz="900"/>
          </a:p>
        </p:txBody>
      </p:sp>
      <p:sp>
        <p:nvSpPr>
          <p:cNvPr id="268" name="Google Shape;268;p47"/>
          <p:cNvSpPr txBox="1"/>
          <p:nvPr/>
        </p:nvSpPr>
        <p:spPr>
          <a:xfrm rot="2700000">
            <a:off x="1335864" y="3981306"/>
            <a:ext cx="652094" cy="308016"/>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t>5 minutes</a:t>
            </a:r>
            <a:endParaRPr sz="800"/>
          </a:p>
        </p:txBody>
      </p:sp>
      <p:sp>
        <p:nvSpPr>
          <p:cNvPr id="269" name="Google Shape;269;p47"/>
          <p:cNvSpPr txBox="1"/>
          <p:nvPr/>
        </p:nvSpPr>
        <p:spPr>
          <a:xfrm rot="2700000">
            <a:off x="879178" y="3956269"/>
            <a:ext cx="581242" cy="308016"/>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t>1 minute</a:t>
            </a:r>
            <a:endParaRPr sz="800"/>
          </a:p>
        </p:txBody>
      </p:sp>
      <p:sp>
        <p:nvSpPr>
          <p:cNvPr id="270" name="Google Shape;270;p47"/>
          <p:cNvSpPr txBox="1"/>
          <p:nvPr/>
        </p:nvSpPr>
        <p:spPr>
          <a:xfrm rot="2576408">
            <a:off x="3995469" y="3981430"/>
            <a:ext cx="720017" cy="307789"/>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t>30 minutes</a:t>
            </a:r>
            <a:endParaRPr sz="800"/>
          </a:p>
        </p:txBody>
      </p:sp>
      <p:sp>
        <p:nvSpPr>
          <p:cNvPr id="271" name="Google Shape;271;p47"/>
          <p:cNvSpPr txBox="1"/>
          <p:nvPr/>
        </p:nvSpPr>
        <p:spPr>
          <a:xfrm rot="2402139">
            <a:off x="7378757" y="3887809"/>
            <a:ext cx="487824" cy="307676"/>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t>1 hour</a:t>
            </a:r>
            <a:endParaRPr sz="800"/>
          </a:p>
        </p:txBody>
      </p:sp>
      <p:cxnSp>
        <p:nvCxnSpPr>
          <p:cNvPr id="272" name="Google Shape;272;p47"/>
          <p:cNvCxnSpPr/>
          <p:nvPr/>
        </p:nvCxnSpPr>
        <p:spPr>
          <a:xfrm rot="10800000" flipH="1">
            <a:off x="644275" y="3763775"/>
            <a:ext cx="7790400" cy="32100"/>
          </a:xfrm>
          <a:prstGeom prst="straightConnector1">
            <a:avLst/>
          </a:prstGeom>
          <a:noFill/>
          <a:ln w="28575" cap="flat" cmpd="sng">
            <a:solidFill>
              <a:schemeClr val="dk2"/>
            </a:solidFill>
            <a:prstDash val="solid"/>
            <a:round/>
            <a:headEnd type="none" w="med" len="med"/>
            <a:tailEnd type="none" w="med" len="med"/>
          </a:ln>
        </p:spPr>
      </p:cxnSp>
      <p:sp>
        <p:nvSpPr>
          <p:cNvPr id="273" name="Google Shape;273;p47"/>
          <p:cNvSpPr txBox="1"/>
          <p:nvPr/>
        </p:nvSpPr>
        <p:spPr>
          <a:xfrm>
            <a:off x="2832375" y="1587000"/>
            <a:ext cx="581100" cy="5079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Playing a board game</a:t>
            </a:r>
            <a:endParaRPr sz="700"/>
          </a:p>
        </p:txBody>
      </p:sp>
      <p:sp>
        <p:nvSpPr>
          <p:cNvPr id="274" name="Google Shape;274;p47"/>
          <p:cNvSpPr txBox="1"/>
          <p:nvPr/>
        </p:nvSpPr>
        <p:spPr>
          <a:xfrm>
            <a:off x="2023700" y="1587000"/>
            <a:ext cx="720000" cy="4002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Saying “Good night!” </a:t>
            </a:r>
            <a:endParaRPr sz="700"/>
          </a:p>
        </p:txBody>
      </p:sp>
      <p:sp>
        <p:nvSpPr>
          <p:cNvPr id="275" name="Google Shape;275;p47"/>
          <p:cNvSpPr txBox="1"/>
          <p:nvPr/>
        </p:nvSpPr>
        <p:spPr>
          <a:xfrm>
            <a:off x="1322450" y="1640850"/>
            <a:ext cx="581100" cy="2925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Sneezing</a:t>
            </a:r>
            <a:endParaRPr sz="700"/>
          </a:p>
        </p:txBody>
      </p:sp>
      <p:sp>
        <p:nvSpPr>
          <p:cNvPr id="276" name="Google Shape;276;p47"/>
          <p:cNvSpPr txBox="1"/>
          <p:nvPr/>
        </p:nvSpPr>
        <p:spPr>
          <a:xfrm>
            <a:off x="505550" y="1602300"/>
            <a:ext cx="652200" cy="4002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700"/>
              <a:t>Brushing your teeth</a:t>
            </a:r>
            <a:endParaRPr sz="700"/>
          </a:p>
        </p:txBody>
      </p:sp>
      <p:sp>
        <p:nvSpPr>
          <p:cNvPr id="277" name="Google Shape;277;p47"/>
          <p:cNvSpPr txBox="1"/>
          <p:nvPr/>
        </p:nvSpPr>
        <p:spPr>
          <a:xfrm rot="2565141">
            <a:off x="8020185" y="3964003"/>
            <a:ext cx="746431" cy="430946"/>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t>More than 1 hour</a:t>
            </a:r>
            <a:endParaRPr sz="800"/>
          </a:p>
        </p:txBody>
      </p:sp>
      <p:sp>
        <p:nvSpPr>
          <p:cNvPr id="278" name="Google Shape;278;p47"/>
          <p:cNvSpPr txBox="1"/>
          <p:nvPr/>
        </p:nvSpPr>
        <p:spPr>
          <a:xfrm>
            <a:off x="3543150" y="1587000"/>
            <a:ext cx="581100" cy="4002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Watching a movie</a:t>
            </a:r>
            <a:endParaRPr sz="700"/>
          </a:p>
        </p:txBody>
      </p:sp>
      <p:sp>
        <p:nvSpPr>
          <p:cNvPr id="279" name="Google Shape;279;p47"/>
          <p:cNvSpPr txBox="1"/>
          <p:nvPr/>
        </p:nvSpPr>
        <p:spPr>
          <a:xfrm>
            <a:off x="4281450" y="1587000"/>
            <a:ext cx="581100" cy="5079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Putting on your shoes</a:t>
            </a:r>
            <a:endParaRPr sz="700"/>
          </a:p>
        </p:txBody>
      </p:sp>
      <p:sp>
        <p:nvSpPr>
          <p:cNvPr id="280" name="Google Shape;280;p47"/>
          <p:cNvSpPr txBox="1"/>
          <p:nvPr/>
        </p:nvSpPr>
        <p:spPr>
          <a:xfrm>
            <a:off x="5019750" y="1587000"/>
            <a:ext cx="581100" cy="7233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Eating a single scoop ice cream cone</a:t>
            </a:r>
            <a:endParaRPr sz="700"/>
          </a:p>
        </p:txBody>
      </p:sp>
      <p:sp>
        <p:nvSpPr>
          <p:cNvPr id="281" name="Google Shape;281;p47"/>
          <p:cNvSpPr txBox="1"/>
          <p:nvPr/>
        </p:nvSpPr>
        <p:spPr>
          <a:xfrm>
            <a:off x="5730525" y="1587000"/>
            <a:ext cx="581100" cy="4002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Making your bed</a:t>
            </a:r>
            <a:endParaRPr sz="700"/>
          </a:p>
        </p:txBody>
      </p:sp>
      <p:sp>
        <p:nvSpPr>
          <p:cNvPr id="282" name="Google Shape;282;p47"/>
          <p:cNvSpPr txBox="1"/>
          <p:nvPr/>
        </p:nvSpPr>
        <p:spPr>
          <a:xfrm>
            <a:off x="6441300" y="1587000"/>
            <a:ext cx="581100" cy="4002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Planting a garden</a:t>
            </a:r>
            <a:endParaRPr sz="700"/>
          </a:p>
        </p:txBody>
      </p:sp>
      <p:sp>
        <p:nvSpPr>
          <p:cNvPr id="283" name="Google Shape;283;p47"/>
          <p:cNvSpPr txBox="1"/>
          <p:nvPr/>
        </p:nvSpPr>
        <p:spPr>
          <a:xfrm>
            <a:off x="7207125" y="1587000"/>
            <a:ext cx="581100" cy="6156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Cutting all the grass at a school </a:t>
            </a:r>
            <a:endParaRPr sz="700"/>
          </a:p>
        </p:txBody>
      </p:sp>
      <p:sp>
        <p:nvSpPr>
          <p:cNvPr id="284" name="Google Shape;284;p47"/>
          <p:cNvSpPr txBox="1"/>
          <p:nvPr/>
        </p:nvSpPr>
        <p:spPr>
          <a:xfrm>
            <a:off x="7972950" y="1548450"/>
            <a:ext cx="581100" cy="5079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700"/>
              <a:t>Doing a jumping jack</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290" name="Google Shape;290;p48"/>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18</a:t>
            </a:fld>
            <a:endParaRPr/>
          </a:p>
        </p:txBody>
      </p:sp>
      <p:sp>
        <p:nvSpPr>
          <p:cNvPr id="291" name="Google Shape;291;p48"/>
          <p:cNvSpPr txBox="1"/>
          <p:nvPr/>
        </p:nvSpPr>
        <p:spPr>
          <a:xfrm>
            <a:off x="209375" y="1782500"/>
            <a:ext cx="32430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book, </a:t>
            </a:r>
            <a:r>
              <a:rPr lang="en" i="1">
                <a:latin typeface="Source Sans Pro"/>
                <a:ea typeface="Source Sans Pro"/>
                <a:cs typeface="Source Sans Pro"/>
                <a:sym typeface="Source Sans Pro"/>
              </a:rPr>
              <a:t>A Second is a Hiccup: </a:t>
            </a:r>
            <a:r>
              <a:rPr lang="en" sz="1600" i="1">
                <a:solidFill>
                  <a:schemeClr val="dk1"/>
                </a:solidFill>
                <a:latin typeface="Source Sans Pro"/>
                <a:ea typeface="Source Sans Pro"/>
                <a:cs typeface="Source Sans Pro"/>
                <a:sym typeface="Source Sans Pro"/>
              </a:rPr>
              <a:t>A Child’s Book of Time </a:t>
            </a:r>
            <a:r>
              <a:rPr lang="en" sz="1600">
                <a:solidFill>
                  <a:schemeClr val="dk1"/>
                </a:solidFill>
                <a:latin typeface="Source Sans Pro"/>
                <a:ea typeface="Source Sans Pro"/>
                <a:cs typeface="Source Sans Pro"/>
                <a:sym typeface="Source Sans Pro"/>
              </a:rPr>
              <a:t>By Hazel Hutchins, we are invited to think about how long different lengths of time are. How long is a minute? A week? A year? Listen closely! Think about how these different times are related to each other. </a:t>
            </a:r>
            <a:endParaRPr>
              <a:latin typeface="Source Sans Pro"/>
              <a:ea typeface="Source Sans Pro"/>
              <a:cs typeface="Source Sans Pro"/>
              <a:sym typeface="Source Sans Pro"/>
            </a:endParaRPr>
          </a:p>
        </p:txBody>
      </p:sp>
      <p:pic>
        <p:nvPicPr>
          <p:cNvPr id="292" name="Google Shape;292;p48">
            <a:hlinkClick r:id="rId3"/>
          </p:cNvPr>
          <p:cNvPicPr preferRelativeResize="0"/>
          <p:nvPr/>
        </p:nvPicPr>
        <p:blipFill>
          <a:blip r:embed="rId4">
            <a:alphaModFix/>
          </a:blip>
          <a:stretch>
            <a:fillRect/>
          </a:stretch>
        </p:blipFill>
        <p:spPr>
          <a:xfrm>
            <a:off x="3567200" y="987178"/>
            <a:ext cx="5012689" cy="3720274"/>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298" name="Google Shape;298;p4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19</a:t>
            </a:fld>
            <a:endParaRPr/>
          </a:p>
        </p:txBody>
      </p:sp>
      <p:sp>
        <p:nvSpPr>
          <p:cNvPr id="299" name="Google Shape;299;p49"/>
          <p:cNvSpPr txBox="1"/>
          <p:nvPr/>
        </p:nvSpPr>
        <p:spPr>
          <a:xfrm>
            <a:off x="151425" y="1163400"/>
            <a:ext cx="53010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Source Sans Pro"/>
                <a:ea typeface="Source Sans Pro"/>
                <a:cs typeface="Source Sans Pro"/>
                <a:sym typeface="Source Sans Pro"/>
              </a:rPr>
              <a:t>In the book, </a:t>
            </a:r>
            <a:r>
              <a:rPr lang="en" sz="1900" i="1">
                <a:solidFill>
                  <a:schemeClr val="dk1"/>
                </a:solidFill>
                <a:latin typeface="Source Sans Pro"/>
                <a:ea typeface="Source Sans Pro"/>
                <a:cs typeface="Source Sans Pro"/>
                <a:sym typeface="Source Sans Pro"/>
              </a:rPr>
              <a:t>A Second is a Hiccup, </a:t>
            </a:r>
            <a:r>
              <a:rPr lang="en" sz="1900">
                <a:solidFill>
                  <a:schemeClr val="dk1"/>
                </a:solidFill>
                <a:latin typeface="Source Sans Pro"/>
                <a:ea typeface="Source Sans Pro"/>
                <a:cs typeface="Source Sans Pro"/>
                <a:sym typeface="Source Sans Pro"/>
              </a:rPr>
              <a:t>the author starts with helping the reader feel what a second is like and ends the book helping the reader feel what a year is like. </a:t>
            </a:r>
            <a:r>
              <a:rPr lang="en" sz="1900">
                <a:latin typeface="Source Sans Pro"/>
                <a:ea typeface="Source Sans Pro"/>
                <a:cs typeface="Source Sans Pro"/>
                <a:sym typeface="Source Sans Pro"/>
              </a:rPr>
              <a:t>As we grow up, we develop a better sense of time. We can better “feel” what a minute, hour, etc. is because of our experiences and awareness of how long an event lasts. </a:t>
            </a:r>
            <a:endParaRPr sz="1900">
              <a:latin typeface="Source Sans Pro"/>
              <a:ea typeface="Source Sans Pro"/>
              <a:cs typeface="Source Sans Pro"/>
              <a:sym typeface="Source Sans Pro"/>
            </a:endParaRPr>
          </a:p>
          <a:p>
            <a:pPr marL="0" lvl="0" indent="0" algn="l" rtl="0">
              <a:spcBef>
                <a:spcPts val="0"/>
              </a:spcBef>
              <a:spcAft>
                <a:spcPts val="0"/>
              </a:spcAft>
              <a:buNone/>
            </a:pPr>
            <a:endParaRPr sz="1900">
              <a:latin typeface="Source Sans Pro"/>
              <a:ea typeface="Source Sans Pro"/>
              <a:cs typeface="Source Sans Pro"/>
              <a:sym typeface="Source Sans Pro"/>
            </a:endParaRPr>
          </a:p>
          <a:p>
            <a:pPr marL="0" lvl="0" indent="0" algn="l" rtl="0">
              <a:spcBef>
                <a:spcPts val="0"/>
              </a:spcBef>
              <a:spcAft>
                <a:spcPts val="0"/>
              </a:spcAft>
              <a:buNone/>
            </a:pPr>
            <a:r>
              <a:rPr lang="en" sz="1900">
                <a:latin typeface="Source Sans Pro"/>
                <a:ea typeface="Source Sans Pro"/>
                <a:cs typeface="Source Sans Pro"/>
                <a:sym typeface="Source Sans Pro"/>
              </a:rPr>
              <a:t>Complete the tasks on the next 4 slides.  After each set of tasks, describe what you noticed.</a:t>
            </a:r>
            <a:endParaRPr sz="1900">
              <a:latin typeface="Source Sans Pro"/>
              <a:ea typeface="Source Sans Pro"/>
              <a:cs typeface="Source Sans Pro"/>
              <a:sym typeface="Source Sans Pro"/>
            </a:endParaRPr>
          </a:p>
        </p:txBody>
      </p:sp>
      <p:pic>
        <p:nvPicPr>
          <p:cNvPr id="300" name="Google Shape;300;p49"/>
          <p:cNvPicPr preferRelativeResize="0"/>
          <p:nvPr/>
        </p:nvPicPr>
        <p:blipFill>
          <a:blip r:embed="rId3">
            <a:alphaModFix/>
          </a:blip>
          <a:stretch>
            <a:fillRect/>
          </a:stretch>
        </p:blipFill>
        <p:spPr>
          <a:xfrm>
            <a:off x="5544225" y="1646228"/>
            <a:ext cx="3386776" cy="2256287"/>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How many ways can we measure time? </a:t>
            </a:r>
            <a:endParaRPr/>
          </a:p>
        </p:txBody>
      </p:sp>
      <p:sp>
        <p:nvSpPr>
          <p:cNvPr id="152" name="Google Shape;152;p32"/>
          <p:cNvSpPr txBox="1"/>
          <p:nvPr/>
        </p:nvSpPr>
        <p:spPr>
          <a:xfrm>
            <a:off x="66250" y="695750"/>
            <a:ext cx="5013900" cy="477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600">
                <a:solidFill>
                  <a:schemeClr val="dk2"/>
                </a:solidFill>
                <a:latin typeface="Source Sans Pro"/>
                <a:ea typeface="Source Sans Pro"/>
                <a:cs typeface="Source Sans Pro"/>
                <a:sym typeface="Source Sans Pro"/>
              </a:rPr>
              <a:t>Answer the question by inserting an arrow</a:t>
            </a:r>
            <a:r>
              <a:rPr lang="en" sz="1900">
                <a:solidFill>
                  <a:schemeClr val="dk2"/>
                </a:solidFill>
                <a:latin typeface="Source Sans Pro"/>
                <a:ea typeface="Source Sans Pro"/>
                <a:cs typeface="Source Sans Pro"/>
                <a:sym typeface="Source Sans Pro"/>
              </a:rPr>
              <a:t> </a:t>
            </a:r>
            <a:endParaRPr sz="1500">
              <a:latin typeface="Source Sans Pro"/>
              <a:ea typeface="Source Sans Pro"/>
              <a:cs typeface="Source Sans Pro"/>
              <a:sym typeface="Source Sans Pro"/>
            </a:endParaRPr>
          </a:p>
        </p:txBody>
      </p:sp>
      <p:pic>
        <p:nvPicPr>
          <p:cNvPr id="153" name="Google Shape;153;p32"/>
          <p:cNvPicPr preferRelativeResize="0"/>
          <p:nvPr/>
        </p:nvPicPr>
        <p:blipFill>
          <a:blip r:embed="rId3">
            <a:alphaModFix/>
          </a:blip>
          <a:stretch>
            <a:fillRect/>
          </a:stretch>
        </p:blipFill>
        <p:spPr>
          <a:xfrm>
            <a:off x="3930793" y="794181"/>
            <a:ext cx="365958" cy="264838"/>
          </a:xfrm>
          <a:prstGeom prst="rect">
            <a:avLst/>
          </a:prstGeom>
          <a:noFill/>
          <a:ln>
            <a:noFill/>
          </a:ln>
        </p:spPr>
      </p:pic>
      <p:sp>
        <p:nvSpPr>
          <p:cNvPr id="154" name="Google Shape;154;p32"/>
          <p:cNvSpPr txBox="1"/>
          <p:nvPr/>
        </p:nvSpPr>
        <p:spPr>
          <a:xfrm>
            <a:off x="0" y="3217722"/>
            <a:ext cx="9144000" cy="1387500"/>
          </a:xfrm>
          <a:prstGeom prst="rect">
            <a:avLst/>
          </a:prstGeom>
          <a:noFill/>
          <a:ln>
            <a:noFill/>
          </a:ln>
        </p:spPr>
        <p:txBody>
          <a:bodyPr spcFirstLastPara="1" wrap="square" lIns="75575" tIns="75575" rIns="75575" bIns="75575" anchor="t" anchorCtr="0">
            <a:normAutofit/>
          </a:bodyPr>
          <a:lstStyle/>
          <a:p>
            <a:pPr marL="0" lvl="0" indent="0" algn="l" rtl="0">
              <a:spcBef>
                <a:spcPts val="0"/>
              </a:spcBef>
              <a:spcAft>
                <a:spcPts val="0"/>
              </a:spcAft>
              <a:buNone/>
            </a:pPr>
            <a:r>
              <a:rPr lang="en" sz="1700" u="sng">
                <a:solidFill>
                  <a:schemeClr val="dk2"/>
                </a:solidFill>
                <a:latin typeface="Source Sans Pro"/>
                <a:ea typeface="Source Sans Pro"/>
                <a:cs typeface="Source Sans Pro"/>
                <a:sym typeface="Source Sans Pro"/>
              </a:rPr>
              <a:t>Before Learning:</a:t>
            </a:r>
            <a:endParaRPr sz="1700" u="sng">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700" u="sng">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en" sz="1700">
                <a:solidFill>
                  <a:schemeClr val="dk2"/>
                </a:solidFill>
                <a:latin typeface="Source Sans Pro"/>
                <a:ea typeface="Source Sans Pro"/>
                <a:cs typeface="Source Sans Pro"/>
                <a:sym typeface="Source Sans Pro"/>
              </a:rPr>
              <a:t>I think there are  ______________________ ways to measure time because… </a:t>
            </a:r>
            <a:endParaRPr sz="1700">
              <a:solidFill>
                <a:schemeClr val="dk2"/>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900"/>
              <a:buFont typeface="Arial"/>
              <a:buNone/>
            </a:pPr>
            <a:endParaRPr sz="1500">
              <a:solidFill>
                <a:schemeClr val="dk2"/>
              </a:solidFill>
              <a:latin typeface="Sriracha"/>
              <a:ea typeface="Sriracha"/>
              <a:cs typeface="Sriracha"/>
              <a:sym typeface="Sriracha"/>
            </a:endParaRPr>
          </a:p>
        </p:txBody>
      </p:sp>
      <p:pic>
        <p:nvPicPr>
          <p:cNvPr id="155" name="Google Shape;155;p32"/>
          <p:cNvPicPr preferRelativeResize="0"/>
          <p:nvPr/>
        </p:nvPicPr>
        <p:blipFill>
          <a:blip r:embed="rId4">
            <a:alphaModFix/>
          </a:blip>
          <a:stretch>
            <a:fillRect/>
          </a:stretch>
        </p:blipFill>
        <p:spPr>
          <a:xfrm>
            <a:off x="1799200" y="1339863"/>
            <a:ext cx="4629150" cy="1695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0"/>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306" name="Google Shape;306;p50"/>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20</a:t>
            </a:fld>
            <a:endParaRPr/>
          </a:p>
        </p:txBody>
      </p:sp>
      <p:sp>
        <p:nvSpPr>
          <p:cNvPr id="307" name="Google Shape;307;p50"/>
          <p:cNvSpPr txBox="1"/>
          <p:nvPr/>
        </p:nvSpPr>
        <p:spPr>
          <a:xfrm>
            <a:off x="218025" y="1028875"/>
            <a:ext cx="3681600" cy="18462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Look at the second hand on an analog clock, watch the second-hand tick while the big hand moves one minute. OR Using a cell phone, start its stopwatch and watch it for one minute. </a:t>
            </a:r>
            <a:endParaRPr sz="1700">
              <a:solidFill>
                <a:schemeClr val="dk1"/>
              </a:solidFill>
              <a:latin typeface="Source Sans Pro"/>
              <a:ea typeface="Source Sans Pro"/>
              <a:cs typeface="Source Sans Pro"/>
              <a:sym typeface="Source Sans Pro"/>
            </a:endParaRPr>
          </a:p>
        </p:txBody>
      </p:sp>
      <p:sp>
        <p:nvSpPr>
          <p:cNvPr id="308" name="Google Shape;308;p50"/>
          <p:cNvSpPr txBox="1"/>
          <p:nvPr/>
        </p:nvSpPr>
        <p:spPr>
          <a:xfrm>
            <a:off x="2150450" y="2713063"/>
            <a:ext cx="3681600" cy="15663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Find someone in your house to talk to. Watch the second hand of an analog clock and talk for one minute. OR  Using a cell phone, start its stopwatch and talk for one minute. </a:t>
            </a:r>
            <a:endParaRPr sz="1700">
              <a:latin typeface="Source Sans Pro"/>
              <a:ea typeface="Source Sans Pro"/>
              <a:cs typeface="Source Sans Pro"/>
              <a:sym typeface="Source Sans Pro"/>
            </a:endParaRPr>
          </a:p>
        </p:txBody>
      </p:sp>
      <p:sp>
        <p:nvSpPr>
          <p:cNvPr id="309" name="Google Shape;309;p50"/>
          <p:cNvSpPr txBox="1"/>
          <p:nvPr/>
        </p:nvSpPr>
        <p:spPr>
          <a:xfrm>
            <a:off x="6164450" y="1028875"/>
            <a:ext cx="2855700" cy="3355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Source Sans Pro"/>
                <a:ea typeface="Source Sans Pro"/>
                <a:cs typeface="Source Sans Pro"/>
                <a:sym typeface="Source Sans Pro"/>
              </a:rPr>
              <a:t>What did you notice?</a:t>
            </a:r>
            <a:endParaRPr b="1" u="sng">
              <a:latin typeface="Source Sans Pro"/>
              <a:ea typeface="Source Sans Pro"/>
              <a:cs typeface="Source Sans Pro"/>
              <a:sym typeface="Source Sans Pro"/>
            </a:endParaRPr>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p:txBody>
      </p:sp>
      <p:pic>
        <p:nvPicPr>
          <p:cNvPr id="310" name="Google Shape;310;p50"/>
          <p:cNvPicPr preferRelativeResize="0"/>
          <p:nvPr/>
        </p:nvPicPr>
        <p:blipFill>
          <a:blip r:embed="rId3">
            <a:alphaModFix/>
          </a:blip>
          <a:stretch>
            <a:fillRect/>
          </a:stretch>
        </p:blipFill>
        <p:spPr>
          <a:xfrm rot="-1153560">
            <a:off x="452576" y="2978200"/>
            <a:ext cx="1381424" cy="1381424"/>
          </a:xfrm>
          <a:prstGeom prst="rect">
            <a:avLst/>
          </a:prstGeom>
          <a:noFill/>
          <a:ln w="19050" cap="flat" cmpd="sng">
            <a:solidFill>
              <a:schemeClr val="dk2"/>
            </a:solidFill>
            <a:prstDash val="solid"/>
            <a:round/>
            <a:headEnd type="none" w="sm" len="sm"/>
            <a:tailEnd type="none" w="sm" len="sm"/>
          </a:ln>
        </p:spPr>
      </p:pic>
      <p:pic>
        <p:nvPicPr>
          <p:cNvPr id="311" name="Google Shape;311;p50"/>
          <p:cNvPicPr preferRelativeResize="0"/>
          <p:nvPr/>
        </p:nvPicPr>
        <p:blipFill>
          <a:blip r:embed="rId4">
            <a:alphaModFix/>
          </a:blip>
          <a:stretch>
            <a:fillRect/>
          </a:stretch>
        </p:blipFill>
        <p:spPr>
          <a:xfrm rot="906614">
            <a:off x="4141852" y="1263220"/>
            <a:ext cx="1687768" cy="880089"/>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1"/>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317" name="Google Shape;317;p51"/>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21</a:t>
            </a:fld>
            <a:endParaRPr/>
          </a:p>
        </p:txBody>
      </p:sp>
      <p:sp>
        <p:nvSpPr>
          <p:cNvPr id="318" name="Google Shape;318;p51"/>
          <p:cNvSpPr txBox="1"/>
          <p:nvPr/>
        </p:nvSpPr>
        <p:spPr>
          <a:xfrm>
            <a:off x="5562450" y="1113100"/>
            <a:ext cx="3195900" cy="3355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Source Sans Pro"/>
                <a:ea typeface="Source Sans Pro"/>
                <a:cs typeface="Source Sans Pro"/>
                <a:sym typeface="Source Sans Pro"/>
              </a:rPr>
              <a:t>What did you notice?</a:t>
            </a:r>
            <a:endParaRPr b="1" u="sng">
              <a:latin typeface="Source Sans Pro"/>
              <a:ea typeface="Source Sans Pro"/>
              <a:cs typeface="Source Sans Pro"/>
              <a:sym typeface="Source Sans Pro"/>
            </a:endParaRPr>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p:txBody>
      </p:sp>
      <p:sp>
        <p:nvSpPr>
          <p:cNvPr id="319" name="Google Shape;319;p51"/>
          <p:cNvSpPr txBox="1"/>
          <p:nvPr/>
        </p:nvSpPr>
        <p:spPr>
          <a:xfrm>
            <a:off x="635300" y="1332775"/>
            <a:ext cx="3195900" cy="1566300"/>
          </a:xfrm>
          <a:prstGeom prst="rect">
            <a:avLst/>
          </a:prstGeom>
          <a:solidFill>
            <a:srgbClr val="FFE5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Find a quiet place in your home or yard. Take something with you to measure the time. Sit or lie with your eyes closed for 10 minutes. </a:t>
            </a:r>
            <a:r>
              <a:rPr lang="en" sz="1700">
                <a:solidFill>
                  <a:schemeClr val="dk1"/>
                </a:solidFill>
                <a:latin typeface="Calibri"/>
                <a:ea typeface="Calibri"/>
                <a:cs typeface="Calibri"/>
                <a:sym typeface="Calibri"/>
              </a:rPr>
              <a:t> </a:t>
            </a:r>
            <a:endParaRPr sz="1700"/>
          </a:p>
        </p:txBody>
      </p:sp>
      <p:sp>
        <p:nvSpPr>
          <p:cNvPr id="320" name="Google Shape;320;p51"/>
          <p:cNvSpPr txBox="1"/>
          <p:nvPr/>
        </p:nvSpPr>
        <p:spPr>
          <a:xfrm>
            <a:off x="2070025" y="2765900"/>
            <a:ext cx="3103200" cy="1006200"/>
          </a:xfrm>
          <a:prstGeom prst="rect">
            <a:avLst/>
          </a:prstGeom>
          <a:solidFill>
            <a:srgbClr val="FFE5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Using your tv or a computer or tablet, watch a video for 10 minutes.  </a:t>
            </a:r>
            <a:endParaRPr sz="1700">
              <a:latin typeface="Source Sans Pro"/>
              <a:ea typeface="Source Sans Pro"/>
              <a:cs typeface="Source Sans Pro"/>
              <a:sym typeface="Source Sans Pro"/>
            </a:endParaRPr>
          </a:p>
        </p:txBody>
      </p:sp>
      <p:pic>
        <p:nvPicPr>
          <p:cNvPr id="321" name="Google Shape;321;p51"/>
          <p:cNvPicPr preferRelativeResize="0"/>
          <p:nvPr/>
        </p:nvPicPr>
        <p:blipFill>
          <a:blip r:embed="rId3">
            <a:alphaModFix/>
          </a:blip>
          <a:stretch>
            <a:fillRect/>
          </a:stretch>
        </p:blipFill>
        <p:spPr>
          <a:xfrm rot="655019">
            <a:off x="3996236" y="887582"/>
            <a:ext cx="1227957" cy="1502688"/>
          </a:xfrm>
          <a:prstGeom prst="rect">
            <a:avLst/>
          </a:prstGeom>
          <a:noFill/>
          <a:ln w="19050" cap="flat" cmpd="sng">
            <a:solidFill>
              <a:srgbClr val="000000"/>
            </a:solidFill>
            <a:prstDash val="solid"/>
            <a:round/>
            <a:headEnd type="none" w="sm" len="sm"/>
            <a:tailEnd type="none" w="sm" len="sm"/>
          </a:ln>
        </p:spPr>
      </p:pic>
      <p:pic>
        <p:nvPicPr>
          <p:cNvPr id="322" name="Google Shape;322;p51"/>
          <p:cNvPicPr preferRelativeResize="0"/>
          <p:nvPr/>
        </p:nvPicPr>
        <p:blipFill>
          <a:blip r:embed="rId4">
            <a:alphaModFix/>
          </a:blip>
          <a:stretch>
            <a:fillRect/>
          </a:stretch>
        </p:blipFill>
        <p:spPr>
          <a:xfrm rot="-1190099">
            <a:off x="619390" y="3034449"/>
            <a:ext cx="1218442" cy="1581602"/>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328" name="Google Shape;328;p5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22</a:t>
            </a:fld>
            <a:endParaRPr/>
          </a:p>
        </p:txBody>
      </p:sp>
      <p:sp>
        <p:nvSpPr>
          <p:cNvPr id="329" name="Google Shape;329;p52"/>
          <p:cNvSpPr txBox="1"/>
          <p:nvPr/>
        </p:nvSpPr>
        <p:spPr>
          <a:xfrm>
            <a:off x="5990225" y="1002775"/>
            <a:ext cx="2813700" cy="3355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Source Sans Pro"/>
                <a:ea typeface="Source Sans Pro"/>
                <a:cs typeface="Source Sans Pro"/>
                <a:sym typeface="Source Sans Pro"/>
              </a:rPr>
              <a:t>What did you notice?</a:t>
            </a:r>
            <a:endParaRPr b="1" u="sng">
              <a:latin typeface="Source Sans Pro"/>
              <a:ea typeface="Source Sans Pro"/>
              <a:cs typeface="Source Sans Pro"/>
              <a:sym typeface="Source Sans Pro"/>
            </a:endParaRPr>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p:txBody>
      </p:sp>
      <p:sp>
        <p:nvSpPr>
          <p:cNvPr id="330" name="Google Shape;330;p52"/>
          <p:cNvSpPr txBox="1"/>
          <p:nvPr/>
        </p:nvSpPr>
        <p:spPr>
          <a:xfrm>
            <a:off x="744350" y="1693400"/>
            <a:ext cx="2448300" cy="1006200"/>
          </a:xfrm>
          <a:prstGeom prst="rect">
            <a:avLst/>
          </a:prstGeom>
          <a:solidFill>
            <a:srgbClr val="A2C4C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Turn on some music and dance around for 10 seconds.  </a:t>
            </a:r>
            <a:endParaRPr sz="1700">
              <a:latin typeface="Source Sans Pro"/>
              <a:ea typeface="Source Sans Pro"/>
              <a:cs typeface="Source Sans Pro"/>
              <a:sym typeface="Source Sans Pro"/>
            </a:endParaRPr>
          </a:p>
        </p:txBody>
      </p:sp>
      <p:sp>
        <p:nvSpPr>
          <p:cNvPr id="331" name="Google Shape;331;p52"/>
          <p:cNvSpPr txBox="1"/>
          <p:nvPr/>
        </p:nvSpPr>
        <p:spPr>
          <a:xfrm>
            <a:off x="2265600" y="2664950"/>
            <a:ext cx="2306400" cy="1006200"/>
          </a:xfrm>
          <a:prstGeom prst="rect">
            <a:avLst/>
          </a:prstGeom>
          <a:solidFill>
            <a:srgbClr val="A2C4C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Turn on some music and dance around for 2 minutes.  </a:t>
            </a:r>
            <a:endParaRPr sz="1700">
              <a:latin typeface="Source Sans Pro"/>
              <a:ea typeface="Source Sans Pro"/>
              <a:cs typeface="Source Sans Pro"/>
              <a:sym typeface="Source Sans Pro"/>
            </a:endParaRPr>
          </a:p>
        </p:txBody>
      </p:sp>
      <p:pic>
        <p:nvPicPr>
          <p:cNvPr id="332" name="Google Shape;332;p52"/>
          <p:cNvPicPr preferRelativeResize="0"/>
          <p:nvPr/>
        </p:nvPicPr>
        <p:blipFill>
          <a:blip r:embed="rId3">
            <a:alphaModFix/>
          </a:blip>
          <a:stretch>
            <a:fillRect/>
          </a:stretch>
        </p:blipFill>
        <p:spPr>
          <a:xfrm rot="1287698">
            <a:off x="3709112" y="1152725"/>
            <a:ext cx="1725775" cy="1328374"/>
          </a:xfrm>
          <a:prstGeom prst="rect">
            <a:avLst/>
          </a:prstGeom>
          <a:noFill/>
          <a:ln w="19050" cap="flat" cmpd="sng">
            <a:solidFill>
              <a:schemeClr val="dk1"/>
            </a:solidFill>
            <a:prstDash val="solid"/>
            <a:round/>
            <a:headEnd type="none" w="sm" len="sm"/>
            <a:tailEnd type="none" w="sm" len="sm"/>
          </a:ln>
        </p:spPr>
      </p:pic>
      <p:pic>
        <p:nvPicPr>
          <p:cNvPr id="333" name="Google Shape;333;p52"/>
          <p:cNvPicPr preferRelativeResize="0"/>
          <p:nvPr/>
        </p:nvPicPr>
        <p:blipFill>
          <a:blip r:embed="rId4">
            <a:alphaModFix/>
          </a:blip>
          <a:stretch>
            <a:fillRect/>
          </a:stretch>
        </p:blipFill>
        <p:spPr>
          <a:xfrm rot="-1681020">
            <a:off x="650925" y="3072475"/>
            <a:ext cx="1160650" cy="1700001"/>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3"/>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339" name="Google Shape;339;p5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23</a:t>
            </a:fld>
            <a:endParaRPr/>
          </a:p>
        </p:txBody>
      </p:sp>
      <p:sp>
        <p:nvSpPr>
          <p:cNvPr id="340" name="Google Shape;340;p53"/>
          <p:cNvSpPr txBox="1"/>
          <p:nvPr/>
        </p:nvSpPr>
        <p:spPr>
          <a:xfrm>
            <a:off x="5550875" y="1002775"/>
            <a:ext cx="3169500" cy="3355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Source Sans Pro"/>
                <a:ea typeface="Source Sans Pro"/>
                <a:cs typeface="Source Sans Pro"/>
                <a:sym typeface="Source Sans Pro"/>
              </a:rPr>
              <a:t>What did you notice?</a:t>
            </a:r>
            <a:endParaRPr b="1" u="sng">
              <a:latin typeface="Source Sans Pro"/>
              <a:ea typeface="Source Sans Pro"/>
              <a:cs typeface="Source Sans Pro"/>
              <a:sym typeface="Source Sans Pro"/>
            </a:endParaRPr>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0" lvl="0" indent="0" algn="l" rtl="0">
              <a:spcBef>
                <a:spcPts val="0"/>
              </a:spcBef>
              <a:spcAft>
                <a:spcPts val="0"/>
              </a:spcAft>
              <a:buNone/>
            </a:pPr>
            <a:endParaRPr sz="1200" b="1" u="sng"/>
          </a:p>
        </p:txBody>
      </p:sp>
      <p:sp>
        <p:nvSpPr>
          <p:cNvPr id="341" name="Google Shape;341;p53"/>
          <p:cNvSpPr txBox="1"/>
          <p:nvPr/>
        </p:nvSpPr>
        <p:spPr>
          <a:xfrm>
            <a:off x="457200" y="1428850"/>
            <a:ext cx="2275800" cy="10062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Choose something you like to do and do it for 30 minutes.</a:t>
            </a:r>
            <a:endParaRPr sz="1700">
              <a:latin typeface="Source Sans Pro"/>
              <a:ea typeface="Source Sans Pro"/>
              <a:cs typeface="Source Sans Pro"/>
              <a:sym typeface="Source Sans Pro"/>
            </a:endParaRPr>
          </a:p>
        </p:txBody>
      </p:sp>
      <p:sp>
        <p:nvSpPr>
          <p:cNvPr id="342" name="Google Shape;342;p53"/>
          <p:cNvSpPr txBox="1"/>
          <p:nvPr/>
        </p:nvSpPr>
        <p:spPr>
          <a:xfrm>
            <a:off x="2257425" y="2344150"/>
            <a:ext cx="2275800" cy="1286400"/>
          </a:xfrm>
          <a:prstGeom prst="rect">
            <a:avLst/>
          </a:prstGeom>
          <a:solidFill>
            <a:srgbClr val="EAD1DC"/>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Clr>
                <a:schemeClr val="dk1"/>
              </a:buClr>
              <a:buSzPts val="1100"/>
              <a:buFont typeface="Arial"/>
              <a:buNone/>
            </a:pPr>
            <a:r>
              <a:rPr lang="en" sz="1700">
                <a:solidFill>
                  <a:schemeClr val="dk1"/>
                </a:solidFill>
                <a:latin typeface="Source Sans Pro"/>
                <a:ea typeface="Source Sans Pro"/>
                <a:cs typeface="Source Sans Pro"/>
                <a:sym typeface="Source Sans Pro"/>
              </a:rPr>
              <a:t>Choose something you don’t really like doing and do it for 10 minutes.  </a:t>
            </a:r>
            <a:endParaRPr sz="1700">
              <a:latin typeface="Source Sans Pro"/>
              <a:ea typeface="Source Sans Pro"/>
              <a:cs typeface="Source Sans Pro"/>
              <a:sym typeface="Source Sans Pro"/>
            </a:endParaRPr>
          </a:p>
        </p:txBody>
      </p:sp>
      <p:pic>
        <p:nvPicPr>
          <p:cNvPr id="343" name="Google Shape;343;p53"/>
          <p:cNvPicPr preferRelativeResize="0"/>
          <p:nvPr/>
        </p:nvPicPr>
        <p:blipFill>
          <a:blip r:embed="rId3">
            <a:alphaModFix/>
          </a:blip>
          <a:stretch>
            <a:fillRect/>
          </a:stretch>
        </p:blipFill>
        <p:spPr>
          <a:xfrm rot="1277687">
            <a:off x="3023281" y="880970"/>
            <a:ext cx="1572134" cy="1022411"/>
          </a:xfrm>
          <a:prstGeom prst="rect">
            <a:avLst/>
          </a:prstGeom>
          <a:noFill/>
          <a:ln w="9525" cap="flat" cmpd="sng">
            <a:solidFill>
              <a:schemeClr val="dk1"/>
            </a:solidFill>
            <a:prstDash val="solid"/>
            <a:round/>
            <a:headEnd type="none" w="sm" len="sm"/>
            <a:tailEnd type="none" w="sm" len="sm"/>
          </a:ln>
        </p:spPr>
      </p:pic>
      <p:pic>
        <p:nvPicPr>
          <p:cNvPr id="344" name="Google Shape;344;p53"/>
          <p:cNvPicPr preferRelativeResize="0"/>
          <p:nvPr/>
        </p:nvPicPr>
        <p:blipFill>
          <a:blip r:embed="rId4">
            <a:alphaModFix/>
          </a:blip>
          <a:stretch>
            <a:fillRect/>
          </a:stretch>
        </p:blipFill>
        <p:spPr>
          <a:xfrm rot="-1350983">
            <a:off x="415680" y="3241301"/>
            <a:ext cx="1571788" cy="966994"/>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4"/>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350" name="Google Shape;350;p5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24</a:t>
            </a:fld>
            <a:endParaRPr/>
          </a:p>
        </p:txBody>
      </p:sp>
      <p:sp>
        <p:nvSpPr>
          <p:cNvPr id="351" name="Google Shape;351;p54"/>
          <p:cNvSpPr txBox="1"/>
          <p:nvPr/>
        </p:nvSpPr>
        <p:spPr>
          <a:xfrm>
            <a:off x="982500" y="1176825"/>
            <a:ext cx="3243000" cy="22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Source Sans Pro"/>
                <a:ea typeface="Source Sans Pro"/>
                <a:cs typeface="Source Sans Pro"/>
                <a:sym typeface="Source Sans Pro"/>
              </a:rPr>
              <a:t>In the book, </a:t>
            </a:r>
            <a:r>
              <a:rPr lang="en" sz="1900" i="1">
                <a:latin typeface="Source Sans Pro"/>
                <a:ea typeface="Source Sans Pro"/>
                <a:cs typeface="Source Sans Pro"/>
                <a:sym typeface="Source Sans Pro"/>
              </a:rPr>
              <a:t>A Second, a Minute, a Week with Days in It, </a:t>
            </a:r>
            <a:r>
              <a:rPr lang="en" sz="1900">
                <a:latin typeface="Source Sans Pro"/>
                <a:ea typeface="Source Sans Pro"/>
                <a:cs typeface="Source Sans Pro"/>
                <a:sym typeface="Source Sans Pro"/>
              </a:rPr>
              <a:t>we hear about what time is and how it is measured. </a:t>
            </a:r>
            <a:r>
              <a:rPr lang="en" sz="1900">
                <a:solidFill>
                  <a:schemeClr val="dk1"/>
                </a:solidFill>
                <a:latin typeface="Source Sans Pro"/>
                <a:ea typeface="Source Sans Pro"/>
                <a:cs typeface="Source Sans Pro"/>
                <a:sym typeface="Source Sans Pro"/>
              </a:rPr>
              <a:t> Listen closely! Think about how these different times are related to each other. </a:t>
            </a:r>
            <a:endParaRPr sz="1900">
              <a:latin typeface="Source Sans Pro"/>
              <a:ea typeface="Source Sans Pro"/>
              <a:cs typeface="Source Sans Pro"/>
              <a:sym typeface="Source Sans Pro"/>
            </a:endParaRPr>
          </a:p>
        </p:txBody>
      </p:sp>
      <p:pic>
        <p:nvPicPr>
          <p:cNvPr id="352" name="Google Shape;352;p54">
            <a:hlinkClick r:id="rId3"/>
          </p:cNvPr>
          <p:cNvPicPr preferRelativeResize="0"/>
          <p:nvPr/>
        </p:nvPicPr>
        <p:blipFill>
          <a:blip r:embed="rId4">
            <a:alphaModFix/>
          </a:blip>
          <a:stretch>
            <a:fillRect/>
          </a:stretch>
        </p:blipFill>
        <p:spPr>
          <a:xfrm>
            <a:off x="5203100" y="1017478"/>
            <a:ext cx="3114675" cy="3619500"/>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5"/>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a:t>
            </a:r>
            <a:endParaRPr sz="3200" b="1">
              <a:latin typeface="Oxygen"/>
              <a:ea typeface="Oxygen"/>
              <a:cs typeface="Oxygen"/>
              <a:sym typeface="Oxygen"/>
            </a:endParaRPr>
          </a:p>
        </p:txBody>
      </p:sp>
      <p:sp>
        <p:nvSpPr>
          <p:cNvPr id="358" name="Google Shape;358;p5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25</a:t>
            </a:fld>
            <a:endParaRPr/>
          </a:p>
        </p:txBody>
      </p:sp>
      <p:sp>
        <p:nvSpPr>
          <p:cNvPr id="359" name="Google Shape;359;p55"/>
          <p:cNvSpPr txBox="1"/>
          <p:nvPr/>
        </p:nvSpPr>
        <p:spPr>
          <a:xfrm>
            <a:off x="205175" y="762925"/>
            <a:ext cx="8644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Source Sans Pro"/>
                <a:ea typeface="Source Sans Pro"/>
                <a:cs typeface="Source Sans Pro"/>
                <a:sym typeface="Source Sans Pro"/>
              </a:rPr>
              <a:t>The poem below </a:t>
            </a:r>
            <a:r>
              <a:rPr lang="en" sz="1500">
                <a:solidFill>
                  <a:schemeClr val="dk1"/>
                </a:solidFill>
                <a:latin typeface="Source Sans Pro"/>
                <a:ea typeface="Source Sans Pro"/>
                <a:cs typeface="Source Sans Pro"/>
                <a:sym typeface="Source Sans Pro"/>
              </a:rPr>
              <a:t>shows how different units of time are related to each other. </a:t>
            </a:r>
            <a:r>
              <a:rPr lang="en" sz="1500">
                <a:latin typeface="Source Sans Pro"/>
                <a:ea typeface="Source Sans Pro"/>
                <a:cs typeface="Source Sans Pro"/>
                <a:sym typeface="Source Sans Pro"/>
              </a:rPr>
              <a:t>What numbers and words would complete the poem? What patterns do you notice? Listen to our last story again for help if needed.</a:t>
            </a:r>
            <a:endParaRPr>
              <a:latin typeface="Source Sans Pro"/>
              <a:ea typeface="Source Sans Pro"/>
              <a:cs typeface="Source Sans Pro"/>
              <a:sym typeface="Source Sans Pro"/>
            </a:endParaRPr>
          </a:p>
        </p:txBody>
      </p:sp>
      <p:sp>
        <p:nvSpPr>
          <p:cNvPr id="360" name="Google Shape;360;p55"/>
          <p:cNvSpPr txBox="1"/>
          <p:nvPr/>
        </p:nvSpPr>
        <p:spPr>
          <a:xfrm>
            <a:off x="2346975" y="1700475"/>
            <a:ext cx="66384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r>
              <a:rPr lang="en" sz="1800"/>
              <a:t>                              60 seconds make up 1                                .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                                  minutes make up 1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                                       hours make up 1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                                        days make up 1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                                      weeks make up 1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                                    months make up 1                                 .    </a:t>
            </a:r>
            <a:r>
              <a:rPr lang="en" sz="1600"/>
              <a:t> </a:t>
            </a:r>
            <a:endParaRPr sz="1600"/>
          </a:p>
        </p:txBody>
      </p:sp>
      <p:sp>
        <p:nvSpPr>
          <p:cNvPr id="361" name="Google Shape;361;p55"/>
          <p:cNvSpPr txBox="1"/>
          <p:nvPr/>
        </p:nvSpPr>
        <p:spPr>
          <a:xfrm>
            <a:off x="4023225" y="2227775"/>
            <a:ext cx="485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2" name="Google Shape;362;p55"/>
          <p:cNvSpPr txBox="1"/>
          <p:nvPr/>
        </p:nvSpPr>
        <p:spPr>
          <a:xfrm>
            <a:off x="6751200" y="1638900"/>
            <a:ext cx="1935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3" name="Google Shape;363;p55"/>
          <p:cNvSpPr txBox="1"/>
          <p:nvPr/>
        </p:nvSpPr>
        <p:spPr>
          <a:xfrm>
            <a:off x="6676200" y="2143863"/>
            <a:ext cx="2010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55"/>
          <p:cNvSpPr txBox="1"/>
          <p:nvPr/>
        </p:nvSpPr>
        <p:spPr>
          <a:xfrm>
            <a:off x="4284575" y="2784850"/>
            <a:ext cx="485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5" name="Google Shape;365;p55"/>
          <p:cNvSpPr txBox="1"/>
          <p:nvPr/>
        </p:nvSpPr>
        <p:spPr>
          <a:xfrm>
            <a:off x="6713700" y="2746025"/>
            <a:ext cx="2010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6" name="Google Shape;366;p55"/>
          <p:cNvSpPr txBox="1"/>
          <p:nvPr/>
        </p:nvSpPr>
        <p:spPr>
          <a:xfrm>
            <a:off x="4329300" y="3381550"/>
            <a:ext cx="485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7" name="Google Shape;367;p55"/>
          <p:cNvSpPr txBox="1"/>
          <p:nvPr/>
        </p:nvSpPr>
        <p:spPr>
          <a:xfrm>
            <a:off x="6713700" y="3348175"/>
            <a:ext cx="2010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8" name="Google Shape;368;p55"/>
          <p:cNvSpPr txBox="1"/>
          <p:nvPr/>
        </p:nvSpPr>
        <p:spPr>
          <a:xfrm>
            <a:off x="4284575" y="3908625"/>
            <a:ext cx="485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9" name="Google Shape;369;p55"/>
          <p:cNvSpPr txBox="1"/>
          <p:nvPr/>
        </p:nvSpPr>
        <p:spPr>
          <a:xfrm>
            <a:off x="6676200" y="3853150"/>
            <a:ext cx="2010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70" name="Google Shape;370;p55"/>
          <p:cNvSpPr txBox="1"/>
          <p:nvPr/>
        </p:nvSpPr>
        <p:spPr>
          <a:xfrm>
            <a:off x="4156575" y="4384238"/>
            <a:ext cx="485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71" name="Google Shape;371;p55"/>
          <p:cNvSpPr txBox="1"/>
          <p:nvPr/>
        </p:nvSpPr>
        <p:spPr>
          <a:xfrm>
            <a:off x="6676200" y="4395525"/>
            <a:ext cx="2010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72" name="Google Shape;372;p55"/>
          <p:cNvSpPr txBox="1"/>
          <p:nvPr/>
        </p:nvSpPr>
        <p:spPr>
          <a:xfrm>
            <a:off x="3667575" y="1469600"/>
            <a:ext cx="5317800" cy="3632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3" name="Google Shape;373;p55"/>
          <p:cNvSpPr txBox="1"/>
          <p:nvPr/>
        </p:nvSpPr>
        <p:spPr>
          <a:xfrm>
            <a:off x="164625" y="1690650"/>
            <a:ext cx="3288900" cy="3016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latin typeface="Source Sans Pro"/>
                <a:ea typeface="Source Sans Pro"/>
                <a:cs typeface="Source Sans Pro"/>
                <a:sym typeface="Source Sans Pro"/>
              </a:rPr>
              <a:t>What patterns do you notice?</a:t>
            </a:r>
            <a:endParaRPr sz="1600" u="sng">
              <a:latin typeface="Source Sans Pro"/>
              <a:ea typeface="Source Sans Pro"/>
              <a:cs typeface="Source Sans Pro"/>
              <a:sym typeface="Source Sans Pr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6"/>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 A day in the life of...me! </a:t>
            </a:r>
            <a:endParaRPr sz="3200" b="1">
              <a:latin typeface="Oxygen"/>
              <a:ea typeface="Oxygen"/>
              <a:cs typeface="Oxygen"/>
              <a:sym typeface="Oxygen"/>
            </a:endParaRPr>
          </a:p>
        </p:txBody>
      </p:sp>
      <p:sp>
        <p:nvSpPr>
          <p:cNvPr id="379" name="Google Shape;379;p5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26</a:t>
            </a:fld>
            <a:endParaRPr/>
          </a:p>
        </p:txBody>
      </p:sp>
      <p:sp>
        <p:nvSpPr>
          <p:cNvPr id="380" name="Google Shape;380;p56"/>
          <p:cNvSpPr txBox="1"/>
          <p:nvPr/>
        </p:nvSpPr>
        <p:spPr>
          <a:xfrm>
            <a:off x="93300" y="878300"/>
            <a:ext cx="32970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Source Sans Pro"/>
                <a:ea typeface="Source Sans Pro"/>
                <a:cs typeface="Source Sans Pro"/>
                <a:sym typeface="Source Sans Pro"/>
              </a:rPr>
              <a:t>What does a day look like for you? </a:t>
            </a:r>
            <a:r>
              <a:rPr lang="en" sz="1900">
                <a:solidFill>
                  <a:schemeClr val="dk1"/>
                </a:solidFill>
                <a:latin typeface="Source Sans Pro"/>
                <a:ea typeface="Source Sans Pro"/>
                <a:cs typeface="Source Sans Pro"/>
                <a:sym typeface="Source Sans Pro"/>
              </a:rPr>
              <a:t>Keep a record of your activities over one day (24 hours). Record the start time and approximately how long each activity took. You can use the next slides to record.</a:t>
            </a:r>
            <a:endParaRPr sz="19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a:solidFill>
                <a:schemeClr val="dk1"/>
              </a:solidFill>
              <a:latin typeface="Calibri"/>
              <a:ea typeface="Calibri"/>
              <a:cs typeface="Calibri"/>
              <a:sym typeface="Calibri"/>
            </a:endParaRPr>
          </a:p>
        </p:txBody>
      </p:sp>
      <p:graphicFrame>
        <p:nvGraphicFramePr>
          <p:cNvPr id="381" name="Google Shape;381;p56"/>
          <p:cNvGraphicFramePr/>
          <p:nvPr/>
        </p:nvGraphicFramePr>
        <p:xfrm>
          <a:off x="3921225" y="1474550"/>
          <a:ext cx="3000000" cy="3000000"/>
        </p:xfrm>
        <a:graphic>
          <a:graphicData uri="http://schemas.openxmlformats.org/drawingml/2006/table">
            <a:tbl>
              <a:tblPr>
                <a:noFill/>
                <a:tableStyleId>{B2FAAC82-88B9-406B-8C32-B7C8F5FC2D76}</a:tableStyleId>
              </a:tblPr>
              <a:tblGrid>
                <a:gridCol w="1333050">
                  <a:extLst>
                    <a:ext uri="{9D8B030D-6E8A-4147-A177-3AD203B41FA5}">
                      <a16:colId xmlns:a16="http://schemas.microsoft.com/office/drawing/2014/main" val="20000"/>
                    </a:ext>
                  </a:extLst>
                </a:gridCol>
                <a:gridCol w="1473100">
                  <a:extLst>
                    <a:ext uri="{9D8B030D-6E8A-4147-A177-3AD203B41FA5}">
                      <a16:colId xmlns:a16="http://schemas.microsoft.com/office/drawing/2014/main" val="20001"/>
                    </a:ext>
                  </a:extLst>
                </a:gridCol>
                <a:gridCol w="1473100">
                  <a:extLst>
                    <a:ext uri="{9D8B030D-6E8A-4147-A177-3AD203B41FA5}">
                      <a16:colId xmlns:a16="http://schemas.microsoft.com/office/drawing/2014/main" val="20002"/>
                    </a:ext>
                  </a:extLst>
                </a:gridCol>
              </a:tblGrid>
              <a:tr h="688125">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Activity</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Start Time</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Duration (Length of Activity)</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688125">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Feed the dog </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9:05</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4 minutes</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85850">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Eat breakfast</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9:20</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12 minutes</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85850">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Play Minecraft</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9:45</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Source Sans Pro"/>
                          <a:ea typeface="Source Sans Pro"/>
                          <a:cs typeface="Source Sans Pro"/>
                          <a:sym typeface="Source Sans Pro"/>
                        </a:rPr>
                        <a:t>60 minutes</a:t>
                      </a:r>
                      <a:endParaRPr sz="1600">
                        <a:latin typeface="Source Sans Pro"/>
                        <a:ea typeface="Source Sans Pro"/>
                        <a:cs typeface="Source Sans Pro"/>
                        <a:sym typeface="Source Sans Pr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82" name="Google Shape;382;p56"/>
          <p:cNvSpPr txBox="1"/>
          <p:nvPr/>
        </p:nvSpPr>
        <p:spPr>
          <a:xfrm>
            <a:off x="3921225" y="949650"/>
            <a:ext cx="23379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Source Sans Pro"/>
                <a:ea typeface="Source Sans Pro"/>
                <a:cs typeface="Source Sans Pro"/>
                <a:sym typeface="Source Sans Pro"/>
              </a:rPr>
              <a:t>For example:</a:t>
            </a:r>
            <a:endParaRPr sz="1900">
              <a:latin typeface="Source Sans Pro"/>
              <a:ea typeface="Source Sans Pro"/>
              <a:cs typeface="Source Sans Pro"/>
              <a:sym typeface="Source Sans Pro"/>
            </a:endParaRPr>
          </a:p>
        </p:txBody>
      </p:sp>
      <p:pic>
        <p:nvPicPr>
          <p:cNvPr id="383" name="Google Shape;383;p56"/>
          <p:cNvPicPr preferRelativeResize="0"/>
          <p:nvPr/>
        </p:nvPicPr>
        <p:blipFill>
          <a:blip r:embed="rId3">
            <a:alphaModFix/>
          </a:blip>
          <a:stretch>
            <a:fillRect/>
          </a:stretch>
        </p:blipFill>
        <p:spPr>
          <a:xfrm rot="955750">
            <a:off x="1001349" y="3061475"/>
            <a:ext cx="1962998" cy="19629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7"/>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 A day in the life of...me! </a:t>
            </a:r>
            <a:endParaRPr sz="3200" b="1">
              <a:latin typeface="Oxygen"/>
              <a:ea typeface="Oxygen"/>
              <a:cs typeface="Oxygen"/>
              <a:sym typeface="Oxygen"/>
            </a:endParaRPr>
          </a:p>
        </p:txBody>
      </p:sp>
      <p:sp>
        <p:nvSpPr>
          <p:cNvPr id="389" name="Google Shape;389;p57"/>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27</a:t>
            </a:fld>
            <a:endParaRPr/>
          </a:p>
        </p:txBody>
      </p:sp>
      <p:graphicFrame>
        <p:nvGraphicFramePr>
          <p:cNvPr id="390" name="Google Shape;390;p57"/>
          <p:cNvGraphicFramePr/>
          <p:nvPr/>
        </p:nvGraphicFramePr>
        <p:xfrm>
          <a:off x="186863" y="834775"/>
          <a:ext cx="3000000" cy="3000000"/>
        </p:xfrm>
        <a:graphic>
          <a:graphicData uri="http://schemas.openxmlformats.org/drawingml/2006/table">
            <a:tbl>
              <a:tblPr>
                <a:noFill/>
                <a:tableStyleId>{B2FAAC82-88B9-406B-8C32-B7C8F5FC2D76}</a:tableStyleId>
              </a:tblPr>
              <a:tblGrid>
                <a:gridCol w="3275850">
                  <a:extLst>
                    <a:ext uri="{9D8B030D-6E8A-4147-A177-3AD203B41FA5}">
                      <a16:colId xmlns:a16="http://schemas.microsoft.com/office/drawing/2014/main" val="20000"/>
                    </a:ext>
                  </a:extLst>
                </a:gridCol>
                <a:gridCol w="2571000">
                  <a:extLst>
                    <a:ext uri="{9D8B030D-6E8A-4147-A177-3AD203B41FA5}">
                      <a16:colId xmlns:a16="http://schemas.microsoft.com/office/drawing/2014/main" val="20001"/>
                    </a:ext>
                  </a:extLst>
                </a:gridCol>
                <a:gridCol w="292342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Activity </a:t>
                      </a:r>
                      <a:endParaRPr sz="15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Start Time</a:t>
                      </a:r>
                      <a:endParaRPr sz="15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Duration (Length of Activity)</a:t>
                      </a:r>
                      <a:endParaRPr sz="1500" b="1">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8"/>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 A day in the life of...me! </a:t>
            </a:r>
            <a:endParaRPr sz="3200" b="1">
              <a:latin typeface="Oxygen"/>
              <a:ea typeface="Oxygen"/>
              <a:cs typeface="Oxygen"/>
              <a:sym typeface="Oxygen"/>
            </a:endParaRPr>
          </a:p>
        </p:txBody>
      </p:sp>
      <p:sp>
        <p:nvSpPr>
          <p:cNvPr id="396" name="Google Shape;396;p58"/>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28</a:t>
            </a:fld>
            <a:endParaRPr/>
          </a:p>
        </p:txBody>
      </p:sp>
      <p:graphicFrame>
        <p:nvGraphicFramePr>
          <p:cNvPr id="397" name="Google Shape;397;p58"/>
          <p:cNvGraphicFramePr/>
          <p:nvPr/>
        </p:nvGraphicFramePr>
        <p:xfrm>
          <a:off x="186863" y="834775"/>
          <a:ext cx="3000000" cy="3000000"/>
        </p:xfrm>
        <a:graphic>
          <a:graphicData uri="http://schemas.openxmlformats.org/drawingml/2006/table">
            <a:tbl>
              <a:tblPr>
                <a:noFill/>
                <a:tableStyleId>{B2FAAC82-88B9-406B-8C32-B7C8F5FC2D76}</a:tableStyleId>
              </a:tblPr>
              <a:tblGrid>
                <a:gridCol w="3275850">
                  <a:extLst>
                    <a:ext uri="{9D8B030D-6E8A-4147-A177-3AD203B41FA5}">
                      <a16:colId xmlns:a16="http://schemas.microsoft.com/office/drawing/2014/main" val="20000"/>
                    </a:ext>
                  </a:extLst>
                </a:gridCol>
                <a:gridCol w="2571000">
                  <a:extLst>
                    <a:ext uri="{9D8B030D-6E8A-4147-A177-3AD203B41FA5}">
                      <a16:colId xmlns:a16="http://schemas.microsoft.com/office/drawing/2014/main" val="20001"/>
                    </a:ext>
                  </a:extLst>
                </a:gridCol>
                <a:gridCol w="292342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Activity </a:t>
                      </a:r>
                      <a:endParaRPr sz="15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Start Time</a:t>
                      </a:r>
                      <a:endParaRPr sz="15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Duration (Length of Activity)</a:t>
                      </a:r>
                      <a:endParaRPr sz="1500" b="1">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latin typeface="Permanent Marker"/>
                <a:ea typeface="Permanent Marker"/>
                <a:cs typeface="Permanent Marker"/>
                <a:sym typeface="Permanent Marker"/>
              </a:rPr>
              <a:t>Measuring time - A day in the life of...me! </a:t>
            </a:r>
            <a:endParaRPr sz="3200" b="1">
              <a:latin typeface="Oxygen"/>
              <a:ea typeface="Oxygen"/>
              <a:cs typeface="Oxygen"/>
              <a:sym typeface="Oxygen"/>
            </a:endParaRPr>
          </a:p>
        </p:txBody>
      </p:sp>
      <p:sp>
        <p:nvSpPr>
          <p:cNvPr id="403" name="Google Shape;403;p59"/>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29</a:t>
            </a:fld>
            <a:endParaRPr/>
          </a:p>
        </p:txBody>
      </p:sp>
      <p:graphicFrame>
        <p:nvGraphicFramePr>
          <p:cNvPr id="404" name="Google Shape;404;p59"/>
          <p:cNvGraphicFramePr/>
          <p:nvPr/>
        </p:nvGraphicFramePr>
        <p:xfrm>
          <a:off x="186863" y="834775"/>
          <a:ext cx="3000000" cy="3000000"/>
        </p:xfrm>
        <a:graphic>
          <a:graphicData uri="http://schemas.openxmlformats.org/drawingml/2006/table">
            <a:tbl>
              <a:tblPr>
                <a:noFill/>
                <a:tableStyleId>{B2FAAC82-88B9-406B-8C32-B7C8F5FC2D76}</a:tableStyleId>
              </a:tblPr>
              <a:tblGrid>
                <a:gridCol w="3275850">
                  <a:extLst>
                    <a:ext uri="{9D8B030D-6E8A-4147-A177-3AD203B41FA5}">
                      <a16:colId xmlns:a16="http://schemas.microsoft.com/office/drawing/2014/main" val="20000"/>
                    </a:ext>
                  </a:extLst>
                </a:gridCol>
                <a:gridCol w="2571000">
                  <a:extLst>
                    <a:ext uri="{9D8B030D-6E8A-4147-A177-3AD203B41FA5}">
                      <a16:colId xmlns:a16="http://schemas.microsoft.com/office/drawing/2014/main" val="20001"/>
                    </a:ext>
                  </a:extLst>
                </a:gridCol>
                <a:gridCol w="292342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Activity </a:t>
                      </a:r>
                      <a:endParaRPr sz="15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Start Time</a:t>
                      </a:r>
                      <a:endParaRPr sz="1500"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sz="1500" b="1">
                          <a:latin typeface="Source Sans Pro"/>
                          <a:ea typeface="Source Sans Pro"/>
                          <a:cs typeface="Source Sans Pro"/>
                          <a:sym typeface="Source Sans Pro"/>
                        </a:rPr>
                        <a:t>Duration (Length of Activity)</a:t>
                      </a:r>
                      <a:endParaRPr sz="1500" b="1">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b="1">
                <a:latin typeface="Oxygen"/>
                <a:ea typeface="Oxygen"/>
                <a:cs typeface="Oxygen"/>
                <a:sym typeface="Oxygen"/>
              </a:rPr>
              <a:t>Enduring Understandings</a:t>
            </a:r>
            <a:endParaRPr sz="3200" b="1">
              <a:latin typeface="Oxygen"/>
              <a:ea typeface="Oxygen"/>
              <a:cs typeface="Oxygen"/>
              <a:sym typeface="Oxygen"/>
            </a:endParaRPr>
          </a:p>
        </p:txBody>
      </p:sp>
      <p:sp>
        <p:nvSpPr>
          <p:cNvPr id="161" name="Google Shape;161;p33"/>
          <p:cNvSpPr txBox="1">
            <a:spLocks noGrp="1"/>
          </p:cNvSpPr>
          <p:nvPr>
            <p:ph type="body" idx="1"/>
          </p:nvPr>
        </p:nvSpPr>
        <p:spPr>
          <a:xfrm>
            <a:off x="489275" y="1066925"/>
            <a:ext cx="8229600" cy="3792900"/>
          </a:xfrm>
          <a:prstGeom prst="rect">
            <a:avLst/>
          </a:prstGeom>
        </p:spPr>
        <p:txBody>
          <a:bodyPr spcFirstLastPara="1" wrap="square" lIns="91425" tIns="91425" rIns="91425" bIns="91425" anchor="t" anchorCtr="0">
            <a:normAutofit fontScale="92500" lnSpcReduction="20000"/>
          </a:bodyPr>
          <a:lstStyle/>
          <a:p>
            <a:pPr marL="0" lvl="0" indent="0" algn="l" rtl="0">
              <a:lnSpc>
                <a:spcPct val="106999"/>
              </a:lnSpc>
              <a:spcBef>
                <a:spcPts val="0"/>
              </a:spcBef>
              <a:spcAft>
                <a:spcPts val="0"/>
              </a:spcAft>
              <a:buNone/>
            </a:pPr>
            <a:r>
              <a:rPr lang="en" sz="2800">
                <a:solidFill>
                  <a:schemeClr val="dk1"/>
                </a:solidFill>
                <a:latin typeface="Source Sans Pro"/>
                <a:ea typeface="Source Sans Pro"/>
                <a:cs typeface="Source Sans Pro"/>
                <a:sym typeface="Source Sans Pro"/>
              </a:rPr>
              <a:t>The measurement of time involves the use of patterns. </a:t>
            </a:r>
            <a:endParaRPr sz="2800">
              <a:solidFill>
                <a:schemeClr val="dk1"/>
              </a:solidFill>
              <a:latin typeface="Source Sans Pro"/>
              <a:ea typeface="Source Sans Pro"/>
              <a:cs typeface="Source Sans Pro"/>
              <a:sym typeface="Source Sans Pro"/>
            </a:endParaRPr>
          </a:p>
          <a:p>
            <a:pPr marL="0" lvl="0" indent="0" algn="ctr" rtl="0">
              <a:lnSpc>
                <a:spcPct val="106999"/>
              </a:lnSpc>
              <a:spcBef>
                <a:spcPts val="800"/>
              </a:spcBef>
              <a:spcAft>
                <a:spcPts val="0"/>
              </a:spcAft>
              <a:buNone/>
            </a:pPr>
            <a:endParaRPr sz="28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r>
              <a:rPr lang="en" sz="2800">
                <a:solidFill>
                  <a:schemeClr val="dk1"/>
                </a:solidFill>
                <a:latin typeface="Source Sans Pro"/>
                <a:ea typeface="Source Sans Pro"/>
                <a:cs typeface="Source Sans Pro"/>
                <a:sym typeface="Source Sans Pro"/>
              </a:rPr>
              <a:t>Standard units are used to describe, measure, compare and communicate about the passage of time. </a:t>
            </a:r>
            <a:endParaRPr sz="28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endParaRPr sz="2800">
              <a:solidFill>
                <a:schemeClr val="dk1"/>
              </a:solidFill>
              <a:latin typeface="Source Sans Pro"/>
              <a:ea typeface="Source Sans Pro"/>
              <a:cs typeface="Source Sans Pro"/>
              <a:sym typeface="Source Sans Pro"/>
            </a:endParaRPr>
          </a:p>
          <a:p>
            <a:pPr marL="0" lvl="0" indent="0" algn="l" rtl="0">
              <a:lnSpc>
                <a:spcPct val="100000"/>
              </a:lnSpc>
              <a:spcBef>
                <a:spcPts val="800"/>
              </a:spcBef>
              <a:spcAft>
                <a:spcPts val="0"/>
              </a:spcAft>
              <a:buNone/>
            </a:pPr>
            <a:r>
              <a:rPr lang="en" sz="2800">
                <a:solidFill>
                  <a:schemeClr val="dk1"/>
                </a:solidFill>
                <a:latin typeface="Source Sans Pro"/>
                <a:ea typeface="Source Sans Pro"/>
                <a:cs typeface="Source Sans Pro"/>
                <a:sym typeface="Source Sans Pro"/>
              </a:rPr>
              <a:t>We can make sense of problems involving time.</a:t>
            </a:r>
            <a:endParaRPr sz="28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28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2800">
                <a:solidFill>
                  <a:schemeClr val="dk1"/>
                </a:solidFill>
                <a:latin typeface="Source Sans Pro"/>
                <a:ea typeface="Source Sans Pro"/>
                <a:cs typeface="Source Sans Pro"/>
                <a:sym typeface="Source Sans Pro"/>
              </a:rPr>
              <a:t>Time measurements can be approximated using known referents.</a:t>
            </a:r>
            <a:endParaRPr sz="28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ct val="45833"/>
              <a:buFont typeface="Arial"/>
              <a:buNone/>
            </a:pPr>
            <a:endParaRPr sz="2400">
              <a:solidFill>
                <a:schemeClr val="dk1"/>
              </a:solidFill>
              <a:latin typeface="Oxygen"/>
              <a:ea typeface="Oxygen"/>
              <a:cs typeface="Oxygen"/>
              <a:sym typeface="Oxygen"/>
            </a:endParaRPr>
          </a:p>
          <a:p>
            <a:pPr marL="711200" lvl="0" indent="-266700" algn="l" rtl="0">
              <a:lnSpc>
                <a:spcPct val="106999"/>
              </a:lnSpc>
              <a:spcBef>
                <a:spcPts val="0"/>
              </a:spcBef>
              <a:spcAft>
                <a:spcPts val="800"/>
              </a:spcAft>
              <a:buClr>
                <a:schemeClr val="dk1"/>
              </a:buClr>
              <a:buSzPct val="61111"/>
              <a:buFont typeface="Arial"/>
              <a:buNone/>
            </a:pPr>
            <a:endParaRPr>
              <a:solidFill>
                <a:schemeClr val="dk1"/>
              </a:solidFill>
              <a:latin typeface="Oxygen"/>
              <a:ea typeface="Oxygen"/>
              <a:cs typeface="Oxygen"/>
              <a:sym typeface="Oxygen"/>
            </a:endParaRPr>
          </a:p>
        </p:txBody>
      </p:sp>
      <p:sp>
        <p:nvSpPr>
          <p:cNvPr id="162" name="Google Shape;162;p3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0"/>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30</a:t>
            </a:fld>
            <a:endParaRPr/>
          </a:p>
        </p:txBody>
      </p:sp>
      <p:sp>
        <p:nvSpPr>
          <p:cNvPr id="410" name="Google Shape;410;p60"/>
          <p:cNvSpPr txBox="1">
            <a:spLocks noGrp="1"/>
          </p:cNvSpPr>
          <p:nvPr>
            <p:ph type="title"/>
          </p:nvPr>
        </p:nvSpPr>
        <p:spPr>
          <a:xfrm>
            <a:off x="457200" y="-22626"/>
            <a:ext cx="82296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A day in the life of….Me! Timeline</a:t>
            </a:r>
            <a:endParaRPr sz="2400">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Final Project</a:t>
            </a:r>
            <a:endParaRPr sz="2400">
              <a:solidFill>
                <a:schemeClr val="dk1"/>
              </a:solidFill>
              <a:latin typeface="Permanent Marker"/>
              <a:ea typeface="Permanent Marker"/>
              <a:cs typeface="Permanent Marker"/>
              <a:sym typeface="Permanent Marker"/>
            </a:endParaRPr>
          </a:p>
        </p:txBody>
      </p:sp>
      <p:sp>
        <p:nvSpPr>
          <p:cNvPr id="411" name="Google Shape;411;p60"/>
          <p:cNvSpPr txBox="1"/>
          <p:nvPr/>
        </p:nvSpPr>
        <p:spPr>
          <a:xfrm>
            <a:off x="654000" y="1040200"/>
            <a:ext cx="7836000" cy="446400"/>
          </a:xfrm>
          <a:prstGeom prst="rect">
            <a:avLst/>
          </a:prstGeom>
          <a:solidFill>
            <a:schemeClr val="accent2"/>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r>
              <a:rPr lang="en" sz="1700" b="1">
                <a:solidFill>
                  <a:schemeClr val="dk1"/>
                </a:solidFill>
                <a:latin typeface="Source Sans Pro"/>
                <a:ea typeface="Source Sans Pro"/>
                <a:cs typeface="Source Sans Pro"/>
                <a:sym typeface="Source Sans Pro"/>
              </a:rPr>
              <a:t>Your task</a:t>
            </a:r>
            <a:r>
              <a:rPr lang="en" sz="1700">
                <a:solidFill>
                  <a:schemeClr val="dk1"/>
                </a:solidFill>
                <a:latin typeface="Source Sans Pro"/>
                <a:ea typeface="Source Sans Pro"/>
                <a:cs typeface="Source Sans Pro"/>
                <a:sym typeface="Source Sans Pro"/>
              </a:rPr>
              <a:t>: </a:t>
            </a:r>
            <a:r>
              <a:rPr lang="en" sz="1700" b="1">
                <a:solidFill>
                  <a:schemeClr val="dk1"/>
                </a:solidFill>
                <a:latin typeface="Source Sans Pro"/>
                <a:ea typeface="Source Sans Pro"/>
                <a:cs typeface="Source Sans Pro"/>
                <a:sym typeface="Source Sans Pro"/>
              </a:rPr>
              <a:t>Create a timeline that includes details of your daily life and routines.</a:t>
            </a:r>
            <a:r>
              <a:rPr lang="en" sz="1700">
                <a:solidFill>
                  <a:schemeClr val="dk1"/>
                </a:solidFill>
                <a:latin typeface="Source Sans Pro"/>
                <a:ea typeface="Source Sans Pro"/>
                <a:cs typeface="Source Sans Pro"/>
                <a:sym typeface="Source Sans Pro"/>
              </a:rPr>
              <a:t> </a:t>
            </a:r>
            <a:r>
              <a:rPr lang="en" sz="1700">
                <a:solidFill>
                  <a:schemeClr val="dk1"/>
                </a:solidFill>
                <a:latin typeface="Calibri"/>
                <a:ea typeface="Calibri"/>
                <a:cs typeface="Calibri"/>
                <a:sym typeface="Calibri"/>
              </a:rPr>
              <a:t> </a:t>
            </a:r>
            <a:endParaRPr sz="1700">
              <a:latin typeface="Calibri"/>
              <a:ea typeface="Calibri"/>
              <a:cs typeface="Calibri"/>
              <a:sym typeface="Calibri"/>
            </a:endParaRPr>
          </a:p>
        </p:txBody>
      </p:sp>
      <p:sp>
        <p:nvSpPr>
          <p:cNvPr id="412" name="Google Shape;412;p60"/>
          <p:cNvSpPr txBox="1"/>
          <p:nvPr/>
        </p:nvSpPr>
        <p:spPr>
          <a:xfrm rot="-1026095">
            <a:off x="630376" y="2606929"/>
            <a:ext cx="3314553" cy="12314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Source Sans Pro"/>
                <a:ea typeface="Source Sans Pro"/>
                <a:cs typeface="Source Sans Pro"/>
                <a:sym typeface="Source Sans Pro"/>
              </a:rPr>
              <a:t>A timeline is a list of events in the order that they happened. Here is an example of a timeline using just events. </a:t>
            </a:r>
            <a:endParaRPr sz="1700">
              <a:latin typeface="Source Sans Pro"/>
              <a:ea typeface="Source Sans Pro"/>
              <a:cs typeface="Source Sans Pro"/>
              <a:sym typeface="Source Sans Pro"/>
            </a:endParaRPr>
          </a:p>
        </p:txBody>
      </p:sp>
      <p:pic>
        <p:nvPicPr>
          <p:cNvPr id="413" name="Google Shape;413;p60"/>
          <p:cNvPicPr preferRelativeResize="0"/>
          <p:nvPr/>
        </p:nvPicPr>
        <p:blipFill>
          <a:blip r:embed="rId3">
            <a:alphaModFix/>
          </a:blip>
          <a:stretch>
            <a:fillRect/>
          </a:stretch>
        </p:blipFill>
        <p:spPr>
          <a:xfrm>
            <a:off x="4250025" y="2146850"/>
            <a:ext cx="4607429" cy="235517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1"/>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31</a:t>
            </a:fld>
            <a:endParaRPr/>
          </a:p>
        </p:txBody>
      </p:sp>
      <p:sp>
        <p:nvSpPr>
          <p:cNvPr id="419" name="Google Shape;419;p61"/>
          <p:cNvSpPr txBox="1">
            <a:spLocks noGrp="1"/>
          </p:cNvSpPr>
          <p:nvPr>
            <p:ph type="title"/>
          </p:nvPr>
        </p:nvSpPr>
        <p:spPr>
          <a:xfrm>
            <a:off x="457200" y="-22626"/>
            <a:ext cx="82296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A day in the life of….Me! Timeline</a:t>
            </a:r>
            <a:endParaRPr sz="2400">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Final Project</a:t>
            </a:r>
            <a:endParaRPr sz="2400">
              <a:solidFill>
                <a:schemeClr val="dk1"/>
              </a:solidFill>
              <a:latin typeface="Permanent Marker"/>
              <a:ea typeface="Permanent Marker"/>
              <a:cs typeface="Permanent Marker"/>
              <a:sym typeface="Permanent Marker"/>
            </a:endParaRPr>
          </a:p>
        </p:txBody>
      </p:sp>
      <p:sp>
        <p:nvSpPr>
          <p:cNvPr id="420" name="Google Shape;420;p61"/>
          <p:cNvSpPr txBox="1"/>
          <p:nvPr/>
        </p:nvSpPr>
        <p:spPr>
          <a:xfrm>
            <a:off x="654000" y="1040200"/>
            <a:ext cx="7836000" cy="446400"/>
          </a:xfrm>
          <a:prstGeom prst="rect">
            <a:avLst/>
          </a:prstGeom>
          <a:solidFill>
            <a:schemeClr val="accent2"/>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r>
              <a:rPr lang="en" sz="1700" b="1">
                <a:solidFill>
                  <a:schemeClr val="dk1"/>
                </a:solidFill>
                <a:latin typeface="Source Sans Pro"/>
                <a:ea typeface="Source Sans Pro"/>
                <a:cs typeface="Source Sans Pro"/>
                <a:sym typeface="Source Sans Pro"/>
              </a:rPr>
              <a:t>Your task</a:t>
            </a:r>
            <a:r>
              <a:rPr lang="en" sz="1700">
                <a:solidFill>
                  <a:schemeClr val="dk1"/>
                </a:solidFill>
                <a:latin typeface="Source Sans Pro"/>
                <a:ea typeface="Source Sans Pro"/>
                <a:cs typeface="Source Sans Pro"/>
                <a:sym typeface="Source Sans Pro"/>
              </a:rPr>
              <a:t>: </a:t>
            </a:r>
            <a:r>
              <a:rPr lang="en" sz="1700" b="1">
                <a:solidFill>
                  <a:schemeClr val="dk1"/>
                </a:solidFill>
                <a:latin typeface="Source Sans Pro"/>
                <a:ea typeface="Source Sans Pro"/>
                <a:cs typeface="Source Sans Pro"/>
                <a:sym typeface="Source Sans Pro"/>
              </a:rPr>
              <a:t>Create a timeline that includes details of your daily life and routines.</a:t>
            </a:r>
            <a:r>
              <a:rPr lang="en" sz="1700">
                <a:solidFill>
                  <a:schemeClr val="dk1"/>
                </a:solidFill>
                <a:latin typeface="Source Sans Pro"/>
                <a:ea typeface="Source Sans Pro"/>
                <a:cs typeface="Source Sans Pro"/>
                <a:sym typeface="Source Sans Pro"/>
              </a:rPr>
              <a:t> </a:t>
            </a:r>
            <a:r>
              <a:rPr lang="en" sz="1700">
                <a:solidFill>
                  <a:schemeClr val="dk1"/>
                </a:solidFill>
                <a:latin typeface="Calibri"/>
                <a:ea typeface="Calibri"/>
                <a:cs typeface="Calibri"/>
                <a:sym typeface="Calibri"/>
              </a:rPr>
              <a:t> </a:t>
            </a:r>
            <a:endParaRPr sz="1700">
              <a:latin typeface="Calibri"/>
              <a:ea typeface="Calibri"/>
              <a:cs typeface="Calibri"/>
              <a:sym typeface="Calibri"/>
            </a:endParaRPr>
          </a:p>
        </p:txBody>
      </p:sp>
      <p:sp>
        <p:nvSpPr>
          <p:cNvPr id="421" name="Google Shape;421;p61"/>
          <p:cNvSpPr txBox="1"/>
          <p:nvPr/>
        </p:nvSpPr>
        <p:spPr>
          <a:xfrm>
            <a:off x="558750" y="1810875"/>
            <a:ext cx="26250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To create your timeline, take 2 pieces of paper and tape them together. Across the center of the large page that’s created, draw a line from edge to edge. Draw small lines for each hour of time, beginning with midnight of one day and ending with midnight the next day. This will be enough lines to represent 24 hours. </a:t>
            </a:r>
            <a:endParaRPr>
              <a:latin typeface="Source Sans Pro"/>
              <a:ea typeface="Source Sans Pro"/>
              <a:cs typeface="Source Sans Pro"/>
              <a:sym typeface="Source Sans Pro"/>
            </a:endParaRPr>
          </a:p>
        </p:txBody>
      </p:sp>
      <p:pic>
        <p:nvPicPr>
          <p:cNvPr id="422" name="Google Shape;422;p61"/>
          <p:cNvPicPr preferRelativeResize="0"/>
          <p:nvPr/>
        </p:nvPicPr>
        <p:blipFill rotWithShape="1">
          <a:blip r:embed="rId3">
            <a:alphaModFix/>
          </a:blip>
          <a:srcRect l="4058" t="26249" b="21251"/>
          <a:stretch/>
        </p:blipFill>
        <p:spPr>
          <a:xfrm>
            <a:off x="3319850" y="1958225"/>
            <a:ext cx="5366950" cy="219235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2"/>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32</a:t>
            </a:fld>
            <a:endParaRPr/>
          </a:p>
        </p:txBody>
      </p:sp>
      <p:sp>
        <p:nvSpPr>
          <p:cNvPr id="428" name="Google Shape;428;p62"/>
          <p:cNvSpPr txBox="1">
            <a:spLocks noGrp="1"/>
          </p:cNvSpPr>
          <p:nvPr>
            <p:ph type="title"/>
          </p:nvPr>
        </p:nvSpPr>
        <p:spPr>
          <a:xfrm>
            <a:off x="457200" y="-22626"/>
            <a:ext cx="82296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A day in the life of….Me! Timeline</a:t>
            </a:r>
            <a:endParaRPr sz="2400">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Final Project</a:t>
            </a:r>
            <a:endParaRPr sz="2400">
              <a:solidFill>
                <a:schemeClr val="dk1"/>
              </a:solidFill>
              <a:latin typeface="Permanent Marker"/>
              <a:ea typeface="Permanent Marker"/>
              <a:cs typeface="Permanent Marker"/>
              <a:sym typeface="Permanent Marker"/>
            </a:endParaRPr>
          </a:p>
        </p:txBody>
      </p:sp>
      <p:sp>
        <p:nvSpPr>
          <p:cNvPr id="429" name="Google Shape;429;p62"/>
          <p:cNvSpPr txBox="1"/>
          <p:nvPr/>
        </p:nvSpPr>
        <p:spPr>
          <a:xfrm>
            <a:off x="654000" y="1040200"/>
            <a:ext cx="7836000" cy="446400"/>
          </a:xfrm>
          <a:prstGeom prst="rect">
            <a:avLst/>
          </a:prstGeom>
          <a:solidFill>
            <a:schemeClr val="accent2"/>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6999"/>
              </a:lnSpc>
              <a:spcBef>
                <a:spcPts val="0"/>
              </a:spcBef>
              <a:spcAft>
                <a:spcPts val="800"/>
              </a:spcAft>
              <a:buNone/>
            </a:pPr>
            <a:r>
              <a:rPr lang="en" sz="1700" b="1">
                <a:solidFill>
                  <a:schemeClr val="dk1"/>
                </a:solidFill>
                <a:latin typeface="Source Sans Pro"/>
                <a:ea typeface="Source Sans Pro"/>
                <a:cs typeface="Source Sans Pro"/>
                <a:sym typeface="Source Sans Pro"/>
              </a:rPr>
              <a:t>Your task</a:t>
            </a:r>
            <a:r>
              <a:rPr lang="en" sz="1700">
                <a:solidFill>
                  <a:schemeClr val="dk1"/>
                </a:solidFill>
                <a:latin typeface="Source Sans Pro"/>
                <a:ea typeface="Source Sans Pro"/>
                <a:cs typeface="Source Sans Pro"/>
                <a:sym typeface="Source Sans Pro"/>
              </a:rPr>
              <a:t>: </a:t>
            </a:r>
            <a:r>
              <a:rPr lang="en" sz="1700" b="1">
                <a:solidFill>
                  <a:schemeClr val="dk1"/>
                </a:solidFill>
                <a:latin typeface="Source Sans Pro"/>
                <a:ea typeface="Source Sans Pro"/>
                <a:cs typeface="Source Sans Pro"/>
                <a:sym typeface="Source Sans Pro"/>
              </a:rPr>
              <a:t>Create a timeline that includes details of your daily life and routines.</a:t>
            </a:r>
            <a:r>
              <a:rPr lang="en" sz="1700">
                <a:solidFill>
                  <a:schemeClr val="dk1"/>
                </a:solidFill>
                <a:latin typeface="Source Sans Pro"/>
                <a:ea typeface="Source Sans Pro"/>
                <a:cs typeface="Source Sans Pro"/>
                <a:sym typeface="Source Sans Pro"/>
              </a:rPr>
              <a:t>  </a:t>
            </a:r>
            <a:endParaRPr sz="1700">
              <a:latin typeface="Source Sans Pro"/>
              <a:ea typeface="Source Sans Pro"/>
              <a:cs typeface="Source Sans Pro"/>
              <a:sym typeface="Source Sans Pro"/>
            </a:endParaRPr>
          </a:p>
        </p:txBody>
      </p:sp>
      <p:sp>
        <p:nvSpPr>
          <p:cNvPr id="430" name="Google Shape;430;p62"/>
          <p:cNvSpPr txBox="1"/>
          <p:nvPr/>
        </p:nvSpPr>
        <p:spPr>
          <a:xfrm>
            <a:off x="373950" y="1703975"/>
            <a:ext cx="3923700" cy="30690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0"/>
              </a:spcAft>
              <a:buNone/>
            </a:pPr>
            <a:r>
              <a:rPr lang="en" sz="1700">
                <a:solidFill>
                  <a:schemeClr val="dk1"/>
                </a:solidFill>
                <a:latin typeface="Source Sans Pro"/>
                <a:ea typeface="Source Sans Pro"/>
                <a:cs typeface="Source Sans Pro"/>
                <a:sym typeface="Source Sans Pro"/>
              </a:rPr>
              <a:t>Must Dos: </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80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Begin your timeline with midnight one day and end it with midnight the next day, a complete 24 hours. </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Place the 4 pictures you created for slide 15 on the timeline.</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Use the information recorded in your table (slide 27) to fill in the timeline. </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Include at least 9 items. </a:t>
            </a:r>
            <a:endParaRPr sz="1600">
              <a:solidFill>
                <a:schemeClr val="dk1"/>
              </a:solidFill>
              <a:latin typeface="Source Sans Pro"/>
              <a:ea typeface="Source Sans Pro"/>
              <a:cs typeface="Source Sans Pro"/>
              <a:sym typeface="Source Sans Pro"/>
            </a:endParaRPr>
          </a:p>
        </p:txBody>
      </p:sp>
      <p:sp>
        <p:nvSpPr>
          <p:cNvPr id="431" name="Google Shape;431;p62"/>
          <p:cNvSpPr txBox="1"/>
          <p:nvPr/>
        </p:nvSpPr>
        <p:spPr>
          <a:xfrm>
            <a:off x="4919925" y="1792625"/>
            <a:ext cx="3923700" cy="26115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0"/>
              </a:spcAft>
              <a:buNone/>
            </a:pPr>
            <a:r>
              <a:rPr lang="en" sz="1700">
                <a:solidFill>
                  <a:schemeClr val="dk1"/>
                </a:solidFill>
                <a:latin typeface="Source Sans Pro"/>
                <a:ea typeface="Source Sans Pro"/>
                <a:cs typeface="Source Sans Pro"/>
                <a:sym typeface="Source Sans Pro"/>
              </a:rPr>
              <a:t>Can Dos: </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80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Include more than 9 items. </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Record the end time for each task.</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Use an analog clock to keep track of the time.</a:t>
            </a:r>
            <a:endParaRPr sz="1700">
              <a:solidFill>
                <a:schemeClr val="dk1"/>
              </a:solidFill>
              <a:latin typeface="Source Sans Pro"/>
              <a:ea typeface="Source Sans Pro"/>
              <a:cs typeface="Source Sans Pro"/>
              <a:sym typeface="Source Sans Pro"/>
            </a:endParaRPr>
          </a:p>
          <a:p>
            <a:pPr marL="457200" lvl="0" indent="-336550" algn="l" rtl="0">
              <a:lnSpc>
                <a:spcPct val="106999"/>
              </a:lnSpc>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Add more pictures to your timeline where you feel you can.</a:t>
            </a:r>
            <a:endParaRPr sz="1700">
              <a:solidFill>
                <a:schemeClr val="dk1"/>
              </a:solidFill>
              <a:latin typeface="Source Sans Pro"/>
              <a:ea typeface="Source Sans Pro"/>
              <a:cs typeface="Source Sans Pro"/>
              <a:sym typeface="Source Sans Pro"/>
            </a:endParaRPr>
          </a:p>
          <a:p>
            <a:pPr marL="457200" lvl="0" indent="0" algn="l" rtl="0">
              <a:lnSpc>
                <a:spcPct val="106999"/>
              </a:lnSpc>
              <a:spcBef>
                <a:spcPts val="800"/>
              </a:spcBef>
              <a:spcAft>
                <a:spcPts val="800"/>
              </a:spcAft>
              <a:buNone/>
            </a:pPr>
            <a:endParaRPr sz="17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3"/>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33</a:t>
            </a:fld>
            <a:endParaRPr/>
          </a:p>
        </p:txBody>
      </p:sp>
      <p:sp>
        <p:nvSpPr>
          <p:cNvPr id="437" name="Google Shape;437;p63"/>
          <p:cNvSpPr txBox="1">
            <a:spLocks noGrp="1"/>
          </p:cNvSpPr>
          <p:nvPr>
            <p:ph type="title"/>
          </p:nvPr>
        </p:nvSpPr>
        <p:spPr>
          <a:xfrm>
            <a:off x="457200" y="-22626"/>
            <a:ext cx="82296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A day in the life of….Me! Timeline</a:t>
            </a:r>
            <a:endParaRPr sz="2400">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Final Project follow-up </a:t>
            </a:r>
            <a:endParaRPr sz="2400">
              <a:solidFill>
                <a:schemeClr val="dk1"/>
              </a:solidFill>
              <a:latin typeface="Permanent Marker"/>
              <a:ea typeface="Permanent Marker"/>
              <a:cs typeface="Permanent Marker"/>
              <a:sym typeface="Permanent Marker"/>
            </a:endParaRPr>
          </a:p>
        </p:txBody>
      </p:sp>
      <p:sp>
        <p:nvSpPr>
          <p:cNvPr id="438" name="Google Shape;438;p63"/>
          <p:cNvSpPr txBox="1"/>
          <p:nvPr/>
        </p:nvSpPr>
        <p:spPr>
          <a:xfrm>
            <a:off x="1526375" y="1426775"/>
            <a:ext cx="6169800" cy="1668900"/>
          </a:xfrm>
          <a:prstGeom prst="rect">
            <a:avLst/>
          </a:prstGeom>
          <a:solidFill>
            <a:schemeClr val="accent2"/>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06999"/>
              </a:lnSpc>
              <a:spcBef>
                <a:spcPts val="0"/>
              </a:spcBef>
              <a:spcAft>
                <a:spcPts val="0"/>
              </a:spcAft>
              <a:buNone/>
            </a:pPr>
            <a:r>
              <a:rPr lang="en" sz="1700" b="1">
                <a:solidFill>
                  <a:schemeClr val="dk1"/>
                </a:solidFill>
                <a:latin typeface="Source Sans Pro"/>
                <a:ea typeface="Source Sans Pro"/>
                <a:cs typeface="Source Sans Pro"/>
                <a:sym typeface="Source Sans Pro"/>
              </a:rPr>
              <a:t>Choose 3 activities from your timeline that you do every day. Over your favourite month, how much time do you spend on this activity?</a:t>
            </a:r>
            <a:endParaRPr sz="1700" b="1">
              <a:solidFill>
                <a:schemeClr val="dk1"/>
              </a:solidFill>
              <a:latin typeface="Source Sans Pro"/>
              <a:ea typeface="Source Sans Pro"/>
              <a:cs typeface="Source Sans Pro"/>
              <a:sym typeface="Source Sans Pro"/>
            </a:endParaRPr>
          </a:p>
          <a:p>
            <a:pPr marL="0" lvl="0" indent="0" algn="ctr" rtl="0">
              <a:lnSpc>
                <a:spcPct val="106999"/>
              </a:lnSpc>
              <a:spcBef>
                <a:spcPts val="800"/>
              </a:spcBef>
              <a:spcAft>
                <a:spcPts val="800"/>
              </a:spcAft>
              <a:buNone/>
            </a:pPr>
            <a:r>
              <a:rPr lang="en" sz="1700" b="1">
                <a:solidFill>
                  <a:schemeClr val="dk1"/>
                </a:solidFill>
                <a:latin typeface="Source Sans Pro"/>
                <a:ea typeface="Source Sans Pro"/>
                <a:cs typeface="Source Sans Pro"/>
                <a:sym typeface="Source Sans Pro"/>
              </a:rPr>
              <a:t>If possible, show the thinking you did to you figure this out. Use the next slides to do this.</a:t>
            </a:r>
            <a:r>
              <a:rPr lang="en" sz="1700" b="1">
                <a:solidFill>
                  <a:schemeClr val="dk1"/>
                </a:solidFill>
                <a:latin typeface="Calibri"/>
                <a:ea typeface="Calibri"/>
                <a:cs typeface="Calibri"/>
                <a:sym typeface="Calibri"/>
              </a:rPr>
              <a:t> </a:t>
            </a:r>
            <a:endParaRPr sz="1700" b="1">
              <a:solidFill>
                <a:schemeClr val="dk1"/>
              </a:solidFill>
              <a:latin typeface="Calibri"/>
              <a:ea typeface="Calibri"/>
              <a:cs typeface="Calibri"/>
              <a:sym typeface="Calibri"/>
            </a:endParaRPr>
          </a:p>
        </p:txBody>
      </p:sp>
      <p:sp>
        <p:nvSpPr>
          <p:cNvPr id="439" name="Google Shape;439;p63"/>
          <p:cNvSpPr txBox="1"/>
          <p:nvPr/>
        </p:nvSpPr>
        <p:spPr>
          <a:xfrm>
            <a:off x="1564625" y="3173925"/>
            <a:ext cx="61698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Source Sans Pro"/>
                <a:ea typeface="Source Sans Pro"/>
                <a:cs typeface="Source Sans Pro"/>
                <a:sym typeface="Source Sans Pro"/>
              </a:rPr>
              <a:t>Example:</a:t>
            </a:r>
            <a:endParaRPr sz="1600">
              <a:latin typeface="Source Sans Pro"/>
              <a:ea typeface="Source Sans Pro"/>
              <a:cs typeface="Source Sans Pro"/>
              <a:sym typeface="Source Sans Pro"/>
            </a:endParaRPr>
          </a:p>
          <a:p>
            <a:pPr marL="0" lvl="0" indent="0" algn="l" rtl="0">
              <a:spcBef>
                <a:spcPts val="0"/>
              </a:spcBef>
              <a:spcAft>
                <a:spcPts val="0"/>
              </a:spcAft>
              <a:buNone/>
            </a:pPr>
            <a:endParaRPr sz="1600">
              <a:latin typeface="Source Sans Pro"/>
              <a:ea typeface="Source Sans Pro"/>
              <a:cs typeface="Source Sans Pro"/>
              <a:sym typeface="Source Sans Pro"/>
            </a:endParaRPr>
          </a:p>
          <a:p>
            <a:pPr marL="0" lvl="0" indent="0" algn="l" rtl="0">
              <a:spcBef>
                <a:spcPts val="0"/>
              </a:spcBef>
              <a:spcAft>
                <a:spcPts val="0"/>
              </a:spcAft>
              <a:buNone/>
            </a:pPr>
            <a:r>
              <a:rPr lang="en" sz="1600">
                <a:latin typeface="Source Sans Pro"/>
                <a:ea typeface="Source Sans Pro"/>
                <a:cs typeface="Source Sans Pro"/>
                <a:sym typeface="Source Sans Pro"/>
              </a:rPr>
              <a:t>If I spend 2 minutes brushing my teeth twice a day, how much time during my favourite month do I spend brushing my teeth?</a:t>
            </a:r>
            <a:endParaRPr>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34</a:t>
            </a:fld>
            <a:endParaRPr/>
          </a:p>
        </p:txBody>
      </p:sp>
      <p:sp>
        <p:nvSpPr>
          <p:cNvPr id="445" name="Google Shape;445;p64"/>
          <p:cNvSpPr txBox="1">
            <a:spLocks noGrp="1"/>
          </p:cNvSpPr>
          <p:nvPr>
            <p:ph type="title"/>
          </p:nvPr>
        </p:nvSpPr>
        <p:spPr>
          <a:xfrm>
            <a:off x="457200" y="-22626"/>
            <a:ext cx="82296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A day in the life of….Me! Timeline</a:t>
            </a:r>
            <a:endParaRPr sz="2400">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Final Project follow-up </a:t>
            </a:r>
            <a:endParaRPr sz="2400">
              <a:solidFill>
                <a:schemeClr val="dk1"/>
              </a:solidFill>
              <a:latin typeface="Permanent Marker"/>
              <a:ea typeface="Permanent Marker"/>
              <a:cs typeface="Permanent Marker"/>
              <a:sym typeface="Permanent Marker"/>
            </a:endParaRPr>
          </a:p>
        </p:txBody>
      </p:sp>
      <p:sp>
        <p:nvSpPr>
          <p:cNvPr id="446" name="Google Shape;446;p64"/>
          <p:cNvSpPr txBox="1"/>
          <p:nvPr/>
        </p:nvSpPr>
        <p:spPr>
          <a:xfrm>
            <a:off x="244550" y="1213875"/>
            <a:ext cx="8719200" cy="35709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Source Sans Pro"/>
                <a:ea typeface="Source Sans Pro"/>
                <a:cs typeface="Source Sans Pro"/>
                <a:sym typeface="Source Sans Pro"/>
              </a:rPr>
              <a:t>Activity:</a:t>
            </a: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r>
              <a:rPr lang="en" sz="2000">
                <a:latin typeface="Source Sans Pro"/>
                <a:ea typeface="Source Sans Pro"/>
                <a:cs typeface="Source Sans Pro"/>
                <a:sym typeface="Source Sans Pro"/>
              </a:rPr>
              <a:t>My Thinking: </a:t>
            </a: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5"/>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35</a:t>
            </a:fld>
            <a:endParaRPr/>
          </a:p>
        </p:txBody>
      </p:sp>
      <p:sp>
        <p:nvSpPr>
          <p:cNvPr id="452" name="Google Shape;452;p65"/>
          <p:cNvSpPr txBox="1">
            <a:spLocks noGrp="1"/>
          </p:cNvSpPr>
          <p:nvPr>
            <p:ph type="title"/>
          </p:nvPr>
        </p:nvSpPr>
        <p:spPr>
          <a:xfrm>
            <a:off x="457200" y="-22626"/>
            <a:ext cx="82296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A day in the life of….Me! Timeline</a:t>
            </a:r>
            <a:endParaRPr sz="2400">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Final Project follow-up </a:t>
            </a:r>
            <a:endParaRPr sz="2400">
              <a:solidFill>
                <a:schemeClr val="dk1"/>
              </a:solidFill>
              <a:latin typeface="Permanent Marker"/>
              <a:ea typeface="Permanent Marker"/>
              <a:cs typeface="Permanent Marker"/>
              <a:sym typeface="Permanent Marker"/>
            </a:endParaRPr>
          </a:p>
        </p:txBody>
      </p:sp>
      <p:sp>
        <p:nvSpPr>
          <p:cNvPr id="453" name="Google Shape;453;p65"/>
          <p:cNvSpPr txBox="1"/>
          <p:nvPr/>
        </p:nvSpPr>
        <p:spPr>
          <a:xfrm>
            <a:off x="244550" y="1213875"/>
            <a:ext cx="8719200" cy="35709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Source Sans Pro"/>
                <a:ea typeface="Source Sans Pro"/>
                <a:cs typeface="Source Sans Pro"/>
                <a:sym typeface="Source Sans Pro"/>
              </a:rPr>
              <a:t>Activity:</a:t>
            </a: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r>
              <a:rPr lang="en" sz="2000">
                <a:latin typeface="Source Sans Pro"/>
                <a:ea typeface="Source Sans Pro"/>
                <a:cs typeface="Source Sans Pro"/>
                <a:sym typeface="Source Sans Pro"/>
              </a:rPr>
              <a:t>My Thinking: </a:t>
            </a: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6"/>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36</a:t>
            </a:fld>
            <a:endParaRPr/>
          </a:p>
        </p:txBody>
      </p:sp>
      <p:sp>
        <p:nvSpPr>
          <p:cNvPr id="459" name="Google Shape;459;p66"/>
          <p:cNvSpPr txBox="1">
            <a:spLocks noGrp="1"/>
          </p:cNvSpPr>
          <p:nvPr>
            <p:ph type="title"/>
          </p:nvPr>
        </p:nvSpPr>
        <p:spPr>
          <a:xfrm>
            <a:off x="457200" y="-22626"/>
            <a:ext cx="82296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latin typeface="Permanent Marker"/>
                <a:ea typeface="Permanent Marker"/>
                <a:cs typeface="Permanent Marker"/>
                <a:sym typeface="Permanent Marker"/>
              </a:rPr>
              <a:t>A day in the life of….Me! Timeline</a:t>
            </a:r>
            <a:endParaRPr sz="2400">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Final Project follow-up </a:t>
            </a:r>
            <a:endParaRPr sz="2400">
              <a:solidFill>
                <a:schemeClr val="dk1"/>
              </a:solidFill>
              <a:latin typeface="Permanent Marker"/>
              <a:ea typeface="Permanent Marker"/>
              <a:cs typeface="Permanent Marker"/>
              <a:sym typeface="Permanent Marker"/>
            </a:endParaRPr>
          </a:p>
        </p:txBody>
      </p:sp>
      <p:sp>
        <p:nvSpPr>
          <p:cNvPr id="460" name="Google Shape;460;p66"/>
          <p:cNvSpPr txBox="1"/>
          <p:nvPr/>
        </p:nvSpPr>
        <p:spPr>
          <a:xfrm>
            <a:off x="244550" y="1213875"/>
            <a:ext cx="8719200" cy="35709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Source Sans Pro"/>
                <a:ea typeface="Source Sans Pro"/>
                <a:cs typeface="Source Sans Pro"/>
                <a:sym typeface="Source Sans Pro"/>
              </a:rPr>
              <a:t>Activity:</a:t>
            </a: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r>
              <a:rPr lang="en" sz="2000">
                <a:latin typeface="Source Sans Pro"/>
                <a:ea typeface="Source Sans Pro"/>
                <a:cs typeface="Source Sans Pro"/>
                <a:sym typeface="Source Sans Pro"/>
              </a:rPr>
              <a:t>My Thinking: </a:t>
            </a: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a:p>
            <a:pPr marL="0" lvl="0" indent="0" algn="l" rtl="0">
              <a:spcBef>
                <a:spcPts val="0"/>
              </a:spcBef>
              <a:spcAft>
                <a:spcPts val="0"/>
              </a:spcAft>
              <a:buNone/>
            </a:pPr>
            <a:endParaRPr sz="2000">
              <a:latin typeface="Source Sans Pro"/>
              <a:ea typeface="Source Sans Pro"/>
              <a:cs typeface="Source Sans Pro"/>
              <a:sym typeface="Source Sans Pr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7"/>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How many ways can we measure time? </a:t>
            </a:r>
            <a:endParaRPr/>
          </a:p>
        </p:txBody>
      </p:sp>
      <p:sp>
        <p:nvSpPr>
          <p:cNvPr id="466" name="Google Shape;466;p67"/>
          <p:cNvSpPr txBox="1"/>
          <p:nvPr/>
        </p:nvSpPr>
        <p:spPr>
          <a:xfrm>
            <a:off x="77300" y="1522925"/>
            <a:ext cx="5013900" cy="4617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600">
                <a:solidFill>
                  <a:schemeClr val="dk2"/>
                </a:solidFill>
                <a:latin typeface="Source Sans Pro"/>
                <a:ea typeface="Source Sans Pro"/>
                <a:cs typeface="Source Sans Pro"/>
                <a:sym typeface="Source Sans Pro"/>
              </a:rPr>
              <a:t>Answer the question by inserting an arrow</a:t>
            </a:r>
            <a:r>
              <a:rPr lang="en" sz="1800">
                <a:solidFill>
                  <a:schemeClr val="dk2"/>
                </a:solidFill>
                <a:latin typeface="Sriracha"/>
                <a:ea typeface="Sriracha"/>
                <a:cs typeface="Sriracha"/>
                <a:sym typeface="Sriracha"/>
              </a:rPr>
              <a:t> </a:t>
            </a:r>
            <a:endParaRPr/>
          </a:p>
        </p:txBody>
      </p:sp>
      <p:pic>
        <p:nvPicPr>
          <p:cNvPr id="467" name="Google Shape;467;p67"/>
          <p:cNvPicPr preferRelativeResize="0"/>
          <p:nvPr/>
        </p:nvPicPr>
        <p:blipFill>
          <a:blip r:embed="rId3">
            <a:alphaModFix/>
          </a:blip>
          <a:stretch>
            <a:fillRect/>
          </a:stretch>
        </p:blipFill>
        <p:spPr>
          <a:xfrm>
            <a:off x="3974968" y="1643581"/>
            <a:ext cx="365958" cy="264838"/>
          </a:xfrm>
          <a:prstGeom prst="rect">
            <a:avLst/>
          </a:prstGeom>
          <a:noFill/>
          <a:ln>
            <a:noFill/>
          </a:ln>
        </p:spPr>
      </p:pic>
      <p:sp>
        <p:nvSpPr>
          <p:cNvPr id="468" name="Google Shape;468;p67"/>
          <p:cNvSpPr txBox="1"/>
          <p:nvPr/>
        </p:nvSpPr>
        <p:spPr>
          <a:xfrm>
            <a:off x="0" y="3924496"/>
            <a:ext cx="9144000" cy="1155600"/>
          </a:xfrm>
          <a:prstGeom prst="rect">
            <a:avLst/>
          </a:prstGeom>
          <a:noFill/>
          <a:ln>
            <a:noFill/>
          </a:ln>
        </p:spPr>
        <p:txBody>
          <a:bodyPr spcFirstLastPara="1" wrap="square" lIns="75575" tIns="75575" rIns="75575" bIns="75575" anchor="t" anchorCtr="0">
            <a:noAutofit/>
          </a:bodyPr>
          <a:lstStyle/>
          <a:p>
            <a:pPr marL="0" lvl="0" indent="0" algn="l" rtl="0">
              <a:spcBef>
                <a:spcPts val="0"/>
              </a:spcBef>
              <a:spcAft>
                <a:spcPts val="0"/>
              </a:spcAft>
              <a:buNone/>
            </a:pPr>
            <a:r>
              <a:rPr lang="en" sz="1700" u="sng">
                <a:solidFill>
                  <a:schemeClr val="dk2"/>
                </a:solidFill>
                <a:latin typeface="Source Sans Pro"/>
                <a:ea typeface="Source Sans Pro"/>
                <a:cs typeface="Source Sans Pro"/>
                <a:sym typeface="Source Sans Pro"/>
              </a:rPr>
              <a:t>After Learning:</a:t>
            </a:r>
            <a:endParaRPr sz="1700" u="sng">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en" sz="1700">
                <a:solidFill>
                  <a:schemeClr val="dk2"/>
                </a:solidFill>
                <a:latin typeface="Source Sans Pro"/>
                <a:ea typeface="Source Sans Pro"/>
                <a:cs typeface="Source Sans Pro"/>
                <a:sym typeface="Source Sans Pro"/>
              </a:rPr>
              <a:t>I think there are  ______________________ ways to measure time because… </a:t>
            </a:r>
            <a:endParaRPr sz="170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sz="1700">
              <a:solidFill>
                <a:schemeClr val="dk2"/>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900"/>
              <a:buFont typeface="Arial"/>
              <a:buNone/>
            </a:pPr>
            <a:r>
              <a:rPr lang="en" sz="1700">
                <a:solidFill>
                  <a:schemeClr val="dk2"/>
                </a:solidFill>
                <a:latin typeface="Source Sans Pro"/>
                <a:ea typeface="Source Sans Pro"/>
                <a:cs typeface="Source Sans Pro"/>
                <a:sym typeface="Source Sans Pro"/>
              </a:rPr>
              <a:t>I agree/disagree with my initial thinking because… </a:t>
            </a:r>
            <a:endParaRPr sz="1700">
              <a:solidFill>
                <a:schemeClr val="dk2"/>
              </a:solidFill>
              <a:latin typeface="Source Sans Pro"/>
              <a:ea typeface="Source Sans Pro"/>
              <a:cs typeface="Source Sans Pro"/>
              <a:sym typeface="Source Sans Pro"/>
            </a:endParaRPr>
          </a:p>
        </p:txBody>
      </p:sp>
      <p:pic>
        <p:nvPicPr>
          <p:cNvPr id="469" name="Google Shape;469;p67"/>
          <p:cNvPicPr preferRelativeResize="0"/>
          <p:nvPr/>
        </p:nvPicPr>
        <p:blipFill>
          <a:blip r:embed="rId4">
            <a:alphaModFix/>
          </a:blip>
          <a:stretch>
            <a:fillRect/>
          </a:stretch>
        </p:blipFill>
        <p:spPr>
          <a:xfrm>
            <a:off x="1799200" y="2101863"/>
            <a:ext cx="4629150" cy="1695450"/>
          </a:xfrm>
          <a:prstGeom prst="rect">
            <a:avLst/>
          </a:prstGeom>
          <a:noFill/>
          <a:ln>
            <a:noFill/>
          </a:ln>
        </p:spPr>
      </p:pic>
      <p:sp>
        <p:nvSpPr>
          <p:cNvPr id="470" name="Google Shape;470;p67"/>
          <p:cNvSpPr txBox="1"/>
          <p:nvPr/>
        </p:nvSpPr>
        <p:spPr>
          <a:xfrm>
            <a:off x="55200" y="948000"/>
            <a:ext cx="8845800" cy="6927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500">
                <a:solidFill>
                  <a:schemeClr val="dk2"/>
                </a:solidFill>
                <a:latin typeface="Source Sans Pro"/>
                <a:ea typeface="Source Sans Pro"/>
                <a:cs typeface="Source Sans Pro"/>
                <a:sym typeface="Source Sans Pro"/>
              </a:rPr>
              <a:t>Reflect on your learning in this experience. Look back to </a:t>
            </a:r>
            <a:r>
              <a:rPr lang="en" sz="1500" u="sng">
                <a:solidFill>
                  <a:schemeClr val="hlink"/>
                </a:solidFill>
                <a:latin typeface="Source Sans Pro"/>
                <a:ea typeface="Source Sans Pro"/>
                <a:cs typeface="Source Sans Pro"/>
                <a:sym typeface="Source Sans Pro"/>
                <a:hlinkClick r:id="rId5" action="ppaction://hlinksldjump"/>
              </a:rPr>
              <a:t>slide 2</a:t>
            </a:r>
            <a:r>
              <a:rPr lang="en" sz="1500">
                <a:solidFill>
                  <a:schemeClr val="dk2"/>
                </a:solidFill>
                <a:latin typeface="Source Sans Pro"/>
                <a:ea typeface="Source Sans Pro"/>
                <a:cs typeface="Source Sans Pro"/>
                <a:sym typeface="Source Sans Pro"/>
              </a:rPr>
              <a:t> to view your initial response to this question. Then complete the prompts below based on your current thinking. </a:t>
            </a:r>
            <a:r>
              <a:rPr lang="en" sz="1800">
                <a:solidFill>
                  <a:schemeClr val="dk2"/>
                </a:solidFill>
                <a:latin typeface="Source Sans Pro"/>
                <a:ea typeface="Source Sans Pro"/>
                <a:cs typeface="Source Sans Pro"/>
                <a:sym typeface="Source Sans Pro"/>
              </a:rPr>
              <a:t> </a:t>
            </a:r>
            <a:endParaRPr>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68"/>
          <p:cNvPicPr preferRelativeResize="0"/>
          <p:nvPr/>
        </p:nvPicPr>
        <p:blipFill>
          <a:blip r:embed="rId3">
            <a:alphaModFix/>
          </a:blip>
          <a:stretch>
            <a:fillRect/>
          </a:stretch>
        </p:blipFill>
        <p:spPr>
          <a:xfrm>
            <a:off x="152400" y="152400"/>
            <a:ext cx="4110449" cy="2326825"/>
          </a:xfrm>
          <a:prstGeom prst="rect">
            <a:avLst/>
          </a:prstGeom>
          <a:noFill/>
          <a:ln w="38100" cap="flat" cmpd="sng">
            <a:solidFill>
              <a:schemeClr val="dk1"/>
            </a:solidFill>
            <a:prstDash val="solid"/>
            <a:round/>
            <a:headEnd type="none" w="sm" len="sm"/>
            <a:tailEnd type="none" w="sm" len="sm"/>
          </a:ln>
        </p:spPr>
      </p:pic>
      <p:sp>
        <p:nvSpPr>
          <p:cNvPr id="476" name="Google Shape;476;p68"/>
          <p:cNvSpPr txBox="1"/>
          <p:nvPr/>
        </p:nvSpPr>
        <p:spPr>
          <a:xfrm>
            <a:off x="4365025" y="691325"/>
            <a:ext cx="45492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Source Sans Pro"/>
                <a:ea typeface="Source Sans Pro"/>
                <a:cs typeface="Source Sans Pro"/>
                <a:sym typeface="Source Sans Pro"/>
              </a:rPr>
              <a:t>Take a look at the pictures from our first discussions about time. What do you know now? What do you understand now? What are you still wondering about? Record your thoughts in the box below. </a:t>
            </a:r>
            <a:endParaRPr sz="1700">
              <a:latin typeface="Source Sans Pro"/>
              <a:ea typeface="Source Sans Pro"/>
              <a:cs typeface="Source Sans Pro"/>
              <a:sym typeface="Source Sans Pro"/>
            </a:endParaRPr>
          </a:p>
        </p:txBody>
      </p:sp>
      <p:sp>
        <p:nvSpPr>
          <p:cNvPr id="477" name="Google Shape;477;p68"/>
          <p:cNvSpPr txBox="1"/>
          <p:nvPr/>
        </p:nvSpPr>
        <p:spPr>
          <a:xfrm>
            <a:off x="378625" y="2740750"/>
            <a:ext cx="8376900" cy="21873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481"/>
        <p:cNvGrpSpPr/>
        <p:nvPr/>
      </p:nvGrpSpPr>
      <p:grpSpPr>
        <a:xfrm>
          <a:off x="0" y="0"/>
          <a:ext cx="0" cy="0"/>
          <a:chOff x="0" y="0"/>
          <a:chExt cx="0" cy="0"/>
        </a:xfrm>
      </p:grpSpPr>
      <p:pic>
        <p:nvPicPr>
          <p:cNvPr id="482" name="Google Shape;482;p69">
            <a:hlinkClick r:id="rId3"/>
          </p:cNvPr>
          <p:cNvPicPr preferRelativeResize="0"/>
          <p:nvPr/>
        </p:nvPicPr>
        <p:blipFill rotWithShape="1">
          <a:blip r:embed="rId4">
            <a:alphaModFix/>
          </a:blip>
          <a:srcRect/>
          <a:stretch/>
        </p:blipFill>
        <p:spPr>
          <a:xfrm>
            <a:off x="3426425" y="1451225"/>
            <a:ext cx="2291150" cy="550600"/>
          </a:xfrm>
          <a:prstGeom prst="rect">
            <a:avLst/>
          </a:prstGeom>
          <a:noFill/>
          <a:ln>
            <a:noFill/>
          </a:ln>
        </p:spPr>
      </p:pic>
      <p:sp>
        <p:nvSpPr>
          <p:cNvPr id="483" name="Google Shape;483;p69"/>
          <p:cNvSpPr txBox="1"/>
          <p:nvPr/>
        </p:nvSpPr>
        <p:spPr>
          <a:xfrm>
            <a:off x="1106100" y="2209500"/>
            <a:ext cx="6931800" cy="26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800" b="1">
                <a:solidFill>
                  <a:srgbClr val="434343"/>
                </a:solidFill>
                <a:latin typeface="Montserrat"/>
                <a:ea typeface="Montserrat"/>
                <a:cs typeface="Montserrat"/>
                <a:sym typeface="Montserrat"/>
              </a:rPr>
              <a:t>Free templates for all your presentation needs</a:t>
            </a:r>
            <a:endParaRPr sz="1800" b="1">
              <a:solidFill>
                <a:srgbClr val="434343"/>
              </a:solidFill>
              <a:latin typeface="Montserrat"/>
              <a:ea typeface="Montserrat"/>
              <a:cs typeface="Montserrat"/>
              <a:sym typeface="Montserrat"/>
            </a:endParaRPr>
          </a:p>
        </p:txBody>
      </p:sp>
      <p:grpSp>
        <p:nvGrpSpPr>
          <p:cNvPr id="484" name="Google Shape;484;p69"/>
          <p:cNvGrpSpPr/>
          <p:nvPr/>
        </p:nvGrpSpPr>
        <p:grpSpPr>
          <a:xfrm>
            <a:off x="690575" y="3290132"/>
            <a:ext cx="7762851" cy="892418"/>
            <a:chOff x="801125" y="3213932"/>
            <a:chExt cx="7762851" cy="892418"/>
          </a:xfrm>
        </p:grpSpPr>
        <p:grpSp>
          <p:nvGrpSpPr>
            <p:cNvPr id="485" name="Google Shape;485;p69"/>
            <p:cNvGrpSpPr/>
            <p:nvPr/>
          </p:nvGrpSpPr>
          <p:grpSpPr>
            <a:xfrm>
              <a:off x="4845759" y="3213932"/>
              <a:ext cx="1695900" cy="892418"/>
              <a:chOff x="4845759" y="3213932"/>
              <a:chExt cx="1695900" cy="892418"/>
            </a:xfrm>
          </p:grpSpPr>
          <p:sp>
            <p:nvSpPr>
              <p:cNvPr id="486" name="Google Shape;486;p69"/>
              <p:cNvSpPr txBox="1"/>
              <p:nvPr/>
            </p:nvSpPr>
            <p:spPr>
              <a:xfrm>
                <a:off x="4845759"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Ready to use, professional and customizable</a:t>
                </a:r>
                <a:endParaRPr sz="1200">
                  <a:solidFill>
                    <a:srgbClr val="434343"/>
                  </a:solidFill>
                  <a:latin typeface="Montserrat"/>
                  <a:ea typeface="Montserrat"/>
                  <a:cs typeface="Montserrat"/>
                  <a:sym typeface="Montserrat"/>
                </a:endParaRPr>
              </a:p>
            </p:txBody>
          </p:sp>
          <p:sp>
            <p:nvSpPr>
              <p:cNvPr id="487" name="Google Shape;487;p69"/>
              <p:cNvSpPr/>
              <p:nvPr/>
            </p:nvSpPr>
            <p:spPr>
              <a:xfrm>
                <a:off x="5603395" y="3213932"/>
                <a:ext cx="180627" cy="181175"/>
              </a:xfrm>
              <a:custGeom>
                <a:avLst/>
                <a:gdLst/>
                <a:ahLst/>
                <a:cxnLst/>
                <a:rect l="l" t="t" r="r" b="b"/>
                <a:pathLst>
                  <a:path w="5929" h="5947" extrusionOk="0">
                    <a:moveTo>
                      <a:pt x="4679" y="0"/>
                    </a:moveTo>
                    <a:lnTo>
                      <a:pt x="4567" y="19"/>
                    </a:lnTo>
                    <a:lnTo>
                      <a:pt x="4474" y="37"/>
                    </a:lnTo>
                    <a:lnTo>
                      <a:pt x="4381" y="93"/>
                    </a:lnTo>
                    <a:lnTo>
                      <a:pt x="4288" y="168"/>
                    </a:lnTo>
                    <a:lnTo>
                      <a:pt x="3747" y="690"/>
                    </a:lnTo>
                    <a:lnTo>
                      <a:pt x="3729" y="746"/>
                    </a:lnTo>
                    <a:lnTo>
                      <a:pt x="3710" y="802"/>
                    </a:lnTo>
                    <a:lnTo>
                      <a:pt x="3729" y="857"/>
                    </a:lnTo>
                    <a:lnTo>
                      <a:pt x="3747" y="895"/>
                    </a:lnTo>
                    <a:lnTo>
                      <a:pt x="5033" y="2181"/>
                    </a:lnTo>
                    <a:lnTo>
                      <a:pt x="5089" y="2218"/>
                    </a:lnTo>
                    <a:lnTo>
                      <a:pt x="5182" y="2218"/>
                    </a:lnTo>
                    <a:lnTo>
                      <a:pt x="5238" y="2181"/>
                    </a:lnTo>
                    <a:lnTo>
                      <a:pt x="5779" y="1640"/>
                    </a:lnTo>
                    <a:lnTo>
                      <a:pt x="5835" y="1566"/>
                    </a:lnTo>
                    <a:lnTo>
                      <a:pt x="5891" y="1473"/>
                    </a:lnTo>
                    <a:lnTo>
                      <a:pt x="5928" y="1361"/>
                    </a:lnTo>
                    <a:lnTo>
                      <a:pt x="5928" y="1249"/>
                    </a:lnTo>
                    <a:lnTo>
                      <a:pt x="5928" y="1156"/>
                    </a:lnTo>
                    <a:lnTo>
                      <a:pt x="5891" y="1044"/>
                    </a:lnTo>
                    <a:lnTo>
                      <a:pt x="5835" y="951"/>
                    </a:lnTo>
                    <a:lnTo>
                      <a:pt x="5779" y="857"/>
                    </a:lnTo>
                    <a:lnTo>
                      <a:pt x="5071" y="168"/>
                    </a:lnTo>
                    <a:lnTo>
                      <a:pt x="4977" y="93"/>
                    </a:lnTo>
                    <a:lnTo>
                      <a:pt x="4884" y="37"/>
                    </a:lnTo>
                    <a:lnTo>
                      <a:pt x="4791" y="19"/>
                    </a:lnTo>
                    <a:lnTo>
                      <a:pt x="4679" y="0"/>
                    </a:lnTo>
                    <a:close/>
                    <a:moveTo>
                      <a:pt x="3393" y="1883"/>
                    </a:moveTo>
                    <a:lnTo>
                      <a:pt x="3449" y="1920"/>
                    </a:lnTo>
                    <a:lnTo>
                      <a:pt x="3486" y="1976"/>
                    </a:lnTo>
                    <a:lnTo>
                      <a:pt x="3505" y="2050"/>
                    </a:lnTo>
                    <a:lnTo>
                      <a:pt x="3486" y="2106"/>
                    </a:lnTo>
                    <a:lnTo>
                      <a:pt x="3449" y="2162"/>
                    </a:lnTo>
                    <a:lnTo>
                      <a:pt x="1660" y="3952"/>
                    </a:lnTo>
                    <a:lnTo>
                      <a:pt x="1604" y="3970"/>
                    </a:lnTo>
                    <a:lnTo>
                      <a:pt x="1548" y="3989"/>
                    </a:lnTo>
                    <a:lnTo>
                      <a:pt x="1492" y="3970"/>
                    </a:lnTo>
                    <a:lnTo>
                      <a:pt x="1436" y="3952"/>
                    </a:lnTo>
                    <a:lnTo>
                      <a:pt x="1399" y="3896"/>
                    </a:lnTo>
                    <a:lnTo>
                      <a:pt x="1380" y="3821"/>
                    </a:lnTo>
                    <a:lnTo>
                      <a:pt x="1399" y="3765"/>
                    </a:lnTo>
                    <a:lnTo>
                      <a:pt x="1436" y="3709"/>
                    </a:lnTo>
                    <a:lnTo>
                      <a:pt x="3225" y="1920"/>
                    </a:lnTo>
                    <a:lnTo>
                      <a:pt x="3281" y="1883"/>
                    </a:lnTo>
                    <a:close/>
                    <a:moveTo>
                      <a:pt x="1007" y="4362"/>
                    </a:moveTo>
                    <a:lnTo>
                      <a:pt x="1007" y="4921"/>
                    </a:lnTo>
                    <a:lnTo>
                      <a:pt x="1566" y="4921"/>
                    </a:lnTo>
                    <a:lnTo>
                      <a:pt x="1566" y="5331"/>
                    </a:lnTo>
                    <a:lnTo>
                      <a:pt x="821" y="5462"/>
                    </a:lnTo>
                    <a:lnTo>
                      <a:pt x="467" y="5107"/>
                    </a:lnTo>
                    <a:lnTo>
                      <a:pt x="597" y="4362"/>
                    </a:lnTo>
                    <a:close/>
                    <a:moveTo>
                      <a:pt x="3337" y="1118"/>
                    </a:moveTo>
                    <a:lnTo>
                      <a:pt x="3300" y="1156"/>
                    </a:lnTo>
                    <a:lnTo>
                      <a:pt x="243" y="4213"/>
                    </a:lnTo>
                    <a:lnTo>
                      <a:pt x="1" y="5611"/>
                    </a:lnTo>
                    <a:lnTo>
                      <a:pt x="1" y="5685"/>
                    </a:lnTo>
                    <a:lnTo>
                      <a:pt x="1" y="5741"/>
                    </a:lnTo>
                    <a:lnTo>
                      <a:pt x="38" y="5816"/>
                    </a:lnTo>
                    <a:lnTo>
                      <a:pt x="75" y="5853"/>
                    </a:lnTo>
                    <a:lnTo>
                      <a:pt x="131" y="5890"/>
                    </a:lnTo>
                    <a:lnTo>
                      <a:pt x="187" y="5928"/>
                    </a:lnTo>
                    <a:lnTo>
                      <a:pt x="243" y="5946"/>
                    </a:lnTo>
                    <a:lnTo>
                      <a:pt x="317" y="5928"/>
                    </a:lnTo>
                    <a:lnTo>
                      <a:pt x="1734" y="5685"/>
                    </a:lnTo>
                    <a:lnTo>
                      <a:pt x="4772" y="2647"/>
                    </a:lnTo>
                    <a:lnTo>
                      <a:pt x="4810" y="2591"/>
                    </a:lnTo>
                    <a:lnTo>
                      <a:pt x="4810" y="2535"/>
                    </a:lnTo>
                    <a:lnTo>
                      <a:pt x="4810" y="2498"/>
                    </a:lnTo>
                    <a:lnTo>
                      <a:pt x="4772" y="2442"/>
                    </a:lnTo>
                    <a:lnTo>
                      <a:pt x="3486" y="1156"/>
                    </a:lnTo>
                    <a:lnTo>
                      <a:pt x="3449" y="111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488" name="Google Shape;488;p69"/>
            <p:cNvGrpSpPr/>
            <p:nvPr/>
          </p:nvGrpSpPr>
          <p:grpSpPr>
            <a:xfrm>
              <a:off x="2823442" y="3214222"/>
              <a:ext cx="1695900" cy="892128"/>
              <a:chOff x="2823442" y="3214222"/>
              <a:chExt cx="1695900" cy="892128"/>
            </a:xfrm>
          </p:grpSpPr>
          <p:sp>
            <p:nvSpPr>
              <p:cNvPr id="489" name="Google Shape;489;p69"/>
              <p:cNvSpPr txBox="1"/>
              <p:nvPr/>
            </p:nvSpPr>
            <p:spPr>
              <a:xfrm>
                <a:off x="2823442"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100% free for personal or commercial use</a:t>
                </a:r>
                <a:endParaRPr sz="1200">
                  <a:solidFill>
                    <a:srgbClr val="434343"/>
                  </a:solidFill>
                  <a:latin typeface="Montserrat"/>
                  <a:ea typeface="Montserrat"/>
                  <a:cs typeface="Montserrat"/>
                  <a:sym typeface="Montserrat"/>
                </a:endParaRPr>
              </a:p>
            </p:txBody>
          </p:sp>
          <p:sp>
            <p:nvSpPr>
              <p:cNvPr id="490" name="Google Shape;490;p69"/>
              <p:cNvSpPr/>
              <p:nvPr/>
            </p:nvSpPr>
            <p:spPr>
              <a:xfrm>
                <a:off x="3569730" y="3214222"/>
                <a:ext cx="203323" cy="180597"/>
              </a:xfrm>
              <a:custGeom>
                <a:avLst/>
                <a:gdLst/>
                <a:ahLst/>
                <a:cxnLst/>
                <a:rect l="l" t="t" r="r" b="b"/>
                <a:pathLst>
                  <a:path w="6674" h="5928" extrusionOk="0">
                    <a:moveTo>
                      <a:pt x="2443" y="0"/>
                    </a:moveTo>
                    <a:lnTo>
                      <a:pt x="2275" y="37"/>
                    </a:lnTo>
                    <a:lnTo>
                      <a:pt x="2126" y="93"/>
                    </a:lnTo>
                    <a:lnTo>
                      <a:pt x="1995" y="187"/>
                    </a:lnTo>
                    <a:lnTo>
                      <a:pt x="1846" y="336"/>
                    </a:lnTo>
                    <a:lnTo>
                      <a:pt x="1753" y="503"/>
                    </a:lnTo>
                    <a:lnTo>
                      <a:pt x="1697" y="690"/>
                    </a:lnTo>
                    <a:lnTo>
                      <a:pt x="1660" y="876"/>
                    </a:lnTo>
                    <a:lnTo>
                      <a:pt x="1678" y="1063"/>
                    </a:lnTo>
                    <a:lnTo>
                      <a:pt x="1716" y="1249"/>
                    </a:lnTo>
                    <a:lnTo>
                      <a:pt x="1809" y="1417"/>
                    </a:lnTo>
                    <a:lnTo>
                      <a:pt x="1921" y="1566"/>
                    </a:lnTo>
                    <a:lnTo>
                      <a:pt x="3188" y="2889"/>
                    </a:lnTo>
                    <a:lnTo>
                      <a:pt x="3263" y="2945"/>
                    </a:lnTo>
                    <a:lnTo>
                      <a:pt x="3337" y="2964"/>
                    </a:lnTo>
                    <a:lnTo>
                      <a:pt x="3412" y="2945"/>
                    </a:lnTo>
                    <a:lnTo>
                      <a:pt x="3487" y="2889"/>
                    </a:lnTo>
                    <a:lnTo>
                      <a:pt x="4754" y="1566"/>
                    </a:lnTo>
                    <a:lnTo>
                      <a:pt x="4866" y="1417"/>
                    </a:lnTo>
                    <a:lnTo>
                      <a:pt x="4940" y="1249"/>
                    </a:lnTo>
                    <a:lnTo>
                      <a:pt x="4996" y="1063"/>
                    </a:lnTo>
                    <a:lnTo>
                      <a:pt x="5015" y="876"/>
                    </a:lnTo>
                    <a:lnTo>
                      <a:pt x="4978" y="690"/>
                    </a:lnTo>
                    <a:lnTo>
                      <a:pt x="4922" y="503"/>
                    </a:lnTo>
                    <a:lnTo>
                      <a:pt x="4810" y="336"/>
                    </a:lnTo>
                    <a:lnTo>
                      <a:pt x="4679" y="187"/>
                    </a:lnTo>
                    <a:lnTo>
                      <a:pt x="4549" y="93"/>
                    </a:lnTo>
                    <a:lnTo>
                      <a:pt x="4381" y="37"/>
                    </a:lnTo>
                    <a:lnTo>
                      <a:pt x="4232" y="0"/>
                    </a:lnTo>
                    <a:lnTo>
                      <a:pt x="4064" y="0"/>
                    </a:lnTo>
                    <a:lnTo>
                      <a:pt x="3897" y="19"/>
                    </a:lnTo>
                    <a:lnTo>
                      <a:pt x="3747" y="75"/>
                    </a:lnTo>
                    <a:lnTo>
                      <a:pt x="3598" y="168"/>
                    </a:lnTo>
                    <a:lnTo>
                      <a:pt x="3468" y="280"/>
                    </a:lnTo>
                    <a:lnTo>
                      <a:pt x="3337" y="429"/>
                    </a:lnTo>
                    <a:lnTo>
                      <a:pt x="3207" y="280"/>
                    </a:lnTo>
                    <a:lnTo>
                      <a:pt x="3076" y="168"/>
                    </a:lnTo>
                    <a:lnTo>
                      <a:pt x="2927" y="75"/>
                    </a:lnTo>
                    <a:lnTo>
                      <a:pt x="2778" y="19"/>
                    </a:lnTo>
                    <a:lnTo>
                      <a:pt x="2610" y="0"/>
                    </a:lnTo>
                    <a:close/>
                    <a:moveTo>
                      <a:pt x="2219" y="3691"/>
                    </a:moveTo>
                    <a:lnTo>
                      <a:pt x="1995" y="3728"/>
                    </a:lnTo>
                    <a:lnTo>
                      <a:pt x="1772" y="3784"/>
                    </a:lnTo>
                    <a:lnTo>
                      <a:pt x="1548" y="3877"/>
                    </a:lnTo>
                    <a:lnTo>
                      <a:pt x="1362" y="4008"/>
                    </a:lnTo>
                    <a:lnTo>
                      <a:pt x="821" y="4436"/>
                    </a:lnTo>
                    <a:lnTo>
                      <a:pt x="187" y="4436"/>
                    </a:lnTo>
                    <a:lnTo>
                      <a:pt x="113" y="4455"/>
                    </a:lnTo>
                    <a:lnTo>
                      <a:pt x="57" y="4492"/>
                    </a:lnTo>
                    <a:lnTo>
                      <a:pt x="1" y="4548"/>
                    </a:lnTo>
                    <a:lnTo>
                      <a:pt x="1" y="4623"/>
                    </a:lnTo>
                    <a:lnTo>
                      <a:pt x="1" y="5741"/>
                    </a:lnTo>
                    <a:lnTo>
                      <a:pt x="1" y="5816"/>
                    </a:lnTo>
                    <a:lnTo>
                      <a:pt x="57" y="5872"/>
                    </a:lnTo>
                    <a:lnTo>
                      <a:pt x="113" y="5909"/>
                    </a:lnTo>
                    <a:lnTo>
                      <a:pt x="187" y="5928"/>
                    </a:lnTo>
                    <a:lnTo>
                      <a:pt x="4325" y="5928"/>
                    </a:lnTo>
                    <a:lnTo>
                      <a:pt x="4437" y="5909"/>
                    </a:lnTo>
                    <a:lnTo>
                      <a:pt x="4568" y="5890"/>
                    </a:lnTo>
                    <a:lnTo>
                      <a:pt x="4679" y="5834"/>
                    </a:lnTo>
                    <a:lnTo>
                      <a:pt x="4791" y="5760"/>
                    </a:lnTo>
                    <a:lnTo>
                      <a:pt x="6543" y="4362"/>
                    </a:lnTo>
                    <a:lnTo>
                      <a:pt x="6599" y="4306"/>
                    </a:lnTo>
                    <a:lnTo>
                      <a:pt x="6637" y="4231"/>
                    </a:lnTo>
                    <a:lnTo>
                      <a:pt x="6674" y="4157"/>
                    </a:lnTo>
                    <a:lnTo>
                      <a:pt x="6674" y="4082"/>
                    </a:lnTo>
                    <a:lnTo>
                      <a:pt x="6674" y="4008"/>
                    </a:lnTo>
                    <a:lnTo>
                      <a:pt x="6655" y="3933"/>
                    </a:lnTo>
                    <a:lnTo>
                      <a:pt x="6618" y="3859"/>
                    </a:lnTo>
                    <a:lnTo>
                      <a:pt x="6543" y="3784"/>
                    </a:lnTo>
                    <a:lnTo>
                      <a:pt x="6506" y="3747"/>
                    </a:lnTo>
                    <a:lnTo>
                      <a:pt x="6432" y="3728"/>
                    </a:lnTo>
                    <a:lnTo>
                      <a:pt x="6376" y="3709"/>
                    </a:lnTo>
                    <a:lnTo>
                      <a:pt x="6301" y="3709"/>
                    </a:lnTo>
                    <a:lnTo>
                      <a:pt x="6171" y="3728"/>
                    </a:lnTo>
                    <a:lnTo>
                      <a:pt x="6115" y="3747"/>
                    </a:lnTo>
                    <a:lnTo>
                      <a:pt x="6059" y="3784"/>
                    </a:lnTo>
                    <a:lnTo>
                      <a:pt x="4978" y="4641"/>
                    </a:lnTo>
                    <a:lnTo>
                      <a:pt x="4885" y="4716"/>
                    </a:lnTo>
                    <a:lnTo>
                      <a:pt x="4773" y="4772"/>
                    </a:lnTo>
                    <a:lnTo>
                      <a:pt x="4642" y="4809"/>
                    </a:lnTo>
                    <a:lnTo>
                      <a:pt x="3095" y="4809"/>
                    </a:lnTo>
                    <a:lnTo>
                      <a:pt x="3039" y="4772"/>
                    </a:lnTo>
                    <a:lnTo>
                      <a:pt x="2983" y="4716"/>
                    </a:lnTo>
                    <a:lnTo>
                      <a:pt x="2965" y="4660"/>
                    </a:lnTo>
                    <a:lnTo>
                      <a:pt x="2965" y="4586"/>
                    </a:lnTo>
                    <a:lnTo>
                      <a:pt x="3002" y="4511"/>
                    </a:lnTo>
                    <a:lnTo>
                      <a:pt x="3076" y="4455"/>
                    </a:lnTo>
                    <a:lnTo>
                      <a:pt x="3151" y="4436"/>
                    </a:lnTo>
                    <a:lnTo>
                      <a:pt x="4120" y="4436"/>
                    </a:lnTo>
                    <a:lnTo>
                      <a:pt x="4195" y="4418"/>
                    </a:lnTo>
                    <a:lnTo>
                      <a:pt x="4307" y="4362"/>
                    </a:lnTo>
                    <a:lnTo>
                      <a:pt x="4363" y="4306"/>
                    </a:lnTo>
                    <a:lnTo>
                      <a:pt x="4400" y="4250"/>
                    </a:lnTo>
                    <a:lnTo>
                      <a:pt x="4419" y="4194"/>
                    </a:lnTo>
                    <a:lnTo>
                      <a:pt x="4437" y="4138"/>
                    </a:lnTo>
                    <a:lnTo>
                      <a:pt x="4456" y="4045"/>
                    </a:lnTo>
                    <a:lnTo>
                      <a:pt x="4437" y="3970"/>
                    </a:lnTo>
                    <a:lnTo>
                      <a:pt x="4400" y="3896"/>
                    </a:lnTo>
                    <a:lnTo>
                      <a:pt x="4363" y="3821"/>
                    </a:lnTo>
                    <a:lnTo>
                      <a:pt x="4307" y="3784"/>
                    </a:lnTo>
                    <a:lnTo>
                      <a:pt x="4232" y="3728"/>
                    </a:lnTo>
                    <a:lnTo>
                      <a:pt x="4158" y="3709"/>
                    </a:lnTo>
                    <a:lnTo>
                      <a:pt x="4083" y="369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491" name="Google Shape;491;p69"/>
            <p:cNvGrpSpPr/>
            <p:nvPr/>
          </p:nvGrpSpPr>
          <p:grpSpPr>
            <a:xfrm>
              <a:off x="6868076" y="3213932"/>
              <a:ext cx="1695900" cy="892418"/>
              <a:chOff x="6868076" y="3213932"/>
              <a:chExt cx="1695900" cy="892418"/>
            </a:xfrm>
          </p:grpSpPr>
          <p:sp>
            <p:nvSpPr>
              <p:cNvPr id="492" name="Google Shape;492;p69"/>
              <p:cNvSpPr txBox="1"/>
              <p:nvPr/>
            </p:nvSpPr>
            <p:spPr>
              <a:xfrm>
                <a:off x="6868076"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Blow your audience away with attractive visuals</a:t>
                </a:r>
                <a:endParaRPr sz="1200">
                  <a:solidFill>
                    <a:srgbClr val="434343"/>
                  </a:solidFill>
                  <a:latin typeface="Montserrat"/>
                  <a:ea typeface="Montserrat"/>
                  <a:cs typeface="Montserrat"/>
                  <a:sym typeface="Montserrat"/>
                </a:endParaRPr>
              </a:p>
            </p:txBody>
          </p:sp>
          <p:sp>
            <p:nvSpPr>
              <p:cNvPr id="493" name="Google Shape;493;p69"/>
              <p:cNvSpPr/>
              <p:nvPr/>
            </p:nvSpPr>
            <p:spPr>
              <a:xfrm>
                <a:off x="7625712" y="3213932"/>
                <a:ext cx="180627" cy="181175"/>
              </a:xfrm>
              <a:custGeom>
                <a:avLst/>
                <a:gdLst/>
                <a:ahLst/>
                <a:cxnLst/>
                <a:rect l="l" t="t" r="r" b="b"/>
                <a:pathLst>
                  <a:path w="5929" h="5947" extrusionOk="0">
                    <a:moveTo>
                      <a:pt x="784" y="4940"/>
                    </a:moveTo>
                    <a:lnTo>
                      <a:pt x="839" y="4958"/>
                    </a:lnTo>
                    <a:lnTo>
                      <a:pt x="933" y="5014"/>
                    </a:lnTo>
                    <a:lnTo>
                      <a:pt x="989" y="5107"/>
                    </a:lnTo>
                    <a:lnTo>
                      <a:pt x="1007" y="5145"/>
                    </a:lnTo>
                    <a:lnTo>
                      <a:pt x="1007" y="5201"/>
                    </a:lnTo>
                    <a:lnTo>
                      <a:pt x="1007" y="5257"/>
                    </a:lnTo>
                    <a:lnTo>
                      <a:pt x="989" y="5313"/>
                    </a:lnTo>
                    <a:lnTo>
                      <a:pt x="933" y="5406"/>
                    </a:lnTo>
                    <a:lnTo>
                      <a:pt x="839" y="5462"/>
                    </a:lnTo>
                    <a:lnTo>
                      <a:pt x="784" y="5480"/>
                    </a:lnTo>
                    <a:lnTo>
                      <a:pt x="672" y="5480"/>
                    </a:lnTo>
                    <a:lnTo>
                      <a:pt x="634" y="5462"/>
                    </a:lnTo>
                    <a:lnTo>
                      <a:pt x="541" y="5406"/>
                    </a:lnTo>
                    <a:lnTo>
                      <a:pt x="485" y="5313"/>
                    </a:lnTo>
                    <a:lnTo>
                      <a:pt x="467" y="5257"/>
                    </a:lnTo>
                    <a:lnTo>
                      <a:pt x="448" y="5201"/>
                    </a:lnTo>
                    <a:lnTo>
                      <a:pt x="467" y="5145"/>
                    </a:lnTo>
                    <a:lnTo>
                      <a:pt x="485" y="5107"/>
                    </a:lnTo>
                    <a:lnTo>
                      <a:pt x="541" y="5014"/>
                    </a:lnTo>
                    <a:lnTo>
                      <a:pt x="634" y="4958"/>
                    </a:lnTo>
                    <a:lnTo>
                      <a:pt x="672" y="4940"/>
                    </a:lnTo>
                    <a:close/>
                    <a:moveTo>
                      <a:pt x="206" y="2610"/>
                    </a:moveTo>
                    <a:lnTo>
                      <a:pt x="168" y="2628"/>
                    </a:lnTo>
                    <a:lnTo>
                      <a:pt x="75" y="2684"/>
                    </a:lnTo>
                    <a:lnTo>
                      <a:pt x="19" y="2777"/>
                    </a:lnTo>
                    <a:lnTo>
                      <a:pt x="1" y="2833"/>
                    </a:lnTo>
                    <a:lnTo>
                      <a:pt x="1" y="2889"/>
                    </a:lnTo>
                    <a:lnTo>
                      <a:pt x="1" y="5667"/>
                    </a:lnTo>
                    <a:lnTo>
                      <a:pt x="1" y="5723"/>
                    </a:lnTo>
                    <a:lnTo>
                      <a:pt x="19" y="5779"/>
                    </a:lnTo>
                    <a:lnTo>
                      <a:pt x="75" y="5872"/>
                    </a:lnTo>
                    <a:lnTo>
                      <a:pt x="168" y="5928"/>
                    </a:lnTo>
                    <a:lnTo>
                      <a:pt x="206" y="5946"/>
                    </a:lnTo>
                    <a:lnTo>
                      <a:pt x="1250" y="5946"/>
                    </a:lnTo>
                    <a:lnTo>
                      <a:pt x="1305" y="5928"/>
                    </a:lnTo>
                    <a:lnTo>
                      <a:pt x="1399" y="5872"/>
                    </a:lnTo>
                    <a:lnTo>
                      <a:pt x="1455" y="5779"/>
                    </a:lnTo>
                    <a:lnTo>
                      <a:pt x="1473" y="5723"/>
                    </a:lnTo>
                    <a:lnTo>
                      <a:pt x="1473" y="5667"/>
                    </a:lnTo>
                    <a:lnTo>
                      <a:pt x="1473" y="2889"/>
                    </a:lnTo>
                    <a:lnTo>
                      <a:pt x="1473" y="2833"/>
                    </a:lnTo>
                    <a:lnTo>
                      <a:pt x="1455" y="2777"/>
                    </a:lnTo>
                    <a:lnTo>
                      <a:pt x="1399" y="2684"/>
                    </a:lnTo>
                    <a:lnTo>
                      <a:pt x="1305" y="2628"/>
                    </a:lnTo>
                    <a:lnTo>
                      <a:pt x="1250" y="2610"/>
                    </a:lnTo>
                    <a:close/>
                    <a:moveTo>
                      <a:pt x="3617" y="0"/>
                    </a:moveTo>
                    <a:lnTo>
                      <a:pt x="3524" y="19"/>
                    </a:lnTo>
                    <a:lnTo>
                      <a:pt x="3468" y="75"/>
                    </a:lnTo>
                    <a:lnTo>
                      <a:pt x="3393" y="168"/>
                    </a:lnTo>
                    <a:lnTo>
                      <a:pt x="3337" y="261"/>
                    </a:lnTo>
                    <a:lnTo>
                      <a:pt x="3263" y="485"/>
                    </a:lnTo>
                    <a:lnTo>
                      <a:pt x="3225" y="671"/>
                    </a:lnTo>
                    <a:lnTo>
                      <a:pt x="3169" y="858"/>
                    </a:lnTo>
                    <a:lnTo>
                      <a:pt x="3114" y="1044"/>
                    </a:lnTo>
                    <a:lnTo>
                      <a:pt x="3039" y="1212"/>
                    </a:lnTo>
                    <a:lnTo>
                      <a:pt x="2983" y="1286"/>
                    </a:lnTo>
                    <a:lnTo>
                      <a:pt x="2927" y="1361"/>
                    </a:lnTo>
                    <a:lnTo>
                      <a:pt x="2797" y="1510"/>
                    </a:lnTo>
                    <a:lnTo>
                      <a:pt x="2666" y="1659"/>
                    </a:lnTo>
                    <a:lnTo>
                      <a:pt x="2442" y="1995"/>
                    </a:lnTo>
                    <a:lnTo>
                      <a:pt x="2200" y="2330"/>
                    </a:lnTo>
                    <a:lnTo>
                      <a:pt x="2051" y="2498"/>
                    </a:lnTo>
                    <a:lnTo>
                      <a:pt x="1883" y="2666"/>
                    </a:lnTo>
                    <a:lnTo>
                      <a:pt x="1865" y="2722"/>
                    </a:lnTo>
                    <a:lnTo>
                      <a:pt x="1846" y="2777"/>
                    </a:lnTo>
                    <a:lnTo>
                      <a:pt x="1846" y="5257"/>
                    </a:lnTo>
                    <a:lnTo>
                      <a:pt x="1865" y="5313"/>
                    </a:lnTo>
                    <a:lnTo>
                      <a:pt x="1883" y="5350"/>
                    </a:lnTo>
                    <a:lnTo>
                      <a:pt x="1939" y="5387"/>
                    </a:lnTo>
                    <a:lnTo>
                      <a:pt x="1995" y="5387"/>
                    </a:lnTo>
                    <a:lnTo>
                      <a:pt x="2126" y="5406"/>
                    </a:lnTo>
                    <a:lnTo>
                      <a:pt x="2293" y="5462"/>
                    </a:lnTo>
                    <a:lnTo>
                      <a:pt x="2592" y="5573"/>
                    </a:lnTo>
                    <a:lnTo>
                      <a:pt x="2890" y="5704"/>
                    </a:lnTo>
                    <a:lnTo>
                      <a:pt x="3225" y="5816"/>
                    </a:lnTo>
                    <a:lnTo>
                      <a:pt x="3393" y="5872"/>
                    </a:lnTo>
                    <a:lnTo>
                      <a:pt x="3580" y="5909"/>
                    </a:lnTo>
                    <a:lnTo>
                      <a:pt x="3785" y="5946"/>
                    </a:lnTo>
                    <a:lnTo>
                      <a:pt x="4400" y="5946"/>
                    </a:lnTo>
                    <a:lnTo>
                      <a:pt x="4586" y="5928"/>
                    </a:lnTo>
                    <a:lnTo>
                      <a:pt x="4772" y="5909"/>
                    </a:lnTo>
                    <a:lnTo>
                      <a:pt x="4940" y="5853"/>
                    </a:lnTo>
                    <a:lnTo>
                      <a:pt x="5108" y="5797"/>
                    </a:lnTo>
                    <a:lnTo>
                      <a:pt x="5238" y="5723"/>
                    </a:lnTo>
                    <a:lnTo>
                      <a:pt x="5332" y="5611"/>
                    </a:lnTo>
                    <a:lnTo>
                      <a:pt x="5388" y="5499"/>
                    </a:lnTo>
                    <a:lnTo>
                      <a:pt x="5425" y="5368"/>
                    </a:lnTo>
                    <a:lnTo>
                      <a:pt x="5425" y="5238"/>
                    </a:lnTo>
                    <a:lnTo>
                      <a:pt x="5406" y="5089"/>
                    </a:lnTo>
                    <a:lnTo>
                      <a:pt x="5481" y="4996"/>
                    </a:lnTo>
                    <a:lnTo>
                      <a:pt x="5537" y="4902"/>
                    </a:lnTo>
                    <a:lnTo>
                      <a:pt x="5574" y="4809"/>
                    </a:lnTo>
                    <a:lnTo>
                      <a:pt x="5611" y="4697"/>
                    </a:lnTo>
                    <a:lnTo>
                      <a:pt x="5630" y="4567"/>
                    </a:lnTo>
                    <a:lnTo>
                      <a:pt x="5630" y="4455"/>
                    </a:lnTo>
                    <a:lnTo>
                      <a:pt x="5630" y="4325"/>
                    </a:lnTo>
                    <a:lnTo>
                      <a:pt x="5593" y="4213"/>
                    </a:lnTo>
                    <a:lnTo>
                      <a:pt x="5667" y="4101"/>
                    </a:lnTo>
                    <a:lnTo>
                      <a:pt x="5723" y="3989"/>
                    </a:lnTo>
                    <a:lnTo>
                      <a:pt x="5742" y="3877"/>
                    </a:lnTo>
                    <a:lnTo>
                      <a:pt x="5779" y="3747"/>
                    </a:lnTo>
                    <a:lnTo>
                      <a:pt x="5779" y="3635"/>
                    </a:lnTo>
                    <a:lnTo>
                      <a:pt x="5760" y="3523"/>
                    </a:lnTo>
                    <a:lnTo>
                      <a:pt x="5742" y="3393"/>
                    </a:lnTo>
                    <a:lnTo>
                      <a:pt x="5704" y="3299"/>
                    </a:lnTo>
                    <a:lnTo>
                      <a:pt x="5798" y="3169"/>
                    </a:lnTo>
                    <a:lnTo>
                      <a:pt x="5872" y="3038"/>
                    </a:lnTo>
                    <a:lnTo>
                      <a:pt x="5909" y="2889"/>
                    </a:lnTo>
                    <a:lnTo>
                      <a:pt x="5928" y="2722"/>
                    </a:lnTo>
                    <a:lnTo>
                      <a:pt x="5909" y="2591"/>
                    </a:lnTo>
                    <a:lnTo>
                      <a:pt x="5872" y="2461"/>
                    </a:lnTo>
                    <a:lnTo>
                      <a:pt x="5816" y="2349"/>
                    </a:lnTo>
                    <a:lnTo>
                      <a:pt x="5723" y="2256"/>
                    </a:lnTo>
                    <a:lnTo>
                      <a:pt x="5630" y="2162"/>
                    </a:lnTo>
                    <a:lnTo>
                      <a:pt x="5518" y="2106"/>
                    </a:lnTo>
                    <a:lnTo>
                      <a:pt x="5388" y="2069"/>
                    </a:lnTo>
                    <a:lnTo>
                      <a:pt x="5238" y="2051"/>
                    </a:lnTo>
                    <a:lnTo>
                      <a:pt x="4064" y="2051"/>
                    </a:lnTo>
                    <a:lnTo>
                      <a:pt x="4101" y="1920"/>
                    </a:lnTo>
                    <a:lnTo>
                      <a:pt x="4157" y="1808"/>
                    </a:lnTo>
                    <a:lnTo>
                      <a:pt x="4288" y="1566"/>
                    </a:lnTo>
                    <a:lnTo>
                      <a:pt x="4344" y="1435"/>
                    </a:lnTo>
                    <a:lnTo>
                      <a:pt x="4400" y="1286"/>
                    </a:lnTo>
                    <a:lnTo>
                      <a:pt x="4437" y="1119"/>
                    </a:lnTo>
                    <a:lnTo>
                      <a:pt x="4456" y="951"/>
                    </a:lnTo>
                    <a:lnTo>
                      <a:pt x="4437" y="802"/>
                    </a:lnTo>
                    <a:lnTo>
                      <a:pt x="4418" y="671"/>
                    </a:lnTo>
                    <a:lnTo>
                      <a:pt x="4400" y="541"/>
                    </a:lnTo>
                    <a:lnTo>
                      <a:pt x="4362" y="447"/>
                    </a:lnTo>
                    <a:lnTo>
                      <a:pt x="4306" y="354"/>
                    </a:lnTo>
                    <a:lnTo>
                      <a:pt x="4251" y="280"/>
                    </a:lnTo>
                    <a:lnTo>
                      <a:pt x="4195" y="205"/>
                    </a:lnTo>
                    <a:lnTo>
                      <a:pt x="4139" y="168"/>
                    </a:lnTo>
                    <a:lnTo>
                      <a:pt x="3990" y="75"/>
                    </a:lnTo>
                    <a:lnTo>
                      <a:pt x="3859" y="37"/>
                    </a:lnTo>
                    <a:lnTo>
                      <a:pt x="3729" y="19"/>
                    </a:lnTo>
                    <a:lnTo>
                      <a:pt x="36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494" name="Google Shape;494;p69"/>
            <p:cNvGrpSpPr/>
            <p:nvPr/>
          </p:nvGrpSpPr>
          <p:grpSpPr>
            <a:xfrm>
              <a:off x="801125" y="3214206"/>
              <a:ext cx="1695900" cy="892144"/>
              <a:chOff x="801125" y="3214206"/>
              <a:chExt cx="1695900" cy="892144"/>
            </a:xfrm>
          </p:grpSpPr>
          <p:sp>
            <p:nvSpPr>
              <p:cNvPr id="495" name="Google Shape;495;p69"/>
              <p:cNvSpPr txBox="1"/>
              <p:nvPr/>
            </p:nvSpPr>
            <p:spPr>
              <a:xfrm>
                <a:off x="801125" y="3469450"/>
                <a:ext cx="1695900" cy="63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a:solidFill>
                      <a:srgbClr val="434343"/>
                    </a:solidFill>
                    <a:latin typeface="Montserrat"/>
                    <a:ea typeface="Montserrat"/>
                    <a:cs typeface="Montserrat"/>
                    <a:sym typeface="Montserrat"/>
                  </a:rPr>
                  <a:t>For PowerPoint and Google Slides</a:t>
                </a:r>
                <a:endParaRPr sz="1200">
                  <a:solidFill>
                    <a:srgbClr val="434343"/>
                  </a:solidFill>
                  <a:latin typeface="Montserrat"/>
                  <a:ea typeface="Montserrat"/>
                  <a:cs typeface="Montserrat"/>
                  <a:sym typeface="Montserrat"/>
                </a:endParaRPr>
              </a:p>
            </p:txBody>
          </p:sp>
          <p:sp>
            <p:nvSpPr>
              <p:cNvPr id="496" name="Google Shape;496;p69"/>
              <p:cNvSpPr/>
              <p:nvPr/>
            </p:nvSpPr>
            <p:spPr>
              <a:xfrm>
                <a:off x="1535764" y="3214206"/>
                <a:ext cx="226629" cy="180627"/>
              </a:xfrm>
              <a:custGeom>
                <a:avLst/>
                <a:gdLst/>
                <a:ahLst/>
                <a:cxnLst/>
                <a:rect l="l" t="t" r="r" b="b"/>
                <a:pathLst>
                  <a:path w="7439" h="5929" extrusionOk="0">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4"/>
          <p:cNvSpPr txBox="1">
            <a:spLocks noGrp="1"/>
          </p:cNvSpPr>
          <p:nvPr>
            <p:ph type="title"/>
          </p:nvPr>
        </p:nvSpPr>
        <p:spPr>
          <a:xfrm>
            <a:off x="457200" y="-22622"/>
            <a:ext cx="8229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b="1">
                <a:latin typeface="Oxygen"/>
                <a:ea typeface="Oxygen"/>
                <a:cs typeface="Oxygen"/>
                <a:sym typeface="Oxygen"/>
              </a:rPr>
              <a:t>Essential Questions</a:t>
            </a:r>
            <a:endParaRPr sz="3200" b="1">
              <a:latin typeface="Oxygen"/>
              <a:ea typeface="Oxygen"/>
              <a:cs typeface="Oxygen"/>
              <a:sym typeface="Oxygen"/>
            </a:endParaRPr>
          </a:p>
        </p:txBody>
      </p:sp>
      <p:sp>
        <p:nvSpPr>
          <p:cNvPr id="168" name="Google Shape;168;p34"/>
          <p:cNvSpPr txBox="1">
            <a:spLocks noGrp="1"/>
          </p:cNvSpPr>
          <p:nvPr>
            <p:ph type="body" idx="1"/>
          </p:nvPr>
        </p:nvSpPr>
        <p:spPr>
          <a:xfrm>
            <a:off x="489275" y="1398355"/>
            <a:ext cx="7820700" cy="857400"/>
          </a:xfrm>
          <a:prstGeom prst="rect">
            <a:avLst/>
          </a:prstGeom>
        </p:spPr>
        <p:txBody>
          <a:bodyPr spcFirstLastPara="1" wrap="square" lIns="91425" tIns="91425" rIns="91425" bIns="91425" anchor="t" anchorCtr="0">
            <a:normAutofit/>
          </a:bodyPr>
          <a:lstStyle/>
          <a:p>
            <a:pPr marL="0" lvl="0" indent="0" algn="ctr" rtl="0">
              <a:lnSpc>
                <a:spcPct val="106999"/>
              </a:lnSpc>
              <a:spcBef>
                <a:spcPts val="0"/>
              </a:spcBef>
              <a:spcAft>
                <a:spcPts val="0"/>
              </a:spcAft>
              <a:buNone/>
            </a:pPr>
            <a:endParaRPr sz="2600">
              <a:solidFill>
                <a:srgbClr val="4A86E8"/>
              </a:solidFill>
              <a:latin typeface="Calibri"/>
              <a:ea typeface="Calibri"/>
              <a:cs typeface="Calibri"/>
              <a:sym typeface="Calibri"/>
            </a:endParaRPr>
          </a:p>
          <a:p>
            <a:pPr marL="711200" lvl="0" indent="-266700" algn="l" rtl="0">
              <a:lnSpc>
                <a:spcPct val="106999"/>
              </a:lnSpc>
              <a:spcBef>
                <a:spcPts val="800"/>
              </a:spcBef>
              <a:spcAft>
                <a:spcPts val="800"/>
              </a:spcAft>
              <a:buNone/>
            </a:pPr>
            <a:endParaRPr/>
          </a:p>
        </p:txBody>
      </p:sp>
      <p:sp>
        <p:nvSpPr>
          <p:cNvPr id="169" name="Google Shape;169;p34"/>
          <p:cNvSpPr txBox="1">
            <a:spLocks noGrp="1"/>
          </p:cNvSpPr>
          <p:nvPr>
            <p:ph type="body" idx="2"/>
          </p:nvPr>
        </p:nvSpPr>
        <p:spPr>
          <a:xfrm>
            <a:off x="561275" y="834775"/>
            <a:ext cx="8229600" cy="3943800"/>
          </a:xfrm>
          <a:prstGeom prst="rect">
            <a:avLst/>
          </a:prstGeom>
        </p:spPr>
        <p:txBody>
          <a:bodyPr spcFirstLastPara="1" wrap="square" lIns="91425" tIns="91425" rIns="91425" bIns="91425" anchor="t" anchorCtr="0">
            <a:noAutofit/>
          </a:bodyPr>
          <a:lstStyle/>
          <a:p>
            <a:pPr marL="0" lvl="0" indent="0" algn="l" rtl="0">
              <a:lnSpc>
                <a:spcPct val="106999"/>
              </a:lnSpc>
              <a:spcBef>
                <a:spcPts val="0"/>
              </a:spcBef>
              <a:spcAft>
                <a:spcPts val="0"/>
              </a:spcAft>
              <a:buNone/>
            </a:pPr>
            <a:r>
              <a:rPr lang="en" sz="2400">
                <a:solidFill>
                  <a:schemeClr val="dk1"/>
                </a:solidFill>
                <a:latin typeface="Source Sans Pro"/>
                <a:ea typeface="Source Sans Pro"/>
                <a:cs typeface="Source Sans Pro"/>
                <a:sym typeface="Source Sans Pro"/>
              </a:rPr>
              <a:t>What activities take a minute, an hour, a day, a week, a month, or a year to complete?</a:t>
            </a:r>
            <a:endParaRPr sz="2400">
              <a:solidFill>
                <a:schemeClr val="dk1"/>
              </a:solidFill>
              <a:latin typeface="Source Sans Pro"/>
              <a:ea typeface="Source Sans Pro"/>
              <a:cs typeface="Source Sans Pro"/>
              <a:sym typeface="Source Sans Pro"/>
            </a:endParaRPr>
          </a:p>
          <a:p>
            <a:pPr marL="0" lvl="0" indent="0" algn="l" rtl="0">
              <a:lnSpc>
                <a:spcPct val="106999"/>
              </a:lnSpc>
              <a:spcBef>
                <a:spcPts val="0"/>
              </a:spcBef>
              <a:spcAft>
                <a:spcPts val="0"/>
              </a:spcAft>
              <a:buNone/>
            </a:pPr>
            <a:endParaRPr sz="2400">
              <a:solidFill>
                <a:schemeClr val="dk1"/>
              </a:solidFill>
              <a:latin typeface="Source Sans Pro"/>
              <a:ea typeface="Source Sans Pro"/>
              <a:cs typeface="Source Sans Pro"/>
              <a:sym typeface="Source Sans Pro"/>
            </a:endParaRPr>
          </a:p>
          <a:p>
            <a:pPr marL="0" lvl="0" indent="0" algn="l" rtl="0">
              <a:lnSpc>
                <a:spcPct val="106999"/>
              </a:lnSpc>
              <a:spcBef>
                <a:spcPts val="0"/>
              </a:spcBef>
              <a:spcAft>
                <a:spcPts val="0"/>
              </a:spcAft>
              <a:buNone/>
            </a:pPr>
            <a:r>
              <a:rPr lang="en" sz="2400">
                <a:solidFill>
                  <a:schemeClr val="dk1"/>
                </a:solidFill>
                <a:latin typeface="Source Sans Pro"/>
                <a:ea typeface="Source Sans Pro"/>
                <a:cs typeface="Source Sans Pro"/>
                <a:sym typeface="Source Sans Pro"/>
              </a:rPr>
              <a:t>How are seconds, minutes, and hours related? How are days and months related?</a:t>
            </a:r>
            <a:endParaRPr sz="2400">
              <a:solidFill>
                <a:schemeClr val="dk1"/>
              </a:solidFill>
              <a:latin typeface="Source Sans Pro"/>
              <a:ea typeface="Source Sans Pro"/>
              <a:cs typeface="Source Sans Pro"/>
              <a:sym typeface="Source Sans Pro"/>
            </a:endParaRPr>
          </a:p>
          <a:p>
            <a:pPr marL="0" lvl="0" indent="0" algn="l" rtl="0">
              <a:lnSpc>
                <a:spcPct val="106999"/>
              </a:lnSpc>
              <a:spcBef>
                <a:spcPts val="0"/>
              </a:spcBef>
              <a:spcAft>
                <a:spcPts val="0"/>
              </a:spcAft>
              <a:buNone/>
            </a:pPr>
            <a:endParaRPr sz="24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r>
              <a:rPr lang="en" sz="2400">
                <a:solidFill>
                  <a:schemeClr val="dk1"/>
                </a:solidFill>
                <a:latin typeface="Source Sans Pro"/>
                <a:ea typeface="Source Sans Pro"/>
                <a:cs typeface="Source Sans Pro"/>
                <a:sym typeface="Source Sans Pro"/>
              </a:rPr>
              <a:t>In what ways can time be measured?</a:t>
            </a:r>
            <a:endParaRPr sz="24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0"/>
              </a:spcAft>
              <a:buNone/>
            </a:pPr>
            <a:endParaRPr sz="2400">
              <a:solidFill>
                <a:schemeClr val="dk1"/>
              </a:solidFill>
              <a:latin typeface="Source Sans Pro"/>
              <a:ea typeface="Source Sans Pro"/>
              <a:cs typeface="Source Sans Pro"/>
              <a:sym typeface="Source Sans Pro"/>
            </a:endParaRPr>
          </a:p>
          <a:p>
            <a:pPr marL="0" lvl="0" indent="0" algn="l" rtl="0">
              <a:lnSpc>
                <a:spcPct val="106999"/>
              </a:lnSpc>
              <a:spcBef>
                <a:spcPts val="800"/>
              </a:spcBef>
              <a:spcAft>
                <a:spcPts val="800"/>
              </a:spcAft>
              <a:buNone/>
            </a:pPr>
            <a:r>
              <a:rPr lang="en" sz="2400">
                <a:solidFill>
                  <a:schemeClr val="dk1"/>
                </a:solidFill>
                <a:latin typeface="Source Sans Pro"/>
                <a:ea typeface="Source Sans Pro"/>
                <a:cs typeface="Source Sans Pro"/>
                <a:sym typeface="Source Sans Pro"/>
              </a:rPr>
              <a:t>How do we use patterns in time to predict future events?</a:t>
            </a:r>
            <a:endParaRPr sz="2400">
              <a:solidFill>
                <a:schemeClr val="dk1"/>
              </a:solidFill>
              <a:latin typeface="Source Sans Pro"/>
              <a:ea typeface="Source Sans Pro"/>
              <a:cs typeface="Source Sans Pro"/>
              <a:sym typeface="Source Sans Pro"/>
            </a:endParaRPr>
          </a:p>
        </p:txBody>
      </p:sp>
      <p:sp>
        <p:nvSpPr>
          <p:cNvPr id="170" name="Google Shape;170;p34"/>
          <p:cNvSpPr txBox="1">
            <a:spLocks noGrp="1"/>
          </p:cNvSpPr>
          <p:nvPr>
            <p:ph type="sldNum" idx="12"/>
          </p:nvPr>
        </p:nvSpPr>
        <p:spPr>
          <a:xfrm>
            <a:off x="4297650" y="4859852"/>
            <a:ext cx="548700" cy="283800"/>
          </a:xfrm>
          <a:prstGeom prst="rect">
            <a:avLst/>
          </a:prstGeom>
        </p:spPr>
        <p:txBody>
          <a:bodyPr spcFirstLastPara="1" wrap="square" lIns="91425" tIns="91425" rIns="91425" bIns="91425" anchor="t" anchorCtr="0">
            <a:normAutofit fontScale="77500" lnSpcReduction="20000"/>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Modern Calendar</a:t>
            </a:r>
            <a:endParaRPr/>
          </a:p>
        </p:txBody>
      </p:sp>
      <p:sp>
        <p:nvSpPr>
          <p:cNvPr id="176" name="Google Shape;176;p35"/>
          <p:cNvSpPr txBox="1">
            <a:spLocks noGrp="1"/>
          </p:cNvSpPr>
          <p:nvPr>
            <p:ph type="body" idx="1"/>
          </p:nvPr>
        </p:nvSpPr>
        <p:spPr>
          <a:xfrm>
            <a:off x="804800" y="1200150"/>
            <a:ext cx="3657000" cy="3284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a:t>Listen to the story </a:t>
            </a:r>
            <a:r>
              <a:rPr lang="en" i="1" u="sng">
                <a:solidFill>
                  <a:schemeClr val="hlink"/>
                </a:solidFill>
                <a:hlinkClick r:id="rId3"/>
              </a:rPr>
              <a:t>Calendar</a:t>
            </a:r>
            <a:r>
              <a:rPr lang="en"/>
              <a:t> by Myra Cohn Livingston. </a:t>
            </a:r>
            <a:endParaRPr/>
          </a:p>
          <a:p>
            <a:pPr marL="0" lvl="0" indent="0" algn="l" rtl="0">
              <a:spcBef>
                <a:spcPts val="600"/>
              </a:spcBef>
              <a:spcAft>
                <a:spcPts val="0"/>
              </a:spcAft>
              <a:buNone/>
            </a:pPr>
            <a:r>
              <a:rPr lang="en"/>
              <a:t>What is your favourite month and why?</a:t>
            </a:r>
            <a:endParaRPr/>
          </a:p>
        </p:txBody>
      </p:sp>
      <p:sp>
        <p:nvSpPr>
          <p:cNvPr id="177" name="Google Shape;177;p35"/>
          <p:cNvSpPr txBox="1">
            <a:spLocks noGrp="1"/>
          </p:cNvSpPr>
          <p:nvPr>
            <p:ph type="body" idx="2"/>
          </p:nvPr>
        </p:nvSpPr>
        <p:spPr>
          <a:xfrm>
            <a:off x="4682201" y="1003075"/>
            <a:ext cx="3657000" cy="3284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On the next slide, use the template to create a calendar for your favourite month. Include the name of the month, year, days of the week, and the dates. Mark important dates such as celebrations, birthdays, holidays, appointments, etc. Use the empty space to include a picture that would represent your chosen month.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__________________</a:t>
            </a:r>
            <a:endParaRPr/>
          </a:p>
        </p:txBody>
      </p:sp>
      <p:graphicFrame>
        <p:nvGraphicFramePr>
          <p:cNvPr id="183" name="Google Shape;183;p36"/>
          <p:cNvGraphicFramePr/>
          <p:nvPr/>
        </p:nvGraphicFramePr>
        <p:xfrm>
          <a:off x="2918425" y="1022825"/>
          <a:ext cx="3000000" cy="3000000"/>
        </p:xfrm>
        <a:graphic>
          <a:graphicData uri="http://schemas.openxmlformats.org/drawingml/2006/table">
            <a:tbl>
              <a:tblPr>
                <a:noFill/>
                <a:tableStyleId>{B2FAAC82-88B9-406B-8C32-B7C8F5FC2D76}</a:tableStyleId>
              </a:tblPr>
              <a:tblGrid>
                <a:gridCol w="867675">
                  <a:extLst>
                    <a:ext uri="{9D8B030D-6E8A-4147-A177-3AD203B41FA5}">
                      <a16:colId xmlns:a16="http://schemas.microsoft.com/office/drawing/2014/main" val="20000"/>
                    </a:ext>
                  </a:extLst>
                </a:gridCol>
                <a:gridCol w="867675">
                  <a:extLst>
                    <a:ext uri="{9D8B030D-6E8A-4147-A177-3AD203B41FA5}">
                      <a16:colId xmlns:a16="http://schemas.microsoft.com/office/drawing/2014/main" val="20001"/>
                    </a:ext>
                  </a:extLst>
                </a:gridCol>
                <a:gridCol w="867675">
                  <a:extLst>
                    <a:ext uri="{9D8B030D-6E8A-4147-A177-3AD203B41FA5}">
                      <a16:colId xmlns:a16="http://schemas.microsoft.com/office/drawing/2014/main" val="20002"/>
                    </a:ext>
                  </a:extLst>
                </a:gridCol>
                <a:gridCol w="867675">
                  <a:extLst>
                    <a:ext uri="{9D8B030D-6E8A-4147-A177-3AD203B41FA5}">
                      <a16:colId xmlns:a16="http://schemas.microsoft.com/office/drawing/2014/main" val="20003"/>
                    </a:ext>
                  </a:extLst>
                </a:gridCol>
                <a:gridCol w="867675">
                  <a:extLst>
                    <a:ext uri="{9D8B030D-6E8A-4147-A177-3AD203B41FA5}">
                      <a16:colId xmlns:a16="http://schemas.microsoft.com/office/drawing/2014/main" val="20004"/>
                    </a:ext>
                  </a:extLst>
                </a:gridCol>
                <a:gridCol w="867675">
                  <a:extLst>
                    <a:ext uri="{9D8B030D-6E8A-4147-A177-3AD203B41FA5}">
                      <a16:colId xmlns:a16="http://schemas.microsoft.com/office/drawing/2014/main" val="20005"/>
                    </a:ext>
                  </a:extLst>
                </a:gridCol>
                <a:gridCol w="867675">
                  <a:extLst>
                    <a:ext uri="{9D8B030D-6E8A-4147-A177-3AD203B41FA5}">
                      <a16:colId xmlns:a16="http://schemas.microsoft.com/office/drawing/2014/main" val="20006"/>
                    </a:ext>
                  </a:extLst>
                </a:gridCol>
              </a:tblGrid>
              <a:tr h="379300">
                <a:tc>
                  <a:txBody>
                    <a:bodyPr/>
                    <a:lstStyle/>
                    <a:p>
                      <a:pPr marL="0" lvl="0" indent="0" algn="l" rtl="0">
                        <a:spcBef>
                          <a:spcPts val="0"/>
                        </a:spcBef>
                        <a:spcAft>
                          <a:spcPts val="0"/>
                        </a:spcAft>
                        <a:buNone/>
                      </a:pPr>
                      <a:endParaRPr/>
                    </a:p>
                  </a:txBody>
                  <a:tcPr marL="91425" marR="91425" marT="91425" marB="91425">
                    <a:solidFill>
                      <a:srgbClr val="FFF2CC"/>
                    </a:solidFill>
                  </a:tcPr>
                </a:tc>
                <a:tc>
                  <a:txBody>
                    <a:bodyPr/>
                    <a:lstStyle/>
                    <a:p>
                      <a:pPr marL="0" lvl="0" indent="0" algn="l" rtl="0">
                        <a:spcBef>
                          <a:spcPts val="0"/>
                        </a:spcBef>
                        <a:spcAft>
                          <a:spcPts val="0"/>
                        </a:spcAft>
                        <a:buNone/>
                      </a:pPr>
                      <a:endParaRPr/>
                    </a:p>
                  </a:txBody>
                  <a:tcPr marL="91425" marR="91425" marT="91425" marB="91425">
                    <a:solidFill>
                      <a:srgbClr val="FFF2CC"/>
                    </a:solidFill>
                  </a:tcPr>
                </a:tc>
                <a:tc>
                  <a:txBody>
                    <a:bodyPr/>
                    <a:lstStyle/>
                    <a:p>
                      <a:pPr marL="0" lvl="0" indent="0" algn="l" rtl="0">
                        <a:spcBef>
                          <a:spcPts val="0"/>
                        </a:spcBef>
                        <a:spcAft>
                          <a:spcPts val="0"/>
                        </a:spcAft>
                        <a:buNone/>
                      </a:pPr>
                      <a:endParaRPr/>
                    </a:p>
                  </a:txBody>
                  <a:tcPr marL="91425" marR="91425" marT="91425" marB="91425">
                    <a:solidFill>
                      <a:srgbClr val="FFF2CC"/>
                    </a:solidFill>
                  </a:tcPr>
                </a:tc>
                <a:tc>
                  <a:txBody>
                    <a:bodyPr/>
                    <a:lstStyle/>
                    <a:p>
                      <a:pPr marL="0" lvl="0" indent="0" algn="l" rtl="0">
                        <a:spcBef>
                          <a:spcPts val="0"/>
                        </a:spcBef>
                        <a:spcAft>
                          <a:spcPts val="0"/>
                        </a:spcAft>
                        <a:buNone/>
                      </a:pPr>
                      <a:endParaRPr/>
                    </a:p>
                  </a:txBody>
                  <a:tcPr marL="91425" marR="91425" marT="91425" marB="91425">
                    <a:solidFill>
                      <a:srgbClr val="FFF2CC"/>
                    </a:solidFill>
                  </a:tcPr>
                </a:tc>
                <a:tc>
                  <a:txBody>
                    <a:bodyPr/>
                    <a:lstStyle/>
                    <a:p>
                      <a:pPr marL="0" lvl="0" indent="0" algn="l" rtl="0">
                        <a:spcBef>
                          <a:spcPts val="0"/>
                        </a:spcBef>
                        <a:spcAft>
                          <a:spcPts val="0"/>
                        </a:spcAft>
                        <a:buNone/>
                      </a:pPr>
                      <a:endParaRPr/>
                    </a:p>
                  </a:txBody>
                  <a:tcPr marL="91425" marR="91425" marT="91425" marB="91425">
                    <a:solidFill>
                      <a:srgbClr val="FFF2CC"/>
                    </a:solidFill>
                  </a:tcPr>
                </a:tc>
                <a:tc>
                  <a:txBody>
                    <a:bodyPr/>
                    <a:lstStyle/>
                    <a:p>
                      <a:pPr marL="0" lvl="0" indent="0" algn="l" rtl="0">
                        <a:spcBef>
                          <a:spcPts val="0"/>
                        </a:spcBef>
                        <a:spcAft>
                          <a:spcPts val="0"/>
                        </a:spcAft>
                        <a:buNone/>
                      </a:pPr>
                      <a:endParaRPr/>
                    </a:p>
                  </a:txBody>
                  <a:tcPr marL="91425" marR="91425" marT="91425" marB="91425">
                    <a:solidFill>
                      <a:srgbClr val="FFF2CC"/>
                    </a:solidFill>
                  </a:tcPr>
                </a:tc>
                <a:tc>
                  <a:txBody>
                    <a:bodyPr/>
                    <a:lstStyle/>
                    <a:p>
                      <a:pPr marL="0" lvl="0" indent="0" algn="l" rtl="0">
                        <a:spcBef>
                          <a:spcPts val="0"/>
                        </a:spcBef>
                        <a:spcAft>
                          <a:spcPts val="0"/>
                        </a:spcAft>
                        <a:buNone/>
                      </a:pPr>
                      <a:endParaRPr/>
                    </a:p>
                  </a:txBody>
                  <a:tcPr marL="91425" marR="91425" marT="91425" marB="91425">
                    <a:solidFill>
                      <a:srgbClr val="FFF2CC"/>
                    </a:solidFill>
                  </a:tcPr>
                </a:tc>
                <a:extLst>
                  <a:ext uri="{0D108BD9-81ED-4DB2-BD59-A6C34878D82A}">
                    <a16:rowId xmlns:a16="http://schemas.microsoft.com/office/drawing/2014/main" val="10000"/>
                  </a:ext>
                </a:extLst>
              </a:tr>
              <a:tr h="669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669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669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669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669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7"/>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Solving Problems with a Calendar</a:t>
            </a:r>
            <a:endParaRPr/>
          </a:p>
        </p:txBody>
      </p:sp>
      <p:sp>
        <p:nvSpPr>
          <p:cNvPr id="189" name="Google Shape;189;p37"/>
          <p:cNvSpPr txBox="1">
            <a:spLocks noGrp="1"/>
          </p:cNvSpPr>
          <p:nvPr>
            <p:ph type="body" idx="1"/>
          </p:nvPr>
        </p:nvSpPr>
        <p:spPr>
          <a:xfrm>
            <a:off x="186350" y="1542500"/>
            <a:ext cx="2718000" cy="3284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600"/>
              <a:t>Emily is 2 years old. How many months is that?</a:t>
            </a:r>
            <a:endParaRPr sz="1600"/>
          </a:p>
        </p:txBody>
      </p:sp>
      <p:sp>
        <p:nvSpPr>
          <p:cNvPr id="190" name="Google Shape;190;p37"/>
          <p:cNvSpPr txBox="1">
            <a:spLocks noGrp="1"/>
          </p:cNvSpPr>
          <p:nvPr>
            <p:ph type="body" idx="2"/>
          </p:nvPr>
        </p:nvSpPr>
        <p:spPr>
          <a:xfrm>
            <a:off x="3123975" y="1542500"/>
            <a:ext cx="2794200" cy="3284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600"/>
              <a:t>Mr. Johnson hired you to walk his dog during your favourite month. If you walk the dog twice a day, how many times will you walk the dog during the month?</a:t>
            </a:r>
            <a:endParaRPr sz="1600"/>
          </a:p>
        </p:txBody>
      </p:sp>
      <p:sp>
        <p:nvSpPr>
          <p:cNvPr id="191" name="Google Shape;191;p37"/>
          <p:cNvSpPr txBox="1">
            <a:spLocks noGrp="1"/>
          </p:cNvSpPr>
          <p:nvPr>
            <p:ph type="body" idx="2"/>
          </p:nvPr>
        </p:nvSpPr>
        <p:spPr>
          <a:xfrm>
            <a:off x="6115575" y="1542500"/>
            <a:ext cx="2794200" cy="3284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600"/>
              <a:t>If it is the 5th day of your favourite month, how many Tuesdays and Thursdays until the 5th of the next month?</a:t>
            </a:r>
            <a:endParaRPr sz="1600"/>
          </a:p>
        </p:txBody>
      </p:sp>
      <p:sp>
        <p:nvSpPr>
          <p:cNvPr id="192" name="Google Shape;192;p37"/>
          <p:cNvSpPr txBox="1"/>
          <p:nvPr/>
        </p:nvSpPr>
        <p:spPr>
          <a:xfrm>
            <a:off x="375450" y="927675"/>
            <a:ext cx="839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Use your calendar to solve the following problems. Show your thinking.</a:t>
            </a:r>
            <a:endParaRPr>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8"/>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Calendar History</a:t>
            </a:r>
            <a:endParaRPr/>
          </a:p>
        </p:txBody>
      </p:sp>
      <p:sp>
        <p:nvSpPr>
          <p:cNvPr id="198" name="Google Shape;198;p38"/>
          <p:cNvSpPr txBox="1"/>
          <p:nvPr/>
        </p:nvSpPr>
        <p:spPr>
          <a:xfrm>
            <a:off x="457200" y="907513"/>
            <a:ext cx="8393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Source Sans Pro"/>
                <a:ea typeface="Source Sans Pro"/>
                <a:cs typeface="Source Sans Pro"/>
                <a:sym typeface="Source Sans Pro"/>
              </a:rPr>
              <a:t>How was our current calendar invented? Watch the video </a:t>
            </a:r>
            <a:r>
              <a:rPr lang="en" sz="1600" i="1" u="sng">
                <a:solidFill>
                  <a:schemeClr val="hlink"/>
                </a:solidFill>
                <a:latin typeface="Source Sans Pro"/>
                <a:ea typeface="Source Sans Pro"/>
                <a:cs typeface="Source Sans Pro"/>
                <a:sym typeface="Source Sans Pro"/>
                <a:hlinkClick r:id="rId3"/>
              </a:rPr>
              <a:t>A Kid Explains the Calendar</a:t>
            </a:r>
            <a:r>
              <a:rPr lang="en" sz="1600">
                <a:latin typeface="Source Sans Pro"/>
                <a:ea typeface="Source Sans Pro"/>
                <a:cs typeface="Source Sans Pro"/>
                <a:sym typeface="Source Sans Pro"/>
              </a:rPr>
              <a:t>. Then complete the following chart with one or two sentences for each part.</a:t>
            </a:r>
            <a:endParaRPr sz="1600">
              <a:latin typeface="Source Sans Pro"/>
              <a:ea typeface="Source Sans Pro"/>
              <a:cs typeface="Source Sans Pro"/>
              <a:sym typeface="Source Sans Pro"/>
            </a:endParaRPr>
          </a:p>
        </p:txBody>
      </p:sp>
      <p:graphicFrame>
        <p:nvGraphicFramePr>
          <p:cNvPr id="199" name="Google Shape;199;p38"/>
          <p:cNvGraphicFramePr/>
          <p:nvPr/>
        </p:nvGraphicFramePr>
        <p:xfrm>
          <a:off x="367250" y="1657375"/>
          <a:ext cx="3000000" cy="3000000"/>
        </p:xfrm>
        <a:graphic>
          <a:graphicData uri="http://schemas.openxmlformats.org/drawingml/2006/table">
            <a:tbl>
              <a:tblPr>
                <a:noFill/>
                <a:tableStyleId>{A11F7ADE-72CA-4704-8F9D-A4058482D3CD}</a:tableStyleId>
              </a:tblPr>
              <a:tblGrid>
                <a:gridCol w="25146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tblGrid>
              <a:tr h="809625">
                <a:tc>
                  <a:txBody>
                    <a:bodyPr/>
                    <a:lstStyle/>
                    <a:p>
                      <a:pPr marL="0" lvl="0" indent="0" algn="l" rtl="0">
                        <a:lnSpc>
                          <a:spcPct val="115000"/>
                        </a:lnSpc>
                        <a:spcBef>
                          <a:spcPts val="0"/>
                        </a:spcBef>
                        <a:spcAft>
                          <a:spcPts val="0"/>
                        </a:spcAft>
                        <a:buNone/>
                      </a:pPr>
                      <a:r>
                        <a:rPr lang="en" sz="1100" b="1">
                          <a:solidFill>
                            <a:schemeClr val="accent6"/>
                          </a:solidFill>
                          <a:latin typeface="Source Sans Pro"/>
                          <a:ea typeface="Source Sans Pro"/>
                          <a:cs typeface="Source Sans Pro"/>
                          <a:sym typeface="Source Sans Pro"/>
                        </a:rPr>
                        <a:t>In the Text</a:t>
                      </a:r>
                      <a:endParaRPr sz="1100" b="1">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What’s this text about?</a:t>
                      </a:r>
                      <a:endParaRPr sz="1100">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Who’s telling the story?</a:t>
                      </a:r>
                      <a:endParaRPr sz="1100">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What does the author want me to know/think?</a:t>
                      </a:r>
                      <a:endParaRPr sz="1100">
                        <a:solidFill>
                          <a:schemeClr val="accent6"/>
                        </a:solidFill>
                        <a:latin typeface="Source Sans Pro"/>
                        <a:ea typeface="Source Sans Pro"/>
                        <a:cs typeface="Source Sans Pro"/>
                        <a:sym typeface="Source Sans Pro"/>
                      </a:endParaRPr>
                    </a:p>
                  </a:txBody>
                  <a:tcPr marL="91425" marR="91425" marT="91425" marB="91425">
                    <a:lnL w="9525" cap="flat" cmpd="sng">
                      <a:solidFill>
                        <a:srgbClr val="FF0000"/>
                      </a:solidFill>
                      <a:prstDash val="solid"/>
                      <a:round/>
                      <a:headEnd type="none" w="sm" len="sm"/>
                      <a:tailEnd type="none" w="sm" len="sm"/>
                    </a:lnL>
                    <a:lnR w="9525" cap="flat" cmpd="sng">
                      <a:solidFill>
                        <a:srgbClr val="FF0000"/>
                      </a:solidFill>
                      <a:prstDash val="solid"/>
                      <a:round/>
                      <a:headEnd type="none" w="sm" len="sm"/>
                      <a:tailEnd type="none" w="sm" len="sm"/>
                    </a:lnR>
                    <a:lnT w="9525" cap="flat" cmpd="sng">
                      <a:solidFill>
                        <a:srgbClr val="FF0000"/>
                      </a:solidFill>
                      <a:prstDash val="solid"/>
                      <a:round/>
                      <a:headEnd type="none" w="sm" len="sm"/>
                      <a:tailEnd type="none" w="sm" len="sm"/>
                    </a:lnT>
                    <a:lnB w="9525" cap="flat" cmpd="sng">
                      <a:solidFill>
                        <a:srgbClr val="FF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FF0000"/>
                      </a:solidFill>
                      <a:prstDash val="solid"/>
                      <a:round/>
                      <a:headEnd type="none" w="sm" len="sm"/>
                      <a:tailEnd type="none" w="sm" len="sm"/>
                    </a:lnL>
                    <a:lnR w="9525" cap="flat" cmpd="sng">
                      <a:solidFill>
                        <a:srgbClr val="FF0000"/>
                      </a:solidFill>
                      <a:prstDash val="solid"/>
                      <a:round/>
                      <a:headEnd type="none" w="sm" len="sm"/>
                      <a:tailEnd type="none" w="sm" len="sm"/>
                    </a:lnR>
                    <a:lnT w="9525" cap="flat" cmpd="sng">
                      <a:solidFill>
                        <a:srgbClr val="FF0000"/>
                      </a:solidFill>
                      <a:prstDash val="solid"/>
                      <a:round/>
                      <a:headEnd type="none" w="sm" len="sm"/>
                      <a:tailEnd type="none" w="sm" len="sm"/>
                    </a:lnT>
                    <a:lnB w="9525"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r h="800100">
                <a:tc>
                  <a:txBody>
                    <a:bodyPr/>
                    <a:lstStyle/>
                    <a:p>
                      <a:pPr marL="0" lvl="0" indent="0" algn="l" rtl="0">
                        <a:lnSpc>
                          <a:spcPct val="115000"/>
                        </a:lnSpc>
                        <a:spcBef>
                          <a:spcPts val="0"/>
                        </a:spcBef>
                        <a:spcAft>
                          <a:spcPts val="0"/>
                        </a:spcAft>
                        <a:buNone/>
                      </a:pPr>
                      <a:r>
                        <a:rPr lang="en" sz="1100" b="1">
                          <a:solidFill>
                            <a:schemeClr val="accent6"/>
                          </a:solidFill>
                          <a:latin typeface="Source Sans Pro"/>
                          <a:ea typeface="Source Sans Pro"/>
                          <a:cs typeface="Source Sans Pro"/>
                          <a:sym typeface="Source Sans Pro"/>
                        </a:rPr>
                        <a:t>In your Head</a:t>
                      </a:r>
                      <a:endParaRPr sz="1100" b="1">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What did I notice?</a:t>
                      </a:r>
                      <a:endParaRPr sz="1100">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What surprised me?</a:t>
                      </a:r>
                      <a:endParaRPr sz="1100">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What challenged, changed, or confirmed my thinking?</a:t>
                      </a:r>
                      <a:endParaRPr sz="1100">
                        <a:solidFill>
                          <a:schemeClr val="accent6"/>
                        </a:solidFill>
                        <a:latin typeface="Source Sans Pro"/>
                        <a:ea typeface="Source Sans Pro"/>
                        <a:cs typeface="Source Sans Pro"/>
                        <a:sym typeface="Source Sans Pro"/>
                      </a:endParaRPr>
                    </a:p>
                  </a:txBody>
                  <a:tcPr marL="91425" marR="91425" marT="91425" marB="91425">
                    <a:lnL w="9525" cap="flat" cmpd="sng">
                      <a:solidFill>
                        <a:srgbClr val="FF0000"/>
                      </a:solidFill>
                      <a:prstDash val="solid"/>
                      <a:round/>
                      <a:headEnd type="none" w="sm" len="sm"/>
                      <a:tailEnd type="none" w="sm" len="sm"/>
                    </a:lnL>
                    <a:lnR w="9525" cap="flat" cmpd="sng">
                      <a:solidFill>
                        <a:srgbClr val="FF0000"/>
                      </a:solidFill>
                      <a:prstDash val="solid"/>
                      <a:round/>
                      <a:headEnd type="none" w="sm" len="sm"/>
                      <a:tailEnd type="none" w="sm" len="sm"/>
                    </a:lnR>
                    <a:lnT w="9525" cap="flat" cmpd="sng">
                      <a:solidFill>
                        <a:srgbClr val="FF0000"/>
                      </a:solidFill>
                      <a:prstDash val="solid"/>
                      <a:round/>
                      <a:headEnd type="none" w="sm" len="sm"/>
                      <a:tailEnd type="none" w="sm" len="sm"/>
                    </a:lnT>
                    <a:lnB w="9525" cap="flat" cmpd="sng">
                      <a:solidFill>
                        <a:srgbClr val="FF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FF0000"/>
                      </a:solidFill>
                      <a:prstDash val="solid"/>
                      <a:round/>
                      <a:headEnd type="none" w="sm" len="sm"/>
                      <a:tailEnd type="none" w="sm" len="sm"/>
                    </a:lnL>
                    <a:lnR w="9525" cap="flat" cmpd="sng">
                      <a:solidFill>
                        <a:srgbClr val="FF0000"/>
                      </a:solidFill>
                      <a:prstDash val="solid"/>
                      <a:round/>
                      <a:headEnd type="none" w="sm" len="sm"/>
                      <a:tailEnd type="none" w="sm" len="sm"/>
                    </a:lnR>
                    <a:lnT w="9525" cap="flat" cmpd="sng">
                      <a:solidFill>
                        <a:srgbClr val="FF0000"/>
                      </a:solidFill>
                      <a:prstDash val="solid"/>
                      <a:round/>
                      <a:headEnd type="none" w="sm" len="sm"/>
                      <a:tailEnd type="none" w="sm" len="sm"/>
                    </a:lnT>
                    <a:lnB w="9525" cap="flat" cmpd="sng">
                      <a:solidFill>
                        <a:srgbClr val="FF0000"/>
                      </a:solidFill>
                      <a:prstDash val="solid"/>
                      <a:round/>
                      <a:headEnd type="none" w="sm" len="sm"/>
                      <a:tailEnd type="none" w="sm" len="sm"/>
                    </a:lnB>
                  </a:tcPr>
                </a:tc>
                <a:extLst>
                  <a:ext uri="{0D108BD9-81ED-4DB2-BD59-A6C34878D82A}">
                    <a16:rowId xmlns:a16="http://schemas.microsoft.com/office/drawing/2014/main" val="10001"/>
                  </a:ext>
                </a:extLst>
              </a:tr>
              <a:tr h="800100">
                <a:tc>
                  <a:txBody>
                    <a:bodyPr/>
                    <a:lstStyle/>
                    <a:p>
                      <a:pPr marL="0" lvl="0" indent="0" algn="l" rtl="0">
                        <a:lnSpc>
                          <a:spcPct val="115000"/>
                        </a:lnSpc>
                        <a:spcBef>
                          <a:spcPts val="0"/>
                        </a:spcBef>
                        <a:spcAft>
                          <a:spcPts val="0"/>
                        </a:spcAft>
                        <a:buNone/>
                      </a:pPr>
                      <a:r>
                        <a:rPr lang="en" sz="1100" b="1">
                          <a:solidFill>
                            <a:schemeClr val="accent6"/>
                          </a:solidFill>
                          <a:latin typeface="Source Sans Pro"/>
                          <a:ea typeface="Source Sans Pro"/>
                          <a:cs typeface="Source Sans Pro"/>
                          <a:sym typeface="Source Sans Pro"/>
                        </a:rPr>
                        <a:t>In your Heart</a:t>
                      </a:r>
                      <a:endParaRPr sz="1100" b="1">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How did this make me feel?</a:t>
                      </a:r>
                      <a:endParaRPr sz="1100">
                        <a:solidFill>
                          <a:schemeClr val="accent6"/>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100">
                          <a:solidFill>
                            <a:schemeClr val="accent6"/>
                          </a:solidFill>
                          <a:latin typeface="Source Sans Pro"/>
                          <a:ea typeface="Source Sans Pro"/>
                          <a:cs typeface="Source Sans Pro"/>
                          <a:sym typeface="Source Sans Pro"/>
                        </a:rPr>
                        <a:t>What did I learn about me, others, the world?</a:t>
                      </a:r>
                      <a:endParaRPr sz="1100">
                        <a:solidFill>
                          <a:schemeClr val="accent6"/>
                        </a:solidFill>
                        <a:latin typeface="Source Sans Pro"/>
                        <a:ea typeface="Source Sans Pro"/>
                        <a:cs typeface="Source Sans Pro"/>
                        <a:sym typeface="Source Sans Pro"/>
                      </a:endParaRPr>
                    </a:p>
                  </a:txBody>
                  <a:tcPr marL="91425" marR="91425" marT="91425" marB="91425">
                    <a:lnL w="9525" cap="flat" cmpd="sng">
                      <a:solidFill>
                        <a:srgbClr val="FF0000"/>
                      </a:solidFill>
                      <a:prstDash val="solid"/>
                      <a:round/>
                      <a:headEnd type="none" w="sm" len="sm"/>
                      <a:tailEnd type="none" w="sm" len="sm"/>
                    </a:lnL>
                    <a:lnR w="9525" cap="flat" cmpd="sng">
                      <a:solidFill>
                        <a:srgbClr val="FF0000"/>
                      </a:solidFill>
                      <a:prstDash val="solid"/>
                      <a:round/>
                      <a:headEnd type="none" w="sm" len="sm"/>
                      <a:tailEnd type="none" w="sm" len="sm"/>
                    </a:lnR>
                    <a:lnT w="9525" cap="flat" cmpd="sng">
                      <a:solidFill>
                        <a:srgbClr val="FF0000"/>
                      </a:solidFill>
                      <a:prstDash val="solid"/>
                      <a:round/>
                      <a:headEnd type="none" w="sm" len="sm"/>
                      <a:tailEnd type="none" w="sm" len="sm"/>
                    </a:lnT>
                    <a:lnB w="9525" cap="flat" cmpd="sng">
                      <a:solidFill>
                        <a:srgbClr val="FF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FF0000"/>
                      </a:solidFill>
                      <a:prstDash val="solid"/>
                      <a:round/>
                      <a:headEnd type="none" w="sm" len="sm"/>
                      <a:tailEnd type="none" w="sm" len="sm"/>
                    </a:lnL>
                    <a:lnR w="9525" cap="flat" cmpd="sng">
                      <a:solidFill>
                        <a:srgbClr val="FF0000"/>
                      </a:solidFill>
                      <a:prstDash val="solid"/>
                      <a:round/>
                      <a:headEnd type="none" w="sm" len="sm"/>
                      <a:tailEnd type="none" w="sm" len="sm"/>
                    </a:lnR>
                    <a:lnT w="9525" cap="flat" cmpd="sng">
                      <a:solidFill>
                        <a:srgbClr val="FF0000"/>
                      </a:solidFill>
                      <a:prstDash val="solid"/>
                      <a:round/>
                      <a:headEnd type="none" w="sm" len="sm"/>
                      <a:tailEnd type="none" w="sm" len="sm"/>
                    </a:lnT>
                    <a:lnB w="9525" cap="flat" cmpd="sng">
                      <a:solidFill>
                        <a:srgbClr val="FF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9"/>
          <p:cNvSpPr txBox="1">
            <a:spLocks noGrp="1"/>
          </p:cNvSpPr>
          <p:nvPr>
            <p:ph type="title"/>
          </p:nvPr>
        </p:nvSpPr>
        <p:spPr>
          <a:xfrm>
            <a:off x="457200" y="-2262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Indigenous Calendar Patterns</a:t>
            </a:r>
            <a:endParaRPr/>
          </a:p>
        </p:txBody>
      </p:sp>
      <p:sp>
        <p:nvSpPr>
          <p:cNvPr id="205" name="Google Shape;205;p39"/>
          <p:cNvSpPr txBox="1">
            <a:spLocks noGrp="1"/>
          </p:cNvSpPr>
          <p:nvPr>
            <p:ph type="body" idx="1"/>
          </p:nvPr>
        </p:nvSpPr>
        <p:spPr>
          <a:xfrm>
            <a:off x="804800" y="1200150"/>
            <a:ext cx="3657000" cy="3284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000000"/>
                </a:solidFill>
              </a:rPr>
              <a:t>View</a:t>
            </a:r>
            <a:r>
              <a:rPr lang="en" sz="1800" u="sng">
                <a:solidFill>
                  <a:schemeClr val="hlink"/>
                </a:solidFill>
                <a:hlinkClick r:id="rId3"/>
              </a:rPr>
              <a:t> 13 Moons on a Turtles Back </a:t>
            </a:r>
            <a:r>
              <a:rPr lang="en" sz="1800">
                <a:solidFill>
                  <a:srgbClr val="000000"/>
                </a:solidFill>
              </a:rPr>
              <a:t>by George Couchie.</a:t>
            </a:r>
            <a:endParaRPr sz="1800">
              <a:solidFill>
                <a:srgbClr val="000000"/>
              </a:solidFill>
            </a:endParaRPr>
          </a:p>
          <a:p>
            <a:pPr marL="0" lvl="0" indent="0" algn="l" rtl="0">
              <a:lnSpc>
                <a:spcPct val="115000"/>
              </a:lnSpc>
              <a:spcBef>
                <a:spcPts val="0"/>
              </a:spcBef>
              <a:spcAft>
                <a:spcPts val="0"/>
              </a:spcAft>
              <a:buNone/>
            </a:pPr>
            <a:r>
              <a:rPr lang="en" sz="1800">
                <a:solidFill>
                  <a:srgbClr val="000000"/>
                </a:solidFill>
              </a:rPr>
              <a:t>It takes the moon approximately 28 days to go around earth. This means it goes around the earth about 13 times in one year, giving us 13 lunar months.</a:t>
            </a:r>
            <a:endParaRPr sz="1800">
              <a:solidFill>
                <a:srgbClr val="000000"/>
              </a:solidFill>
            </a:endParaRPr>
          </a:p>
          <a:p>
            <a:pPr marL="0" lvl="0" indent="0" algn="l" rtl="0">
              <a:lnSpc>
                <a:spcPct val="115000"/>
              </a:lnSpc>
              <a:spcBef>
                <a:spcPts val="0"/>
              </a:spcBef>
              <a:spcAft>
                <a:spcPts val="0"/>
              </a:spcAft>
              <a:buNone/>
            </a:pPr>
            <a:r>
              <a:rPr lang="en" sz="1800">
                <a:solidFill>
                  <a:srgbClr val="000000"/>
                </a:solidFill>
              </a:rPr>
              <a:t>Examine the diagram to find the pattern of 13 lunar months and 28 days in a lunar month.</a:t>
            </a:r>
            <a:endParaRPr sz="1800">
              <a:solidFill>
                <a:srgbClr val="000000"/>
              </a:solidFill>
            </a:endParaRPr>
          </a:p>
          <a:p>
            <a:pPr marL="0" lvl="0" indent="0" algn="l" rtl="0">
              <a:spcBef>
                <a:spcPts val="600"/>
              </a:spcBef>
              <a:spcAft>
                <a:spcPts val="0"/>
              </a:spcAft>
              <a:buNone/>
            </a:pPr>
            <a:endParaRPr/>
          </a:p>
        </p:txBody>
      </p:sp>
      <p:pic>
        <p:nvPicPr>
          <p:cNvPr id="206" name="Google Shape;206;p39"/>
          <p:cNvPicPr preferRelativeResize="0"/>
          <p:nvPr/>
        </p:nvPicPr>
        <p:blipFill>
          <a:blip r:embed="rId4">
            <a:alphaModFix/>
          </a:blip>
          <a:stretch>
            <a:fillRect/>
          </a:stretch>
        </p:blipFill>
        <p:spPr>
          <a:xfrm>
            <a:off x="4614200" y="987178"/>
            <a:ext cx="3949569" cy="400392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mon template">
  <a:themeElements>
    <a:clrScheme name="Custom 347">
      <a:dk1>
        <a:srgbClr val="2C343B"/>
      </a:dk1>
      <a:lt1>
        <a:srgbClr val="FFFFFF"/>
      </a:lt1>
      <a:dk2>
        <a:srgbClr val="859CB1"/>
      </a:dk2>
      <a:lt2>
        <a:srgbClr val="F0F3F5"/>
      </a:lt2>
      <a:accent1>
        <a:srgbClr val="0198AD"/>
      </a:accent1>
      <a:accent2>
        <a:srgbClr val="BDE4EA"/>
      </a:accent2>
      <a:accent3>
        <a:srgbClr val="FE344D"/>
      </a:accent3>
      <a:accent4>
        <a:srgbClr val="FE7F8F"/>
      </a:accent4>
      <a:accent5>
        <a:srgbClr val="F5A500"/>
      </a:accent5>
      <a:accent6>
        <a:srgbClr val="2C343B"/>
      </a:accent6>
      <a:hlink>
        <a:srgbClr val="2C343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2389</Words>
  <Application>Microsoft Office PowerPoint</Application>
  <PresentationFormat>On-screen Show (16:9)</PresentationFormat>
  <Paragraphs>422</Paragraphs>
  <Slides>39</Slides>
  <Notes>39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Calibri</vt:lpstr>
      <vt:lpstr>Source Sans Pro</vt:lpstr>
      <vt:lpstr>Oxygen</vt:lpstr>
      <vt:lpstr>Barlow Medium</vt:lpstr>
      <vt:lpstr>Sriracha</vt:lpstr>
      <vt:lpstr>Bangers</vt:lpstr>
      <vt:lpstr>Comic Sans MS</vt:lpstr>
      <vt:lpstr>Arial</vt:lpstr>
      <vt:lpstr>Permanent Marker</vt:lpstr>
      <vt:lpstr>Montserrat</vt:lpstr>
      <vt:lpstr>Simple Light</vt:lpstr>
      <vt:lpstr>Timon template</vt:lpstr>
      <vt:lpstr>Times of your life</vt:lpstr>
      <vt:lpstr>How many ways can we measure time? </vt:lpstr>
      <vt:lpstr>Enduring Understandings</vt:lpstr>
      <vt:lpstr>Essential Questions</vt:lpstr>
      <vt:lpstr>The Modern Calendar</vt:lpstr>
      <vt:lpstr>__________________</vt:lpstr>
      <vt:lpstr>Solving Problems with a Calendar</vt:lpstr>
      <vt:lpstr>Calendar History</vt:lpstr>
      <vt:lpstr>Indigenous Calendar Patterns</vt:lpstr>
      <vt:lpstr>Calendar Patterns</vt:lpstr>
      <vt:lpstr>Comparing Calendars</vt:lpstr>
      <vt:lpstr>Time Patterns in Nature</vt:lpstr>
      <vt:lpstr>Time Patterns in The Water Princess</vt:lpstr>
      <vt:lpstr>Time Patterns in My Life Part 1</vt:lpstr>
      <vt:lpstr>Time Patterns in My Life Part 2</vt:lpstr>
      <vt:lpstr>Measuring time </vt:lpstr>
      <vt:lpstr>Measuring time </vt:lpstr>
      <vt:lpstr>Measuring time </vt:lpstr>
      <vt:lpstr>Measuring time </vt:lpstr>
      <vt:lpstr>Measuring time </vt:lpstr>
      <vt:lpstr>Measuring time </vt:lpstr>
      <vt:lpstr>Measuring time </vt:lpstr>
      <vt:lpstr>Measuring time </vt:lpstr>
      <vt:lpstr>Measuring time </vt:lpstr>
      <vt:lpstr>Measuring time </vt:lpstr>
      <vt:lpstr>Measuring time - A day in the life of...me! </vt:lpstr>
      <vt:lpstr>Measuring time - A day in the life of...me! </vt:lpstr>
      <vt:lpstr>Measuring time - A day in the life of...me! </vt:lpstr>
      <vt:lpstr>Measuring time - A day in the life of...me! </vt:lpstr>
      <vt:lpstr>A day in the life of….Me! Timeline Final Project</vt:lpstr>
      <vt:lpstr>A day in the life of….Me! Timeline Final Project</vt:lpstr>
      <vt:lpstr>A day in the life of….Me! Timeline Final Project</vt:lpstr>
      <vt:lpstr>A day in the life of….Me! Timeline Final Project follow-up </vt:lpstr>
      <vt:lpstr>A day in the life of….Me! Timeline Final Project follow-up </vt:lpstr>
      <vt:lpstr>A day in the life of….Me! Timeline Final Project follow-up </vt:lpstr>
      <vt:lpstr>A day in the life of….Me! Timeline Final Project follow-up </vt:lpstr>
      <vt:lpstr>How many ways can we measure time?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Times of your life</dc:title>
  <dc:creator>Harrison, Lynn (EDU)</dc:creator>
  <cp:lastModifiedBy>Harrison, Lynn (MET)</cp:lastModifiedBy>
  <cp:revision>2</cp:revision>
  <dcterms:modified xsi:type="dcterms:W3CDTF">2021-06-21T15:01:11Z</dcterms:modified>
</cp:coreProperties>
</file>