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4" r:id="rId3"/>
    <p:sldId id="275" r:id="rId4"/>
    <p:sldId id="258" r:id="rId5"/>
    <p:sldId id="270" r:id="rId6"/>
    <p:sldId id="272" r:id="rId7"/>
    <p:sldId id="271" r:id="rId8"/>
    <p:sldId id="273" r:id="rId9"/>
    <p:sldId id="262" r:id="rId10"/>
    <p:sldId id="268" r:id="rId11"/>
    <p:sldId id="263" r:id="rId12"/>
    <p:sldId id="267" r:id="rId13"/>
    <p:sldId id="266" r:id="rId14"/>
    <p:sldId id="269" r:id="rId15"/>
    <p:sldId id="265" r:id="rId16"/>
    <p:sldId id="264"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CC66"/>
    <a:srgbClr val="97FFFF"/>
    <a:srgbClr val="FF7979"/>
    <a:srgbClr val="A5FF89"/>
    <a:srgbClr val="FFB953"/>
    <a:srgbClr val="B9EDFF"/>
    <a:srgbClr val="00B0F0"/>
    <a:srgbClr val="CFAFE7"/>
    <a:srgbClr val="15F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5" d="100"/>
          <a:sy n="105" d="100"/>
        </p:scale>
        <p:origin x="12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32277-0F91-4FA7-A241-B62525A1420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73744BC-8850-4CB2-BD8E-56702516237F}">
      <dgm:prSet phldrT="[Text]"/>
      <dgm:spPr/>
      <dgm:t>
        <a:bodyPr/>
        <a:lstStyle/>
        <a:p>
          <a:r>
            <a:rPr lang="en-US" dirty="0" smtClean="0"/>
            <a:t>K</a:t>
          </a:r>
          <a:endParaRPr lang="en-US" dirty="0"/>
        </a:p>
      </dgm:t>
    </dgm:pt>
    <dgm:pt modelId="{0E748539-D419-4DC1-BFE7-D5FA92BAC4F3}" type="parTrans" cxnId="{7ECFD3F9-53AF-4E30-9E2B-00BC68A907F6}">
      <dgm:prSet/>
      <dgm:spPr/>
      <dgm:t>
        <a:bodyPr/>
        <a:lstStyle/>
        <a:p>
          <a:endParaRPr lang="en-US"/>
        </a:p>
      </dgm:t>
    </dgm:pt>
    <dgm:pt modelId="{8D71577B-B89B-45E2-B117-199E8171D440}" type="sibTrans" cxnId="{7ECFD3F9-53AF-4E30-9E2B-00BC68A907F6}">
      <dgm:prSet/>
      <dgm:spPr/>
      <dgm:t>
        <a:bodyPr/>
        <a:lstStyle/>
        <a:p>
          <a:endParaRPr lang="en-US"/>
        </a:p>
      </dgm:t>
    </dgm:pt>
    <dgm:pt modelId="{EB26B3F4-2DE2-4F8D-8E9B-DCB23434E64F}">
      <dgm:prSet phldrT="[Text]"/>
      <dgm:spPr/>
      <dgm:t>
        <a:bodyPr/>
        <a:lstStyle/>
        <a:p>
          <a:r>
            <a:rPr lang="en-US" dirty="0" smtClean="0"/>
            <a:t>What I know</a:t>
          </a:r>
          <a:endParaRPr lang="en-US" dirty="0"/>
        </a:p>
      </dgm:t>
    </dgm:pt>
    <dgm:pt modelId="{B3281A57-6D14-4183-A9B3-C8890C631C81}" type="parTrans" cxnId="{1EA79945-2BDC-4212-9D76-F72136ACF2E2}">
      <dgm:prSet/>
      <dgm:spPr/>
      <dgm:t>
        <a:bodyPr/>
        <a:lstStyle/>
        <a:p>
          <a:endParaRPr lang="en-US"/>
        </a:p>
      </dgm:t>
    </dgm:pt>
    <dgm:pt modelId="{ADC4C03B-A264-4E78-9B05-6A87BAD6AD1F}" type="sibTrans" cxnId="{1EA79945-2BDC-4212-9D76-F72136ACF2E2}">
      <dgm:prSet/>
      <dgm:spPr/>
      <dgm:t>
        <a:bodyPr/>
        <a:lstStyle/>
        <a:p>
          <a:endParaRPr lang="en-US"/>
        </a:p>
      </dgm:t>
    </dgm:pt>
    <dgm:pt modelId="{5691FB16-DA50-4776-B121-0EBDBB187CA9}">
      <dgm:prSet phldrT="[Text]"/>
      <dgm:spPr/>
      <dgm:t>
        <a:bodyPr/>
        <a:lstStyle/>
        <a:p>
          <a:r>
            <a:rPr lang="en-US" dirty="0" smtClean="0"/>
            <a:t> </a:t>
          </a:r>
          <a:endParaRPr lang="en-US" dirty="0"/>
        </a:p>
      </dgm:t>
    </dgm:pt>
    <dgm:pt modelId="{D6F68AE2-604C-41BA-A233-D27F0F42997A}" type="parTrans" cxnId="{096EE5BC-263A-411B-9249-1835DF45EB40}">
      <dgm:prSet/>
      <dgm:spPr/>
      <dgm:t>
        <a:bodyPr/>
        <a:lstStyle/>
        <a:p>
          <a:endParaRPr lang="en-US"/>
        </a:p>
      </dgm:t>
    </dgm:pt>
    <dgm:pt modelId="{AC7DDEE0-9FD1-4C48-8EA7-4F7C4AB443DB}" type="sibTrans" cxnId="{096EE5BC-263A-411B-9249-1835DF45EB40}">
      <dgm:prSet/>
      <dgm:spPr/>
      <dgm:t>
        <a:bodyPr/>
        <a:lstStyle/>
        <a:p>
          <a:endParaRPr lang="en-US"/>
        </a:p>
      </dgm:t>
    </dgm:pt>
    <dgm:pt modelId="{328DE80F-45BA-41A4-998A-07CB4CC2EA84}">
      <dgm:prSet phldrT="[Text]"/>
      <dgm:spPr/>
      <dgm:t>
        <a:bodyPr/>
        <a:lstStyle/>
        <a:p>
          <a:r>
            <a:rPr lang="en-US" dirty="0" smtClean="0"/>
            <a:t>W</a:t>
          </a:r>
          <a:endParaRPr lang="en-US" dirty="0"/>
        </a:p>
      </dgm:t>
    </dgm:pt>
    <dgm:pt modelId="{7100D1B5-6C9F-4F96-A9C9-70D97391914B}" type="parTrans" cxnId="{B0F51545-8A4F-4D2C-AA48-969B5331A69C}">
      <dgm:prSet/>
      <dgm:spPr/>
      <dgm:t>
        <a:bodyPr/>
        <a:lstStyle/>
        <a:p>
          <a:endParaRPr lang="en-US"/>
        </a:p>
      </dgm:t>
    </dgm:pt>
    <dgm:pt modelId="{25D04B6B-E3AC-404F-9D2C-BC2FAE932992}" type="sibTrans" cxnId="{B0F51545-8A4F-4D2C-AA48-969B5331A69C}">
      <dgm:prSet/>
      <dgm:spPr/>
      <dgm:t>
        <a:bodyPr/>
        <a:lstStyle/>
        <a:p>
          <a:endParaRPr lang="en-US"/>
        </a:p>
      </dgm:t>
    </dgm:pt>
    <dgm:pt modelId="{1A7A9E7B-E546-44D8-A93B-DC33CF7741F1}">
      <dgm:prSet phldrT="[Text]"/>
      <dgm:spPr/>
      <dgm:t>
        <a:bodyPr/>
        <a:lstStyle/>
        <a:p>
          <a:r>
            <a:rPr lang="en-US" dirty="0" smtClean="0"/>
            <a:t>What I wonder</a:t>
          </a:r>
          <a:endParaRPr lang="en-US" dirty="0"/>
        </a:p>
      </dgm:t>
    </dgm:pt>
    <dgm:pt modelId="{B084F1C9-33C5-43C5-8224-615D1CDD788E}" type="parTrans" cxnId="{2638ABD5-0F1A-48BE-B8BD-28646290CB18}">
      <dgm:prSet/>
      <dgm:spPr/>
      <dgm:t>
        <a:bodyPr/>
        <a:lstStyle/>
        <a:p>
          <a:endParaRPr lang="en-US"/>
        </a:p>
      </dgm:t>
    </dgm:pt>
    <dgm:pt modelId="{7A4D6DB8-CBE1-4BFB-A754-85564422F0F9}" type="sibTrans" cxnId="{2638ABD5-0F1A-48BE-B8BD-28646290CB18}">
      <dgm:prSet/>
      <dgm:spPr/>
      <dgm:t>
        <a:bodyPr/>
        <a:lstStyle/>
        <a:p>
          <a:endParaRPr lang="en-US"/>
        </a:p>
      </dgm:t>
    </dgm:pt>
    <dgm:pt modelId="{799EAB50-9025-4F47-AEB2-8EC01D063AD4}">
      <dgm:prSet phldrT="[Text]"/>
      <dgm:spPr/>
      <dgm:t>
        <a:bodyPr/>
        <a:lstStyle/>
        <a:p>
          <a:r>
            <a:rPr lang="en-US" dirty="0" smtClean="0"/>
            <a:t> </a:t>
          </a:r>
          <a:endParaRPr lang="en-US" dirty="0"/>
        </a:p>
      </dgm:t>
    </dgm:pt>
    <dgm:pt modelId="{7E39BCE1-765D-4FC0-A72B-D2525BBDA29C}" type="parTrans" cxnId="{37BF0C46-8A96-4E3D-854E-C42191D865D5}">
      <dgm:prSet/>
      <dgm:spPr/>
      <dgm:t>
        <a:bodyPr/>
        <a:lstStyle/>
        <a:p>
          <a:endParaRPr lang="en-US"/>
        </a:p>
      </dgm:t>
    </dgm:pt>
    <dgm:pt modelId="{4F2FEBE1-6860-4D09-B177-EED2F50352BE}" type="sibTrans" cxnId="{37BF0C46-8A96-4E3D-854E-C42191D865D5}">
      <dgm:prSet/>
      <dgm:spPr/>
      <dgm:t>
        <a:bodyPr/>
        <a:lstStyle/>
        <a:p>
          <a:endParaRPr lang="en-US"/>
        </a:p>
      </dgm:t>
    </dgm:pt>
    <dgm:pt modelId="{C3C9439B-2125-40F4-A58F-9214DCD1B43E}">
      <dgm:prSet phldrT="[Text]"/>
      <dgm:spPr/>
      <dgm:t>
        <a:bodyPr/>
        <a:lstStyle/>
        <a:p>
          <a:r>
            <a:rPr lang="en-US" dirty="0" smtClean="0"/>
            <a:t>L</a:t>
          </a:r>
          <a:endParaRPr lang="en-US" dirty="0"/>
        </a:p>
      </dgm:t>
    </dgm:pt>
    <dgm:pt modelId="{286C2BBD-80CA-4969-AAA2-B84FC2BFFF92}" type="parTrans" cxnId="{EB1D1F5B-E7BB-4444-BA91-2F52D252E079}">
      <dgm:prSet/>
      <dgm:spPr/>
      <dgm:t>
        <a:bodyPr/>
        <a:lstStyle/>
        <a:p>
          <a:endParaRPr lang="en-US"/>
        </a:p>
      </dgm:t>
    </dgm:pt>
    <dgm:pt modelId="{B3C325BA-84D5-4525-BC92-4CE283C11FE1}" type="sibTrans" cxnId="{EB1D1F5B-E7BB-4444-BA91-2F52D252E079}">
      <dgm:prSet/>
      <dgm:spPr/>
      <dgm:t>
        <a:bodyPr/>
        <a:lstStyle/>
        <a:p>
          <a:endParaRPr lang="en-US"/>
        </a:p>
      </dgm:t>
    </dgm:pt>
    <dgm:pt modelId="{BB798C24-9C85-482F-B899-04C583247E3F}">
      <dgm:prSet phldrT="[Text]"/>
      <dgm:spPr/>
      <dgm:t>
        <a:bodyPr/>
        <a:lstStyle/>
        <a:p>
          <a:r>
            <a:rPr lang="en-US" dirty="0" smtClean="0"/>
            <a:t>What I learned</a:t>
          </a:r>
          <a:endParaRPr lang="en-US" dirty="0"/>
        </a:p>
      </dgm:t>
    </dgm:pt>
    <dgm:pt modelId="{5DF7F626-1FDF-4121-8B57-B13DB78E5EB2}" type="parTrans" cxnId="{AF96926C-25B6-4C39-B54E-D1791B5BFDAF}">
      <dgm:prSet/>
      <dgm:spPr/>
      <dgm:t>
        <a:bodyPr/>
        <a:lstStyle/>
        <a:p>
          <a:endParaRPr lang="en-US"/>
        </a:p>
      </dgm:t>
    </dgm:pt>
    <dgm:pt modelId="{05681072-C7E0-4E0E-B2D6-BFC7B71189CE}" type="sibTrans" cxnId="{AF96926C-25B6-4C39-B54E-D1791B5BFDAF}">
      <dgm:prSet/>
      <dgm:spPr/>
      <dgm:t>
        <a:bodyPr/>
        <a:lstStyle/>
        <a:p>
          <a:endParaRPr lang="en-US"/>
        </a:p>
      </dgm:t>
    </dgm:pt>
    <dgm:pt modelId="{7A3C174C-CE47-4913-AAD4-8251C0CCD9C7}">
      <dgm:prSet phldrT="[Text]"/>
      <dgm:spPr/>
      <dgm:t>
        <a:bodyPr/>
        <a:lstStyle/>
        <a:p>
          <a:r>
            <a:rPr lang="en-US" dirty="0" smtClean="0"/>
            <a:t> </a:t>
          </a:r>
          <a:endParaRPr lang="en-US" dirty="0"/>
        </a:p>
      </dgm:t>
    </dgm:pt>
    <dgm:pt modelId="{98395F49-0F6A-4BE6-B6C2-1441A3D90744}" type="parTrans" cxnId="{DB6EF215-91D4-4248-AE3E-FFFBC826A4F3}">
      <dgm:prSet/>
      <dgm:spPr/>
      <dgm:t>
        <a:bodyPr/>
        <a:lstStyle/>
        <a:p>
          <a:endParaRPr lang="en-US"/>
        </a:p>
      </dgm:t>
    </dgm:pt>
    <dgm:pt modelId="{AA450C29-9535-43BC-90DF-120E951D26ED}" type="sibTrans" cxnId="{DB6EF215-91D4-4248-AE3E-FFFBC826A4F3}">
      <dgm:prSet/>
      <dgm:spPr/>
      <dgm:t>
        <a:bodyPr/>
        <a:lstStyle/>
        <a:p>
          <a:endParaRPr lang="en-US"/>
        </a:p>
      </dgm:t>
    </dgm:pt>
    <dgm:pt modelId="{AA417564-3005-4FEC-9E17-40793987469B}" type="pres">
      <dgm:prSet presAssocID="{40C32277-0F91-4FA7-A241-B62525A14203}" presName="linearFlow" presStyleCnt="0">
        <dgm:presLayoutVars>
          <dgm:dir/>
          <dgm:animLvl val="lvl"/>
          <dgm:resizeHandles val="exact"/>
        </dgm:presLayoutVars>
      </dgm:prSet>
      <dgm:spPr/>
      <dgm:t>
        <a:bodyPr/>
        <a:lstStyle/>
        <a:p>
          <a:endParaRPr lang="en-US"/>
        </a:p>
      </dgm:t>
    </dgm:pt>
    <dgm:pt modelId="{FBC6C002-FE50-4BD6-A8DC-40368CB1C807}" type="pres">
      <dgm:prSet presAssocID="{573744BC-8850-4CB2-BD8E-56702516237F}" presName="composite" presStyleCnt="0"/>
      <dgm:spPr/>
    </dgm:pt>
    <dgm:pt modelId="{D50A4432-12C5-492B-B651-B39FFEEA9243}" type="pres">
      <dgm:prSet presAssocID="{573744BC-8850-4CB2-BD8E-56702516237F}" presName="parentText" presStyleLbl="alignNode1" presStyleIdx="0" presStyleCnt="3">
        <dgm:presLayoutVars>
          <dgm:chMax val="1"/>
          <dgm:bulletEnabled val="1"/>
        </dgm:presLayoutVars>
      </dgm:prSet>
      <dgm:spPr/>
      <dgm:t>
        <a:bodyPr/>
        <a:lstStyle/>
        <a:p>
          <a:endParaRPr lang="en-US"/>
        </a:p>
      </dgm:t>
    </dgm:pt>
    <dgm:pt modelId="{04B4BE82-7163-4F68-9766-45E7CB33645A}" type="pres">
      <dgm:prSet presAssocID="{573744BC-8850-4CB2-BD8E-56702516237F}" presName="descendantText" presStyleLbl="alignAcc1" presStyleIdx="0" presStyleCnt="3">
        <dgm:presLayoutVars>
          <dgm:bulletEnabled val="1"/>
        </dgm:presLayoutVars>
      </dgm:prSet>
      <dgm:spPr/>
      <dgm:t>
        <a:bodyPr/>
        <a:lstStyle/>
        <a:p>
          <a:endParaRPr lang="en-US"/>
        </a:p>
      </dgm:t>
    </dgm:pt>
    <dgm:pt modelId="{0B10A23E-89F4-4D91-9276-E34E69898DD1}" type="pres">
      <dgm:prSet presAssocID="{8D71577B-B89B-45E2-B117-199E8171D440}" presName="sp" presStyleCnt="0"/>
      <dgm:spPr/>
    </dgm:pt>
    <dgm:pt modelId="{624AC9EE-E5B2-4C11-A81E-8C09387EB2BE}" type="pres">
      <dgm:prSet presAssocID="{328DE80F-45BA-41A4-998A-07CB4CC2EA84}" presName="composite" presStyleCnt="0"/>
      <dgm:spPr/>
    </dgm:pt>
    <dgm:pt modelId="{5D89C523-85D1-4094-91AA-A7DB3F0CAA4F}" type="pres">
      <dgm:prSet presAssocID="{328DE80F-45BA-41A4-998A-07CB4CC2EA84}" presName="parentText" presStyleLbl="alignNode1" presStyleIdx="1" presStyleCnt="3">
        <dgm:presLayoutVars>
          <dgm:chMax val="1"/>
          <dgm:bulletEnabled val="1"/>
        </dgm:presLayoutVars>
      </dgm:prSet>
      <dgm:spPr/>
      <dgm:t>
        <a:bodyPr/>
        <a:lstStyle/>
        <a:p>
          <a:endParaRPr lang="en-US"/>
        </a:p>
      </dgm:t>
    </dgm:pt>
    <dgm:pt modelId="{53E57982-8047-4EC1-9A0E-FF85DF6F6638}" type="pres">
      <dgm:prSet presAssocID="{328DE80F-45BA-41A4-998A-07CB4CC2EA84}" presName="descendantText" presStyleLbl="alignAcc1" presStyleIdx="1" presStyleCnt="3">
        <dgm:presLayoutVars>
          <dgm:bulletEnabled val="1"/>
        </dgm:presLayoutVars>
      </dgm:prSet>
      <dgm:spPr/>
      <dgm:t>
        <a:bodyPr/>
        <a:lstStyle/>
        <a:p>
          <a:endParaRPr lang="en-US"/>
        </a:p>
      </dgm:t>
    </dgm:pt>
    <dgm:pt modelId="{92D9A81D-4A94-4843-AC72-E4E23F3AD72E}" type="pres">
      <dgm:prSet presAssocID="{25D04B6B-E3AC-404F-9D2C-BC2FAE932992}" presName="sp" presStyleCnt="0"/>
      <dgm:spPr/>
    </dgm:pt>
    <dgm:pt modelId="{16ABFC98-7945-4366-8B02-533C92094D5F}" type="pres">
      <dgm:prSet presAssocID="{C3C9439B-2125-40F4-A58F-9214DCD1B43E}" presName="composite" presStyleCnt="0"/>
      <dgm:spPr/>
    </dgm:pt>
    <dgm:pt modelId="{11F7075A-AE9E-4319-9D1B-87291FB6E435}" type="pres">
      <dgm:prSet presAssocID="{C3C9439B-2125-40F4-A58F-9214DCD1B43E}" presName="parentText" presStyleLbl="alignNode1" presStyleIdx="2" presStyleCnt="3">
        <dgm:presLayoutVars>
          <dgm:chMax val="1"/>
          <dgm:bulletEnabled val="1"/>
        </dgm:presLayoutVars>
      </dgm:prSet>
      <dgm:spPr/>
      <dgm:t>
        <a:bodyPr/>
        <a:lstStyle/>
        <a:p>
          <a:endParaRPr lang="en-US"/>
        </a:p>
      </dgm:t>
    </dgm:pt>
    <dgm:pt modelId="{0241BF67-CC4E-44A5-BA92-1F58B741811D}" type="pres">
      <dgm:prSet presAssocID="{C3C9439B-2125-40F4-A58F-9214DCD1B43E}" presName="descendantText" presStyleLbl="alignAcc1" presStyleIdx="2" presStyleCnt="3">
        <dgm:presLayoutVars>
          <dgm:bulletEnabled val="1"/>
        </dgm:presLayoutVars>
      </dgm:prSet>
      <dgm:spPr/>
      <dgm:t>
        <a:bodyPr/>
        <a:lstStyle/>
        <a:p>
          <a:endParaRPr lang="en-US"/>
        </a:p>
      </dgm:t>
    </dgm:pt>
  </dgm:ptLst>
  <dgm:cxnLst>
    <dgm:cxn modelId="{6FD77613-2BC8-4FCB-8CF2-F32292122A1E}" type="presOf" srcId="{EB26B3F4-2DE2-4F8D-8E9B-DCB23434E64F}" destId="{04B4BE82-7163-4F68-9766-45E7CB33645A}" srcOrd="0" destOrd="0" presId="urn:microsoft.com/office/officeart/2005/8/layout/chevron2"/>
    <dgm:cxn modelId="{DB6EF215-91D4-4248-AE3E-FFFBC826A4F3}" srcId="{C3C9439B-2125-40F4-A58F-9214DCD1B43E}" destId="{7A3C174C-CE47-4913-AAD4-8251C0CCD9C7}" srcOrd="1" destOrd="0" parTransId="{98395F49-0F6A-4BE6-B6C2-1441A3D90744}" sibTransId="{AA450C29-9535-43BC-90DF-120E951D26ED}"/>
    <dgm:cxn modelId="{7ECFD3F9-53AF-4E30-9E2B-00BC68A907F6}" srcId="{40C32277-0F91-4FA7-A241-B62525A14203}" destId="{573744BC-8850-4CB2-BD8E-56702516237F}" srcOrd="0" destOrd="0" parTransId="{0E748539-D419-4DC1-BFE7-D5FA92BAC4F3}" sibTransId="{8D71577B-B89B-45E2-B117-199E8171D440}"/>
    <dgm:cxn modelId="{ED31D4A7-FAD4-4325-8F22-CBD5A41E6051}" type="presOf" srcId="{7A3C174C-CE47-4913-AAD4-8251C0CCD9C7}" destId="{0241BF67-CC4E-44A5-BA92-1F58B741811D}" srcOrd="0" destOrd="1" presId="urn:microsoft.com/office/officeart/2005/8/layout/chevron2"/>
    <dgm:cxn modelId="{08E154F6-F782-4F78-837F-CB4B1565024C}" type="presOf" srcId="{40C32277-0F91-4FA7-A241-B62525A14203}" destId="{AA417564-3005-4FEC-9E17-40793987469B}" srcOrd="0" destOrd="0" presId="urn:microsoft.com/office/officeart/2005/8/layout/chevron2"/>
    <dgm:cxn modelId="{FAB724EA-6B0B-45A1-BD59-036C5540865E}" type="presOf" srcId="{1A7A9E7B-E546-44D8-A93B-DC33CF7741F1}" destId="{53E57982-8047-4EC1-9A0E-FF85DF6F6638}" srcOrd="0" destOrd="0" presId="urn:microsoft.com/office/officeart/2005/8/layout/chevron2"/>
    <dgm:cxn modelId="{B0F51545-8A4F-4D2C-AA48-969B5331A69C}" srcId="{40C32277-0F91-4FA7-A241-B62525A14203}" destId="{328DE80F-45BA-41A4-998A-07CB4CC2EA84}" srcOrd="1" destOrd="0" parTransId="{7100D1B5-6C9F-4F96-A9C9-70D97391914B}" sibTransId="{25D04B6B-E3AC-404F-9D2C-BC2FAE932992}"/>
    <dgm:cxn modelId="{AF96926C-25B6-4C39-B54E-D1791B5BFDAF}" srcId="{C3C9439B-2125-40F4-A58F-9214DCD1B43E}" destId="{BB798C24-9C85-482F-B899-04C583247E3F}" srcOrd="0" destOrd="0" parTransId="{5DF7F626-1FDF-4121-8B57-B13DB78E5EB2}" sibTransId="{05681072-C7E0-4E0E-B2D6-BFC7B71189CE}"/>
    <dgm:cxn modelId="{EB1D1F5B-E7BB-4444-BA91-2F52D252E079}" srcId="{40C32277-0F91-4FA7-A241-B62525A14203}" destId="{C3C9439B-2125-40F4-A58F-9214DCD1B43E}" srcOrd="2" destOrd="0" parTransId="{286C2BBD-80CA-4969-AAA2-B84FC2BFFF92}" sibTransId="{B3C325BA-84D5-4525-BC92-4CE283C11FE1}"/>
    <dgm:cxn modelId="{F022790D-9389-4FAD-91C5-062E37AFB725}" type="presOf" srcId="{573744BC-8850-4CB2-BD8E-56702516237F}" destId="{D50A4432-12C5-492B-B651-B39FFEEA9243}" srcOrd="0" destOrd="0" presId="urn:microsoft.com/office/officeart/2005/8/layout/chevron2"/>
    <dgm:cxn modelId="{39235200-2F9D-4C2A-9692-1A77C0B3E010}" type="presOf" srcId="{BB798C24-9C85-482F-B899-04C583247E3F}" destId="{0241BF67-CC4E-44A5-BA92-1F58B741811D}" srcOrd="0" destOrd="0" presId="urn:microsoft.com/office/officeart/2005/8/layout/chevron2"/>
    <dgm:cxn modelId="{37BF0C46-8A96-4E3D-854E-C42191D865D5}" srcId="{328DE80F-45BA-41A4-998A-07CB4CC2EA84}" destId="{799EAB50-9025-4F47-AEB2-8EC01D063AD4}" srcOrd="1" destOrd="0" parTransId="{7E39BCE1-765D-4FC0-A72B-D2525BBDA29C}" sibTransId="{4F2FEBE1-6860-4D09-B177-EED2F50352BE}"/>
    <dgm:cxn modelId="{764E0BB5-F0AE-46BB-B17B-B1CD97EA0822}" type="presOf" srcId="{C3C9439B-2125-40F4-A58F-9214DCD1B43E}" destId="{11F7075A-AE9E-4319-9D1B-87291FB6E435}" srcOrd="0" destOrd="0" presId="urn:microsoft.com/office/officeart/2005/8/layout/chevron2"/>
    <dgm:cxn modelId="{106F4216-9CDF-445D-A99C-4F2217D0D715}" type="presOf" srcId="{5691FB16-DA50-4776-B121-0EBDBB187CA9}" destId="{04B4BE82-7163-4F68-9766-45E7CB33645A}" srcOrd="0" destOrd="1" presId="urn:microsoft.com/office/officeart/2005/8/layout/chevron2"/>
    <dgm:cxn modelId="{2638ABD5-0F1A-48BE-B8BD-28646290CB18}" srcId="{328DE80F-45BA-41A4-998A-07CB4CC2EA84}" destId="{1A7A9E7B-E546-44D8-A93B-DC33CF7741F1}" srcOrd="0" destOrd="0" parTransId="{B084F1C9-33C5-43C5-8224-615D1CDD788E}" sibTransId="{7A4D6DB8-CBE1-4BFB-A754-85564422F0F9}"/>
    <dgm:cxn modelId="{6AD19E45-1396-4200-AAE2-3B94857873D6}" type="presOf" srcId="{328DE80F-45BA-41A4-998A-07CB4CC2EA84}" destId="{5D89C523-85D1-4094-91AA-A7DB3F0CAA4F}" srcOrd="0" destOrd="0" presId="urn:microsoft.com/office/officeart/2005/8/layout/chevron2"/>
    <dgm:cxn modelId="{1EA79945-2BDC-4212-9D76-F72136ACF2E2}" srcId="{573744BC-8850-4CB2-BD8E-56702516237F}" destId="{EB26B3F4-2DE2-4F8D-8E9B-DCB23434E64F}" srcOrd="0" destOrd="0" parTransId="{B3281A57-6D14-4183-A9B3-C8890C631C81}" sibTransId="{ADC4C03B-A264-4E78-9B05-6A87BAD6AD1F}"/>
    <dgm:cxn modelId="{506F1B0F-94FD-4527-850B-0C6873602A93}" type="presOf" srcId="{799EAB50-9025-4F47-AEB2-8EC01D063AD4}" destId="{53E57982-8047-4EC1-9A0E-FF85DF6F6638}" srcOrd="0" destOrd="1" presId="urn:microsoft.com/office/officeart/2005/8/layout/chevron2"/>
    <dgm:cxn modelId="{096EE5BC-263A-411B-9249-1835DF45EB40}" srcId="{573744BC-8850-4CB2-BD8E-56702516237F}" destId="{5691FB16-DA50-4776-B121-0EBDBB187CA9}" srcOrd="1" destOrd="0" parTransId="{D6F68AE2-604C-41BA-A233-D27F0F42997A}" sibTransId="{AC7DDEE0-9FD1-4C48-8EA7-4F7C4AB443DB}"/>
    <dgm:cxn modelId="{7FD6E17E-878C-4035-916F-A16C185D207D}" type="presParOf" srcId="{AA417564-3005-4FEC-9E17-40793987469B}" destId="{FBC6C002-FE50-4BD6-A8DC-40368CB1C807}" srcOrd="0" destOrd="0" presId="urn:microsoft.com/office/officeart/2005/8/layout/chevron2"/>
    <dgm:cxn modelId="{AAA19C7A-D5CC-47B4-865B-E89B463D446E}" type="presParOf" srcId="{FBC6C002-FE50-4BD6-A8DC-40368CB1C807}" destId="{D50A4432-12C5-492B-B651-B39FFEEA9243}" srcOrd="0" destOrd="0" presId="urn:microsoft.com/office/officeart/2005/8/layout/chevron2"/>
    <dgm:cxn modelId="{B73807D7-8966-4F2C-8EF0-568CDD2596EF}" type="presParOf" srcId="{FBC6C002-FE50-4BD6-A8DC-40368CB1C807}" destId="{04B4BE82-7163-4F68-9766-45E7CB33645A}" srcOrd="1" destOrd="0" presId="urn:microsoft.com/office/officeart/2005/8/layout/chevron2"/>
    <dgm:cxn modelId="{2CC1A285-B661-4858-A89F-FF1DE0A20B1C}" type="presParOf" srcId="{AA417564-3005-4FEC-9E17-40793987469B}" destId="{0B10A23E-89F4-4D91-9276-E34E69898DD1}" srcOrd="1" destOrd="0" presId="urn:microsoft.com/office/officeart/2005/8/layout/chevron2"/>
    <dgm:cxn modelId="{445920DF-8A0F-4A5D-BF26-B25423581E7C}" type="presParOf" srcId="{AA417564-3005-4FEC-9E17-40793987469B}" destId="{624AC9EE-E5B2-4C11-A81E-8C09387EB2BE}" srcOrd="2" destOrd="0" presId="urn:microsoft.com/office/officeart/2005/8/layout/chevron2"/>
    <dgm:cxn modelId="{FEDEC80D-7C78-4C00-A10D-9324573F625F}" type="presParOf" srcId="{624AC9EE-E5B2-4C11-A81E-8C09387EB2BE}" destId="{5D89C523-85D1-4094-91AA-A7DB3F0CAA4F}" srcOrd="0" destOrd="0" presId="urn:microsoft.com/office/officeart/2005/8/layout/chevron2"/>
    <dgm:cxn modelId="{D0F89CF4-5619-4973-983F-C1F7B6033706}" type="presParOf" srcId="{624AC9EE-E5B2-4C11-A81E-8C09387EB2BE}" destId="{53E57982-8047-4EC1-9A0E-FF85DF6F6638}" srcOrd="1" destOrd="0" presId="urn:microsoft.com/office/officeart/2005/8/layout/chevron2"/>
    <dgm:cxn modelId="{5F2254A8-8C4C-447E-AC02-CAFA51231807}" type="presParOf" srcId="{AA417564-3005-4FEC-9E17-40793987469B}" destId="{92D9A81D-4A94-4843-AC72-E4E23F3AD72E}" srcOrd="3" destOrd="0" presId="urn:microsoft.com/office/officeart/2005/8/layout/chevron2"/>
    <dgm:cxn modelId="{2A31B04C-0005-4FDE-B249-750B1152229E}" type="presParOf" srcId="{AA417564-3005-4FEC-9E17-40793987469B}" destId="{16ABFC98-7945-4366-8B02-533C92094D5F}" srcOrd="4" destOrd="0" presId="urn:microsoft.com/office/officeart/2005/8/layout/chevron2"/>
    <dgm:cxn modelId="{524D7289-A128-4EA7-BD92-48CAE519B831}" type="presParOf" srcId="{16ABFC98-7945-4366-8B02-533C92094D5F}" destId="{11F7075A-AE9E-4319-9D1B-87291FB6E435}" srcOrd="0" destOrd="0" presId="urn:microsoft.com/office/officeart/2005/8/layout/chevron2"/>
    <dgm:cxn modelId="{AC08E7C7-E4C3-4B6E-AA16-AD055A0F91AE}" type="presParOf" srcId="{16ABFC98-7945-4366-8B02-533C92094D5F}" destId="{0241BF67-CC4E-44A5-BA92-1F58B741811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A4432-12C5-492B-B651-B39FFEEA9243}">
      <dsp:nvSpPr>
        <dsp:cNvPr id="0" name=""/>
        <dsp:cNvSpPr/>
      </dsp:nvSpPr>
      <dsp:spPr>
        <a:xfrm rot="5400000">
          <a:off x="-257065" y="257357"/>
          <a:ext cx="1713771" cy="11996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K</a:t>
          </a:r>
          <a:endParaRPr lang="en-US" sz="3300" kern="1200" dirty="0"/>
        </a:p>
      </dsp:txBody>
      <dsp:txXfrm rot="-5400000">
        <a:off x="2" y="600111"/>
        <a:ext cx="1199639" cy="514132"/>
      </dsp:txXfrm>
    </dsp:sp>
    <dsp:sp modelId="{04B4BE82-7163-4F68-9766-45E7CB33645A}">
      <dsp:nvSpPr>
        <dsp:cNvPr id="0" name=""/>
        <dsp:cNvSpPr/>
      </dsp:nvSpPr>
      <dsp:spPr>
        <a:xfrm rot="5400000">
          <a:off x="3960431" y="-2760499"/>
          <a:ext cx="1113951" cy="6635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What I know</a:t>
          </a:r>
          <a:endParaRPr lang="en-US" sz="3100" kern="1200" dirty="0"/>
        </a:p>
        <a:p>
          <a:pPr marL="285750" lvl="1" indent="-285750" algn="l" defTabSz="1377950">
            <a:lnSpc>
              <a:spcPct val="90000"/>
            </a:lnSpc>
            <a:spcBef>
              <a:spcPct val="0"/>
            </a:spcBef>
            <a:spcAft>
              <a:spcPct val="15000"/>
            </a:spcAft>
            <a:buChar char="••"/>
          </a:pPr>
          <a:r>
            <a:rPr lang="en-US" sz="3100" kern="1200" dirty="0" smtClean="0"/>
            <a:t> </a:t>
          </a:r>
          <a:endParaRPr lang="en-US" sz="3100" kern="1200" dirty="0"/>
        </a:p>
      </dsp:txBody>
      <dsp:txXfrm rot="-5400000">
        <a:off x="1199640" y="54671"/>
        <a:ext cx="6581155" cy="1005193"/>
      </dsp:txXfrm>
    </dsp:sp>
    <dsp:sp modelId="{5D89C523-85D1-4094-91AA-A7DB3F0CAA4F}">
      <dsp:nvSpPr>
        <dsp:cNvPr id="0" name=""/>
        <dsp:cNvSpPr/>
      </dsp:nvSpPr>
      <dsp:spPr>
        <a:xfrm rot="5400000">
          <a:off x="-257065" y="1778095"/>
          <a:ext cx="1713771" cy="11996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W</a:t>
          </a:r>
          <a:endParaRPr lang="en-US" sz="3300" kern="1200" dirty="0"/>
        </a:p>
      </dsp:txBody>
      <dsp:txXfrm rot="-5400000">
        <a:off x="2" y="2120849"/>
        <a:ext cx="1199639" cy="514132"/>
      </dsp:txXfrm>
    </dsp:sp>
    <dsp:sp modelId="{53E57982-8047-4EC1-9A0E-FF85DF6F6638}">
      <dsp:nvSpPr>
        <dsp:cNvPr id="0" name=""/>
        <dsp:cNvSpPr/>
      </dsp:nvSpPr>
      <dsp:spPr>
        <a:xfrm rot="5400000">
          <a:off x="3960431" y="-1239761"/>
          <a:ext cx="1113951" cy="6635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What I wonder</a:t>
          </a:r>
          <a:endParaRPr lang="en-US" sz="3100" kern="1200" dirty="0"/>
        </a:p>
        <a:p>
          <a:pPr marL="285750" lvl="1" indent="-285750" algn="l" defTabSz="1377950">
            <a:lnSpc>
              <a:spcPct val="90000"/>
            </a:lnSpc>
            <a:spcBef>
              <a:spcPct val="0"/>
            </a:spcBef>
            <a:spcAft>
              <a:spcPct val="15000"/>
            </a:spcAft>
            <a:buChar char="••"/>
          </a:pPr>
          <a:r>
            <a:rPr lang="en-US" sz="3100" kern="1200" dirty="0" smtClean="0"/>
            <a:t> </a:t>
          </a:r>
          <a:endParaRPr lang="en-US" sz="3100" kern="1200" dirty="0"/>
        </a:p>
      </dsp:txBody>
      <dsp:txXfrm rot="-5400000">
        <a:off x="1199640" y="1575409"/>
        <a:ext cx="6581155" cy="1005193"/>
      </dsp:txXfrm>
    </dsp:sp>
    <dsp:sp modelId="{11F7075A-AE9E-4319-9D1B-87291FB6E435}">
      <dsp:nvSpPr>
        <dsp:cNvPr id="0" name=""/>
        <dsp:cNvSpPr/>
      </dsp:nvSpPr>
      <dsp:spPr>
        <a:xfrm rot="5400000">
          <a:off x="-257065" y="3298833"/>
          <a:ext cx="1713771" cy="11996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L</a:t>
          </a:r>
          <a:endParaRPr lang="en-US" sz="3300" kern="1200" dirty="0"/>
        </a:p>
      </dsp:txBody>
      <dsp:txXfrm rot="-5400000">
        <a:off x="2" y="3641587"/>
        <a:ext cx="1199639" cy="514132"/>
      </dsp:txXfrm>
    </dsp:sp>
    <dsp:sp modelId="{0241BF67-CC4E-44A5-BA92-1F58B741811D}">
      <dsp:nvSpPr>
        <dsp:cNvPr id="0" name=""/>
        <dsp:cNvSpPr/>
      </dsp:nvSpPr>
      <dsp:spPr>
        <a:xfrm rot="5400000">
          <a:off x="3960431" y="280976"/>
          <a:ext cx="1113951" cy="66355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t>What I learned</a:t>
          </a:r>
          <a:endParaRPr lang="en-US" sz="3100" kern="1200" dirty="0"/>
        </a:p>
        <a:p>
          <a:pPr marL="285750" lvl="1" indent="-285750" algn="l" defTabSz="1377950">
            <a:lnSpc>
              <a:spcPct val="90000"/>
            </a:lnSpc>
            <a:spcBef>
              <a:spcPct val="0"/>
            </a:spcBef>
            <a:spcAft>
              <a:spcPct val="15000"/>
            </a:spcAft>
            <a:buChar char="••"/>
          </a:pPr>
          <a:r>
            <a:rPr lang="en-US" sz="3100" kern="1200" dirty="0" smtClean="0"/>
            <a:t> </a:t>
          </a:r>
          <a:endParaRPr lang="en-US" sz="3100" kern="1200" dirty="0"/>
        </a:p>
      </dsp:txBody>
      <dsp:txXfrm rot="-5400000">
        <a:off x="1199640" y="3096147"/>
        <a:ext cx="6581155" cy="10051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77C06-5DEF-4E55-98E7-3C8779ABF47B}" type="datetimeFigureOut">
              <a:rPr lang="en-US" smtClean="0"/>
              <a:t>1/16/2021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FFA1B-BA41-4785-BEA7-D4C6947FE9AF}" type="slidenum">
              <a:rPr lang="en-US" smtClean="0"/>
              <a:t>‹#›</a:t>
            </a:fld>
            <a:endParaRPr lang="en-US"/>
          </a:p>
        </p:txBody>
      </p:sp>
    </p:spTree>
    <p:extLst>
      <p:ext uri="{BB962C8B-B14F-4D97-AF65-F5344CB8AC3E}">
        <p14:creationId xmlns:p14="http://schemas.microsoft.com/office/powerpoint/2010/main" val="371977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FFA1B-BA41-4785-BEA7-D4C6947FE9AF}" type="slidenum">
              <a:rPr lang="en-US" smtClean="0"/>
              <a:t>6</a:t>
            </a:fld>
            <a:endParaRPr lang="en-US"/>
          </a:p>
        </p:txBody>
      </p:sp>
    </p:spTree>
    <p:extLst>
      <p:ext uri="{BB962C8B-B14F-4D97-AF65-F5344CB8AC3E}">
        <p14:creationId xmlns:p14="http://schemas.microsoft.com/office/powerpoint/2010/main" val="16590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 free to do this over and over again until you get really good at it! One more time from the top. You could also have students take turns reading the teacher’s line.</a:t>
            </a:r>
            <a:endParaRPr lang="en-US" dirty="0"/>
          </a:p>
        </p:txBody>
      </p:sp>
      <p:sp>
        <p:nvSpPr>
          <p:cNvPr id="4" name="Slide Number Placeholder 3"/>
          <p:cNvSpPr>
            <a:spLocks noGrp="1"/>
          </p:cNvSpPr>
          <p:nvPr>
            <p:ph type="sldNum" sz="quarter" idx="10"/>
          </p:nvPr>
        </p:nvSpPr>
        <p:spPr/>
        <p:txBody>
          <a:bodyPr/>
          <a:lstStyle/>
          <a:p>
            <a:fld id="{7E6FFA1B-BA41-4785-BEA7-D4C6947FE9AF}" type="slidenum">
              <a:rPr lang="en-US" smtClean="0"/>
              <a:t>7</a:t>
            </a:fld>
            <a:endParaRPr lang="en-US"/>
          </a:p>
        </p:txBody>
      </p:sp>
    </p:spTree>
    <p:extLst>
      <p:ext uri="{BB962C8B-B14F-4D97-AF65-F5344CB8AC3E}">
        <p14:creationId xmlns:p14="http://schemas.microsoft.com/office/powerpoint/2010/main" val="110227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6FFA1B-BA41-4785-BEA7-D4C6947FE9AF}" type="slidenum">
              <a:rPr lang="en-US" smtClean="0"/>
              <a:t>15</a:t>
            </a:fld>
            <a:endParaRPr lang="en-US"/>
          </a:p>
        </p:txBody>
      </p:sp>
    </p:spTree>
    <p:extLst>
      <p:ext uri="{BB962C8B-B14F-4D97-AF65-F5344CB8AC3E}">
        <p14:creationId xmlns:p14="http://schemas.microsoft.com/office/powerpoint/2010/main" val="30982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51705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72421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95638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32068-4A8D-4E69-98C9-52FBFCD3AD8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162539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632068-4A8D-4E69-98C9-52FBFCD3AD8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8122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32068-4A8D-4E69-98C9-52FBFCD3AD81}"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26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32068-4A8D-4E69-98C9-52FBFCD3AD81}"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4974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632068-4A8D-4E69-98C9-52FBFCD3AD81}"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404214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32068-4A8D-4E69-98C9-52FBFCD3AD81}"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25230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318745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632068-4A8D-4E69-98C9-52FBFCD3AD81}"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99C08-B35C-426F-94CA-5DE46F24F4E1}" type="slidenum">
              <a:rPr lang="en-US" smtClean="0"/>
              <a:t>‹#›</a:t>
            </a:fld>
            <a:endParaRPr lang="en-US"/>
          </a:p>
        </p:txBody>
      </p:sp>
    </p:spTree>
    <p:extLst>
      <p:ext uri="{BB962C8B-B14F-4D97-AF65-F5344CB8AC3E}">
        <p14:creationId xmlns:p14="http://schemas.microsoft.com/office/powerpoint/2010/main" val="152960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32068-4A8D-4E69-98C9-52FBFCD3AD81}" type="datetimeFigureOut">
              <a:rPr lang="en-US" smtClean="0"/>
              <a:t>1/16/2021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99C08-B35C-426F-94CA-5DE46F24F4E1}" type="slidenum">
              <a:rPr lang="en-US" smtClean="0"/>
              <a:t>‹#›</a:t>
            </a:fld>
            <a:endParaRPr lang="en-US"/>
          </a:p>
        </p:txBody>
      </p:sp>
    </p:spTree>
    <p:extLst>
      <p:ext uri="{BB962C8B-B14F-4D97-AF65-F5344CB8AC3E}">
        <p14:creationId xmlns:p14="http://schemas.microsoft.com/office/powerpoint/2010/main" val="335251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trcm.ca/wp-content/uploads/In-What-Treaty-Area-Am-I.pdf" TargetMode="Externa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trcm.ca/treaties/numbered-treaties/"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www.trcm.ca/wp-content/uploads/26891-TR-Treaty-ABCs-book-web.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trcm.ca/multimedia/theatre/" TargetMode="Externa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trcm.ca/wp-content/uploads/Treaty-Medal-Colouring-Page-.pdf" TargetMode="External"/><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hyperlink" Target="http://www.trcm.ca/about-us/trcm-medal/"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https://www.youtube.com/watch?v=pQbKUv4jbjg&amp;feature=emb_log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Yg6KDZTDxfo&amp;feature=emb_logo" TargetMode="External"/><Relationship Id="rId5" Type="http://schemas.openxmlformats.org/officeDocument/2006/relationships/hyperlink" Target="http://www.trcm.ca/"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trcm.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6.xml"/><Relationship Id="rId7"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Za0whBdX_A" TargetMode="Externa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hyperlink" Target="https://mfnerc.org/2020/04/treaty-tales-free-online-reading-resour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rcm.ca/treaties/treaties-in-manitoba/view-pdf-interactive-map-of-numbered-treaties-trcm-july-20-entry/"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0853" y="877277"/>
            <a:ext cx="7072769" cy="3631763"/>
          </a:xfrm>
          <a:prstGeom prst="rect">
            <a:avLst/>
          </a:prstGeom>
          <a:noFill/>
        </p:spPr>
        <p:txBody>
          <a:bodyPr wrap="none" lIns="91440" tIns="45720" rIns="91440" bIns="45720">
            <a:spAutoFit/>
          </a:bodyPr>
          <a:lstStyle/>
          <a:p>
            <a:pPr algn="ctr"/>
            <a:r>
              <a:rPr lang="en-US"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rPr>
              <a:t>All About </a:t>
            </a:r>
            <a:br>
              <a:rPr lang="en-US"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rPr>
            </a:br>
            <a:r>
              <a:rPr lang="en-US"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rPr>
              <a:t>Treaties</a:t>
            </a:r>
            <a:endParaRPr lang="en-US" sz="11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Rounded MT Bold" panose="020F0704030504030204" pitchFamily="34" charset="0"/>
            </a:endParaRPr>
          </a:p>
        </p:txBody>
      </p:sp>
      <p:sp>
        <p:nvSpPr>
          <p:cNvPr id="6" name="Text Placeholder 5"/>
          <p:cNvSpPr>
            <a:spLocks noGrp="1"/>
          </p:cNvSpPr>
          <p:nvPr>
            <p:ph type="body" idx="1"/>
          </p:nvPr>
        </p:nvSpPr>
        <p:spPr>
          <a:xfrm>
            <a:off x="623887" y="4862286"/>
            <a:ext cx="7886700" cy="1270908"/>
          </a:xfrm>
        </p:spPr>
        <p:txBody>
          <a:bodyPr>
            <a:normAutofit/>
          </a:bodyPr>
          <a:lstStyle/>
          <a:p>
            <a:pPr algn="ctr"/>
            <a:r>
              <a:rPr lang="en-US" sz="3200" dirty="0" smtClean="0"/>
              <a:t>Grade 4 </a:t>
            </a:r>
            <a:br>
              <a:rPr lang="en-US" sz="3200" dirty="0" smtClean="0"/>
            </a:br>
            <a:r>
              <a:rPr lang="en-US" sz="3200" dirty="0" smtClean="0"/>
              <a:t>Social Studies Lesson</a:t>
            </a:r>
            <a:endParaRPr lang="en-US" sz="3200" dirty="0"/>
          </a:p>
        </p:txBody>
      </p:sp>
    </p:spTree>
    <p:extLst>
      <p:ext uri="{BB962C8B-B14F-4D97-AF65-F5344CB8AC3E}">
        <p14:creationId xmlns:p14="http://schemas.microsoft.com/office/powerpoint/2010/main" val="1575023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C7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In What Treaty Area Am I?</a:t>
            </a:r>
            <a:endParaRPr lang="en-US" sz="5400" b="1" dirty="0"/>
          </a:p>
        </p:txBody>
      </p:sp>
      <p:sp>
        <p:nvSpPr>
          <p:cNvPr id="3" name="Content Placeholder 2"/>
          <p:cNvSpPr>
            <a:spLocks noGrp="1"/>
          </p:cNvSpPr>
          <p:nvPr>
            <p:ph idx="1"/>
          </p:nvPr>
        </p:nvSpPr>
        <p:spPr>
          <a:xfrm>
            <a:off x="628650" y="1825625"/>
            <a:ext cx="4364264" cy="4351338"/>
          </a:xfrm>
        </p:spPr>
        <p:txBody>
          <a:bodyPr>
            <a:normAutofit/>
          </a:bodyPr>
          <a:lstStyle/>
          <a:p>
            <a:pPr marL="228600" lvl="1">
              <a:spcBef>
                <a:spcPts val="1000"/>
              </a:spcBef>
            </a:pPr>
            <a:r>
              <a:rPr lang="en-US" sz="2800" dirty="0" smtClean="0"/>
              <a:t>Draw </a:t>
            </a:r>
            <a:r>
              <a:rPr lang="en-US" sz="2800" dirty="0"/>
              <a:t>and colour the treaty area on a map of Manitoba.</a:t>
            </a:r>
          </a:p>
          <a:p>
            <a:r>
              <a:rPr lang="en-US" dirty="0" smtClean="0"/>
              <a:t>Use the template from the Treaty Relations Commission of Manitoba.</a:t>
            </a:r>
          </a:p>
          <a:p>
            <a:endParaRPr lang="en-US" dirty="0" smtClean="0"/>
          </a:p>
        </p:txBody>
      </p:sp>
      <p:sp>
        <p:nvSpPr>
          <p:cNvPr id="4" name="Oval 3">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sp>
        <p:nvSpPr>
          <p:cNvPr id="6" name="TextBox 5"/>
          <p:cNvSpPr txBox="1"/>
          <p:nvPr/>
        </p:nvSpPr>
        <p:spPr>
          <a:xfrm>
            <a:off x="1072544" y="4945359"/>
            <a:ext cx="3918857" cy="1446550"/>
          </a:xfrm>
          <a:prstGeom prst="rect">
            <a:avLst/>
          </a:prstGeom>
          <a:solidFill>
            <a:schemeClr val="bg1"/>
          </a:solidFill>
        </p:spPr>
        <p:txBody>
          <a:bodyPr wrap="square" rtlCol="0">
            <a:spAutoFit/>
          </a:bodyPr>
          <a:lstStyle/>
          <a:p>
            <a:pPr marL="0" lvl="1" indent="0">
              <a:spcBef>
                <a:spcPts val="1000"/>
              </a:spcBef>
              <a:buNone/>
            </a:pPr>
            <a:r>
              <a:rPr lang="en-US" sz="2000" dirty="0"/>
              <a:t>This activity was created by the Treaty Relations Commission of Manitoba found here:</a:t>
            </a:r>
          </a:p>
          <a:p>
            <a:r>
              <a:rPr lang="en-US" sz="1400" dirty="0">
                <a:hlinkClick r:id="rId3"/>
              </a:rPr>
              <a:t>http://www.trcm.ca/wp-content/uploads/In-What-Treaty-Area-Am-I.pdf</a:t>
            </a:r>
            <a:r>
              <a:rPr lang="en-US" sz="1400" dirty="0"/>
              <a:t> </a:t>
            </a:r>
            <a:endParaRPr lang="en-US" dirty="0"/>
          </a:p>
        </p:txBody>
      </p:sp>
      <p:pic>
        <p:nvPicPr>
          <p:cNvPr id="7" name="Picture 6"/>
          <p:cNvPicPr>
            <a:picLocks noChangeAspect="1"/>
          </p:cNvPicPr>
          <p:nvPr/>
        </p:nvPicPr>
        <p:blipFill>
          <a:blip r:embed="rId4"/>
          <a:stretch>
            <a:fillRect/>
          </a:stretch>
        </p:blipFill>
        <p:spPr>
          <a:xfrm rot="16200000">
            <a:off x="4408170" y="2520970"/>
            <a:ext cx="5134304" cy="3080054"/>
          </a:xfrm>
          <a:prstGeom prst="rect">
            <a:avLst/>
          </a:prstGeom>
        </p:spPr>
      </p:pic>
      <p:sp>
        <p:nvSpPr>
          <p:cNvPr id="8" name="Pentagon 7"/>
          <p:cNvSpPr/>
          <p:nvPr/>
        </p:nvSpPr>
        <p:spPr>
          <a:xfrm>
            <a:off x="298689" y="5468609"/>
            <a:ext cx="772342"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a:t>
            </a:r>
            <a:endParaRPr lang="en-US" dirty="0"/>
          </a:p>
        </p:txBody>
      </p:sp>
    </p:spTree>
    <p:extLst>
      <p:ext uri="{BB962C8B-B14F-4D97-AF65-F5344CB8AC3E}">
        <p14:creationId xmlns:p14="http://schemas.microsoft.com/office/powerpoint/2010/main" val="132674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AF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b="1" dirty="0" smtClean="0"/>
              <a:t>5. Research about the Treaties</a:t>
            </a:r>
            <a:endParaRPr lang="en-US" sz="4600" b="1" dirty="0"/>
          </a:p>
        </p:txBody>
      </p:sp>
      <p:sp>
        <p:nvSpPr>
          <p:cNvPr id="3" name="Content Placeholder 2"/>
          <p:cNvSpPr>
            <a:spLocks noGrp="1"/>
          </p:cNvSpPr>
          <p:nvPr>
            <p:ph idx="1"/>
          </p:nvPr>
        </p:nvSpPr>
        <p:spPr>
          <a:xfrm>
            <a:off x="628650" y="1825625"/>
            <a:ext cx="7886700" cy="990146"/>
          </a:xfrm>
        </p:spPr>
        <p:txBody>
          <a:bodyPr>
            <a:normAutofit/>
          </a:bodyPr>
          <a:lstStyle/>
          <a:p>
            <a:pPr marL="0" indent="0">
              <a:buNone/>
            </a:pPr>
            <a:r>
              <a:rPr lang="en-US" dirty="0" smtClean="0"/>
              <a:t>Choose one of the 5 Treaty areas to research and answer the following questions:</a:t>
            </a:r>
          </a:p>
          <a:p>
            <a:pPr marL="0" indent="0">
              <a:buNone/>
            </a:pPr>
            <a:endParaRPr lang="en-US" dirty="0" smtClean="0"/>
          </a:p>
          <a:p>
            <a:endParaRPr lang="en-US" dirty="0" smtClean="0"/>
          </a:p>
        </p:txBody>
      </p:sp>
      <p:sp>
        <p:nvSpPr>
          <p:cNvPr id="4" name="Oval 3">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sp>
        <p:nvSpPr>
          <p:cNvPr id="7" name="Rounded Rectangle 6"/>
          <p:cNvSpPr/>
          <p:nvPr/>
        </p:nvSpPr>
        <p:spPr>
          <a:xfrm>
            <a:off x="374650" y="3052087"/>
            <a:ext cx="3106057" cy="12856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t>Who</a:t>
            </a:r>
            <a:r>
              <a:rPr lang="en-US" sz="3600" dirty="0" smtClean="0"/>
              <a:t> is part of this treaty?</a:t>
            </a:r>
            <a:endParaRPr lang="en-US" sz="3600" dirty="0"/>
          </a:p>
        </p:txBody>
      </p:sp>
      <p:sp>
        <p:nvSpPr>
          <p:cNvPr id="8" name="Rounded Rectangle 7"/>
          <p:cNvSpPr/>
          <p:nvPr/>
        </p:nvSpPr>
        <p:spPr>
          <a:xfrm>
            <a:off x="5409292" y="3052087"/>
            <a:ext cx="3106057" cy="22367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t>When </a:t>
            </a:r>
            <a:r>
              <a:rPr lang="en-US" sz="3600" dirty="0" smtClean="0"/>
              <a:t>and</a:t>
            </a:r>
            <a:r>
              <a:rPr lang="en-US" sz="3600" b="1" dirty="0" smtClean="0"/>
              <a:t> where</a:t>
            </a:r>
            <a:r>
              <a:rPr lang="en-US" sz="3600" dirty="0" smtClean="0"/>
              <a:t> was this treaty negotiated?</a:t>
            </a:r>
            <a:endParaRPr lang="en-US" sz="3600" dirty="0"/>
          </a:p>
        </p:txBody>
      </p:sp>
      <p:sp>
        <p:nvSpPr>
          <p:cNvPr id="9" name="Rounded Rectangle 8"/>
          <p:cNvSpPr/>
          <p:nvPr/>
        </p:nvSpPr>
        <p:spPr>
          <a:xfrm>
            <a:off x="1760764" y="4696171"/>
            <a:ext cx="3106057" cy="1736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t>What</a:t>
            </a:r>
            <a:r>
              <a:rPr lang="en-US" sz="3600" dirty="0" smtClean="0"/>
              <a:t> was negotiated in this treaty?</a:t>
            </a:r>
            <a:endParaRPr lang="en-US" sz="3600" dirty="0"/>
          </a:p>
        </p:txBody>
      </p:sp>
      <p:sp>
        <p:nvSpPr>
          <p:cNvPr id="10" name="Content Placeholder 2"/>
          <p:cNvSpPr txBox="1">
            <a:spLocks/>
          </p:cNvSpPr>
          <p:nvPr/>
        </p:nvSpPr>
        <p:spPr>
          <a:xfrm>
            <a:off x="5832022" y="5754237"/>
            <a:ext cx="3311978" cy="11037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Information on the Numbered Treaties can be found here: </a:t>
            </a:r>
            <a:r>
              <a:rPr lang="en-US" sz="2000" dirty="0">
                <a:hlinkClick r:id="rId3"/>
              </a:rPr>
              <a:t>http://www.trcm.ca/treaties/numbered-treaties/</a:t>
            </a:r>
            <a:r>
              <a:rPr lang="en-US" sz="2000" dirty="0"/>
              <a:t>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smtClean="0"/>
          </a:p>
        </p:txBody>
      </p:sp>
      <p:sp>
        <p:nvSpPr>
          <p:cNvPr id="11" name="Pentagon 10"/>
          <p:cNvSpPr/>
          <p:nvPr/>
        </p:nvSpPr>
        <p:spPr>
          <a:xfrm>
            <a:off x="98879" y="165101"/>
            <a:ext cx="1120140"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 #2</a:t>
            </a:r>
            <a:endParaRPr lang="en-US" dirty="0"/>
          </a:p>
        </p:txBody>
      </p:sp>
    </p:spTree>
    <p:extLst>
      <p:ext uri="{BB962C8B-B14F-4D97-AF65-F5344CB8AC3E}">
        <p14:creationId xmlns:p14="http://schemas.microsoft.com/office/powerpoint/2010/main" val="324387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ED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6. Treaty ABC’s: Treaty Vocabulary</a:t>
            </a:r>
            <a:endParaRPr lang="en-US" sz="4800" b="1" dirty="0"/>
          </a:p>
        </p:txBody>
      </p:sp>
      <p:sp>
        <p:nvSpPr>
          <p:cNvPr id="3" name="Content Placeholder 2"/>
          <p:cNvSpPr>
            <a:spLocks noGrp="1"/>
          </p:cNvSpPr>
          <p:nvPr>
            <p:ph idx="1"/>
          </p:nvPr>
        </p:nvSpPr>
        <p:spPr>
          <a:xfrm>
            <a:off x="420914" y="1655166"/>
            <a:ext cx="5254172" cy="4092491"/>
          </a:xfrm>
        </p:spPr>
        <p:txBody>
          <a:bodyPr>
            <a:noAutofit/>
          </a:bodyPr>
          <a:lstStyle/>
          <a:p>
            <a:pPr marL="0" indent="0">
              <a:buNone/>
            </a:pPr>
            <a:r>
              <a:rPr lang="en-US" u="sng" dirty="0" smtClean="0"/>
              <a:t>Step 1</a:t>
            </a:r>
            <a:r>
              <a:rPr lang="en-US" dirty="0" smtClean="0"/>
              <a:t>: Choose a letter from the alphabet.</a:t>
            </a:r>
          </a:p>
          <a:p>
            <a:pPr marL="0" indent="0">
              <a:buNone/>
            </a:pPr>
            <a:r>
              <a:rPr lang="en-US" u="sng" dirty="0" smtClean="0"/>
              <a:t>Step 2</a:t>
            </a:r>
            <a:r>
              <a:rPr lang="en-US" dirty="0" smtClean="0"/>
              <a:t>: Find the word associated with your letter and learn about it.</a:t>
            </a:r>
          </a:p>
          <a:p>
            <a:pPr marL="0" indent="0">
              <a:buNone/>
            </a:pPr>
            <a:r>
              <a:rPr lang="en-US" u="sng" dirty="0" smtClean="0"/>
              <a:t>Step 3</a:t>
            </a:r>
            <a:r>
              <a:rPr lang="en-US" dirty="0" smtClean="0"/>
              <a:t>: Draw a picture to represent your new word. Use the template found in the link below.</a:t>
            </a:r>
          </a:p>
          <a:p>
            <a:pPr marL="0" indent="0">
              <a:buNone/>
            </a:pPr>
            <a:r>
              <a:rPr lang="en-US" u="sng" dirty="0" smtClean="0"/>
              <a:t>Step 4</a:t>
            </a:r>
            <a:r>
              <a:rPr lang="en-US" dirty="0" smtClean="0"/>
              <a:t>: Share your word and picture with the class!</a:t>
            </a:r>
          </a:p>
        </p:txBody>
      </p:sp>
      <p:sp>
        <p:nvSpPr>
          <p:cNvPr id="5" name="Oval 4">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pic>
        <p:nvPicPr>
          <p:cNvPr id="6" name="Picture 5"/>
          <p:cNvPicPr>
            <a:picLocks noChangeAspect="1"/>
          </p:cNvPicPr>
          <p:nvPr/>
        </p:nvPicPr>
        <p:blipFill>
          <a:blip r:embed="rId3"/>
          <a:stretch>
            <a:fillRect/>
          </a:stretch>
        </p:blipFill>
        <p:spPr>
          <a:xfrm>
            <a:off x="5907314" y="1690689"/>
            <a:ext cx="2979665" cy="3868282"/>
          </a:xfrm>
          <a:prstGeom prst="rect">
            <a:avLst/>
          </a:prstGeom>
        </p:spPr>
      </p:pic>
      <p:sp>
        <p:nvSpPr>
          <p:cNvPr id="7" name="TextBox 6"/>
          <p:cNvSpPr txBox="1"/>
          <p:nvPr/>
        </p:nvSpPr>
        <p:spPr>
          <a:xfrm>
            <a:off x="2206171" y="5934670"/>
            <a:ext cx="5979886" cy="923330"/>
          </a:xfrm>
          <a:prstGeom prst="rect">
            <a:avLst/>
          </a:prstGeom>
          <a:solidFill>
            <a:schemeClr val="bg1"/>
          </a:solidFill>
        </p:spPr>
        <p:txBody>
          <a:bodyPr wrap="square" rtlCol="0">
            <a:spAutoFit/>
          </a:bodyPr>
          <a:lstStyle/>
          <a:p>
            <a:pPr marL="0" lvl="1" indent="0">
              <a:spcBef>
                <a:spcPts val="1000"/>
              </a:spcBef>
              <a:buNone/>
            </a:pPr>
            <a:r>
              <a:rPr lang="en-US" sz="2000" dirty="0"/>
              <a:t>This activity was created by the Treaty Relations Commission of Manitoba </a:t>
            </a:r>
            <a:r>
              <a:rPr lang="en-US" sz="2000" dirty="0" smtClean="0"/>
              <a:t>and can be found </a:t>
            </a:r>
            <a:r>
              <a:rPr lang="en-US" sz="2000" dirty="0"/>
              <a:t>here:</a:t>
            </a:r>
          </a:p>
          <a:p>
            <a:r>
              <a:rPr lang="en-US" sz="1400" dirty="0">
                <a:hlinkClick r:id="rId4"/>
              </a:rPr>
              <a:t>http://www.trcm.ca/wp-content/uploads/26891-TR-Treaty-ABCs-book-web.pdf</a:t>
            </a:r>
            <a:r>
              <a:rPr lang="en-US" sz="1400" dirty="0"/>
              <a:t> </a:t>
            </a:r>
          </a:p>
        </p:txBody>
      </p:sp>
      <p:sp>
        <p:nvSpPr>
          <p:cNvPr id="8" name="Pentagon 7"/>
          <p:cNvSpPr/>
          <p:nvPr/>
        </p:nvSpPr>
        <p:spPr>
          <a:xfrm>
            <a:off x="1388290" y="6196310"/>
            <a:ext cx="772342"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a:t>
            </a:r>
            <a:endParaRPr lang="en-US" dirty="0"/>
          </a:p>
        </p:txBody>
      </p:sp>
    </p:spTree>
    <p:extLst>
      <p:ext uri="{BB962C8B-B14F-4D97-AF65-F5344CB8AC3E}">
        <p14:creationId xmlns:p14="http://schemas.microsoft.com/office/powerpoint/2010/main" val="334155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9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b="1" dirty="0" smtClean="0"/>
              <a:t>7. Kinikinik</a:t>
            </a:r>
            <a:r>
              <a:rPr lang="en-US" sz="5600" b="1" dirty="0"/>
              <a:t>: A Treaty </a:t>
            </a:r>
            <a:r>
              <a:rPr lang="en-US" sz="5600" b="1" dirty="0" smtClean="0"/>
              <a:t>Play</a:t>
            </a:r>
            <a:endParaRPr lang="en-US" sz="5600" b="1" dirty="0"/>
          </a:p>
        </p:txBody>
      </p:sp>
      <p:sp>
        <p:nvSpPr>
          <p:cNvPr id="3" name="Content Placeholder 2"/>
          <p:cNvSpPr>
            <a:spLocks noGrp="1"/>
          </p:cNvSpPr>
          <p:nvPr>
            <p:ph idx="1"/>
          </p:nvPr>
        </p:nvSpPr>
        <p:spPr>
          <a:xfrm>
            <a:off x="538843" y="1584744"/>
            <a:ext cx="6149521" cy="4507941"/>
          </a:xfrm>
        </p:spPr>
        <p:txBody>
          <a:bodyPr>
            <a:normAutofit/>
          </a:bodyPr>
          <a:lstStyle/>
          <a:p>
            <a:r>
              <a:rPr lang="en-US" b="1" dirty="0" smtClean="0"/>
              <a:t>Read</a:t>
            </a:r>
            <a:r>
              <a:rPr lang="en-US" dirty="0" smtClean="0"/>
              <a:t> the script as a class. There are 3 roles (turtle, beaver, and wolf); and 20 pages. Assign parts for students to read. For example, one student can be the turtle from pages 1-5, etc. Encourage students to practice reading their lines before the class reading.</a:t>
            </a:r>
          </a:p>
          <a:p>
            <a:r>
              <a:rPr lang="en-US" b="1" dirty="0" smtClean="0"/>
              <a:t>Watch</a:t>
            </a:r>
            <a:r>
              <a:rPr lang="en-US" dirty="0" smtClean="0"/>
              <a:t> the puppet version of the play.</a:t>
            </a:r>
          </a:p>
          <a:p>
            <a:r>
              <a:rPr lang="en-US" b="1" dirty="0" smtClean="0"/>
              <a:t>Reflect and discuss</a:t>
            </a:r>
            <a:r>
              <a:rPr lang="en-US" dirty="0" smtClean="0"/>
              <a:t> as a class the study questions at the end of the script.</a:t>
            </a:r>
          </a:p>
        </p:txBody>
      </p:sp>
      <p:sp>
        <p:nvSpPr>
          <p:cNvPr id="4" name="Oval 3">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sp>
        <p:nvSpPr>
          <p:cNvPr id="6" name="TextBox 5"/>
          <p:cNvSpPr txBox="1"/>
          <p:nvPr/>
        </p:nvSpPr>
        <p:spPr>
          <a:xfrm>
            <a:off x="2784022" y="5934670"/>
            <a:ext cx="6359978" cy="923330"/>
          </a:xfrm>
          <a:prstGeom prst="rect">
            <a:avLst/>
          </a:prstGeom>
          <a:solidFill>
            <a:schemeClr val="bg1"/>
          </a:solidFill>
        </p:spPr>
        <p:txBody>
          <a:bodyPr wrap="square" rtlCol="0">
            <a:spAutoFit/>
          </a:bodyPr>
          <a:lstStyle/>
          <a:p>
            <a:r>
              <a:rPr lang="en-US" dirty="0"/>
              <a:t>This play was commissioned by the Treaty Relations Commission of Manitoba and was created by Governor General Award winning playwright Ian Ross. </a:t>
            </a:r>
            <a:r>
              <a:rPr lang="en-US" dirty="0">
                <a:hlinkClick r:id="rId3"/>
              </a:rPr>
              <a:t>http://www.trcm.ca/multimedia/theatre/</a:t>
            </a:r>
            <a:r>
              <a:rPr lang="en-US" dirty="0"/>
              <a:t> </a:t>
            </a:r>
          </a:p>
        </p:txBody>
      </p:sp>
      <p:pic>
        <p:nvPicPr>
          <p:cNvPr id="7" name="Picture 6"/>
          <p:cNvPicPr>
            <a:picLocks noChangeAspect="1"/>
          </p:cNvPicPr>
          <p:nvPr/>
        </p:nvPicPr>
        <p:blipFill>
          <a:blip r:embed="rId4"/>
          <a:stretch>
            <a:fillRect/>
          </a:stretch>
        </p:blipFill>
        <p:spPr>
          <a:xfrm>
            <a:off x="6809920" y="1584744"/>
            <a:ext cx="2010289" cy="3130307"/>
          </a:xfrm>
          <a:prstGeom prst="rect">
            <a:avLst/>
          </a:prstGeom>
        </p:spPr>
      </p:pic>
      <p:sp>
        <p:nvSpPr>
          <p:cNvPr id="8" name="Pentagon 7"/>
          <p:cNvSpPr/>
          <p:nvPr/>
        </p:nvSpPr>
        <p:spPr>
          <a:xfrm>
            <a:off x="2011680" y="6197402"/>
            <a:ext cx="772342"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a:t>
            </a:r>
            <a:endParaRPr lang="en-US" dirty="0"/>
          </a:p>
        </p:txBody>
      </p:sp>
    </p:spTree>
    <p:extLst>
      <p:ext uri="{BB962C8B-B14F-4D97-AF65-F5344CB8AC3E}">
        <p14:creationId xmlns:p14="http://schemas.microsoft.com/office/powerpoint/2010/main" val="420259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FF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8. Treaty Medal</a:t>
            </a:r>
            <a:endParaRPr lang="en-US" sz="6600" b="1" dirty="0"/>
          </a:p>
        </p:txBody>
      </p:sp>
      <p:sp>
        <p:nvSpPr>
          <p:cNvPr id="3" name="Content Placeholder 2"/>
          <p:cNvSpPr>
            <a:spLocks noGrp="1"/>
          </p:cNvSpPr>
          <p:nvPr>
            <p:ph sz="half" idx="1"/>
          </p:nvPr>
        </p:nvSpPr>
        <p:spPr>
          <a:xfrm>
            <a:off x="3140315" y="4304034"/>
            <a:ext cx="5328397" cy="1313963"/>
          </a:xfrm>
          <a:solidFill>
            <a:schemeClr val="bg1"/>
          </a:solidFill>
        </p:spPr>
        <p:txBody>
          <a:bodyPr>
            <a:normAutofit/>
          </a:bodyPr>
          <a:lstStyle/>
          <a:p>
            <a:pPr marL="0" indent="0" algn="ctr">
              <a:buNone/>
            </a:pPr>
            <a:r>
              <a:rPr lang="en-US" u="sng" dirty="0" smtClean="0"/>
              <a:t>Step 2</a:t>
            </a:r>
            <a:r>
              <a:rPr lang="en-US" dirty="0" smtClean="0"/>
              <a:t>: Complete the Treaty Medal colouring page and/or design your own Treaty Medal. </a:t>
            </a:r>
          </a:p>
        </p:txBody>
      </p:sp>
      <p:pic>
        <p:nvPicPr>
          <p:cNvPr id="2050" name="Picture 2" descr="https://i2.wp.com/www.trcm.ca/wp-content/uploads/medals_1873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1864"/>
            <a:ext cx="2131695" cy="5296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16171" y="5749194"/>
            <a:ext cx="5776686" cy="923330"/>
          </a:xfrm>
          <a:prstGeom prst="rect">
            <a:avLst/>
          </a:prstGeom>
          <a:noFill/>
        </p:spPr>
        <p:txBody>
          <a:bodyPr wrap="square" rtlCol="0">
            <a:spAutoFit/>
          </a:bodyPr>
          <a:lstStyle/>
          <a:p>
            <a:pPr marL="0" lvl="1" indent="0" algn="ctr">
              <a:spcBef>
                <a:spcPts val="1000"/>
              </a:spcBef>
              <a:buNone/>
            </a:pPr>
            <a:r>
              <a:rPr lang="en-US" sz="2000" dirty="0"/>
              <a:t>This activity was created by the Treaty Relations Commission of Manitoba </a:t>
            </a:r>
            <a:r>
              <a:rPr lang="en-US" sz="2000" dirty="0" smtClean="0"/>
              <a:t>and can be found </a:t>
            </a:r>
            <a:r>
              <a:rPr lang="en-US" sz="2000" dirty="0"/>
              <a:t>here:</a:t>
            </a:r>
          </a:p>
          <a:p>
            <a:r>
              <a:rPr lang="en-US" sz="1400" dirty="0">
                <a:hlinkClick r:id="rId3"/>
              </a:rPr>
              <a:t>http://www.trcm.ca/wp-content/uploads/Treaty-Medal-Colouring-Page-.pdf</a:t>
            </a:r>
            <a:endParaRPr lang="en-US" sz="1400" dirty="0"/>
          </a:p>
        </p:txBody>
      </p:sp>
      <p:sp>
        <p:nvSpPr>
          <p:cNvPr id="4" name="Rounded Rectangle 3"/>
          <p:cNvSpPr/>
          <p:nvPr/>
        </p:nvSpPr>
        <p:spPr>
          <a:xfrm rot="562866">
            <a:off x="6741218" y="1848224"/>
            <a:ext cx="2181680" cy="16260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Learn </a:t>
            </a:r>
            <a:r>
              <a:rPr lang="en-US" dirty="0" smtClean="0"/>
              <a:t>more </a:t>
            </a:r>
            <a:r>
              <a:rPr lang="en-US" dirty="0"/>
              <a:t>about the Treaty Medals! </a:t>
            </a:r>
            <a:r>
              <a:rPr lang="en-US" dirty="0">
                <a:hlinkClick r:id="rId4"/>
              </a:rPr>
              <a:t>http://www.trcm.ca/about-us/trcm-medal/</a:t>
            </a:r>
            <a:r>
              <a:rPr lang="en-US" dirty="0"/>
              <a:t> </a:t>
            </a:r>
          </a:p>
        </p:txBody>
      </p:sp>
      <p:sp>
        <p:nvSpPr>
          <p:cNvPr id="11" name="Rounded Rectangle 10"/>
          <p:cNvSpPr/>
          <p:nvPr/>
        </p:nvSpPr>
        <p:spPr>
          <a:xfrm>
            <a:off x="2691264" y="2840972"/>
            <a:ext cx="1960495" cy="905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What do you notice?</a:t>
            </a:r>
            <a:endParaRPr lang="en-US" sz="2800" dirty="0"/>
          </a:p>
        </p:txBody>
      </p:sp>
      <p:sp>
        <p:nvSpPr>
          <p:cNvPr id="12" name="Rounded Rectangle 11"/>
          <p:cNvSpPr/>
          <p:nvPr/>
        </p:nvSpPr>
        <p:spPr>
          <a:xfrm>
            <a:off x="4856843" y="3180450"/>
            <a:ext cx="1561353" cy="8695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What do wonder?</a:t>
            </a:r>
            <a:endParaRPr lang="en-US" sz="2800" dirty="0"/>
          </a:p>
        </p:txBody>
      </p:sp>
      <p:sp>
        <p:nvSpPr>
          <p:cNvPr id="13" name="Oval 12">
            <a:hlinkClick r:id="rId5"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5" action="ppaction://hlinksldjump"/>
              </a:rPr>
              <a:t>Choice Board</a:t>
            </a:r>
            <a:endParaRPr lang="en-US" sz="1600" dirty="0"/>
          </a:p>
        </p:txBody>
      </p:sp>
      <p:sp>
        <p:nvSpPr>
          <p:cNvPr id="10" name="TextBox 9"/>
          <p:cNvSpPr txBox="1"/>
          <p:nvPr/>
        </p:nvSpPr>
        <p:spPr>
          <a:xfrm>
            <a:off x="3050884" y="1759839"/>
            <a:ext cx="3263538" cy="954107"/>
          </a:xfrm>
          <a:prstGeom prst="rect">
            <a:avLst/>
          </a:prstGeom>
          <a:solidFill>
            <a:schemeClr val="bg1"/>
          </a:solidFill>
        </p:spPr>
        <p:txBody>
          <a:bodyPr wrap="square" rtlCol="0">
            <a:spAutoFit/>
          </a:bodyPr>
          <a:lstStyle/>
          <a:p>
            <a:pPr algn="ctr"/>
            <a:r>
              <a:rPr lang="en-US" sz="2800" u="sng" dirty="0"/>
              <a:t>Step 1</a:t>
            </a:r>
            <a:r>
              <a:rPr lang="en-US" sz="2800" dirty="0"/>
              <a:t>: Take a look at the Treaty Medal. </a:t>
            </a:r>
            <a:endParaRPr lang="en-US" dirty="0"/>
          </a:p>
        </p:txBody>
      </p:sp>
      <p:sp>
        <p:nvSpPr>
          <p:cNvPr id="14" name="Pentagon 13"/>
          <p:cNvSpPr/>
          <p:nvPr/>
        </p:nvSpPr>
        <p:spPr>
          <a:xfrm>
            <a:off x="98879" y="165101"/>
            <a:ext cx="1120140"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 #3</a:t>
            </a:r>
            <a:endParaRPr lang="en-US" dirty="0"/>
          </a:p>
        </p:txBody>
      </p:sp>
      <p:sp>
        <p:nvSpPr>
          <p:cNvPr id="15" name="Pentagon 14"/>
          <p:cNvSpPr/>
          <p:nvPr/>
        </p:nvSpPr>
        <p:spPr>
          <a:xfrm>
            <a:off x="2335756" y="5854733"/>
            <a:ext cx="772342"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a:t>
            </a:r>
            <a:endParaRPr lang="en-US" dirty="0"/>
          </a:p>
        </p:txBody>
      </p:sp>
    </p:spTree>
    <p:extLst>
      <p:ext uri="{BB962C8B-B14F-4D97-AF65-F5344CB8AC3E}">
        <p14:creationId xmlns:p14="http://schemas.microsoft.com/office/powerpoint/2010/main" val="15582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9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9. Vignettes</a:t>
            </a:r>
            <a:endParaRPr lang="en-US" sz="6600" b="1" dirty="0"/>
          </a:p>
        </p:txBody>
      </p:sp>
      <p:sp>
        <p:nvSpPr>
          <p:cNvPr id="4" name="Oval 3">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3" action="ppaction://hlinksldjump"/>
              </a:rPr>
              <a:t>Choice Board</a:t>
            </a:r>
            <a:endParaRPr lang="en-US" sz="1600" dirty="0"/>
          </a:p>
        </p:txBody>
      </p:sp>
      <p:pic>
        <p:nvPicPr>
          <p:cNvPr id="5" name="Picture 2" descr="Home - Treaty Relations Commission of Manit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052" y="4108074"/>
            <a:ext cx="2473876" cy="2473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41758" y="6468713"/>
            <a:ext cx="2121093" cy="246221"/>
          </a:xfrm>
          <a:prstGeom prst="rect">
            <a:avLst/>
          </a:prstGeom>
        </p:spPr>
        <p:txBody>
          <a:bodyPr wrap="none">
            <a:spAutoFit/>
          </a:bodyPr>
          <a:lstStyle/>
          <a:p>
            <a:r>
              <a:rPr lang="en-CA" sz="1000" dirty="0" smtClean="0"/>
              <a:t>Photo Credit: </a:t>
            </a:r>
            <a:r>
              <a:rPr lang="en-CA" sz="1000" dirty="0" smtClean="0">
                <a:hlinkClick r:id="rId5"/>
              </a:rPr>
              <a:t>http</a:t>
            </a:r>
            <a:r>
              <a:rPr lang="en-CA" sz="1000" dirty="0">
                <a:hlinkClick r:id="rId5"/>
              </a:rPr>
              <a:t>://www.trcm.ca</a:t>
            </a:r>
            <a:r>
              <a:rPr lang="en-CA" sz="1000" dirty="0" smtClean="0">
                <a:hlinkClick r:id="rId5"/>
              </a:rPr>
              <a:t>/</a:t>
            </a:r>
            <a:r>
              <a:rPr lang="en-CA" sz="1000" dirty="0" smtClean="0"/>
              <a:t>  </a:t>
            </a:r>
            <a:endParaRPr lang="en-CA" sz="1000" dirty="0"/>
          </a:p>
        </p:txBody>
      </p:sp>
      <p:sp>
        <p:nvSpPr>
          <p:cNvPr id="7" name="Rounded Rectangle 6">
            <a:hlinkClick r:id="rId6"/>
          </p:cNvPr>
          <p:cNvSpPr/>
          <p:nvPr/>
        </p:nvSpPr>
        <p:spPr>
          <a:xfrm>
            <a:off x="6332534" y="1637386"/>
            <a:ext cx="2121151" cy="8867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1. Share the Land</a:t>
            </a:r>
            <a:endParaRPr lang="en-US" sz="2800" dirty="0"/>
          </a:p>
        </p:txBody>
      </p:sp>
      <p:sp>
        <p:nvSpPr>
          <p:cNvPr id="10" name="Rounded Rectangle 9">
            <a:hlinkClick r:id="rId7"/>
          </p:cNvPr>
          <p:cNvSpPr/>
          <p:nvPr/>
        </p:nvSpPr>
        <p:spPr>
          <a:xfrm>
            <a:off x="6332534" y="2743556"/>
            <a:ext cx="2295025" cy="13053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2. Treaties in the Modern Context</a:t>
            </a:r>
            <a:endParaRPr lang="en-US" sz="2800" dirty="0"/>
          </a:p>
        </p:txBody>
      </p:sp>
      <p:sp>
        <p:nvSpPr>
          <p:cNvPr id="12" name="Content Placeholder 2"/>
          <p:cNvSpPr txBox="1">
            <a:spLocks/>
          </p:cNvSpPr>
          <p:nvPr/>
        </p:nvSpPr>
        <p:spPr>
          <a:xfrm>
            <a:off x="5383367" y="1145822"/>
            <a:ext cx="2456553" cy="389042"/>
          </a:xfrm>
          <a:prstGeom prst="rect">
            <a:avLst/>
          </a:prstGeom>
          <a:solidFill>
            <a:schemeClr val="bg1"/>
          </a:solidFill>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Click to watch!</a:t>
            </a:r>
            <a:endParaRPr lang="en-US" dirty="0"/>
          </a:p>
        </p:txBody>
      </p:sp>
      <p:sp>
        <p:nvSpPr>
          <p:cNvPr id="14" name="Down Arrow 13"/>
          <p:cNvSpPr/>
          <p:nvPr/>
        </p:nvSpPr>
        <p:spPr>
          <a:xfrm rot="16200000">
            <a:off x="5678562" y="3036471"/>
            <a:ext cx="483890" cy="56309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Down Arrow 15"/>
          <p:cNvSpPr/>
          <p:nvPr/>
        </p:nvSpPr>
        <p:spPr>
          <a:xfrm rot="16200000">
            <a:off x="5678562" y="1825880"/>
            <a:ext cx="483890" cy="56309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16681" y="6407158"/>
            <a:ext cx="7112000" cy="369332"/>
          </a:xfrm>
          <a:prstGeom prst="rect">
            <a:avLst/>
          </a:prstGeom>
          <a:noFill/>
        </p:spPr>
        <p:txBody>
          <a:bodyPr wrap="square" rtlCol="0">
            <a:spAutoFit/>
          </a:bodyPr>
          <a:lstStyle/>
          <a:p>
            <a:r>
              <a:rPr lang="en-US" dirty="0" smtClean="0"/>
              <a:t>The vignettes are from the Treaty Relations Commission of Manitoba</a:t>
            </a:r>
            <a:endParaRPr lang="en-US" dirty="0"/>
          </a:p>
        </p:txBody>
      </p:sp>
      <p:sp>
        <p:nvSpPr>
          <p:cNvPr id="19" name="Content Placeholder 2"/>
          <p:cNvSpPr txBox="1">
            <a:spLocks/>
          </p:cNvSpPr>
          <p:nvPr/>
        </p:nvSpPr>
        <p:spPr>
          <a:xfrm>
            <a:off x="947410" y="1729163"/>
            <a:ext cx="3441710" cy="968228"/>
          </a:xfrm>
          <a:prstGeom prst="rect">
            <a:avLst/>
          </a:prstGeom>
          <a:solidFill>
            <a:schemeClr val="bg1"/>
          </a:solidFill>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Watch the vignettes more than once. You can watch, pause, and discuss.</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4018385031"/>
              </p:ext>
            </p:extLst>
          </p:nvPr>
        </p:nvGraphicFramePr>
        <p:xfrm>
          <a:off x="318923" y="3076071"/>
          <a:ext cx="5064444" cy="2945765"/>
        </p:xfrm>
        <a:graphic>
          <a:graphicData uri="http://schemas.openxmlformats.org/drawingml/2006/table">
            <a:tbl>
              <a:tblPr firstRow="1" bandRow="1">
                <a:tableStyleId>{2D5ABB26-0587-4C30-8999-92F81FD0307C}</a:tableStyleId>
              </a:tblPr>
              <a:tblGrid>
                <a:gridCol w="889543">
                  <a:extLst>
                    <a:ext uri="{9D8B030D-6E8A-4147-A177-3AD203B41FA5}">
                      <a16:colId xmlns:a16="http://schemas.microsoft.com/office/drawing/2014/main" val="3704711575"/>
                    </a:ext>
                  </a:extLst>
                </a:gridCol>
                <a:gridCol w="1700884">
                  <a:extLst>
                    <a:ext uri="{9D8B030D-6E8A-4147-A177-3AD203B41FA5}">
                      <a16:colId xmlns:a16="http://schemas.microsoft.com/office/drawing/2014/main" val="2438019908"/>
                    </a:ext>
                  </a:extLst>
                </a:gridCol>
                <a:gridCol w="2474017">
                  <a:extLst>
                    <a:ext uri="{9D8B030D-6E8A-4147-A177-3AD203B41FA5}">
                      <a16:colId xmlns:a16="http://schemas.microsoft.com/office/drawing/2014/main" val="1954401980"/>
                    </a:ext>
                  </a:extLst>
                </a:gridCol>
              </a:tblGrid>
              <a:tr h="731520">
                <a:tc>
                  <a:txBody>
                    <a:bodyPr/>
                    <a:lstStyle/>
                    <a:p>
                      <a:pPr algn="ctr"/>
                      <a:r>
                        <a:rPr lang="en-US" dirty="0" smtClean="0"/>
                        <a:t>Before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smtClean="0"/>
                        <a:t>Looking at the title, </a:t>
                      </a:r>
                      <a:br>
                        <a:rPr lang="en-US" dirty="0" smtClean="0"/>
                      </a:br>
                      <a:r>
                        <a:rPr lang="en-US" dirty="0" smtClean="0"/>
                        <a:t>what do you think it will be about?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017086068"/>
                  </a:ext>
                </a:extLst>
              </a:tr>
              <a:tr h="370681">
                <a:tc rowSpan="4">
                  <a:txBody>
                    <a:bodyPr/>
                    <a:lstStyle/>
                    <a:p>
                      <a:pPr algn="ctr"/>
                      <a:r>
                        <a:rPr lang="en-US" dirty="0" smtClean="0"/>
                        <a:t>During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First</a:t>
                      </a:r>
                      <a:r>
                        <a:rPr lang="en-US" baseline="0" dirty="0" smtClean="0"/>
                        <a:t> Viewing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What do you see?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6907733"/>
                  </a:ext>
                </a:extLst>
              </a:tr>
              <a:tr h="370682">
                <a:tc vMerge="1">
                  <a:txBody>
                    <a:bodyPr/>
                    <a:lstStyle/>
                    <a:p>
                      <a:endParaRPr lang="en-US"/>
                    </a:p>
                  </a:txBody>
                  <a:tcPr/>
                </a:tc>
                <a:tc>
                  <a:txBody>
                    <a:bodyPr/>
                    <a:lstStyle/>
                    <a:p>
                      <a:pPr algn="ctr"/>
                      <a:r>
                        <a:rPr lang="en-US" dirty="0" smtClean="0"/>
                        <a:t>Second Viewing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What do you hear?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824280"/>
                  </a:ext>
                </a:extLst>
              </a:tr>
              <a:tr h="370681">
                <a:tc vMerge="1">
                  <a:txBody>
                    <a:bodyPr/>
                    <a:lstStyle/>
                    <a:p>
                      <a:endParaRPr lang="en-US"/>
                    </a:p>
                  </a:txBody>
                  <a:tcPr/>
                </a:tc>
                <a:tc>
                  <a:txBody>
                    <a:bodyPr/>
                    <a:lstStyle/>
                    <a:p>
                      <a:pPr algn="ctr"/>
                      <a:r>
                        <a:rPr lang="en-US" dirty="0" smtClean="0"/>
                        <a:t>Third Viewing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What do you feel?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095576"/>
                  </a:ext>
                </a:extLst>
              </a:tr>
              <a:tr h="370681">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Fourth Viewing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What do you think?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3008423"/>
                  </a:ext>
                </a:extLst>
              </a:tr>
              <a:tr h="731520">
                <a:tc>
                  <a:txBody>
                    <a:bodyPr/>
                    <a:lstStyle/>
                    <a:p>
                      <a:pPr algn="ctr"/>
                      <a:r>
                        <a:rPr lang="en-US" dirty="0" smtClean="0"/>
                        <a:t>After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dirty="0" smtClean="0"/>
                        <a:t>What do you think is the main message?</a:t>
                      </a:r>
                      <a:r>
                        <a:rPr lang="en-US" baseline="0" dirty="0" smtClean="0"/>
                        <a:t> </a:t>
                      </a:r>
                    </a:p>
                    <a:p>
                      <a:pPr algn="ctr"/>
                      <a:r>
                        <a:rPr lang="en-US" baseline="0" dirty="0" smtClean="0"/>
                        <a:t>Do you have more questions now?</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222702430"/>
                  </a:ext>
                </a:extLst>
              </a:tr>
            </a:tbl>
          </a:graphicData>
        </a:graphic>
      </p:graphicFrame>
      <p:sp>
        <p:nvSpPr>
          <p:cNvPr id="21" name="Pentagon 20"/>
          <p:cNvSpPr/>
          <p:nvPr/>
        </p:nvSpPr>
        <p:spPr>
          <a:xfrm>
            <a:off x="98879" y="165101"/>
            <a:ext cx="1120140"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 #4</a:t>
            </a:r>
            <a:endParaRPr lang="en-US" dirty="0"/>
          </a:p>
        </p:txBody>
      </p:sp>
    </p:spTree>
    <p:extLst>
      <p:ext uri="{BB962C8B-B14F-4D97-AF65-F5344CB8AC3E}">
        <p14:creationId xmlns:p14="http://schemas.microsoft.com/office/powerpoint/2010/main" val="1074254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10. Final Project</a:t>
            </a:r>
            <a:endParaRPr lang="en-US" sz="6000" b="1" dirty="0"/>
          </a:p>
        </p:txBody>
      </p:sp>
      <p:sp>
        <p:nvSpPr>
          <p:cNvPr id="3" name="Content Placeholder 2"/>
          <p:cNvSpPr>
            <a:spLocks noGrp="1"/>
          </p:cNvSpPr>
          <p:nvPr>
            <p:ph idx="1"/>
          </p:nvPr>
        </p:nvSpPr>
        <p:spPr>
          <a:xfrm>
            <a:off x="4482193" y="1868174"/>
            <a:ext cx="4223657" cy="4100465"/>
          </a:xfrm>
          <a:solidFill>
            <a:schemeClr val="bg1"/>
          </a:solidFill>
          <a:scene3d>
            <a:camera prst="orthographicFront"/>
            <a:lightRig rig="threePt" dir="t"/>
          </a:scene3d>
          <a:sp3d>
            <a:bevelT/>
          </a:sp3d>
        </p:spPr>
        <p:txBody>
          <a:bodyPr>
            <a:normAutofit fontScale="85000" lnSpcReduction="10000"/>
          </a:bodyPr>
          <a:lstStyle/>
          <a:p>
            <a:pPr marL="0" indent="0">
              <a:buNone/>
            </a:pPr>
            <a:r>
              <a:rPr lang="en-US" sz="4300" b="1" dirty="0" smtClean="0">
                <a:latin typeface="+mj-lt"/>
              </a:rPr>
              <a:t>Check List:</a:t>
            </a:r>
            <a:endParaRPr lang="en-US" sz="4300" b="1" dirty="0">
              <a:latin typeface="+mj-lt"/>
            </a:endParaRPr>
          </a:p>
          <a:p>
            <a:pPr>
              <a:buFont typeface="Wingdings" panose="05000000000000000000" pitchFamily="2" charset="2"/>
              <a:buChar char="q"/>
            </a:pPr>
            <a:r>
              <a:rPr lang="en-US" sz="3300" dirty="0" smtClean="0">
                <a:latin typeface="+mj-lt"/>
              </a:rPr>
              <a:t>Identify the message you would like to portray.</a:t>
            </a:r>
          </a:p>
          <a:p>
            <a:pPr>
              <a:buFont typeface="Wingdings" panose="05000000000000000000" pitchFamily="2" charset="2"/>
              <a:buChar char="q"/>
            </a:pPr>
            <a:r>
              <a:rPr lang="en-US" sz="3300" dirty="0" smtClean="0">
                <a:latin typeface="+mj-lt"/>
              </a:rPr>
              <a:t>Think about your target audience.</a:t>
            </a:r>
          </a:p>
          <a:p>
            <a:pPr>
              <a:buFont typeface="Wingdings" panose="05000000000000000000" pitchFamily="2" charset="2"/>
              <a:buChar char="q"/>
            </a:pPr>
            <a:r>
              <a:rPr lang="en-US" sz="3300" dirty="0" smtClean="0">
                <a:latin typeface="+mj-lt"/>
              </a:rPr>
              <a:t>Choose a format. You </a:t>
            </a:r>
            <a:br>
              <a:rPr lang="en-US" sz="3300" dirty="0" smtClean="0">
                <a:latin typeface="+mj-lt"/>
              </a:rPr>
            </a:br>
            <a:r>
              <a:rPr lang="en-US" sz="3300" dirty="0" smtClean="0">
                <a:latin typeface="+mj-lt"/>
              </a:rPr>
              <a:t>can make a poster, video, brochure, radio script, </a:t>
            </a:r>
            <a:br>
              <a:rPr lang="en-US" sz="3300" dirty="0" smtClean="0">
                <a:latin typeface="+mj-lt"/>
              </a:rPr>
            </a:br>
            <a:r>
              <a:rPr lang="en-US" sz="3300" dirty="0" smtClean="0">
                <a:latin typeface="+mj-lt"/>
              </a:rPr>
              <a:t>billboard, speech, </a:t>
            </a:r>
            <a:br>
              <a:rPr lang="en-US" sz="3300" dirty="0" smtClean="0">
                <a:latin typeface="+mj-lt"/>
              </a:rPr>
            </a:br>
            <a:r>
              <a:rPr lang="en-US" sz="3300" dirty="0" smtClean="0">
                <a:latin typeface="+mj-lt"/>
              </a:rPr>
              <a:t>a series of tweets, etc.</a:t>
            </a:r>
          </a:p>
          <a:p>
            <a:pPr marL="0" indent="0">
              <a:buNone/>
            </a:pPr>
            <a:endParaRPr lang="en-US" dirty="0" smtClean="0"/>
          </a:p>
        </p:txBody>
      </p:sp>
      <p:sp>
        <p:nvSpPr>
          <p:cNvPr id="5" name="Flowchart: Punched Tape 4"/>
          <p:cNvSpPr/>
          <p:nvPr/>
        </p:nvSpPr>
        <p:spPr>
          <a:xfrm>
            <a:off x="521152" y="1690690"/>
            <a:ext cx="3338287" cy="1751692"/>
          </a:xfrm>
          <a:prstGeom prst="flowChartPunched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
            </a:r>
            <a:br>
              <a:rPr lang="en-US" sz="1600" dirty="0" smtClean="0"/>
            </a:br>
            <a:r>
              <a:rPr lang="en-US" sz="3200" b="1" dirty="0" smtClean="0"/>
              <a:t>Communications </a:t>
            </a:r>
            <a:r>
              <a:rPr lang="en-US" sz="3200" b="1" dirty="0"/>
              <a:t>Coordinator</a:t>
            </a:r>
            <a:r>
              <a:rPr lang="en-US" sz="1600" b="1" dirty="0"/>
              <a:t> </a:t>
            </a:r>
            <a:r>
              <a:rPr lang="en-US" sz="1400" b="1" dirty="0" smtClean="0"/>
              <a:t/>
            </a:r>
            <a:br>
              <a:rPr lang="en-US" sz="1400" b="1" dirty="0" smtClean="0"/>
            </a:br>
            <a:endParaRPr lang="en-US" sz="1400" dirty="0"/>
          </a:p>
        </p:txBody>
      </p:sp>
      <p:sp>
        <p:nvSpPr>
          <p:cNvPr id="6" name="TextBox 5"/>
          <p:cNvSpPr txBox="1"/>
          <p:nvPr/>
        </p:nvSpPr>
        <p:spPr>
          <a:xfrm>
            <a:off x="406400" y="6342742"/>
            <a:ext cx="8563429" cy="369332"/>
          </a:xfrm>
          <a:prstGeom prst="rect">
            <a:avLst/>
          </a:prstGeom>
          <a:noFill/>
        </p:spPr>
        <p:txBody>
          <a:bodyPr wrap="square" rtlCol="0">
            <a:spAutoFit/>
          </a:bodyPr>
          <a:lstStyle/>
          <a:p>
            <a:r>
              <a:rPr lang="en-US" dirty="0"/>
              <a:t>Check out the Treaty Relations Commission of Manitoba website for ideas. </a:t>
            </a:r>
            <a:r>
              <a:rPr lang="en-US" dirty="0" smtClean="0">
                <a:hlinkClick r:id="rId2"/>
              </a:rPr>
              <a:t>www.trcm.ca</a:t>
            </a:r>
            <a:r>
              <a:rPr lang="en-US" dirty="0" smtClean="0"/>
              <a:t> </a:t>
            </a:r>
            <a:endParaRPr lang="en-US" dirty="0"/>
          </a:p>
        </p:txBody>
      </p:sp>
      <p:sp>
        <p:nvSpPr>
          <p:cNvPr id="11" name="Rectangle 10"/>
          <p:cNvSpPr/>
          <p:nvPr/>
        </p:nvSpPr>
        <p:spPr>
          <a:xfrm>
            <a:off x="628650" y="3670072"/>
            <a:ext cx="3123293" cy="2068915"/>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Your job is to create a campaign to </a:t>
            </a:r>
            <a:r>
              <a:rPr lang="en-US" sz="2800" dirty="0" smtClean="0"/>
              <a:t>educate the public on </a:t>
            </a:r>
            <a:r>
              <a:rPr lang="en-US" sz="2800" dirty="0"/>
              <a:t>the </a:t>
            </a:r>
            <a:r>
              <a:rPr lang="en-US" sz="2800" dirty="0" smtClean="0"/>
              <a:t>Treaties</a:t>
            </a:r>
            <a:r>
              <a:rPr lang="en-US" sz="2800" dirty="0"/>
              <a:t>.</a:t>
            </a:r>
            <a:endParaRPr lang="en-US" sz="4400" dirty="0"/>
          </a:p>
        </p:txBody>
      </p:sp>
      <p:sp>
        <p:nvSpPr>
          <p:cNvPr id="12" name="Oval 11">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3" action="ppaction://hlinksldjump"/>
              </a:rPr>
              <a:t>Choice Board</a:t>
            </a:r>
            <a:endParaRPr lang="en-US" sz="1600" dirty="0"/>
          </a:p>
        </p:txBody>
      </p:sp>
      <p:sp>
        <p:nvSpPr>
          <p:cNvPr id="13" name="Pentagon 12"/>
          <p:cNvSpPr/>
          <p:nvPr/>
        </p:nvSpPr>
        <p:spPr>
          <a:xfrm>
            <a:off x="98879" y="165101"/>
            <a:ext cx="1120140"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 #5</a:t>
            </a:r>
            <a:endParaRPr lang="en-US" dirty="0"/>
          </a:p>
        </p:txBody>
      </p:sp>
    </p:spTree>
    <p:extLst>
      <p:ext uri="{BB962C8B-B14F-4D97-AF65-F5344CB8AC3E}">
        <p14:creationId xmlns:p14="http://schemas.microsoft.com/office/powerpoint/2010/main" val="2303241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11. Reflection</a:t>
            </a:r>
            <a:endParaRPr lang="en-US" sz="6000" b="1" dirty="0"/>
          </a:p>
        </p:txBody>
      </p:sp>
      <p:sp>
        <p:nvSpPr>
          <p:cNvPr id="3" name="Content Placeholder 2"/>
          <p:cNvSpPr>
            <a:spLocks noGrp="1"/>
          </p:cNvSpPr>
          <p:nvPr>
            <p:ph idx="1"/>
          </p:nvPr>
        </p:nvSpPr>
        <p:spPr>
          <a:xfrm>
            <a:off x="757010" y="3578369"/>
            <a:ext cx="6338207" cy="581858"/>
          </a:xfrm>
        </p:spPr>
        <p:txBody>
          <a:bodyPr>
            <a:normAutofit lnSpcReduction="10000"/>
          </a:bodyPr>
          <a:lstStyle/>
          <a:p>
            <a:pPr marL="0" indent="0">
              <a:buNone/>
            </a:pPr>
            <a:r>
              <a:rPr lang="en-US" sz="3600" dirty="0" smtClean="0"/>
              <a:t>Answer the following questions:</a:t>
            </a:r>
          </a:p>
          <a:p>
            <a:pPr marL="0" indent="0">
              <a:buNone/>
            </a:pPr>
            <a:endParaRPr lang="en-US" dirty="0"/>
          </a:p>
        </p:txBody>
      </p:sp>
      <p:sp>
        <p:nvSpPr>
          <p:cNvPr id="5" name="Rounded Rectangle 4"/>
          <p:cNvSpPr/>
          <p:nvPr/>
        </p:nvSpPr>
        <p:spPr>
          <a:xfrm>
            <a:off x="1468211" y="1807755"/>
            <a:ext cx="3236686" cy="13960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How does the Treaty Relationship apply to you?</a:t>
            </a:r>
            <a:endParaRPr lang="en-US" sz="2800" dirty="0"/>
          </a:p>
        </p:txBody>
      </p:sp>
      <p:sp>
        <p:nvSpPr>
          <p:cNvPr id="6" name="Cloud 5"/>
          <p:cNvSpPr/>
          <p:nvPr/>
        </p:nvSpPr>
        <p:spPr>
          <a:xfrm rot="1100054">
            <a:off x="5220553" y="670044"/>
            <a:ext cx="3048000" cy="20610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Think back to the inquiry question…</a:t>
            </a:r>
            <a:endParaRPr lang="en-US" sz="2400" dirty="0"/>
          </a:p>
        </p:txBody>
      </p:sp>
      <p:sp>
        <p:nvSpPr>
          <p:cNvPr id="8" name="Bent Arrow 7"/>
          <p:cNvSpPr/>
          <p:nvPr/>
        </p:nvSpPr>
        <p:spPr>
          <a:xfrm rot="11505088">
            <a:off x="4773986" y="2346519"/>
            <a:ext cx="2031892" cy="8875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503010" y="4149275"/>
            <a:ext cx="8137979" cy="237905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nSpc>
                <a:spcPct val="150000"/>
              </a:lnSpc>
              <a:buFont typeface="Wingdings" panose="05000000000000000000" pitchFamily="2" charset="2"/>
              <a:buChar char="Ø"/>
            </a:pPr>
            <a:r>
              <a:rPr lang="en-US" sz="3200" dirty="0"/>
              <a:t>What learning has taken place?</a:t>
            </a:r>
          </a:p>
          <a:p>
            <a:pPr>
              <a:lnSpc>
                <a:spcPct val="150000"/>
              </a:lnSpc>
              <a:buFont typeface="Wingdings" panose="05000000000000000000" pitchFamily="2" charset="2"/>
              <a:buChar char="Ø"/>
            </a:pPr>
            <a:r>
              <a:rPr lang="en-US" sz="3200" dirty="0"/>
              <a:t>How have your thoughts </a:t>
            </a:r>
            <a:r>
              <a:rPr lang="en-US" sz="3200" dirty="0" smtClean="0"/>
              <a:t>changed?</a:t>
            </a:r>
            <a:endParaRPr lang="en-US" sz="3200" dirty="0"/>
          </a:p>
          <a:p>
            <a:pPr>
              <a:lnSpc>
                <a:spcPct val="150000"/>
              </a:lnSpc>
              <a:buFont typeface="Wingdings" panose="05000000000000000000" pitchFamily="2" charset="2"/>
              <a:buChar char="Ø"/>
            </a:pPr>
            <a:r>
              <a:rPr lang="en-US" sz="3200" dirty="0"/>
              <a:t>How would you answer </a:t>
            </a:r>
            <a:r>
              <a:rPr lang="en-US" sz="3200" dirty="0" smtClean="0"/>
              <a:t>the inquiry </a:t>
            </a:r>
            <a:r>
              <a:rPr lang="en-US" sz="3200" dirty="0"/>
              <a:t>question?</a:t>
            </a:r>
            <a:endParaRPr lang="en-US" sz="2000" dirty="0"/>
          </a:p>
        </p:txBody>
      </p:sp>
      <p:sp>
        <p:nvSpPr>
          <p:cNvPr id="9" name="Oval 8">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sp>
        <p:nvSpPr>
          <p:cNvPr id="10" name="Pentagon 9"/>
          <p:cNvSpPr/>
          <p:nvPr/>
        </p:nvSpPr>
        <p:spPr>
          <a:xfrm>
            <a:off x="98879" y="165101"/>
            <a:ext cx="1120140"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 #6</a:t>
            </a:r>
            <a:endParaRPr lang="en-US" dirty="0"/>
          </a:p>
        </p:txBody>
      </p:sp>
    </p:spTree>
    <p:extLst>
      <p:ext uri="{BB962C8B-B14F-4D97-AF65-F5344CB8AC3E}">
        <p14:creationId xmlns:p14="http://schemas.microsoft.com/office/powerpoint/2010/main" val="36192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Question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6600" b="1" dirty="0" smtClean="0"/>
              <a:t>How does the </a:t>
            </a:r>
            <a:br>
              <a:rPr lang="en-US" sz="6600" b="1" dirty="0" smtClean="0"/>
            </a:br>
            <a:r>
              <a:rPr lang="en-US" sz="6600" b="1" dirty="0" smtClean="0"/>
              <a:t>Treaty Relationship apply to you?</a:t>
            </a:r>
            <a:endParaRPr lang="en-US" sz="6600" b="1" dirty="0"/>
          </a:p>
        </p:txBody>
      </p:sp>
      <p:sp>
        <p:nvSpPr>
          <p:cNvPr id="5" name="Cloud 4"/>
          <p:cNvSpPr/>
          <p:nvPr/>
        </p:nvSpPr>
        <p:spPr>
          <a:xfrm rot="20673118">
            <a:off x="5876566" y="4557486"/>
            <a:ext cx="3048000" cy="20610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Think about it throughout the learning experience</a:t>
            </a:r>
            <a:endParaRPr lang="en-US" sz="2400" dirty="0"/>
          </a:p>
        </p:txBody>
      </p:sp>
    </p:spTree>
    <p:extLst>
      <p:ext uri="{BB962C8B-B14F-4D97-AF65-F5344CB8AC3E}">
        <p14:creationId xmlns:p14="http://schemas.microsoft.com/office/powerpoint/2010/main" val="38606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46743" y="1271902"/>
            <a:ext cx="8534400" cy="1261884"/>
          </a:xfrm>
          <a:prstGeom prst="rect">
            <a:avLst/>
          </a:prstGeom>
          <a:noFill/>
        </p:spPr>
        <p:txBody>
          <a:bodyPr wrap="square" rtlCol="0">
            <a:spAutoFit/>
          </a:bodyPr>
          <a:lstStyle/>
          <a:p>
            <a:r>
              <a:rPr lang="en-US" sz="3600" dirty="0" smtClean="0"/>
              <a:t>Step 2: Learn About Treaties</a:t>
            </a:r>
          </a:p>
          <a:p>
            <a:r>
              <a:rPr lang="en-US" sz="2000" dirty="0" smtClean="0"/>
              <a:t>Select from the learning experiences below. You do not have to go in order, and you can pick and choose which ones you would like to do.</a:t>
            </a:r>
          </a:p>
        </p:txBody>
      </p:sp>
      <p:sp>
        <p:nvSpPr>
          <p:cNvPr id="6" name="Rounded Rectangle 5">
            <a:hlinkClick r:id="rId2" action="ppaction://hlinksldjump"/>
          </p:cNvPr>
          <p:cNvSpPr/>
          <p:nvPr/>
        </p:nvSpPr>
        <p:spPr>
          <a:xfrm>
            <a:off x="6049395" y="421955"/>
            <a:ext cx="1722664" cy="939573"/>
          </a:xfrm>
          <a:prstGeom prst="roundRect">
            <a:avLst/>
          </a:prstGeom>
          <a:solidFill>
            <a:srgbClr val="00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What is a Treaty?</a:t>
            </a:r>
            <a:endParaRPr lang="en-US" dirty="0"/>
          </a:p>
        </p:txBody>
      </p:sp>
      <p:sp>
        <p:nvSpPr>
          <p:cNvPr id="9" name="Rounded Rectangle 8">
            <a:hlinkClick r:id="rId3" action="ppaction://hlinksldjump"/>
          </p:cNvPr>
          <p:cNvSpPr/>
          <p:nvPr/>
        </p:nvSpPr>
        <p:spPr>
          <a:xfrm>
            <a:off x="566397" y="2529357"/>
            <a:ext cx="1722664" cy="939573"/>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Act it out!</a:t>
            </a:r>
            <a:endParaRPr lang="en-US" dirty="0">
              <a:solidFill>
                <a:schemeClr val="tx1"/>
              </a:solidFill>
            </a:endParaRPr>
          </a:p>
        </p:txBody>
      </p:sp>
      <p:sp>
        <p:nvSpPr>
          <p:cNvPr id="10" name="Rounded Rectangle 9">
            <a:hlinkClick r:id="rId4" action="ppaction://hlinksldjump"/>
          </p:cNvPr>
          <p:cNvSpPr/>
          <p:nvPr/>
        </p:nvSpPr>
        <p:spPr>
          <a:xfrm>
            <a:off x="2682421" y="2529356"/>
            <a:ext cx="1722664" cy="939573"/>
          </a:xfrm>
          <a:prstGeom prst="roundRect">
            <a:avLst/>
          </a:prstGeom>
          <a:solidFill>
            <a:srgbClr val="FF99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Learn about the Treaties</a:t>
            </a:r>
            <a:endParaRPr lang="en-US" dirty="0">
              <a:solidFill>
                <a:schemeClr val="tx1"/>
              </a:solidFill>
            </a:endParaRPr>
          </a:p>
        </p:txBody>
      </p:sp>
      <p:sp>
        <p:nvSpPr>
          <p:cNvPr id="11" name="Rounded Rectangle 10">
            <a:hlinkClick r:id="rId5" action="ppaction://hlinksldjump"/>
          </p:cNvPr>
          <p:cNvSpPr/>
          <p:nvPr/>
        </p:nvSpPr>
        <p:spPr>
          <a:xfrm>
            <a:off x="4883263" y="2529355"/>
            <a:ext cx="1722664" cy="939573"/>
          </a:xfrm>
          <a:prstGeom prst="roundRect">
            <a:avLst/>
          </a:prstGeom>
          <a:solidFill>
            <a:srgbClr val="996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Map Exercise</a:t>
            </a:r>
            <a:endParaRPr lang="en-US" dirty="0"/>
          </a:p>
        </p:txBody>
      </p:sp>
      <p:sp>
        <p:nvSpPr>
          <p:cNvPr id="12" name="Rounded Rectangle 11">
            <a:hlinkClick r:id="rId6" action="ppaction://hlinksldjump"/>
          </p:cNvPr>
          <p:cNvSpPr/>
          <p:nvPr/>
        </p:nvSpPr>
        <p:spPr>
          <a:xfrm>
            <a:off x="7084105" y="2537419"/>
            <a:ext cx="1722664" cy="93957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Research</a:t>
            </a:r>
            <a:br>
              <a:rPr lang="en-US" dirty="0" smtClean="0"/>
            </a:br>
            <a:r>
              <a:rPr lang="en-US" dirty="0" smtClean="0"/>
              <a:t>about the Treaties</a:t>
            </a:r>
            <a:endParaRPr lang="en-US" dirty="0"/>
          </a:p>
        </p:txBody>
      </p:sp>
      <p:sp>
        <p:nvSpPr>
          <p:cNvPr id="13" name="Rounded Rectangle 12">
            <a:hlinkClick r:id="rId7" action="ppaction://hlinksldjump"/>
          </p:cNvPr>
          <p:cNvSpPr/>
          <p:nvPr/>
        </p:nvSpPr>
        <p:spPr>
          <a:xfrm>
            <a:off x="566397" y="3594629"/>
            <a:ext cx="1722664" cy="939573"/>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 Treaty ABCs</a:t>
            </a:r>
            <a:endParaRPr lang="en-US" dirty="0">
              <a:solidFill>
                <a:schemeClr val="tx1"/>
              </a:solidFill>
            </a:endParaRPr>
          </a:p>
        </p:txBody>
      </p:sp>
      <p:sp>
        <p:nvSpPr>
          <p:cNvPr id="14" name="Rounded Rectangle 13">
            <a:hlinkClick r:id="rId8" action="ppaction://hlinksldjump"/>
          </p:cNvPr>
          <p:cNvSpPr/>
          <p:nvPr/>
        </p:nvSpPr>
        <p:spPr>
          <a:xfrm>
            <a:off x="2682421" y="3579026"/>
            <a:ext cx="1722664" cy="939573"/>
          </a:xfrm>
          <a:prstGeom prst="round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Kinikinik</a:t>
            </a:r>
            <a:r>
              <a:rPr lang="en-US" dirty="0"/>
              <a:t/>
            </a:r>
            <a:br>
              <a:rPr lang="en-US" dirty="0"/>
            </a:br>
            <a:r>
              <a:rPr lang="en-US" dirty="0" smtClean="0"/>
              <a:t>A Treaty Play</a:t>
            </a:r>
            <a:endParaRPr lang="en-US" dirty="0"/>
          </a:p>
        </p:txBody>
      </p:sp>
      <p:sp>
        <p:nvSpPr>
          <p:cNvPr id="15" name="Rounded Rectangle 14">
            <a:hlinkClick r:id="rId9" action="ppaction://hlinksldjump"/>
          </p:cNvPr>
          <p:cNvSpPr/>
          <p:nvPr/>
        </p:nvSpPr>
        <p:spPr>
          <a:xfrm>
            <a:off x="7084105" y="3613593"/>
            <a:ext cx="1722664" cy="939573"/>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r>
              <a:rPr lang="en-US" dirty="0" smtClean="0">
                <a:solidFill>
                  <a:schemeClr val="bg1"/>
                </a:solidFill>
              </a:rPr>
              <a:t>. Vignettes</a:t>
            </a:r>
            <a:endParaRPr lang="en-US" dirty="0">
              <a:solidFill>
                <a:schemeClr val="bg1"/>
              </a:solidFill>
            </a:endParaRPr>
          </a:p>
        </p:txBody>
      </p:sp>
      <p:sp>
        <p:nvSpPr>
          <p:cNvPr id="16" name="Rounded Rectangle 15">
            <a:hlinkClick r:id="rId10" action="ppaction://hlinksldjump"/>
          </p:cNvPr>
          <p:cNvSpPr/>
          <p:nvPr/>
        </p:nvSpPr>
        <p:spPr>
          <a:xfrm>
            <a:off x="4883263" y="3613593"/>
            <a:ext cx="1722664" cy="939573"/>
          </a:xfrm>
          <a:prstGeom prst="roundRect">
            <a:avLst/>
          </a:prstGeom>
          <a:solidFill>
            <a:srgbClr val="66FF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 Treaty Medal</a:t>
            </a:r>
            <a:endParaRPr lang="en-US" dirty="0">
              <a:solidFill>
                <a:schemeClr val="tx1"/>
              </a:solidFill>
            </a:endParaRPr>
          </a:p>
        </p:txBody>
      </p:sp>
      <p:sp>
        <p:nvSpPr>
          <p:cNvPr id="17" name="Rounded Rectangle 16">
            <a:hlinkClick r:id="rId11" action="ppaction://hlinksldjump"/>
          </p:cNvPr>
          <p:cNvSpPr/>
          <p:nvPr/>
        </p:nvSpPr>
        <p:spPr>
          <a:xfrm>
            <a:off x="6503533" y="4707945"/>
            <a:ext cx="1722664" cy="939573"/>
          </a:xfrm>
          <a:prstGeom prst="round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10. Raise Awareness</a:t>
            </a:r>
            <a:endParaRPr lang="en-US" dirty="0">
              <a:solidFill>
                <a:schemeClr val="tx1"/>
              </a:solidFill>
            </a:endParaRPr>
          </a:p>
        </p:txBody>
      </p:sp>
      <p:sp>
        <p:nvSpPr>
          <p:cNvPr id="20" name="TextBox 19"/>
          <p:cNvSpPr txBox="1"/>
          <p:nvPr/>
        </p:nvSpPr>
        <p:spPr>
          <a:xfrm>
            <a:off x="246743" y="281722"/>
            <a:ext cx="5802652" cy="954107"/>
          </a:xfrm>
          <a:prstGeom prst="rect">
            <a:avLst/>
          </a:prstGeom>
          <a:noFill/>
        </p:spPr>
        <p:txBody>
          <a:bodyPr wrap="square" rtlCol="0">
            <a:spAutoFit/>
          </a:bodyPr>
          <a:lstStyle/>
          <a:p>
            <a:r>
              <a:rPr lang="en-US" sz="3600" dirty="0" smtClean="0"/>
              <a:t>Step 1: Think About It</a:t>
            </a:r>
            <a:br>
              <a:rPr lang="en-US" sz="3600" dirty="0" smtClean="0"/>
            </a:br>
            <a:r>
              <a:rPr lang="en-US" sz="2000" dirty="0" smtClean="0"/>
              <a:t>What do you already know? What do you wonder?</a:t>
            </a:r>
            <a:endParaRPr lang="en-US" sz="3600" dirty="0" smtClean="0"/>
          </a:p>
        </p:txBody>
      </p:sp>
      <p:sp>
        <p:nvSpPr>
          <p:cNvPr id="22" name="TextBox 21"/>
          <p:cNvSpPr txBox="1"/>
          <p:nvPr/>
        </p:nvSpPr>
        <p:spPr>
          <a:xfrm>
            <a:off x="246743" y="5773217"/>
            <a:ext cx="6517708" cy="954107"/>
          </a:xfrm>
          <a:prstGeom prst="rect">
            <a:avLst/>
          </a:prstGeom>
          <a:noFill/>
        </p:spPr>
        <p:txBody>
          <a:bodyPr wrap="square" rtlCol="0">
            <a:spAutoFit/>
          </a:bodyPr>
          <a:lstStyle/>
          <a:p>
            <a:r>
              <a:rPr lang="en-US" sz="3600" dirty="0" smtClean="0"/>
              <a:t>Step 4: Looking Back</a:t>
            </a:r>
          </a:p>
          <a:p>
            <a:r>
              <a:rPr lang="en-US" sz="2000" dirty="0" smtClean="0"/>
              <a:t>Reflect on how the Treaty Relationship applies to you.</a:t>
            </a:r>
          </a:p>
        </p:txBody>
      </p:sp>
      <p:sp>
        <p:nvSpPr>
          <p:cNvPr id="18" name="TextBox 17"/>
          <p:cNvSpPr txBox="1"/>
          <p:nvPr/>
        </p:nvSpPr>
        <p:spPr>
          <a:xfrm>
            <a:off x="246743" y="4518600"/>
            <a:ext cx="6989762" cy="1261884"/>
          </a:xfrm>
          <a:prstGeom prst="rect">
            <a:avLst/>
          </a:prstGeom>
          <a:noFill/>
        </p:spPr>
        <p:txBody>
          <a:bodyPr wrap="square" rtlCol="0">
            <a:spAutoFit/>
          </a:bodyPr>
          <a:lstStyle/>
          <a:p>
            <a:r>
              <a:rPr lang="en-US" sz="3600" dirty="0" smtClean="0"/>
              <a:t>Step 3: Final Project</a:t>
            </a:r>
          </a:p>
          <a:p>
            <a:r>
              <a:rPr lang="en-US" sz="2000" dirty="0" smtClean="0"/>
              <a:t>Pretend you are the </a:t>
            </a:r>
            <a:r>
              <a:rPr lang="en-US" sz="2000" u="sng" dirty="0" smtClean="0"/>
              <a:t>communications </a:t>
            </a:r>
            <a:r>
              <a:rPr lang="en-US" sz="2000" u="sng" dirty="0"/>
              <a:t>coordinator</a:t>
            </a:r>
            <a:r>
              <a:rPr lang="en-US" sz="2000" dirty="0"/>
              <a:t> for the </a:t>
            </a:r>
            <a:r>
              <a:rPr lang="en-US" sz="2000" dirty="0" smtClean="0"/>
              <a:t/>
            </a:r>
            <a:br>
              <a:rPr lang="en-US" sz="2000" dirty="0" smtClean="0"/>
            </a:br>
            <a:r>
              <a:rPr lang="en-US" sz="2000" dirty="0" smtClean="0"/>
              <a:t>Treaty </a:t>
            </a:r>
            <a:r>
              <a:rPr lang="en-US" sz="2000" dirty="0"/>
              <a:t>Relations Commission of </a:t>
            </a:r>
            <a:r>
              <a:rPr lang="en-US" sz="2000" dirty="0" smtClean="0"/>
              <a:t>Manitoba.</a:t>
            </a:r>
            <a:endParaRPr lang="en-US" sz="2000" dirty="0"/>
          </a:p>
        </p:txBody>
      </p:sp>
      <p:sp>
        <p:nvSpPr>
          <p:cNvPr id="19" name="Rounded Rectangle 18">
            <a:hlinkClick r:id="rId11" action="ppaction://hlinksldjump"/>
          </p:cNvPr>
          <p:cNvSpPr/>
          <p:nvPr/>
        </p:nvSpPr>
        <p:spPr>
          <a:xfrm>
            <a:off x="6222773" y="5836863"/>
            <a:ext cx="1722664" cy="939573"/>
          </a:xfrm>
          <a:prstGeom prst="round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 Reflection</a:t>
            </a:r>
            <a:endParaRPr lang="en-US" dirty="0">
              <a:solidFill>
                <a:schemeClr val="tx1"/>
              </a:solidFill>
            </a:endParaRPr>
          </a:p>
        </p:txBody>
      </p:sp>
    </p:spTree>
    <p:extLst>
      <p:ext uri="{BB962C8B-B14F-4D97-AF65-F5344CB8AC3E}">
        <p14:creationId xmlns:p14="http://schemas.microsoft.com/office/powerpoint/2010/main" val="1117564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FF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1. What is a Treaty?</a:t>
            </a:r>
            <a:endParaRPr lang="en-US" sz="6000" b="1" dirty="0"/>
          </a:p>
        </p:txBody>
      </p:sp>
      <p:sp>
        <p:nvSpPr>
          <p:cNvPr id="4" name="Oval 3">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3" action="ppaction://hlinksldjump"/>
              </a:rPr>
              <a:t>Choice Board</a:t>
            </a:r>
            <a:endParaRPr lang="en-US" sz="1600" dirty="0"/>
          </a:p>
        </p:txBody>
      </p:sp>
      <p:graphicFrame>
        <p:nvGraphicFramePr>
          <p:cNvPr id="5" name="Diagram 4"/>
          <p:cNvGraphicFramePr/>
          <p:nvPr>
            <p:extLst>
              <p:ext uri="{D42A27DB-BD31-4B8C-83A1-F6EECF244321}">
                <p14:modId xmlns:p14="http://schemas.microsoft.com/office/powerpoint/2010/main" val="1862120999"/>
              </p:ext>
            </p:extLst>
          </p:nvPr>
        </p:nvGraphicFramePr>
        <p:xfrm>
          <a:off x="628650" y="1690689"/>
          <a:ext cx="7835174" cy="4755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Pentagon 6"/>
          <p:cNvSpPr/>
          <p:nvPr/>
        </p:nvSpPr>
        <p:spPr>
          <a:xfrm>
            <a:off x="98879" y="165101"/>
            <a:ext cx="1120140" cy="4000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BLM #1</a:t>
            </a:r>
            <a:endParaRPr lang="en-US" dirty="0"/>
          </a:p>
        </p:txBody>
      </p:sp>
    </p:spTree>
    <p:custDataLst>
      <p:tags r:id="rId1"/>
    </p:custDataLst>
    <p:extLst>
      <p:ext uri="{BB962C8B-B14F-4D97-AF65-F5344CB8AC3E}">
        <p14:creationId xmlns:p14="http://schemas.microsoft.com/office/powerpoint/2010/main" val="213359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FF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Treaties are about…</a:t>
            </a:r>
            <a:endParaRPr lang="en-US" sz="6000" b="1" dirty="0"/>
          </a:p>
        </p:txBody>
      </p:sp>
      <p:sp>
        <p:nvSpPr>
          <p:cNvPr id="4" name="Rounded Rectangle 3"/>
          <p:cNvSpPr/>
          <p:nvPr/>
        </p:nvSpPr>
        <p:spPr>
          <a:xfrm>
            <a:off x="4819650" y="1743532"/>
            <a:ext cx="3695700" cy="9906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t>Friendship</a:t>
            </a:r>
            <a:endParaRPr lang="en-US" sz="5400" dirty="0"/>
          </a:p>
        </p:txBody>
      </p:sp>
      <p:sp>
        <p:nvSpPr>
          <p:cNvPr id="5" name="Rounded Rectangle 4"/>
          <p:cNvSpPr/>
          <p:nvPr/>
        </p:nvSpPr>
        <p:spPr>
          <a:xfrm>
            <a:off x="4819650" y="3218772"/>
            <a:ext cx="3695700" cy="9906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t>Sharing</a:t>
            </a:r>
            <a:endParaRPr lang="en-US" sz="5400" dirty="0"/>
          </a:p>
        </p:txBody>
      </p:sp>
      <p:sp>
        <p:nvSpPr>
          <p:cNvPr id="6" name="Rounded Rectangle 5"/>
          <p:cNvSpPr/>
          <p:nvPr/>
        </p:nvSpPr>
        <p:spPr>
          <a:xfrm>
            <a:off x="4819650" y="4704672"/>
            <a:ext cx="3695700" cy="16764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t>Keeping Promises</a:t>
            </a:r>
            <a:endParaRPr lang="en-US" sz="5400" dirty="0"/>
          </a:p>
        </p:txBody>
      </p:sp>
      <p:sp>
        <p:nvSpPr>
          <p:cNvPr id="9" name="Rounded Rectangle 8"/>
          <p:cNvSpPr/>
          <p:nvPr/>
        </p:nvSpPr>
        <p:spPr>
          <a:xfrm rot="20816408">
            <a:off x="385428" y="2741367"/>
            <a:ext cx="3743886" cy="2409668"/>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t>A Treaty is an agreement between two or more nations.</a:t>
            </a:r>
            <a:endParaRPr lang="en-US" sz="3600" b="1" dirty="0"/>
          </a:p>
        </p:txBody>
      </p:sp>
      <p:sp>
        <p:nvSpPr>
          <p:cNvPr id="12" name="Oval 11">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spTree>
    <p:extLst>
      <p:ext uri="{BB962C8B-B14F-4D97-AF65-F5344CB8AC3E}">
        <p14:creationId xmlns:p14="http://schemas.microsoft.com/office/powerpoint/2010/main" val="33675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2. Act it out!</a:t>
            </a:r>
            <a:endParaRPr lang="en-US" sz="6000" b="1" dirty="0"/>
          </a:p>
        </p:txBody>
      </p:sp>
      <p:sp>
        <p:nvSpPr>
          <p:cNvPr id="11" name="Content Placeholder 10"/>
          <p:cNvSpPr>
            <a:spLocks noGrp="1"/>
          </p:cNvSpPr>
          <p:nvPr>
            <p:ph sz="half" idx="1"/>
          </p:nvPr>
        </p:nvSpPr>
        <p:spPr>
          <a:xfrm>
            <a:off x="892548" y="1528205"/>
            <a:ext cx="7358903" cy="446926"/>
          </a:xfrm>
        </p:spPr>
        <p:txBody>
          <a:bodyPr>
            <a:normAutofit lnSpcReduction="10000"/>
          </a:bodyPr>
          <a:lstStyle/>
          <a:p>
            <a:pPr marL="0" indent="0" algn="ctr">
              <a:buNone/>
            </a:pPr>
            <a:r>
              <a:rPr lang="en-US" dirty="0" smtClean="0"/>
              <a:t>As a class, choose a </a:t>
            </a:r>
            <a:r>
              <a:rPr lang="en-US" dirty="0"/>
              <a:t>movement for each </a:t>
            </a:r>
            <a:r>
              <a:rPr lang="en-US" dirty="0" smtClean="0"/>
              <a:t>topic.</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4046958693"/>
              </p:ext>
            </p:extLst>
          </p:nvPr>
        </p:nvGraphicFramePr>
        <p:xfrm>
          <a:off x="976593" y="2259573"/>
          <a:ext cx="7190814" cy="4296316"/>
        </p:xfrm>
        <a:graphic>
          <a:graphicData uri="http://schemas.openxmlformats.org/drawingml/2006/table">
            <a:tbl>
              <a:tblPr firstRow="1" bandRow="1">
                <a:tableStyleId>{2D5ABB26-0587-4C30-8999-92F81FD0307C}</a:tableStyleId>
              </a:tblPr>
              <a:tblGrid>
                <a:gridCol w="2296087">
                  <a:extLst>
                    <a:ext uri="{9D8B030D-6E8A-4147-A177-3AD203B41FA5}">
                      <a16:colId xmlns:a16="http://schemas.microsoft.com/office/drawing/2014/main" val="2801630851"/>
                    </a:ext>
                  </a:extLst>
                </a:gridCol>
                <a:gridCol w="4894727">
                  <a:extLst>
                    <a:ext uri="{9D8B030D-6E8A-4147-A177-3AD203B41FA5}">
                      <a16:colId xmlns:a16="http://schemas.microsoft.com/office/drawing/2014/main" val="2290634429"/>
                    </a:ext>
                  </a:extLst>
                </a:gridCol>
              </a:tblGrid>
              <a:tr h="457200">
                <a:tc>
                  <a:txBody>
                    <a:bodyPr/>
                    <a:lstStyle/>
                    <a:p>
                      <a:pPr algn="ctr"/>
                      <a:r>
                        <a:rPr lang="en-US" sz="2800" dirty="0" smtClean="0"/>
                        <a:t>Topic</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Example of Movement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77956674"/>
                  </a:ext>
                </a:extLst>
              </a:tr>
              <a:tr h="944539">
                <a:tc>
                  <a:txBody>
                    <a:bodyPr/>
                    <a:lstStyle/>
                    <a:p>
                      <a:pPr algn="ctr"/>
                      <a:r>
                        <a:rPr lang="en-US" sz="2800" dirty="0" smtClean="0"/>
                        <a:t>Sun Shines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smtClean="0"/>
                        <a:t>While standing, make a circle with your arms.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40136"/>
                  </a:ext>
                </a:extLst>
              </a:tr>
              <a:tr h="944539">
                <a:tc>
                  <a:txBody>
                    <a:bodyPr/>
                    <a:lstStyle/>
                    <a:p>
                      <a:pPr algn="ctr"/>
                      <a:r>
                        <a:rPr lang="en-US" sz="2800" dirty="0" smtClean="0"/>
                        <a:t>Grass Grows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r>
                        <a:rPr lang="en-US" dirty="0" smtClean="0"/>
                        <a:t>Crouch down, slowly rise to a standing position while wiggling your fingers.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1242151"/>
                  </a:ext>
                </a:extLst>
              </a:tr>
              <a:tr h="944539">
                <a:tc>
                  <a:txBody>
                    <a:bodyPr/>
                    <a:lstStyle/>
                    <a:p>
                      <a:pPr algn="ctr"/>
                      <a:r>
                        <a:rPr lang="en-US" sz="2800" dirty="0" smtClean="0"/>
                        <a:t>Waters Flow</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baseline="0" dirty="0" smtClean="0"/>
                        <a:t>Place both hands together and sway back and forth as you move from standing to crouching.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6286591"/>
                  </a:ext>
                </a:extLst>
              </a:tr>
              <a:tr h="944539">
                <a:tc>
                  <a:txBody>
                    <a:bodyPr/>
                    <a:lstStyle/>
                    <a:p>
                      <a:pPr algn="ctr"/>
                      <a:r>
                        <a:rPr lang="en-US" sz="2800" dirty="0" smtClean="0"/>
                        <a:t>Treaty People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353"/>
                    </a:solidFill>
                  </a:tcPr>
                </a:tc>
                <a:tc>
                  <a:txBody>
                    <a:bodyPr/>
                    <a:lstStyle/>
                    <a:p>
                      <a:pPr algn="ctr"/>
                      <a:r>
                        <a:rPr lang="en-US" dirty="0" smtClean="0"/>
                        <a:t>Go from crouching to standing while </a:t>
                      </a:r>
                      <a:r>
                        <a:rPr lang="en-US" baseline="0" dirty="0" smtClean="0"/>
                        <a:t>e</a:t>
                      </a:r>
                      <a:r>
                        <a:rPr lang="en-US" dirty="0" smtClean="0"/>
                        <a:t>xtending both arms outward.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1329561"/>
                  </a:ext>
                </a:extLst>
              </a:tr>
            </a:tbl>
          </a:graphicData>
        </a:graphic>
      </p:graphicFrame>
      <p:sp>
        <p:nvSpPr>
          <p:cNvPr id="6" name="Oval 5">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3" action="ppaction://hlinksldjump"/>
              </a:rPr>
              <a:t>Choice Board</a:t>
            </a:r>
            <a:endParaRPr lang="en-US" sz="1600" dirty="0"/>
          </a:p>
        </p:txBody>
      </p:sp>
    </p:spTree>
    <p:extLst>
      <p:ext uri="{BB962C8B-B14F-4D97-AF65-F5344CB8AC3E}">
        <p14:creationId xmlns:p14="http://schemas.microsoft.com/office/powerpoint/2010/main" val="317661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706368"/>
            <a:ext cx="7886700" cy="662781"/>
          </a:xfrm>
        </p:spPr>
        <p:txBody>
          <a:bodyPr>
            <a:noAutofit/>
          </a:bodyPr>
          <a:lstStyle/>
          <a:p>
            <a:pPr algn="ctr"/>
            <a:r>
              <a:rPr lang="en-US" sz="4800" b="1" dirty="0" smtClean="0"/>
              <a:t>All Together Now! </a:t>
            </a:r>
            <a:r>
              <a:rPr lang="en-US" sz="3200" b="1" dirty="0" smtClean="0"/>
              <a:t>(Act and Speak)</a:t>
            </a:r>
            <a:endParaRPr lang="en-US" sz="3200" b="1" dirty="0"/>
          </a:p>
        </p:txBody>
      </p:sp>
      <p:sp>
        <p:nvSpPr>
          <p:cNvPr id="3" name="Content Placeholder 2"/>
          <p:cNvSpPr>
            <a:spLocks noGrp="1"/>
          </p:cNvSpPr>
          <p:nvPr>
            <p:ph sz="half" idx="1"/>
          </p:nvPr>
        </p:nvSpPr>
        <p:spPr>
          <a:xfrm>
            <a:off x="885371" y="1814286"/>
            <a:ext cx="3454400" cy="4572000"/>
          </a:xfrm>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i="1" dirty="0" smtClean="0"/>
              <a:t>Teacher says:</a:t>
            </a:r>
            <a:endParaRPr lang="en-US" i="1" dirty="0"/>
          </a:p>
        </p:txBody>
      </p:sp>
      <p:sp>
        <p:nvSpPr>
          <p:cNvPr id="4" name="Content Placeholder 3"/>
          <p:cNvSpPr>
            <a:spLocks noGrp="1"/>
          </p:cNvSpPr>
          <p:nvPr>
            <p:ph sz="half" idx="2"/>
          </p:nvPr>
        </p:nvSpPr>
        <p:spPr>
          <a:xfrm>
            <a:off x="4844033" y="1825624"/>
            <a:ext cx="3487168" cy="4560661"/>
          </a:xfr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lstStyle/>
          <a:p>
            <a:pPr marL="0" indent="0" algn="ctr">
              <a:buNone/>
            </a:pPr>
            <a:r>
              <a:rPr lang="en-US" i="1" dirty="0" smtClean="0"/>
              <a:t>Students say:</a:t>
            </a:r>
            <a:endParaRPr lang="en-US" i="1" dirty="0"/>
          </a:p>
        </p:txBody>
      </p:sp>
      <p:sp>
        <p:nvSpPr>
          <p:cNvPr id="8" name="Rounded Rectangle 7"/>
          <p:cNvSpPr/>
          <p:nvPr/>
        </p:nvSpPr>
        <p:spPr>
          <a:xfrm>
            <a:off x="1132913" y="2486907"/>
            <a:ext cx="287767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“As long as the…”</a:t>
            </a:r>
            <a:endParaRPr lang="en-US" sz="2800" b="1" dirty="0"/>
          </a:p>
        </p:txBody>
      </p:sp>
      <p:sp>
        <p:nvSpPr>
          <p:cNvPr id="9" name="Rounded Rectangle 8"/>
          <p:cNvSpPr/>
          <p:nvPr/>
        </p:nvSpPr>
        <p:spPr>
          <a:xfrm>
            <a:off x="5217456" y="2486907"/>
            <a:ext cx="2877671" cy="64008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“sun shines”</a:t>
            </a:r>
            <a:endParaRPr lang="en-US" sz="2800" b="1" dirty="0"/>
          </a:p>
        </p:txBody>
      </p:sp>
      <p:sp>
        <p:nvSpPr>
          <p:cNvPr id="10" name="Rounded Rectangle 9"/>
          <p:cNvSpPr/>
          <p:nvPr/>
        </p:nvSpPr>
        <p:spPr>
          <a:xfrm>
            <a:off x="1132912" y="3468229"/>
            <a:ext cx="287767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“As long as the…”</a:t>
            </a:r>
            <a:endParaRPr lang="en-US" sz="2800" b="1" dirty="0"/>
          </a:p>
        </p:txBody>
      </p:sp>
      <p:sp>
        <p:nvSpPr>
          <p:cNvPr id="11" name="Rounded Rectangle 10"/>
          <p:cNvSpPr/>
          <p:nvPr/>
        </p:nvSpPr>
        <p:spPr>
          <a:xfrm>
            <a:off x="5217457" y="3468229"/>
            <a:ext cx="2877671" cy="640080"/>
          </a:xfrm>
          <a:prstGeom prst="roundRect">
            <a:avLst/>
          </a:prstGeom>
          <a:solidFill>
            <a:srgbClr val="66FF33"/>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“grass grows”</a:t>
            </a:r>
            <a:endParaRPr lang="en-US" sz="2800" b="1" dirty="0"/>
          </a:p>
        </p:txBody>
      </p:sp>
      <p:sp>
        <p:nvSpPr>
          <p:cNvPr id="12" name="Rounded Rectangle 11"/>
          <p:cNvSpPr/>
          <p:nvPr/>
        </p:nvSpPr>
        <p:spPr>
          <a:xfrm>
            <a:off x="5217457" y="4449551"/>
            <a:ext cx="2877671" cy="640080"/>
          </a:xfrm>
          <a:prstGeom prst="round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“waters flow”</a:t>
            </a:r>
            <a:endParaRPr lang="en-US" sz="2800" b="1" dirty="0"/>
          </a:p>
        </p:txBody>
      </p:sp>
      <p:sp>
        <p:nvSpPr>
          <p:cNvPr id="13" name="Rounded Rectangle 12"/>
          <p:cNvSpPr/>
          <p:nvPr/>
        </p:nvSpPr>
        <p:spPr>
          <a:xfrm>
            <a:off x="5217457" y="5437161"/>
            <a:ext cx="2877671" cy="640080"/>
          </a:xfrm>
          <a:prstGeom prst="roundRect">
            <a:avLst/>
          </a:prstGeom>
          <a:solidFill>
            <a:srgbClr val="FF5353"/>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“Treaty people!”</a:t>
            </a:r>
            <a:endParaRPr lang="en-US" sz="2800" b="1" dirty="0"/>
          </a:p>
        </p:txBody>
      </p:sp>
      <p:sp>
        <p:nvSpPr>
          <p:cNvPr id="14" name="Rounded Rectangle 13"/>
          <p:cNvSpPr/>
          <p:nvPr/>
        </p:nvSpPr>
        <p:spPr>
          <a:xfrm>
            <a:off x="1132912" y="4449551"/>
            <a:ext cx="287767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“As long as the…”</a:t>
            </a:r>
            <a:endParaRPr lang="en-US" sz="2800" b="1" dirty="0"/>
          </a:p>
        </p:txBody>
      </p:sp>
      <p:sp>
        <p:nvSpPr>
          <p:cNvPr id="15" name="Rounded Rectangle 14"/>
          <p:cNvSpPr/>
          <p:nvPr/>
        </p:nvSpPr>
        <p:spPr>
          <a:xfrm>
            <a:off x="1132912" y="5430873"/>
            <a:ext cx="2877671" cy="64008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“We are all…”</a:t>
            </a:r>
            <a:endParaRPr lang="en-US" sz="2800" b="1" dirty="0"/>
          </a:p>
        </p:txBody>
      </p:sp>
      <p:sp>
        <p:nvSpPr>
          <p:cNvPr id="16" name="Oval 15">
            <a:hlinkClick r:id="rId3"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3" action="ppaction://hlinksldjump"/>
              </a:rPr>
              <a:t>Choice Board</a:t>
            </a:r>
            <a:endParaRPr lang="en-US" sz="1600" dirty="0"/>
          </a:p>
        </p:txBody>
      </p:sp>
    </p:spTree>
    <p:extLst>
      <p:ext uri="{BB962C8B-B14F-4D97-AF65-F5344CB8AC3E}">
        <p14:creationId xmlns:p14="http://schemas.microsoft.com/office/powerpoint/2010/main" val="22495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90"/>
                                          </p:val>
                                        </p:tav>
                                        <p:tav tm="100000">
                                          <p:val>
                                            <p:fltVal val="0"/>
                                          </p:val>
                                        </p:tav>
                                      </p:tavLst>
                                    </p:anim>
                                    <p:animEffect transition="in" filter="fade">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D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200" b="1" dirty="0" smtClean="0"/>
              <a:t>3. Learn About the Treaties</a:t>
            </a:r>
            <a:endParaRPr lang="en-US" sz="5200" b="1" dirty="0"/>
          </a:p>
        </p:txBody>
      </p:sp>
      <p:sp>
        <p:nvSpPr>
          <p:cNvPr id="3" name="Content Placeholder 2"/>
          <p:cNvSpPr>
            <a:spLocks noGrp="1"/>
          </p:cNvSpPr>
          <p:nvPr>
            <p:ph idx="1"/>
          </p:nvPr>
        </p:nvSpPr>
        <p:spPr>
          <a:xfrm>
            <a:off x="628650" y="1690689"/>
            <a:ext cx="7886700" cy="4676775"/>
          </a:xfrm>
        </p:spPr>
        <p:txBody>
          <a:bodyPr>
            <a:normAutofit/>
          </a:bodyPr>
          <a:lstStyle/>
          <a:p>
            <a:pPr marL="0" indent="0">
              <a:buNone/>
            </a:pPr>
            <a:r>
              <a:rPr lang="en-US" sz="4000" b="1" dirty="0" smtClean="0"/>
              <a:t>Treaty Tales </a:t>
            </a:r>
            <a:r>
              <a:rPr lang="en-US" sz="2400" dirty="0" smtClean="0"/>
              <a:t>is a trilogy </a:t>
            </a:r>
            <a:r>
              <a:rPr lang="en-US" sz="2400" dirty="0"/>
              <a:t>of children's books </a:t>
            </a:r>
            <a:r>
              <a:rPr lang="en-US" sz="2400" dirty="0" smtClean="0"/>
              <a:t>written by Betty Lynxleg and illustrated by Don Monkman, Amber Green and </a:t>
            </a:r>
            <a:r>
              <a:rPr lang="en-US" sz="2400" dirty="0"/>
              <a:t>Scott B. </a:t>
            </a:r>
            <a:r>
              <a:rPr lang="en-US" sz="2400" dirty="0" smtClean="0"/>
              <a:t>Henderson</a:t>
            </a:r>
            <a:r>
              <a:rPr lang="en-US" sz="2400" dirty="0"/>
              <a:t>.</a:t>
            </a:r>
            <a:endParaRPr lang="en-US" sz="2400" dirty="0" smtClean="0"/>
          </a:p>
          <a:p>
            <a:pPr lvl="1"/>
            <a:r>
              <a:rPr lang="en-US" dirty="0"/>
              <a:t>The Handshake </a:t>
            </a:r>
            <a:r>
              <a:rPr lang="en-US" dirty="0" smtClean="0"/>
              <a:t>and </a:t>
            </a:r>
            <a:r>
              <a:rPr lang="en-US" dirty="0"/>
              <a:t>the </a:t>
            </a:r>
            <a:r>
              <a:rPr lang="en-US" dirty="0" smtClean="0"/>
              <a:t>Pipe </a:t>
            </a:r>
            <a:endParaRPr lang="en-US" dirty="0"/>
          </a:p>
          <a:p>
            <a:pPr lvl="1"/>
            <a:r>
              <a:rPr lang="en-US" dirty="0"/>
              <a:t>The Friendship</a:t>
            </a:r>
          </a:p>
          <a:p>
            <a:pPr lvl="1"/>
            <a:r>
              <a:rPr lang="en-US" dirty="0"/>
              <a:t>We Are All Treaty </a:t>
            </a:r>
            <a:r>
              <a:rPr lang="en-US" dirty="0" smtClean="0"/>
              <a:t>People</a:t>
            </a:r>
            <a:endParaRPr lang="en-US" dirty="0"/>
          </a:p>
        </p:txBody>
      </p:sp>
      <p:sp>
        <p:nvSpPr>
          <p:cNvPr id="4" name="Oval 3">
            <a:hlinkClick r:id="rId2"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2" action="ppaction://hlinksldjump"/>
              </a:rPr>
              <a:t>Choice Board</a:t>
            </a:r>
            <a:endParaRPr lang="en-US" sz="1600" dirty="0"/>
          </a:p>
        </p:txBody>
      </p:sp>
      <p:sp>
        <p:nvSpPr>
          <p:cNvPr id="5" name="TextBox 4"/>
          <p:cNvSpPr txBox="1"/>
          <p:nvPr/>
        </p:nvSpPr>
        <p:spPr>
          <a:xfrm>
            <a:off x="2564040" y="4507879"/>
            <a:ext cx="5738132" cy="2000548"/>
          </a:xfrm>
          <a:prstGeom prst="rect">
            <a:avLst/>
          </a:prstGeom>
          <a:solidFill>
            <a:schemeClr val="bg1"/>
          </a:solidFill>
        </p:spPr>
        <p:txBody>
          <a:bodyPr wrap="square" rtlCol="0">
            <a:spAutoFit/>
          </a:bodyPr>
          <a:lstStyle/>
          <a:p>
            <a:r>
              <a:rPr lang="en-US" sz="3200" dirty="0" smtClean="0"/>
              <a:t>Watch a Treaty </a:t>
            </a:r>
            <a:r>
              <a:rPr lang="en-US" sz="3200" dirty="0"/>
              <a:t>Tales </a:t>
            </a:r>
            <a:r>
              <a:rPr lang="en-US" sz="3200" dirty="0" smtClean="0"/>
              <a:t>Trailer</a:t>
            </a:r>
            <a:r>
              <a:rPr lang="en-US" sz="2000" dirty="0" smtClean="0"/>
              <a:t/>
            </a:r>
            <a:br>
              <a:rPr lang="en-US" sz="2000" dirty="0" smtClean="0"/>
            </a:br>
            <a:r>
              <a:rPr lang="en-US" sz="2000" dirty="0" smtClean="0"/>
              <a:t>Treaty Tales Trailer (MFNERC)</a:t>
            </a:r>
          </a:p>
          <a:p>
            <a:endParaRPr lang="en-US" sz="2000" dirty="0"/>
          </a:p>
          <a:p>
            <a:r>
              <a:rPr lang="en-US" sz="3200" dirty="0" smtClean="0"/>
              <a:t>Read one of the books online</a:t>
            </a:r>
            <a:r>
              <a:rPr lang="en-US" sz="2000" dirty="0"/>
              <a:t/>
            </a:r>
            <a:br>
              <a:rPr lang="en-US" sz="2000" dirty="0"/>
            </a:br>
            <a:r>
              <a:rPr lang="en-US" sz="2000" dirty="0" smtClean="0"/>
              <a:t>Treaty </a:t>
            </a:r>
            <a:r>
              <a:rPr lang="en-US" sz="2000" dirty="0"/>
              <a:t>Tales Free Online Reading Resource (MFNERC</a:t>
            </a:r>
            <a:r>
              <a:rPr lang="en-US" sz="2000" dirty="0" smtClean="0"/>
              <a:t>)</a:t>
            </a:r>
            <a:endParaRPr lang="en-US" dirty="0"/>
          </a:p>
        </p:txBody>
      </p:sp>
      <p:sp>
        <p:nvSpPr>
          <p:cNvPr id="6" name="Rounded Rectangle 5">
            <a:hlinkClick r:id="rId3"/>
          </p:cNvPr>
          <p:cNvSpPr/>
          <p:nvPr/>
        </p:nvSpPr>
        <p:spPr>
          <a:xfrm>
            <a:off x="628649" y="4496985"/>
            <a:ext cx="1577521" cy="8229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Click to watch</a:t>
            </a:r>
            <a:endParaRPr lang="en-US" sz="2800" dirty="0"/>
          </a:p>
        </p:txBody>
      </p:sp>
      <p:sp>
        <p:nvSpPr>
          <p:cNvPr id="7" name="Rounded Rectangle 6">
            <a:hlinkClick r:id="rId4"/>
          </p:cNvPr>
          <p:cNvSpPr/>
          <p:nvPr/>
        </p:nvSpPr>
        <p:spPr>
          <a:xfrm>
            <a:off x="628650" y="5651336"/>
            <a:ext cx="1577521" cy="8229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Click to read</a:t>
            </a:r>
            <a:endParaRPr lang="en-US" sz="2800" dirty="0"/>
          </a:p>
        </p:txBody>
      </p:sp>
    </p:spTree>
    <p:extLst>
      <p:ext uri="{BB962C8B-B14F-4D97-AF65-F5344CB8AC3E}">
        <p14:creationId xmlns:p14="http://schemas.microsoft.com/office/powerpoint/2010/main" val="248543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C7AB"/>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356480" y="350612"/>
            <a:ext cx="3707759" cy="5578474"/>
          </a:xfrm>
        </p:spPr>
        <p:txBody>
          <a:bodyPr anchor="t">
            <a:normAutofit fontScale="90000"/>
          </a:bodyPr>
          <a:lstStyle/>
          <a:p>
            <a:pPr algn="ctr"/>
            <a:r>
              <a:rPr lang="en-US" b="1" dirty="0" smtClean="0"/>
              <a:t>4. Map Exercise</a:t>
            </a:r>
            <a:r>
              <a:rPr lang="en-US" dirty="0" smtClean="0"/>
              <a:t/>
            </a:r>
            <a:br>
              <a:rPr lang="en-US" dirty="0" smtClean="0"/>
            </a:br>
            <a:r>
              <a:rPr lang="en-US" dirty="0"/>
              <a:t/>
            </a:r>
            <a:br>
              <a:rPr lang="en-US" dirty="0"/>
            </a:br>
            <a:r>
              <a:rPr lang="en-US" dirty="0" smtClean="0"/>
              <a:t>Take a look at the map.</a:t>
            </a:r>
            <a:br>
              <a:rPr lang="en-US" dirty="0" smtClean="0"/>
            </a:br>
            <a:r>
              <a:rPr lang="en-US" dirty="0"/>
              <a:t/>
            </a:r>
            <a:br>
              <a:rPr lang="en-US" dirty="0"/>
            </a:br>
            <a:r>
              <a:rPr lang="en-US" b="1" dirty="0" smtClean="0"/>
              <a:t>What do you notice?</a:t>
            </a:r>
            <a:r>
              <a:rPr lang="en-US" dirty="0" smtClean="0"/>
              <a:t/>
            </a:r>
            <a:br>
              <a:rPr lang="en-US" dirty="0" smtClean="0"/>
            </a:br>
            <a:r>
              <a:rPr lang="en-US" dirty="0"/>
              <a:t/>
            </a:r>
            <a:br>
              <a:rPr lang="en-US" dirty="0"/>
            </a:br>
            <a:r>
              <a:rPr lang="en-US" b="1" dirty="0" smtClean="0"/>
              <a:t>What do you wonder?</a:t>
            </a:r>
            <a:endParaRPr lang="en-US" b="1" dirty="0"/>
          </a:p>
        </p:txBody>
      </p:sp>
      <p:sp>
        <p:nvSpPr>
          <p:cNvPr id="10" name="Content Placeholder 9"/>
          <p:cNvSpPr>
            <a:spLocks noGrp="1"/>
          </p:cNvSpPr>
          <p:nvPr>
            <p:ph idx="1"/>
          </p:nvPr>
        </p:nvSpPr>
        <p:spPr>
          <a:xfrm>
            <a:off x="1586513" y="6342249"/>
            <a:ext cx="2968491" cy="515751"/>
          </a:xfrm>
        </p:spPr>
        <p:txBody>
          <a:bodyPr>
            <a:normAutofit fontScale="47500" lnSpcReduction="20000"/>
          </a:bodyPr>
          <a:lstStyle/>
          <a:p>
            <a:pPr marL="0" indent="0">
              <a:buNone/>
            </a:pPr>
            <a:r>
              <a:rPr lang="en-US" dirty="0">
                <a:hlinkClick r:id="rId2"/>
              </a:rPr>
              <a:t>http://www.trcm.ca/treaties/treaties-in-manitoba/view-pdf-interactive-map-of-numbered-treaties-trcm-july-20-entry</a:t>
            </a:r>
            <a:r>
              <a:rPr lang="en-US" dirty="0" smtClean="0">
                <a:hlinkClick r:id="rId2"/>
              </a:rPr>
              <a:t>/</a:t>
            </a:r>
            <a:r>
              <a:rPr lang="en-US" dirty="0" smtClean="0"/>
              <a:t> </a:t>
            </a:r>
            <a:endParaRPr lang="en-US" dirty="0"/>
          </a:p>
        </p:txBody>
      </p:sp>
      <p:pic>
        <p:nvPicPr>
          <p:cNvPr id="1026" name="Picture 2" descr="Manitoba-Numbered-Treatie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04" y="0"/>
            <a:ext cx="4588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hlinkClick r:id="rId4" action="ppaction://hlinksldjump"/>
          </p:cNvPr>
          <p:cNvSpPr/>
          <p:nvPr/>
        </p:nvSpPr>
        <p:spPr>
          <a:xfrm>
            <a:off x="7985578" y="55450"/>
            <a:ext cx="1059543" cy="9724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hlinkClick r:id="rId4" action="ppaction://hlinksldjump"/>
              </a:rPr>
              <a:t>Choice Board</a:t>
            </a:r>
            <a:endParaRPr lang="en-US" sz="1600" dirty="0"/>
          </a:p>
        </p:txBody>
      </p:sp>
    </p:spTree>
    <p:extLst>
      <p:ext uri="{BB962C8B-B14F-4D97-AF65-F5344CB8AC3E}">
        <p14:creationId xmlns:p14="http://schemas.microsoft.com/office/powerpoint/2010/main" val="1814368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1167</Words>
  <Application>Microsoft Office PowerPoint</Application>
  <PresentationFormat>On-screen Show (4:3)</PresentationFormat>
  <Paragraphs>169</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Wingdings</vt:lpstr>
      <vt:lpstr>Office Theme</vt:lpstr>
      <vt:lpstr>PowerPoint Presentation</vt:lpstr>
      <vt:lpstr>Inquiry Question</vt:lpstr>
      <vt:lpstr>PowerPoint Presentation</vt:lpstr>
      <vt:lpstr>1. What is a Treaty?</vt:lpstr>
      <vt:lpstr>Treaties are about…</vt:lpstr>
      <vt:lpstr>2. Act it out!</vt:lpstr>
      <vt:lpstr>All Together Now! (Act and Speak)</vt:lpstr>
      <vt:lpstr>3. Learn About the Treaties</vt:lpstr>
      <vt:lpstr>4. Map Exercise  Take a look at the map.  What do you notice?  What do you wonder?</vt:lpstr>
      <vt:lpstr>In What Treaty Area Am I?</vt:lpstr>
      <vt:lpstr>5. Research about the Treaties</vt:lpstr>
      <vt:lpstr>6. Treaty ABC’s: Treaty Vocabulary</vt:lpstr>
      <vt:lpstr>7. Kinikinik: A Treaty Play</vt:lpstr>
      <vt:lpstr>8. Treaty Medal</vt:lpstr>
      <vt:lpstr>9. Vignettes</vt:lpstr>
      <vt:lpstr>10. Final Project</vt:lpstr>
      <vt:lpstr>11.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Treaties</dc:title>
  <dc:creator>Jill Fast</dc:creator>
  <cp:lastModifiedBy>Harrison, Lynn (MET)</cp:lastModifiedBy>
  <cp:revision>72</cp:revision>
  <dcterms:created xsi:type="dcterms:W3CDTF">2021-01-07T16:05:06Z</dcterms:created>
  <dcterms:modified xsi:type="dcterms:W3CDTF">2021-01-16T14:08:09Z</dcterms:modified>
</cp:coreProperties>
</file>