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62" r:id="rId8"/>
    <p:sldId id="283" r:id="rId9"/>
    <p:sldId id="284" r:id="rId10"/>
    <p:sldId id="285" r:id="rId11"/>
    <p:sldId id="263" r:id="rId12"/>
    <p:sldId id="264" r:id="rId13"/>
    <p:sldId id="274" r:id="rId14"/>
    <p:sldId id="275" r:id="rId15"/>
    <p:sldId id="28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-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5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67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15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06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7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4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3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82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1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3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E032-C703-45D4-8C4D-5A8B5253B627}" type="datetimeFigureOut">
              <a:rPr lang="en-CA" smtClean="0"/>
              <a:t>2021-03-08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0FAF-B114-4D5A-A641-F7C25CB04D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96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Xasartha&amp;action=edit&amp;redlink=1" TargetMode="External"/><Relationship Id="rId2" Type="http://schemas.openxmlformats.org/officeDocument/2006/relationships/hyperlink" Target="https://commons.wikimedia.org/w/index.php?curid=320982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sa/3.0?ref=ccsearch&amp;atype=ric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3723"/>
            <a:ext cx="9144000" cy="2387600"/>
          </a:xfrm>
        </p:spPr>
        <p:txBody>
          <a:bodyPr/>
          <a:lstStyle/>
          <a:p>
            <a:pPr algn="l"/>
            <a:r>
              <a:rPr lang="en-CA" b="1" dirty="0"/>
              <a:t>LOUIS RIEL </a:t>
            </a:r>
            <a:r>
              <a:rPr lang="en-CA" b="1" dirty="0" smtClean="0"/>
              <a:t>DAY AND </a:t>
            </a:r>
            <a:r>
              <a:rPr lang="en-CA" b="1" dirty="0"/>
              <a:t>THE </a:t>
            </a:r>
            <a:r>
              <a:rPr lang="en-CA" b="1" dirty="0" smtClean="0"/>
              <a:t>MÉTIS INQUIRY </a:t>
            </a:r>
            <a:r>
              <a:rPr lang="en-CA" b="1" dirty="0"/>
              <a:t>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45" y="0"/>
            <a:ext cx="3347955" cy="491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214" y="1828215"/>
            <a:ext cx="3201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7531" y="559090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Grade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9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Métis Sash Pattern Grid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50385"/>
              </p:ext>
            </p:extLst>
          </p:nvPr>
        </p:nvGraphicFramePr>
        <p:xfrm>
          <a:off x="156750" y="1690688"/>
          <a:ext cx="11482257" cy="441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539">
                  <a:extLst>
                    <a:ext uri="{9D8B030D-6E8A-4147-A177-3AD203B41FA5}">
                      <a16:colId xmlns:a16="http://schemas.microsoft.com/office/drawing/2014/main" val="948841752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832278537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42701156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3309286761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1116308025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298619613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96978539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67143809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08225780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53798016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1327545301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03748667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119162564"/>
                    </a:ext>
                  </a:extLst>
                </a:gridCol>
              </a:tblGrid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ABABABAB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493981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AABAABAAB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445355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</a:rPr>
                        <a:t>ACCCACCCA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926371"/>
                  </a:ext>
                </a:extLst>
              </a:tr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ABBABBA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"Canada Flag"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200" dirty="0" smtClean="0"/>
              <a:t>by </a:t>
            </a:r>
            <a:r>
              <a:rPr lang="en-CA" sz="3200" dirty="0" err="1"/>
              <a:t>Alirod</a:t>
            </a:r>
            <a:r>
              <a:rPr lang="en-CA" sz="3200" dirty="0"/>
              <a:t> </a:t>
            </a:r>
            <a:r>
              <a:rPr lang="en-CA" sz="3200" dirty="0" err="1"/>
              <a:t>Ameri</a:t>
            </a:r>
            <a:r>
              <a:rPr lang="en-CA" sz="3200" dirty="0"/>
              <a:t> is licensed under CC BY 2.0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156" y="1825625"/>
            <a:ext cx="6555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hlinkClick r:id="rId2"/>
              </a:rPr>
              <a:t>Flag </a:t>
            </a:r>
            <a:r>
              <a:rPr lang="en-CA" sz="2800" dirty="0">
                <a:hlinkClick r:id="rId2"/>
              </a:rPr>
              <a:t>of the </a:t>
            </a:r>
            <a:r>
              <a:rPr lang="en-CA" sz="2800" dirty="0" smtClean="0">
                <a:hlinkClick r:id="rId2"/>
              </a:rPr>
              <a:t>Metis </a:t>
            </a:r>
            <a:r>
              <a:rPr lang="en-CA" sz="2800" dirty="0"/>
              <a:t> by </a:t>
            </a:r>
            <a:r>
              <a:rPr lang="en-CA" sz="2800" dirty="0" err="1">
                <a:hlinkClick r:id="rId3"/>
              </a:rPr>
              <a:t>Xasartha</a:t>
            </a:r>
            <a:r>
              <a:rPr lang="en-CA" sz="2800" dirty="0"/>
              <a:t> is licensed under </a:t>
            </a:r>
            <a:r>
              <a:rPr lang="en-CA" sz="2800" dirty="0">
                <a:hlinkClick r:id="rId4"/>
              </a:rPr>
              <a:t>CC BY-SA 3.0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49977" y="1805545"/>
            <a:ext cx="9052560" cy="45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82" y="365126"/>
            <a:ext cx="9694817" cy="53621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Louis Riel’s house is in Saint Boniface Manitoba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27" y="1649980"/>
            <a:ext cx="6730837" cy="5048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0571" y="1201783"/>
            <a:ext cx="2721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All content from </a:t>
            </a:r>
            <a:r>
              <a:rPr lang="en-CA" sz="1400" dirty="0" err="1"/>
              <a:t>Kiddle</a:t>
            </a:r>
            <a:r>
              <a:rPr lang="en-CA" sz="1400" dirty="0"/>
              <a:t> encyclopedia articles (including the article images and facts) can be freely used under Attribution-</a:t>
            </a:r>
            <a:r>
              <a:rPr lang="en-CA" sz="1400" dirty="0" err="1"/>
              <a:t>ShareAlike</a:t>
            </a:r>
            <a:r>
              <a:rPr lang="en-CA" sz="1400" dirty="0"/>
              <a:t> license, unless stated otherwise. Cite this article:</a:t>
            </a:r>
          </a:p>
          <a:p>
            <a:r>
              <a:rPr lang="en-CA" sz="1400" dirty="0"/>
              <a:t>Louis Riel Facts for Kids. </a:t>
            </a:r>
            <a:r>
              <a:rPr lang="en-CA" sz="1400" dirty="0" err="1"/>
              <a:t>Kiddle</a:t>
            </a:r>
            <a:r>
              <a:rPr lang="en-CA" sz="1400" dirty="0"/>
              <a:t> Encyclopedia</a:t>
            </a:r>
            <a:r>
              <a:rPr lang="en-CA" sz="1400" dirty="0" smtClean="0"/>
              <a:t>.</a:t>
            </a:r>
          </a:p>
          <a:p>
            <a:r>
              <a:rPr lang="en-CA" sz="1400" dirty="0"/>
              <a:t>https://kids.kiddle.co/Louis_Riel</a:t>
            </a:r>
          </a:p>
        </p:txBody>
      </p:sp>
    </p:spTree>
    <p:extLst>
      <p:ext uri="{BB962C8B-B14F-4D97-AF65-F5344CB8AC3E}">
        <p14:creationId xmlns:p14="http://schemas.microsoft.com/office/powerpoint/2010/main" val="28472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Louis Riel when he was 14 years old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4" y="1707415"/>
            <a:ext cx="3631475" cy="4855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0571" y="1201783"/>
            <a:ext cx="2721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All content from </a:t>
            </a:r>
            <a:r>
              <a:rPr lang="en-CA" sz="1400" dirty="0" err="1"/>
              <a:t>Kiddle</a:t>
            </a:r>
            <a:r>
              <a:rPr lang="en-CA" sz="1400" dirty="0"/>
              <a:t> encyclopedia articles (including the article images and facts) can be freely used under Attribution-</a:t>
            </a:r>
            <a:r>
              <a:rPr lang="en-CA" sz="1400" dirty="0" err="1"/>
              <a:t>ShareAlike</a:t>
            </a:r>
            <a:r>
              <a:rPr lang="en-CA" sz="1400" dirty="0"/>
              <a:t> license, unless stated otherwise. Cite this article:</a:t>
            </a:r>
          </a:p>
          <a:p>
            <a:r>
              <a:rPr lang="en-CA" sz="1400" dirty="0"/>
              <a:t>Louis Riel Facts for Kids. </a:t>
            </a:r>
            <a:r>
              <a:rPr lang="en-CA" sz="1400" dirty="0" err="1"/>
              <a:t>Kiddle</a:t>
            </a:r>
            <a:r>
              <a:rPr lang="en-CA" sz="1400" dirty="0"/>
              <a:t> Encyclopedia</a:t>
            </a:r>
            <a:r>
              <a:rPr lang="en-CA" sz="1400" dirty="0" smtClean="0"/>
              <a:t>.</a:t>
            </a:r>
          </a:p>
          <a:p>
            <a:r>
              <a:rPr lang="en-CA" sz="1400" dirty="0"/>
              <a:t>https://kids.kiddle.co/Louis_Riel</a:t>
            </a:r>
          </a:p>
        </p:txBody>
      </p:sp>
    </p:spTree>
    <p:extLst>
      <p:ext uri="{BB962C8B-B14F-4D97-AF65-F5344CB8AC3E}">
        <p14:creationId xmlns:p14="http://schemas.microsoft.com/office/powerpoint/2010/main" val="24042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4325"/>
            <a:ext cx="10515600" cy="1325563"/>
          </a:xfrm>
        </p:spPr>
        <p:txBody>
          <a:bodyPr>
            <a:noAutofit/>
          </a:bodyPr>
          <a:lstStyle/>
          <a:p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Who was Louis Riel?</a:t>
            </a:r>
            <a:br>
              <a:rPr lang="en-CA" sz="2800" dirty="0" smtClean="0"/>
            </a:br>
            <a:r>
              <a:rPr lang="en-CA" sz="2800" dirty="0" smtClean="0"/>
              <a:t>"Louis Riel” by </a:t>
            </a:r>
            <a:r>
              <a:rPr lang="en-CA" sz="2800" dirty="0" err="1" smtClean="0"/>
              <a:t>BiblioArchives</a:t>
            </a:r>
            <a:r>
              <a:rPr lang="en-CA" sz="2800" dirty="0" smtClean="0"/>
              <a:t> / </a:t>
            </a:r>
            <a:r>
              <a:rPr lang="en-CA" sz="2800" dirty="0" err="1" smtClean="0"/>
              <a:t>LibraryArchives</a:t>
            </a:r>
            <a:r>
              <a:rPr lang="en-CA" sz="2800" dirty="0" smtClean="0"/>
              <a:t> is licensed under CC BY 2.0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589" y="-1"/>
            <a:ext cx="3969729" cy="60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4377" y="3971109"/>
            <a:ext cx="1149532" cy="209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 descr="Free Printable February 2021 Calend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" y="-98575"/>
            <a:ext cx="9588137" cy="73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377" y="4075611"/>
            <a:ext cx="125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Louis Riel Day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388052" y="3965394"/>
            <a:ext cx="1201783" cy="20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0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3594" y="60213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sz="2700" b="1" dirty="0" smtClean="0"/>
              <a:t/>
            </a:r>
            <a:br>
              <a:rPr lang="en-CA" sz="2700" b="1" dirty="0" smtClean="0"/>
            </a:br>
            <a:r>
              <a:rPr lang="en-CA" sz="2700" b="1" dirty="0" smtClean="0"/>
              <a:t>"Metis sashes" by Chris Corrigan is licensed under CC BY-NC-SA 2.0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59327"/>
            <a:ext cx="8229600" cy="6172201"/>
          </a:xfrm>
        </p:spPr>
      </p:pic>
    </p:spTree>
    <p:extLst>
      <p:ext uri="{BB962C8B-B14F-4D97-AF65-F5344CB8AC3E}">
        <p14:creationId xmlns:p14="http://schemas.microsoft.com/office/powerpoint/2010/main" val="24750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041" y="862393"/>
            <a:ext cx="6899139" cy="5174353"/>
          </a:xfrm>
        </p:spPr>
      </p:pic>
    </p:spTree>
    <p:extLst>
      <p:ext uri="{BB962C8B-B14F-4D97-AF65-F5344CB8AC3E}">
        <p14:creationId xmlns:p14="http://schemas.microsoft.com/office/powerpoint/2010/main" val="28137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4129" y="874196"/>
            <a:ext cx="6838635" cy="5128975"/>
          </a:xfrm>
        </p:spPr>
      </p:pic>
    </p:spTree>
    <p:extLst>
      <p:ext uri="{BB962C8B-B14F-4D97-AF65-F5344CB8AC3E}">
        <p14:creationId xmlns:p14="http://schemas.microsoft.com/office/powerpoint/2010/main" val="2420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-45124"/>
            <a:ext cx="4249011" cy="6903123"/>
          </a:xfrm>
        </p:spPr>
      </p:pic>
    </p:spTree>
    <p:extLst>
      <p:ext uri="{BB962C8B-B14F-4D97-AF65-F5344CB8AC3E}">
        <p14:creationId xmlns:p14="http://schemas.microsoft.com/office/powerpoint/2010/main" val="20386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-494417"/>
            <a:ext cx="3422469" cy="7331182"/>
          </a:xfrm>
        </p:spPr>
      </p:pic>
    </p:spTree>
    <p:extLst>
      <p:ext uri="{BB962C8B-B14F-4D97-AF65-F5344CB8AC3E}">
        <p14:creationId xmlns:p14="http://schemas.microsoft.com/office/powerpoint/2010/main" val="32815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Métis Sash Pattern Grid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7334"/>
              </p:ext>
            </p:extLst>
          </p:nvPr>
        </p:nvGraphicFramePr>
        <p:xfrm>
          <a:off x="156750" y="1690688"/>
          <a:ext cx="11482257" cy="441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539">
                  <a:extLst>
                    <a:ext uri="{9D8B030D-6E8A-4147-A177-3AD203B41FA5}">
                      <a16:colId xmlns:a16="http://schemas.microsoft.com/office/drawing/2014/main" val="948841752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832278537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42701156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3309286761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1116308025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298619613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96978539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67143809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08225780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53798016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1327545301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03748667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119162564"/>
                    </a:ext>
                  </a:extLst>
                </a:gridCol>
              </a:tblGrid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ABABABAB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493981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AABAABAAB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445355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</a:rPr>
                        <a:t>ACCCACCCA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926371"/>
                  </a:ext>
                </a:extLst>
              </a:tr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ABBABBA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Métis Sash Pattern Grid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81634"/>
              </p:ext>
            </p:extLst>
          </p:nvPr>
        </p:nvGraphicFramePr>
        <p:xfrm>
          <a:off x="156750" y="1690688"/>
          <a:ext cx="11482257" cy="441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539">
                  <a:extLst>
                    <a:ext uri="{9D8B030D-6E8A-4147-A177-3AD203B41FA5}">
                      <a16:colId xmlns:a16="http://schemas.microsoft.com/office/drawing/2014/main" val="948841752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832278537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42701156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3309286761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1116308025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298619613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96978539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67143809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08225780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53798016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1327545301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03748667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119162564"/>
                    </a:ext>
                  </a:extLst>
                </a:gridCol>
              </a:tblGrid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ABABABAB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493981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AABAABAAB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445355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</a:rPr>
                        <a:t>ACCCACCCA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926371"/>
                  </a:ext>
                </a:extLst>
              </a:tr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ABBABBA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2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Métis Sash Pattern Grid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6112"/>
              </p:ext>
            </p:extLst>
          </p:nvPr>
        </p:nvGraphicFramePr>
        <p:xfrm>
          <a:off x="156750" y="1690688"/>
          <a:ext cx="11482257" cy="441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539">
                  <a:extLst>
                    <a:ext uri="{9D8B030D-6E8A-4147-A177-3AD203B41FA5}">
                      <a16:colId xmlns:a16="http://schemas.microsoft.com/office/drawing/2014/main" val="948841752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832278537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42701156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3309286761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1116308025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298619613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96978539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67143809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082257806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53798016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1327545301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2037486679"/>
                    </a:ext>
                  </a:extLst>
                </a:gridCol>
                <a:gridCol w="868041">
                  <a:extLst>
                    <a:ext uri="{9D8B030D-6E8A-4147-A177-3AD203B41FA5}">
                      <a16:colId xmlns:a16="http://schemas.microsoft.com/office/drawing/2014/main" val="3119162564"/>
                    </a:ext>
                  </a:extLst>
                </a:gridCol>
              </a:tblGrid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ABABABAB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493981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</a:rPr>
                        <a:t>AABAABAAB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445355"/>
                  </a:ext>
                </a:extLst>
              </a:tr>
              <a:tr h="113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</a:rPr>
                        <a:t>ACCCACCCA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926371"/>
                  </a:ext>
                </a:extLst>
              </a:tr>
              <a:tr h="99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ABBABBA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10424</TotalTime>
  <Words>495</Words>
  <Application>Microsoft Office PowerPoint</Application>
  <PresentationFormat>Widescreen</PresentationFormat>
  <Paragraphs>319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LOUIS RIEL DAY AND THE MÉTIS INQUIRY PROJECT</vt:lpstr>
      <vt:lpstr> "Metis sashes" by Chris Corrigan is licensed under CC BY-NC-SA 2.0 </vt:lpstr>
      <vt:lpstr>PowerPoint Presentation</vt:lpstr>
      <vt:lpstr>PowerPoint Presentation</vt:lpstr>
      <vt:lpstr>PowerPoint Presentation</vt:lpstr>
      <vt:lpstr>PowerPoint Presentation</vt:lpstr>
      <vt:lpstr>Métis Sash Pattern Grid</vt:lpstr>
      <vt:lpstr>Métis Sash Pattern Grid</vt:lpstr>
      <vt:lpstr>Métis Sash Pattern Grid</vt:lpstr>
      <vt:lpstr>Métis Sash Pattern Grid</vt:lpstr>
      <vt:lpstr>"Canada Flag"  by Alirod Ameri is licensed under CC BY 2.0</vt:lpstr>
      <vt:lpstr>Flag of the Metis  by Xasartha is licensed under CC BY-SA 3.0</vt:lpstr>
      <vt:lpstr>Louis Riel’s house is in Saint Boniface Manitoba</vt:lpstr>
      <vt:lpstr>Louis Riel when he was 14 years old</vt:lpstr>
      <vt:lpstr> Who was Louis Riel? "Louis Riel” by BiblioArchives / LibraryArchives is licensed under CC BY 2.0</vt:lpstr>
      <vt:lpstr>PowerPoint Presentation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Manitoba Métis Inquiry</dc:title>
  <dc:creator>Mayer, Debra (MET)</dc:creator>
  <cp:lastModifiedBy>Potter, Allison (MET)</cp:lastModifiedBy>
  <cp:revision>35</cp:revision>
  <dcterms:created xsi:type="dcterms:W3CDTF">2021-01-08T20:44:46Z</dcterms:created>
  <dcterms:modified xsi:type="dcterms:W3CDTF">2021-03-08T18:29:16Z</dcterms:modified>
</cp:coreProperties>
</file>