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77" r:id="rId6"/>
    <p:sldId id="274" r:id="rId7"/>
    <p:sldId id="275" r:id="rId8"/>
    <p:sldId id="258" r:id="rId9"/>
    <p:sldId id="272" r:id="rId10"/>
    <p:sldId id="273" r:id="rId11"/>
    <p:sldId id="262" r:id="rId12"/>
    <p:sldId id="263" r:id="rId13"/>
    <p:sldId id="267" r:id="rId14"/>
    <p:sldId id="266" r:id="rId15"/>
    <p:sldId id="269" r:id="rId16"/>
    <p:sldId id="278" r:id="rId17"/>
    <p:sldId id="265" r:id="rId18"/>
    <p:sldId id="264"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43E"/>
    <a:srgbClr val="F8C406"/>
    <a:srgbClr val="FFCC66"/>
    <a:srgbClr val="FFB953"/>
    <a:srgbClr val="FF6600"/>
    <a:srgbClr val="FFDE9B"/>
    <a:srgbClr val="97FFFF"/>
    <a:srgbClr val="FF7979"/>
    <a:srgbClr val="A5FF89"/>
    <a:srgbClr val="B9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87" autoAdjust="0"/>
  </p:normalViewPr>
  <p:slideViewPr>
    <p:cSldViewPr snapToGrid="0">
      <p:cViewPr varScale="1">
        <p:scale>
          <a:sx n="105" d="100"/>
          <a:sy n="105" d="100"/>
        </p:scale>
        <p:origin x="118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3DEDB-0E04-4157-B620-8E0B87AB7F9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CA"/>
        </a:p>
      </dgm:t>
    </dgm:pt>
    <dgm:pt modelId="{29996216-4925-40BE-87CA-8DF3FA57B912}">
      <dgm:prSet phldrT="[Text]"/>
      <dgm:spPr>
        <a:solidFill>
          <a:schemeClr val="bg1">
            <a:lumMod val="75000"/>
          </a:schemeClr>
        </a:solidFill>
        <a:ln>
          <a:solidFill>
            <a:schemeClr val="tx1"/>
          </a:solidFill>
        </a:ln>
      </dgm:spPr>
      <dgm:t>
        <a:bodyPr/>
        <a:lstStyle/>
        <a:p>
          <a:r>
            <a:rPr lang="en-US">
              <a:solidFill>
                <a:schemeClr val="tx1"/>
              </a:solidFill>
            </a:rPr>
            <a:t>K</a:t>
          </a:r>
          <a:endParaRPr lang="en-CA">
            <a:solidFill>
              <a:schemeClr val="tx1"/>
            </a:solidFill>
          </a:endParaRPr>
        </a:p>
      </dgm:t>
    </dgm:pt>
    <dgm:pt modelId="{9A7FE3B1-3C6D-439C-B105-CA173281D578}" type="parTrans" cxnId="{C4B32914-8688-428F-815E-250400346EBB}">
      <dgm:prSet/>
      <dgm:spPr/>
      <dgm:t>
        <a:bodyPr/>
        <a:lstStyle/>
        <a:p>
          <a:endParaRPr lang="en-CA"/>
        </a:p>
      </dgm:t>
    </dgm:pt>
    <dgm:pt modelId="{264B29B9-976E-452E-99F0-8931F20664A2}" type="sibTrans" cxnId="{C4B32914-8688-428F-815E-250400346EBB}">
      <dgm:prSet/>
      <dgm:spPr/>
      <dgm:t>
        <a:bodyPr/>
        <a:lstStyle/>
        <a:p>
          <a:endParaRPr lang="en-CA"/>
        </a:p>
      </dgm:t>
    </dgm:pt>
    <dgm:pt modelId="{7F72329B-F253-4D46-A407-7FB1C991788F}">
      <dgm:prSet phldrT="[Text]" phldr="0"/>
      <dgm:spPr>
        <a:solidFill>
          <a:schemeClr val="bg1">
            <a:alpha val="90000"/>
          </a:schemeClr>
        </a:solidFill>
        <a:ln>
          <a:solidFill>
            <a:schemeClr val="tx1"/>
          </a:solidFill>
        </a:ln>
      </dgm:spPr>
      <dgm:t>
        <a:bodyPr/>
        <a:lstStyle/>
        <a:p>
          <a:pPr rtl="0"/>
          <a:r>
            <a:rPr lang="en-CA">
              <a:latin typeface="Tw Cen MT" panose="020B0602020104020603"/>
            </a:rPr>
            <a:t>What do you already know?</a:t>
          </a:r>
          <a:endParaRPr lang="en-CA"/>
        </a:p>
      </dgm:t>
    </dgm:pt>
    <dgm:pt modelId="{8152BEAD-66F6-448A-9C88-DFCC9C40FFE1}" type="parTrans" cxnId="{6B4063CB-4618-4D0A-9348-D68F9C95A3E0}">
      <dgm:prSet/>
      <dgm:spPr/>
      <dgm:t>
        <a:bodyPr/>
        <a:lstStyle/>
        <a:p>
          <a:endParaRPr lang="en-CA"/>
        </a:p>
      </dgm:t>
    </dgm:pt>
    <dgm:pt modelId="{98A20B71-32F2-494C-943E-7B9E37C64D7E}" type="sibTrans" cxnId="{6B4063CB-4618-4D0A-9348-D68F9C95A3E0}">
      <dgm:prSet/>
      <dgm:spPr/>
      <dgm:t>
        <a:bodyPr/>
        <a:lstStyle/>
        <a:p>
          <a:endParaRPr lang="en-CA"/>
        </a:p>
      </dgm:t>
    </dgm:pt>
    <dgm:pt modelId="{612FFCC3-74B9-4576-9B5F-1DC301027758}">
      <dgm:prSet phldrT="[Text]" phldr="1"/>
      <dgm:spPr>
        <a:solidFill>
          <a:schemeClr val="bg1">
            <a:alpha val="90000"/>
          </a:schemeClr>
        </a:solidFill>
        <a:ln>
          <a:solidFill>
            <a:schemeClr val="tx1"/>
          </a:solidFill>
        </a:ln>
      </dgm:spPr>
      <dgm:t>
        <a:bodyPr/>
        <a:lstStyle/>
        <a:p>
          <a:endParaRPr lang="en-CA"/>
        </a:p>
      </dgm:t>
    </dgm:pt>
    <dgm:pt modelId="{25861A6D-E224-4BBB-9ECE-8E9EEDDFF4C5}" type="parTrans" cxnId="{1941EE5B-3F5A-44DF-BDFA-93A816A51B98}">
      <dgm:prSet/>
      <dgm:spPr/>
      <dgm:t>
        <a:bodyPr/>
        <a:lstStyle/>
        <a:p>
          <a:endParaRPr lang="en-CA"/>
        </a:p>
      </dgm:t>
    </dgm:pt>
    <dgm:pt modelId="{6C90CDF9-4D4B-4CAC-A253-EC5A4CF0B33B}" type="sibTrans" cxnId="{1941EE5B-3F5A-44DF-BDFA-93A816A51B98}">
      <dgm:prSet/>
      <dgm:spPr/>
      <dgm:t>
        <a:bodyPr/>
        <a:lstStyle/>
        <a:p>
          <a:endParaRPr lang="en-CA"/>
        </a:p>
      </dgm:t>
    </dgm:pt>
    <dgm:pt modelId="{BFBB53A9-83FE-451F-84B4-E143877120CD}">
      <dgm:prSet phldrT="[Text]"/>
      <dgm:spPr>
        <a:solidFill>
          <a:schemeClr val="bg1">
            <a:lumMod val="75000"/>
          </a:schemeClr>
        </a:solidFill>
        <a:ln>
          <a:solidFill>
            <a:schemeClr val="tx1"/>
          </a:solidFill>
        </a:ln>
      </dgm:spPr>
      <dgm:t>
        <a:bodyPr/>
        <a:lstStyle/>
        <a:p>
          <a:r>
            <a:rPr lang="en-US">
              <a:solidFill>
                <a:schemeClr val="tx1"/>
              </a:solidFill>
            </a:rPr>
            <a:t>W</a:t>
          </a:r>
          <a:endParaRPr lang="en-CA">
            <a:solidFill>
              <a:schemeClr val="tx1"/>
            </a:solidFill>
          </a:endParaRPr>
        </a:p>
      </dgm:t>
    </dgm:pt>
    <dgm:pt modelId="{68F582EF-7C0E-4E77-AEE5-37578D40108E}" type="parTrans" cxnId="{0D849AE5-77A2-4D16-84AD-331655EA05B1}">
      <dgm:prSet/>
      <dgm:spPr/>
      <dgm:t>
        <a:bodyPr/>
        <a:lstStyle/>
        <a:p>
          <a:endParaRPr lang="en-CA"/>
        </a:p>
      </dgm:t>
    </dgm:pt>
    <dgm:pt modelId="{410E32CB-513C-4AFB-8A16-216CDC46CC26}" type="sibTrans" cxnId="{0D849AE5-77A2-4D16-84AD-331655EA05B1}">
      <dgm:prSet/>
      <dgm:spPr/>
      <dgm:t>
        <a:bodyPr/>
        <a:lstStyle/>
        <a:p>
          <a:endParaRPr lang="en-CA"/>
        </a:p>
      </dgm:t>
    </dgm:pt>
    <dgm:pt modelId="{0C5861B2-A589-407D-A21D-5FCDE708E302}">
      <dgm:prSet phldrT="[Text]" phldr="0"/>
      <dgm:spPr>
        <a:solidFill>
          <a:schemeClr val="bg1">
            <a:alpha val="90000"/>
          </a:schemeClr>
        </a:solidFill>
        <a:ln>
          <a:solidFill>
            <a:schemeClr val="tx1"/>
          </a:solidFill>
        </a:ln>
      </dgm:spPr>
      <dgm:t>
        <a:bodyPr/>
        <a:lstStyle/>
        <a:p>
          <a:pPr rtl="0"/>
          <a:r>
            <a:rPr lang="en-CA">
              <a:latin typeface="Tw Cen MT" panose="020B0602020104020603"/>
            </a:rPr>
            <a:t>What do you wonder?</a:t>
          </a:r>
          <a:endParaRPr lang="en-CA"/>
        </a:p>
      </dgm:t>
    </dgm:pt>
    <dgm:pt modelId="{7790BF27-870F-493A-B148-C330E7745478}" type="parTrans" cxnId="{F2126A1C-F85E-4BCC-9CC6-FAF73F56EBC4}">
      <dgm:prSet/>
      <dgm:spPr/>
      <dgm:t>
        <a:bodyPr/>
        <a:lstStyle/>
        <a:p>
          <a:endParaRPr lang="en-CA"/>
        </a:p>
      </dgm:t>
    </dgm:pt>
    <dgm:pt modelId="{3BC4EEB5-6B36-4946-94FF-4A3858F64904}" type="sibTrans" cxnId="{F2126A1C-F85E-4BCC-9CC6-FAF73F56EBC4}">
      <dgm:prSet/>
      <dgm:spPr/>
      <dgm:t>
        <a:bodyPr/>
        <a:lstStyle/>
        <a:p>
          <a:endParaRPr lang="en-CA"/>
        </a:p>
      </dgm:t>
    </dgm:pt>
    <dgm:pt modelId="{A776577C-D7F6-46DA-A065-39DFBB94F569}">
      <dgm:prSet phldrT="[Text]" phldr="1"/>
      <dgm:spPr>
        <a:solidFill>
          <a:schemeClr val="bg1">
            <a:alpha val="90000"/>
          </a:schemeClr>
        </a:solidFill>
        <a:ln>
          <a:solidFill>
            <a:schemeClr val="tx1"/>
          </a:solidFill>
        </a:ln>
      </dgm:spPr>
      <dgm:t>
        <a:bodyPr/>
        <a:lstStyle/>
        <a:p>
          <a:endParaRPr lang="en-CA" dirty="0"/>
        </a:p>
      </dgm:t>
    </dgm:pt>
    <dgm:pt modelId="{37CF5FEF-6AB8-4A3C-9AE5-B92EF9E03330}" type="parTrans" cxnId="{488B28D2-2C01-44EC-808B-5FD4306DF365}">
      <dgm:prSet/>
      <dgm:spPr/>
      <dgm:t>
        <a:bodyPr/>
        <a:lstStyle/>
        <a:p>
          <a:endParaRPr lang="en-CA"/>
        </a:p>
      </dgm:t>
    </dgm:pt>
    <dgm:pt modelId="{4C1D51D7-A895-4260-9AA2-B7D3A167FA0D}" type="sibTrans" cxnId="{488B28D2-2C01-44EC-808B-5FD4306DF365}">
      <dgm:prSet/>
      <dgm:spPr/>
      <dgm:t>
        <a:bodyPr/>
        <a:lstStyle/>
        <a:p>
          <a:endParaRPr lang="en-CA"/>
        </a:p>
      </dgm:t>
    </dgm:pt>
    <dgm:pt modelId="{501C0253-F421-476D-9E10-242B183D52C3}">
      <dgm:prSet phldrT="[Text]"/>
      <dgm:spPr>
        <a:solidFill>
          <a:schemeClr val="bg1">
            <a:lumMod val="75000"/>
          </a:schemeClr>
        </a:solidFill>
        <a:ln>
          <a:solidFill>
            <a:schemeClr val="tx1"/>
          </a:solidFill>
        </a:ln>
      </dgm:spPr>
      <dgm:t>
        <a:bodyPr/>
        <a:lstStyle/>
        <a:p>
          <a:r>
            <a:rPr lang="en-US">
              <a:solidFill>
                <a:schemeClr val="tx1"/>
              </a:solidFill>
            </a:rPr>
            <a:t>L</a:t>
          </a:r>
          <a:endParaRPr lang="en-CA">
            <a:solidFill>
              <a:schemeClr val="tx1"/>
            </a:solidFill>
          </a:endParaRPr>
        </a:p>
      </dgm:t>
    </dgm:pt>
    <dgm:pt modelId="{8FBB16BA-36F1-42B9-966B-D4D52819CAA8}" type="parTrans" cxnId="{2D54BAA4-5014-43D8-9868-EA7CD9D84EC0}">
      <dgm:prSet/>
      <dgm:spPr/>
      <dgm:t>
        <a:bodyPr/>
        <a:lstStyle/>
        <a:p>
          <a:endParaRPr lang="en-CA"/>
        </a:p>
      </dgm:t>
    </dgm:pt>
    <dgm:pt modelId="{0F45A524-5AEF-4002-9F81-40C3F7D71F35}" type="sibTrans" cxnId="{2D54BAA4-5014-43D8-9868-EA7CD9D84EC0}">
      <dgm:prSet/>
      <dgm:spPr/>
      <dgm:t>
        <a:bodyPr/>
        <a:lstStyle/>
        <a:p>
          <a:endParaRPr lang="en-CA"/>
        </a:p>
      </dgm:t>
    </dgm:pt>
    <dgm:pt modelId="{FF509C91-EF67-42A3-8963-FF439420DC3E}">
      <dgm:prSet phldrT="[Text]" phldr="0"/>
      <dgm:spPr>
        <a:ln>
          <a:solidFill>
            <a:schemeClr val="tx1"/>
          </a:solidFill>
        </a:ln>
      </dgm:spPr>
      <dgm:t>
        <a:bodyPr/>
        <a:lstStyle/>
        <a:p>
          <a:pPr rtl="0"/>
          <a:r>
            <a:rPr lang="en-CA">
              <a:latin typeface="Tw Cen MT" panose="020B0602020104020603"/>
            </a:rPr>
            <a:t>What have you learned?</a:t>
          </a:r>
          <a:endParaRPr lang="en-CA"/>
        </a:p>
      </dgm:t>
    </dgm:pt>
    <dgm:pt modelId="{362A3894-74C9-4DBA-932F-10B10C5B07A8}" type="parTrans" cxnId="{7857602D-B57B-4483-A681-B2B668E3F24A}">
      <dgm:prSet/>
      <dgm:spPr/>
      <dgm:t>
        <a:bodyPr/>
        <a:lstStyle/>
        <a:p>
          <a:endParaRPr lang="en-CA"/>
        </a:p>
      </dgm:t>
    </dgm:pt>
    <dgm:pt modelId="{949E8B3D-6860-4207-85DC-2D58C2BB8541}" type="sibTrans" cxnId="{7857602D-B57B-4483-A681-B2B668E3F24A}">
      <dgm:prSet/>
      <dgm:spPr/>
      <dgm:t>
        <a:bodyPr/>
        <a:lstStyle/>
        <a:p>
          <a:endParaRPr lang="en-CA"/>
        </a:p>
      </dgm:t>
    </dgm:pt>
    <dgm:pt modelId="{1FC67BEF-52CB-4369-9D85-72986CD3E56B}">
      <dgm:prSet phldrT="[Text]" phldr="1"/>
      <dgm:spPr>
        <a:ln>
          <a:solidFill>
            <a:schemeClr val="tx1"/>
          </a:solidFill>
        </a:ln>
      </dgm:spPr>
      <dgm:t>
        <a:bodyPr/>
        <a:lstStyle/>
        <a:p>
          <a:endParaRPr lang="en-CA"/>
        </a:p>
      </dgm:t>
    </dgm:pt>
    <dgm:pt modelId="{6D65299D-DFEA-4DEF-99FA-FE59E17BB798}" type="parTrans" cxnId="{338663A6-DA69-4E07-B53D-91D2A6973CD8}">
      <dgm:prSet/>
      <dgm:spPr/>
      <dgm:t>
        <a:bodyPr/>
        <a:lstStyle/>
        <a:p>
          <a:endParaRPr lang="en-CA"/>
        </a:p>
      </dgm:t>
    </dgm:pt>
    <dgm:pt modelId="{56E9F39B-BF52-4E56-8A94-97C8F30284E6}" type="sibTrans" cxnId="{338663A6-DA69-4E07-B53D-91D2A6973CD8}">
      <dgm:prSet/>
      <dgm:spPr/>
      <dgm:t>
        <a:bodyPr/>
        <a:lstStyle/>
        <a:p>
          <a:endParaRPr lang="en-CA"/>
        </a:p>
      </dgm:t>
    </dgm:pt>
    <dgm:pt modelId="{F8ECAAC6-8452-492B-9B13-EF891F031F3D}" type="pres">
      <dgm:prSet presAssocID="{ED13DEDB-0E04-4157-B620-8E0B87AB7F9D}" presName="linearFlow" presStyleCnt="0">
        <dgm:presLayoutVars>
          <dgm:dir/>
          <dgm:animLvl val="lvl"/>
          <dgm:resizeHandles val="exact"/>
        </dgm:presLayoutVars>
      </dgm:prSet>
      <dgm:spPr/>
      <dgm:t>
        <a:bodyPr/>
        <a:lstStyle/>
        <a:p>
          <a:endParaRPr lang="en-US"/>
        </a:p>
      </dgm:t>
    </dgm:pt>
    <dgm:pt modelId="{F0D0F175-5DC3-41FD-9036-29CC2F8880FE}" type="pres">
      <dgm:prSet presAssocID="{29996216-4925-40BE-87CA-8DF3FA57B912}" presName="composite" presStyleCnt="0"/>
      <dgm:spPr/>
    </dgm:pt>
    <dgm:pt modelId="{42C3982E-0946-4D4D-B369-1A56FDF101A1}" type="pres">
      <dgm:prSet presAssocID="{29996216-4925-40BE-87CA-8DF3FA57B912}" presName="parentText" presStyleLbl="alignNode1" presStyleIdx="0" presStyleCnt="3">
        <dgm:presLayoutVars>
          <dgm:chMax val="1"/>
          <dgm:bulletEnabled val="1"/>
        </dgm:presLayoutVars>
      </dgm:prSet>
      <dgm:spPr/>
      <dgm:t>
        <a:bodyPr/>
        <a:lstStyle/>
        <a:p>
          <a:endParaRPr lang="en-US"/>
        </a:p>
      </dgm:t>
    </dgm:pt>
    <dgm:pt modelId="{A3419A00-A37C-4878-82FF-2A4BC883D16B}" type="pres">
      <dgm:prSet presAssocID="{29996216-4925-40BE-87CA-8DF3FA57B912}" presName="descendantText" presStyleLbl="alignAcc1" presStyleIdx="0" presStyleCnt="3">
        <dgm:presLayoutVars>
          <dgm:bulletEnabled val="1"/>
        </dgm:presLayoutVars>
      </dgm:prSet>
      <dgm:spPr/>
      <dgm:t>
        <a:bodyPr/>
        <a:lstStyle/>
        <a:p>
          <a:endParaRPr lang="en-US"/>
        </a:p>
      </dgm:t>
    </dgm:pt>
    <dgm:pt modelId="{95B8A157-8C26-485E-883D-BEDE241C4B59}" type="pres">
      <dgm:prSet presAssocID="{264B29B9-976E-452E-99F0-8931F20664A2}" presName="sp" presStyleCnt="0"/>
      <dgm:spPr/>
    </dgm:pt>
    <dgm:pt modelId="{4ED1715F-3662-4098-BF20-5F35C536E973}" type="pres">
      <dgm:prSet presAssocID="{BFBB53A9-83FE-451F-84B4-E143877120CD}" presName="composite" presStyleCnt="0"/>
      <dgm:spPr/>
    </dgm:pt>
    <dgm:pt modelId="{8B355FF3-734D-4B11-B205-74D063D08A43}" type="pres">
      <dgm:prSet presAssocID="{BFBB53A9-83FE-451F-84B4-E143877120CD}" presName="parentText" presStyleLbl="alignNode1" presStyleIdx="1" presStyleCnt="3">
        <dgm:presLayoutVars>
          <dgm:chMax val="1"/>
          <dgm:bulletEnabled val="1"/>
        </dgm:presLayoutVars>
      </dgm:prSet>
      <dgm:spPr/>
      <dgm:t>
        <a:bodyPr/>
        <a:lstStyle/>
        <a:p>
          <a:endParaRPr lang="en-US"/>
        </a:p>
      </dgm:t>
    </dgm:pt>
    <dgm:pt modelId="{1B53D03C-87B2-4C29-B834-FED7802BC82C}" type="pres">
      <dgm:prSet presAssocID="{BFBB53A9-83FE-451F-84B4-E143877120CD}" presName="descendantText" presStyleLbl="alignAcc1" presStyleIdx="1" presStyleCnt="3">
        <dgm:presLayoutVars>
          <dgm:bulletEnabled val="1"/>
        </dgm:presLayoutVars>
      </dgm:prSet>
      <dgm:spPr/>
      <dgm:t>
        <a:bodyPr/>
        <a:lstStyle/>
        <a:p>
          <a:endParaRPr lang="en-US"/>
        </a:p>
      </dgm:t>
    </dgm:pt>
    <dgm:pt modelId="{E991E253-B590-47E8-A1EB-EFC55B0AC3DA}" type="pres">
      <dgm:prSet presAssocID="{410E32CB-513C-4AFB-8A16-216CDC46CC26}" presName="sp" presStyleCnt="0"/>
      <dgm:spPr/>
    </dgm:pt>
    <dgm:pt modelId="{EDAFB1CB-5B74-4DC0-8DC9-DC435C937F27}" type="pres">
      <dgm:prSet presAssocID="{501C0253-F421-476D-9E10-242B183D52C3}" presName="composite" presStyleCnt="0"/>
      <dgm:spPr/>
    </dgm:pt>
    <dgm:pt modelId="{E824932B-258D-4DDF-BF29-95420172253A}" type="pres">
      <dgm:prSet presAssocID="{501C0253-F421-476D-9E10-242B183D52C3}" presName="parentText" presStyleLbl="alignNode1" presStyleIdx="2" presStyleCnt="3">
        <dgm:presLayoutVars>
          <dgm:chMax val="1"/>
          <dgm:bulletEnabled val="1"/>
        </dgm:presLayoutVars>
      </dgm:prSet>
      <dgm:spPr/>
      <dgm:t>
        <a:bodyPr/>
        <a:lstStyle/>
        <a:p>
          <a:endParaRPr lang="en-US"/>
        </a:p>
      </dgm:t>
    </dgm:pt>
    <dgm:pt modelId="{E69B0E1F-65DC-4175-A252-BAF6910B6872}" type="pres">
      <dgm:prSet presAssocID="{501C0253-F421-476D-9E10-242B183D52C3}" presName="descendantText" presStyleLbl="alignAcc1" presStyleIdx="2" presStyleCnt="3">
        <dgm:presLayoutVars>
          <dgm:bulletEnabled val="1"/>
        </dgm:presLayoutVars>
      </dgm:prSet>
      <dgm:spPr/>
      <dgm:t>
        <a:bodyPr/>
        <a:lstStyle/>
        <a:p>
          <a:endParaRPr lang="en-US"/>
        </a:p>
      </dgm:t>
    </dgm:pt>
  </dgm:ptLst>
  <dgm:cxnLst>
    <dgm:cxn modelId="{0BC2DCDD-4B6C-46B0-99FA-B172DD804277}" type="presOf" srcId="{7F72329B-F253-4D46-A407-7FB1C991788F}" destId="{A3419A00-A37C-4878-82FF-2A4BC883D16B}" srcOrd="0" destOrd="0" presId="urn:microsoft.com/office/officeart/2005/8/layout/chevron2"/>
    <dgm:cxn modelId="{C4B32914-8688-428F-815E-250400346EBB}" srcId="{ED13DEDB-0E04-4157-B620-8E0B87AB7F9D}" destId="{29996216-4925-40BE-87CA-8DF3FA57B912}" srcOrd="0" destOrd="0" parTransId="{9A7FE3B1-3C6D-439C-B105-CA173281D578}" sibTransId="{264B29B9-976E-452E-99F0-8931F20664A2}"/>
    <dgm:cxn modelId="{6FBDF2A4-5F2E-47D9-A1B4-521C48CDCB46}" type="presOf" srcId="{BFBB53A9-83FE-451F-84B4-E143877120CD}" destId="{8B355FF3-734D-4B11-B205-74D063D08A43}" srcOrd="0" destOrd="0" presId="urn:microsoft.com/office/officeart/2005/8/layout/chevron2"/>
    <dgm:cxn modelId="{6B4063CB-4618-4D0A-9348-D68F9C95A3E0}" srcId="{29996216-4925-40BE-87CA-8DF3FA57B912}" destId="{7F72329B-F253-4D46-A407-7FB1C991788F}" srcOrd="0" destOrd="0" parTransId="{8152BEAD-66F6-448A-9C88-DFCC9C40FFE1}" sibTransId="{98A20B71-32F2-494C-943E-7B9E37C64D7E}"/>
    <dgm:cxn modelId="{0D849AE5-77A2-4D16-84AD-331655EA05B1}" srcId="{ED13DEDB-0E04-4157-B620-8E0B87AB7F9D}" destId="{BFBB53A9-83FE-451F-84B4-E143877120CD}" srcOrd="1" destOrd="0" parTransId="{68F582EF-7C0E-4E77-AEE5-37578D40108E}" sibTransId="{410E32CB-513C-4AFB-8A16-216CDC46CC26}"/>
    <dgm:cxn modelId="{7057B36D-9EDA-40D5-BCBD-3345264AB4E4}" type="presOf" srcId="{501C0253-F421-476D-9E10-242B183D52C3}" destId="{E824932B-258D-4DDF-BF29-95420172253A}" srcOrd="0" destOrd="0" presId="urn:microsoft.com/office/officeart/2005/8/layout/chevron2"/>
    <dgm:cxn modelId="{4A5E9348-92DA-40C8-9A79-41FA1679C7C5}" type="presOf" srcId="{A776577C-D7F6-46DA-A065-39DFBB94F569}" destId="{1B53D03C-87B2-4C29-B834-FED7802BC82C}" srcOrd="0" destOrd="1" presId="urn:microsoft.com/office/officeart/2005/8/layout/chevron2"/>
    <dgm:cxn modelId="{488B28D2-2C01-44EC-808B-5FD4306DF365}" srcId="{BFBB53A9-83FE-451F-84B4-E143877120CD}" destId="{A776577C-D7F6-46DA-A065-39DFBB94F569}" srcOrd="1" destOrd="0" parTransId="{37CF5FEF-6AB8-4A3C-9AE5-B92EF9E03330}" sibTransId="{4C1D51D7-A895-4260-9AA2-B7D3A167FA0D}"/>
    <dgm:cxn modelId="{8F92A858-2D12-4403-BA98-E703E99A9BC5}" type="presOf" srcId="{0C5861B2-A589-407D-A21D-5FCDE708E302}" destId="{1B53D03C-87B2-4C29-B834-FED7802BC82C}" srcOrd="0" destOrd="0" presId="urn:microsoft.com/office/officeart/2005/8/layout/chevron2"/>
    <dgm:cxn modelId="{F2126A1C-F85E-4BCC-9CC6-FAF73F56EBC4}" srcId="{BFBB53A9-83FE-451F-84B4-E143877120CD}" destId="{0C5861B2-A589-407D-A21D-5FCDE708E302}" srcOrd="0" destOrd="0" parTransId="{7790BF27-870F-493A-B148-C330E7745478}" sibTransId="{3BC4EEB5-6B36-4946-94FF-4A3858F64904}"/>
    <dgm:cxn modelId="{CE5D8D5D-2BA4-4EB0-9C52-DD0DB3883DBD}" type="presOf" srcId="{ED13DEDB-0E04-4157-B620-8E0B87AB7F9D}" destId="{F8ECAAC6-8452-492B-9B13-EF891F031F3D}" srcOrd="0" destOrd="0" presId="urn:microsoft.com/office/officeart/2005/8/layout/chevron2"/>
    <dgm:cxn modelId="{052CF313-1919-4D7F-A0E6-2DC0C5A19E32}" type="presOf" srcId="{29996216-4925-40BE-87CA-8DF3FA57B912}" destId="{42C3982E-0946-4D4D-B369-1A56FDF101A1}" srcOrd="0" destOrd="0" presId="urn:microsoft.com/office/officeart/2005/8/layout/chevron2"/>
    <dgm:cxn modelId="{338663A6-DA69-4E07-B53D-91D2A6973CD8}" srcId="{501C0253-F421-476D-9E10-242B183D52C3}" destId="{1FC67BEF-52CB-4369-9D85-72986CD3E56B}" srcOrd="1" destOrd="0" parTransId="{6D65299D-DFEA-4DEF-99FA-FE59E17BB798}" sibTransId="{56E9F39B-BF52-4E56-8A94-97C8F30284E6}"/>
    <dgm:cxn modelId="{DB2CEC5D-A58E-4F23-A397-39BFDD1B7C44}" type="presOf" srcId="{FF509C91-EF67-42A3-8963-FF439420DC3E}" destId="{E69B0E1F-65DC-4175-A252-BAF6910B6872}" srcOrd="0" destOrd="0" presId="urn:microsoft.com/office/officeart/2005/8/layout/chevron2"/>
    <dgm:cxn modelId="{227DF9BE-7D37-40EB-895C-4D313D7CCA04}" type="presOf" srcId="{612FFCC3-74B9-4576-9B5F-1DC301027758}" destId="{A3419A00-A37C-4878-82FF-2A4BC883D16B}" srcOrd="0" destOrd="1" presId="urn:microsoft.com/office/officeart/2005/8/layout/chevron2"/>
    <dgm:cxn modelId="{1941EE5B-3F5A-44DF-BDFA-93A816A51B98}" srcId="{29996216-4925-40BE-87CA-8DF3FA57B912}" destId="{612FFCC3-74B9-4576-9B5F-1DC301027758}" srcOrd="1" destOrd="0" parTransId="{25861A6D-E224-4BBB-9ECE-8E9EEDDFF4C5}" sibTransId="{6C90CDF9-4D4B-4CAC-A253-EC5A4CF0B33B}"/>
    <dgm:cxn modelId="{8DEB7D10-C472-48FF-A21C-C4363502DA71}" type="presOf" srcId="{1FC67BEF-52CB-4369-9D85-72986CD3E56B}" destId="{E69B0E1F-65DC-4175-A252-BAF6910B6872}" srcOrd="0" destOrd="1" presId="urn:microsoft.com/office/officeart/2005/8/layout/chevron2"/>
    <dgm:cxn modelId="{2D54BAA4-5014-43D8-9868-EA7CD9D84EC0}" srcId="{ED13DEDB-0E04-4157-B620-8E0B87AB7F9D}" destId="{501C0253-F421-476D-9E10-242B183D52C3}" srcOrd="2" destOrd="0" parTransId="{8FBB16BA-36F1-42B9-966B-D4D52819CAA8}" sibTransId="{0F45A524-5AEF-4002-9F81-40C3F7D71F35}"/>
    <dgm:cxn modelId="{7857602D-B57B-4483-A681-B2B668E3F24A}" srcId="{501C0253-F421-476D-9E10-242B183D52C3}" destId="{FF509C91-EF67-42A3-8963-FF439420DC3E}" srcOrd="0" destOrd="0" parTransId="{362A3894-74C9-4DBA-932F-10B10C5B07A8}" sibTransId="{949E8B3D-6860-4207-85DC-2D58C2BB8541}"/>
    <dgm:cxn modelId="{39FAD97A-2F56-4E8B-81AF-51E803C90574}" type="presParOf" srcId="{F8ECAAC6-8452-492B-9B13-EF891F031F3D}" destId="{F0D0F175-5DC3-41FD-9036-29CC2F8880FE}" srcOrd="0" destOrd="0" presId="urn:microsoft.com/office/officeart/2005/8/layout/chevron2"/>
    <dgm:cxn modelId="{E6D8DBBC-7ED6-4829-B927-29E401F0BE36}" type="presParOf" srcId="{F0D0F175-5DC3-41FD-9036-29CC2F8880FE}" destId="{42C3982E-0946-4D4D-B369-1A56FDF101A1}" srcOrd="0" destOrd="0" presId="urn:microsoft.com/office/officeart/2005/8/layout/chevron2"/>
    <dgm:cxn modelId="{ED998743-B124-4CBF-B40B-74AEA9F97E38}" type="presParOf" srcId="{F0D0F175-5DC3-41FD-9036-29CC2F8880FE}" destId="{A3419A00-A37C-4878-82FF-2A4BC883D16B}" srcOrd="1" destOrd="0" presId="urn:microsoft.com/office/officeart/2005/8/layout/chevron2"/>
    <dgm:cxn modelId="{AD7C2A78-B91D-4CF3-99F3-9C9B81798CA4}" type="presParOf" srcId="{F8ECAAC6-8452-492B-9B13-EF891F031F3D}" destId="{95B8A157-8C26-485E-883D-BEDE241C4B59}" srcOrd="1" destOrd="0" presId="urn:microsoft.com/office/officeart/2005/8/layout/chevron2"/>
    <dgm:cxn modelId="{20F87E3F-741F-4FDA-BFC6-6D52719A70EC}" type="presParOf" srcId="{F8ECAAC6-8452-492B-9B13-EF891F031F3D}" destId="{4ED1715F-3662-4098-BF20-5F35C536E973}" srcOrd="2" destOrd="0" presId="urn:microsoft.com/office/officeart/2005/8/layout/chevron2"/>
    <dgm:cxn modelId="{88446415-2579-4296-B656-16E2060438F4}" type="presParOf" srcId="{4ED1715F-3662-4098-BF20-5F35C536E973}" destId="{8B355FF3-734D-4B11-B205-74D063D08A43}" srcOrd="0" destOrd="0" presId="urn:microsoft.com/office/officeart/2005/8/layout/chevron2"/>
    <dgm:cxn modelId="{C6B97F00-EDD5-4FA9-8294-B4C37B01E8D0}" type="presParOf" srcId="{4ED1715F-3662-4098-BF20-5F35C536E973}" destId="{1B53D03C-87B2-4C29-B834-FED7802BC82C}" srcOrd="1" destOrd="0" presId="urn:microsoft.com/office/officeart/2005/8/layout/chevron2"/>
    <dgm:cxn modelId="{9B0C6BFC-721A-4C13-B134-3387CA0CEF2A}" type="presParOf" srcId="{F8ECAAC6-8452-492B-9B13-EF891F031F3D}" destId="{E991E253-B590-47E8-A1EB-EFC55B0AC3DA}" srcOrd="3" destOrd="0" presId="urn:microsoft.com/office/officeart/2005/8/layout/chevron2"/>
    <dgm:cxn modelId="{02EE6A04-DD3E-49B4-8B46-19735F16609A}" type="presParOf" srcId="{F8ECAAC6-8452-492B-9B13-EF891F031F3D}" destId="{EDAFB1CB-5B74-4DC0-8DC9-DC435C937F27}" srcOrd="4" destOrd="0" presId="urn:microsoft.com/office/officeart/2005/8/layout/chevron2"/>
    <dgm:cxn modelId="{ED31A7E8-AAFC-44CA-A037-AB2EBB72E8E8}" type="presParOf" srcId="{EDAFB1CB-5B74-4DC0-8DC9-DC435C937F27}" destId="{E824932B-258D-4DDF-BF29-95420172253A}" srcOrd="0" destOrd="0" presId="urn:microsoft.com/office/officeart/2005/8/layout/chevron2"/>
    <dgm:cxn modelId="{ED8DA67B-4B9E-4BF1-8BB1-03516186B1E8}" type="presParOf" srcId="{EDAFB1CB-5B74-4DC0-8DC9-DC435C937F27}" destId="{E69B0E1F-65DC-4175-A252-BAF6910B687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3982E-0946-4D4D-B369-1A56FDF101A1}">
      <dsp:nvSpPr>
        <dsp:cNvPr id="0" name=""/>
        <dsp:cNvSpPr/>
      </dsp:nvSpPr>
      <dsp:spPr>
        <a:xfrm rot="5400000">
          <a:off x="-224885" y="226596"/>
          <a:ext cx="1499237" cy="1049466"/>
        </a:xfrm>
        <a:prstGeom prst="chevron">
          <a:avLst/>
        </a:prstGeom>
        <a:solidFill>
          <a:schemeClr val="bg1">
            <a:lumMod val="75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solidFill>
                <a:schemeClr val="tx1"/>
              </a:solidFill>
            </a:rPr>
            <a:t>K</a:t>
          </a:r>
          <a:endParaRPr lang="en-CA" sz="2900" kern="1200">
            <a:solidFill>
              <a:schemeClr val="tx1"/>
            </a:solidFill>
          </a:endParaRPr>
        </a:p>
      </dsp:txBody>
      <dsp:txXfrm rot="-5400000">
        <a:off x="1" y="526443"/>
        <a:ext cx="1049466" cy="449771"/>
      </dsp:txXfrm>
    </dsp:sp>
    <dsp:sp modelId="{A3419A00-A37C-4878-82FF-2A4BC883D16B}">
      <dsp:nvSpPr>
        <dsp:cNvPr id="0" name=""/>
        <dsp:cNvSpPr/>
      </dsp:nvSpPr>
      <dsp:spPr>
        <a:xfrm rot="5400000">
          <a:off x="3057668" y="-2006491"/>
          <a:ext cx="974504" cy="4990909"/>
        </a:xfrm>
        <a:prstGeom prst="round2SameRect">
          <a:avLst/>
        </a:prstGeom>
        <a:solidFill>
          <a:schemeClr val="bg1">
            <a:alpha val="9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rtl="0">
            <a:lnSpc>
              <a:spcPct val="90000"/>
            </a:lnSpc>
            <a:spcBef>
              <a:spcPct val="0"/>
            </a:spcBef>
            <a:spcAft>
              <a:spcPct val="15000"/>
            </a:spcAft>
            <a:buChar char="••"/>
          </a:pPr>
          <a:r>
            <a:rPr lang="en-CA" sz="2700" kern="1200">
              <a:latin typeface="Tw Cen MT" panose="020B0602020104020603"/>
            </a:rPr>
            <a:t>What do you already know?</a:t>
          </a:r>
          <a:endParaRPr lang="en-CA" sz="2700" kern="1200"/>
        </a:p>
        <a:p>
          <a:pPr marL="228600" lvl="1" indent="-228600" algn="l" defTabSz="1200150">
            <a:lnSpc>
              <a:spcPct val="90000"/>
            </a:lnSpc>
            <a:spcBef>
              <a:spcPct val="0"/>
            </a:spcBef>
            <a:spcAft>
              <a:spcPct val="15000"/>
            </a:spcAft>
            <a:buChar char="••"/>
          </a:pPr>
          <a:endParaRPr lang="en-CA" sz="2700" kern="1200"/>
        </a:p>
      </dsp:txBody>
      <dsp:txXfrm rot="-5400000">
        <a:off x="1049466" y="49282"/>
        <a:ext cx="4943338" cy="879362"/>
      </dsp:txXfrm>
    </dsp:sp>
    <dsp:sp modelId="{8B355FF3-734D-4B11-B205-74D063D08A43}">
      <dsp:nvSpPr>
        <dsp:cNvPr id="0" name=""/>
        <dsp:cNvSpPr/>
      </dsp:nvSpPr>
      <dsp:spPr>
        <a:xfrm rot="5400000">
          <a:off x="-224885" y="1530446"/>
          <a:ext cx="1499237" cy="1049466"/>
        </a:xfrm>
        <a:prstGeom prst="chevron">
          <a:avLst/>
        </a:prstGeom>
        <a:solidFill>
          <a:schemeClr val="bg1">
            <a:lumMod val="75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solidFill>
                <a:schemeClr val="tx1"/>
              </a:solidFill>
            </a:rPr>
            <a:t>W</a:t>
          </a:r>
          <a:endParaRPr lang="en-CA" sz="2900" kern="1200">
            <a:solidFill>
              <a:schemeClr val="tx1"/>
            </a:solidFill>
          </a:endParaRPr>
        </a:p>
      </dsp:txBody>
      <dsp:txXfrm rot="-5400000">
        <a:off x="1" y="1830293"/>
        <a:ext cx="1049466" cy="449771"/>
      </dsp:txXfrm>
    </dsp:sp>
    <dsp:sp modelId="{1B53D03C-87B2-4C29-B834-FED7802BC82C}">
      <dsp:nvSpPr>
        <dsp:cNvPr id="0" name=""/>
        <dsp:cNvSpPr/>
      </dsp:nvSpPr>
      <dsp:spPr>
        <a:xfrm rot="5400000">
          <a:off x="3057668" y="-702641"/>
          <a:ext cx="974504" cy="4990909"/>
        </a:xfrm>
        <a:prstGeom prst="round2SameRect">
          <a:avLst/>
        </a:prstGeom>
        <a:solidFill>
          <a:schemeClr val="bg1">
            <a:alpha val="9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rtl="0">
            <a:lnSpc>
              <a:spcPct val="90000"/>
            </a:lnSpc>
            <a:spcBef>
              <a:spcPct val="0"/>
            </a:spcBef>
            <a:spcAft>
              <a:spcPct val="15000"/>
            </a:spcAft>
            <a:buChar char="••"/>
          </a:pPr>
          <a:r>
            <a:rPr lang="en-CA" sz="2700" kern="1200">
              <a:latin typeface="Tw Cen MT" panose="020B0602020104020603"/>
            </a:rPr>
            <a:t>What do you wonder?</a:t>
          </a:r>
          <a:endParaRPr lang="en-CA" sz="2700" kern="1200"/>
        </a:p>
        <a:p>
          <a:pPr marL="228600" lvl="1" indent="-228600" algn="l" defTabSz="1200150">
            <a:lnSpc>
              <a:spcPct val="90000"/>
            </a:lnSpc>
            <a:spcBef>
              <a:spcPct val="0"/>
            </a:spcBef>
            <a:spcAft>
              <a:spcPct val="15000"/>
            </a:spcAft>
            <a:buChar char="••"/>
          </a:pPr>
          <a:endParaRPr lang="en-CA" sz="2700" kern="1200" dirty="0"/>
        </a:p>
      </dsp:txBody>
      <dsp:txXfrm rot="-5400000">
        <a:off x="1049466" y="1353132"/>
        <a:ext cx="4943338" cy="879362"/>
      </dsp:txXfrm>
    </dsp:sp>
    <dsp:sp modelId="{E824932B-258D-4DDF-BF29-95420172253A}">
      <dsp:nvSpPr>
        <dsp:cNvPr id="0" name=""/>
        <dsp:cNvSpPr/>
      </dsp:nvSpPr>
      <dsp:spPr>
        <a:xfrm rot="5400000">
          <a:off x="-224885" y="2834297"/>
          <a:ext cx="1499237" cy="1049466"/>
        </a:xfrm>
        <a:prstGeom prst="chevron">
          <a:avLst/>
        </a:prstGeom>
        <a:solidFill>
          <a:schemeClr val="bg1">
            <a:lumMod val="75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a:solidFill>
                <a:schemeClr val="tx1"/>
              </a:solidFill>
            </a:rPr>
            <a:t>L</a:t>
          </a:r>
          <a:endParaRPr lang="en-CA" sz="2900" kern="1200">
            <a:solidFill>
              <a:schemeClr val="tx1"/>
            </a:solidFill>
          </a:endParaRPr>
        </a:p>
      </dsp:txBody>
      <dsp:txXfrm rot="-5400000">
        <a:off x="1" y="3134144"/>
        <a:ext cx="1049466" cy="449771"/>
      </dsp:txXfrm>
    </dsp:sp>
    <dsp:sp modelId="{E69B0E1F-65DC-4175-A252-BAF6910B6872}">
      <dsp:nvSpPr>
        <dsp:cNvPr id="0" name=""/>
        <dsp:cNvSpPr/>
      </dsp:nvSpPr>
      <dsp:spPr>
        <a:xfrm rot="5400000">
          <a:off x="3057668" y="601209"/>
          <a:ext cx="974504" cy="4990909"/>
        </a:xfrm>
        <a:prstGeom prst="round2SameRect">
          <a:avLst/>
        </a:prstGeom>
        <a:solidFill>
          <a:schemeClr val="lt1">
            <a:alpha val="90000"/>
            <a:hueOff val="0"/>
            <a:satOff val="0"/>
            <a:lumOff val="0"/>
            <a:alphaOff val="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rtl="0">
            <a:lnSpc>
              <a:spcPct val="90000"/>
            </a:lnSpc>
            <a:spcBef>
              <a:spcPct val="0"/>
            </a:spcBef>
            <a:spcAft>
              <a:spcPct val="15000"/>
            </a:spcAft>
            <a:buChar char="••"/>
          </a:pPr>
          <a:r>
            <a:rPr lang="en-CA" sz="2700" kern="1200">
              <a:latin typeface="Tw Cen MT" panose="020B0602020104020603"/>
            </a:rPr>
            <a:t>What have you learned?</a:t>
          </a:r>
          <a:endParaRPr lang="en-CA" sz="2700" kern="1200"/>
        </a:p>
        <a:p>
          <a:pPr marL="228600" lvl="1" indent="-228600" algn="l" defTabSz="1200150">
            <a:lnSpc>
              <a:spcPct val="90000"/>
            </a:lnSpc>
            <a:spcBef>
              <a:spcPct val="0"/>
            </a:spcBef>
            <a:spcAft>
              <a:spcPct val="15000"/>
            </a:spcAft>
            <a:buChar char="••"/>
          </a:pPr>
          <a:endParaRPr lang="en-CA" sz="2700" kern="1200"/>
        </a:p>
      </dsp:txBody>
      <dsp:txXfrm rot="-5400000">
        <a:off x="1049466" y="2656983"/>
        <a:ext cx="4943338" cy="8793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77C06-5DEF-4E55-98E7-3C8779ABF47B}" type="datetimeFigureOut">
              <a:rPr lang="en-US" smtClean="0"/>
              <a:t>2/10/2021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FFA1B-BA41-4785-BEA7-D4C6947FE9AF}" type="slidenum">
              <a:rPr lang="en-US" smtClean="0"/>
              <a:t>‹#›</a:t>
            </a:fld>
            <a:endParaRPr lang="en-US"/>
          </a:p>
        </p:txBody>
      </p:sp>
    </p:spTree>
    <p:extLst>
      <p:ext uri="{BB962C8B-B14F-4D97-AF65-F5344CB8AC3E}">
        <p14:creationId xmlns:p14="http://schemas.microsoft.com/office/powerpoint/2010/main" val="371977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mbcommunitiesinbloom.ca/community-resources/grants-contests/" TargetMode="External"/><Relationship Id="rId3" Type="http://schemas.openxmlformats.org/officeDocument/2006/relationships/hyperlink" Target="https://www.pnc.com/en/about-pnc/corporate-responsibility/grow-up-great/lesson-center/farm-to-preschool/seeds-in-our-food.html" TargetMode="External"/><Relationship Id="rId7" Type="http://schemas.openxmlformats.org/officeDocument/2006/relationships/hyperlink" Target="https://www.towergarden.ca/school-garden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littlegreenthumbs.org/" TargetMode="External"/><Relationship Id="rId11" Type="http://schemas.openxmlformats.org/officeDocument/2006/relationships/hyperlink" Target="https://www.gov.mb.ca/grants/grant-subject.html" TargetMode="External"/><Relationship Id="rId5" Type="http://schemas.openxmlformats.org/officeDocument/2006/relationships/hyperlink" Target="https://onetimethrough.com/springtime-seed-hunting/" TargetMode="External"/><Relationship Id="rId10" Type="http://schemas.openxmlformats.org/officeDocument/2006/relationships/hyperlink" Target="https://www.edu.gov.mb.ca/k12/esd/grant/index.html" TargetMode="External"/><Relationship Id="rId4" Type="http://schemas.openxmlformats.org/officeDocument/2006/relationships/hyperlink" Target="https://www.scholastic.com/teachers/lesson-plans/teaching-content/comparing-seeds-nature-activity/" TargetMode="External"/><Relationship Id="rId9" Type="http://schemas.openxmlformats.org/officeDocument/2006/relationships/hyperlink" Target="https://can-plant.ca/Community-Planting-Grants.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youtube.com/watch?v=r6cSSdmFOaU" TargetMode="External"/><Relationship Id="rId3" Type="http://schemas.openxmlformats.org/officeDocument/2006/relationships/hyperlink" Target="https://www.aptn.ca/chuckandthefirstpeopleskitchen/" TargetMode="External"/><Relationship Id="rId7" Type="http://schemas.openxmlformats.org/officeDocument/2006/relationships/hyperlink" Target="https://www.youtube.com/watch?v=XbdyrCvNL20&amp;t=74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feastcafebistro.com/" TargetMode="External"/><Relationship Id="rId5" Type="http://schemas.openxmlformats.org/officeDocument/2006/relationships/hyperlink" Target="https://www.aptn.ca/feast/" TargetMode="External"/><Relationship Id="rId4" Type="http://schemas.openxmlformats.org/officeDocument/2006/relationships/hyperlink" Target="https://www.aptn.ca/moosemeatandmarmalade/" TargetMode="External"/><Relationship Id="rId9" Type="http://schemas.openxmlformats.org/officeDocument/2006/relationships/hyperlink" Target="https://indigenouscuisine.ca/"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ao.org/indigenous-peoples/e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1VWT2LWRJV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ewworldideas.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bc.ca/player/play/126730553953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anitobamuseum.ca/main/education/virtual-programs/first-farmer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ildarchaeology.com/" TargetMode="External"/><Relationship Id="rId5" Type="http://schemas.openxmlformats.org/officeDocument/2006/relationships/hyperlink" Target="https://manitobaarchaeologicalsociety.ca/" TargetMode="External"/><Relationship Id="rId4" Type="http://schemas.openxmlformats.org/officeDocument/2006/relationships/hyperlink" Target="http://www.mhs.mb.ca/docs/mb_history/31/firstfarmers.shtml"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nmfccc.ca/links-and-articles.html" TargetMode="External"/><Relationship Id="rId13" Type="http://schemas.openxmlformats.org/officeDocument/2006/relationships/hyperlink" Target="https://www.cbc.ca/radio/unreserved/using-food-to-strengthen-indigenous-culture-and-resist-colonization-1.5126272" TargetMode="External"/><Relationship Id="rId3" Type="http://schemas.openxmlformats.org/officeDocument/2006/relationships/hyperlink" Target="https://www.naturalcuriosity.ca/" TargetMode="External"/><Relationship Id="rId7" Type="http://schemas.openxmlformats.org/officeDocument/2006/relationships/hyperlink" Target="http://www.nmfccc.ca/blog/peguis-first-nation-peguis-agriculture-project" TargetMode="External"/><Relationship Id="rId12" Type="http://schemas.openxmlformats.org/officeDocument/2006/relationships/hyperlink" Target="http://www.borealgardening.co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eseedchange.org/indigenous-food-sovereignty-in-action-a-qa-with-carl-mccorrister-of-peguis-first-nation/" TargetMode="External"/><Relationship Id="rId11" Type="http://schemas.openxmlformats.org/officeDocument/2006/relationships/hyperlink" Target="https://www.cbc.ca/news/indigenous/traditional-food-health-care-1.5139304" TargetMode="External"/><Relationship Id="rId5" Type="http://schemas.openxmlformats.org/officeDocument/2006/relationships/hyperlink" Target="https://www.producer.com/production/muskoday-reignite-relationship-with-food-organic-matters/" TargetMode="External"/><Relationship Id="rId10" Type="http://schemas.openxmlformats.org/officeDocument/2006/relationships/hyperlink" Target="http://www.nmfccc.ca/uploads/4/4/1/7/44170639/7waystostandposterfinal.pdf" TargetMode="External"/><Relationship Id="rId4" Type="http://schemas.openxmlformats.org/officeDocument/2006/relationships/hyperlink" Target="https://www.edu.gov.mb.ca/k12/docs/policy/abpersp/ab_persp.pdf" TargetMode="External"/><Relationship Id="rId9" Type="http://schemas.openxmlformats.org/officeDocument/2006/relationships/hyperlink" Target="https://www.google.com/maps/d/u/0/viewer?mid=1oJUIKoPXI-_vVxB6kjEt-yWwV5x6Qmpu&amp;ll=69.17904837810917,-99.496619759454&amp;z=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may want to ask students what they think this unit will be about. </a:t>
            </a:r>
          </a:p>
        </p:txBody>
      </p:sp>
      <p:sp>
        <p:nvSpPr>
          <p:cNvPr id="4" name="Slide Number Placeholder 3"/>
          <p:cNvSpPr>
            <a:spLocks noGrp="1"/>
          </p:cNvSpPr>
          <p:nvPr>
            <p:ph type="sldNum" sz="quarter" idx="5"/>
          </p:nvPr>
        </p:nvSpPr>
        <p:spPr/>
        <p:txBody>
          <a:bodyPr/>
          <a:lstStyle/>
          <a:p>
            <a:fld id="{7E6FFA1B-BA41-4785-BEA7-D4C6947FE9AF}" type="slidenum">
              <a:rPr lang="en-US" smtClean="0"/>
              <a:t>1</a:t>
            </a:fld>
            <a:endParaRPr lang="en-US"/>
          </a:p>
        </p:txBody>
      </p:sp>
    </p:spTree>
    <p:extLst>
      <p:ext uri="{BB962C8B-B14F-4D97-AF65-F5344CB8AC3E}">
        <p14:creationId xmlns:p14="http://schemas.microsoft.com/office/powerpoint/2010/main" val="197115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is The Wampanoag Way BLM to support this activity. </a:t>
            </a:r>
          </a:p>
          <a:p>
            <a:r>
              <a:rPr lang="en-US" dirty="0">
                <a:cs typeface="Calibri"/>
              </a:rPr>
              <a:t>Although, </a:t>
            </a:r>
            <a:r>
              <a:rPr lang="en-US" dirty="0"/>
              <a:t>the Wampanoag are Indigenous to the northeastern United States, they would've lived a lifestyle similar to the Haudenosaunee (Iroquois) and the Wendat (Huron) nations in present day Canada.</a:t>
            </a:r>
            <a:endParaRPr lang="en-CA" dirty="0">
              <a:cs typeface="Calibri"/>
            </a:endParaRPr>
          </a:p>
        </p:txBody>
      </p:sp>
      <p:sp>
        <p:nvSpPr>
          <p:cNvPr id="4" name="Slide Number Placeholder 3"/>
          <p:cNvSpPr>
            <a:spLocks noGrp="1"/>
          </p:cNvSpPr>
          <p:nvPr>
            <p:ph type="sldNum" sz="quarter" idx="5"/>
          </p:nvPr>
        </p:nvSpPr>
        <p:spPr/>
        <p:txBody>
          <a:bodyPr/>
          <a:lstStyle/>
          <a:p>
            <a:fld id="{7E6FFA1B-BA41-4785-BEA7-D4C6947FE9AF}" type="slidenum">
              <a:rPr lang="en-US" smtClean="0"/>
              <a:t>11</a:t>
            </a:fld>
            <a:endParaRPr lang="en-US"/>
          </a:p>
        </p:txBody>
      </p:sp>
    </p:spTree>
    <p:extLst>
      <p:ext uri="{BB962C8B-B14F-4D97-AF65-F5344CB8AC3E}">
        <p14:creationId xmlns:p14="http://schemas.microsoft.com/office/powerpoint/2010/main" val="113638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resources about seeds and gardening: </a:t>
            </a:r>
          </a:p>
          <a:p>
            <a:r>
              <a:rPr lang="en-CA" sz="1200" u="sng" kern="1200" dirty="0">
                <a:solidFill>
                  <a:schemeClr val="tx1"/>
                </a:solidFill>
                <a:effectLst/>
                <a:latin typeface="+mn-lt"/>
                <a:ea typeface="+mn-ea"/>
                <a:cs typeface="+mn-cs"/>
                <a:hlinkClick r:id="rId3"/>
              </a:rPr>
              <a:t>https://www.pnc.com/en/about-pnc/corporate-responsibility/grow-up-great/lesson-center/farm-to-preschool/seeds-in-our-food.html</a:t>
            </a:r>
            <a:r>
              <a:rPr lang="en-CA" dirty="0"/>
              <a:t> </a:t>
            </a:r>
            <a:endParaRPr lang="en-CA" sz="1200" kern="1200" dirty="0">
              <a:solidFill>
                <a:schemeClr val="tx1"/>
              </a:solidFill>
              <a:effectLst/>
              <a:latin typeface="+mn-lt"/>
              <a:cs typeface="Calibri"/>
            </a:endParaRPr>
          </a:p>
          <a:p>
            <a:r>
              <a:rPr lang="en-CA" sz="1200" u="sng" kern="1200" dirty="0">
                <a:solidFill>
                  <a:schemeClr val="tx1"/>
                </a:solidFill>
                <a:effectLst/>
                <a:latin typeface="+mn-lt"/>
                <a:ea typeface="+mn-ea"/>
                <a:cs typeface="+mn-cs"/>
                <a:hlinkClick r:id="rId4"/>
              </a:rPr>
              <a:t>https://www.scholastic.com/teachers/lesson-plans/teaching-content/comparing-seeds-nature-activity/</a:t>
            </a:r>
            <a:endParaRPr lang="en-CA" sz="1200" kern="1200" dirty="0">
              <a:solidFill>
                <a:schemeClr val="tx1"/>
              </a:solidFill>
              <a:effectLst/>
              <a:latin typeface="+mn-lt"/>
              <a:ea typeface="+mn-ea"/>
              <a:cs typeface="+mn-cs"/>
            </a:endParaRPr>
          </a:p>
          <a:p>
            <a:pPr>
              <a:defRPr/>
            </a:pPr>
            <a:r>
              <a:rPr lang="en-CA" sz="1200" kern="1200" dirty="0">
                <a:solidFill>
                  <a:schemeClr val="tx1"/>
                </a:solidFill>
                <a:effectLst/>
                <a:latin typeface="+mn-lt"/>
                <a:ea typeface="+mn-ea"/>
                <a:cs typeface="+mn-cs"/>
              </a:rPr>
              <a:t>Springtime Seed Hunting and Collecting: </a:t>
            </a:r>
            <a:r>
              <a:rPr lang="en-CA" sz="1200" u="sng" kern="1200" dirty="0">
                <a:solidFill>
                  <a:schemeClr val="tx1"/>
                </a:solidFill>
                <a:effectLst/>
                <a:latin typeface="+mn-lt"/>
                <a:ea typeface="+mn-ea"/>
                <a:cs typeface="+mn-cs"/>
                <a:hlinkClick r:id="rId5"/>
              </a:rPr>
              <a:t>https://onetimethrough.com/springtime-seed-hunting/</a:t>
            </a:r>
            <a:r>
              <a:rPr lang="en-CA" dirty="0"/>
              <a:t> </a:t>
            </a:r>
            <a:endParaRPr lang="en-CA" sz="1200" kern="1200" dirty="0">
              <a:solidFill>
                <a:schemeClr val="tx1"/>
              </a:solidFill>
              <a:effectLst/>
              <a:latin typeface="+mn-lt"/>
              <a:cs typeface="Calibri"/>
            </a:endParaRPr>
          </a:p>
          <a:p>
            <a:pPr>
              <a:defRPr/>
            </a:pPr>
            <a:r>
              <a:rPr lang="en-CA" sz="1200" u="sng" kern="1200" dirty="0">
                <a:solidFill>
                  <a:schemeClr val="tx1"/>
                </a:solidFill>
                <a:effectLst/>
                <a:latin typeface="+mn-lt"/>
                <a:ea typeface="+mn-ea"/>
                <a:cs typeface="+mn-cs"/>
                <a:hlinkClick r:id="rId6"/>
              </a:rPr>
              <a:t>www.littlegreenthumbs.org</a:t>
            </a:r>
            <a:r>
              <a:rPr lang="en-CA" dirty="0"/>
              <a:t>  </a:t>
            </a:r>
            <a:endParaRPr lang="en-CA" sz="1200" kern="1200" dirty="0">
              <a:solidFill>
                <a:schemeClr val="tx1"/>
              </a:solidFill>
              <a:effectLst/>
              <a:latin typeface="+mn-lt"/>
              <a:cs typeface="Calibri"/>
            </a:endParaRPr>
          </a:p>
          <a:p>
            <a:r>
              <a:rPr lang="en-CA" dirty="0">
                <a:hlinkClick r:id="rId7"/>
              </a:rPr>
              <a:t>https://www.towergarden.ca/school-gardens</a:t>
            </a:r>
            <a:r>
              <a:rPr lang="en-CA" dirty="0"/>
              <a:t> </a:t>
            </a:r>
          </a:p>
          <a:p>
            <a:endParaRPr lang="en-CA" dirty="0">
              <a:cs typeface="Calibri" panose="020F0502020204030204"/>
            </a:endParaRPr>
          </a:p>
          <a:p>
            <a:r>
              <a:rPr lang="en-CA" dirty="0">
                <a:cs typeface="Calibri" panose="020F0502020204030204"/>
              </a:rPr>
              <a:t>Grants for Gardening:</a:t>
            </a:r>
          </a:p>
          <a:p>
            <a:r>
              <a:rPr lang="en-CA" dirty="0">
                <a:hlinkClick r:id="rId8"/>
              </a:rPr>
              <a:t>https://www.mbcommunitiesinbloom.ca/community-resources/grants-contests/</a:t>
            </a:r>
            <a:r>
              <a:rPr lang="en-CA" dirty="0"/>
              <a:t> </a:t>
            </a:r>
          </a:p>
          <a:p>
            <a:r>
              <a:rPr lang="en-CA" dirty="0">
                <a:hlinkClick r:id="rId9"/>
              </a:rPr>
              <a:t>https://can-plant.ca/Community-Planting-Grants.htm</a:t>
            </a:r>
            <a:r>
              <a:rPr lang="en-CA" dirty="0"/>
              <a:t> </a:t>
            </a:r>
          </a:p>
          <a:p>
            <a:r>
              <a:rPr lang="en-CA" dirty="0">
                <a:hlinkClick r:id="rId10"/>
              </a:rPr>
              <a:t>https://www.edu.gov.mb.ca/k12/esd/grant/index.html</a:t>
            </a:r>
            <a:r>
              <a:rPr lang="en-CA" dirty="0"/>
              <a:t> </a:t>
            </a:r>
          </a:p>
          <a:p>
            <a:r>
              <a:rPr lang="en-CA" dirty="0">
                <a:hlinkClick r:id="rId11"/>
              </a:rPr>
              <a:t>https://www.gov.mb.ca/grants/grant-subject.html</a:t>
            </a:r>
            <a:r>
              <a:rPr lang="en-CA" dirty="0"/>
              <a:t> </a:t>
            </a:r>
          </a:p>
        </p:txBody>
      </p:sp>
      <p:sp>
        <p:nvSpPr>
          <p:cNvPr id="4" name="Slide Number Placeholder 3"/>
          <p:cNvSpPr>
            <a:spLocks noGrp="1"/>
          </p:cNvSpPr>
          <p:nvPr>
            <p:ph type="sldNum" sz="quarter" idx="5"/>
          </p:nvPr>
        </p:nvSpPr>
        <p:spPr/>
        <p:txBody>
          <a:bodyPr/>
          <a:lstStyle/>
          <a:p>
            <a:fld id="{7E6FFA1B-BA41-4785-BEA7-D4C6947FE9AF}" type="slidenum">
              <a:rPr lang="en-US" smtClean="0"/>
              <a:t>12</a:t>
            </a:fld>
            <a:endParaRPr lang="en-US"/>
          </a:p>
        </p:txBody>
      </p:sp>
    </p:spTree>
    <p:extLst>
      <p:ext uri="{BB962C8B-B14F-4D97-AF65-F5344CB8AC3E}">
        <p14:creationId xmlns:p14="http://schemas.microsoft.com/office/powerpoint/2010/main" val="2176820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want to encourage students to use similar grouping strategies as modelled in the area model song. You may want to show them (5x10)+(2x10)+(5x5)+(2x5) OR just let them come up with several groupings that they see and then choose the most efficient from their suggestions.  See BLM 8c &amp; 8d for more Garden Math involving multiplication using the area model.</a:t>
            </a:r>
            <a:endParaRPr lang="en-CA" dirty="0"/>
          </a:p>
        </p:txBody>
      </p:sp>
      <p:sp>
        <p:nvSpPr>
          <p:cNvPr id="4" name="Slide Number Placeholder 3"/>
          <p:cNvSpPr>
            <a:spLocks noGrp="1"/>
          </p:cNvSpPr>
          <p:nvPr>
            <p:ph type="sldNum" sz="quarter" idx="5"/>
          </p:nvPr>
        </p:nvSpPr>
        <p:spPr/>
        <p:txBody>
          <a:bodyPr/>
          <a:lstStyle/>
          <a:p>
            <a:fld id="{7E6FFA1B-BA41-4785-BEA7-D4C6947FE9AF}" type="slidenum">
              <a:rPr lang="en-US" smtClean="0"/>
              <a:t>13</a:t>
            </a:fld>
            <a:endParaRPr lang="en-US"/>
          </a:p>
        </p:txBody>
      </p:sp>
    </p:spTree>
    <p:extLst>
      <p:ext uri="{BB962C8B-B14F-4D97-AF65-F5344CB8AC3E}">
        <p14:creationId xmlns:p14="http://schemas.microsoft.com/office/powerpoint/2010/main" val="96850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cs typeface="Calibri"/>
              </a:rPr>
              <a:t>There is an Indigenous Cuisine BLM for this activity. Students may do this individually, with another student, or in a small group, depending on your class context. If possible, students could make and share one dish with their family or classroom community.</a:t>
            </a:r>
          </a:p>
          <a:p>
            <a:r>
              <a:rPr lang="en-US" b="1" u="sng" dirty="0">
                <a:cs typeface="Calibri"/>
              </a:rPr>
              <a:t>Cooking shows on APTN:</a:t>
            </a:r>
          </a:p>
          <a:p>
            <a:r>
              <a:rPr lang="en-US" dirty="0">
                <a:cs typeface="Calibri"/>
              </a:rPr>
              <a:t>- Chuck and the First Peoples' Kitchen </a:t>
            </a:r>
            <a:r>
              <a:rPr lang="en-US" dirty="0">
                <a:hlinkClick r:id="rId3"/>
              </a:rPr>
              <a:t>https://www.aptn.ca/chuckandthefirstpeopleskitchen/</a:t>
            </a:r>
            <a:endParaRPr lang="en-US" dirty="0">
              <a:cs typeface="Calibri"/>
            </a:endParaRPr>
          </a:p>
          <a:p>
            <a:r>
              <a:rPr lang="en-US" dirty="0">
                <a:cs typeface="Calibri"/>
              </a:rPr>
              <a:t>- </a:t>
            </a:r>
            <a:r>
              <a:rPr lang="en-US" dirty="0" err="1">
                <a:cs typeface="Calibri"/>
              </a:rPr>
              <a:t>Moosemeat</a:t>
            </a:r>
            <a:r>
              <a:rPr lang="en-US" dirty="0">
                <a:cs typeface="Calibri"/>
              </a:rPr>
              <a:t> and Marmalade </a:t>
            </a:r>
            <a:r>
              <a:rPr lang="en-US" dirty="0">
                <a:hlinkClick r:id="rId4"/>
              </a:rPr>
              <a:t>https://www.aptn.ca/moosemeatandmarmalade/</a:t>
            </a:r>
            <a:endParaRPr lang="en-US" dirty="0">
              <a:cs typeface="Calibri"/>
              <a:hlinkClick r:id="rId4"/>
            </a:endParaRPr>
          </a:p>
          <a:p>
            <a:r>
              <a:rPr lang="en-US" dirty="0">
                <a:cs typeface="Calibri"/>
              </a:rPr>
              <a:t>- Feast </a:t>
            </a:r>
            <a:r>
              <a:rPr lang="en-US" dirty="0">
                <a:hlinkClick r:id="rId5"/>
              </a:rPr>
              <a:t>https://www.aptn.ca/feast/</a:t>
            </a:r>
            <a:r>
              <a:rPr lang="en-US" dirty="0"/>
              <a:t> </a:t>
            </a:r>
            <a:endParaRPr lang="en-US" dirty="0">
              <a:cs typeface="Calibri"/>
            </a:endParaRPr>
          </a:p>
          <a:p>
            <a:endParaRPr lang="en-US" b="1" dirty="0">
              <a:cs typeface="+mn-lt"/>
            </a:endParaRPr>
          </a:p>
          <a:p>
            <a:r>
              <a:rPr lang="en-US" b="1" u="sng" dirty="0">
                <a:cs typeface="+mn-lt"/>
              </a:rPr>
              <a:t>The Feast Café and Bistro</a:t>
            </a:r>
            <a:r>
              <a:rPr lang="en-US" b="1" dirty="0">
                <a:cs typeface="+mn-lt"/>
              </a:rPr>
              <a:t> – Winnipeg</a:t>
            </a:r>
          </a:p>
          <a:p>
            <a:r>
              <a:rPr lang="en-US" dirty="0">
                <a:hlinkClick r:id="rId6"/>
              </a:rPr>
              <a:t>http://www.feastcafebistro.com/</a:t>
            </a:r>
            <a:r>
              <a:rPr lang="en-US" dirty="0"/>
              <a:t> </a:t>
            </a:r>
            <a:endParaRPr lang="en-US" dirty="0">
              <a:cs typeface="Calibri"/>
            </a:endParaRPr>
          </a:p>
          <a:p>
            <a:r>
              <a:rPr lang="en-US" b="1" dirty="0">
                <a:cs typeface="+mn-lt"/>
              </a:rPr>
              <a:t>A Day at Feast </a:t>
            </a:r>
            <a:r>
              <a:rPr lang="en-US" dirty="0">
                <a:cs typeface="+mn-lt"/>
              </a:rPr>
              <a:t>(the restaurant)</a:t>
            </a:r>
          </a:p>
          <a:p>
            <a:r>
              <a:rPr lang="en-US" dirty="0">
                <a:hlinkClick r:id="rId7"/>
              </a:rPr>
              <a:t>https://www.youtube.com/watch?v=XbdyrCvNL20&amp;t=74s</a:t>
            </a:r>
            <a:r>
              <a:rPr lang="en-US" dirty="0"/>
              <a:t> </a:t>
            </a:r>
            <a:endParaRPr lang="en-US" dirty="0">
              <a:cs typeface="Calibri"/>
            </a:endParaRPr>
          </a:p>
          <a:p>
            <a:r>
              <a:rPr lang="en-US" b="1" dirty="0">
                <a:cs typeface="+mn-lt"/>
              </a:rPr>
              <a:t>Our Visit to the Bison Farm </a:t>
            </a:r>
            <a:endParaRPr lang="en-US" dirty="0">
              <a:cs typeface="+mn-lt"/>
            </a:endParaRPr>
          </a:p>
          <a:p>
            <a:r>
              <a:rPr lang="en-US" dirty="0">
                <a:hlinkClick r:id="rId8"/>
              </a:rPr>
              <a:t>https://www.youtube.com/watch?v=r6cSSdmFOaU</a:t>
            </a:r>
            <a:r>
              <a:rPr lang="en-US" dirty="0"/>
              <a:t> </a:t>
            </a:r>
            <a:endParaRPr lang="en-US" dirty="0">
              <a:cs typeface="Calibri"/>
            </a:endParaRPr>
          </a:p>
          <a:p>
            <a:endParaRPr lang="en-US" b="1" dirty="0">
              <a:cs typeface="+mn-lt"/>
            </a:endParaRPr>
          </a:p>
          <a:p>
            <a:r>
              <a:rPr lang="en-US" b="1" dirty="0">
                <a:cs typeface="Calibri"/>
              </a:rPr>
              <a:t>Indigenous Cuisine Across Canada</a:t>
            </a:r>
          </a:p>
          <a:p>
            <a:r>
              <a:rPr lang="en-US" dirty="0">
                <a:hlinkClick r:id="rId9"/>
              </a:rPr>
              <a:t>https://indigenouscuisine.ca/</a:t>
            </a:r>
            <a:r>
              <a:rPr lang="en-US" dirty="0"/>
              <a:t> </a:t>
            </a:r>
            <a:endParaRPr lang="en-US" dirty="0">
              <a:cs typeface="Calibri"/>
            </a:endParaRPr>
          </a:p>
          <a:p>
            <a:endParaRPr lang="en-US" dirty="0"/>
          </a:p>
          <a:p>
            <a:r>
              <a:rPr lang="en-US" b="1" u="sng" dirty="0">
                <a:cs typeface="Calibri" panose="020F0502020204030204"/>
              </a:rPr>
              <a:t>CBC Unreserved Podcast </a:t>
            </a:r>
            <a:r>
              <a:rPr lang="en-US" dirty="0">
                <a:cs typeface="Calibri" panose="020F0502020204030204"/>
              </a:rPr>
              <a:t>- </a:t>
            </a:r>
            <a:r>
              <a:rPr lang="en-US" i="1" dirty="0"/>
              <a:t>Bannock, wild meat and indigenous food sovereignty</a:t>
            </a:r>
            <a:r>
              <a:rPr lang="en-US" dirty="0">
                <a:cs typeface="+mn-lt"/>
              </a:rPr>
              <a:t/>
            </a:r>
            <a:br>
              <a:rPr lang="en-US" dirty="0">
                <a:cs typeface="+mn-lt"/>
              </a:rPr>
            </a:br>
            <a:r>
              <a:rPr lang="en-US" dirty="0"/>
              <a:t>https://www.cbc.ca/radio/unreserved/bannock-wild-meat-and-indigenous-food-sovereignty-1.3424436 </a:t>
            </a:r>
            <a:endParaRPr lang="en-US" dirty="0">
              <a:cs typeface="Calibri" panose="020F0502020204030204"/>
            </a:endParaRPr>
          </a:p>
          <a:p>
            <a:r>
              <a:rPr lang="en-US" dirty="0">
                <a:cs typeface="Calibri" panose="020F0502020204030204"/>
              </a:rPr>
              <a:t>1:20-6:55 – Feast Restaurant</a:t>
            </a:r>
          </a:p>
          <a:p>
            <a:r>
              <a:rPr lang="en-US" dirty="0">
                <a:cs typeface="Calibri" panose="020F0502020204030204"/>
              </a:rPr>
              <a:t>7:46-13:56 – Bannock and </a:t>
            </a:r>
            <a:r>
              <a:rPr lang="en-US" dirty="0" err="1">
                <a:cs typeface="Calibri" panose="020F0502020204030204"/>
              </a:rPr>
              <a:t>Neechi</a:t>
            </a:r>
            <a:r>
              <a:rPr lang="en-US" dirty="0">
                <a:cs typeface="Calibri" panose="020F0502020204030204"/>
              </a:rPr>
              <a:t> Commons</a:t>
            </a:r>
          </a:p>
          <a:p>
            <a:r>
              <a:rPr lang="en-US" dirty="0">
                <a:cs typeface="Calibri" panose="020F0502020204030204"/>
              </a:rPr>
              <a:t>13:56-24:02 – The Bannock Lady (help people in Winnipeg)</a:t>
            </a:r>
          </a:p>
          <a:p>
            <a:r>
              <a:rPr lang="en-US" dirty="0">
                <a:cs typeface="Calibri" panose="020F0502020204030204"/>
              </a:rPr>
              <a:t>24:03-26:12 –</a:t>
            </a:r>
            <a:r>
              <a:rPr lang="en-US" dirty="0"/>
              <a:t> </a:t>
            </a:r>
            <a:r>
              <a:rPr lang="en-US" dirty="0" err="1"/>
              <a:t>Lheidli</a:t>
            </a:r>
            <a:r>
              <a:rPr lang="en-US" dirty="0"/>
              <a:t> </a:t>
            </a:r>
            <a:r>
              <a:rPr lang="en-US" dirty="0" err="1"/>
              <a:t>T'enneh</a:t>
            </a:r>
            <a:r>
              <a:rPr lang="en-US" dirty="0"/>
              <a:t> First Nation (help Indigenous families in BC)</a:t>
            </a:r>
            <a:endParaRPr lang="en-US" dirty="0">
              <a:cs typeface="Calibri" panose="020F0502020204030204"/>
            </a:endParaRPr>
          </a:p>
          <a:p>
            <a:r>
              <a:rPr lang="en-US" dirty="0">
                <a:cs typeface="Calibri" panose="020F0502020204030204"/>
              </a:rPr>
              <a:t>26:13-33:28 – Masters in Indigenous Food Sovereignty at the U of M</a:t>
            </a:r>
          </a:p>
          <a:p>
            <a:r>
              <a:rPr lang="en-US" dirty="0">
                <a:cs typeface="Calibri" panose="020F0502020204030204"/>
              </a:rPr>
              <a:t>33:29-40:24 – Indigenous chef, learned from her grandmother on the land (QC)</a:t>
            </a:r>
          </a:p>
          <a:p>
            <a:endParaRPr lang="en-US" dirty="0">
              <a:cs typeface="Calibri" panose="020F0502020204030204"/>
            </a:endParaRPr>
          </a:p>
          <a:p>
            <a:r>
              <a:rPr lang="en-US" dirty="0"/>
              <a:t>Three Sisters Soup and other Indigenous food https://www.cbc.ca/kidscbc2/the-feed/three-sisters-soup-and-other-indigenous-food</a:t>
            </a:r>
            <a:endParaRPr lang="en-US" dirty="0">
              <a:cs typeface="Calibri"/>
            </a:endParaRPr>
          </a:p>
          <a:p>
            <a:r>
              <a:rPr lang="en-US" dirty="0"/>
              <a:t>Three Sisters: Optimizing its value and food potential https://www.agr.gc.ca/eng/news-from-agriculture-and-agri-food-canada/scientific-achievements-in-agriculture/the-three-sisters-optimizing-the-value-and-food-potential-of-an-ancestral-indigenous-crop-system/?id=1542138031075</a:t>
            </a:r>
            <a:endParaRPr lang="en-US" dirty="0">
              <a:cs typeface="Calibri"/>
            </a:endParaRPr>
          </a:p>
        </p:txBody>
      </p:sp>
      <p:sp>
        <p:nvSpPr>
          <p:cNvPr id="4" name="Slide Number Placeholder 3"/>
          <p:cNvSpPr>
            <a:spLocks noGrp="1"/>
          </p:cNvSpPr>
          <p:nvPr>
            <p:ph type="sldNum" sz="quarter" idx="10"/>
          </p:nvPr>
        </p:nvSpPr>
        <p:spPr/>
        <p:txBody>
          <a:bodyPr/>
          <a:lstStyle/>
          <a:p>
            <a:fld id="{7E6FFA1B-BA41-4785-BEA7-D4C6947FE9AF}" type="slidenum">
              <a:rPr lang="en-US" smtClean="0"/>
              <a:t>14</a:t>
            </a:fld>
            <a:endParaRPr lang="en-US"/>
          </a:p>
        </p:txBody>
      </p:sp>
    </p:spTree>
    <p:extLst>
      <p:ext uri="{BB962C8B-B14F-4D97-AF65-F5344CB8AC3E}">
        <p14:creationId xmlns:p14="http://schemas.microsoft.com/office/powerpoint/2010/main" val="309828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Raising Awareness Final Project BLM is available to support this activity. Students could do this individually, in pairs, or a small group, depending on your class context.</a:t>
            </a:r>
          </a:p>
          <a:p>
            <a:r>
              <a:rPr lang="en-US" dirty="0"/>
              <a:t>You may wish to create detailed criteria and guidelines with the students to include them in deciding the quality and rigor of the projects. </a:t>
            </a:r>
            <a:endParaRPr lang="en-CA" dirty="0"/>
          </a:p>
        </p:txBody>
      </p:sp>
      <p:sp>
        <p:nvSpPr>
          <p:cNvPr id="4" name="Slide Number Placeholder 3"/>
          <p:cNvSpPr>
            <a:spLocks noGrp="1"/>
          </p:cNvSpPr>
          <p:nvPr>
            <p:ph type="sldNum" sz="quarter" idx="5"/>
          </p:nvPr>
        </p:nvSpPr>
        <p:spPr/>
        <p:txBody>
          <a:bodyPr/>
          <a:lstStyle/>
          <a:p>
            <a:fld id="{7E6FFA1B-BA41-4785-BEA7-D4C6947FE9AF}" type="slidenum">
              <a:rPr lang="en-US" smtClean="0"/>
              <a:t>15</a:t>
            </a:fld>
            <a:endParaRPr lang="en-US"/>
          </a:p>
        </p:txBody>
      </p:sp>
    </p:spTree>
    <p:extLst>
      <p:ext uri="{BB962C8B-B14F-4D97-AF65-F5344CB8AC3E}">
        <p14:creationId xmlns:p14="http://schemas.microsoft.com/office/powerpoint/2010/main" val="1951135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is set up to facilitate debrief conversation with the students. Complete the final section, “What have I learned?”, on the KWL BLM from the first activity.</a:t>
            </a:r>
            <a:endParaRPr lang="en-CA"/>
          </a:p>
        </p:txBody>
      </p:sp>
      <p:sp>
        <p:nvSpPr>
          <p:cNvPr id="4" name="Slide Number Placeholder 3"/>
          <p:cNvSpPr>
            <a:spLocks noGrp="1"/>
          </p:cNvSpPr>
          <p:nvPr>
            <p:ph type="sldNum" sz="quarter" idx="5"/>
          </p:nvPr>
        </p:nvSpPr>
        <p:spPr/>
        <p:txBody>
          <a:bodyPr/>
          <a:lstStyle/>
          <a:p>
            <a:fld id="{7E6FFA1B-BA41-4785-BEA7-D4C6947FE9AF}" type="slidenum">
              <a:rPr lang="en-US" smtClean="0"/>
              <a:t>16</a:t>
            </a:fld>
            <a:endParaRPr lang="en-US"/>
          </a:p>
        </p:txBody>
      </p:sp>
    </p:spTree>
    <p:extLst>
      <p:ext uri="{BB962C8B-B14F-4D97-AF65-F5344CB8AC3E}">
        <p14:creationId xmlns:p14="http://schemas.microsoft.com/office/powerpoint/2010/main" val="352438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top left picture is corn, top right is squash, and the bottom right is beans. All three of these foods originated in the Americas and can be grown in what is called </a:t>
            </a:r>
            <a:r>
              <a:rPr lang="en-US" u="sng">
                <a:cs typeface="Calibri"/>
              </a:rPr>
              <a:t>companion planting</a:t>
            </a:r>
            <a:r>
              <a:rPr lang="en-US">
                <a:cs typeface="Calibri"/>
              </a:rPr>
              <a:t>. The students will discover more about this as they work through the unit.</a:t>
            </a:r>
          </a:p>
        </p:txBody>
      </p:sp>
      <p:sp>
        <p:nvSpPr>
          <p:cNvPr id="4" name="Slide Number Placeholder 3"/>
          <p:cNvSpPr>
            <a:spLocks noGrp="1"/>
          </p:cNvSpPr>
          <p:nvPr>
            <p:ph type="sldNum" sz="quarter" idx="5"/>
          </p:nvPr>
        </p:nvSpPr>
        <p:spPr/>
        <p:txBody>
          <a:bodyPr/>
          <a:lstStyle/>
          <a:p>
            <a:fld id="{7E6FFA1B-BA41-4785-BEA7-D4C6947FE9AF}" type="slidenum">
              <a:rPr lang="en-US" smtClean="0"/>
              <a:t>2</a:t>
            </a:fld>
            <a:endParaRPr lang="en-US"/>
          </a:p>
        </p:txBody>
      </p:sp>
    </p:spTree>
    <p:extLst>
      <p:ext uri="{BB962C8B-B14F-4D97-AF65-F5344CB8AC3E}">
        <p14:creationId xmlns:p14="http://schemas.microsoft.com/office/powerpoint/2010/main" val="1824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Links are embedded from this choice board to the slide with the details of each learning experience so just click the learning experience in presentation mode and you will be directed to the details of that experience.  BLMs are available for each learning experience. </a:t>
            </a:r>
            <a:endParaRPr lang="en-CA" dirty="0"/>
          </a:p>
        </p:txBody>
      </p:sp>
      <p:sp>
        <p:nvSpPr>
          <p:cNvPr id="4" name="Slide Number Placeholder 3"/>
          <p:cNvSpPr>
            <a:spLocks noGrp="1"/>
          </p:cNvSpPr>
          <p:nvPr>
            <p:ph type="sldNum" sz="quarter" idx="5"/>
          </p:nvPr>
        </p:nvSpPr>
        <p:spPr/>
        <p:txBody>
          <a:bodyPr/>
          <a:lstStyle/>
          <a:p>
            <a:fld id="{7E6FFA1B-BA41-4785-BEA7-D4C6947FE9AF}" type="slidenum">
              <a:rPr lang="en-US" smtClean="0"/>
              <a:t>4</a:t>
            </a:fld>
            <a:endParaRPr lang="en-US"/>
          </a:p>
        </p:txBody>
      </p:sp>
    </p:spTree>
    <p:extLst>
      <p:ext uri="{BB962C8B-B14F-4D97-AF65-F5344CB8AC3E}">
        <p14:creationId xmlns:p14="http://schemas.microsoft.com/office/powerpoint/2010/main" val="287743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is a KWL BLM to support this activity. The final section, “What have you/I learned?”, is to be completed as part of the final Reflection activity. </a:t>
            </a:r>
          </a:p>
        </p:txBody>
      </p:sp>
      <p:sp>
        <p:nvSpPr>
          <p:cNvPr id="4" name="Slide Number Placeholder 3"/>
          <p:cNvSpPr>
            <a:spLocks noGrp="1"/>
          </p:cNvSpPr>
          <p:nvPr>
            <p:ph type="sldNum" sz="quarter" idx="5"/>
          </p:nvPr>
        </p:nvSpPr>
        <p:spPr/>
        <p:txBody>
          <a:bodyPr/>
          <a:lstStyle/>
          <a:p>
            <a:fld id="{7E6FFA1B-BA41-4785-BEA7-D4C6947FE9AF}" type="slidenum">
              <a:rPr lang="en-US" smtClean="0"/>
              <a:t>5</a:t>
            </a:fld>
            <a:endParaRPr lang="en-US"/>
          </a:p>
        </p:txBody>
      </p:sp>
    </p:spTree>
    <p:extLst>
      <p:ext uri="{BB962C8B-B14F-4D97-AF65-F5344CB8AC3E}">
        <p14:creationId xmlns:p14="http://schemas.microsoft.com/office/powerpoint/2010/main" val="244629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is a Picture Retell BLM to support this activity or students can use blank paper.</a:t>
            </a:r>
            <a:endParaRPr lang="en-US"/>
          </a:p>
        </p:txBody>
      </p:sp>
      <p:sp>
        <p:nvSpPr>
          <p:cNvPr id="4" name="Slide Number Placeholder 3"/>
          <p:cNvSpPr>
            <a:spLocks noGrp="1"/>
          </p:cNvSpPr>
          <p:nvPr>
            <p:ph type="sldNum" sz="quarter" idx="10"/>
          </p:nvPr>
        </p:nvSpPr>
        <p:spPr/>
        <p:txBody>
          <a:bodyPr/>
          <a:lstStyle/>
          <a:p>
            <a:fld id="{7E6FFA1B-BA41-4785-BEA7-D4C6947FE9AF}" type="slidenum">
              <a:rPr lang="en-US" smtClean="0"/>
              <a:t>6</a:t>
            </a:fld>
            <a:endParaRPr lang="en-US"/>
          </a:p>
        </p:txBody>
      </p:sp>
    </p:spTree>
    <p:extLst>
      <p:ext uri="{BB962C8B-B14F-4D97-AF65-F5344CB8AC3E}">
        <p14:creationId xmlns:p14="http://schemas.microsoft.com/office/powerpoint/2010/main" val="16590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can sort, predict, and drag items to the arrow showing origination in North/South America then shared with Europe/Asia/Africa; and which items originated in Europe/Asia/Africa and were shared with the North/South America. </a:t>
            </a:r>
          </a:p>
          <a:p>
            <a:r>
              <a:rPr lang="en-US" dirty="0">
                <a:cs typeface="Calibri"/>
              </a:rPr>
              <a:t>(Corn, potatoes, pumpkin, cacao beans (chocolate), tomatoes, and beans originated in the North/South America; grapes, oranges, pears, bananas, coffee beans, and sugar cane (sugar) originated in Europe/Asia/Africa.</a:t>
            </a:r>
          </a:p>
          <a:p>
            <a:r>
              <a:rPr lang="en-US" dirty="0">
                <a:cs typeface="Calibri"/>
              </a:rPr>
              <a:t>There is a Food Origins Sort and Predict BLM to further support this activity that has more food items to sort.</a:t>
            </a:r>
          </a:p>
          <a:p>
            <a:endParaRPr lang="en-US"/>
          </a:p>
          <a:p>
            <a:r>
              <a:rPr lang="en-US" u="sng"/>
              <a:t>Note</a:t>
            </a:r>
            <a:r>
              <a:rPr lang="en-US"/>
              <a:t>: There are more than 370 million Indigenous peoples in the world on every continent, that make up more than 5,000 different groups. To learn about Indigenous peoples of the world, check out the United Nations Food and Agriculture Organization link here: </a:t>
            </a:r>
            <a:r>
              <a:rPr lang="en-US">
                <a:hlinkClick r:id="rId3"/>
              </a:rPr>
              <a:t>http://www.fao.org/indigenous-peoples/en/</a:t>
            </a:r>
            <a:r>
              <a:rPr lang="en-US"/>
              <a:t> and the Indigenous Peoples can feed the world YouTube video </a:t>
            </a:r>
            <a:r>
              <a:rPr lang="en-US">
                <a:hlinkClick r:id="rId4"/>
              </a:rPr>
              <a:t>https://www.youtube.com/watch?v=1VWT2LWRJVs</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E6FFA1B-BA41-4785-BEA7-D4C6947FE9AF}" type="slidenum">
              <a:rPr lang="en-US" smtClean="0"/>
              <a:t>7</a:t>
            </a:fld>
            <a:endParaRPr lang="en-US"/>
          </a:p>
        </p:txBody>
      </p:sp>
    </p:spTree>
    <p:extLst>
      <p:ext uri="{BB962C8B-B14F-4D97-AF65-F5344CB8AC3E}">
        <p14:creationId xmlns:p14="http://schemas.microsoft.com/office/powerpoint/2010/main" val="365932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a:cs typeface="Calibri"/>
              </a:rPr>
              <a:t>It may be easier for students to do this activity one segment at a time as there is a lot of information. Students may complete this activity individually, as a whole class, in small groups or partners. </a:t>
            </a:r>
            <a:r>
              <a:rPr lang="en-US"/>
              <a:t>Students may also want/need to view some of the clips more than once. See New World Ideas PDF for more class activities </a:t>
            </a:r>
            <a:r>
              <a:rPr lang="en-US">
                <a:hlinkClick r:id="rId3"/>
              </a:rPr>
              <a:t>https://www.newworldideas.org/</a:t>
            </a:r>
            <a:r>
              <a:rPr lang="en-US"/>
              <a:t>. The video refers to </a:t>
            </a:r>
            <a:r>
              <a:rPr lang="en-US" err="1"/>
              <a:t>Neechi</a:t>
            </a:r>
            <a:r>
              <a:rPr lang="en-US"/>
              <a:t> Commons, but unfortunately it is now closed which may also be important to discuss with students regarding why and the impact on the community. Video from CBC on the closing of </a:t>
            </a:r>
            <a:r>
              <a:rPr lang="en-US" err="1"/>
              <a:t>Neechi</a:t>
            </a:r>
            <a:r>
              <a:rPr lang="en-US"/>
              <a:t> Commons: </a:t>
            </a:r>
            <a:r>
              <a:rPr lang="en-US">
                <a:hlinkClick r:id="rId4"/>
              </a:rPr>
              <a:t>https://www.cbc.ca/player/play/1267305539535</a:t>
            </a:r>
            <a:r>
              <a:rPr lang="en-US"/>
              <a:t> </a:t>
            </a:r>
          </a:p>
          <a:p>
            <a:pPr>
              <a:spcBef>
                <a:spcPts val="1000"/>
              </a:spcBef>
            </a:pP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E6FFA1B-BA41-4785-BEA7-D4C6947FE9AF}" type="slidenum">
              <a:rPr lang="en-US" smtClean="0"/>
              <a:t>8</a:t>
            </a:fld>
            <a:endParaRPr lang="en-US"/>
          </a:p>
        </p:txBody>
      </p:sp>
    </p:spTree>
    <p:extLst>
      <p:ext uri="{BB962C8B-B14F-4D97-AF65-F5344CB8AC3E}">
        <p14:creationId xmlns:p14="http://schemas.microsoft.com/office/powerpoint/2010/main" val="198846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u="none"/>
              <a:t>You may wish to have students watch a few minutes and then discuss or watch the video more than once. Or you may also wish to As an extension, you may wish to prepare a tub or container of dirt with items hidden in it for the students to practice being archeologists.</a:t>
            </a:r>
            <a:r>
              <a:rPr lang="en-US"/>
              <a:t> </a:t>
            </a:r>
            <a:r>
              <a:rPr lang="en-US">
                <a:cs typeface="+mn-lt"/>
              </a:rPr>
              <a:t/>
            </a:r>
            <a:br>
              <a:rPr lang="en-US">
                <a:cs typeface="+mn-lt"/>
              </a:rPr>
            </a:br>
            <a:endParaRPr lang="en-US" b="0" u="none"/>
          </a:p>
          <a:p>
            <a:pPr>
              <a:defRPr/>
            </a:pPr>
            <a:r>
              <a:rPr lang="en-US" b="0" u="none"/>
              <a:t>Further links to information about Manitoba’s First Farmers</a:t>
            </a:r>
            <a:r>
              <a:rPr lang="en-US"/>
              <a:t> and archeology</a:t>
            </a:r>
            <a:r>
              <a:rPr lang="en-US" b="0" u="none"/>
              <a:t>: </a:t>
            </a:r>
            <a:r>
              <a:rPr lang="en-US">
                <a:cs typeface="+mn-lt"/>
              </a:rPr>
              <a:t/>
            </a:r>
            <a:br>
              <a:rPr lang="en-US">
                <a:cs typeface="+mn-lt"/>
              </a:rPr>
            </a:br>
            <a:r>
              <a:rPr lang="en-US" b="1" u="sng"/>
              <a:t>- </a:t>
            </a:r>
            <a:r>
              <a:rPr lang="en-US" sz="1200" b="1" u="sng">
                <a:solidFill>
                  <a:schemeClr val="tx1"/>
                </a:solidFill>
              </a:rPr>
              <a:t>Manitoba Museum Virtual Field Trip</a:t>
            </a:r>
            <a:r>
              <a:rPr lang="en-US" sz="1200">
                <a:solidFill>
                  <a:schemeClr val="tx1"/>
                </a:solidFill>
              </a:rPr>
              <a:t> – </a:t>
            </a:r>
            <a:r>
              <a:rPr lang="en-US" sz="1200">
                <a:hlinkClick r:id="rId3"/>
              </a:rPr>
              <a:t>First Farmers | The Manitoba Museum</a:t>
            </a:r>
            <a:r>
              <a:rPr lang="en-US">
                <a:cs typeface="+mn-lt"/>
              </a:rPr>
              <a:t/>
            </a:r>
            <a:br>
              <a:rPr lang="en-US">
                <a:cs typeface="+mn-lt"/>
              </a:rPr>
            </a:br>
            <a:r>
              <a:rPr lang="en-US" b="1" u="sng"/>
              <a:t>- Manitoba Historical Society - </a:t>
            </a:r>
            <a:r>
              <a:rPr lang="en-US">
                <a:hlinkClick r:id="rId4"/>
              </a:rPr>
              <a:t>Manitoba History: Manitoba’s First Farmers (mhs.mb.ca)</a:t>
            </a:r>
            <a:r>
              <a:rPr lang="en-US">
                <a:cs typeface="+mn-lt"/>
              </a:rPr>
              <a:t/>
            </a:r>
            <a:br>
              <a:rPr lang="en-US">
                <a:cs typeface="+mn-lt"/>
              </a:rPr>
            </a:br>
            <a:r>
              <a:rPr lang="en-US" b="1" u="sng">
                <a:cs typeface="Calibri"/>
              </a:rPr>
              <a:t>- Manitoba Archaeological Society - </a:t>
            </a:r>
            <a:r>
              <a:rPr lang="en-CA">
                <a:hlinkClick r:id="rId5"/>
              </a:rPr>
              <a:t>Manitoba Archaeological Society</a:t>
            </a:r>
            <a:r>
              <a:rPr lang="en-US"/>
              <a:t> </a:t>
            </a:r>
            <a:r>
              <a:rPr lang="en-US">
                <a:cs typeface="+mn-lt"/>
              </a:rPr>
              <a:t/>
            </a:r>
            <a:br>
              <a:rPr lang="en-US">
                <a:cs typeface="+mn-lt"/>
              </a:rPr>
            </a:br>
            <a:r>
              <a:rPr lang="en-US" b="1" u="sng"/>
              <a:t>- APTN Show Wild Archeology - </a:t>
            </a:r>
            <a:r>
              <a:rPr lang="en-US">
                <a:hlinkClick r:id="rId6"/>
              </a:rPr>
              <a:t>https://wildarchaeology.com/</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E6FFA1B-BA41-4785-BEA7-D4C6947FE9AF}" type="slidenum">
              <a:rPr lang="en-US" smtClean="0"/>
              <a:t>9</a:t>
            </a:fld>
            <a:endParaRPr lang="en-US"/>
          </a:p>
        </p:txBody>
      </p:sp>
    </p:spTree>
    <p:extLst>
      <p:ext uri="{BB962C8B-B14F-4D97-AF65-F5344CB8AC3E}">
        <p14:creationId xmlns:p14="http://schemas.microsoft.com/office/powerpoint/2010/main" val="624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u="none" dirty="0"/>
              <a:t>-As students watch the video, you may wish to pause to discuss the Indigenous perspectives as they come up.</a:t>
            </a:r>
            <a:r>
              <a:rPr lang="en-US" dirty="0"/>
              <a:t> </a:t>
            </a:r>
            <a:endParaRPr lang="en-US" u="none" dirty="0"/>
          </a:p>
          <a:p>
            <a:pPr>
              <a:defRPr/>
            </a:pPr>
            <a:r>
              <a:rPr lang="en-US" u="none" dirty="0"/>
              <a:t>-There is an Indigenous Perspectives of Food Plants BLM to support this learning experience.</a:t>
            </a:r>
            <a:r>
              <a:rPr lang="en-US" dirty="0"/>
              <a:t> </a:t>
            </a:r>
            <a:endParaRPr lang="en-US" u="none" dirty="0">
              <a:cs typeface="Calibri"/>
            </a:endParaRPr>
          </a:p>
          <a:p>
            <a:pPr>
              <a:defRPr/>
            </a:pPr>
            <a:r>
              <a:rPr lang="en-US" u="none" dirty="0"/>
              <a:t>-The spending 5 minutes in nature activity will hopefully heighten students’ appreciation for nature.</a:t>
            </a:r>
            <a:r>
              <a:rPr lang="en-US" dirty="0"/>
              <a:t> </a:t>
            </a:r>
            <a:endParaRPr lang="en-US" u="none" dirty="0">
              <a:cs typeface="Calibri"/>
            </a:endParaRPr>
          </a:p>
          <a:p>
            <a:pPr>
              <a:defRPr/>
            </a:pPr>
            <a:r>
              <a:rPr lang="en-US" dirty="0"/>
              <a:t>For</a:t>
            </a:r>
            <a:r>
              <a:rPr lang="en-US" b="1" dirty="0"/>
              <a:t> </a:t>
            </a:r>
            <a:r>
              <a:rPr lang="en-US" b="1" u="sng" dirty="0"/>
              <a:t>land-based learning ideas</a:t>
            </a:r>
            <a:r>
              <a:rPr lang="en-US" dirty="0"/>
              <a:t> check out this book/website: </a:t>
            </a:r>
            <a:r>
              <a:rPr lang="en-US" dirty="0">
                <a:hlinkClick r:id="rId3"/>
              </a:rPr>
              <a:t>https://www.naturalcuriosity.ca/</a:t>
            </a:r>
            <a:r>
              <a:rPr lang="en-US" dirty="0"/>
              <a:t> </a:t>
            </a:r>
            <a:endParaRPr lang="en-US" dirty="0">
              <a:cs typeface="Calibri"/>
            </a:endParaRP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The Indigenous perspectives in this video are from the people in the video. Although Indigenous perspectives are similar across Canada, North America, the world, there is also diversity of perspectives. Indigenous Worldviews – Indigenous peoples "are as diverse in their personal beliefs and ideologies as any other cultural or ethnic group." See pages 7-12 of the </a:t>
            </a:r>
            <a:r>
              <a:rPr lang="en-US" sz="1200" i="1" u="none" kern="1200" dirty="0">
                <a:solidFill>
                  <a:schemeClr val="tx1"/>
                </a:solidFill>
                <a:effectLst/>
                <a:latin typeface="+mn-lt"/>
                <a:ea typeface="+mn-ea"/>
                <a:cs typeface="+mn-cs"/>
              </a:rPr>
              <a:t>Integrating Aboriginal Perspectives into Curricula </a:t>
            </a:r>
            <a:r>
              <a:rPr lang="en-US" sz="1200" kern="1200" dirty="0">
                <a:solidFill>
                  <a:schemeClr val="tx1"/>
                </a:solidFill>
                <a:effectLst/>
                <a:latin typeface="+mn-lt"/>
                <a:ea typeface="+mn-ea"/>
                <a:cs typeface="+mn-cs"/>
              </a:rPr>
              <a:t>Manitoba Ed. document: </a:t>
            </a:r>
            <a:r>
              <a:rPr lang="en-US" sz="1200" kern="1200" dirty="0">
                <a:solidFill>
                  <a:schemeClr val="tx1"/>
                </a:solidFill>
                <a:effectLst/>
                <a:latin typeface="+mn-lt"/>
                <a:ea typeface="+mn-ea"/>
                <a:cs typeface="+mn-cs"/>
                <a:hlinkClick r:id="rId4"/>
              </a:rPr>
              <a:t>https://www.edu.gov.mb.ca/k12/docs/policy/abpersp/ab_persp.pdf</a:t>
            </a:r>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a:defRPr/>
            </a:pPr>
            <a:endParaRPr lang="en-US" u="sng" dirty="0"/>
          </a:p>
          <a:p>
            <a:pPr>
              <a:defRPr/>
            </a:pPr>
            <a:r>
              <a:rPr lang="en-US" dirty="0" err="1"/>
              <a:t>Muskoday</a:t>
            </a:r>
            <a:r>
              <a:rPr lang="en-US" dirty="0"/>
              <a:t> First Nation Organic Growers Co-op News Article from the Western Producer July 16, 2009:</a:t>
            </a:r>
            <a:endParaRPr lang="en-US" dirty="0">
              <a:cs typeface="Calibri"/>
            </a:endParaRPr>
          </a:p>
          <a:p>
            <a:pPr>
              <a:defRPr/>
            </a:pPr>
            <a:r>
              <a:rPr lang="en-US" dirty="0">
                <a:hlinkClick r:id="rId5"/>
              </a:rPr>
              <a:t>https://www.producer.com/production/muskoday-reignite-relationship-with-food-organic-matters/</a:t>
            </a:r>
            <a:r>
              <a:rPr lang="en-US" dirty="0"/>
              <a:t> </a:t>
            </a:r>
            <a:endParaRPr lang="en-US" dirty="0">
              <a:cs typeface="Calibri"/>
            </a:endParaRPr>
          </a:p>
          <a:p>
            <a:pPr>
              <a:defRPr/>
            </a:pPr>
            <a:endParaRPr lang="en-US" dirty="0">
              <a:cs typeface="Calibri"/>
            </a:endParaRPr>
          </a:p>
          <a:p>
            <a:pPr>
              <a:defRPr/>
            </a:pPr>
            <a:r>
              <a:rPr lang="en-US" dirty="0" err="1">
                <a:cs typeface="Calibri"/>
              </a:rPr>
              <a:t>Muskoday</a:t>
            </a:r>
            <a:r>
              <a:rPr lang="en-US" dirty="0">
                <a:cs typeface="Calibri"/>
              </a:rPr>
              <a:t> First Nation is located in Saskatchewan. We are not sure if the </a:t>
            </a:r>
            <a:r>
              <a:rPr lang="en-US" dirty="0"/>
              <a:t>Organic Growers Co-op is still operating, but we decided to include the video anyway because of how well it portrays Indigenous perspectives of food plants. There are plenty of examples of Indigenous Food Sovereignty initiatives in Manitoba and Canada. See below to learn more.</a:t>
            </a:r>
            <a:endParaRPr lang="en-US" dirty="0">
              <a:cs typeface="Calibri"/>
            </a:endParaRPr>
          </a:p>
          <a:p>
            <a:pPr>
              <a:defRPr/>
            </a:pPr>
            <a:endParaRPr lang="en-US" u="sng" dirty="0"/>
          </a:p>
          <a:p>
            <a:pPr>
              <a:defRPr/>
            </a:pPr>
            <a:r>
              <a:rPr lang="en-US" u="sng" dirty="0"/>
              <a:t>Further resources</a:t>
            </a:r>
            <a:r>
              <a:rPr lang="en-US" dirty="0"/>
              <a:t>: </a:t>
            </a:r>
            <a:endParaRPr lang="en-US" dirty="0">
              <a:solidFill>
                <a:srgbClr val="FFFFFF"/>
              </a:solidFill>
              <a:cs typeface="Calibri"/>
            </a:endParaRPr>
          </a:p>
          <a:p>
            <a:pPr>
              <a:defRPr/>
            </a:pPr>
            <a:endParaRPr lang="en-US" dirty="0"/>
          </a:p>
          <a:p>
            <a:pPr>
              <a:defRPr/>
            </a:pPr>
            <a:r>
              <a:rPr lang="en-US" b="1" u="sng" dirty="0" err="1"/>
              <a:t>Peguis</a:t>
            </a:r>
            <a:r>
              <a:rPr lang="en-US" b="1" u="sng" dirty="0"/>
              <a:t> First Nation Agriculture Project</a:t>
            </a:r>
            <a:r>
              <a:rPr lang="en-US" dirty="0"/>
              <a:t>:</a:t>
            </a:r>
            <a:endParaRPr lang="en-US" dirty="0">
              <a:cs typeface="Calibri"/>
            </a:endParaRPr>
          </a:p>
          <a:p>
            <a:pPr>
              <a:defRPr/>
            </a:pPr>
            <a:r>
              <a:rPr lang="en-US" dirty="0">
                <a:hlinkClick r:id="rId6"/>
              </a:rPr>
              <a:t>https://weseedchange.org/indigenous-food-sovereignty-in-action-a-qa-with-carl-mccorrister-of-peguis-first-nation/</a:t>
            </a:r>
            <a:r>
              <a:rPr lang="en-US" dirty="0"/>
              <a:t> </a:t>
            </a:r>
            <a:endParaRPr lang="en-US" dirty="0">
              <a:cs typeface="Calibri"/>
            </a:endParaRPr>
          </a:p>
          <a:p>
            <a:pPr>
              <a:defRPr/>
            </a:pPr>
            <a:r>
              <a:rPr lang="en-US" dirty="0">
                <a:hlinkClick r:id="rId7"/>
              </a:rPr>
              <a:t>http://www.nmfccc.ca/blog/peguis-first-nation-peguis-agriculture-project</a:t>
            </a:r>
            <a:r>
              <a:rPr lang="en-US" dirty="0"/>
              <a:t> </a:t>
            </a:r>
            <a:endParaRPr lang="en-US" dirty="0">
              <a:cs typeface="Calibri"/>
            </a:endParaRPr>
          </a:p>
          <a:p>
            <a:pPr>
              <a:defRPr/>
            </a:pPr>
            <a:endParaRPr lang="en-US" dirty="0">
              <a:cs typeface="Calibri"/>
            </a:endParaRPr>
          </a:p>
          <a:p>
            <a:pPr>
              <a:spcBef>
                <a:spcPts val="1000"/>
              </a:spcBef>
              <a:defRPr/>
            </a:pPr>
            <a:r>
              <a:rPr lang="en-US" b="1" u="sng" dirty="0">
                <a:cs typeface="Calibri"/>
              </a:rPr>
              <a:t>Links from </a:t>
            </a:r>
            <a:r>
              <a:rPr lang="en-US" b="1" u="sng" dirty="0"/>
              <a:t>The Northern Manitoba Food, Culture, and Community Collaborative</a:t>
            </a:r>
            <a:r>
              <a:rPr lang="en-US" dirty="0">
                <a:cs typeface="Calibri"/>
              </a:rPr>
              <a:t>:</a:t>
            </a:r>
            <a:endParaRPr lang="en-US" dirty="0"/>
          </a:p>
          <a:p>
            <a:pPr>
              <a:spcBef>
                <a:spcPts val="1000"/>
              </a:spcBef>
              <a:defRPr/>
            </a:pPr>
            <a:r>
              <a:rPr lang="en-US" dirty="0">
                <a:hlinkClick r:id="rId8"/>
              </a:rPr>
              <a:t>http://www.nmfccc.ca/links-and-articles.html</a:t>
            </a:r>
            <a:r>
              <a:rPr lang="en-US" dirty="0"/>
              <a:t> </a:t>
            </a:r>
            <a:endParaRPr lang="en-US" dirty="0">
              <a:cs typeface="Calibri"/>
            </a:endParaRPr>
          </a:p>
          <a:p>
            <a:pPr>
              <a:spcBef>
                <a:spcPts val="1000"/>
              </a:spcBef>
              <a:defRPr/>
            </a:pPr>
            <a:endParaRPr lang="en-US" dirty="0"/>
          </a:p>
          <a:p>
            <a:pPr>
              <a:spcBef>
                <a:spcPts val="1000"/>
              </a:spcBef>
              <a:defRPr/>
            </a:pPr>
            <a:r>
              <a:rPr lang="en-US" b="1" u="sng" dirty="0"/>
              <a:t>Indigenous Food Sovereignty</a:t>
            </a:r>
            <a:endParaRPr lang="en-US" dirty="0"/>
          </a:p>
          <a:p>
            <a:pPr>
              <a:spcBef>
                <a:spcPts val="1000"/>
              </a:spcBef>
              <a:defRPr/>
            </a:pPr>
            <a:r>
              <a:rPr lang="en-US" b="1" dirty="0"/>
              <a:t>Indigenous Food Initiatives in Canada Map</a:t>
            </a:r>
            <a:r>
              <a:rPr lang="en-US" b="1" dirty="0">
                <a:cs typeface="+mn-lt"/>
              </a:rPr>
              <a:t/>
            </a:r>
            <a:br>
              <a:rPr lang="en-US" b="1" dirty="0">
                <a:cs typeface="+mn-lt"/>
              </a:rPr>
            </a:br>
            <a:r>
              <a:rPr lang="en-US" b="1" dirty="0"/>
              <a:t>Data collected and mapped by </a:t>
            </a:r>
            <a:r>
              <a:rPr lang="en-US" i="1" dirty="0"/>
              <a:t>Jennifer Sumner, M. </a:t>
            </a:r>
            <a:r>
              <a:rPr lang="en-US" i="1" dirty="0" err="1"/>
              <a:t>Derya</a:t>
            </a:r>
            <a:r>
              <a:rPr lang="en-US" i="1" dirty="0"/>
              <a:t> </a:t>
            </a:r>
            <a:r>
              <a:rPr lang="en-US" i="1" dirty="0" err="1"/>
              <a:t>Tarhan</a:t>
            </a:r>
            <a:r>
              <a:rPr lang="en-US" i="1" dirty="0"/>
              <a:t>, and J. J. McMurtry</a:t>
            </a:r>
            <a:endParaRPr lang="en-US" dirty="0"/>
          </a:p>
          <a:p>
            <a:pPr>
              <a:spcBef>
                <a:spcPts val="1000"/>
              </a:spcBef>
              <a:defRPr/>
            </a:pPr>
            <a:r>
              <a:rPr lang="en-US" dirty="0">
                <a:hlinkClick r:id="rId9"/>
              </a:rPr>
              <a:t>https://www.google.com/maps/d/u/0/viewer?mid=1oJUIKoPXI-_vVxB6kjEt-yWwV5x6Qmpu&amp;ll=69.17904837810917%2C-99.496619759454&amp;z=3</a:t>
            </a:r>
            <a:r>
              <a:rPr lang="en-US" dirty="0"/>
              <a:t> </a:t>
            </a:r>
            <a:endParaRPr lang="en-US" dirty="0">
              <a:cs typeface="Calibri"/>
            </a:endParaRPr>
          </a:p>
          <a:p>
            <a:pPr>
              <a:spcBef>
                <a:spcPts val="1000"/>
              </a:spcBef>
              <a:defRPr/>
            </a:pPr>
            <a:endParaRPr lang="en-US" dirty="0"/>
          </a:p>
          <a:p>
            <a:pPr>
              <a:spcBef>
                <a:spcPts val="1000"/>
              </a:spcBef>
              <a:defRPr/>
            </a:pPr>
            <a:r>
              <a:rPr lang="en-US" b="1" dirty="0"/>
              <a:t>Seven Ways to Stand Beside Indigenous Food Sovereignty</a:t>
            </a:r>
            <a:r>
              <a:rPr lang="en-US" b="1" dirty="0">
                <a:cs typeface="+mn-lt"/>
              </a:rPr>
              <a:t/>
            </a:r>
            <a:br>
              <a:rPr lang="en-US" b="1" dirty="0">
                <a:cs typeface="+mn-lt"/>
              </a:rPr>
            </a:br>
            <a:r>
              <a:rPr lang="en-US" b="1" dirty="0"/>
              <a:t>This poster was created by many hands, but with gratitude by Tabitha Robin. “</a:t>
            </a:r>
            <a:r>
              <a:rPr lang="en-US" i="1" dirty="0"/>
              <a:t>This is a starting point. We hope to continue to change and add over the years</a:t>
            </a:r>
            <a:r>
              <a:rPr lang="en-US" dirty="0"/>
              <a:t>.”</a:t>
            </a:r>
            <a:endParaRPr lang="en-US" dirty="0">
              <a:cs typeface="Calibri"/>
            </a:endParaRPr>
          </a:p>
          <a:p>
            <a:pPr>
              <a:spcBef>
                <a:spcPts val="1000"/>
              </a:spcBef>
              <a:defRPr/>
            </a:pPr>
            <a:r>
              <a:rPr lang="en-US" dirty="0">
                <a:hlinkClick r:id="rId10"/>
              </a:rPr>
              <a:t>http://www.nmfccc.ca/uploads/4/4/1/7/44170639/7waystostandposterfinal.pdf</a:t>
            </a:r>
            <a:r>
              <a:rPr lang="en-US" dirty="0"/>
              <a:t> </a:t>
            </a:r>
            <a:endParaRPr lang="en-US" dirty="0">
              <a:cs typeface="Calibri"/>
            </a:endParaRPr>
          </a:p>
          <a:p>
            <a:pPr>
              <a:spcBef>
                <a:spcPts val="1000"/>
              </a:spcBef>
              <a:defRPr/>
            </a:pPr>
            <a:endParaRPr lang="en-US" dirty="0"/>
          </a:p>
          <a:p>
            <a:pPr>
              <a:defRPr/>
            </a:pPr>
            <a:r>
              <a:rPr lang="en-US" b="1" dirty="0"/>
              <a:t>'Indigenous Food is Health Care': symposium imagines future of hospital meals</a:t>
            </a:r>
            <a:r>
              <a:rPr lang="en-US" b="1" dirty="0">
                <a:cs typeface="+mn-lt"/>
              </a:rPr>
              <a:t/>
            </a:r>
            <a:br>
              <a:rPr lang="en-US" b="1" dirty="0">
                <a:cs typeface="+mn-lt"/>
              </a:rPr>
            </a:br>
            <a:r>
              <a:rPr lang="en-US" b="1" dirty="0"/>
              <a:t>By: Rhiannon Johnson, CBC News</a:t>
            </a:r>
            <a:endParaRPr lang="en-US" dirty="0"/>
          </a:p>
          <a:p>
            <a:pPr>
              <a:defRPr/>
            </a:pPr>
            <a:r>
              <a:rPr lang="en-US" dirty="0">
                <a:hlinkClick r:id="rId11"/>
              </a:rPr>
              <a:t>https://www.cbc.ca/news/indigenous/traditional-food-health-care-1.5139304</a:t>
            </a:r>
            <a:r>
              <a:rPr lang="en-US" dirty="0"/>
              <a:t> </a:t>
            </a:r>
            <a:endParaRPr lang="en-US" dirty="0">
              <a:cs typeface="Calibri"/>
            </a:endParaRPr>
          </a:p>
          <a:p>
            <a:pPr>
              <a:defRPr/>
            </a:pPr>
            <a:endParaRPr lang="en-US" dirty="0"/>
          </a:p>
          <a:p>
            <a:pPr>
              <a:defRPr/>
            </a:pPr>
            <a:r>
              <a:rPr lang="en-US" b="1" dirty="0"/>
              <a:t>Boreal Gardening Project website</a:t>
            </a:r>
            <a:r>
              <a:rPr lang="en-US" b="1" dirty="0">
                <a:cs typeface="+mn-lt"/>
              </a:rPr>
              <a:t/>
            </a:r>
            <a:br>
              <a:rPr lang="en-US" b="1" dirty="0">
                <a:cs typeface="+mn-lt"/>
              </a:rPr>
            </a:br>
            <a:r>
              <a:rPr lang="en-US" b="1" dirty="0"/>
              <a:t>A website curated by community partner, Grow North, in Leaf Rapids</a:t>
            </a:r>
            <a:r>
              <a:rPr lang="en-US" b="1" dirty="0">
                <a:cs typeface="+mn-lt"/>
              </a:rPr>
              <a:t/>
            </a:r>
            <a:br>
              <a:rPr lang="en-US" b="1" dirty="0">
                <a:cs typeface="+mn-lt"/>
              </a:rPr>
            </a:br>
            <a:r>
              <a:rPr lang="en-US" dirty="0">
                <a:hlinkClick r:id="rId12"/>
              </a:rPr>
              <a:t>http://www.borealgardening.com/</a:t>
            </a:r>
            <a:endParaRPr lang="en-US" dirty="0"/>
          </a:p>
          <a:p>
            <a:pPr>
              <a:defRPr/>
            </a:pPr>
            <a:endParaRPr lang="en-US" b="1" dirty="0">
              <a:cs typeface="Calibri"/>
            </a:endParaRPr>
          </a:p>
          <a:p>
            <a:pPr>
              <a:defRPr/>
            </a:pPr>
            <a:r>
              <a:rPr lang="en-US" b="1" u="sng" dirty="0"/>
              <a:t>CBC Unreserved Podcast</a:t>
            </a:r>
            <a:r>
              <a:rPr lang="en-US" dirty="0"/>
              <a:t> – Using food to strengthen Indigenous culture and resist colonization</a:t>
            </a:r>
            <a:endParaRPr lang="en-US" dirty="0">
              <a:cs typeface="Calibri"/>
            </a:endParaRPr>
          </a:p>
          <a:p>
            <a:pPr>
              <a:defRPr/>
            </a:pPr>
            <a:r>
              <a:rPr lang="en-US" dirty="0">
                <a:hlinkClick r:id="rId13"/>
              </a:rPr>
              <a:t>https://www.cbc.ca/radio/unreserved/using-food-to-strengthen-indigenous-culture-and-resist-colonization-1.5126272</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E6FFA1B-BA41-4785-BEA7-D4C6947FE9AF}" type="slidenum">
              <a:rPr lang="en-US" smtClean="0"/>
              <a:t>10</a:t>
            </a:fld>
            <a:endParaRPr lang="en-US"/>
          </a:p>
        </p:txBody>
      </p:sp>
    </p:spTree>
    <p:extLst>
      <p:ext uri="{BB962C8B-B14F-4D97-AF65-F5344CB8AC3E}">
        <p14:creationId xmlns:p14="http://schemas.microsoft.com/office/powerpoint/2010/main" val="77695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632068-4A8D-4E69-98C9-52FBFCD3AD81}"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372205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632068-4A8D-4E69-98C9-52FBFCD3AD81}"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177517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632068-4A8D-4E69-98C9-52FBFCD3AD81}"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EB99C08-B35C-426F-94CA-5DE46F24F4E1}"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67866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632068-4A8D-4E69-98C9-52FBFCD3AD81}"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383832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632068-4A8D-4E69-98C9-52FBFCD3AD81}"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EB99C08-B35C-426F-94CA-5DE46F24F4E1}"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767416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632068-4A8D-4E69-98C9-52FBFCD3AD81}"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189910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32068-4A8D-4E69-98C9-52FBFCD3AD81}"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3943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32068-4A8D-4E69-98C9-52FBFCD3AD81}"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322462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32068-4A8D-4E69-98C9-52FBFCD3AD81}"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94632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632068-4A8D-4E69-98C9-52FBFCD3AD81}"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341350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632068-4A8D-4E69-98C9-52FBFCD3AD81}"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46905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632068-4A8D-4E69-98C9-52FBFCD3AD81}"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6999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5632068-4A8D-4E69-98C9-52FBFCD3AD81}"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326891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32068-4A8D-4E69-98C9-52FBFCD3AD81}"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94558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632068-4A8D-4E69-98C9-52FBFCD3AD81}"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96088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632068-4A8D-4E69-98C9-52FBFCD3AD81}"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341952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5632068-4A8D-4E69-98C9-52FBFCD3AD81}" type="datetimeFigureOut">
              <a:rPr lang="en-US" smtClean="0"/>
              <a:t>2/10/2021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EB99C08-B35C-426F-94CA-5DE46F24F4E1}" type="slidenum">
              <a:rPr lang="en-US" smtClean="0"/>
              <a:t>‹#›</a:t>
            </a:fld>
            <a:endParaRPr lang="en-US"/>
          </a:p>
        </p:txBody>
      </p:sp>
    </p:spTree>
    <p:extLst>
      <p:ext uri="{BB962C8B-B14F-4D97-AF65-F5344CB8AC3E}">
        <p14:creationId xmlns:p14="http://schemas.microsoft.com/office/powerpoint/2010/main" val="1164868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n1ym5r7pqg&amp;feature=share" TargetMode="External"/><Relationship Id="rId7" Type="http://schemas.openxmlformats.org/officeDocument/2006/relationships/hyperlink" Target="https://creativecommons.org/licenses/by-nd/3.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alchemyofecology.wordpress.com/tag/lifestyle/" TargetMode="External"/><Relationship Id="rId5" Type="http://schemas.openxmlformats.org/officeDocument/2006/relationships/image" Target="../media/image22.jpe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Corn_husk_doll" TargetMode="External"/><Relationship Id="rId3" Type="http://schemas.openxmlformats.org/officeDocument/2006/relationships/hyperlink" Target="https://www.youtube.com/watch?v=SmisO7pdMW4&amp;feature=share" TargetMode="External"/><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hyperlink" Target="https://www.youtube.com/watch?v=veU3EanUw-Y" TargetMode="External"/><Relationship Id="rId4" Type="http://schemas.openxmlformats.org/officeDocument/2006/relationships/hyperlink" Target="https://www.youtube.com/watch?v=O496Igooey0" TargetMode="External"/><Relationship Id="rId9"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ooHPLjXi2g&amp;feature=share"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fromthepagesoflove.blogspot.com/2010/09/refuse-to-let-it-grow.html" TargetMode="External"/><Relationship Id="rId5" Type="http://schemas.openxmlformats.org/officeDocument/2006/relationships/image" Target="../media/image24.jp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YJsQo7ZTC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slide" Target="slide4.xml"/><Relationship Id="rId7" Type="http://schemas.openxmlformats.org/officeDocument/2006/relationships/hyperlink" Target="http://www.flickr.com/photos/usembassykyiv/887801252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hyperlink" Target="https://www.youtube.com/watch?v=JRvWpZMWGkQ" TargetMode="External"/><Relationship Id="rId4" Type="http://schemas.openxmlformats.org/officeDocument/2006/relationships/hyperlink" Target="http://moosemeatandmarmalade.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4.xml"/><Relationship Id="rId7"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Green_bean" TargetMode="External"/><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justthoughtsnstuff.blogspot.com/2011/10/harvest-festival-that-paris-year.html" TargetMode="External"/><Relationship Id="rId5" Type="http://schemas.openxmlformats.org/officeDocument/2006/relationships/image" Target="../media/image2.jpeg"/><Relationship Id="rId10" Type="http://schemas.openxmlformats.org/officeDocument/2006/relationships/hyperlink" Target="https://creativecommons.org/licenses/by-nc-sa/3.0/" TargetMode="External"/><Relationship Id="rId4" Type="http://schemas.openxmlformats.org/officeDocument/2006/relationships/hyperlink" Target="https://www.flickr.com/photos/iowacorn/6217865518/" TargetMode="External"/><Relationship Id="rId9"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slide" Target="slide7.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 Target="slide4.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evergreen.ca/downloads/pdfs/BeanKeepers-ThreeSisters.pdf"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justintarte.com/2014/09/10-things-students-experience-every-day.html" TargetMode="External"/><Relationship Id="rId5" Type="http://schemas.openxmlformats.org/officeDocument/2006/relationships/image" Target="../media/image4.png"/><Relationship Id="rId10" Type="http://schemas.openxmlformats.org/officeDocument/2006/relationships/hyperlink" Target="https://creativecommons.org/licenses/by-nc-sa/3.0/" TargetMode="External"/><Relationship Id="rId4" Type="http://schemas.openxmlformats.org/officeDocument/2006/relationships/slide" Target="slide4.xml"/><Relationship Id="rId9" Type="http://schemas.openxmlformats.org/officeDocument/2006/relationships/hyperlink" Target="https://withinacontextforareason.wordpress.com/2012/12/28/how-to-encourage-extensive-reading-the-lola-projec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dayz.gamepedia.com/Pumpkin" TargetMode="External"/><Relationship Id="rId13" Type="http://schemas.openxmlformats.org/officeDocument/2006/relationships/hyperlink" Target="http://pngimg.com/download/41990" TargetMode="External"/><Relationship Id="rId18" Type="http://schemas.openxmlformats.org/officeDocument/2006/relationships/image" Target="../media/image9.svg"/><Relationship Id="rId26" Type="http://schemas.openxmlformats.org/officeDocument/2006/relationships/hyperlink" Target="http://pngimg.com/download/41990" TargetMode="External"/><Relationship Id="rId39" Type="http://schemas.openxmlformats.org/officeDocument/2006/relationships/image" Target="../media/image16.png"/><Relationship Id="rId3" Type="http://schemas.openxmlformats.org/officeDocument/2006/relationships/slide" Target="slide4.xml"/><Relationship Id="rId21" Type="http://schemas.openxmlformats.org/officeDocument/2006/relationships/hyperlink" Target="http://www.pngall.com/orange-png" TargetMode="External"/><Relationship Id="rId34" Type="http://schemas.openxmlformats.org/officeDocument/2006/relationships/hyperlink" Target="http://www.pngall.com/banana-png" TargetMode="External"/><Relationship Id="rId42" Type="http://schemas.openxmlformats.org/officeDocument/2006/relationships/hyperlink" Target="http://www.pngall.com/potato-png" TargetMode="External"/><Relationship Id="rId7" Type="http://schemas.openxmlformats.org/officeDocument/2006/relationships/hyperlink" Target="https://creativecommons.org/licenses/by-nc/3.0/" TargetMode="External"/><Relationship Id="rId12" Type="http://schemas.openxmlformats.org/officeDocument/2006/relationships/hyperlink" Target="http://www.pngall.com/potato-png" TargetMode="External"/><Relationship Id="rId17" Type="http://schemas.openxmlformats.org/officeDocument/2006/relationships/image" Target="../media/image7.png"/><Relationship Id="rId25" Type="http://schemas.openxmlformats.org/officeDocument/2006/relationships/image" Target="../media/image9.png"/><Relationship Id="rId33" Type="http://schemas.openxmlformats.org/officeDocument/2006/relationships/image" Target="../media/image13.png"/><Relationship Id="rId38" Type="http://schemas.openxmlformats.org/officeDocument/2006/relationships/hyperlink" Target="http://www.pngall.com/pear-png" TargetMode="External"/><Relationship Id="rId46" Type="http://schemas.openxmlformats.org/officeDocument/2006/relationships/hyperlink" Target="http://www.pngall.com/corn-png" TargetMode="External"/><Relationship Id="rId2" Type="http://schemas.openxmlformats.org/officeDocument/2006/relationships/notesSlide" Target="../notesSlides/notesSlide6.xml"/><Relationship Id="rId16" Type="http://schemas.openxmlformats.org/officeDocument/2006/relationships/hyperlink" Target="https://creativecommons.org/licenses/by-sa/3.0/" TargetMode="External"/><Relationship Id="rId20" Type="http://schemas.openxmlformats.org/officeDocument/2006/relationships/hyperlink" Target="http://www.pngall.com/banana-png" TargetMode="External"/><Relationship Id="rId29" Type="http://schemas.openxmlformats.org/officeDocument/2006/relationships/image" Target="../media/image11.png"/><Relationship Id="rId41"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pngall.com/corn-png" TargetMode="External"/><Relationship Id="rId11" Type="http://schemas.openxmlformats.org/officeDocument/2006/relationships/hyperlink" Target="http://pngimg.com/download/56948" TargetMode="External"/><Relationship Id="rId24" Type="http://schemas.openxmlformats.org/officeDocument/2006/relationships/hyperlink" Target="http://www.pngall.com/grape-png" TargetMode="External"/><Relationship Id="rId32" Type="http://schemas.openxmlformats.org/officeDocument/2006/relationships/hyperlink" Target="http://pngimg.com/download/56948" TargetMode="External"/><Relationship Id="rId37" Type="http://schemas.openxmlformats.org/officeDocument/2006/relationships/image" Target="../media/image15.png"/><Relationship Id="rId40" Type="http://schemas.openxmlformats.org/officeDocument/2006/relationships/hyperlink" Target="http://www.pngall.com/tomato-png" TargetMode="External"/><Relationship Id="rId45" Type="http://schemas.openxmlformats.org/officeDocument/2006/relationships/image" Target="../media/image19.png"/><Relationship Id="rId5" Type="http://schemas.openxmlformats.org/officeDocument/2006/relationships/image" Target="../media/image7.svg"/><Relationship Id="rId15" Type="http://schemas.openxmlformats.org/officeDocument/2006/relationships/hyperlink" Target="http://worldbuilding.stackexchange.com/questions/9582/how-many-people-can-you-feed-per-square-kilometer-of-farmland" TargetMode="External"/><Relationship Id="rId23" Type="http://schemas.openxmlformats.org/officeDocument/2006/relationships/image" Target="../media/image8.png"/><Relationship Id="rId28" Type="http://schemas.openxmlformats.org/officeDocument/2006/relationships/hyperlink" Target="http://worldbuilding.stackexchange.com/questions/9582/how-many-people-can-you-feed-per-square-kilometer-of-farmland" TargetMode="External"/><Relationship Id="rId36" Type="http://schemas.openxmlformats.org/officeDocument/2006/relationships/hyperlink" Target="https://dayz.gamepedia.com/Pumpkin" TargetMode="External"/><Relationship Id="rId10" Type="http://schemas.openxmlformats.org/officeDocument/2006/relationships/hyperlink" Target="http://www.pngall.com/grape-png" TargetMode="External"/><Relationship Id="rId19" Type="http://schemas.openxmlformats.org/officeDocument/2006/relationships/hyperlink" Target="http://www.pngall.com/tomato-png" TargetMode="External"/><Relationship Id="rId31" Type="http://schemas.openxmlformats.org/officeDocument/2006/relationships/image" Target="../media/image12.png"/><Relationship Id="rId44" Type="http://schemas.openxmlformats.org/officeDocument/2006/relationships/hyperlink" Target="http://www.pngall.com/orange-png" TargetMode="External"/><Relationship Id="rId4" Type="http://schemas.openxmlformats.org/officeDocument/2006/relationships/image" Target="../media/image6.png"/><Relationship Id="rId9" Type="http://schemas.openxmlformats.org/officeDocument/2006/relationships/hyperlink" Target="https://creativecommons.org/licenses/by-nc-sa/3.0/" TargetMode="External"/><Relationship Id="rId14" Type="http://schemas.openxmlformats.org/officeDocument/2006/relationships/hyperlink" Target="http://www.pngall.com/pear-png" TargetMode="External"/><Relationship Id="rId22" Type="http://schemas.openxmlformats.org/officeDocument/2006/relationships/hyperlink" Target="http://www.pngall.com/coffee-png" TargetMode="External"/><Relationship Id="rId27" Type="http://schemas.openxmlformats.org/officeDocument/2006/relationships/image" Target="../media/image10.jpeg"/><Relationship Id="rId30" Type="http://schemas.openxmlformats.org/officeDocument/2006/relationships/hyperlink" Target="http://www.pngall.com/coffee-png" TargetMode="External"/><Relationship Id="rId35" Type="http://schemas.openxmlformats.org/officeDocument/2006/relationships/image" Target="../media/image14.png"/><Relationship Id="rId43"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hyperlink" Target="https://creativecommons.org/licenses/by-nc/3.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pngall.com/vegetable-png/download/1915" TargetMode="External"/><Relationship Id="rId5" Type="http://schemas.openxmlformats.org/officeDocument/2006/relationships/image" Target="../media/image20.png"/><Relationship Id="rId4" Type="http://schemas.openxmlformats.org/officeDocument/2006/relationships/hyperlink" Target="https://www.youtube.com/watch?app=desktop&amp;v=ueFE5WhcjV0&amp;feature=emb_logo"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bc.ca/news/canada/manitoba/anthropolgy-students-lockport-farmers-1.3644247" TargetMode="External"/><Relationship Id="rId3" Type="http://schemas.openxmlformats.org/officeDocument/2006/relationships/slide" Target="slide4.xml"/><Relationship Id="rId7" Type="http://schemas.openxmlformats.org/officeDocument/2006/relationships/hyperlink" Target="https://creativecommons.org/licenses/by-nc-nd/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treets.mn/2016/05/16/digging-history/" TargetMode="External"/><Relationship Id="rId5" Type="http://schemas.openxmlformats.org/officeDocument/2006/relationships/image" Target="../media/image21.jpg"/><Relationship Id="rId4" Type="http://schemas.openxmlformats.org/officeDocument/2006/relationships/hyperlink" Target="https://www.youtube.com/watch?app=desktop&amp;v=ueFE5WhcjV0&amp;feature=emb_logo" TargetMode="External"/><Relationship Id="rId9" Type="http://schemas.openxmlformats.org/officeDocument/2006/relationships/hyperlink" Target="https://www.youtube.com/watch?app=desktop&amp;v=QA3Zj2Zzw6s&amp;list=PLaXLwx-ndK8i-5tqEBTzEb2O69f7FSm6l&amp;index=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0528" y="1784410"/>
            <a:ext cx="7075473" cy="1323439"/>
          </a:xfrm>
          <a:prstGeom prst="rect">
            <a:avLst/>
          </a:prstGeom>
          <a:noFill/>
        </p:spPr>
        <p:txBody>
          <a:bodyPr wrap="square" lIns="91440" tIns="45720" rIns="91440" bIns="45720">
            <a:spAutoFit/>
          </a:bodyPr>
          <a:lstStyle/>
          <a:p>
            <a:pPr algn="ctr"/>
            <a:r>
              <a:rPr lang="en-US" sz="8000" b="1">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Arial Rounded MT Bold" panose="020F0704030504030204" pitchFamily="34" charset="0"/>
              </a:rPr>
              <a:t>Three Sisters</a:t>
            </a:r>
          </a:p>
        </p:txBody>
      </p:sp>
      <p:sp>
        <p:nvSpPr>
          <p:cNvPr id="6" name="Text Placeholder 5"/>
          <p:cNvSpPr>
            <a:spLocks noGrp="1"/>
          </p:cNvSpPr>
          <p:nvPr>
            <p:ph type="body" idx="1"/>
          </p:nvPr>
        </p:nvSpPr>
        <p:spPr>
          <a:xfrm>
            <a:off x="628650" y="4862286"/>
            <a:ext cx="7886700" cy="1270908"/>
          </a:xfrm>
        </p:spPr>
        <p:txBody>
          <a:bodyPr>
            <a:normAutofit/>
          </a:bodyPr>
          <a:lstStyle/>
          <a:p>
            <a:pPr algn="ctr"/>
            <a:r>
              <a:rPr lang="en-US" sz="3200"/>
              <a:t>Grade  5</a:t>
            </a:r>
            <a:br>
              <a:rPr lang="en-US" sz="3200"/>
            </a:br>
            <a:r>
              <a:rPr lang="en-US" sz="3200"/>
              <a:t>Social Studies Project</a:t>
            </a:r>
          </a:p>
        </p:txBody>
      </p:sp>
    </p:spTree>
    <p:extLst>
      <p:ext uri="{BB962C8B-B14F-4D97-AF65-F5344CB8AC3E}">
        <p14:creationId xmlns:p14="http://schemas.microsoft.com/office/powerpoint/2010/main" val="157502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061" y="792785"/>
            <a:ext cx="7306322" cy="885095"/>
          </a:xfrm>
        </p:spPr>
        <p:txBody>
          <a:bodyPr>
            <a:normAutofit fontScale="90000"/>
          </a:bodyPr>
          <a:lstStyle/>
          <a:p>
            <a:r>
              <a:rPr lang="en-US" sz="5400" b="1">
                <a:solidFill>
                  <a:schemeClr val="bg1"/>
                </a:solidFill>
              </a:rPr>
              <a:t>6. </a:t>
            </a:r>
            <a:r>
              <a:rPr lang="en-US" sz="2900" b="1" u="sng">
                <a:solidFill>
                  <a:schemeClr val="bg1"/>
                </a:solidFill>
              </a:rPr>
              <a:t>Indigenous Perspectives of Food Plants </a:t>
            </a:r>
            <a:endParaRPr lang="en-US" sz="2900" b="1" u="sng"/>
          </a:p>
        </p:txBody>
      </p:sp>
      <p:sp>
        <p:nvSpPr>
          <p:cNvPr id="4" name="Content Placeholder 3"/>
          <p:cNvSpPr>
            <a:spLocks noGrp="1"/>
          </p:cNvSpPr>
          <p:nvPr>
            <p:ph idx="1"/>
          </p:nvPr>
        </p:nvSpPr>
        <p:spPr>
          <a:xfrm>
            <a:off x="1375672" y="1628448"/>
            <a:ext cx="4767308" cy="3810782"/>
          </a:xfrm>
        </p:spPr>
        <p:txBody>
          <a:bodyPr vert="horz" lIns="91440" tIns="45720" rIns="91440" bIns="45720" rtlCol="0" anchor="t">
            <a:normAutofit/>
          </a:bodyPr>
          <a:lstStyle/>
          <a:p>
            <a:r>
              <a:rPr lang="en-US" sz="1500" dirty="0">
                <a:solidFill>
                  <a:schemeClr val="bg1"/>
                </a:solidFill>
              </a:rPr>
              <a:t>Watch </a:t>
            </a:r>
            <a:r>
              <a:rPr lang="en-US" sz="1500" b="1" dirty="0">
                <a:solidFill>
                  <a:schemeClr val="bg2">
                    <a:lumMod val="50000"/>
                  </a:schemeClr>
                </a:solidFill>
                <a:hlinkClick r:id="rId3">
                  <a:extLst>
                    <a:ext uri="{A12FA001-AC4F-418D-AE19-62706E023703}">
                      <ahyp:hlinkClr xmlns="" xmlns:ahyp="http://schemas.microsoft.com/office/drawing/2018/hyperlinkcolor" val="tx"/>
                    </a:ext>
                  </a:extLst>
                </a:hlinkClick>
              </a:rPr>
              <a:t>The Great Laws of Nature: Indigenous Organic Agriculture Documentary – YouTube</a:t>
            </a:r>
            <a:r>
              <a:rPr lang="en-US" sz="1500" b="1" dirty="0">
                <a:solidFill>
                  <a:schemeClr val="bg2">
                    <a:lumMod val="50000"/>
                  </a:schemeClr>
                </a:solidFill>
              </a:rPr>
              <a:t> (22 min)</a:t>
            </a:r>
          </a:p>
          <a:p>
            <a:endParaRPr lang="en-US" sz="1500" b="1" dirty="0">
              <a:solidFill>
                <a:schemeClr val="bg2">
                  <a:lumMod val="50000"/>
                </a:schemeClr>
              </a:solidFill>
            </a:endParaRPr>
          </a:p>
          <a:p>
            <a:r>
              <a:rPr lang="en-US" sz="1500" dirty="0">
                <a:solidFill>
                  <a:schemeClr val="bg1"/>
                </a:solidFill>
                <a:ea typeface="+mn-lt"/>
                <a:cs typeface="+mn-lt"/>
              </a:rPr>
              <a:t>Think about these First Nation perspectives of Food:</a:t>
            </a:r>
          </a:p>
          <a:p>
            <a:pPr lvl="1"/>
            <a:r>
              <a:rPr lang="en-US" sz="1500" dirty="0">
                <a:solidFill>
                  <a:schemeClr val="bg1"/>
                </a:solidFill>
                <a:ea typeface="+mn-lt"/>
                <a:cs typeface="+mn-lt"/>
              </a:rPr>
              <a:t>“Nature is the greatest teacher if you take time and listen …”</a:t>
            </a:r>
          </a:p>
          <a:p>
            <a:pPr lvl="1"/>
            <a:r>
              <a:rPr lang="en-US" sz="1500" dirty="0">
                <a:solidFill>
                  <a:schemeClr val="bg1"/>
                </a:solidFill>
                <a:ea typeface="+mn-lt"/>
                <a:cs typeface="+mn-lt"/>
              </a:rPr>
              <a:t>Everything has life and everything has spirit. Everything has a purpose in its natural state.</a:t>
            </a:r>
          </a:p>
          <a:p>
            <a:pPr lvl="1"/>
            <a:r>
              <a:rPr lang="en-US" sz="1500" dirty="0">
                <a:solidFill>
                  <a:schemeClr val="bg1"/>
                </a:solidFill>
                <a:ea typeface="+mn-lt"/>
                <a:cs typeface="+mn-lt"/>
              </a:rPr>
              <a:t>Be good to your plants and they will give you a return, they will give you their love.</a:t>
            </a:r>
          </a:p>
          <a:p>
            <a:endParaRPr lang="en-US" sz="1500" dirty="0">
              <a:solidFill>
                <a:schemeClr val="bg1"/>
              </a:solidFill>
              <a:ea typeface="+mn-lt"/>
              <a:cs typeface="+mn-lt"/>
            </a:endParaRPr>
          </a:p>
          <a:p>
            <a:endParaRPr lang="en-US" sz="1500" dirty="0">
              <a:solidFill>
                <a:schemeClr val="bg1"/>
              </a:solidFill>
              <a:ea typeface="+mn-lt"/>
              <a:cs typeface="+mn-lt"/>
            </a:endParaRPr>
          </a:p>
          <a:p>
            <a:endParaRPr lang="en-US" sz="1400" dirty="0">
              <a:solidFill>
                <a:schemeClr val="bg1"/>
              </a:solidFill>
              <a:ea typeface="+mn-lt"/>
              <a:cs typeface="+mn-lt"/>
            </a:endParaRPr>
          </a:p>
          <a:p>
            <a:endParaRPr lang="en-US" sz="1400" dirty="0">
              <a:solidFill>
                <a:schemeClr val="bg1"/>
              </a:solidFill>
              <a:ea typeface="+mn-lt"/>
              <a:cs typeface="+mn-lt"/>
            </a:endParaRPr>
          </a:p>
          <a:p>
            <a:endParaRPr lang="en-US" sz="1400" dirty="0">
              <a:solidFill>
                <a:schemeClr val="bg1"/>
              </a:solidFill>
              <a:ea typeface="+mn-lt"/>
              <a:cs typeface="+mn-lt"/>
            </a:endParaRPr>
          </a:p>
          <a:p>
            <a:pPr marL="0" indent="0">
              <a:buNone/>
            </a:pPr>
            <a:endParaRPr lang="en-US" dirty="0">
              <a:solidFill>
                <a:srgbClr val="404040"/>
              </a:solidFill>
            </a:endParaRPr>
          </a:p>
          <a:p>
            <a:endParaRPr lang="en-US" dirty="0">
              <a:solidFill>
                <a:schemeClr val="bg1"/>
              </a:solidFill>
            </a:endParaRPr>
          </a:p>
        </p:txBody>
      </p:sp>
      <p:sp>
        <p:nvSpPr>
          <p:cNvPr id="5" name="Oval 4">
            <a:hlinkClick r:id="rId4"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4" action="ppaction://hlinksldjump"/>
              </a:rPr>
              <a:t>Choice Board</a:t>
            </a:r>
            <a:endParaRPr lang="en-US" sz="1200"/>
          </a:p>
        </p:txBody>
      </p:sp>
      <p:sp>
        <p:nvSpPr>
          <p:cNvPr id="6" name="Sun 5">
            <a:extLst>
              <a:ext uri="{FF2B5EF4-FFF2-40B4-BE49-F238E27FC236}">
                <a16:creationId xmlns:a16="http://schemas.microsoft.com/office/drawing/2014/main" id="{E50FDBA4-52DF-45B5-AAA2-F8909C8668C8}"/>
              </a:ext>
            </a:extLst>
          </p:cNvPr>
          <p:cNvSpPr/>
          <p:nvPr/>
        </p:nvSpPr>
        <p:spPr>
          <a:xfrm>
            <a:off x="7651325" y="5439229"/>
            <a:ext cx="1393796" cy="12808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BLM 6</a:t>
            </a:r>
            <a:endParaRPr lang="en-CA" sz="1100"/>
          </a:p>
        </p:txBody>
      </p:sp>
      <p:pic>
        <p:nvPicPr>
          <p:cNvPr id="9" name="Picture 8">
            <a:extLst>
              <a:ext uri="{FF2B5EF4-FFF2-40B4-BE49-F238E27FC236}">
                <a16:creationId xmlns:a16="http://schemas.microsoft.com/office/drawing/2014/main" id="{09715291-F4D9-436F-990A-90544B4F121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14868" r="28099"/>
          <a:stretch/>
        </p:blipFill>
        <p:spPr>
          <a:xfrm>
            <a:off x="6214369" y="1765242"/>
            <a:ext cx="2830752" cy="3609416"/>
          </a:xfrm>
          <a:prstGeom prst="rect">
            <a:avLst/>
          </a:prstGeom>
        </p:spPr>
      </p:pic>
      <p:sp>
        <p:nvSpPr>
          <p:cNvPr id="10" name="TextBox 9">
            <a:extLst>
              <a:ext uri="{FF2B5EF4-FFF2-40B4-BE49-F238E27FC236}">
                <a16:creationId xmlns:a16="http://schemas.microsoft.com/office/drawing/2014/main" id="{7281BAD3-82D0-4DFD-B4D1-4A68BBB50819}"/>
              </a:ext>
            </a:extLst>
          </p:cNvPr>
          <p:cNvSpPr txBox="1"/>
          <p:nvPr/>
        </p:nvSpPr>
        <p:spPr>
          <a:xfrm>
            <a:off x="6053095" y="6855433"/>
            <a:ext cx="3196459" cy="215444"/>
          </a:xfrm>
          <a:prstGeom prst="rect">
            <a:avLst/>
          </a:prstGeom>
          <a:noFill/>
        </p:spPr>
        <p:txBody>
          <a:bodyPr wrap="square" rtlCol="0">
            <a:spAutoFit/>
          </a:bodyPr>
          <a:lstStyle/>
          <a:p>
            <a:r>
              <a:rPr lang="en-CA" sz="800">
                <a:hlinkClick r:id="rId6" tooltip="http://alchemyofecology.wordpress.com/tag/lifestyle/"/>
              </a:rPr>
              <a:t>This Photo</a:t>
            </a:r>
            <a:r>
              <a:rPr lang="en-CA" sz="800"/>
              <a:t> by Unknown Author is licensed under </a:t>
            </a:r>
            <a:r>
              <a:rPr lang="en-CA" sz="800">
                <a:hlinkClick r:id="rId7" tooltip="https://creativecommons.org/licenses/by-nd/3.0/"/>
              </a:rPr>
              <a:t>CC BY-ND</a:t>
            </a:r>
            <a:endParaRPr lang="en-CA" sz="800"/>
          </a:p>
        </p:txBody>
      </p:sp>
      <p:sp>
        <p:nvSpPr>
          <p:cNvPr id="7" name="TextBox 6">
            <a:extLst>
              <a:ext uri="{FF2B5EF4-FFF2-40B4-BE49-F238E27FC236}">
                <a16:creationId xmlns:a16="http://schemas.microsoft.com/office/drawing/2014/main" id="{A5C168F4-2720-4DB6-B9DB-B08E30A95208}"/>
              </a:ext>
            </a:extLst>
          </p:cNvPr>
          <p:cNvSpPr txBox="1"/>
          <p:nvPr/>
        </p:nvSpPr>
        <p:spPr>
          <a:xfrm>
            <a:off x="1673441" y="5634992"/>
            <a:ext cx="5601810" cy="923330"/>
          </a:xfrm>
          <a:prstGeom prst="rect">
            <a:avLst/>
          </a:prstGeom>
          <a:noFill/>
        </p:spPr>
        <p:txBody>
          <a:bodyPr wrap="square" rtlCol="0">
            <a:spAutoFit/>
          </a:bodyPr>
          <a:lstStyle/>
          <a:p>
            <a:pPr algn="ctr"/>
            <a:r>
              <a:rPr lang="en-US" dirty="0">
                <a:solidFill>
                  <a:schemeClr val="bg1"/>
                </a:solidFill>
                <a:ea typeface="+mn-lt"/>
                <a:cs typeface="+mn-lt"/>
              </a:rPr>
              <a:t>Spend 5 minutes in nature with plants using your senses of sight, touch, hearing, and smell.</a:t>
            </a:r>
          </a:p>
          <a:p>
            <a:endParaRPr lang="en-CA" dirty="0"/>
          </a:p>
        </p:txBody>
      </p:sp>
    </p:spTree>
    <p:extLst>
      <p:ext uri="{BB962C8B-B14F-4D97-AF65-F5344CB8AC3E}">
        <p14:creationId xmlns:p14="http://schemas.microsoft.com/office/powerpoint/2010/main" val="33415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95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4757" y="624110"/>
            <a:ext cx="6885532" cy="1280890"/>
          </a:xfrm>
        </p:spPr>
        <p:txBody>
          <a:bodyPr>
            <a:normAutofit/>
          </a:bodyPr>
          <a:lstStyle/>
          <a:p>
            <a:r>
              <a:rPr lang="en-US" sz="5400" b="1"/>
              <a:t>7.</a:t>
            </a:r>
            <a:r>
              <a:rPr lang="en-US" sz="5600" b="1"/>
              <a:t> </a:t>
            </a:r>
            <a:r>
              <a:rPr lang="en-US" sz="4000" b="1" u="sng"/>
              <a:t>A Day in the Life</a:t>
            </a:r>
          </a:p>
        </p:txBody>
      </p:sp>
      <p:sp>
        <p:nvSpPr>
          <p:cNvPr id="5" name="Content Placeholder 4"/>
          <p:cNvSpPr>
            <a:spLocks noGrp="1"/>
          </p:cNvSpPr>
          <p:nvPr>
            <p:ph idx="1"/>
          </p:nvPr>
        </p:nvSpPr>
        <p:spPr>
          <a:xfrm>
            <a:off x="3619499" y="1905000"/>
            <a:ext cx="4914901" cy="4328890"/>
          </a:xfrm>
        </p:spPr>
        <p:txBody>
          <a:bodyPr vert="horz" lIns="91440" tIns="45720" rIns="91440" bIns="45720" rtlCol="0" anchor="t">
            <a:normAutofit/>
          </a:bodyPr>
          <a:lstStyle/>
          <a:p>
            <a:pPr>
              <a:buFont typeface="Wingdings" panose="05000000000000000000" pitchFamily="2" charset="2"/>
              <a:buChar char="Ø"/>
            </a:pPr>
            <a:r>
              <a:rPr lang="en-US" b="1" dirty="0">
                <a:ea typeface="+mn-lt"/>
                <a:cs typeface="+mn-lt"/>
              </a:rPr>
              <a:t>Imagine and learn what it would be like to live long ago as you watch </a:t>
            </a:r>
            <a:r>
              <a:rPr lang="en-CA" dirty="0">
                <a:hlinkClick r:id="rId3"/>
              </a:rPr>
              <a:t>The Wampanoag Way – YouTube</a:t>
            </a:r>
            <a:r>
              <a:rPr lang="en-CA" dirty="0"/>
              <a:t> (7 min) </a:t>
            </a:r>
          </a:p>
          <a:p>
            <a:pPr>
              <a:buFont typeface="Wingdings" panose="05000000000000000000" pitchFamily="2" charset="2"/>
              <a:buChar char="Ø"/>
            </a:pPr>
            <a:endParaRPr lang="en-US" i="1" dirty="0">
              <a:ea typeface="+mn-lt"/>
              <a:cs typeface="+mn-lt"/>
            </a:endParaRPr>
          </a:p>
          <a:p>
            <a:pPr>
              <a:buFont typeface="Wingdings" panose="05000000000000000000" pitchFamily="2" charset="2"/>
              <a:buChar char="Ø"/>
            </a:pPr>
            <a:r>
              <a:rPr lang="en-US" b="1" dirty="0">
                <a:ea typeface="+mn-lt"/>
                <a:cs typeface="+mn-lt"/>
              </a:rPr>
              <a:t>Compare your life with the way the Wampanoag lived long ago (</a:t>
            </a:r>
            <a:r>
              <a:rPr lang="en-US" sz="1400" b="1" dirty="0">
                <a:ea typeface="+mn-lt"/>
                <a:cs typeface="+mn-lt"/>
              </a:rPr>
              <a:t>see BLM 7</a:t>
            </a:r>
            <a:r>
              <a:rPr lang="en-US" b="1" dirty="0">
                <a:ea typeface="+mn-lt"/>
                <a:cs typeface="+mn-lt"/>
              </a:rPr>
              <a:t>).</a:t>
            </a:r>
          </a:p>
          <a:p>
            <a:pPr marL="0" indent="0">
              <a:buNone/>
            </a:pPr>
            <a:endParaRPr lang="en-US" i="1" dirty="0">
              <a:ea typeface="+mn-lt"/>
              <a:cs typeface="+mn-lt"/>
            </a:endParaRPr>
          </a:p>
          <a:p>
            <a:pPr marL="0" indent="0">
              <a:buNone/>
            </a:pPr>
            <a:endParaRPr lang="en-US" i="1" dirty="0">
              <a:ea typeface="+mn-lt"/>
              <a:cs typeface="+mn-lt"/>
            </a:endParaRPr>
          </a:p>
          <a:p>
            <a:pPr marL="0" indent="0">
              <a:spcBef>
                <a:spcPts val="0"/>
              </a:spcBef>
              <a:buNone/>
            </a:pPr>
            <a:r>
              <a:rPr lang="en-US" sz="1400" b="1" u="sng" dirty="0">
                <a:ea typeface="+mn-lt"/>
                <a:cs typeface="+mn-lt"/>
              </a:rPr>
              <a:t>Optional - Learn about harvesting Wild Rice and Berries by watching these two Virtual Reality Videos:</a:t>
            </a:r>
          </a:p>
          <a:p>
            <a:pPr marL="0" indent="0">
              <a:spcBef>
                <a:spcPts val="0"/>
              </a:spcBef>
              <a:buNone/>
            </a:pPr>
            <a:endParaRPr lang="en-US" sz="1400" b="1" u="sng" dirty="0">
              <a:ea typeface="+mn-lt"/>
              <a:cs typeface="+mn-lt"/>
            </a:endParaRPr>
          </a:p>
          <a:p>
            <a:pPr>
              <a:spcBef>
                <a:spcPts val="0"/>
              </a:spcBef>
            </a:pPr>
            <a:r>
              <a:rPr lang="en-US" sz="1400" dirty="0">
                <a:ea typeface="+mn-lt"/>
                <a:cs typeface="+mn-lt"/>
              </a:rPr>
              <a:t>Wild Rice - </a:t>
            </a:r>
            <a:r>
              <a:rPr lang="en-CA" sz="1400" dirty="0">
                <a:hlinkClick r:id="rId4"/>
              </a:rPr>
              <a:t>VR: Wild Rice – YouTube</a:t>
            </a:r>
            <a:r>
              <a:rPr lang="en-CA" sz="1400" dirty="0"/>
              <a:t> (5 min)</a:t>
            </a:r>
          </a:p>
          <a:p>
            <a:pPr>
              <a:spcBef>
                <a:spcPts val="0"/>
              </a:spcBef>
            </a:pPr>
            <a:endParaRPr lang="en-CA" sz="1400" dirty="0"/>
          </a:p>
          <a:p>
            <a:pPr>
              <a:spcBef>
                <a:spcPts val="0"/>
              </a:spcBef>
            </a:pPr>
            <a:r>
              <a:rPr lang="en-US" sz="1400" dirty="0">
                <a:ea typeface="+mn-lt"/>
                <a:cs typeface="+mn-lt"/>
              </a:rPr>
              <a:t>Berries - </a:t>
            </a:r>
            <a:r>
              <a:rPr lang="en-US" sz="1400" dirty="0">
                <a:hlinkClick r:id="rId5"/>
              </a:rPr>
              <a:t>VR: Food Is Medicine – YouTube</a:t>
            </a:r>
            <a:r>
              <a:rPr lang="en-US" sz="1400" dirty="0"/>
              <a:t> (3 min)</a:t>
            </a:r>
            <a:endParaRPr lang="en-US" sz="1400" dirty="0">
              <a:ea typeface="+mn-lt"/>
              <a:cs typeface="+mn-lt"/>
            </a:endParaRPr>
          </a:p>
          <a:p>
            <a:endParaRPr lang="en-US" dirty="0"/>
          </a:p>
        </p:txBody>
      </p:sp>
      <p:sp>
        <p:nvSpPr>
          <p:cNvPr id="4" name="Oval 3">
            <a:hlinkClick r:id="rId6"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6" action="ppaction://hlinksldjump"/>
              </a:rPr>
              <a:t>Choice Board</a:t>
            </a:r>
            <a:endParaRPr lang="en-US" sz="1200"/>
          </a:p>
        </p:txBody>
      </p:sp>
      <p:sp>
        <p:nvSpPr>
          <p:cNvPr id="6" name="Sun 5">
            <a:extLst>
              <a:ext uri="{FF2B5EF4-FFF2-40B4-BE49-F238E27FC236}">
                <a16:creationId xmlns:a16="http://schemas.microsoft.com/office/drawing/2014/main" id="{72A7C086-22FD-4262-A58D-87CA63DEBCF4}"/>
              </a:ext>
            </a:extLst>
          </p:cNvPr>
          <p:cNvSpPr/>
          <p:nvPr/>
        </p:nvSpPr>
        <p:spPr>
          <a:xfrm>
            <a:off x="7651325" y="5439229"/>
            <a:ext cx="1393796" cy="12808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BLM 7</a:t>
            </a:r>
            <a:endParaRPr lang="en-CA" sz="1100"/>
          </a:p>
        </p:txBody>
      </p:sp>
      <p:pic>
        <p:nvPicPr>
          <p:cNvPr id="12" name="Picture 11">
            <a:extLst>
              <a:ext uri="{FF2B5EF4-FFF2-40B4-BE49-F238E27FC236}">
                <a16:creationId xmlns:a16="http://schemas.microsoft.com/office/drawing/2014/main" id="{220F48BC-5E4C-47A9-A6CB-1FE61B39C3F6}"/>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9732" r="10109"/>
          <a:stretch/>
        </p:blipFill>
        <p:spPr>
          <a:xfrm>
            <a:off x="1526959" y="1905000"/>
            <a:ext cx="1932742" cy="4146051"/>
          </a:xfrm>
          <a:prstGeom prst="rect">
            <a:avLst/>
          </a:prstGeom>
        </p:spPr>
      </p:pic>
      <p:sp>
        <p:nvSpPr>
          <p:cNvPr id="13" name="TextBox 12">
            <a:extLst>
              <a:ext uri="{FF2B5EF4-FFF2-40B4-BE49-F238E27FC236}">
                <a16:creationId xmlns:a16="http://schemas.microsoft.com/office/drawing/2014/main" id="{C1B94E46-6E50-472B-A6E6-11DAA17284C9}"/>
              </a:ext>
            </a:extLst>
          </p:cNvPr>
          <p:cNvSpPr txBox="1"/>
          <p:nvPr/>
        </p:nvSpPr>
        <p:spPr>
          <a:xfrm>
            <a:off x="5705752" y="6802550"/>
            <a:ext cx="3438248" cy="230832"/>
          </a:xfrm>
          <a:prstGeom prst="rect">
            <a:avLst/>
          </a:prstGeom>
          <a:noFill/>
        </p:spPr>
        <p:txBody>
          <a:bodyPr wrap="square" rtlCol="0">
            <a:spAutoFit/>
          </a:bodyPr>
          <a:lstStyle/>
          <a:p>
            <a:r>
              <a:rPr lang="en-CA" sz="900">
                <a:hlinkClick r:id="rId8" tooltip="https://en.wikipedia.org/wiki/Corn_husk_doll"/>
              </a:rPr>
              <a:t>This Photo</a:t>
            </a:r>
            <a:r>
              <a:rPr lang="en-CA" sz="900"/>
              <a:t> by Unknown Author is licensed under </a:t>
            </a:r>
            <a:r>
              <a:rPr lang="en-CA" sz="900">
                <a:hlinkClick r:id="rId9" tooltip="https://creativecommons.org/licenses/by-sa/3.0/"/>
              </a:rPr>
              <a:t>CC BY-SA</a:t>
            </a:r>
            <a:endParaRPr lang="en-CA" sz="900"/>
          </a:p>
        </p:txBody>
      </p:sp>
    </p:spTree>
    <p:extLst>
      <p:ext uri="{BB962C8B-B14F-4D97-AF65-F5344CB8AC3E}">
        <p14:creationId xmlns:p14="http://schemas.microsoft.com/office/powerpoint/2010/main" val="420259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anim calcmode="lin" valueType="num">
                                      <p:cBhvr>
                                        <p:cTn id="2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1000"/>
                                        <p:tgtEl>
                                          <p:spTgt spid="5">
                                            <p:txEl>
                                              <p:pRg st="7" end="7"/>
                                            </p:txEl>
                                          </p:spTgt>
                                        </p:tgtEl>
                                      </p:cBhvr>
                                    </p:animEffect>
                                    <p:anim calcmode="lin" valueType="num">
                                      <p:cBhvr>
                                        <p:cTn id="2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fade">
                                      <p:cBhvr>
                                        <p:cTn id="29" dur="1000"/>
                                        <p:tgtEl>
                                          <p:spTgt spid="5">
                                            <p:txEl>
                                              <p:pRg st="9" end="9"/>
                                            </p:txEl>
                                          </p:spTgt>
                                        </p:tgtEl>
                                      </p:cBhvr>
                                    </p:animEffect>
                                    <p:anim calcmode="lin" valueType="num">
                                      <p:cBhvr>
                                        <p:cTn id="3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a:t>8.</a:t>
            </a:r>
            <a:r>
              <a:rPr lang="en-US" sz="4400" b="1"/>
              <a:t> </a:t>
            </a:r>
            <a:r>
              <a:rPr lang="en-US" sz="4000" b="1" u="sng"/>
              <a:t>Seeds and Gardening </a:t>
            </a:r>
          </a:p>
        </p:txBody>
      </p:sp>
      <p:sp>
        <p:nvSpPr>
          <p:cNvPr id="6" name="Content Placeholder 5"/>
          <p:cNvSpPr>
            <a:spLocks noGrp="1"/>
          </p:cNvSpPr>
          <p:nvPr>
            <p:ph idx="1"/>
          </p:nvPr>
        </p:nvSpPr>
        <p:spPr>
          <a:xfrm>
            <a:off x="1755985" y="1731145"/>
            <a:ext cx="7289136" cy="4988973"/>
          </a:xfrm>
        </p:spPr>
        <p:txBody>
          <a:bodyPr vert="horz" lIns="91440" tIns="45720" rIns="91440" bIns="45720" rtlCol="0" anchor="t">
            <a:noAutofit/>
          </a:bodyPr>
          <a:lstStyle/>
          <a:p>
            <a:r>
              <a:rPr lang="en-US" sz="1400" b="1" dirty="0"/>
              <a:t>Watch the following video </a:t>
            </a:r>
            <a:r>
              <a:rPr lang="en-US" sz="1400" dirty="0">
                <a:hlinkClick r:id="rId3"/>
              </a:rPr>
              <a:t>Indigenous Seed Keepers Network – YouTube</a:t>
            </a:r>
            <a:r>
              <a:rPr lang="en-US" sz="1400" dirty="0"/>
              <a:t>         (3 min) and answer the questions on BLM #8a.</a:t>
            </a:r>
          </a:p>
          <a:p>
            <a:pPr lvl="1"/>
            <a:r>
              <a:rPr lang="en-US" sz="1400" dirty="0">
                <a:ea typeface="+mn-lt"/>
                <a:cs typeface="+mn-lt"/>
              </a:rPr>
              <a:t>Do the Seed Collection Activity</a:t>
            </a:r>
          </a:p>
          <a:p>
            <a:endParaRPr lang="en-US" sz="1400" dirty="0">
              <a:ea typeface="+mn-lt"/>
              <a:cs typeface="+mn-lt"/>
            </a:endParaRPr>
          </a:p>
          <a:p>
            <a:endParaRPr lang="en-US" sz="1400" dirty="0">
              <a:ea typeface="+mn-lt"/>
              <a:cs typeface="+mn-lt"/>
            </a:endParaRPr>
          </a:p>
          <a:p>
            <a:endParaRPr lang="en-US" sz="1400" dirty="0">
              <a:ea typeface="+mn-lt"/>
              <a:cs typeface="+mn-lt"/>
            </a:endParaRPr>
          </a:p>
          <a:p>
            <a:endParaRPr lang="en-US" sz="1400" dirty="0">
              <a:ea typeface="+mn-lt"/>
              <a:cs typeface="+mn-lt"/>
            </a:endParaRPr>
          </a:p>
          <a:p>
            <a:endParaRPr lang="en-US" sz="1400" dirty="0">
              <a:ea typeface="+mn-lt"/>
              <a:cs typeface="+mn-lt"/>
            </a:endParaRPr>
          </a:p>
          <a:p>
            <a:r>
              <a:rPr lang="en-US" sz="1400" b="1" dirty="0">
                <a:ea typeface="+mn-lt"/>
                <a:cs typeface="+mn-lt"/>
              </a:rPr>
              <a:t>Select from some of the optional seed and gardening activities below</a:t>
            </a:r>
            <a:r>
              <a:rPr lang="en-US" sz="1400" dirty="0">
                <a:ea typeface="+mn-lt"/>
                <a:cs typeface="+mn-lt"/>
              </a:rPr>
              <a:t>. Use BLM#8b as a guide to help you choose.</a:t>
            </a:r>
          </a:p>
          <a:p>
            <a:pPr lvl="1"/>
            <a:r>
              <a:rPr lang="en-US" sz="1200" dirty="0"/>
              <a:t>Design a garden plan</a:t>
            </a:r>
          </a:p>
          <a:p>
            <a:pPr lvl="1"/>
            <a:r>
              <a:rPr lang="en-US" sz="1200" dirty="0"/>
              <a:t>Make a garden diorama</a:t>
            </a:r>
          </a:p>
          <a:p>
            <a:pPr lvl="1"/>
            <a:r>
              <a:rPr lang="en-US" sz="1200" dirty="0"/>
              <a:t>Watch some YouTube videos and/or play an online gardening game</a:t>
            </a:r>
          </a:p>
          <a:p>
            <a:pPr lvl="1"/>
            <a:r>
              <a:rPr lang="en-US" sz="1200" dirty="0"/>
              <a:t>Grow a single plant in a pot</a:t>
            </a:r>
          </a:p>
          <a:p>
            <a:pPr lvl="1"/>
            <a:r>
              <a:rPr lang="en-US" sz="1200" dirty="0"/>
              <a:t>Help grow a school or community garden</a:t>
            </a:r>
          </a:p>
          <a:p>
            <a:endParaRPr lang="en-US" sz="1400" dirty="0"/>
          </a:p>
          <a:p>
            <a:endParaRPr lang="en-US" sz="1400" dirty="0"/>
          </a:p>
        </p:txBody>
      </p:sp>
      <p:sp>
        <p:nvSpPr>
          <p:cNvPr id="13" name="Oval 12">
            <a:hlinkClick r:id="rId4"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4" action="ppaction://hlinksldjump"/>
              </a:rPr>
              <a:t>Choice Board</a:t>
            </a:r>
            <a:endParaRPr lang="en-US" sz="1200"/>
          </a:p>
        </p:txBody>
      </p:sp>
      <p:sp>
        <p:nvSpPr>
          <p:cNvPr id="5" name="Sun 4">
            <a:extLst>
              <a:ext uri="{FF2B5EF4-FFF2-40B4-BE49-F238E27FC236}">
                <a16:creationId xmlns:a16="http://schemas.microsoft.com/office/drawing/2014/main" id="{6F26EEAD-9E7A-49F1-9B0D-3137C029AE2A}"/>
              </a:ext>
            </a:extLst>
          </p:cNvPr>
          <p:cNvSpPr/>
          <p:nvPr/>
        </p:nvSpPr>
        <p:spPr>
          <a:xfrm>
            <a:off x="7651325" y="5439229"/>
            <a:ext cx="1393796" cy="12808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BLM 8</a:t>
            </a:r>
            <a:endParaRPr lang="en-CA" sz="1100" dirty="0"/>
          </a:p>
        </p:txBody>
      </p:sp>
      <p:pic>
        <p:nvPicPr>
          <p:cNvPr id="4" name="Picture 3">
            <a:extLst>
              <a:ext uri="{FF2B5EF4-FFF2-40B4-BE49-F238E27FC236}">
                <a16:creationId xmlns:a16="http://schemas.microsoft.com/office/drawing/2014/main" id="{C0073612-6815-47CF-AB27-CE0230CEFA9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2639425" y="2693695"/>
            <a:ext cx="5592932" cy="1531936"/>
          </a:xfrm>
          <a:prstGeom prst="rect">
            <a:avLst/>
          </a:prstGeom>
        </p:spPr>
      </p:pic>
      <p:sp>
        <p:nvSpPr>
          <p:cNvPr id="7" name="TextBox 6">
            <a:extLst>
              <a:ext uri="{FF2B5EF4-FFF2-40B4-BE49-F238E27FC236}">
                <a16:creationId xmlns:a16="http://schemas.microsoft.com/office/drawing/2014/main" id="{99600366-B01B-43F6-BDF2-1687578F3046}"/>
              </a:ext>
            </a:extLst>
          </p:cNvPr>
          <p:cNvSpPr txBox="1"/>
          <p:nvPr/>
        </p:nvSpPr>
        <p:spPr>
          <a:xfrm>
            <a:off x="5025723" y="6687134"/>
            <a:ext cx="3206634" cy="230832"/>
          </a:xfrm>
          <a:prstGeom prst="rect">
            <a:avLst/>
          </a:prstGeom>
          <a:noFill/>
        </p:spPr>
        <p:txBody>
          <a:bodyPr wrap="square" rtlCol="0">
            <a:spAutoFit/>
          </a:bodyPr>
          <a:lstStyle/>
          <a:p>
            <a:r>
              <a:rPr lang="en-CA" sz="900" dirty="0">
                <a:hlinkClick r:id="rId6" tooltip="http://fromthepagesoflove.blogspot.com/2010/09/refuse-to-let-it-grow.html"/>
              </a:rPr>
              <a:t>This Photo</a:t>
            </a:r>
            <a:r>
              <a:rPr lang="en-CA" sz="900" dirty="0"/>
              <a:t> by Unknown Author is licensed under </a:t>
            </a:r>
            <a:r>
              <a:rPr lang="en-CA" sz="900" dirty="0">
                <a:hlinkClick r:id="rId7" tooltip="https://creativecommons.org/licenses/by/3.0/"/>
              </a:rPr>
              <a:t>CC BY</a:t>
            </a:r>
            <a:endParaRPr lang="en-CA" sz="900" dirty="0"/>
          </a:p>
        </p:txBody>
      </p:sp>
    </p:spTree>
    <p:extLst>
      <p:ext uri="{BB962C8B-B14F-4D97-AF65-F5344CB8AC3E}">
        <p14:creationId xmlns:p14="http://schemas.microsoft.com/office/powerpoint/2010/main" val="15582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fade">
                                      <p:cBhvr>
                                        <p:cTn id="28" dur="500"/>
                                        <p:tgtEl>
                                          <p:spTgt spid="6">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500"/>
                                        <p:tgtEl>
                                          <p:spTgt spid="6">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1" end="11"/>
                                            </p:txEl>
                                          </p:spTgt>
                                        </p:tgtEl>
                                        <p:attrNameLst>
                                          <p:attrName>style.visibility</p:attrName>
                                        </p:attrNameLst>
                                      </p:cBhvr>
                                      <p:to>
                                        <p:strVal val="visible"/>
                                      </p:to>
                                    </p:set>
                                    <p:animEffect transition="in" filter="fade">
                                      <p:cBhvr>
                                        <p:cTn id="34" dur="500"/>
                                        <p:tgtEl>
                                          <p:spTgt spid="6">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B25E-D01E-4313-90A9-011A8160559E}"/>
              </a:ext>
            </a:extLst>
          </p:cNvPr>
          <p:cNvSpPr>
            <a:spLocks noGrp="1"/>
          </p:cNvSpPr>
          <p:nvPr>
            <p:ph type="title"/>
          </p:nvPr>
        </p:nvSpPr>
        <p:spPr>
          <a:xfrm>
            <a:off x="1945201" y="624110"/>
            <a:ext cx="6589199" cy="787440"/>
          </a:xfrm>
        </p:spPr>
        <p:txBody>
          <a:bodyPr>
            <a:normAutofit fontScale="90000"/>
          </a:bodyPr>
          <a:lstStyle/>
          <a:p>
            <a:r>
              <a:rPr lang="en-US" dirty="0"/>
              <a:t>Optional:  </a:t>
            </a:r>
            <a:r>
              <a:rPr lang="en-US" u="sng" dirty="0"/>
              <a:t>Garden Number Talk</a:t>
            </a:r>
            <a:endParaRPr lang="en-CA" u="sng" dirty="0"/>
          </a:p>
        </p:txBody>
      </p:sp>
      <p:sp>
        <p:nvSpPr>
          <p:cNvPr id="3" name="Content Placeholder 2">
            <a:extLst>
              <a:ext uri="{FF2B5EF4-FFF2-40B4-BE49-F238E27FC236}">
                <a16:creationId xmlns:a16="http://schemas.microsoft.com/office/drawing/2014/main" id="{BE7DE38A-F725-4B85-BD54-940C4C7505BB}"/>
              </a:ext>
            </a:extLst>
          </p:cNvPr>
          <p:cNvSpPr>
            <a:spLocks noGrp="1"/>
          </p:cNvSpPr>
          <p:nvPr>
            <p:ph idx="1"/>
          </p:nvPr>
        </p:nvSpPr>
        <p:spPr>
          <a:xfrm>
            <a:off x="1942415" y="1411549"/>
            <a:ext cx="6591985" cy="5308569"/>
          </a:xfrm>
        </p:spPr>
        <p:txBody>
          <a:bodyPr>
            <a:normAutofit fontScale="70000" lnSpcReduction="20000"/>
          </a:bodyPr>
          <a:lstStyle/>
          <a:p>
            <a:r>
              <a:rPr lang="en-US" dirty="0"/>
              <a:t>Watch the following music video: </a:t>
            </a:r>
            <a:r>
              <a:rPr lang="en-US" dirty="0">
                <a:hlinkClick r:id="rId3"/>
              </a:rPr>
              <a:t>Area Model Multiplication Song using Bean Gardens – YouTube</a:t>
            </a:r>
            <a:r>
              <a:rPr lang="en-US" dirty="0"/>
              <a:t> (3 min)</a:t>
            </a:r>
          </a:p>
          <a:p>
            <a:endParaRPr lang="en-US" dirty="0"/>
          </a:p>
          <a:p>
            <a:r>
              <a:rPr lang="en-US" dirty="0"/>
              <a:t>Look at the following garden plan.</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r>
              <a:rPr lang="en-US" dirty="0"/>
              <a:t>What strategies could you use to find out how many plants are in this garden? </a:t>
            </a:r>
          </a:p>
          <a:p>
            <a:endParaRPr lang="en-US" dirty="0"/>
          </a:p>
          <a:p>
            <a:r>
              <a:rPr lang="en-US" dirty="0"/>
              <a:t>Write the multiplication expression that represents this garden plan.</a:t>
            </a:r>
          </a:p>
          <a:p>
            <a:endParaRPr lang="en-US" dirty="0"/>
          </a:p>
          <a:p>
            <a:pPr marL="0" indent="0">
              <a:buNone/>
            </a:pPr>
            <a:r>
              <a:rPr lang="en-US" dirty="0"/>
              <a:t> </a:t>
            </a:r>
          </a:p>
          <a:p>
            <a:pPr marL="0" indent="0">
              <a:buNone/>
            </a:pPr>
            <a:endParaRPr lang="en-US" sz="1600" dirty="0"/>
          </a:p>
          <a:p>
            <a:pPr marL="0" indent="0">
              <a:buNone/>
            </a:pPr>
            <a:endParaRPr lang="en-CA" sz="1600" dirty="0"/>
          </a:p>
        </p:txBody>
      </p:sp>
      <p:pic>
        <p:nvPicPr>
          <p:cNvPr id="5" name="Graphic 4" descr="Plant">
            <a:extLst>
              <a:ext uri="{FF2B5EF4-FFF2-40B4-BE49-F238E27FC236}">
                <a16:creationId xmlns:a16="http://schemas.microsoft.com/office/drawing/2014/main" id="{528BBCCC-893C-48F9-A6DF-E659AC9445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423604" y="2705470"/>
            <a:ext cx="337351" cy="337351"/>
          </a:xfrm>
          <a:prstGeom prst="rect">
            <a:avLst/>
          </a:prstGeom>
        </p:spPr>
      </p:pic>
      <p:sp>
        <p:nvSpPr>
          <p:cNvPr id="6" name="Sun 5">
            <a:extLst>
              <a:ext uri="{FF2B5EF4-FFF2-40B4-BE49-F238E27FC236}">
                <a16:creationId xmlns:a16="http://schemas.microsoft.com/office/drawing/2014/main" id="{977D38E6-0A31-496F-BA1B-80E4EBAF1973}"/>
              </a:ext>
            </a:extLst>
          </p:cNvPr>
          <p:cNvSpPr/>
          <p:nvPr/>
        </p:nvSpPr>
        <p:spPr>
          <a:xfrm>
            <a:off x="7651325" y="5439229"/>
            <a:ext cx="1393796" cy="12808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BLM 8</a:t>
            </a:r>
            <a:endParaRPr lang="en-CA" sz="1100" dirty="0"/>
          </a:p>
        </p:txBody>
      </p:sp>
      <p:pic>
        <p:nvPicPr>
          <p:cNvPr id="7" name="Graphic 6" descr="Plant">
            <a:extLst>
              <a:ext uri="{FF2B5EF4-FFF2-40B4-BE49-F238E27FC236}">
                <a16:creationId xmlns:a16="http://schemas.microsoft.com/office/drawing/2014/main" id="{1E758501-09EF-4252-96F6-0025BDE258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62562" y="2703701"/>
            <a:ext cx="337351" cy="337351"/>
          </a:xfrm>
          <a:prstGeom prst="rect">
            <a:avLst/>
          </a:prstGeom>
        </p:spPr>
      </p:pic>
      <p:pic>
        <p:nvPicPr>
          <p:cNvPr id="8" name="Graphic 7" descr="Plant">
            <a:extLst>
              <a:ext uri="{FF2B5EF4-FFF2-40B4-BE49-F238E27FC236}">
                <a16:creationId xmlns:a16="http://schemas.microsoft.com/office/drawing/2014/main" id="{6E0D639B-2527-4499-A2BC-1B8BA5FA9A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06938" y="2706064"/>
            <a:ext cx="337351" cy="337351"/>
          </a:xfrm>
          <a:prstGeom prst="rect">
            <a:avLst/>
          </a:prstGeom>
        </p:spPr>
      </p:pic>
      <p:pic>
        <p:nvPicPr>
          <p:cNvPr id="9" name="Graphic 8" descr="Plant">
            <a:extLst>
              <a:ext uri="{FF2B5EF4-FFF2-40B4-BE49-F238E27FC236}">
                <a16:creationId xmlns:a16="http://schemas.microsoft.com/office/drawing/2014/main" id="{669392F2-9653-4669-8420-B51C6D9F65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145896" y="2709899"/>
            <a:ext cx="337351" cy="337351"/>
          </a:xfrm>
          <a:prstGeom prst="rect">
            <a:avLst/>
          </a:prstGeom>
        </p:spPr>
      </p:pic>
      <p:pic>
        <p:nvPicPr>
          <p:cNvPr id="10" name="Graphic 9" descr="Plant">
            <a:extLst>
              <a:ext uri="{FF2B5EF4-FFF2-40B4-BE49-F238E27FC236}">
                <a16:creationId xmlns:a16="http://schemas.microsoft.com/office/drawing/2014/main" id="{B168E17C-BAD7-46CC-89B1-240D60370C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594811" y="2720249"/>
            <a:ext cx="337351" cy="337351"/>
          </a:xfrm>
          <a:prstGeom prst="rect">
            <a:avLst/>
          </a:prstGeom>
        </p:spPr>
      </p:pic>
      <p:pic>
        <p:nvPicPr>
          <p:cNvPr id="11" name="Graphic 10" descr="Plant">
            <a:extLst>
              <a:ext uri="{FF2B5EF4-FFF2-40B4-BE49-F238E27FC236}">
                <a16:creationId xmlns:a16="http://schemas.microsoft.com/office/drawing/2014/main" id="{5B692604-A8DD-473D-86BD-912EDAE2B6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62418" y="2709899"/>
            <a:ext cx="337351" cy="337351"/>
          </a:xfrm>
          <a:prstGeom prst="rect">
            <a:avLst/>
          </a:prstGeom>
        </p:spPr>
      </p:pic>
      <p:pic>
        <p:nvPicPr>
          <p:cNvPr id="12" name="Graphic 11" descr="Plant">
            <a:extLst>
              <a:ext uri="{FF2B5EF4-FFF2-40B4-BE49-F238E27FC236}">
                <a16:creationId xmlns:a16="http://schemas.microsoft.com/office/drawing/2014/main" id="{B0FE1087-0A52-4BCB-8E5E-6269A57F18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18063" y="2696736"/>
            <a:ext cx="337351" cy="337351"/>
          </a:xfrm>
          <a:prstGeom prst="rect">
            <a:avLst/>
          </a:prstGeom>
        </p:spPr>
      </p:pic>
      <p:pic>
        <p:nvPicPr>
          <p:cNvPr id="13" name="Graphic 12" descr="Plant">
            <a:extLst>
              <a:ext uri="{FF2B5EF4-FFF2-40B4-BE49-F238E27FC236}">
                <a16:creationId xmlns:a16="http://schemas.microsoft.com/office/drawing/2014/main" id="{CFBC023E-56EA-4C0C-AC4E-7927F58173C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32573" y="2701932"/>
            <a:ext cx="337351" cy="337351"/>
          </a:xfrm>
          <a:prstGeom prst="rect">
            <a:avLst/>
          </a:prstGeom>
        </p:spPr>
      </p:pic>
      <p:pic>
        <p:nvPicPr>
          <p:cNvPr id="14" name="Graphic 13" descr="Plant">
            <a:extLst>
              <a:ext uri="{FF2B5EF4-FFF2-40B4-BE49-F238E27FC236}">
                <a16:creationId xmlns:a16="http://schemas.microsoft.com/office/drawing/2014/main" id="{E2885810-0B8C-44B0-B2C5-0B065CCCB7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47083" y="2696735"/>
            <a:ext cx="337351" cy="337351"/>
          </a:xfrm>
          <a:prstGeom prst="rect">
            <a:avLst/>
          </a:prstGeom>
        </p:spPr>
      </p:pic>
      <p:pic>
        <p:nvPicPr>
          <p:cNvPr id="15" name="Graphic 14" descr="Plant">
            <a:extLst>
              <a:ext uri="{FF2B5EF4-FFF2-40B4-BE49-F238E27FC236}">
                <a16:creationId xmlns:a16="http://schemas.microsoft.com/office/drawing/2014/main" id="{F1A2E369-E50F-4040-8038-7531269F6A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458673" y="2709899"/>
            <a:ext cx="337351" cy="337351"/>
          </a:xfrm>
          <a:prstGeom prst="rect">
            <a:avLst/>
          </a:prstGeom>
        </p:spPr>
      </p:pic>
      <p:pic>
        <p:nvPicPr>
          <p:cNvPr id="16" name="Graphic 15" descr="Plant">
            <a:extLst>
              <a:ext uri="{FF2B5EF4-FFF2-40B4-BE49-F238E27FC236}">
                <a16:creationId xmlns:a16="http://schemas.microsoft.com/office/drawing/2014/main" id="{64C07FB3-76FD-455A-9CE2-CBAB2F511B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681925" y="2706175"/>
            <a:ext cx="337351" cy="337351"/>
          </a:xfrm>
          <a:prstGeom prst="rect">
            <a:avLst/>
          </a:prstGeom>
        </p:spPr>
      </p:pic>
      <p:pic>
        <p:nvPicPr>
          <p:cNvPr id="17" name="Graphic 16" descr="Plant">
            <a:extLst>
              <a:ext uri="{FF2B5EF4-FFF2-40B4-BE49-F238E27FC236}">
                <a16:creationId xmlns:a16="http://schemas.microsoft.com/office/drawing/2014/main" id="{332CE31F-CCAE-40B7-8A1D-D1FAA4B49B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893398" y="2696735"/>
            <a:ext cx="337351" cy="337351"/>
          </a:xfrm>
          <a:prstGeom prst="rect">
            <a:avLst/>
          </a:prstGeom>
        </p:spPr>
      </p:pic>
      <p:pic>
        <p:nvPicPr>
          <p:cNvPr id="18" name="Graphic 17" descr="Plant">
            <a:extLst>
              <a:ext uri="{FF2B5EF4-FFF2-40B4-BE49-F238E27FC236}">
                <a16:creationId xmlns:a16="http://schemas.microsoft.com/office/drawing/2014/main" id="{BBDCC7C6-1FC6-4BFA-AE49-C5D41292021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119979" y="2703701"/>
            <a:ext cx="337351" cy="337351"/>
          </a:xfrm>
          <a:prstGeom prst="rect">
            <a:avLst/>
          </a:prstGeom>
        </p:spPr>
      </p:pic>
      <p:pic>
        <p:nvPicPr>
          <p:cNvPr id="19" name="Graphic 18" descr="Plant">
            <a:extLst>
              <a:ext uri="{FF2B5EF4-FFF2-40B4-BE49-F238E27FC236}">
                <a16:creationId xmlns:a16="http://schemas.microsoft.com/office/drawing/2014/main" id="{7A71C032-6853-4A41-A88E-FDF5501337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356483" y="2696734"/>
            <a:ext cx="337351" cy="337351"/>
          </a:xfrm>
          <a:prstGeom prst="rect">
            <a:avLst/>
          </a:prstGeom>
        </p:spPr>
      </p:pic>
      <p:pic>
        <p:nvPicPr>
          <p:cNvPr id="20" name="Graphic 19" descr="Plant">
            <a:extLst>
              <a:ext uri="{FF2B5EF4-FFF2-40B4-BE49-F238E27FC236}">
                <a16:creationId xmlns:a16="http://schemas.microsoft.com/office/drawing/2014/main" id="{5D753B2E-8316-4F5B-AAE7-63C39C7B2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76473" y="2696734"/>
            <a:ext cx="337351" cy="337351"/>
          </a:xfrm>
          <a:prstGeom prst="rect">
            <a:avLst/>
          </a:prstGeom>
        </p:spPr>
      </p:pic>
      <p:pic>
        <p:nvPicPr>
          <p:cNvPr id="21" name="Graphic 20" descr="Plant">
            <a:extLst>
              <a:ext uri="{FF2B5EF4-FFF2-40B4-BE49-F238E27FC236}">
                <a16:creationId xmlns:a16="http://schemas.microsoft.com/office/drawing/2014/main" id="{9B1A2938-03A0-4841-AE2F-E0CD66F70F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434315" y="3028889"/>
            <a:ext cx="337351" cy="337351"/>
          </a:xfrm>
          <a:prstGeom prst="rect">
            <a:avLst/>
          </a:prstGeom>
        </p:spPr>
      </p:pic>
      <p:pic>
        <p:nvPicPr>
          <p:cNvPr id="22" name="Graphic 21" descr="Plant">
            <a:extLst>
              <a:ext uri="{FF2B5EF4-FFF2-40B4-BE49-F238E27FC236}">
                <a16:creationId xmlns:a16="http://schemas.microsoft.com/office/drawing/2014/main" id="{461ABBB4-15D2-4AB8-885C-B7C1478778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92361" y="3035493"/>
            <a:ext cx="337351" cy="337351"/>
          </a:xfrm>
          <a:prstGeom prst="rect">
            <a:avLst/>
          </a:prstGeom>
        </p:spPr>
      </p:pic>
      <p:pic>
        <p:nvPicPr>
          <p:cNvPr id="23" name="Graphic 22" descr="Plant">
            <a:extLst>
              <a:ext uri="{FF2B5EF4-FFF2-40B4-BE49-F238E27FC236}">
                <a16:creationId xmlns:a16="http://schemas.microsoft.com/office/drawing/2014/main" id="{0EF1564F-A99A-4E10-BB28-BCFB59C419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607638" y="3034085"/>
            <a:ext cx="337351" cy="337351"/>
          </a:xfrm>
          <a:prstGeom prst="rect">
            <a:avLst/>
          </a:prstGeom>
        </p:spPr>
      </p:pic>
      <p:pic>
        <p:nvPicPr>
          <p:cNvPr id="24" name="Graphic 23" descr="Plant">
            <a:extLst>
              <a:ext uri="{FF2B5EF4-FFF2-40B4-BE49-F238E27FC236}">
                <a16:creationId xmlns:a16="http://schemas.microsoft.com/office/drawing/2014/main" id="{2EE8D3B9-2891-4C27-962B-3469604CE4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73863" y="3040785"/>
            <a:ext cx="337351" cy="337351"/>
          </a:xfrm>
          <a:prstGeom prst="rect">
            <a:avLst/>
          </a:prstGeom>
        </p:spPr>
      </p:pic>
      <p:pic>
        <p:nvPicPr>
          <p:cNvPr id="25" name="Graphic 24" descr="Plant">
            <a:extLst>
              <a:ext uri="{FF2B5EF4-FFF2-40B4-BE49-F238E27FC236}">
                <a16:creationId xmlns:a16="http://schemas.microsoft.com/office/drawing/2014/main" id="{C929EF5E-C268-4E34-9043-7B02F2F5F3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483539" y="3041051"/>
            <a:ext cx="337351" cy="337351"/>
          </a:xfrm>
          <a:prstGeom prst="rect">
            <a:avLst/>
          </a:prstGeom>
        </p:spPr>
      </p:pic>
      <p:pic>
        <p:nvPicPr>
          <p:cNvPr id="26" name="Graphic 25" descr="Plant">
            <a:extLst>
              <a:ext uri="{FF2B5EF4-FFF2-40B4-BE49-F238E27FC236}">
                <a16:creationId xmlns:a16="http://schemas.microsoft.com/office/drawing/2014/main" id="{B7A304F4-500A-4203-8BFA-7FE03D591F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686777" y="3041052"/>
            <a:ext cx="337351" cy="337351"/>
          </a:xfrm>
          <a:prstGeom prst="rect">
            <a:avLst/>
          </a:prstGeom>
        </p:spPr>
      </p:pic>
      <p:pic>
        <p:nvPicPr>
          <p:cNvPr id="27" name="Graphic 26" descr="Plant">
            <a:extLst>
              <a:ext uri="{FF2B5EF4-FFF2-40B4-BE49-F238E27FC236}">
                <a16:creationId xmlns:a16="http://schemas.microsoft.com/office/drawing/2014/main" id="{A0576249-554C-4E53-9B7F-BD468E6FF0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01115" y="3054373"/>
            <a:ext cx="337351" cy="337351"/>
          </a:xfrm>
          <a:prstGeom prst="rect">
            <a:avLst/>
          </a:prstGeom>
        </p:spPr>
      </p:pic>
      <p:pic>
        <p:nvPicPr>
          <p:cNvPr id="28" name="Graphic 27" descr="Plant">
            <a:extLst>
              <a:ext uri="{FF2B5EF4-FFF2-40B4-BE49-F238E27FC236}">
                <a16:creationId xmlns:a16="http://schemas.microsoft.com/office/drawing/2014/main" id="{41B312CF-F688-45BF-A6FC-54D6277EB9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132146" y="3045041"/>
            <a:ext cx="337351" cy="337351"/>
          </a:xfrm>
          <a:prstGeom prst="rect">
            <a:avLst/>
          </a:prstGeom>
        </p:spPr>
      </p:pic>
      <p:pic>
        <p:nvPicPr>
          <p:cNvPr id="29" name="Graphic 28" descr="Plant">
            <a:extLst>
              <a:ext uri="{FF2B5EF4-FFF2-40B4-BE49-F238E27FC236}">
                <a16:creationId xmlns:a16="http://schemas.microsoft.com/office/drawing/2014/main" id="{3959DC0D-8684-4E0E-91EF-C117008383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364196" y="3046520"/>
            <a:ext cx="337351" cy="337351"/>
          </a:xfrm>
          <a:prstGeom prst="rect">
            <a:avLst/>
          </a:prstGeom>
        </p:spPr>
      </p:pic>
      <p:pic>
        <p:nvPicPr>
          <p:cNvPr id="30" name="Graphic 29" descr="Plant">
            <a:extLst>
              <a:ext uri="{FF2B5EF4-FFF2-40B4-BE49-F238E27FC236}">
                <a16:creationId xmlns:a16="http://schemas.microsoft.com/office/drawing/2014/main" id="{EAE11132-8507-4C1B-8188-4FD1719764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88496" y="3049462"/>
            <a:ext cx="337351" cy="337351"/>
          </a:xfrm>
          <a:prstGeom prst="rect">
            <a:avLst/>
          </a:prstGeom>
        </p:spPr>
      </p:pic>
      <p:pic>
        <p:nvPicPr>
          <p:cNvPr id="31" name="Graphic 30" descr="Plant">
            <a:extLst>
              <a:ext uri="{FF2B5EF4-FFF2-40B4-BE49-F238E27FC236}">
                <a16:creationId xmlns:a16="http://schemas.microsoft.com/office/drawing/2014/main" id="{9C133333-7C07-4703-A833-D2CAE4DFE2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40849" y="3046770"/>
            <a:ext cx="337351" cy="337351"/>
          </a:xfrm>
          <a:prstGeom prst="rect">
            <a:avLst/>
          </a:prstGeom>
        </p:spPr>
      </p:pic>
      <p:pic>
        <p:nvPicPr>
          <p:cNvPr id="32" name="Graphic 31" descr="Plant">
            <a:extLst>
              <a:ext uri="{FF2B5EF4-FFF2-40B4-BE49-F238E27FC236}">
                <a16:creationId xmlns:a16="http://schemas.microsoft.com/office/drawing/2014/main" id="{206E2B17-BE35-4745-B7E9-4A4A9A8F3C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62983" y="3049461"/>
            <a:ext cx="337351" cy="337351"/>
          </a:xfrm>
          <a:prstGeom prst="rect">
            <a:avLst/>
          </a:prstGeom>
        </p:spPr>
      </p:pic>
      <p:pic>
        <p:nvPicPr>
          <p:cNvPr id="33" name="Graphic 32" descr="Plant">
            <a:extLst>
              <a:ext uri="{FF2B5EF4-FFF2-40B4-BE49-F238E27FC236}">
                <a16:creationId xmlns:a16="http://schemas.microsoft.com/office/drawing/2014/main" id="{CE8FB988-7A43-4DC5-901F-46F2617306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171753" y="3041963"/>
            <a:ext cx="337351" cy="337351"/>
          </a:xfrm>
          <a:prstGeom prst="rect">
            <a:avLst/>
          </a:prstGeom>
        </p:spPr>
      </p:pic>
      <p:pic>
        <p:nvPicPr>
          <p:cNvPr id="34" name="Graphic 33" descr="Plant">
            <a:extLst>
              <a:ext uri="{FF2B5EF4-FFF2-40B4-BE49-F238E27FC236}">
                <a16:creationId xmlns:a16="http://schemas.microsoft.com/office/drawing/2014/main" id="{2D2BA50B-9FD2-47B2-BDDF-A72B562570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29735" y="3024431"/>
            <a:ext cx="337351" cy="337351"/>
          </a:xfrm>
          <a:prstGeom prst="rect">
            <a:avLst/>
          </a:prstGeom>
        </p:spPr>
      </p:pic>
      <p:pic>
        <p:nvPicPr>
          <p:cNvPr id="35" name="Graphic 34" descr="Plant">
            <a:extLst>
              <a:ext uri="{FF2B5EF4-FFF2-40B4-BE49-F238E27FC236}">
                <a16:creationId xmlns:a16="http://schemas.microsoft.com/office/drawing/2014/main" id="{CB3BD38E-7B92-4E80-B0FF-4BC96A0215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73546" y="3019613"/>
            <a:ext cx="337351" cy="337351"/>
          </a:xfrm>
          <a:prstGeom prst="rect">
            <a:avLst/>
          </a:prstGeom>
        </p:spPr>
      </p:pic>
      <p:pic>
        <p:nvPicPr>
          <p:cNvPr id="36" name="Graphic 35" descr="Plant">
            <a:extLst>
              <a:ext uri="{FF2B5EF4-FFF2-40B4-BE49-F238E27FC236}">
                <a16:creationId xmlns:a16="http://schemas.microsoft.com/office/drawing/2014/main" id="{761A04EC-2C7E-4497-A666-BCCEA13423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420848" y="3352308"/>
            <a:ext cx="337351" cy="337351"/>
          </a:xfrm>
          <a:prstGeom prst="rect">
            <a:avLst/>
          </a:prstGeom>
        </p:spPr>
      </p:pic>
      <p:pic>
        <p:nvPicPr>
          <p:cNvPr id="37" name="Graphic 36" descr="Plant">
            <a:extLst>
              <a:ext uri="{FF2B5EF4-FFF2-40B4-BE49-F238E27FC236}">
                <a16:creationId xmlns:a16="http://schemas.microsoft.com/office/drawing/2014/main" id="{675B6DA9-48FE-4AE3-AE5E-0C67C47CB4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64655" y="3336757"/>
            <a:ext cx="337351" cy="337351"/>
          </a:xfrm>
          <a:prstGeom prst="rect">
            <a:avLst/>
          </a:prstGeom>
        </p:spPr>
      </p:pic>
      <p:pic>
        <p:nvPicPr>
          <p:cNvPr id="38" name="Graphic 37" descr="Plant">
            <a:extLst>
              <a:ext uri="{FF2B5EF4-FFF2-40B4-BE49-F238E27FC236}">
                <a16:creationId xmlns:a16="http://schemas.microsoft.com/office/drawing/2014/main" id="{2E5CA11C-469D-49E1-833A-40054651F3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126433" y="3363261"/>
            <a:ext cx="337351" cy="337351"/>
          </a:xfrm>
          <a:prstGeom prst="rect">
            <a:avLst/>
          </a:prstGeom>
        </p:spPr>
      </p:pic>
      <p:pic>
        <p:nvPicPr>
          <p:cNvPr id="39" name="Graphic 38" descr="Plant">
            <a:extLst>
              <a:ext uri="{FF2B5EF4-FFF2-40B4-BE49-F238E27FC236}">
                <a16:creationId xmlns:a16="http://schemas.microsoft.com/office/drawing/2014/main" id="{0C4050C1-BAB4-4ECD-BC2A-C938794CA3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350733" y="3361782"/>
            <a:ext cx="337351" cy="337351"/>
          </a:xfrm>
          <a:prstGeom prst="rect">
            <a:avLst/>
          </a:prstGeom>
        </p:spPr>
      </p:pic>
      <p:pic>
        <p:nvPicPr>
          <p:cNvPr id="40" name="Graphic 39" descr="Plant">
            <a:extLst>
              <a:ext uri="{FF2B5EF4-FFF2-40B4-BE49-F238E27FC236}">
                <a16:creationId xmlns:a16="http://schemas.microsoft.com/office/drawing/2014/main" id="{B9167C0F-0E85-4511-9584-B0494842A2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88496" y="3356964"/>
            <a:ext cx="337351" cy="337351"/>
          </a:xfrm>
          <a:prstGeom prst="rect">
            <a:avLst/>
          </a:prstGeom>
        </p:spPr>
      </p:pic>
      <p:pic>
        <p:nvPicPr>
          <p:cNvPr id="41" name="Graphic 40" descr="Plant">
            <a:extLst>
              <a:ext uri="{FF2B5EF4-FFF2-40B4-BE49-F238E27FC236}">
                <a16:creationId xmlns:a16="http://schemas.microsoft.com/office/drawing/2014/main" id="{1AF5997C-7409-4876-87CD-A526E8D3AB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15064" y="3334394"/>
            <a:ext cx="337351" cy="337351"/>
          </a:xfrm>
          <a:prstGeom prst="rect">
            <a:avLst/>
          </a:prstGeom>
        </p:spPr>
      </p:pic>
      <p:pic>
        <p:nvPicPr>
          <p:cNvPr id="42" name="Graphic 41" descr="Plant">
            <a:extLst>
              <a:ext uri="{FF2B5EF4-FFF2-40B4-BE49-F238E27FC236}">
                <a16:creationId xmlns:a16="http://schemas.microsoft.com/office/drawing/2014/main" id="{F419981F-522A-4190-AD93-8F6844E0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153904" y="3334393"/>
            <a:ext cx="337351" cy="337351"/>
          </a:xfrm>
          <a:prstGeom prst="rect">
            <a:avLst/>
          </a:prstGeom>
        </p:spPr>
      </p:pic>
      <p:pic>
        <p:nvPicPr>
          <p:cNvPr id="43" name="Graphic 42" descr="Plant">
            <a:extLst>
              <a:ext uri="{FF2B5EF4-FFF2-40B4-BE49-F238E27FC236}">
                <a16:creationId xmlns:a16="http://schemas.microsoft.com/office/drawing/2014/main" id="{A999B779-A852-49CF-9310-5983D95056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84591" y="3336757"/>
            <a:ext cx="337351" cy="337351"/>
          </a:xfrm>
          <a:prstGeom prst="rect">
            <a:avLst/>
          </a:prstGeom>
        </p:spPr>
      </p:pic>
      <p:pic>
        <p:nvPicPr>
          <p:cNvPr id="44" name="Graphic 43" descr="Plant">
            <a:extLst>
              <a:ext uri="{FF2B5EF4-FFF2-40B4-BE49-F238E27FC236}">
                <a16:creationId xmlns:a16="http://schemas.microsoft.com/office/drawing/2014/main" id="{34319FA0-F95E-44CD-BDE2-2335F5C15D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614463" y="3340918"/>
            <a:ext cx="337351" cy="337351"/>
          </a:xfrm>
          <a:prstGeom prst="rect">
            <a:avLst/>
          </a:prstGeom>
        </p:spPr>
      </p:pic>
      <p:pic>
        <p:nvPicPr>
          <p:cNvPr id="45" name="Graphic 44" descr="Plant">
            <a:extLst>
              <a:ext uri="{FF2B5EF4-FFF2-40B4-BE49-F238E27FC236}">
                <a16:creationId xmlns:a16="http://schemas.microsoft.com/office/drawing/2014/main" id="{DA70F79F-772D-4FBB-A3F5-EBDE02CF3B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38705" y="3352307"/>
            <a:ext cx="337351" cy="337351"/>
          </a:xfrm>
          <a:prstGeom prst="rect">
            <a:avLst/>
          </a:prstGeom>
        </p:spPr>
      </p:pic>
      <p:pic>
        <p:nvPicPr>
          <p:cNvPr id="46" name="Graphic 45" descr="Plant">
            <a:extLst>
              <a:ext uri="{FF2B5EF4-FFF2-40B4-BE49-F238E27FC236}">
                <a16:creationId xmlns:a16="http://schemas.microsoft.com/office/drawing/2014/main" id="{B00AC725-78E2-4B8B-BA53-C95F29F32F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44569" y="3364016"/>
            <a:ext cx="337351" cy="337351"/>
          </a:xfrm>
          <a:prstGeom prst="rect">
            <a:avLst/>
          </a:prstGeom>
        </p:spPr>
      </p:pic>
      <p:pic>
        <p:nvPicPr>
          <p:cNvPr id="47" name="Graphic 46" descr="Plant">
            <a:extLst>
              <a:ext uri="{FF2B5EF4-FFF2-40B4-BE49-F238E27FC236}">
                <a16:creationId xmlns:a16="http://schemas.microsoft.com/office/drawing/2014/main" id="{6F58C72F-076A-4345-8F22-02B853893D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74304" y="3356964"/>
            <a:ext cx="337351" cy="337351"/>
          </a:xfrm>
          <a:prstGeom prst="rect">
            <a:avLst/>
          </a:prstGeom>
        </p:spPr>
      </p:pic>
      <p:pic>
        <p:nvPicPr>
          <p:cNvPr id="48" name="Graphic 47" descr="Plant">
            <a:extLst>
              <a:ext uri="{FF2B5EF4-FFF2-40B4-BE49-F238E27FC236}">
                <a16:creationId xmlns:a16="http://schemas.microsoft.com/office/drawing/2014/main" id="{5CDDB2AD-4CDE-4B30-9F9E-C211B03D60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481008" y="3348861"/>
            <a:ext cx="337351" cy="337351"/>
          </a:xfrm>
          <a:prstGeom prst="rect">
            <a:avLst/>
          </a:prstGeom>
        </p:spPr>
      </p:pic>
      <p:pic>
        <p:nvPicPr>
          <p:cNvPr id="49" name="Graphic 48" descr="Plant">
            <a:extLst>
              <a:ext uri="{FF2B5EF4-FFF2-40B4-BE49-F238E27FC236}">
                <a16:creationId xmlns:a16="http://schemas.microsoft.com/office/drawing/2014/main" id="{E81FB19B-CA82-4547-8BFF-4B0E4C9D0A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13960" y="3347623"/>
            <a:ext cx="337351" cy="337351"/>
          </a:xfrm>
          <a:prstGeom prst="rect">
            <a:avLst/>
          </a:prstGeom>
        </p:spPr>
      </p:pic>
      <p:pic>
        <p:nvPicPr>
          <p:cNvPr id="50" name="Graphic 49" descr="Plant">
            <a:extLst>
              <a:ext uri="{FF2B5EF4-FFF2-40B4-BE49-F238E27FC236}">
                <a16:creationId xmlns:a16="http://schemas.microsoft.com/office/drawing/2014/main" id="{C5603A1B-8D89-4F4B-B253-44829AD758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07846" y="3356963"/>
            <a:ext cx="337351" cy="337351"/>
          </a:xfrm>
          <a:prstGeom prst="rect">
            <a:avLst/>
          </a:prstGeom>
        </p:spPr>
      </p:pic>
      <p:pic>
        <p:nvPicPr>
          <p:cNvPr id="51" name="Graphic 50" descr="Plant">
            <a:extLst>
              <a:ext uri="{FF2B5EF4-FFF2-40B4-BE49-F238E27FC236}">
                <a16:creationId xmlns:a16="http://schemas.microsoft.com/office/drawing/2014/main" id="{DFC0732A-32C3-4BD1-8DEC-7173A74374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429617" y="3666451"/>
            <a:ext cx="337351" cy="337351"/>
          </a:xfrm>
          <a:prstGeom prst="rect">
            <a:avLst/>
          </a:prstGeom>
        </p:spPr>
      </p:pic>
      <p:pic>
        <p:nvPicPr>
          <p:cNvPr id="52" name="Graphic 51" descr="Plant">
            <a:extLst>
              <a:ext uri="{FF2B5EF4-FFF2-40B4-BE49-F238E27FC236}">
                <a16:creationId xmlns:a16="http://schemas.microsoft.com/office/drawing/2014/main" id="{0A054156-EE6C-4500-933C-B92AC6A4E2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62016" y="3658918"/>
            <a:ext cx="337351" cy="337351"/>
          </a:xfrm>
          <a:prstGeom prst="rect">
            <a:avLst/>
          </a:prstGeom>
        </p:spPr>
      </p:pic>
      <p:pic>
        <p:nvPicPr>
          <p:cNvPr id="53" name="Graphic 52" descr="Plant">
            <a:extLst>
              <a:ext uri="{FF2B5EF4-FFF2-40B4-BE49-F238E27FC236}">
                <a16:creationId xmlns:a16="http://schemas.microsoft.com/office/drawing/2014/main" id="{CB900CBF-BF10-44FD-BD14-67A57E70A0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04937" y="3670513"/>
            <a:ext cx="337351" cy="337351"/>
          </a:xfrm>
          <a:prstGeom prst="rect">
            <a:avLst/>
          </a:prstGeom>
        </p:spPr>
      </p:pic>
      <p:pic>
        <p:nvPicPr>
          <p:cNvPr id="54" name="Graphic 53" descr="Plant">
            <a:extLst>
              <a:ext uri="{FF2B5EF4-FFF2-40B4-BE49-F238E27FC236}">
                <a16:creationId xmlns:a16="http://schemas.microsoft.com/office/drawing/2014/main" id="{EBF1006E-AD8D-40C9-9C77-F8F11C986C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144103" y="3662197"/>
            <a:ext cx="337351" cy="337351"/>
          </a:xfrm>
          <a:prstGeom prst="rect">
            <a:avLst/>
          </a:prstGeom>
        </p:spPr>
      </p:pic>
      <p:pic>
        <p:nvPicPr>
          <p:cNvPr id="55" name="Graphic 54" descr="Plant">
            <a:extLst>
              <a:ext uri="{FF2B5EF4-FFF2-40B4-BE49-F238E27FC236}">
                <a16:creationId xmlns:a16="http://schemas.microsoft.com/office/drawing/2014/main" id="{26ECD0C4-FC94-4CC7-B603-3E083EA6DD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37358" y="3670239"/>
            <a:ext cx="337351" cy="337351"/>
          </a:xfrm>
          <a:prstGeom prst="rect">
            <a:avLst/>
          </a:prstGeom>
        </p:spPr>
      </p:pic>
      <p:pic>
        <p:nvPicPr>
          <p:cNvPr id="56" name="Graphic 55" descr="Plant">
            <a:extLst>
              <a:ext uri="{FF2B5EF4-FFF2-40B4-BE49-F238E27FC236}">
                <a16:creationId xmlns:a16="http://schemas.microsoft.com/office/drawing/2014/main" id="{215927B9-8692-421D-9D6B-62F3A01FF2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33393" y="3661715"/>
            <a:ext cx="337351" cy="337351"/>
          </a:xfrm>
          <a:prstGeom prst="rect">
            <a:avLst/>
          </a:prstGeom>
        </p:spPr>
      </p:pic>
      <p:pic>
        <p:nvPicPr>
          <p:cNvPr id="57" name="Graphic 56" descr="Plant">
            <a:extLst>
              <a:ext uri="{FF2B5EF4-FFF2-40B4-BE49-F238E27FC236}">
                <a16:creationId xmlns:a16="http://schemas.microsoft.com/office/drawing/2014/main" id="{4133FD4F-7CBB-4314-BC93-BDA8A2AD38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03102" y="3644498"/>
            <a:ext cx="337351" cy="337351"/>
          </a:xfrm>
          <a:prstGeom prst="rect">
            <a:avLst/>
          </a:prstGeom>
        </p:spPr>
      </p:pic>
      <p:pic>
        <p:nvPicPr>
          <p:cNvPr id="58" name="Graphic 57" descr="Plant">
            <a:extLst>
              <a:ext uri="{FF2B5EF4-FFF2-40B4-BE49-F238E27FC236}">
                <a16:creationId xmlns:a16="http://schemas.microsoft.com/office/drawing/2014/main" id="{09D89F2C-2F60-453D-81EA-87730A139F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83336" y="3657775"/>
            <a:ext cx="337351" cy="337351"/>
          </a:xfrm>
          <a:prstGeom prst="rect">
            <a:avLst/>
          </a:prstGeom>
        </p:spPr>
      </p:pic>
      <p:pic>
        <p:nvPicPr>
          <p:cNvPr id="59" name="Graphic 58" descr="Plant">
            <a:extLst>
              <a:ext uri="{FF2B5EF4-FFF2-40B4-BE49-F238E27FC236}">
                <a16:creationId xmlns:a16="http://schemas.microsoft.com/office/drawing/2014/main" id="{C5734035-C7AE-4E7D-838C-7AC1042498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62874" y="3666451"/>
            <a:ext cx="337351" cy="337351"/>
          </a:xfrm>
          <a:prstGeom prst="rect">
            <a:avLst/>
          </a:prstGeom>
        </p:spPr>
      </p:pic>
      <p:pic>
        <p:nvPicPr>
          <p:cNvPr id="60" name="Graphic 59" descr="Plant">
            <a:extLst>
              <a:ext uri="{FF2B5EF4-FFF2-40B4-BE49-F238E27FC236}">
                <a16:creationId xmlns:a16="http://schemas.microsoft.com/office/drawing/2014/main" id="{D8DF1641-F8BB-4BA8-9ECD-480AC25F2E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24803" y="3660337"/>
            <a:ext cx="337351" cy="337351"/>
          </a:xfrm>
          <a:prstGeom prst="rect">
            <a:avLst/>
          </a:prstGeom>
        </p:spPr>
      </p:pic>
      <p:pic>
        <p:nvPicPr>
          <p:cNvPr id="61" name="Graphic 60" descr="Plant">
            <a:extLst>
              <a:ext uri="{FF2B5EF4-FFF2-40B4-BE49-F238E27FC236}">
                <a16:creationId xmlns:a16="http://schemas.microsoft.com/office/drawing/2014/main" id="{F6138530-31CE-4351-9F5E-348FB59CA1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594811" y="3660338"/>
            <a:ext cx="337351" cy="337351"/>
          </a:xfrm>
          <a:prstGeom prst="rect">
            <a:avLst/>
          </a:prstGeom>
        </p:spPr>
      </p:pic>
      <p:pic>
        <p:nvPicPr>
          <p:cNvPr id="62" name="Graphic 61" descr="Plant">
            <a:extLst>
              <a:ext uri="{FF2B5EF4-FFF2-40B4-BE49-F238E27FC236}">
                <a16:creationId xmlns:a16="http://schemas.microsoft.com/office/drawing/2014/main" id="{EFBB4868-380B-4095-97FA-508DF6B813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66177" y="3670894"/>
            <a:ext cx="337351" cy="337351"/>
          </a:xfrm>
          <a:prstGeom prst="rect">
            <a:avLst/>
          </a:prstGeom>
        </p:spPr>
      </p:pic>
      <p:pic>
        <p:nvPicPr>
          <p:cNvPr id="63" name="Graphic 62" descr="Plant">
            <a:extLst>
              <a:ext uri="{FF2B5EF4-FFF2-40B4-BE49-F238E27FC236}">
                <a16:creationId xmlns:a16="http://schemas.microsoft.com/office/drawing/2014/main" id="{D54D7CB4-1796-4007-B554-4287E9D8FE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142981" y="3665257"/>
            <a:ext cx="337351" cy="337351"/>
          </a:xfrm>
          <a:prstGeom prst="rect">
            <a:avLst/>
          </a:prstGeom>
        </p:spPr>
      </p:pic>
      <p:pic>
        <p:nvPicPr>
          <p:cNvPr id="64" name="Graphic 63" descr="Plant">
            <a:extLst>
              <a:ext uri="{FF2B5EF4-FFF2-40B4-BE49-F238E27FC236}">
                <a16:creationId xmlns:a16="http://schemas.microsoft.com/office/drawing/2014/main" id="{6D9EA0BC-166B-4831-A8A3-E1B84239011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605940" y="3663171"/>
            <a:ext cx="337351" cy="337351"/>
          </a:xfrm>
          <a:prstGeom prst="rect">
            <a:avLst/>
          </a:prstGeom>
        </p:spPr>
      </p:pic>
      <p:pic>
        <p:nvPicPr>
          <p:cNvPr id="65" name="Graphic 64" descr="Plant">
            <a:extLst>
              <a:ext uri="{FF2B5EF4-FFF2-40B4-BE49-F238E27FC236}">
                <a16:creationId xmlns:a16="http://schemas.microsoft.com/office/drawing/2014/main" id="{113C2580-3C46-4B63-AB2C-5D4C6A0027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374461" y="3664466"/>
            <a:ext cx="337351" cy="337351"/>
          </a:xfrm>
          <a:prstGeom prst="rect">
            <a:avLst/>
          </a:prstGeom>
        </p:spPr>
      </p:pic>
      <p:pic>
        <p:nvPicPr>
          <p:cNvPr id="66" name="Graphic 65" descr="Plant">
            <a:extLst>
              <a:ext uri="{FF2B5EF4-FFF2-40B4-BE49-F238E27FC236}">
                <a16:creationId xmlns:a16="http://schemas.microsoft.com/office/drawing/2014/main" id="{EABC80D9-6A13-40E6-92F2-9AA7DEBBFB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112465" y="4282434"/>
            <a:ext cx="337351" cy="337351"/>
          </a:xfrm>
          <a:prstGeom prst="rect">
            <a:avLst/>
          </a:prstGeom>
        </p:spPr>
      </p:pic>
      <p:pic>
        <p:nvPicPr>
          <p:cNvPr id="67" name="Graphic 66" descr="Plant">
            <a:extLst>
              <a:ext uri="{FF2B5EF4-FFF2-40B4-BE49-F238E27FC236}">
                <a16:creationId xmlns:a16="http://schemas.microsoft.com/office/drawing/2014/main" id="{C1823A4F-B9CF-4EEA-BA02-AB33B86E37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898927" y="4598216"/>
            <a:ext cx="337351" cy="337351"/>
          </a:xfrm>
          <a:prstGeom prst="rect">
            <a:avLst/>
          </a:prstGeom>
        </p:spPr>
      </p:pic>
      <p:pic>
        <p:nvPicPr>
          <p:cNvPr id="68" name="Graphic 67" descr="Plant">
            <a:extLst>
              <a:ext uri="{FF2B5EF4-FFF2-40B4-BE49-F238E27FC236}">
                <a16:creationId xmlns:a16="http://schemas.microsoft.com/office/drawing/2014/main" id="{B5ED14DB-BCF5-4161-87F0-2B4FCAC0F2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73545" y="4605954"/>
            <a:ext cx="337351" cy="337351"/>
          </a:xfrm>
          <a:prstGeom prst="rect">
            <a:avLst/>
          </a:prstGeom>
        </p:spPr>
      </p:pic>
      <p:pic>
        <p:nvPicPr>
          <p:cNvPr id="69" name="Graphic 68" descr="Plant">
            <a:extLst>
              <a:ext uri="{FF2B5EF4-FFF2-40B4-BE49-F238E27FC236}">
                <a16:creationId xmlns:a16="http://schemas.microsoft.com/office/drawing/2014/main" id="{08C6F6E7-B823-44BC-97B9-9EFD405DF8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63503" y="3994039"/>
            <a:ext cx="337351" cy="337351"/>
          </a:xfrm>
          <a:prstGeom prst="rect">
            <a:avLst/>
          </a:prstGeom>
        </p:spPr>
      </p:pic>
      <p:pic>
        <p:nvPicPr>
          <p:cNvPr id="70" name="Graphic 69" descr="Plant">
            <a:extLst>
              <a:ext uri="{FF2B5EF4-FFF2-40B4-BE49-F238E27FC236}">
                <a16:creationId xmlns:a16="http://schemas.microsoft.com/office/drawing/2014/main" id="{DBF81E85-412F-418D-9290-9D208BBDB6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429617" y="4620160"/>
            <a:ext cx="337351" cy="337351"/>
          </a:xfrm>
          <a:prstGeom prst="rect">
            <a:avLst/>
          </a:prstGeom>
        </p:spPr>
      </p:pic>
      <p:pic>
        <p:nvPicPr>
          <p:cNvPr id="71" name="Graphic 70" descr="Plant">
            <a:extLst>
              <a:ext uri="{FF2B5EF4-FFF2-40B4-BE49-F238E27FC236}">
                <a16:creationId xmlns:a16="http://schemas.microsoft.com/office/drawing/2014/main" id="{B97A91BA-00D6-4774-8DE1-346803C824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142550" y="3989383"/>
            <a:ext cx="337351" cy="337351"/>
          </a:xfrm>
          <a:prstGeom prst="rect">
            <a:avLst/>
          </a:prstGeom>
        </p:spPr>
      </p:pic>
      <p:pic>
        <p:nvPicPr>
          <p:cNvPr id="72" name="Graphic 71" descr="Plant">
            <a:extLst>
              <a:ext uri="{FF2B5EF4-FFF2-40B4-BE49-F238E27FC236}">
                <a16:creationId xmlns:a16="http://schemas.microsoft.com/office/drawing/2014/main" id="{E34EAA1A-AC49-4184-A7B5-8AF7CC9DD9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878579" y="4303040"/>
            <a:ext cx="337351" cy="337351"/>
          </a:xfrm>
          <a:prstGeom prst="rect">
            <a:avLst/>
          </a:prstGeom>
        </p:spPr>
      </p:pic>
      <p:pic>
        <p:nvPicPr>
          <p:cNvPr id="73" name="Graphic 72" descr="Plant">
            <a:extLst>
              <a:ext uri="{FF2B5EF4-FFF2-40B4-BE49-F238E27FC236}">
                <a16:creationId xmlns:a16="http://schemas.microsoft.com/office/drawing/2014/main" id="{8B68F89B-7AAF-4BD1-A90E-116739F960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894810" y="3995277"/>
            <a:ext cx="337351" cy="337351"/>
          </a:xfrm>
          <a:prstGeom prst="rect">
            <a:avLst/>
          </a:prstGeom>
        </p:spPr>
      </p:pic>
      <p:pic>
        <p:nvPicPr>
          <p:cNvPr id="74" name="Graphic 73" descr="Plant">
            <a:extLst>
              <a:ext uri="{FF2B5EF4-FFF2-40B4-BE49-F238E27FC236}">
                <a16:creationId xmlns:a16="http://schemas.microsoft.com/office/drawing/2014/main" id="{EA169469-942D-475A-9C08-7B4A3BE257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420848" y="4008245"/>
            <a:ext cx="337351" cy="337351"/>
          </a:xfrm>
          <a:prstGeom prst="rect">
            <a:avLst/>
          </a:prstGeom>
        </p:spPr>
      </p:pic>
      <p:pic>
        <p:nvPicPr>
          <p:cNvPr id="75" name="Graphic 74" descr="Plant">
            <a:extLst>
              <a:ext uri="{FF2B5EF4-FFF2-40B4-BE49-F238E27FC236}">
                <a16:creationId xmlns:a16="http://schemas.microsoft.com/office/drawing/2014/main" id="{9A5474C2-880C-463F-AA35-B81E71BE3A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420848" y="4317945"/>
            <a:ext cx="337351" cy="337351"/>
          </a:xfrm>
          <a:prstGeom prst="rect">
            <a:avLst/>
          </a:prstGeom>
        </p:spPr>
      </p:pic>
      <p:pic>
        <p:nvPicPr>
          <p:cNvPr id="76" name="Graphic 75" descr="Plant">
            <a:extLst>
              <a:ext uri="{FF2B5EF4-FFF2-40B4-BE49-F238E27FC236}">
                <a16:creationId xmlns:a16="http://schemas.microsoft.com/office/drawing/2014/main" id="{9DF45ACE-596E-4C3A-9FAA-C2A4D2F9AA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67529" y="4312625"/>
            <a:ext cx="337351" cy="337351"/>
          </a:xfrm>
          <a:prstGeom prst="rect">
            <a:avLst/>
          </a:prstGeom>
        </p:spPr>
      </p:pic>
      <p:pic>
        <p:nvPicPr>
          <p:cNvPr id="77" name="Graphic 76" descr="Plant">
            <a:extLst>
              <a:ext uri="{FF2B5EF4-FFF2-40B4-BE49-F238E27FC236}">
                <a16:creationId xmlns:a16="http://schemas.microsoft.com/office/drawing/2014/main" id="{905963EE-3BFA-4F1C-8D1F-0F5323683C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94909" y="3975274"/>
            <a:ext cx="337351" cy="337351"/>
          </a:xfrm>
          <a:prstGeom prst="rect">
            <a:avLst/>
          </a:prstGeom>
        </p:spPr>
      </p:pic>
      <p:pic>
        <p:nvPicPr>
          <p:cNvPr id="78" name="Graphic 77" descr="Plant">
            <a:extLst>
              <a:ext uri="{FF2B5EF4-FFF2-40B4-BE49-F238E27FC236}">
                <a16:creationId xmlns:a16="http://schemas.microsoft.com/office/drawing/2014/main" id="{2AA093B0-2330-4FA7-9A03-AD8B50923A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73554" y="3966462"/>
            <a:ext cx="337351" cy="337351"/>
          </a:xfrm>
          <a:prstGeom prst="rect">
            <a:avLst/>
          </a:prstGeom>
        </p:spPr>
      </p:pic>
      <p:pic>
        <p:nvPicPr>
          <p:cNvPr id="79" name="Graphic 78" descr="Plant">
            <a:extLst>
              <a:ext uri="{FF2B5EF4-FFF2-40B4-BE49-F238E27FC236}">
                <a16:creationId xmlns:a16="http://schemas.microsoft.com/office/drawing/2014/main" id="{3ABCA007-ED5D-4F8B-A607-2BDECDEE47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25710" y="3969576"/>
            <a:ext cx="337351" cy="337351"/>
          </a:xfrm>
          <a:prstGeom prst="rect">
            <a:avLst/>
          </a:prstGeom>
        </p:spPr>
      </p:pic>
      <p:pic>
        <p:nvPicPr>
          <p:cNvPr id="80" name="Graphic 79" descr="Plant">
            <a:extLst>
              <a:ext uri="{FF2B5EF4-FFF2-40B4-BE49-F238E27FC236}">
                <a16:creationId xmlns:a16="http://schemas.microsoft.com/office/drawing/2014/main" id="{349A880E-BD8C-4A14-A5EC-1C48CE8FE1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588545" y="3980110"/>
            <a:ext cx="337351" cy="337351"/>
          </a:xfrm>
          <a:prstGeom prst="rect">
            <a:avLst/>
          </a:prstGeom>
        </p:spPr>
      </p:pic>
      <p:pic>
        <p:nvPicPr>
          <p:cNvPr id="81" name="Graphic 80" descr="Plant">
            <a:extLst>
              <a:ext uri="{FF2B5EF4-FFF2-40B4-BE49-F238E27FC236}">
                <a16:creationId xmlns:a16="http://schemas.microsoft.com/office/drawing/2014/main" id="{ECF05409-9537-4905-B18D-3DE25DF9CA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57065" y="3980111"/>
            <a:ext cx="337351" cy="337351"/>
          </a:xfrm>
          <a:prstGeom prst="rect">
            <a:avLst/>
          </a:prstGeom>
        </p:spPr>
      </p:pic>
      <p:pic>
        <p:nvPicPr>
          <p:cNvPr id="82" name="Graphic 81" descr="Plant">
            <a:extLst>
              <a:ext uri="{FF2B5EF4-FFF2-40B4-BE49-F238E27FC236}">
                <a16:creationId xmlns:a16="http://schemas.microsoft.com/office/drawing/2014/main" id="{9C5B1D00-C3CD-4EC6-93F7-000EB1EBD4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27770" y="3978103"/>
            <a:ext cx="337351" cy="337351"/>
          </a:xfrm>
          <a:prstGeom prst="rect">
            <a:avLst/>
          </a:prstGeom>
        </p:spPr>
      </p:pic>
      <p:pic>
        <p:nvPicPr>
          <p:cNvPr id="83" name="Graphic 82" descr="Plant">
            <a:extLst>
              <a:ext uri="{FF2B5EF4-FFF2-40B4-BE49-F238E27FC236}">
                <a16:creationId xmlns:a16="http://schemas.microsoft.com/office/drawing/2014/main" id="{04CB6B05-32B0-4E58-8F3C-FA6B1B830F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47470" y="3979633"/>
            <a:ext cx="337351" cy="337351"/>
          </a:xfrm>
          <a:prstGeom prst="rect">
            <a:avLst/>
          </a:prstGeom>
        </p:spPr>
      </p:pic>
      <p:pic>
        <p:nvPicPr>
          <p:cNvPr id="84" name="Graphic 83" descr="Plant">
            <a:extLst>
              <a:ext uri="{FF2B5EF4-FFF2-40B4-BE49-F238E27FC236}">
                <a16:creationId xmlns:a16="http://schemas.microsoft.com/office/drawing/2014/main" id="{08CDAEE2-79B2-4142-B3EF-785BFA882E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151435" y="3979146"/>
            <a:ext cx="337351" cy="337351"/>
          </a:xfrm>
          <a:prstGeom prst="rect">
            <a:avLst/>
          </a:prstGeom>
        </p:spPr>
      </p:pic>
      <p:pic>
        <p:nvPicPr>
          <p:cNvPr id="85" name="Graphic 84" descr="Plant">
            <a:extLst>
              <a:ext uri="{FF2B5EF4-FFF2-40B4-BE49-F238E27FC236}">
                <a16:creationId xmlns:a16="http://schemas.microsoft.com/office/drawing/2014/main" id="{B0137620-D446-4EEA-BCF5-B3AD8A6D39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382915" y="3981849"/>
            <a:ext cx="337351" cy="337351"/>
          </a:xfrm>
          <a:prstGeom prst="rect">
            <a:avLst/>
          </a:prstGeom>
        </p:spPr>
      </p:pic>
      <p:pic>
        <p:nvPicPr>
          <p:cNvPr id="86" name="Graphic 85" descr="Plant">
            <a:extLst>
              <a:ext uri="{FF2B5EF4-FFF2-40B4-BE49-F238E27FC236}">
                <a16:creationId xmlns:a16="http://schemas.microsoft.com/office/drawing/2014/main" id="{3BBCD685-7D2A-4CA8-BB73-28B91FD6BF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607197" y="3981918"/>
            <a:ext cx="337351" cy="337351"/>
          </a:xfrm>
          <a:prstGeom prst="rect">
            <a:avLst/>
          </a:prstGeom>
        </p:spPr>
      </p:pic>
      <p:pic>
        <p:nvPicPr>
          <p:cNvPr id="87" name="Graphic 86" descr="Plant">
            <a:extLst>
              <a:ext uri="{FF2B5EF4-FFF2-40B4-BE49-F238E27FC236}">
                <a16:creationId xmlns:a16="http://schemas.microsoft.com/office/drawing/2014/main" id="{D4ADC1E7-FDA7-4E48-86D0-1C42A4D44E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46729" y="4268302"/>
            <a:ext cx="337351" cy="337351"/>
          </a:xfrm>
          <a:prstGeom prst="rect">
            <a:avLst/>
          </a:prstGeom>
        </p:spPr>
      </p:pic>
      <p:pic>
        <p:nvPicPr>
          <p:cNvPr id="88" name="Graphic 87" descr="Plant">
            <a:extLst>
              <a:ext uri="{FF2B5EF4-FFF2-40B4-BE49-F238E27FC236}">
                <a16:creationId xmlns:a16="http://schemas.microsoft.com/office/drawing/2014/main" id="{4977D197-4579-436B-83CD-FE1A6A2C15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07584" y="4268303"/>
            <a:ext cx="337351" cy="337351"/>
          </a:xfrm>
          <a:prstGeom prst="rect">
            <a:avLst/>
          </a:prstGeom>
        </p:spPr>
      </p:pic>
      <p:pic>
        <p:nvPicPr>
          <p:cNvPr id="89" name="Graphic 88" descr="Plant">
            <a:extLst>
              <a:ext uri="{FF2B5EF4-FFF2-40B4-BE49-F238E27FC236}">
                <a16:creationId xmlns:a16="http://schemas.microsoft.com/office/drawing/2014/main" id="{2FCCF4A2-6E9E-4DAE-A3D4-213423E73C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588544" y="4280511"/>
            <a:ext cx="337351" cy="337351"/>
          </a:xfrm>
          <a:prstGeom prst="rect">
            <a:avLst/>
          </a:prstGeom>
        </p:spPr>
      </p:pic>
      <p:pic>
        <p:nvPicPr>
          <p:cNvPr id="90" name="Graphic 89" descr="Plant">
            <a:extLst>
              <a:ext uri="{FF2B5EF4-FFF2-40B4-BE49-F238E27FC236}">
                <a16:creationId xmlns:a16="http://schemas.microsoft.com/office/drawing/2014/main" id="{76C00873-49B0-4102-8503-933A114543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67129" y="4280572"/>
            <a:ext cx="337351" cy="337351"/>
          </a:xfrm>
          <a:prstGeom prst="rect">
            <a:avLst/>
          </a:prstGeom>
        </p:spPr>
      </p:pic>
      <p:pic>
        <p:nvPicPr>
          <p:cNvPr id="91" name="Graphic 90" descr="Plant">
            <a:extLst>
              <a:ext uri="{FF2B5EF4-FFF2-40B4-BE49-F238E27FC236}">
                <a16:creationId xmlns:a16="http://schemas.microsoft.com/office/drawing/2014/main" id="{129C6A6C-FF36-41B5-930A-622E364285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44466" y="3979926"/>
            <a:ext cx="337351" cy="337351"/>
          </a:xfrm>
          <a:prstGeom prst="rect">
            <a:avLst/>
          </a:prstGeom>
        </p:spPr>
      </p:pic>
      <p:pic>
        <p:nvPicPr>
          <p:cNvPr id="92" name="Graphic 91" descr="Plant">
            <a:extLst>
              <a:ext uri="{FF2B5EF4-FFF2-40B4-BE49-F238E27FC236}">
                <a16:creationId xmlns:a16="http://schemas.microsoft.com/office/drawing/2014/main" id="{36E8E9E4-3076-48B2-835C-ED86B8EEBA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78209" y="4270854"/>
            <a:ext cx="337351" cy="337351"/>
          </a:xfrm>
          <a:prstGeom prst="rect">
            <a:avLst/>
          </a:prstGeom>
        </p:spPr>
      </p:pic>
      <p:pic>
        <p:nvPicPr>
          <p:cNvPr id="93" name="Graphic 92" descr="Plant">
            <a:extLst>
              <a:ext uri="{FF2B5EF4-FFF2-40B4-BE49-F238E27FC236}">
                <a16:creationId xmlns:a16="http://schemas.microsoft.com/office/drawing/2014/main" id="{697DAFDE-0B23-4E4B-8997-38F2AED02F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22766" y="4270853"/>
            <a:ext cx="337351" cy="337351"/>
          </a:xfrm>
          <a:prstGeom prst="rect">
            <a:avLst/>
          </a:prstGeom>
        </p:spPr>
      </p:pic>
      <p:pic>
        <p:nvPicPr>
          <p:cNvPr id="94" name="Graphic 93" descr="Plant">
            <a:extLst>
              <a:ext uri="{FF2B5EF4-FFF2-40B4-BE49-F238E27FC236}">
                <a16:creationId xmlns:a16="http://schemas.microsoft.com/office/drawing/2014/main" id="{FBCB0F17-B0C8-4CFA-ADF9-01583A3457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37506" y="4272853"/>
            <a:ext cx="337351" cy="337351"/>
          </a:xfrm>
          <a:prstGeom prst="rect">
            <a:avLst/>
          </a:prstGeom>
        </p:spPr>
      </p:pic>
      <p:pic>
        <p:nvPicPr>
          <p:cNvPr id="95" name="Graphic 94" descr="Plant">
            <a:extLst>
              <a:ext uri="{FF2B5EF4-FFF2-40B4-BE49-F238E27FC236}">
                <a16:creationId xmlns:a16="http://schemas.microsoft.com/office/drawing/2014/main" id="{FE0AD228-6539-46A7-97BA-EC08CE654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57757" y="4274067"/>
            <a:ext cx="337351" cy="337351"/>
          </a:xfrm>
          <a:prstGeom prst="rect">
            <a:avLst/>
          </a:prstGeom>
        </p:spPr>
      </p:pic>
      <p:pic>
        <p:nvPicPr>
          <p:cNvPr id="96" name="Graphic 95" descr="Plant">
            <a:extLst>
              <a:ext uri="{FF2B5EF4-FFF2-40B4-BE49-F238E27FC236}">
                <a16:creationId xmlns:a16="http://schemas.microsoft.com/office/drawing/2014/main" id="{84F84DB3-8A88-469F-86D2-1EF4BF679F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148355" y="4274067"/>
            <a:ext cx="337351" cy="337351"/>
          </a:xfrm>
          <a:prstGeom prst="rect">
            <a:avLst/>
          </a:prstGeom>
        </p:spPr>
      </p:pic>
      <p:pic>
        <p:nvPicPr>
          <p:cNvPr id="97" name="Graphic 96" descr="Plant">
            <a:extLst>
              <a:ext uri="{FF2B5EF4-FFF2-40B4-BE49-F238E27FC236}">
                <a16:creationId xmlns:a16="http://schemas.microsoft.com/office/drawing/2014/main" id="{013A73A1-07A2-4E62-9CEC-BC19977455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359527" y="4276929"/>
            <a:ext cx="337351" cy="337351"/>
          </a:xfrm>
          <a:prstGeom prst="rect">
            <a:avLst/>
          </a:prstGeom>
        </p:spPr>
      </p:pic>
      <p:pic>
        <p:nvPicPr>
          <p:cNvPr id="98" name="Graphic 97" descr="Plant">
            <a:extLst>
              <a:ext uri="{FF2B5EF4-FFF2-40B4-BE49-F238E27FC236}">
                <a16:creationId xmlns:a16="http://schemas.microsoft.com/office/drawing/2014/main" id="{25D21B5A-6128-4388-BB08-807C15773B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93106" y="4279791"/>
            <a:ext cx="337351" cy="337351"/>
          </a:xfrm>
          <a:prstGeom prst="rect">
            <a:avLst/>
          </a:prstGeom>
        </p:spPr>
      </p:pic>
      <p:pic>
        <p:nvPicPr>
          <p:cNvPr id="99" name="Graphic 98" descr="Plant">
            <a:extLst>
              <a:ext uri="{FF2B5EF4-FFF2-40B4-BE49-F238E27FC236}">
                <a16:creationId xmlns:a16="http://schemas.microsoft.com/office/drawing/2014/main" id="{75E5A5D0-EA90-4082-A49B-6B0E96C6AF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280460" y="4582506"/>
            <a:ext cx="337351" cy="337351"/>
          </a:xfrm>
          <a:prstGeom prst="rect">
            <a:avLst/>
          </a:prstGeom>
        </p:spPr>
      </p:pic>
      <p:pic>
        <p:nvPicPr>
          <p:cNvPr id="100" name="Graphic 99" descr="Plant">
            <a:extLst>
              <a:ext uri="{FF2B5EF4-FFF2-40B4-BE49-F238E27FC236}">
                <a16:creationId xmlns:a16="http://schemas.microsoft.com/office/drawing/2014/main" id="{2A921138-4E4D-40DD-9802-B22BFDAD26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42897" y="4595989"/>
            <a:ext cx="337351" cy="337351"/>
          </a:xfrm>
          <a:prstGeom prst="rect">
            <a:avLst/>
          </a:prstGeom>
        </p:spPr>
      </p:pic>
      <p:pic>
        <p:nvPicPr>
          <p:cNvPr id="101" name="Graphic 100" descr="Plant">
            <a:extLst>
              <a:ext uri="{FF2B5EF4-FFF2-40B4-BE49-F238E27FC236}">
                <a16:creationId xmlns:a16="http://schemas.microsoft.com/office/drawing/2014/main" id="{913C5141-9166-4ADB-8516-43B193A99B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795771" y="4593110"/>
            <a:ext cx="337351" cy="337351"/>
          </a:xfrm>
          <a:prstGeom prst="rect">
            <a:avLst/>
          </a:prstGeom>
        </p:spPr>
      </p:pic>
      <p:pic>
        <p:nvPicPr>
          <p:cNvPr id="102" name="Graphic 101" descr="Plant">
            <a:extLst>
              <a:ext uri="{FF2B5EF4-FFF2-40B4-BE49-F238E27FC236}">
                <a16:creationId xmlns:a16="http://schemas.microsoft.com/office/drawing/2014/main" id="{9226CA37-1FCD-48E8-8149-309920352A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574697" y="4578214"/>
            <a:ext cx="337351" cy="337351"/>
          </a:xfrm>
          <a:prstGeom prst="rect">
            <a:avLst/>
          </a:prstGeom>
        </p:spPr>
      </p:pic>
      <p:pic>
        <p:nvPicPr>
          <p:cNvPr id="103" name="Graphic 102" descr="Plant">
            <a:extLst>
              <a:ext uri="{FF2B5EF4-FFF2-40B4-BE49-F238E27FC236}">
                <a16:creationId xmlns:a16="http://schemas.microsoft.com/office/drawing/2014/main" id="{7DBF903C-EADE-41EC-99E4-96EBF1E688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54469" y="4591349"/>
            <a:ext cx="337351" cy="337351"/>
          </a:xfrm>
          <a:prstGeom prst="rect">
            <a:avLst/>
          </a:prstGeom>
        </p:spPr>
      </p:pic>
      <p:pic>
        <p:nvPicPr>
          <p:cNvPr id="104" name="Graphic 103" descr="Plant">
            <a:extLst>
              <a:ext uri="{FF2B5EF4-FFF2-40B4-BE49-F238E27FC236}">
                <a16:creationId xmlns:a16="http://schemas.microsoft.com/office/drawing/2014/main" id="{86F1938A-A97B-4439-8B58-18C37B543D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125287" y="4588944"/>
            <a:ext cx="337351" cy="337351"/>
          </a:xfrm>
          <a:prstGeom prst="rect">
            <a:avLst/>
          </a:prstGeom>
        </p:spPr>
      </p:pic>
      <p:pic>
        <p:nvPicPr>
          <p:cNvPr id="105" name="Graphic 104" descr="Plant">
            <a:extLst>
              <a:ext uri="{FF2B5EF4-FFF2-40B4-BE49-F238E27FC236}">
                <a16:creationId xmlns:a16="http://schemas.microsoft.com/office/drawing/2014/main" id="{0D9B9F11-0814-4741-832F-E584E75ED5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611327" y="4576136"/>
            <a:ext cx="337351" cy="337351"/>
          </a:xfrm>
          <a:prstGeom prst="rect">
            <a:avLst/>
          </a:prstGeom>
        </p:spPr>
      </p:pic>
      <p:pic>
        <p:nvPicPr>
          <p:cNvPr id="106" name="Graphic 105" descr="Plant">
            <a:extLst>
              <a:ext uri="{FF2B5EF4-FFF2-40B4-BE49-F238E27FC236}">
                <a16:creationId xmlns:a16="http://schemas.microsoft.com/office/drawing/2014/main" id="{2BA18DBB-D696-4FED-9CA5-54C55F8EDC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374156" y="4584329"/>
            <a:ext cx="337351" cy="337351"/>
          </a:xfrm>
          <a:prstGeom prst="rect">
            <a:avLst/>
          </a:prstGeom>
        </p:spPr>
      </p:pic>
      <p:pic>
        <p:nvPicPr>
          <p:cNvPr id="107" name="Graphic 106" descr="Plant">
            <a:extLst>
              <a:ext uri="{FF2B5EF4-FFF2-40B4-BE49-F238E27FC236}">
                <a16:creationId xmlns:a16="http://schemas.microsoft.com/office/drawing/2014/main" id="{1E8FC4F2-BAD8-42FC-98F1-824DEEDCF8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154881" y="4576657"/>
            <a:ext cx="337351" cy="337351"/>
          </a:xfrm>
          <a:prstGeom prst="rect">
            <a:avLst/>
          </a:prstGeom>
        </p:spPr>
      </p:pic>
      <p:pic>
        <p:nvPicPr>
          <p:cNvPr id="108" name="Graphic 107" descr="Plant">
            <a:extLst>
              <a:ext uri="{FF2B5EF4-FFF2-40B4-BE49-F238E27FC236}">
                <a16:creationId xmlns:a16="http://schemas.microsoft.com/office/drawing/2014/main" id="{B6263BEB-743C-4550-BBF3-484F712BAA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33576" y="4590284"/>
            <a:ext cx="337351" cy="337351"/>
          </a:xfrm>
          <a:prstGeom prst="rect">
            <a:avLst/>
          </a:prstGeom>
        </p:spPr>
      </p:pic>
      <p:pic>
        <p:nvPicPr>
          <p:cNvPr id="109" name="Graphic 108" descr="Plant">
            <a:extLst>
              <a:ext uri="{FF2B5EF4-FFF2-40B4-BE49-F238E27FC236}">
                <a16:creationId xmlns:a16="http://schemas.microsoft.com/office/drawing/2014/main" id="{8F215D56-E96F-4EF2-9D32-12443A46A6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22444" y="4580826"/>
            <a:ext cx="337351" cy="337351"/>
          </a:xfrm>
          <a:prstGeom prst="rect">
            <a:avLst/>
          </a:prstGeom>
        </p:spPr>
      </p:pic>
      <p:pic>
        <p:nvPicPr>
          <p:cNvPr id="110" name="Graphic 109" descr="Plant">
            <a:extLst>
              <a:ext uri="{FF2B5EF4-FFF2-40B4-BE49-F238E27FC236}">
                <a16:creationId xmlns:a16="http://schemas.microsoft.com/office/drawing/2014/main" id="{8B11A797-888A-4A9B-8F62-76662D89B0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09570" y="4584329"/>
            <a:ext cx="337351" cy="337351"/>
          </a:xfrm>
          <a:prstGeom prst="rect">
            <a:avLst/>
          </a:prstGeom>
        </p:spPr>
      </p:pic>
      <p:sp>
        <p:nvSpPr>
          <p:cNvPr id="111" name="Rectangle: Rounded Corners 110">
            <a:extLst>
              <a:ext uri="{FF2B5EF4-FFF2-40B4-BE49-F238E27FC236}">
                <a16:creationId xmlns:a16="http://schemas.microsoft.com/office/drawing/2014/main" id="{8B42EEE5-9176-4AD8-95CC-4FE0271F41C6}"/>
              </a:ext>
            </a:extLst>
          </p:cNvPr>
          <p:cNvSpPr/>
          <p:nvPr/>
        </p:nvSpPr>
        <p:spPr>
          <a:xfrm>
            <a:off x="2429617" y="2720249"/>
            <a:ext cx="2352621" cy="159361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Rectangle: Rounded Corners 111">
            <a:extLst>
              <a:ext uri="{FF2B5EF4-FFF2-40B4-BE49-F238E27FC236}">
                <a16:creationId xmlns:a16="http://schemas.microsoft.com/office/drawing/2014/main" id="{223BFC6A-F657-416A-9D5C-9BD3E4D5DF02}"/>
              </a:ext>
            </a:extLst>
          </p:cNvPr>
          <p:cNvSpPr/>
          <p:nvPr/>
        </p:nvSpPr>
        <p:spPr>
          <a:xfrm>
            <a:off x="4812181" y="2694715"/>
            <a:ext cx="1102578" cy="159361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Rectangle: Rounded Corners 112">
            <a:extLst>
              <a:ext uri="{FF2B5EF4-FFF2-40B4-BE49-F238E27FC236}">
                <a16:creationId xmlns:a16="http://schemas.microsoft.com/office/drawing/2014/main" id="{B3925936-0F4E-4A40-AA80-B54C1BD3794D}"/>
              </a:ext>
            </a:extLst>
          </p:cNvPr>
          <p:cNvSpPr/>
          <p:nvPr/>
        </p:nvSpPr>
        <p:spPr>
          <a:xfrm>
            <a:off x="2448472" y="4305381"/>
            <a:ext cx="2352621" cy="6129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Rectangle: Rounded Corners 113">
            <a:extLst>
              <a:ext uri="{FF2B5EF4-FFF2-40B4-BE49-F238E27FC236}">
                <a16:creationId xmlns:a16="http://schemas.microsoft.com/office/drawing/2014/main" id="{35F5E8A7-44AB-4E7F-84E4-99EFEC460EC5}"/>
              </a:ext>
            </a:extLst>
          </p:cNvPr>
          <p:cNvSpPr/>
          <p:nvPr/>
        </p:nvSpPr>
        <p:spPr>
          <a:xfrm>
            <a:off x="4812810" y="4273276"/>
            <a:ext cx="1102578" cy="64691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TextBox 115">
            <a:extLst>
              <a:ext uri="{FF2B5EF4-FFF2-40B4-BE49-F238E27FC236}">
                <a16:creationId xmlns:a16="http://schemas.microsoft.com/office/drawing/2014/main" id="{24BA1ABC-98A3-4A1B-8A0D-531A08679514}"/>
              </a:ext>
            </a:extLst>
          </p:cNvPr>
          <p:cNvSpPr txBox="1"/>
          <p:nvPr/>
        </p:nvSpPr>
        <p:spPr>
          <a:xfrm>
            <a:off x="6232386" y="3008804"/>
            <a:ext cx="1115206" cy="369332"/>
          </a:xfrm>
          <a:prstGeom prst="rect">
            <a:avLst/>
          </a:prstGeom>
          <a:noFill/>
        </p:spPr>
        <p:txBody>
          <a:bodyPr wrap="square" rtlCol="0">
            <a:spAutoFit/>
          </a:bodyPr>
          <a:lstStyle/>
          <a:p>
            <a:r>
              <a:rPr lang="en-US" dirty="0"/>
              <a:t>5x10=50</a:t>
            </a:r>
            <a:endParaRPr lang="en-CA" dirty="0"/>
          </a:p>
        </p:txBody>
      </p:sp>
      <p:sp>
        <p:nvSpPr>
          <p:cNvPr id="117" name="TextBox 116">
            <a:extLst>
              <a:ext uri="{FF2B5EF4-FFF2-40B4-BE49-F238E27FC236}">
                <a16:creationId xmlns:a16="http://schemas.microsoft.com/office/drawing/2014/main" id="{862BBDA3-3934-475F-ACCB-B843B1DC5000}"/>
              </a:ext>
            </a:extLst>
          </p:cNvPr>
          <p:cNvSpPr txBox="1"/>
          <p:nvPr/>
        </p:nvSpPr>
        <p:spPr>
          <a:xfrm>
            <a:off x="6274559" y="4244948"/>
            <a:ext cx="1115206" cy="369332"/>
          </a:xfrm>
          <a:prstGeom prst="rect">
            <a:avLst/>
          </a:prstGeom>
          <a:noFill/>
        </p:spPr>
        <p:txBody>
          <a:bodyPr wrap="square" rtlCol="0">
            <a:spAutoFit/>
          </a:bodyPr>
          <a:lstStyle/>
          <a:p>
            <a:r>
              <a:rPr lang="en-US" dirty="0"/>
              <a:t>2x10=20</a:t>
            </a:r>
            <a:endParaRPr lang="en-CA" dirty="0"/>
          </a:p>
        </p:txBody>
      </p:sp>
      <p:sp>
        <p:nvSpPr>
          <p:cNvPr id="118" name="TextBox 117">
            <a:extLst>
              <a:ext uri="{FF2B5EF4-FFF2-40B4-BE49-F238E27FC236}">
                <a16:creationId xmlns:a16="http://schemas.microsoft.com/office/drawing/2014/main" id="{0EF6467D-9FD4-4E0E-832D-8392EAD578F8}"/>
              </a:ext>
            </a:extLst>
          </p:cNvPr>
          <p:cNvSpPr txBox="1"/>
          <p:nvPr/>
        </p:nvSpPr>
        <p:spPr>
          <a:xfrm>
            <a:off x="6232386" y="3386812"/>
            <a:ext cx="1115206" cy="369332"/>
          </a:xfrm>
          <a:prstGeom prst="rect">
            <a:avLst/>
          </a:prstGeom>
          <a:noFill/>
        </p:spPr>
        <p:txBody>
          <a:bodyPr wrap="square" rtlCol="0">
            <a:spAutoFit/>
          </a:bodyPr>
          <a:lstStyle/>
          <a:p>
            <a:r>
              <a:rPr lang="en-US" dirty="0"/>
              <a:t>5x5=25</a:t>
            </a:r>
            <a:endParaRPr lang="en-CA" dirty="0"/>
          </a:p>
        </p:txBody>
      </p:sp>
      <p:sp>
        <p:nvSpPr>
          <p:cNvPr id="119" name="TextBox 118">
            <a:extLst>
              <a:ext uri="{FF2B5EF4-FFF2-40B4-BE49-F238E27FC236}">
                <a16:creationId xmlns:a16="http://schemas.microsoft.com/office/drawing/2014/main" id="{4DFF69F1-9731-4507-BD13-56F48BE99BC7}"/>
              </a:ext>
            </a:extLst>
          </p:cNvPr>
          <p:cNvSpPr txBox="1"/>
          <p:nvPr/>
        </p:nvSpPr>
        <p:spPr>
          <a:xfrm>
            <a:off x="6274559" y="4556963"/>
            <a:ext cx="1115206" cy="369332"/>
          </a:xfrm>
          <a:prstGeom prst="rect">
            <a:avLst/>
          </a:prstGeom>
          <a:noFill/>
        </p:spPr>
        <p:txBody>
          <a:bodyPr wrap="square" rtlCol="0">
            <a:spAutoFit/>
          </a:bodyPr>
          <a:lstStyle/>
          <a:p>
            <a:r>
              <a:rPr lang="en-US" dirty="0"/>
              <a:t>2x5=10</a:t>
            </a:r>
            <a:endParaRPr lang="en-CA" dirty="0"/>
          </a:p>
        </p:txBody>
      </p:sp>
      <p:sp>
        <p:nvSpPr>
          <p:cNvPr id="120" name="TextBox 119">
            <a:extLst>
              <a:ext uri="{FF2B5EF4-FFF2-40B4-BE49-F238E27FC236}">
                <a16:creationId xmlns:a16="http://schemas.microsoft.com/office/drawing/2014/main" id="{788AC38D-3F5D-403C-99DF-A1233A1763D8}"/>
              </a:ext>
            </a:extLst>
          </p:cNvPr>
          <p:cNvSpPr txBox="1"/>
          <p:nvPr/>
        </p:nvSpPr>
        <p:spPr>
          <a:xfrm>
            <a:off x="7436173" y="3163063"/>
            <a:ext cx="813461" cy="1477328"/>
          </a:xfrm>
          <a:prstGeom prst="rect">
            <a:avLst/>
          </a:prstGeom>
          <a:noFill/>
        </p:spPr>
        <p:txBody>
          <a:bodyPr wrap="square" rtlCol="0">
            <a:spAutoFit/>
          </a:bodyPr>
          <a:lstStyle/>
          <a:p>
            <a:pPr algn="r"/>
            <a:r>
              <a:rPr lang="en-US" dirty="0"/>
              <a:t>50</a:t>
            </a:r>
          </a:p>
          <a:p>
            <a:pPr algn="r"/>
            <a:r>
              <a:rPr lang="en-US" dirty="0"/>
              <a:t>25</a:t>
            </a:r>
          </a:p>
          <a:p>
            <a:pPr algn="r"/>
            <a:r>
              <a:rPr lang="en-US" dirty="0"/>
              <a:t>20</a:t>
            </a:r>
          </a:p>
          <a:p>
            <a:pPr algn="r"/>
            <a:r>
              <a:rPr lang="en-US" u="sng" dirty="0"/>
              <a:t>+10</a:t>
            </a:r>
          </a:p>
          <a:p>
            <a:pPr algn="r"/>
            <a:r>
              <a:rPr lang="en-US" dirty="0"/>
              <a:t>105</a:t>
            </a:r>
            <a:endParaRPr lang="en-CA" dirty="0"/>
          </a:p>
        </p:txBody>
      </p:sp>
      <p:sp>
        <p:nvSpPr>
          <p:cNvPr id="121" name="TextBox 120">
            <a:extLst>
              <a:ext uri="{FF2B5EF4-FFF2-40B4-BE49-F238E27FC236}">
                <a16:creationId xmlns:a16="http://schemas.microsoft.com/office/drawing/2014/main" id="{0DBA9260-4578-489E-9BCE-EFCB98216C26}"/>
              </a:ext>
            </a:extLst>
          </p:cNvPr>
          <p:cNvSpPr txBox="1"/>
          <p:nvPr/>
        </p:nvSpPr>
        <p:spPr>
          <a:xfrm>
            <a:off x="2329142" y="6005696"/>
            <a:ext cx="5458541" cy="369332"/>
          </a:xfrm>
          <a:prstGeom prst="rect">
            <a:avLst/>
          </a:prstGeom>
          <a:noFill/>
        </p:spPr>
        <p:txBody>
          <a:bodyPr wrap="square" rtlCol="0">
            <a:spAutoFit/>
          </a:bodyPr>
          <a:lstStyle/>
          <a:p>
            <a:r>
              <a:rPr lang="en-US" dirty="0"/>
              <a:t>(5x10)+(2x10)+(5x5)+(2x5)=105    </a:t>
            </a:r>
            <a:r>
              <a:rPr lang="en-US" b="1" u="sng" dirty="0"/>
              <a:t>OR</a:t>
            </a:r>
            <a:r>
              <a:rPr lang="en-US" dirty="0"/>
              <a:t>    </a:t>
            </a:r>
            <a:r>
              <a:rPr lang="en-US" b="1" dirty="0"/>
              <a:t>7x15=105</a:t>
            </a:r>
            <a:endParaRPr lang="en-CA" b="1" dirty="0"/>
          </a:p>
        </p:txBody>
      </p:sp>
    </p:spTree>
    <p:extLst>
      <p:ext uri="{BB962C8B-B14F-4D97-AF65-F5344CB8AC3E}">
        <p14:creationId xmlns:p14="http://schemas.microsoft.com/office/powerpoint/2010/main" val="21524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wipe(down)">
                                      <p:cBhvr>
                                        <p:cTn id="17" dur="500"/>
                                        <p:tgtEl>
                                          <p:spTgt spid="3">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wipe(down)">
                                      <p:cBhvr>
                                        <p:cTn id="22" dur="500"/>
                                        <p:tgtEl>
                                          <p:spTgt spid="1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down)">
                                      <p:cBhvr>
                                        <p:cTn id="27" dur="500"/>
                                        <p:tgtEl>
                                          <p:spTgt spid="1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down)">
                                      <p:cBhvr>
                                        <p:cTn id="32" dur="500"/>
                                        <p:tgtEl>
                                          <p:spTgt spid="1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wipe(down)">
                                      <p:cBhvr>
                                        <p:cTn id="37" dur="500"/>
                                        <p:tgtEl>
                                          <p:spTgt spid="1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wipe(down)">
                                      <p:cBhvr>
                                        <p:cTn id="42" dur="500"/>
                                        <p:tgtEl>
                                          <p:spTgt spid="1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wipe(down)">
                                      <p:cBhvr>
                                        <p:cTn id="47" dur="500"/>
                                        <p:tgtEl>
                                          <p:spTgt spid="1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ipe(down)">
                                      <p:cBhvr>
                                        <p:cTn id="52" dur="500"/>
                                        <p:tgtEl>
                                          <p:spTgt spid="1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9"/>
                                        </p:tgtEl>
                                        <p:attrNameLst>
                                          <p:attrName>style.visibility</p:attrName>
                                        </p:attrNameLst>
                                      </p:cBhvr>
                                      <p:to>
                                        <p:strVal val="visible"/>
                                      </p:to>
                                    </p:set>
                                    <p:animEffect transition="in" filter="wipe(down)">
                                      <p:cBhvr>
                                        <p:cTn id="57" dur="500"/>
                                        <p:tgtEl>
                                          <p:spTgt spid="11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circle(in)">
                                      <p:cBhvr>
                                        <p:cTn id="62" dur="2000"/>
                                        <p:tgtEl>
                                          <p:spTgt spid="1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wipe(down)">
                                      <p:cBhvr>
                                        <p:cTn id="67" dur="500"/>
                                        <p:tgtEl>
                                          <p:spTgt spid="3">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wipe(down)">
                                      <p:cBhvr>
                                        <p:cTn id="7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6" grpId="0"/>
      <p:bldP spid="117" grpId="0"/>
      <p:bldP spid="118" grpId="0"/>
      <p:bldP spid="119" grpId="0"/>
      <p:bldP spid="120"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6959" y="624110"/>
            <a:ext cx="7007441" cy="1280890"/>
          </a:xfrm>
        </p:spPr>
        <p:txBody>
          <a:bodyPr>
            <a:noAutofit/>
          </a:bodyPr>
          <a:lstStyle/>
          <a:p>
            <a:r>
              <a:rPr lang="en-US" sz="5400" b="1"/>
              <a:t>9.</a:t>
            </a:r>
            <a:r>
              <a:rPr lang="en-US" sz="4000" b="1"/>
              <a:t> </a:t>
            </a:r>
            <a:r>
              <a:rPr lang="en-US" sz="4000" b="1" u="sng"/>
              <a:t>Recipes and Restaurants</a:t>
            </a:r>
          </a:p>
        </p:txBody>
      </p:sp>
      <p:sp>
        <p:nvSpPr>
          <p:cNvPr id="4" name="Oval 3">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3" action="ppaction://hlinksldjump"/>
              </a:rPr>
              <a:t>Choice Board</a:t>
            </a:r>
            <a:endParaRPr lang="en-US" sz="1200"/>
          </a:p>
        </p:txBody>
      </p:sp>
      <p:sp>
        <p:nvSpPr>
          <p:cNvPr id="5" name="Sun 4">
            <a:extLst>
              <a:ext uri="{FF2B5EF4-FFF2-40B4-BE49-F238E27FC236}">
                <a16:creationId xmlns:a16="http://schemas.microsoft.com/office/drawing/2014/main" id="{E339BF91-21E0-4AFF-8B4A-CA4F955810B8}"/>
              </a:ext>
            </a:extLst>
          </p:cNvPr>
          <p:cNvSpPr/>
          <p:nvPr/>
        </p:nvSpPr>
        <p:spPr>
          <a:xfrm>
            <a:off x="7651325" y="5439229"/>
            <a:ext cx="1393796" cy="12808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BLM 9</a:t>
            </a:r>
            <a:endParaRPr lang="en-CA" sz="1100"/>
          </a:p>
        </p:txBody>
      </p:sp>
      <p:sp>
        <p:nvSpPr>
          <p:cNvPr id="3" name="Content Placeholder 4">
            <a:extLst>
              <a:ext uri="{FF2B5EF4-FFF2-40B4-BE49-F238E27FC236}">
                <a16:creationId xmlns:a16="http://schemas.microsoft.com/office/drawing/2014/main" id="{8443A472-3165-4C2B-8D1E-0F93CFFF1C41}"/>
              </a:ext>
            </a:extLst>
          </p:cNvPr>
          <p:cNvSpPr>
            <a:spLocks noGrp="1"/>
          </p:cNvSpPr>
          <p:nvPr>
            <p:ph idx="1"/>
          </p:nvPr>
        </p:nvSpPr>
        <p:spPr>
          <a:xfrm>
            <a:off x="609600" y="1713390"/>
            <a:ext cx="5108844" cy="3929512"/>
          </a:xfrm>
        </p:spPr>
        <p:txBody>
          <a:bodyPr vert="horz" lIns="91440" tIns="45720" rIns="91440" bIns="45720" rtlCol="0" anchor="t">
            <a:normAutofit fontScale="92500"/>
          </a:bodyPr>
          <a:lstStyle/>
          <a:p>
            <a:r>
              <a:rPr lang="en-US" b="1" u="sng" dirty="0">
                <a:solidFill>
                  <a:schemeClr val="tx1"/>
                </a:solidFill>
              </a:rPr>
              <a:t>Watch </a:t>
            </a:r>
            <a:r>
              <a:rPr lang="en-US" dirty="0">
                <a:solidFill>
                  <a:schemeClr val="tx1"/>
                </a:solidFill>
              </a:rPr>
              <a:t>videos of famous Indigenous Chefs </a:t>
            </a:r>
            <a:r>
              <a:rPr lang="en-US" sz="1400" b="1" dirty="0" err="1">
                <a:solidFill>
                  <a:srgbClr val="C00000"/>
                </a:solidFill>
                <a:hlinkClick r:id="rId4">
                  <a:extLst>
                    <a:ext uri="{A12FA001-AC4F-418D-AE19-62706E023703}">
                      <ahyp:hlinkClr xmlns="" xmlns:ahyp="http://schemas.microsoft.com/office/drawing/2018/hyperlinkcolor" val="tx"/>
                    </a:ext>
                  </a:extLst>
                </a:hlinkClick>
              </a:rPr>
              <a:t>Moosemeat</a:t>
            </a:r>
            <a:r>
              <a:rPr lang="en-US" sz="1400" b="1" dirty="0">
                <a:solidFill>
                  <a:srgbClr val="C00000"/>
                </a:solidFill>
                <a:hlinkClick r:id="rId4">
                  <a:extLst>
                    <a:ext uri="{A12FA001-AC4F-418D-AE19-62706E023703}">
                      <ahyp:hlinkClr xmlns="" xmlns:ahyp="http://schemas.microsoft.com/office/drawing/2018/hyperlinkcolor" val="tx"/>
                    </a:ext>
                  </a:extLst>
                </a:hlinkClick>
              </a:rPr>
              <a:t> &amp; Marmalade.com)</a:t>
            </a:r>
            <a:r>
              <a:rPr lang="en-US" sz="1400" b="1" dirty="0">
                <a:solidFill>
                  <a:srgbClr val="C00000"/>
                </a:solidFill>
              </a:rPr>
              <a:t> </a:t>
            </a:r>
            <a:r>
              <a:rPr lang="en-US" dirty="0">
                <a:solidFill>
                  <a:schemeClr val="tx1"/>
                </a:solidFill>
              </a:rPr>
              <a:t>and seek out examples of </a:t>
            </a:r>
            <a:r>
              <a:rPr lang="en-US" dirty="0">
                <a:solidFill>
                  <a:schemeClr val="tx1"/>
                </a:solidFill>
                <a:ea typeface="+mn-lt"/>
                <a:cs typeface="+mn-lt"/>
              </a:rPr>
              <a:t>Indigenous Restaurants </a:t>
            </a:r>
            <a:r>
              <a:rPr lang="en-US" sz="1400" b="1" dirty="0">
                <a:solidFill>
                  <a:srgbClr val="C00000"/>
                </a:solidFill>
                <a:hlinkClick r:id="rId5">
                  <a:extLst>
                    <a:ext uri="{A12FA001-AC4F-418D-AE19-62706E023703}">
                      <ahyp:hlinkClr xmlns="" xmlns:ahyp="http://schemas.microsoft.com/office/drawing/2018/hyperlinkcolor" val="tx"/>
                    </a:ext>
                  </a:extLst>
                </a:hlinkClick>
              </a:rPr>
              <a:t>Feast: Community Cooking and Indigenous Foodways- YouTube</a:t>
            </a:r>
            <a:r>
              <a:rPr lang="en-US" sz="1400" b="1" dirty="0">
                <a:solidFill>
                  <a:srgbClr val="C00000"/>
                </a:solidFill>
              </a:rPr>
              <a:t> (3 min)</a:t>
            </a:r>
          </a:p>
          <a:p>
            <a:endParaRPr lang="en-US" sz="1400" b="1" dirty="0">
              <a:solidFill>
                <a:schemeClr val="bg2">
                  <a:lumMod val="25000"/>
                </a:schemeClr>
              </a:solidFill>
            </a:endParaRPr>
          </a:p>
          <a:p>
            <a:pPr fontAlgn="base"/>
            <a:r>
              <a:rPr lang="en-US" b="1" u="sng" dirty="0">
                <a:solidFill>
                  <a:schemeClr val="tx1"/>
                </a:solidFill>
              </a:rPr>
              <a:t>Pretend</a:t>
            </a:r>
            <a:r>
              <a:rPr lang="en-US" dirty="0">
                <a:solidFill>
                  <a:schemeClr val="tx1"/>
                </a:solidFill>
              </a:rPr>
              <a:t> you are now the new owner of an Indigenous-themed restaurant:</a:t>
            </a:r>
          </a:p>
          <a:p>
            <a:pPr lvl="1" fontAlgn="base"/>
            <a:r>
              <a:rPr lang="en-US" dirty="0">
                <a:solidFill>
                  <a:schemeClr val="tx1"/>
                </a:solidFill>
              </a:rPr>
              <a:t>Think of a name for your restaurant </a:t>
            </a:r>
          </a:p>
          <a:p>
            <a:pPr lvl="1" fontAlgn="base"/>
            <a:r>
              <a:rPr lang="en-US" dirty="0">
                <a:solidFill>
                  <a:schemeClr val="tx1"/>
                </a:solidFill>
              </a:rPr>
              <a:t>Create a menu.​ The menu should include at least three areas to choose from. For example, appetizer/soup/salad, entree, and dessert/drinks. Try and use foods that originate from the North &amp; South America.​</a:t>
            </a:r>
          </a:p>
          <a:p>
            <a:pPr fontAlgn="base"/>
            <a:endParaRPr lang="en-US" dirty="0">
              <a:solidFill>
                <a:schemeClr val="tx1"/>
              </a:solidFill>
            </a:endParaRPr>
          </a:p>
          <a:p>
            <a:endParaRPr lang="en-US" dirty="0">
              <a:solidFill>
                <a:schemeClr val="tx1"/>
              </a:solidFill>
            </a:endParaRPr>
          </a:p>
        </p:txBody>
      </p:sp>
      <p:pic>
        <p:nvPicPr>
          <p:cNvPr id="9" name="Picture 8" descr="A picture containing text, indoor, food, person&#10;&#10;Description automatically generated">
            <a:extLst>
              <a:ext uri="{FF2B5EF4-FFF2-40B4-BE49-F238E27FC236}">
                <a16:creationId xmlns:a16="http://schemas.microsoft.com/office/drawing/2014/main" id="{C634B92C-5C70-4FEC-9C8A-6358D1E2D50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5820792" y="2374489"/>
            <a:ext cx="3133817" cy="2350363"/>
          </a:xfrm>
          <a:prstGeom prst="rect">
            <a:avLst/>
          </a:prstGeom>
        </p:spPr>
      </p:pic>
      <p:sp>
        <p:nvSpPr>
          <p:cNvPr id="10" name="TextBox 9">
            <a:extLst>
              <a:ext uri="{FF2B5EF4-FFF2-40B4-BE49-F238E27FC236}">
                <a16:creationId xmlns:a16="http://schemas.microsoft.com/office/drawing/2014/main" id="{5D6A4558-EBBC-403D-8C11-212F2E89B680}"/>
              </a:ext>
            </a:extLst>
          </p:cNvPr>
          <p:cNvSpPr txBox="1"/>
          <p:nvPr/>
        </p:nvSpPr>
        <p:spPr>
          <a:xfrm>
            <a:off x="5708342" y="6802550"/>
            <a:ext cx="3507904" cy="230832"/>
          </a:xfrm>
          <a:prstGeom prst="rect">
            <a:avLst/>
          </a:prstGeom>
          <a:noFill/>
        </p:spPr>
        <p:txBody>
          <a:bodyPr wrap="square" rtlCol="0">
            <a:spAutoFit/>
          </a:bodyPr>
          <a:lstStyle/>
          <a:p>
            <a:r>
              <a:rPr lang="en-CA" sz="900">
                <a:hlinkClick r:id="rId7" tooltip="http://www.flickr.com/photos/usembassykyiv/8878012522/"/>
              </a:rPr>
              <a:t>This Photo</a:t>
            </a:r>
            <a:r>
              <a:rPr lang="en-CA" sz="900"/>
              <a:t> by Unknown Author is licensed under </a:t>
            </a:r>
            <a:r>
              <a:rPr lang="en-CA" sz="900">
                <a:hlinkClick r:id="rId8" tooltip="https://creativecommons.org/licenses/by-nd/3.0/"/>
              </a:rPr>
              <a:t>CC BY-ND</a:t>
            </a:r>
            <a:endParaRPr lang="en-CA" sz="900"/>
          </a:p>
        </p:txBody>
      </p:sp>
      <p:sp>
        <p:nvSpPr>
          <p:cNvPr id="12" name="TextBox 11">
            <a:extLst>
              <a:ext uri="{FF2B5EF4-FFF2-40B4-BE49-F238E27FC236}">
                <a16:creationId xmlns:a16="http://schemas.microsoft.com/office/drawing/2014/main" id="{9D629022-41CC-47F4-AAD4-95E54AFDDBE3}"/>
              </a:ext>
            </a:extLst>
          </p:cNvPr>
          <p:cNvSpPr txBox="1"/>
          <p:nvPr/>
        </p:nvSpPr>
        <p:spPr>
          <a:xfrm>
            <a:off x="271381" y="5725333"/>
            <a:ext cx="7452192" cy="615553"/>
          </a:xfrm>
          <a:prstGeom prst="rect">
            <a:avLst/>
          </a:prstGeom>
          <a:noFill/>
        </p:spPr>
        <p:txBody>
          <a:bodyPr wrap="square" rtlCol="0">
            <a:spAutoFit/>
          </a:bodyPr>
          <a:lstStyle/>
          <a:p>
            <a:pPr marL="800100" lvl="1" indent="-342900" algn="ctr" fontAlgn="base">
              <a:buFont typeface="Wingdings" panose="05000000000000000000" pitchFamily="2" charset="2"/>
              <a:buChar char="v"/>
            </a:pPr>
            <a:r>
              <a:rPr lang="en-US" sz="1700" b="1" u="sng" dirty="0"/>
              <a:t>Make </a:t>
            </a:r>
            <a:r>
              <a:rPr lang="en-US" sz="1700" dirty="0"/>
              <a:t>an Indigenous Recipe Card.</a:t>
            </a:r>
            <a:r>
              <a:rPr lang="en-US" sz="1700" b="1" dirty="0"/>
              <a:t> </a:t>
            </a:r>
            <a:r>
              <a:rPr lang="en-US" sz="1700" dirty="0"/>
              <a:t>Pick at least one dish from your restaurant menu and create a recipe card for that dish</a:t>
            </a:r>
            <a:r>
              <a:rPr lang="en-US" sz="1600" dirty="0"/>
              <a:t>.</a:t>
            </a:r>
            <a:endParaRPr lang="en-CA" dirty="0"/>
          </a:p>
        </p:txBody>
      </p:sp>
    </p:spTree>
    <p:extLst>
      <p:ext uri="{BB962C8B-B14F-4D97-AF65-F5344CB8AC3E}">
        <p14:creationId xmlns:p14="http://schemas.microsoft.com/office/powerpoint/2010/main" val="107425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6643E">
            <a:alpha val="6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a:t>10.</a:t>
            </a:r>
            <a:r>
              <a:rPr lang="en-US" sz="6000" b="1"/>
              <a:t> </a:t>
            </a:r>
            <a:r>
              <a:rPr lang="en-US" sz="4000" b="1" u="sng"/>
              <a:t>Final Project </a:t>
            </a:r>
          </a:p>
        </p:txBody>
      </p:sp>
      <p:sp>
        <p:nvSpPr>
          <p:cNvPr id="4" name="Content Placeholder 3"/>
          <p:cNvSpPr>
            <a:spLocks noGrp="1"/>
          </p:cNvSpPr>
          <p:nvPr>
            <p:ph idx="1"/>
          </p:nvPr>
        </p:nvSpPr>
        <p:spPr>
          <a:xfrm>
            <a:off x="1942415" y="1998595"/>
            <a:ext cx="6591985" cy="3893159"/>
          </a:xfrm>
        </p:spPr>
        <p:txBody>
          <a:bodyPr vert="horz" lIns="91440" tIns="45720" rIns="91440" bIns="45720" rtlCol="0" anchor="t">
            <a:normAutofit/>
          </a:bodyPr>
          <a:lstStyle/>
          <a:p>
            <a:r>
              <a:rPr lang="en-US" b="1" dirty="0">
                <a:solidFill>
                  <a:schemeClr val="tx1"/>
                </a:solidFill>
              </a:rPr>
              <a:t>Brainstorm </a:t>
            </a:r>
          </a:p>
          <a:p>
            <a:r>
              <a:rPr lang="en-US" b="1" dirty="0">
                <a:solidFill>
                  <a:schemeClr val="tx1"/>
                </a:solidFill>
              </a:rPr>
              <a:t>Choose</a:t>
            </a:r>
          </a:p>
          <a:p>
            <a:r>
              <a:rPr lang="en-US" b="1" dirty="0">
                <a:solidFill>
                  <a:schemeClr val="tx1"/>
                </a:solidFill>
              </a:rPr>
              <a:t>Create and Explain</a:t>
            </a:r>
          </a:p>
          <a:p>
            <a:r>
              <a:rPr lang="en-US" b="1" dirty="0">
                <a:solidFill>
                  <a:schemeClr val="tx1"/>
                </a:solidFill>
              </a:rPr>
              <a:t>Share</a:t>
            </a:r>
          </a:p>
          <a:p>
            <a:endParaRPr lang="en-US" b="1" dirty="0">
              <a:solidFill>
                <a:schemeClr val="tx1"/>
              </a:solidFill>
            </a:endParaRPr>
          </a:p>
          <a:p>
            <a:pPr marL="0" indent="0" algn="ctr">
              <a:buNone/>
            </a:pPr>
            <a:r>
              <a:rPr lang="en-US" sz="2400" b="1" i="1" u="sng" dirty="0">
                <a:solidFill>
                  <a:schemeClr val="accent1">
                    <a:lumMod val="75000"/>
                  </a:schemeClr>
                </a:solidFill>
              </a:rPr>
              <a:t>TO </a:t>
            </a:r>
            <a:r>
              <a:rPr lang="en-US" sz="3200" b="1" i="1" u="sng" dirty="0">
                <a:solidFill>
                  <a:schemeClr val="accent1">
                    <a:lumMod val="75000"/>
                  </a:schemeClr>
                </a:solidFill>
              </a:rPr>
              <a:t>RAISE AWARENESS </a:t>
            </a:r>
            <a:r>
              <a:rPr lang="en-US" sz="2400" b="1" i="1" u="sng" dirty="0">
                <a:solidFill>
                  <a:schemeClr val="accent1">
                    <a:lumMod val="75000"/>
                  </a:schemeClr>
                </a:solidFill>
              </a:rPr>
              <a:t>ABOUT INDIGENOUS AGRICULTURE IN THE PAST, PRESENT, AND FUTURE.</a:t>
            </a:r>
          </a:p>
          <a:p>
            <a:endParaRPr lang="en-US" dirty="0">
              <a:solidFill>
                <a:schemeClr val="tx1"/>
              </a:solidFill>
            </a:endParaRPr>
          </a:p>
        </p:txBody>
      </p:sp>
      <p:sp>
        <p:nvSpPr>
          <p:cNvPr id="12" name="Oval 11">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3" action="ppaction://hlinksldjump"/>
              </a:rPr>
              <a:t>Choice Board</a:t>
            </a:r>
            <a:endParaRPr lang="en-US" sz="1200"/>
          </a:p>
        </p:txBody>
      </p:sp>
      <p:sp>
        <p:nvSpPr>
          <p:cNvPr id="5" name="Sun 4">
            <a:extLst>
              <a:ext uri="{FF2B5EF4-FFF2-40B4-BE49-F238E27FC236}">
                <a16:creationId xmlns:a16="http://schemas.microsoft.com/office/drawing/2014/main" id="{EB43B05A-16C3-4BB5-80AF-356719E1A8C8}"/>
              </a:ext>
            </a:extLst>
          </p:cNvPr>
          <p:cNvSpPr/>
          <p:nvPr/>
        </p:nvSpPr>
        <p:spPr>
          <a:xfrm>
            <a:off x="7651325" y="5439229"/>
            <a:ext cx="1393796" cy="12808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BLM 10</a:t>
            </a:r>
            <a:endParaRPr lang="en-CA" sz="1100"/>
          </a:p>
        </p:txBody>
      </p:sp>
      <p:pic>
        <p:nvPicPr>
          <p:cNvPr id="10" name="Graphic 9" descr="Lightbulb and gear">
            <a:extLst>
              <a:ext uri="{FF2B5EF4-FFF2-40B4-BE49-F238E27FC236}">
                <a16:creationId xmlns:a16="http://schemas.microsoft.com/office/drawing/2014/main" id="{4AE52B05-BE0A-4D11-A5FF-E705CCD9B6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639398" y="1556115"/>
            <a:ext cx="697771" cy="697771"/>
          </a:xfrm>
          <a:prstGeom prst="rect">
            <a:avLst/>
          </a:prstGeom>
        </p:spPr>
      </p:pic>
      <p:pic>
        <p:nvPicPr>
          <p:cNvPr id="15" name="Graphic 14" descr="Easel">
            <a:extLst>
              <a:ext uri="{FF2B5EF4-FFF2-40B4-BE49-F238E27FC236}">
                <a16:creationId xmlns:a16="http://schemas.microsoft.com/office/drawing/2014/main" id="{F69BD250-686B-4EFA-9659-962C1D179A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182749" y="2466821"/>
            <a:ext cx="705775" cy="705775"/>
          </a:xfrm>
          <a:prstGeom prst="rect">
            <a:avLst/>
          </a:prstGeom>
        </p:spPr>
      </p:pic>
      <p:pic>
        <p:nvPicPr>
          <p:cNvPr id="17" name="Graphic 16" descr="Teacher">
            <a:extLst>
              <a:ext uri="{FF2B5EF4-FFF2-40B4-BE49-F238E27FC236}">
                <a16:creationId xmlns:a16="http://schemas.microsoft.com/office/drawing/2014/main" id="{824A1D8F-9204-4EC6-814E-0AF627BAE5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028328" y="2966339"/>
            <a:ext cx="705775" cy="705775"/>
          </a:xfrm>
          <a:prstGeom prst="rect">
            <a:avLst/>
          </a:prstGeom>
        </p:spPr>
      </p:pic>
      <p:pic>
        <p:nvPicPr>
          <p:cNvPr id="19" name="Graphic 18" descr="Confused person">
            <a:extLst>
              <a:ext uri="{FF2B5EF4-FFF2-40B4-BE49-F238E27FC236}">
                <a16:creationId xmlns:a16="http://schemas.microsoft.com/office/drawing/2014/main" id="{F0DB42D0-B29F-494B-9C7F-B0CB3F0EA2F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337169" y="1998595"/>
            <a:ext cx="705776" cy="705776"/>
          </a:xfrm>
          <a:prstGeom prst="rect">
            <a:avLst/>
          </a:prstGeom>
        </p:spPr>
      </p:pic>
    </p:spTree>
    <p:extLst>
      <p:ext uri="{BB962C8B-B14F-4D97-AF65-F5344CB8AC3E}">
        <p14:creationId xmlns:p14="http://schemas.microsoft.com/office/powerpoint/2010/main" val="23032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additive="base">
                                        <p:cTn id="3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C406"/>
        </a:solidFill>
        <a:effectLst/>
      </p:bgPr>
    </p:bg>
    <p:spTree>
      <p:nvGrpSpPr>
        <p:cNvPr id="1" name=""/>
        <p:cNvGrpSpPr/>
        <p:nvPr/>
      </p:nvGrpSpPr>
      <p:grpSpPr>
        <a:xfrm>
          <a:off x="0" y="0"/>
          <a:ext cx="0" cy="0"/>
          <a:chOff x="0" y="0"/>
          <a:chExt cx="0" cy="0"/>
        </a:xfrm>
      </p:grpSpPr>
      <p:sp>
        <p:nvSpPr>
          <p:cNvPr id="8" name="Bent Arrow 7"/>
          <p:cNvSpPr/>
          <p:nvPr/>
        </p:nvSpPr>
        <p:spPr>
          <a:xfrm rot="11440528">
            <a:off x="5506655" y="2222486"/>
            <a:ext cx="1245939" cy="1034217"/>
          </a:xfrm>
          <a:prstGeom prst="bentArrow">
            <a:avLst>
              <a:gd name="adj1" fmla="val 21042"/>
              <a:gd name="adj2" fmla="val 2352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396379" y="354580"/>
            <a:ext cx="6589199" cy="1280890"/>
          </a:xfrm>
        </p:spPr>
        <p:txBody>
          <a:bodyPr>
            <a:normAutofit/>
          </a:bodyPr>
          <a:lstStyle/>
          <a:p>
            <a:r>
              <a:rPr lang="en-US" sz="5400" b="1"/>
              <a:t>11. </a:t>
            </a:r>
            <a:r>
              <a:rPr lang="en-US" sz="4000" b="1" u="sng"/>
              <a:t>Reflection</a:t>
            </a:r>
          </a:p>
        </p:txBody>
      </p:sp>
      <p:sp>
        <p:nvSpPr>
          <p:cNvPr id="3" name="Content Placeholder 2"/>
          <p:cNvSpPr>
            <a:spLocks noGrp="1"/>
          </p:cNvSpPr>
          <p:nvPr>
            <p:ph idx="1"/>
          </p:nvPr>
        </p:nvSpPr>
        <p:spPr>
          <a:xfrm>
            <a:off x="1193400" y="3863142"/>
            <a:ext cx="6338207" cy="581858"/>
          </a:xfrm>
        </p:spPr>
        <p:txBody>
          <a:bodyPr>
            <a:normAutofit fontScale="92500"/>
          </a:bodyPr>
          <a:lstStyle/>
          <a:p>
            <a:pPr marL="0" indent="0">
              <a:buNone/>
            </a:pPr>
            <a:r>
              <a:rPr lang="en-US" sz="3300" u="sng">
                <a:solidFill>
                  <a:schemeClr val="tx1"/>
                </a:solidFill>
              </a:rPr>
              <a:t>Answer the following questions:</a:t>
            </a:r>
          </a:p>
          <a:p>
            <a:pPr marL="0" indent="0">
              <a:buNone/>
            </a:pPr>
            <a:endParaRPr lang="en-US"/>
          </a:p>
        </p:txBody>
      </p:sp>
      <p:sp>
        <p:nvSpPr>
          <p:cNvPr id="5" name="Rounded Rectangle 4"/>
          <p:cNvSpPr/>
          <p:nvPr/>
        </p:nvSpPr>
        <p:spPr>
          <a:xfrm>
            <a:off x="1288369" y="1633378"/>
            <a:ext cx="4081934" cy="1755687"/>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sz="2800" b="1"/>
              <a:t>How has Indigenous </a:t>
            </a:r>
            <a:br>
              <a:rPr lang="en-US" sz="2800" b="1"/>
            </a:br>
            <a:r>
              <a:rPr lang="en-US" sz="2800" b="1"/>
              <a:t>Agriculture impacted life in Canada?</a:t>
            </a:r>
            <a:endParaRPr lang="en-US" sz="2800"/>
          </a:p>
        </p:txBody>
      </p:sp>
      <p:sp>
        <p:nvSpPr>
          <p:cNvPr id="6" name="Cloud 5"/>
          <p:cNvSpPr/>
          <p:nvPr/>
        </p:nvSpPr>
        <p:spPr>
          <a:xfrm rot="1100054">
            <a:off x="6011589" y="1257754"/>
            <a:ext cx="2738662" cy="169401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Think back to the inquiry question…</a:t>
            </a:r>
          </a:p>
        </p:txBody>
      </p:sp>
      <p:sp>
        <p:nvSpPr>
          <p:cNvPr id="4" name="Rectangle 3"/>
          <p:cNvSpPr/>
          <p:nvPr/>
        </p:nvSpPr>
        <p:spPr>
          <a:xfrm>
            <a:off x="986179" y="4366349"/>
            <a:ext cx="7171641" cy="204553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nSpc>
                <a:spcPct val="150000"/>
              </a:lnSpc>
              <a:buFont typeface="Wingdings" panose="05000000000000000000" pitchFamily="2" charset="2"/>
              <a:buChar char="Ø"/>
            </a:pPr>
            <a:r>
              <a:rPr lang="en-US" sz="2400"/>
              <a:t>What learning has taken place?</a:t>
            </a:r>
          </a:p>
          <a:p>
            <a:pPr>
              <a:lnSpc>
                <a:spcPct val="150000"/>
              </a:lnSpc>
              <a:buFont typeface="Wingdings" panose="05000000000000000000" pitchFamily="2" charset="2"/>
              <a:buChar char="Ø"/>
            </a:pPr>
            <a:r>
              <a:rPr lang="en-US" sz="2400"/>
              <a:t>How have your thoughts changed?</a:t>
            </a:r>
          </a:p>
          <a:p>
            <a:pPr>
              <a:lnSpc>
                <a:spcPct val="150000"/>
              </a:lnSpc>
              <a:buFont typeface="Wingdings" panose="05000000000000000000" pitchFamily="2" charset="2"/>
              <a:buChar char="Ø"/>
            </a:pPr>
            <a:r>
              <a:rPr lang="en-US" sz="2400"/>
              <a:t>How would you answer the inquiry question?</a:t>
            </a:r>
          </a:p>
        </p:txBody>
      </p:sp>
      <p:sp>
        <p:nvSpPr>
          <p:cNvPr id="9" name="Oval 8">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3" action="ppaction://hlinksldjump"/>
              </a:rPr>
              <a:t>Choice Board</a:t>
            </a:r>
            <a:endParaRPr lang="en-US" sz="1200"/>
          </a:p>
        </p:txBody>
      </p:sp>
      <p:sp>
        <p:nvSpPr>
          <p:cNvPr id="10" name="Sun 9">
            <a:extLst>
              <a:ext uri="{FF2B5EF4-FFF2-40B4-BE49-F238E27FC236}">
                <a16:creationId xmlns:a16="http://schemas.microsoft.com/office/drawing/2014/main" id="{A8271606-807E-4A1E-9DD7-A1BB0B105200}"/>
              </a:ext>
            </a:extLst>
          </p:cNvPr>
          <p:cNvSpPr/>
          <p:nvPr/>
        </p:nvSpPr>
        <p:spPr>
          <a:xfrm>
            <a:off x="7741328" y="5556894"/>
            <a:ext cx="1303793" cy="1245656"/>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BLM 11</a:t>
            </a:r>
            <a:endParaRPr lang="en-CA" sz="1100"/>
          </a:p>
        </p:txBody>
      </p:sp>
    </p:spTree>
    <p:extLst>
      <p:ext uri="{BB962C8B-B14F-4D97-AF65-F5344CB8AC3E}">
        <p14:creationId xmlns:p14="http://schemas.microsoft.com/office/powerpoint/2010/main" val="36192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2780DFF-3AF5-4F60-B2A3-AA766AD8B37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32" name="Freeform 11">
              <a:extLst>
                <a:ext uri="{FF2B5EF4-FFF2-40B4-BE49-F238E27FC236}">
                  <a16:creationId xmlns:a16="http://schemas.microsoft.com/office/drawing/2014/main" id="{1C79324C-CB0A-40CA-AE77-7CFA131A7C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3" name="Freeform 12">
              <a:extLst>
                <a:ext uri="{FF2B5EF4-FFF2-40B4-BE49-F238E27FC236}">
                  <a16:creationId xmlns:a16="http://schemas.microsoft.com/office/drawing/2014/main" id="{FE6F32A9-AD07-4A53-BA89-05D8AC1EB6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4" name="Freeform 13">
              <a:extLst>
                <a:ext uri="{FF2B5EF4-FFF2-40B4-BE49-F238E27FC236}">
                  <a16:creationId xmlns:a16="http://schemas.microsoft.com/office/drawing/2014/main" id="{BF108F4A-C3A5-42B2-9D7B-10D92D15CE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5" name="Freeform 14">
              <a:extLst>
                <a:ext uri="{FF2B5EF4-FFF2-40B4-BE49-F238E27FC236}">
                  <a16:creationId xmlns:a16="http://schemas.microsoft.com/office/drawing/2014/main" id="{8254BB4A-F14E-4DE6-94AE-3701198976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6" name="Freeform 15">
              <a:extLst>
                <a:ext uri="{FF2B5EF4-FFF2-40B4-BE49-F238E27FC236}">
                  <a16:creationId xmlns:a16="http://schemas.microsoft.com/office/drawing/2014/main" id="{37BE596F-4E67-44BA-99D0-37A64771FB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7" name="Freeform 16">
              <a:extLst>
                <a:ext uri="{FF2B5EF4-FFF2-40B4-BE49-F238E27FC236}">
                  <a16:creationId xmlns:a16="http://schemas.microsoft.com/office/drawing/2014/main" id="{9A48CE8A-2735-4764-AF04-D7679A3057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8" name="Freeform 17">
              <a:extLst>
                <a:ext uri="{FF2B5EF4-FFF2-40B4-BE49-F238E27FC236}">
                  <a16:creationId xmlns:a16="http://schemas.microsoft.com/office/drawing/2014/main" id="{7058C06C-28D8-4334-83E0-AEA77C4AF3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9" name="Freeform 18">
              <a:extLst>
                <a:ext uri="{FF2B5EF4-FFF2-40B4-BE49-F238E27FC236}">
                  <a16:creationId xmlns:a16="http://schemas.microsoft.com/office/drawing/2014/main" id="{530C5090-5A77-4DFC-8CDA-D6E2576ACC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0" name="Freeform 19">
              <a:extLst>
                <a:ext uri="{FF2B5EF4-FFF2-40B4-BE49-F238E27FC236}">
                  <a16:creationId xmlns:a16="http://schemas.microsoft.com/office/drawing/2014/main" id="{57EC1ECF-618E-4B07-B823-11316CE521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1" name="Freeform 20">
              <a:extLst>
                <a:ext uri="{FF2B5EF4-FFF2-40B4-BE49-F238E27FC236}">
                  <a16:creationId xmlns:a16="http://schemas.microsoft.com/office/drawing/2014/main" id="{7C8B4CFB-E7F6-4A2B-AA5B-CB910D23A21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2" name="Freeform 21">
              <a:extLst>
                <a:ext uri="{FF2B5EF4-FFF2-40B4-BE49-F238E27FC236}">
                  <a16:creationId xmlns:a16="http://schemas.microsoft.com/office/drawing/2014/main" id="{EBEADD2C-CA66-41C5-8622-31212959D4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3" name="Freeform 22">
              <a:extLst>
                <a:ext uri="{FF2B5EF4-FFF2-40B4-BE49-F238E27FC236}">
                  <a16:creationId xmlns:a16="http://schemas.microsoft.com/office/drawing/2014/main" id="{3CE06860-DDC5-4FC7-97D7-795F9CA9B1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5" name="Group 44">
            <a:extLst>
              <a:ext uri="{FF2B5EF4-FFF2-40B4-BE49-F238E27FC236}">
                <a16:creationId xmlns:a16="http://schemas.microsoft.com/office/drawing/2014/main" id="{BDA041F5-FB91-4FE3-8309-30F32C6A483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46" name="Freeform 27">
              <a:extLst>
                <a:ext uri="{FF2B5EF4-FFF2-40B4-BE49-F238E27FC236}">
                  <a16:creationId xmlns:a16="http://schemas.microsoft.com/office/drawing/2014/main" id="{17D7CDD7-7A0A-4EBD-A35A-5C77175F6F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7" name="Freeform 28">
              <a:extLst>
                <a:ext uri="{FF2B5EF4-FFF2-40B4-BE49-F238E27FC236}">
                  <a16:creationId xmlns:a16="http://schemas.microsoft.com/office/drawing/2014/main" id="{3535804A-BB84-44EB-9712-B96D7AEBA9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8" name="Freeform 29">
              <a:extLst>
                <a:ext uri="{FF2B5EF4-FFF2-40B4-BE49-F238E27FC236}">
                  <a16:creationId xmlns:a16="http://schemas.microsoft.com/office/drawing/2014/main" id="{2EA058FC-BE7B-40CC-A63E-8E646238FC7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9" name="Freeform 30">
              <a:extLst>
                <a:ext uri="{FF2B5EF4-FFF2-40B4-BE49-F238E27FC236}">
                  <a16:creationId xmlns:a16="http://schemas.microsoft.com/office/drawing/2014/main" id="{0E8271EE-FB1E-459E-8E94-991CB53837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0" name="Freeform 31">
              <a:extLst>
                <a:ext uri="{FF2B5EF4-FFF2-40B4-BE49-F238E27FC236}">
                  <a16:creationId xmlns:a16="http://schemas.microsoft.com/office/drawing/2014/main" id="{928D4994-0177-4E02-B988-4786CF3B7D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1" name="Freeform 32">
              <a:extLst>
                <a:ext uri="{FF2B5EF4-FFF2-40B4-BE49-F238E27FC236}">
                  <a16:creationId xmlns:a16="http://schemas.microsoft.com/office/drawing/2014/main" id="{3A3FF466-04BF-4F8D-88E1-98C1A2CC7A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2" name="Freeform 33">
              <a:extLst>
                <a:ext uri="{FF2B5EF4-FFF2-40B4-BE49-F238E27FC236}">
                  <a16:creationId xmlns:a16="http://schemas.microsoft.com/office/drawing/2014/main" id="{2513E60D-9026-4A28-8D6E-03593D3A4D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3" name="Freeform 34">
              <a:extLst>
                <a:ext uri="{FF2B5EF4-FFF2-40B4-BE49-F238E27FC236}">
                  <a16:creationId xmlns:a16="http://schemas.microsoft.com/office/drawing/2014/main" id="{49D0D017-FE95-4B99-AD82-BE697DF1B95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4" name="Freeform 35">
              <a:extLst>
                <a:ext uri="{FF2B5EF4-FFF2-40B4-BE49-F238E27FC236}">
                  <a16:creationId xmlns:a16="http://schemas.microsoft.com/office/drawing/2014/main" id="{299ACBF5-2856-4022-AA4D-9E8F39989B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5" name="Freeform 36">
              <a:extLst>
                <a:ext uri="{FF2B5EF4-FFF2-40B4-BE49-F238E27FC236}">
                  <a16:creationId xmlns:a16="http://schemas.microsoft.com/office/drawing/2014/main" id="{6A150E2E-4FA2-4D3C-9FDD-E0ECFC80103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6" name="Freeform 37">
              <a:extLst>
                <a:ext uri="{FF2B5EF4-FFF2-40B4-BE49-F238E27FC236}">
                  <a16:creationId xmlns:a16="http://schemas.microsoft.com/office/drawing/2014/main" id="{00FF753A-252D-49AB-AE93-D92EBB4BFB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7" name="Freeform 38">
              <a:extLst>
                <a:ext uri="{FF2B5EF4-FFF2-40B4-BE49-F238E27FC236}">
                  <a16:creationId xmlns:a16="http://schemas.microsoft.com/office/drawing/2014/main" id="{8F689818-FACD-466B-B41E-51BA779D2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9" name="Rectangle 58">
            <a:extLst>
              <a:ext uri="{FF2B5EF4-FFF2-40B4-BE49-F238E27FC236}">
                <a16:creationId xmlns:a16="http://schemas.microsoft.com/office/drawing/2014/main" id="{57041BDD-619A-42E7-9D5B-D932A5FDFB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 name="Freeform 6">
            <a:extLst>
              <a:ext uri="{FF2B5EF4-FFF2-40B4-BE49-F238E27FC236}">
                <a16:creationId xmlns:a16="http://schemas.microsoft.com/office/drawing/2014/main" id="{439A26EA-7B06-4DFE-8108-86B3ED144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3" name="Rectangle 62">
            <a:extLst>
              <a:ext uri="{FF2B5EF4-FFF2-40B4-BE49-F238E27FC236}">
                <a16:creationId xmlns:a16="http://schemas.microsoft.com/office/drawing/2014/main" id="{F476A384-71E8-40F1-ABC7-D17AAAFA9F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9146539" cy="6858000"/>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A7D515-F309-495E-BD35-8DAEA6D9F7BA}"/>
              </a:ext>
            </a:extLst>
          </p:cNvPr>
          <p:cNvSpPr>
            <a:spLocks noGrp="1"/>
          </p:cNvSpPr>
          <p:nvPr>
            <p:ph type="title"/>
          </p:nvPr>
        </p:nvSpPr>
        <p:spPr>
          <a:xfrm>
            <a:off x="412124" y="3916721"/>
            <a:ext cx="4654959" cy="615776"/>
          </a:xfrm>
        </p:spPr>
        <p:txBody>
          <a:bodyPr vert="horz" lIns="91440" tIns="45720" rIns="91440" bIns="45720" rtlCol="0" anchor="b">
            <a:normAutofit fontScale="90000"/>
          </a:bodyPr>
          <a:lstStyle/>
          <a:p>
            <a:r>
              <a:rPr lang="en-US" sz="3500" b="1">
                <a:solidFill>
                  <a:schemeClr val="accent1">
                    <a:lumMod val="60000"/>
                    <a:lumOff val="40000"/>
                  </a:schemeClr>
                </a:solidFill>
              </a:rPr>
              <a:t>Look at the pictures. </a:t>
            </a:r>
          </a:p>
        </p:txBody>
      </p:sp>
      <p:pic>
        <p:nvPicPr>
          <p:cNvPr id="22" name="Picture 21" descr="A picture containing corn, plant&#10;&#10;Description automatically generated">
            <a:extLst>
              <a:ext uri="{FF2B5EF4-FFF2-40B4-BE49-F238E27FC236}">
                <a16:creationId xmlns:a16="http://schemas.microsoft.com/office/drawing/2014/main" id="{40CDCD43-CB7B-4FD3-A62A-30DF4AD8723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1943" r="3" b="17153"/>
          <a:stretch/>
        </p:blipFill>
        <p:spPr>
          <a:xfrm>
            <a:off x="-8000" y="-2"/>
            <a:ext cx="5647814" cy="3415686"/>
          </a:xfrm>
          <a:prstGeom prst="rect">
            <a:avLst/>
          </a:prstGeom>
        </p:spPr>
      </p:pic>
      <p:pic>
        <p:nvPicPr>
          <p:cNvPr id="25" name="Picture 24" descr="A picture containing outdoor, fruit, plant, melon&#10;&#10;Description automatically generated">
            <a:extLst>
              <a:ext uri="{FF2B5EF4-FFF2-40B4-BE49-F238E27FC236}">
                <a16:creationId xmlns:a16="http://schemas.microsoft.com/office/drawing/2014/main" id="{DA1FAC80-276F-4293-B742-BE0A77A28B47}"/>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5701" r="17591" b="3"/>
          <a:stretch/>
        </p:blipFill>
        <p:spPr>
          <a:xfrm>
            <a:off x="5647815" y="-306"/>
            <a:ext cx="3493899" cy="3415990"/>
          </a:xfrm>
          <a:prstGeom prst="rect">
            <a:avLst/>
          </a:prstGeom>
        </p:spPr>
      </p:pic>
      <p:sp>
        <p:nvSpPr>
          <p:cNvPr id="65" name="Freeform: Shape 64">
            <a:extLst>
              <a:ext uri="{FF2B5EF4-FFF2-40B4-BE49-F238E27FC236}">
                <a16:creationId xmlns:a16="http://schemas.microsoft.com/office/drawing/2014/main" id="{ACE683F7-3C14-437D-B517-5C204FAB1D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5061568"/>
            <a:ext cx="923227" cy="778589"/>
          </a:xfrm>
          <a:custGeom>
            <a:avLst/>
            <a:gdLst>
              <a:gd name="connsiteX0" fmla="*/ 0 w 1230970"/>
              <a:gd name="connsiteY0" fmla="*/ 0 h 778589"/>
              <a:gd name="connsiteX1" fmla="*/ 56510 w 1230970"/>
              <a:gd name="connsiteY1" fmla="*/ 0 h 778589"/>
              <a:gd name="connsiteX2" fmla="*/ 834671 w 1230970"/>
              <a:gd name="connsiteY2" fmla="*/ 0 h 778589"/>
              <a:gd name="connsiteX3" fmla="*/ 862811 w 1230970"/>
              <a:gd name="connsiteY3" fmla="*/ 9381 h 778589"/>
              <a:gd name="connsiteX4" fmla="*/ 867501 w 1230970"/>
              <a:gd name="connsiteY4" fmla="*/ 14071 h 778589"/>
              <a:gd name="connsiteX5" fmla="*/ 1223935 w 1230970"/>
              <a:gd name="connsiteY5" fmla="*/ 365843 h 778589"/>
              <a:gd name="connsiteX6" fmla="*/ 1223935 w 1230970"/>
              <a:gd name="connsiteY6" fmla="*/ 408056 h 778589"/>
              <a:gd name="connsiteX7" fmla="*/ 867501 w 1230970"/>
              <a:gd name="connsiteY7" fmla="*/ 764518 h 778589"/>
              <a:gd name="connsiteX8" fmla="*/ 862811 w 1230970"/>
              <a:gd name="connsiteY8" fmla="*/ 769209 h 778589"/>
              <a:gd name="connsiteX9" fmla="*/ 834671 w 1230970"/>
              <a:gd name="connsiteY9" fmla="*/ 778589 h 778589"/>
              <a:gd name="connsiteX10" fmla="*/ 0 w 1230970"/>
              <a:gd name="connsiteY10" fmla="*/ 778589 h 77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0970" h="778589">
                <a:moveTo>
                  <a:pt x="0" y="0"/>
                </a:moveTo>
                <a:lnTo>
                  <a:pt x="56510" y="0"/>
                </a:lnTo>
                <a:cubicBezTo>
                  <a:pt x="245793" y="0"/>
                  <a:pt x="498169" y="0"/>
                  <a:pt x="834671" y="0"/>
                </a:cubicBezTo>
                <a:cubicBezTo>
                  <a:pt x="848741" y="0"/>
                  <a:pt x="858121" y="4691"/>
                  <a:pt x="862811" y="9381"/>
                </a:cubicBezTo>
                <a:cubicBezTo>
                  <a:pt x="862811" y="9381"/>
                  <a:pt x="867501" y="9381"/>
                  <a:pt x="867501" y="14071"/>
                </a:cubicBezTo>
                <a:cubicBezTo>
                  <a:pt x="867501" y="14071"/>
                  <a:pt x="867501" y="14071"/>
                  <a:pt x="1223935" y="365843"/>
                </a:cubicBezTo>
                <a:cubicBezTo>
                  <a:pt x="1233315" y="379914"/>
                  <a:pt x="1233315" y="398675"/>
                  <a:pt x="1223935" y="408056"/>
                </a:cubicBezTo>
                <a:cubicBezTo>
                  <a:pt x="1223935" y="408056"/>
                  <a:pt x="1223935" y="408056"/>
                  <a:pt x="867501" y="764518"/>
                </a:cubicBezTo>
                <a:cubicBezTo>
                  <a:pt x="867501" y="764518"/>
                  <a:pt x="862811" y="764518"/>
                  <a:pt x="862811" y="769209"/>
                </a:cubicBezTo>
                <a:cubicBezTo>
                  <a:pt x="858121" y="773899"/>
                  <a:pt x="848741" y="778589"/>
                  <a:pt x="834671" y="778589"/>
                </a:cubicBezTo>
                <a:lnTo>
                  <a:pt x="0" y="778589"/>
                </a:lnTo>
                <a:close/>
              </a:path>
            </a:pathLst>
          </a:custGeom>
          <a:solidFill>
            <a:schemeClr val="accent1"/>
          </a:solidFill>
          <a:ln>
            <a:noFill/>
          </a:ln>
        </p:spPr>
      </p:sp>
      <p:pic>
        <p:nvPicPr>
          <p:cNvPr id="17" name="Picture 16">
            <a:extLst>
              <a:ext uri="{FF2B5EF4-FFF2-40B4-BE49-F238E27FC236}">
                <a16:creationId xmlns:a16="http://schemas.microsoft.com/office/drawing/2014/main" id="{10011C82-0C0B-4570-AA3C-761D1A8CA5AD}"/>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16074" r="7494"/>
          <a:stretch/>
        </p:blipFill>
        <p:spPr>
          <a:xfrm>
            <a:off x="5647815" y="3429305"/>
            <a:ext cx="3494151" cy="3428695"/>
          </a:xfrm>
          <a:prstGeom prst="rect">
            <a:avLst/>
          </a:prstGeom>
        </p:spPr>
      </p:pic>
      <p:cxnSp>
        <p:nvCxnSpPr>
          <p:cNvPr id="67" name="Straight Connector 66">
            <a:extLst>
              <a:ext uri="{FF2B5EF4-FFF2-40B4-BE49-F238E27FC236}">
                <a16:creationId xmlns:a16="http://schemas.microsoft.com/office/drawing/2014/main" id="{955CDA8F-EAE8-40F8-95DC-43202F0A9F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7815" y="3429000"/>
            <a:ext cx="3496185" cy="0"/>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176213D-B053-46D9-9642-ED8E2F046D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7815" y="0"/>
            <a:ext cx="0" cy="6857694"/>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FF0DD8D-608B-4820-91DC-1963B99FD9C2}"/>
              </a:ext>
            </a:extLst>
          </p:cNvPr>
          <p:cNvSpPr txBox="1"/>
          <p:nvPr/>
        </p:nvSpPr>
        <p:spPr>
          <a:xfrm>
            <a:off x="1254593" y="5033533"/>
            <a:ext cx="3410317" cy="461665"/>
          </a:xfrm>
          <a:prstGeom prst="rect">
            <a:avLst/>
          </a:prstGeom>
          <a:noFill/>
        </p:spPr>
        <p:txBody>
          <a:bodyPr wrap="square" rtlCol="0">
            <a:spAutoFit/>
          </a:bodyPr>
          <a:lstStyle/>
          <a:p>
            <a:pPr>
              <a:spcAft>
                <a:spcPts val="600"/>
              </a:spcAft>
            </a:pPr>
            <a:r>
              <a:rPr lang="en-US" sz="2400" b="1"/>
              <a:t>What do you notice?</a:t>
            </a:r>
            <a:endParaRPr lang="en-CA" sz="2400" b="1"/>
          </a:p>
        </p:txBody>
      </p:sp>
      <p:sp>
        <p:nvSpPr>
          <p:cNvPr id="7" name="TextBox 6">
            <a:extLst>
              <a:ext uri="{FF2B5EF4-FFF2-40B4-BE49-F238E27FC236}">
                <a16:creationId xmlns:a16="http://schemas.microsoft.com/office/drawing/2014/main" id="{66A9FC8D-915C-4E43-8EC3-DB2FF6254E45}"/>
              </a:ext>
            </a:extLst>
          </p:cNvPr>
          <p:cNvSpPr txBox="1"/>
          <p:nvPr/>
        </p:nvSpPr>
        <p:spPr>
          <a:xfrm>
            <a:off x="1861591" y="5886633"/>
            <a:ext cx="3569532" cy="461665"/>
          </a:xfrm>
          <a:prstGeom prst="rect">
            <a:avLst/>
          </a:prstGeom>
          <a:noFill/>
        </p:spPr>
        <p:txBody>
          <a:bodyPr wrap="square" rtlCol="0">
            <a:spAutoFit/>
          </a:bodyPr>
          <a:lstStyle/>
          <a:p>
            <a:pPr>
              <a:spcAft>
                <a:spcPts val="600"/>
              </a:spcAft>
            </a:pPr>
            <a:r>
              <a:rPr lang="en-US" sz="2400" b="1"/>
              <a:t>What do you wonder?</a:t>
            </a:r>
            <a:endParaRPr lang="en-CA" sz="2400" b="1"/>
          </a:p>
        </p:txBody>
      </p:sp>
      <p:sp>
        <p:nvSpPr>
          <p:cNvPr id="18" name="TextBox 17">
            <a:extLst>
              <a:ext uri="{FF2B5EF4-FFF2-40B4-BE49-F238E27FC236}">
                <a16:creationId xmlns:a16="http://schemas.microsoft.com/office/drawing/2014/main" id="{7C3DA2FE-8606-4745-B918-FFA78F74906F}"/>
              </a:ext>
            </a:extLst>
          </p:cNvPr>
          <p:cNvSpPr txBox="1"/>
          <p:nvPr/>
        </p:nvSpPr>
        <p:spPr>
          <a:xfrm>
            <a:off x="6461424" y="6657945"/>
            <a:ext cx="26805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8" tooltip="https://en.wikipedia.org/wiki/Green_bean">
                  <a:extLst>
                    <a:ext uri="{A12FA001-AC4F-418D-AE19-62706E023703}">
                      <ahyp:hlinkClr xmlns=""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9" tooltip="https://creativecommons.org/licenses/by-sa/3.0/">
                  <a:extLst>
                    <a:ext uri="{A12FA001-AC4F-418D-AE19-62706E023703}">
                      <ahyp:hlinkClr xmlns="" xmlns:ahyp="http://schemas.microsoft.com/office/drawing/2018/hyperlinkcolor" val="tx"/>
                    </a:ext>
                  </a:extLst>
                </a:hlinkClick>
              </a:rPr>
              <a:t>CC BY-SA</a:t>
            </a:r>
            <a:endParaRPr lang="en-CA" sz="700">
              <a:solidFill>
                <a:srgbClr val="FFFFFF"/>
              </a:solidFill>
            </a:endParaRPr>
          </a:p>
        </p:txBody>
      </p:sp>
      <p:sp>
        <p:nvSpPr>
          <p:cNvPr id="23" name="TextBox 22">
            <a:extLst>
              <a:ext uri="{FF2B5EF4-FFF2-40B4-BE49-F238E27FC236}">
                <a16:creationId xmlns:a16="http://schemas.microsoft.com/office/drawing/2014/main" id="{E72B094A-1D7D-42DF-A366-1F51621206A2}"/>
              </a:ext>
            </a:extLst>
          </p:cNvPr>
          <p:cNvSpPr txBox="1"/>
          <p:nvPr/>
        </p:nvSpPr>
        <p:spPr>
          <a:xfrm>
            <a:off x="2789354" y="3215629"/>
            <a:ext cx="2850460"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lickr.com/photos/iowacorn/6217865518/">
                  <a:extLst>
                    <a:ext uri="{A12FA001-AC4F-418D-AE19-62706E023703}">
                      <ahyp:hlinkClr xmlns=""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10" tooltip="https://creativecommons.org/licenses/by-nc-sa/3.0/">
                  <a:extLst>
                    <a:ext uri="{A12FA001-AC4F-418D-AE19-62706E023703}">
                      <ahyp:hlinkClr xmlns="" xmlns:ahyp="http://schemas.microsoft.com/office/drawing/2018/hyperlinkcolor" val="tx"/>
                    </a:ext>
                  </a:extLst>
                </a:hlinkClick>
              </a:rPr>
              <a:t>CC BY-SA-NC</a:t>
            </a:r>
            <a:endParaRPr lang="en-CA" sz="700">
              <a:solidFill>
                <a:srgbClr val="FFFFFF"/>
              </a:solidFill>
            </a:endParaRPr>
          </a:p>
        </p:txBody>
      </p:sp>
      <p:sp>
        <p:nvSpPr>
          <p:cNvPr id="26" name="TextBox 25">
            <a:extLst>
              <a:ext uri="{FF2B5EF4-FFF2-40B4-BE49-F238E27FC236}">
                <a16:creationId xmlns:a16="http://schemas.microsoft.com/office/drawing/2014/main" id="{9D0B7CF2-0A63-470C-96FB-E4AA10A6220B}"/>
              </a:ext>
            </a:extLst>
          </p:cNvPr>
          <p:cNvSpPr txBox="1"/>
          <p:nvPr/>
        </p:nvSpPr>
        <p:spPr>
          <a:xfrm>
            <a:off x="6461172" y="3215629"/>
            <a:ext cx="26805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6" tooltip="http://justthoughtsnstuff.blogspot.com/2011/10/harvest-festival-that-paris-year.html">
                  <a:extLst>
                    <a:ext uri="{A12FA001-AC4F-418D-AE19-62706E023703}">
                      <ahyp:hlinkClr xmlns=""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9" tooltip="https://creativecommons.org/licenses/by-sa/3.0/">
                  <a:extLst>
                    <a:ext uri="{A12FA001-AC4F-418D-AE19-62706E023703}">
                      <ahyp:hlinkClr xmlns=""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18855325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Inquiry Question</a:t>
            </a:r>
          </a:p>
        </p:txBody>
      </p:sp>
      <p:sp>
        <p:nvSpPr>
          <p:cNvPr id="3" name="Content Placeholder 2"/>
          <p:cNvSpPr>
            <a:spLocks noGrp="1"/>
          </p:cNvSpPr>
          <p:nvPr>
            <p:ph idx="1"/>
          </p:nvPr>
        </p:nvSpPr>
        <p:spPr>
          <a:xfrm>
            <a:off x="1744007" y="1797170"/>
            <a:ext cx="6134785" cy="2055176"/>
          </a:xfrm>
        </p:spPr>
        <p:txBody>
          <a:bodyPr vert="horz" lIns="91440" tIns="45720" rIns="91440" bIns="45720" rtlCol="0" anchor="t">
            <a:normAutofit/>
          </a:bodyPr>
          <a:lstStyle/>
          <a:p>
            <a:pPr marL="0" indent="0" algn="ctr">
              <a:buNone/>
            </a:pPr>
            <a:r>
              <a:rPr lang="en-US" sz="3600" b="1"/>
              <a:t>How has Indigenous Agriculture impacted life in Canada?</a:t>
            </a:r>
          </a:p>
        </p:txBody>
      </p:sp>
      <p:sp>
        <p:nvSpPr>
          <p:cNvPr id="5" name="Cloud 4"/>
          <p:cNvSpPr/>
          <p:nvPr/>
        </p:nvSpPr>
        <p:spPr>
          <a:xfrm rot="20673118">
            <a:off x="5674245" y="4332209"/>
            <a:ext cx="3219766" cy="23137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Think about it throughout the learning experience</a:t>
            </a:r>
          </a:p>
        </p:txBody>
      </p:sp>
    </p:spTree>
    <p:extLst>
      <p:ext uri="{BB962C8B-B14F-4D97-AF65-F5344CB8AC3E}">
        <p14:creationId xmlns:p14="http://schemas.microsoft.com/office/powerpoint/2010/main" val="386064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12573" y="1245658"/>
            <a:ext cx="8611711" cy="1077218"/>
          </a:xfrm>
          <a:prstGeom prst="rect">
            <a:avLst/>
          </a:prstGeom>
          <a:noFill/>
        </p:spPr>
        <p:txBody>
          <a:bodyPr wrap="square" rtlCol="0">
            <a:spAutoFit/>
          </a:bodyPr>
          <a:lstStyle/>
          <a:p>
            <a:r>
              <a:rPr lang="en-US" sz="2800" b="1"/>
              <a:t>Step 2: Learn About</a:t>
            </a:r>
          </a:p>
          <a:p>
            <a:r>
              <a:rPr lang="en-US"/>
              <a:t>Select from the learning experiences below. You do not have to go in order, and you can pick and choose which ones you would like to do.</a:t>
            </a:r>
          </a:p>
        </p:txBody>
      </p:sp>
      <p:sp>
        <p:nvSpPr>
          <p:cNvPr id="6" name="Rounded Rectangle 5">
            <a:hlinkClick r:id="rId3" action="ppaction://hlinksldjump"/>
          </p:cNvPr>
          <p:cNvSpPr/>
          <p:nvPr/>
        </p:nvSpPr>
        <p:spPr>
          <a:xfrm>
            <a:off x="6506135" y="377809"/>
            <a:ext cx="1722664" cy="93957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 KWL </a:t>
            </a:r>
          </a:p>
        </p:txBody>
      </p:sp>
      <p:sp>
        <p:nvSpPr>
          <p:cNvPr id="9" name="Rounded Rectangle 8">
            <a:hlinkClick r:id="rId4" action="ppaction://hlinksldjump"/>
          </p:cNvPr>
          <p:cNvSpPr/>
          <p:nvPr/>
        </p:nvSpPr>
        <p:spPr>
          <a:xfrm>
            <a:off x="566397" y="2529357"/>
            <a:ext cx="1722664" cy="939573"/>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rPr>
              <a:t>2. Traditional Story about the Three Sisters</a:t>
            </a:r>
          </a:p>
        </p:txBody>
      </p:sp>
      <p:sp>
        <p:nvSpPr>
          <p:cNvPr id="10" name="Rounded Rectangle 9">
            <a:hlinkClick r:id="rId5" action="ppaction://hlinksldjump"/>
          </p:cNvPr>
          <p:cNvSpPr/>
          <p:nvPr/>
        </p:nvSpPr>
        <p:spPr>
          <a:xfrm>
            <a:off x="2682421" y="2529356"/>
            <a:ext cx="1722664" cy="93957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b="1">
                <a:solidFill>
                  <a:schemeClr val="bg1"/>
                </a:solidFill>
              </a:rPr>
              <a:t>3. Food Origins Sort &amp; Predict </a:t>
            </a:r>
          </a:p>
        </p:txBody>
      </p:sp>
      <p:sp>
        <p:nvSpPr>
          <p:cNvPr id="11" name="Rounded Rectangle 10">
            <a:hlinkClick r:id="rId6" action="ppaction://hlinksldjump"/>
          </p:cNvPr>
          <p:cNvSpPr/>
          <p:nvPr/>
        </p:nvSpPr>
        <p:spPr>
          <a:xfrm>
            <a:off x="4883263" y="2529355"/>
            <a:ext cx="1722664" cy="939573"/>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4. Three Sisters Video</a:t>
            </a:r>
          </a:p>
        </p:txBody>
      </p:sp>
      <p:sp>
        <p:nvSpPr>
          <p:cNvPr id="12" name="Rounded Rectangle 11">
            <a:hlinkClick r:id="rId7" action="ppaction://hlinksldjump"/>
          </p:cNvPr>
          <p:cNvSpPr/>
          <p:nvPr/>
        </p:nvSpPr>
        <p:spPr>
          <a:xfrm>
            <a:off x="7084105" y="2537419"/>
            <a:ext cx="1722664" cy="93957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t>5. </a:t>
            </a:r>
            <a:r>
              <a:rPr lang="en-US" sz="1400" b="1">
                <a:solidFill>
                  <a:schemeClr val="bg1"/>
                </a:solidFill>
                <a:ea typeface="+mn-lt"/>
                <a:cs typeface="+mn-lt"/>
              </a:rPr>
              <a:t>Manitoba’s </a:t>
            </a:r>
            <a:r>
              <a:rPr lang="en-US" sz="1400" b="1">
                <a:ea typeface="+mn-lt"/>
                <a:cs typeface="+mn-lt"/>
              </a:rPr>
              <a:t/>
            </a:r>
            <a:br>
              <a:rPr lang="en-US" sz="1400" b="1">
                <a:ea typeface="+mn-lt"/>
                <a:cs typeface="+mn-lt"/>
              </a:rPr>
            </a:br>
            <a:r>
              <a:rPr lang="en-US" sz="1400" b="1">
                <a:solidFill>
                  <a:schemeClr val="bg1"/>
                </a:solidFill>
                <a:ea typeface="+mn-lt"/>
                <a:cs typeface="+mn-lt"/>
              </a:rPr>
              <a:t>First Farmers </a:t>
            </a:r>
            <a:endParaRPr lang="en-US" sz="1400" b="1">
              <a:solidFill>
                <a:schemeClr val="bg1"/>
              </a:solidFill>
            </a:endParaRPr>
          </a:p>
        </p:txBody>
      </p:sp>
      <p:sp>
        <p:nvSpPr>
          <p:cNvPr id="13" name="Rounded Rectangle 12">
            <a:hlinkClick r:id="rId8" action="ppaction://hlinksldjump"/>
          </p:cNvPr>
          <p:cNvSpPr/>
          <p:nvPr/>
        </p:nvSpPr>
        <p:spPr>
          <a:xfrm>
            <a:off x="566397" y="3594629"/>
            <a:ext cx="1722664" cy="939573"/>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rPr>
              <a:t>6. Indigenous Perspectives on Food Plants</a:t>
            </a:r>
          </a:p>
        </p:txBody>
      </p:sp>
      <p:sp>
        <p:nvSpPr>
          <p:cNvPr id="14" name="Rounded Rectangle 13">
            <a:hlinkClick r:id="rId9" action="ppaction://hlinksldjump"/>
          </p:cNvPr>
          <p:cNvSpPr/>
          <p:nvPr/>
        </p:nvSpPr>
        <p:spPr>
          <a:xfrm>
            <a:off x="2682421" y="3579026"/>
            <a:ext cx="1722664" cy="939573"/>
          </a:xfrm>
          <a:prstGeom prst="roundRect">
            <a:avLst/>
          </a:prstGeom>
          <a:solidFill>
            <a:srgbClr val="FFB9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7. </a:t>
            </a:r>
            <a:r>
              <a:rPr lang="en-US" sz="1600" b="1">
                <a:solidFill>
                  <a:schemeClr val="bg1"/>
                </a:solidFill>
              </a:rPr>
              <a:t>A Day in the Life of...</a:t>
            </a:r>
          </a:p>
        </p:txBody>
      </p:sp>
      <p:sp>
        <p:nvSpPr>
          <p:cNvPr id="15" name="Rounded Rectangle 14">
            <a:hlinkClick r:id="rId10" action="ppaction://hlinksldjump"/>
          </p:cNvPr>
          <p:cNvSpPr/>
          <p:nvPr/>
        </p:nvSpPr>
        <p:spPr>
          <a:xfrm>
            <a:off x="7084105" y="3613593"/>
            <a:ext cx="1722664" cy="939573"/>
          </a:xfrm>
          <a:prstGeom prst="round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rPr>
              <a:t>9. Recipes &amp; Restaurants</a:t>
            </a:r>
          </a:p>
        </p:txBody>
      </p:sp>
      <p:sp>
        <p:nvSpPr>
          <p:cNvPr id="16" name="Rounded Rectangle 15">
            <a:hlinkClick r:id="rId11" action="ppaction://hlinksldjump"/>
          </p:cNvPr>
          <p:cNvSpPr/>
          <p:nvPr/>
        </p:nvSpPr>
        <p:spPr>
          <a:xfrm>
            <a:off x="4883263" y="3613593"/>
            <a:ext cx="1722664" cy="93957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rPr>
              <a:t>8. Seeds &amp; Gardening</a:t>
            </a:r>
          </a:p>
        </p:txBody>
      </p:sp>
      <p:sp>
        <p:nvSpPr>
          <p:cNvPr id="17" name="Rounded Rectangle 16">
            <a:hlinkClick r:id="rId12" action="ppaction://hlinksldjump"/>
          </p:cNvPr>
          <p:cNvSpPr/>
          <p:nvPr/>
        </p:nvSpPr>
        <p:spPr>
          <a:xfrm>
            <a:off x="6503533" y="4707945"/>
            <a:ext cx="1722664" cy="939573"/>
          </a:xfrm>
          <a:prstGeom prst="roundRect">
            <a:avLst/>
          </a:prstGeom>
          <a:solidFill>
            <a:srgbClr val="56643E">
              <a:alpha val="8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10. Raise Awareness</a:t>
            </a:r>
          </a:p>
        </p:txBody>
      </p:sp>
      <p:sp>
        <p:nvSpPr>
          <p:cNvPr id="20" name="TextBox 19"/>
          <p:cNvSpPr txBox="1"/>
          <p:nvPr/>
        </p:nvSpPr>
        <p:spPr>
          <a:xfrm>
            <a:off x="1281453" y="123409"/>
            <a:ext cx="5802652" cy="1077218"/>
          </a:xfrm>
          <a:prstGeom prst="rect">
            <a:avLst/>
          </a:prstGeom>
          <a:noFill/>
        </p:spPr>
        <p:txBody>
          <a:bodyPr wrap="square" rtlCol="0">
            <a:spAutoFit/>
          </a:bodyPr>
          <a:lstStyle/>
          <a:p>
            <a:r>
              <a:rPr lang="en-US" sz="2800" b="1"/>
              <a:t>Step 1: Think About It</a:t>
            </a:r>
            <a:r>
              <a:rPr lang="en-US" sz="3600"/>
              <a:t/>
            </a:r>
            <a:br>
              <a:rPr lang="en-US" sz="3600"/>
            </a:br>
            <a:r>
              <a:rPr lang="en-US"/>
              <a:t>What do you already know? What do you wonder?</a:t>
            </a:r>
          </a:p>
        </p:txBody>
      </p:sp>
      <p:sp>
        <p:nvSpPr>
          <p:cNvPr id="22" name="TextBox 21"/>
          <p:cNvSpPr txBox="1"/>
          <p:nvPr/>
        </p:nvSpPr>
        <p:spPr>
          <a:xfrm>
            <a:off x="1281453" y="5772208"/>
            <a:ext cx="4362728" cy="830997"/>
          </a:xfrm>
          <a:prstGeom prst="rect">
            <a:avLst/>
          </a:prstGeom>
          <a:noFill/>
        </p:spPr>
        <p:txBody>
          <a:bodyPr wrap="square" rtlCol="0">
            <a:spAutoFit/>
          </a:bodyPr>
          <a:lstStyle/>
          <a:p>
            <a:r>
              <a:rPr lang="en-US" sz="2800" b="1"/>
              <a:t>Step 4: Looking Back</a:t>
            </a:r>
          </a:p>
          <a:p>
            <a:r>
              <a:rPr lang="en-US"/>
              <a:t>Reflect on what you have learned.</a:t>
            </a:r>
          </a:p>
        </p:txBody>
      </p:sp>
      <p:sp>
        <p:nvSpPr>
          <p:cNvPr id="18" name="TextBox 17"/>
          <p:cNvSpPr txBox="1"/>
          <p:nvPr/>
        </p:nvSpPr>
        <p:spPr>
          <a:xfrm>
            <a:off x="917803" y="4676026"/>
            <a:ext cx="4636520" cy="1077218"/>
          </a:xfrm>
          <a:prstGeom prst="rect">
            <a:avLst/>
          </a:prstGeom>
          <a:noFill/>
        </p:spPr>
        <p:txBody>
          <a:bodyPr wrap="square" lIns="91440" tIns="45720" rIns="91440" bIns="45720" rtlCol="0" anchor="t">
            <a:spAutoFit/>
          </a:bodyPr>
          <a:lstStyle/>
          <a:p>
            <a:r>
              <a:rPr lang="en-US" sz="2800" b="1"/>
              <a:t>Step 3: Final Project</a:t>
            </a:r>
          </a:p>
          <a:p>
            <a:r>
              <a:rPr lang="en-US"/>
              <a:t>Choose a way to show what you have learned throughout the unit. </a:t>
            </a:r>
            <a:endParaRPr lang="en-US" b="1">
              <a:ea typeface="+mn-lt"/>
              <a:cs typeface="+mn-lt"/>
            </a:endParaRPr>
          </a:p>
        </p:txBody>
      </p:sp>
      <p:sp>
        <p:nvSpPr>
          <p:cNvPr id="19" name="Rounded Rectangle 18">
            <a:hlinkClick r:id="rId13" action="ppaction://hlinksldjump"/>
          </p:cNvPr>
          <p:cNvSpPr/>
          <p:nvPr/>
        </p:nvSpPr>
        <p:spPr>
          <a:xfrm>
            <a:off x="6503533" y="5802297"/>
            <a:ext cx="1722664" cy="939573"/>
          </a:xfrm>
          <a:prstGeom prst="roundRect">
            <a:avLst/>
          </a:prstGeom>
          <a:solidFill>
            <a:srgbClr val="F8C4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11. Reflection</a:t>
            </a:r>
          </a:p>
        </p:txBody>
      </p:sp>
    </p:spTree>
    <p:extLst>
      <p:ext uri="{BB962C8B-B14F-4D97-AF65-F5344CB8AC3E}">
        <p14:creationId xmlns:p14="http://schemas.microsoft.com/office/powerpoint/2010/main" val="111756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solidFill>
                  <a:schemeClr val="bg1"/>
                </a:solidFill>
              </a:rPr>
              <a:t>1.</a:t>
            </a:r>
            <a:r>
              <a:rPr lang="en-US" sz="4000" b="1">
                <a:solidFill>
                  <a:schemeClr val="bg1"/>
                </a:solidFill>
              </a:rPr>
              <a:t> </a:t>
            </a:r>
            <a:r>
              <a:rPr lang="en-US" sz="4000" b="1" u="sng">
                <a:solidFill>
                  <a:schemeClr val="bg1"/>
                </a:solidFill>
              </a:rPr>
              <a:t>Three Sisters KWL</a:t>
            </a:r>
            <a:endParaRPr lang="en-US" sz="6000" b="1" u="sng">
              <a:solidFill>
                <a:schemeClr val="bg1"/>
              </a:solidFill>
            </a:endParaRPr>
          </a:p>
        </p:txBody>
      </p:sp>
      <p:sp>
        <p:nvSpPr>
          <p:cNvPr id="4" name="Oval 3">
            <a:hlinkClick r:id="rId4"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4" action="ppaction://hlinksldjump"/>
              </a:rPr>
              <a:t>Choice Board</a:t>
            </a:r>
            <a:endParaRPr lang="en-US" sz="1200"/>
          </a:p>
        </p:txBody>
      </p:sp>
      <p:graphicFrame>
        <p:nvGraphicFramePr>
          <p:cNvPr id="5" name="Diagram 4">
            <a:extLst>
              <a:ext uri="{FF2B5EF4-FFF2-40B4-BE49-F238E27FC236}">
                <a16:creationId xmlns:a16="http://schemas.microsoft.com/office/drawing/2014/main" id="{4B341750-C93F-497E-99EB-BD52C1E49CD8}"/>
              </a:ext>
            </a:extLst>
          </p:cNvPr>
          <p:cNvGraphicFramePr/>
          <p:nvPr>
            <p:extLst>
              <p:ext uri="{D42A27DB-BD31-4B8C-83A1-F6EECF244321}">
                <p14:modId xmlns:p14="http://schemas.microsoft.com/office/powerpoint/2010/main" val="4290091771"/>
              </p:ext>
            </p:extLst>
          </p:nvPr>
        </p:nvGraphicFramePr>
        <p:xfrm>
          <a:off x="2219612" y="1784413"/>
          <a:ext cx="6040376" cy="4110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un 8">
            <a:extLst>
              <a:ext uri="{FF2B5EF4-FFF2-40B4-BE49-F238E27FC236}">
                <a16:creationId xmlns:a16="http://schemas.microsoft.com/office/drawing/2014/main" id="{AEEFE104-BB77-4479-82FB-2B2B7C39F9D8}"/>
              </a:ext>
            </a:extLst>
          </p:cNvPr>
          <p:cNvSpPr/>
          <p:nvPr/>
        </p:nvSpPr>
        <p:spPr>
          <a:xfrm>
            <a:off x="7651325" y="5439229"/>
            <a:ext cx="1393796" cy="12808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BLM 1</a:t>
            </a:r>
            <a:endParaRPr lang="en-CA" sz="1100"/>
          </a:p>
        </p:txBody>
      </p:sp>
    </p:spTree>
    <p:custDataLst>
      <p:tags r:id="rId1"/>
    </p:custDataLst>
    <p:extLst>
      <p:ext uri="{BB962C8B-B14F-4D97-AF65-F5344CB8AC3E}">
        <p14:creationId xmlns:p14="http://schemas.microsoft.com/office/powerpoint/2010/main" val="2133597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972457"/>
          </a:xfrm>
        </p:spPr>
        <p:txBody>
          <a:bodyPr>
            <a:normAutofit fontScale="90000"/>
          </a:bodyPr>
          <a:lstStyle/>
          <a:p>
            <a:r>
              <a:rPr lang="en-US" sz="6000" b="1"/>
              <a:t>2. </a:t>
            </a:r>
            <a:r>
              <a:rPr lang="en-US" sz="4400" b="1" u="sng"/>
              <a:t>Traditional Story</a:t>
            </a:r>
          </a:p>
        </p:txBody>
      </p:sp>
      <p:sp>
        <p:nvSpPr>
          <p:cNvPr id="5" name="Content Placeholder 4"/>
          <p:cNvSpPr>
            <a:spLocks noGrp="1"/>
          </p:cNvSpPr>
          <p:nvPr>
            <p:ph idx="1"/>
          </p:nvPr>
        </p:nvSpPr>
        <p:spPr>
          <a:xfrm>
            <a:off x="2166510" y="1725256"/>
            <a:ext cx="3632762" cy="3826677"/>
          </a:xfrm>
        </p:spPr>
        <p:txBody>
          <a:bodyPr vert="horz" lIns="91440" tIns="45720" rIns="91440" bIns="45720" rtlCol="0" anchor="t">
            <a:normAutofit fontScale="77500" lnSpcReduction="20000"/>
          </a:bodyPr>
          <a:lstStyle/>
          <a:p>
            <a:pPr marL="0" indent="0">
              <a:spcBef>
                <a:spcPts val="0"/>
              </a:spcBef>
              <a:buNone/>
            </a:pPr>
            <a:endParaRPr lang="en-CA" sz="2000" b="1" u="sng" dirty="0">
              <a:solidFill>
                <a:schemeClr val="tx1"/>
              </a:solidFill>
            </a:endParaRPr>
          </a:p>
          <a:p>
            <a:r>
              <a:rPr lang="en-CA" sz="2400" dirty="0">
                <a:solidFill>
                  <a:schemeClr val="tx1"/>
                </a:solidFill>
              </a:rPr>
              <a:t>Listen as the Three Sisters story is read aloud. </a:t>
            </a:r>
            <a:r>
              <a:rPr lang="en-CA" sz="1700" dirty="0">
                <a:solidFill>
                  <a:srgbClr val="C00000"/>
                </a:solidFill>
                <a:ea typeface="+mn-lt"/>
                <a:cs typeface="+mn-lt"/>
                <a:hlinkClick r:id="rId3">
                  <a:extLst>
                    <a:ext uri="{A12FA001-AC4F-418D-AE19-62706E023703}">
                      <ahyp:hlinkClr xmlns="" xmlns:ahyp="http://schemas.microsoft.com/office/drawing/2018/hyperlinkcolor" val="tx"/>
                    </a:ext>
                  </a:extLst>
                </a:hlinkClick>
              </a:rPr>
              <a:t>BeanKeepers-ThreeSisters.pdf(evergreen.ca)</a:t>
            </a:r>
            <a:endParaRPr lang="en-CA" sz="1700" dirty="0">
              <a:solidFill>
                <a:srgbClr val="C00000"/>
              </a:solidFill>
              <a:ea typeface="+mn-lt"/>
              <a:cs typeface="+mn-lt"/>
            </a:endParaRPr>
          </a:p>
          <a:p>
            <a:endParaRPr lang="en-CA" sz="2400" dirty="0">
              <a:solidFill>
                <a:schemeClr val="bg2">
                  <a:lumMod val="25000"/>
                </a:schemeClr>
              </a:solidFill>
              <a:ea typeface="+mn-lt"/>
              <a:cs typeface="+mn-lt"/>
            </a:endParaRPr>
          </a:p>
          <a:p>
            <a:r>
              <a:rPr lang="en-CA" sz="2400" dirty="0">
                <a:solidFill>
                  <a:schemeClr val="tx1"/>
                </a:solidFill>
              </a:rPr>
              <a:t>As the story is read, draw or paint a picture of what is happening in the story. </a:t>
            </a:r>
          </a:p>
          <a:p>
            <a:endParaRPr lang="en-CA" sz="2400" dirty="0">
              <a:solidFill>
                <a:schemeClr val="tx1"/>
              </a:solidFill>
            </a:endParaRPr>
          </a:p>
          <a:p>
            <a:r>
              <a:rPr lang="en-CA" sz="2400" dirty="0">
                <a:solidFill>
                  <a:schemeClr val="tx1"/>
                </a:solidFill>
              </a:rPr>
              <a:t>The teacher will read it at least twice so that you have time to refine your drawing or painting.</a:t>
            </a:r>
            <a:endParaRPr lang="en-US" sz="2400" dirty="0">
              <a:solidFill>
                <a:schemeClr val="tx1"/>
              </a:solidFill>
            </a:endParaRPr>
          </a:p>
        </p:txBody>
      </p:sp>
      <p:sp>
        <p:nvSpPr>
          <p:cNvPr id="6" name="Oval 5">
            <a:hlinkClick r:id="rId4"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4" action="ppaction://hlinksldjump"/>
              </a:rPr>
              <a:t>Choice Board</a:t>
            </a:r>
            <a:endParaRPr lang="en-US" sz="1200"/>
          </a:p>
        </p:txBody>
      </p:sp>
      <p:sp>
        <p:nvSpPr>
          <p:cNvPr id="7" name="Sun 6">
            <a:extLst>
              <a:ext uri="{FF2B5EF4-FFF2-40B4-BE49-F238E27FC236}">
                <a16:creationId xmlns:a16="http://schemas.microsoft.com/office/drawing/2014/main" id="{3A3CFD97-1703-40C7-9DAE-053D884E3FB4}"/>
              </a:ext>
            </a:extLst>
          </p:cNvPr>
          <p:cNvSpPr/>
          <p:nvPr/>
        </p:nvSpPr>
        <p:spPr>
          <a:xfrm>
            <a:off x="7651325" y="5439229"/>
            <a:ext cx="1393796" cy="12808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BLM 2</a:t>
            </a:r>
            <a:endParaRPr lang="en-CA" sz="1100"/>
          </a:p>
        </p:txBody>
      </p:sp>
      <p:pic>
        <p:nvPicPr>
          <p:cNvPr id="12" name="Picture 11" descr="Logo&#10;&#10;Description automatically generated">
            <a:extLst>
              <a:ext uri="{FF2B5EF4-FFF2-40B4-BE49-F238E27FC236}">
                <a16:creationId xmlns:a16="http://schemas.microsoft.com/office/drawing/2014/main" id="{1FA54965-5255-4A77-A3FC-138072CCCA2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6593939" y="3594361"/>
            <a:ext cx="1391639" cy="1957572"/>
          </a:xfrm>
          <a:prstGeom prst="rect">
            <a:avLst/>
          </a:prstGeom>
        </p:spPr>
      </p:pic>
      <p:sp>
        <p:nvSpPr>
          <p:cNvPr id="13" name="TextBox 12">
            <a:extLst>
              <a:ext uri="{FF2B5EF4-FFF2-40B4-BE49-F238E27FC236}">
                <a16:creationId xmlns:a16="http://schemas.microsoft.com/office/drawing/2014/main" id="{0CE421B6-6D26-44C4-A45B-EFBC581B7CCE}"/>
              </a:ext>
            </a:extLst>
          </p:cNvPr>
          <p:cNvSpPr txBox="1"/>
          <p:nvPr/>
        </p:nvSpPr>
        <p:spPr>
          <a:xfrm>
            <a:off x="5799272" y="6817945"/>
            <a:ext cx="3344727" cy="230832"/>
          </a:xfrm>
          <a:prstGeom prst="rect">
            <a:avLst/>
          </a:prstGeom>
          <a:noFill/>
        </p:spPr>
        <p:txBody>
          <a:bodyPr wrap="square" rtlCol="0">
            <a:spAutoFit/>
          </a:bodyPr>
          <a:lstStyle/>
          <a:p>
            <a:r>
              <a:rPr lang="en-CA" sz="900">
                <a:hlinkClick r:id="rId6" tooltip="http://www.justintarte.com/2014/09/10-things-students-experience-every-day.html"/>
              </a:rPr>
              <a:t>This Photo</a:t>
            </a:r>
            <a:r>
              <a:rPr lang="en-CA" sz="900"/>
              <a:t> by Unknown Author is licensed under </a:t>
            </a:r>
            <a:r>
              <a:rPr lang="en-CA" sz="900">
                <a:hlinkClick r:id="rId7" tooltip="https://creativecommons.org/licenses/by/3.0/"/>
              </a:rPr>
              <a:t>CC BY</a:t>
            </a:r>
            <a:endParaRPr lang="en-CA" sz="900"/>
          </a:p>
        </p:txBody>
      </p:sp>
      <p:pic>
        <p:nvPicPr>
          <p:cNvPr id="15" name="Picture 14" descr="A picture containing text&#10;&#10;Description automatically generated">
            <a:extLst>
              <a:ext uri="{FF2B5EF4-FFF2-40B4-BE49-F238E27FC236}">
                <a16:creationId xmlns:a16="http://schemas.microsoft.com/office/drawing/2014/main" id="{A801481A-EB22-4D41-9C2E-ABB553C2A8D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6000679" y="1863190"/>
            <a:ext cx="2533721" cy="1587535"/>
          </a:xfrm>
          <a:prstGeom prst="rect">
            <a:avLst/>
          </a:prstGeom>
        </p:spPr>
      </p:pic>
      <p:sp>
        <p:nvSpPr>
          <p:cNvPr id="16" name="TextBox 15">
            <a:extLst>
              <a:ext uri="{FF2B5EF4-FFF2-40B4-BE49-F238E27FC236}">
                <a16:creationId xmlns:a16="http://schemas.microsoft.com/office/drawing/2014/main" id="{EFE0B8CD-244A-4943-9DDA-C499B58E7463}"/>
              </a:ext>
            </a:extLst>
          </p:cNvPr>
          <p:cNvSpPr txBox="1"/>
          <p:nvPr/>
        </p:nvSpPr>
        <p:spPr>
          <a:xfrm>
            <a:off x="2067691" y="6824040"/>
            <a:ext cx="3731581" cy="230832"/>
          </a:xfrm>
          <a:prstGeom prst="rect">
            <a:avLst/>
          </a:prstGeom>
          <a:noFill/>
        </p:spPr>
        <p:txBody>
          <a:bodyPr wrap="square" rtlCol="0">
            <a:spAutoFit/>
          </a:bodyPr>
          <a:lstStyle/>
          <a:p>
            <a:r>
              <a:rPr lang="en-CA" sz="900" dirty="0">
                <a:hlinkClick r:id="rId9" tooltip="https://withinacontextforareason.wordpress.com/2012/12/28/how-to-encourage-extensive-reading-the-lola-project/"/>
              </a:rPr>
              <a:t>This Photo</a:t>
            </a:r>
            <a:r>
              <a:rPr lang="en-CA" sz="900" dirty="0"/>
              <a:t> by Unknown Author is licensed under </a:t>
            </a:r>
            <a:r>
              <a:rPr lang="en-CA" sz="900" dirty="0">
                <a:hlinkClick r:id="rId10" tooltip="https://creativecommons.org/licenses/by-nc-sa/3.0/"/>
              </a:rPr>
              <a:t>CC BY-SA-NC</a:t>
            </a:r>
            <a:endParaRPr lang="en-CA" sz="900" dirty="0"/>
          </a:p>
        </p:txBody>
      </p:sp>
    </p:spTree>
    <p:extLst>
      <p:ext uri="{BB962C8B-B14F-4D97-AF65-F5344CB8AC3E}">
        <p14:creationId xmlns:p14="http://schemas.microsoft.com/office/powerpoint/2010/main" val="317661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090" y="602869"/>
            <a:ext cx="6965920" cy="1280890"/>
          </a:xfrm>
        </p:spPr>
        <p:txBody>
          <a:bodyPr>
            <a:noAutofit/>
          </a:bodyPr>
          <a:lstStyle/>
          <a:p>
            <a:r>
              <a:rPr lang="en-US" sz="5400" b="1"/>
              <a:t>3. </a:t>
            </a:r>
            <a:r>
              <a:rPr lang="en-US" b="1" u="sng"/>
              <a:t>Food Origins Sort &amp; Predict </a:t>
            </a:r>
          </a:p>
        </p:txBody>
      </p:sp>
      <p:sp>
        <p:nvSpPr>
          <p:cNvPr id="4" name="Oval 3">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3" action="ppaction://hlinksldjump"/>
              </a:rPr>
              <a:t>Choice Board</a:t>
            </a:r>
            <a:endParaRPr lang="en-US" sz="1200"/>
          </a:p>
        </p:txBody>
      </p:sp>
      <p:sp>
        <p:nvSpPr>
          <p:cNvPr id="6" name="Sun 5">
            <a:extLst>
              <a:ext uri="{FF2B5EF4-FFF2-40B4-BE49-F238E27FC236}">
                <a16:creationId xmlns:a16="http://schemas.microsoft.com/office/drawing/2014/main" id="{48EA93FC-89B7-431B-B9CE-34576622E1F9}"/>
              </a:ext>
            </a:extLst>
          </p:cNvPr>
          <p:cNvSpPr/>
          <p:nvPr/>
        </p:nvSpPr>
        <p:spPr>
          <a:xfrm>
            <a:off x="7700217" y="5610688"/>
            <a:ext cx="1344904" cy="110943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BLM 3</a:t>
            </a:r>
            <a:endParaRPr lang="en-CA" sz="1100"/>
          </a:p>
        </p:txBody>
      </p:sp>
      <p:pic>
        <p:nvPicPr>
          <p:cNvPr id="9" name="Graphic 9" descr="Earth globe: Americas with solid fill">
            <a:extLst>
              <a:ext uri="{FF2B5EF4-FFF2-40B4-BE49-F238E27FC236}">
                <a16:creationId xmlns:a16="http://schemas.microsoft.com/office/drawing/2014/main" id="{6274B0D6-1108-433B-82E8-5B9A9A47E22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88450" y="2128040"/>
            <a:ext cx="1620802" cy="1807214"/>
          </a:xfrm>
          <a:prstGeom prst="rect">
            <a:avLst/>
          </a:prstGeom>
        </p:spPr>
      </p:pic>
      <p:sp>
        <p:nvSpPr>
          <p:cNvPr id="14" name="TextBox 13">
            <a:extLst>
              <a:ext uri="{FF2B5EF4-FFF2-40B4-BE49-F238E27FC236}">
                <a16:creationId xmlns:a16="http://schemas.microsoft.com/office/drawing/2014/main" id="{C46BA265-2B1B-4C60-84C9-D5D231201D7A}"/>
              </a:ext>
            </a:extLst>
          </p:cNvPr>
          <p:cNvSpPr txBox="1"/>
          <p:nvPr/>
        </p:nvSpPr>
        <p:spPr>
          <a:xfrm>
            <a:off x="-47094" y="6603742"/>
            <a:ext cx="1340205" cy="346933"/>
          </a:xfrm>
          <a:prstGeom prst="rect">
            <a:avLst/>
          </a:prstGeom>
        </p:spPr>
        <p:txBody>
          <a:bodyPr>
            <a:normAutofit fontScale="32500" lnSpcReduction="20000"/>
          </a:bodyPr>
          <a:lstStyle/>
          <a:p>
            <a:r>
              <a:rPr lang="en-US">
                <a:hlinkClick r:id="rId6"/>
              </a:rPr>
              <a:t>This Photo</a:t>
            </a:r>
            <a:r>
              <a:rPr lang="en-US"/>
              <a:t> by Unknown author is licensed under </a:t>
            </a:r>
            <a:r>
              <a:rPr lang="en-US">
                <a:hlinkClick r:id="rId7"/>
              </a:rPr>
              <a:t>CC BY-NC</a:t>
            </a:r>
            <a:r>
              <a:rPr lang="en-US"/>
              <a:t>.</a:t>
            </a:r>
          </a:p>
        </p:txBody>
      </p:sp>
      <p:sp>
        <p:nvSpPr>
          <p:cNvPr id="20" name="TextBox 19">
            <a:extLst>
              <a:ext uri="{FF2B5EF4-FFF2-40B4-BE49-F238E27FC236}">
                <a16:creationId xmlns:a16="http://schemas.microsoft.com/office/drawing/2014/main" id="{6DBFBBBB-2E66-420D-8C17-66A5D206EF03}"/>
              </a:ext>
            </a:extLst>
          </p:cNvPr>
          <p:cNvSpPr txBox="1"/>
          <p:nvPr/>
        </p:nvSpPr>
        <p:spPr>
          <a:xfrm>
            <a:off x="4387549" y="6640364"/>
            <a:ext cx="996813" cy="346933"/>
          </a:xfrm>
          <a:prstGeom prst="rect">
            <a:avLst/>
          </a:prstGeom>
        </p:spPr>
        <p:txBody>
          <a:bodyPr>
            <a:normAutofit fontScale="25000" lnSpcReduction="20000"/>
          </a:bodyPr>
          <a:lstStyle/>
          <a:p>
            <a:r>
              <a:rPr lang="en-US">
                <a:hlinkClick r:id="rId8"/>
              </a:rPr>
              <a:t>This Photo</a:t>
            </a:r>
            <a:r>
              <a:rPr lang="en-US"/>
              <a:t> by Unknown author is licensed under </a:t>
            </a:r>
            <a:r>
              <a:rPr lang="en-US">
                <a:hlinkClick r:id="rId9"/>
              </a:rPr>
              <a:t>CC BY-SA-NC</a:t>
            </a:r>
            <a:r>
              <a:rPr lang="en-US"/>
              <a:t>.</a:t>
            </a:r>
          </a:p>
        </p:txBody>
      </p:sp>
      <p:sp>
        <p:nvSpPr>
          <p:cNvPr id="36" name="TextBox 35">
            <a:extLst>
              <a:ext uri="{FF2B5EF4-FFF2-40B4-BE49-F238E27FC236}">
                <a16:creationId xmlns:a16="http://schemas.microsoft.com/office/drawing/2014/main" id="{237C1061-42CA-4436-AFF3-7D66E2D068CE}"/>
              </a:ext>
            </a:extLst>
          </p:cNvPr>
          <p:cNvSpPr txBox="1"/>
          <p:nvPr/>
        </p:nvSpPr>
        <p:spPr>
          <a:xfrm>
            <a:off x="-7849" y="6422766"/>
            <a:ext cx="1232282" cy="160522"/>
          </a:xfrm>
          <a:prstGeom prst="rect">
            <a:avLst/>
          </a:prstGeom>
        </p:spPr>
        <p:txBody>
          <a:bodyPr>
            <a:normAutofit fontScale="25000" lnSpcReduction="20000"/>
          </a:bodyPr>
          <a:lstStyle/>
          <a:p>
            <a:r>
              <a:rPr lang="en-US">
                <a:hlinkClick r:id="rId10"/>
              </a:rPr>
              <a:t>This Photo</a:t>
            </a:r>
            <a:r>
              <a:rPr lang="en-US"/>
              <a:t> by Unknown author is licensed under </a:t>
            </a:r>
            <a:r>
              <a:rPr lang="en-US">
                <a:hlinkClick r:id="rId7"/>
              </a:rPr>
              <a:t>CC BY-NC</a:t>
            </a:r>
            <a:r>
              <a:rPr lang="en-US"/>
              <a:t>.</a:t>
            </a:r>
          </a:p>
        </p:txBody>
      </p:sp>
      <p:sp>
        <p:nvSpPr>
          <p:cNvPr id="39" name="TextBox 38">
            <a:extLst>
              <a:ext uri="{FF2B5EF4-FFF2-40B4-BE49-F238E27FC236}">
                <a16:creationId xmlns:a16="http://schemas.microsoft.com/office/drawing/2014/main" id="{AAFACE6D-4DF8-47AE-BDBF-C6C4279E195F}"/>
              </a:ext>
            </a:extLst>
          </p:cNvPr>
          <p:cNvSpPr txBox="1"/>
          <p:nvPr/>
        </p:nvSpPr>
        <p:spPr>
          <a:xfrm>
            <a:off x="1375525" y="6691572"/>
            <a:ext cx="1271527" cy="121277"/>
          </a:xfrm>
          <a:prstGeom prst="rect">
            <a:avLst/>
          </a:prstGeom>
        </p:spPr>
        <p:txBody>
          <a:bodyPr>
            <a:normAutofit fontScale="25000" lnSpcReduction="20000"/>
          </a:bodyPr>
          <a:lstStyle/>
          <a:p>
            <a:r>
              <a:rPr lang="en-US">
                <a:hlinkClick r:id="rId11"/>
              </a:rPr>
              <a:t>This Photo</a:t>
            </a:r>
            <a:r>
              <a:rPr lang="en-US"/>
              <a:t> by Unknown author is licensed under </a:t>
            </a:r>
            <a:r>
              <a:rPr lang="en-US">
                <a:hlinkClick r:id="rId7"/>
              </a:rPr>
              <a:t>CC BY-NC</a:t>
            </a:r>
            <a:r>
              <a:rPr lang="en-US"/>
              <a:t>.</a:t>
            </a:r>
          </a:p>
        </p:txBody>
      </p:sp>
      <p:sp>
        <p:nvSpPr>
          <p:cNvPr id="42" name="TextBox 41">
            <a:extLst>
              <a:ext uri="{FF2B5EF4-FFF2-40B4-BE49-F238E27FC236}">
                <a16:creationId xmlns:a16="http://schemas.microsoft.com/office/drawing/2014/main" id="{70C3F68D-3B91-4578-B595-27000080CFFF}"/>
              </a:ext>
            </a:extLst>
          </p:cNvPr>
          <p:cNvSpPr txBox="1"/>
          <p:nvPr/>
        </p:nvSpPr>
        <p:spPr>
          <a:xfrm>
            <a:off x="2709842" y="6648266"/>
            <a:ext cx="1673784" cy="239011"/>
          </a:xfrm>
          <a:prstGeom prst="rect">
            <a:avLst/>
          </a:prstGeom>
        </p:spPr>
        <p:txBody>
          <a:bodyPr>
            <a:normAutofit fontScale="32500" lnSpcReduction="20000"/>
          </a:bodyPr>
          <a:lstStyle/>
          <a:p>
            <a:r>
              <a:rPr lang="en-US">
                <a:hlinkClick r:id="rId12"/>
              </a:rPr>
              <a:t>This Photo</a:t>
            </a:r>
            <a:r>
              <a:rPr lang="en-US"/>
              <a:t> by Unknown author is licensed under </a:t>
            </a:r>
            <a:r>
              <a:rPr lang="en-US">
                <a:hlinkClick r:id="rId7"/>
              </a:rPr>
              <a:t>CC BY-NC</a:t>
            </a:r>
            <a:r>
              <a:rPr lang="en-US"/>
              <a:t>.</a:t>
            </a:r>
          </a:p>
        </p:txBody>
      </p:sp>
      <p:sp>
        <p:nvSpPr>
          <p:cNvPr id="48" name="TextBox 47">
            <a:extLst>
              <a:ext uri="{FF2B5EF4-FFF2-40B4-BE49-F238E27FC236}">
                <a16:creationId xmlns:a16="http://schemas.microsoft.com/office/drawing/2014/main" id="{E1F15E8B-C6EB-4082-A4C6-293B6E47B5B5}"/>
              </a:ext>
            </a:extLst>
          </p:cNvPr>
          <p:cNvSpPr txBox="1"/>
          <p:nvPr/>
        </p:nvSpPr>
        <p:spPr>
          <a:xfrm>
            <a:off x="1297035" y="6432733"/>
            <a:ext cx="1310771" cy="219389"/>
          </a:xfrm>
          <a:prstGeom prst="rect">
            <a:avLst/>
          </a:prstGeom>
        </p:spPr>
        <p:txBody>
          <a:bodyPr>
            <a:normAutofit fontScale="25000" lnSpcReduction="20000"/>
          </a:bodyPr>
          <a:lstStyle/>
          <a:p>
            <a:r>
              <a:rPr lang="en-US">
                <a:hlinkClick r:id="rId13"/>
              </a:rPr>
              <a:t>This Photo</a:t>
            </a:r>
            <a:r>
              <a:rPr lang="en-US"/>
              <a:t> by Unknown author is licensed under </a:t>
            </a:r>
            <a:r>
              <a:rPr lang="en-US">
                <a:hlinkClick r:id="rId7"/>
              </a:rPr>
              <a:t>CC BY-NC</a:t>
            </a:r>
            <a:r>
              <a:rPr lang="en-US"/>
              <a:t>.</a:t>
            </a:r>
          </a:p>
        </p:txBody>
      </p:sp>
      <p:sp>
        <p:nvSpPr>
          <p:cNvPr id="51" name="TextBox 50">
            <a:extLst>
              <a:ext uri="{FF2B5EF4-FFF2-40B4-BE49-F238E27FC236}">
                <a16:creationId xmlns:a16="http://schemas.microsoft.com/office/drawing/2014/main" id="{916AD68C-44A8-49FD-8769-1558478F0986}"/>
              </a:ext>
            </a:extLst>
          </p:cNvPr>
          <p:cNvSpPr txBox="1"/>
          <p:nvPr/>
        </p:nvSpPr>
        <p:spPr>
          <a:xfrm>
            <a:off x="5368666" y="6605852"/>
            <a:ext cx="1055681" cy="248822"/>
          </a:xfrm>
          <a:prstGeom prst="rect">
            <a:avLst/>
          </a:prstGeom>
        </p:spPr>
        <p:txBody>
          <a:bodyPr>
            <a:normAutofit fontScale="25000" lnSpcReduction="20000"/>
          </a:bodyPr>
          <a:lstStyle/>
          <a:p>
            <a:r>
              <a:rPr lang="en-US">
                <a:hlinkClick r:id="rId14"/>
              </a:rPr>
              <a:t>This Photo</a:t>
            </a:r>
            <a:r>
              <a:rPr lang="en-US"/>
              <a:t> by Unknown author is licensed under </a:t>
            </a:r>
            <a:r>
              <a:rPr lang="en-US">
                <a:hlinkClick r:id="rId7"/>
              </a:rPr>
              <a:t>CC BY-NC</a:t>
            </a:r>
            <a:r>
              <a:rPr lang="en-US"/>
              <a:t>.</a:t>
            </a:r>
          </a:p>
        </p:txBody>
      </p:sp>
      <p:sp>
        <p:nvSpPr>
          <p:cNvPr id="54" name="TextBox 53">
            <a:extLst>
              <a:ext uri="{FF2B5EF4-FFF2-40B4-BE49-F238E27FC236}">
                <a16:creationId xmlns:a16="http://schemas.microsoft.com/office/drawing/2014/main" id="{499D9981-9C30-4DAA-96AA-B0AE316F5643}"/>
              </a:ext>
            </a:extLst>
          </p:cNvPr>
          <p:cNvSpPr txBox="1"/>
          <p:nvPr/>
        </p:nvSpPr>
        <p:spPr>
          <a:xfrm>
            <a:off x="2709842" y="6395520"/>
            <a:ext cx="1153792" cy="189955"/>
          </a:xfrm>
          <a:prstGeom prst="rect">
            <a:avLst/>
          </a:prstGeom>
        </p:spPr>
        <p:txBody>
          <a:bodyPr>
            <a:normAutofit fontScale="25000" lnSpcReduction="20000"/>
          </a:bodyPr>
          <a:lstStyle/>
          <a:p>
            <a:r>
              <a:rPr lang="en-US">
                <a:hlinkClick r:id="rId15"/>
              </a:rPr>
              <a:t>This Photo</a:t>
            </a:r>
            <a:r>
              <a:rPr lang="en-US"/>
              <a:t> by Unknown author is licensed under </a:t>
            </a:r>
            <a:r>
              <a:rPr lang="en-US">
                <a:hlinkClick r:id="rId16"/>
              </a:rPr>
              <a:t>CC BY-SA</a:t>
            </a:r>
            <a:r>
              <a:rPr lang="en-US"/>
              <a:t>.</a:t>
            </a:r>
          </a:p>
        </p:txBody>
      </p:sp>
      <p:pic>
        <p:nvPicPr>
          <p:cNvPr id="56" name="Graphic 56" descr="Earth globe: Africa and Europe with solid fill">
            <a:extLst>
              <a:ext uri="{FF2B5EF4-FFF2-40B4-BE49-F238E27FC236}">
                <a16:creationId xmlns:a16="http://schemas.microsoft.com/office/drawing/2014/main" id="{57722E92-C4D3-4205-9DBA-098091D2BD65}"/>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7381915" y="2157475"/>
            <a:ext cx="1650237" cy="1836648"/>
          </a:xfrm>
          <a:prstGeom prst="rect">
            <a:avLst/>
          </a:prstGeom>
        </p:spPr>
      </p:pic>
      <p:sp>
        <p:nvSpPr>
          <p:cNvPr id="8" name="Arrow: Curved Down 7">
            <a:extLst>
              <a:ext uri="{FF2B5EF4-FFF2-40B4-BE49-F238E27FC236}">
                <a16:creationId xmlns:a16="http://schemas.microsoft.com/office/drawing/2014/main" id="{9F751B86-BA86-473F-86D9-0BCCF5347958}"/>
              </a:ext>
            </a:extLst>
          </p:cNvPr>
          <p:cNvSpPr/>
          <p:nvPr/>
        </p:nvSpPr>
        <p:spPr>
          <a:xfrm>
            <a:off x="1234870" y="1870909"/>
            <a:ext cx="7181139" cy="922248"/>
          </a:xfrm>
          <a:prstGeom prst="curvedDownArrow">
            <a:avLst>
              <a:gd name="adj1" fmla="val 25000"/>
              <a:gd name="adj2" fmla="val 76199"/>
              <a:gd name="adj3" fmla="val 28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Up 9">
            <a:extLst>
              <a:ext uri="{FF2B5EF4-FFF2-40B4-BE49-F238E27FC236}">
                <a16:creationId xmlns:a16="http://schemas.microsoft.com/office/drawing/2014/main" id="{0F7FC833-8D66-46C4-A219-BD76BC1D244B}"/>
              </a:ext>
            </a:extLst>
          </p:cNvPr>
          <p:cNvSpPr/>
          <p:nvPr/>
        </p:nvSpPr>
        <p:spPr>
          <a:xfrm flipH="1">
            <a:off x="958043" y="3363094"/>
            <a:ext cx="7181140" cy="716214"/>
          </a:xfrm>
          <a:prstGeom prst="curvedUpArrow">
            <a:avLst>
              <a:gd name="adj1" fmla="val 25000"/>
              <a:gd name="adj2" fmla="val 107537"/>
              <a:gd name="adj3" fmla="val 33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TextBox 57">
            <a:extLst>
              <a:ext uri="{FF2B5EF4-FFF2-40B4-BE49-F238E27FC236}">
                <a16:creationId xmlns:a16="http://schemas.microsoft.com/office/drawing/2014/main" id="{8BDF2B4F-7C7E-4352-80E6-93F555BA0E2C}"/>
              </a:ext>
            </a:extLst>
          </p:cNvPr>
          <p:cNvSpPr txBox="1"/>
          <p:nvPr/>
        </p:nvSpPr>
        <p:spPr>
          <a:xfrm>
            <a:off x="5358855" y="6361064"/>
            <a:ext cx="1242093" cy="248823"/>
          </a:xfrm>
          <a:prstGeom prst="rect">
            <a:avLst/>
          </a:prstGeom>
        </p:spPr>
        <p:txBody>
          <a:bodyPr>
            <a:normAutofit fontScale="25000" lnSpcReduction="20000"/>
          </a:bodyPr>
          <a:lstStyle/>
          <a:p>
            <a:r>
              <a:rPr lang="en-US">
                <a:hlinkClick r:id="rId19"/>
              </a:rPr>
              <a:t>This Photo</a:t>
            </a:r>
            <a:r>
              <a:rPr lang="en-US"/>
              <a:t> by Unknown author is licensed under </a:t>
            </a:r>
            <a:r>
              <a:rPr lang="en-US">
                <a:hlinkClick r:id="rId7"/>
              </a:rPr>
              <a:t>CC BY-NC</a:t>
            </a:r>
            <a:r>
              <a:rPr lang="en-US"/>
              <a:t>.</a:t>
            </a:r>
          </a:p>
        </p:txBody>
      </p:sp>
      <p:sp>
        <p:nvSpPr>
          <p:cNvPr id="61" name="TextBox 60">
            <a:extLst>
              <a:ext uri="{FF2B5EF4-FFF2-40B4-BE49-F238E27FC236}">
                <a16:creationId xmlns:a16="http://schemas.microsoft.com/office/drawing/2014/main" id="{0B94A9A9-F4EF-4020-B558-7C5F2A567EA5}"/>
              </a:ext>
            </a:extLst>
          </p:cNvPr>
          <p:cNvSpPr txBox="1"/>
          <p:nvPr/>
        </p:nvSpPr>
        <p:spPr>
          <a:xfrm>
            <a:off x="6722606" y="6360574"/>
            <a:ext cx="918325" cy="229199"/>
          </a:xfrm>
          <a:prstGeom prst="rect">
            <a:avLst/>
          </a:prstGeom>
        </p:spPr>
        <p:txBody>
          <a:bodyPr>
            <a:normAutofit fontScale="25000" lnSpcReduction="20000"/>
          </a:bodyPr>
          <a:lstStyle/>
          <a:p>
            <a:r>
              <a:rPr lang="en-US">
                <a:hlinkClick r:id="rId20"/>
              </a:rPr>
              <a:t>This Photo</a:t>
            </a:r>
            <a:r>
              <a:rPr lang="en-US"/>
              <a:t> by Unknown author is licensed under </a:t>
            </a:r>
            <a:r>
              <a:rPr lang="en-US">
                <a:hlinkClick r:id="rId7"/>
              </a:rPr>
              <a:t>CC BY-NC</a:t>
            </a:r>
            <a:r>
              <a:rPr lang="en-US"/>
              <a:t>.</a:t>
            </a:r>
          </a:p>
        </p:txBody>
      </p:sp>
      <p:sp>
        <p:nvSpPr>
          <p:cNvPr id="64" name="TextBox 63">
            <a:extLst>
              <a:ext uri="{FF2B5EF4-FFF2-40B4-BE49-F238E27FC236}">
                <a16:creationId xmlns:a16="http://schemas.microsoft.com/office/drawing/2014/main" id="{F99B2905-5EA6-42FF-AB1C-F6FE89817DA6}"/>
              </a:ext>
            </a:extLst>
          </p:cNvPr>
          <p:cNvSpPr txBox="1"/>
          <p:nvPr/>
        </p:nvSpPr>
        <p:spPr>
          <a:xfrm>
            <a:off x="6771662" y="6614124"/>
            <a:ext cx="1036059" cy="209577"/>
          </a:xfrm>
          <a:prstGeom prst="rect">
            <a:avLst/>
          </a:prstGeom>
        </p:spPr>
        <p:txBody>
          <a:bodyPr>
            <a:normAutofit fontScale="25000" lnSpcReduction="20000"/>
          </a:bodyPr>
          <a:lstStyle/>
          <a:p>
            <a:r>
              <a:rPr lang="en-US">
                <a:hlinkClick r:id="rId21"/>
              </a:rPr>
              <a:t>This Photo</a:t>
            </a:r>
            <a:r>
              <a:rPr lang="en-US"/>
              <a:t> by Unknown author is licensed under </a:t>
            </a:r>
            <a:r>
              <a:rPr lang="en-US">
                <a:hlinkClick r:id="rId7"/>
              </a:rPr>
              <a:t>CC BY-NC</a:t>
            </a:r>
            <a:r>
              <a:rPr lang="en-US"/>
              <a:t>.</a:t>
            </a:r>
          </a:p>
        </p:txBody>
      </p:sp>
      <p:sp>
        <p:nvSpPr>
          <p:cNvPr id="67" name="TextBox 66">
            <a:extLst>
              <a:ext uri="{FF2B5EF4-FFF2-40B4-BE49-F238E27FC236}">
                <a16:creationId xmlns:a16="http://schemas.microsoft.com/office/drawing/2014/main" id="{1E409BDD-8ACD-4E2C-AD0A-5C13EDB01FF3}"/>
              </a:ext>
            </a:extLst>
          </p:cNvPr>
          <p:cNvSpPr txBox="1"/>
          <p:nvPr/>
        </p:nvSpPr>
        <p:spPr>
          <a:xfrm>
            <a:off x="4387550" y="6397188"/>
            <a:ext cx="937948" cy="219389"/>
          </a:xfrm>
          <a:prstGeom prst="rect">
            <a:avLst/>
          </a:prstGeom>
        </p:spPr>
        <p:txBody>
          <a:bodyPr>
            <a:normAutofit fontScale="25000" lnSpcReduction="20000"/>
          </a:bodyPr>
          <a:lstStyle/>
          <a:p>
            <a:r>
              <a:rPr lang="en-US">
                <a:hlinkClick r:id="rId22"/>
              </a:rPr>
              <a:t>This Photo</a:t>
            </a:r>
            <a:r>
              <a:rPr lang="en-US"/>
              <a:t> by Unknown author is licensed under </a:t>
            </a:r>
            <a:r>
              <a:rPr lang="en-US">
                <a:hlinkClick r:id="rId7"/>
              </a:rPr>
              <a:t>CC BY-NC</a:t>
            </a:r>
            <a:r>
              <a:rPr lang="en-US"/>
              <a:t>.</a:t>
            </a:r>
          </a:p>
        </p:txBody>
      </p:sp>
      <p:pic>
        <p:nvPicPr>
          <p:cNvPr id="35" name="Picture 35" descr="A bowl of fruit&#10;&#10;Description automatically generated">
            <a:extLst>
              <a:ext uri="{FF2B5EF4-FFF2-40B4-BE49-F238E27FC236}">
                <a16:creationId xmlns:a16="http://schemas.microsoft.com/office/drawing/2014/main" id="{CA04DDB0-A0F7-4E33-BDFF-8308C19008E2}"/>
              </a:ext>
            </a:extLst>
          </p:cNvPr>
          <p:cNvPicPr>
            <a:picLocks noChangeAspect="1"/>
          </p:cNvPicPr>
          <p:nvPr/>
        </p:nvPicPr>
        <p:blipFill>
          <a:blip r:embed="rId23">
            <a:extLst>
              <a:ext uri="{837473B0-CC2E-450A-ABE3-18F120FF3D39}">
                <a1611:picAttrSrcUrl xmlns="" xmlns:a1611="http://schemas.microsoft.com/office/drawing/2016/11/main" r:id="rId24"/>
              </a:ext>
            </a:extLst>
          </a:blip>
          <a:stretch>
            <a:fillRect/>
          </a:stretch>
        </p:blipFill>
        <p:spPr>
          <a:xfrm>
            <a:off x="243514" y="4506506"/>
            <a:ext cx="1350015" cy="807856"/>
          </a:xfrm>
          <a:prstGeom prst="rect">
            <a:avLst/>
          </a:prstGeom>
        </p:spPr>
      </p:pic>
      <p:pic>
        <p:nvPicPr>
          <p:cNvPr id="47" name="Picture 47" descr="A picture containing nut, indoor, fruit, table&#10;&#10;Description automatically generated">
            <a:extLst>
              <a:ext uri="{FF2B5EF4-FFF2-40B4-BE49-F238E27FC236}">
                <a16:creationId xmlns:a16="http://schemas.microsoft.com/office/drawing/2014/main" id="{CF1AD3A5-F5DA-4763-97D3-D0922F0A8938}"/>
              </a:ext>
            </a:extLst>
          </p:cNvPr>
          <p:cNvPicPr>
            <a:picLocks noChangeAspect="1"/>
          </p:cNvPicPr>
          <p:nvPr/>
        </p:nvPicPr>
        <p:blipFill>
          <a:blip r:embed="rId25">
            <a:extLst>
              <a:ext uri="{837473B0-CC2E-450A-ABE3-18F120FF3D39}">
                <a1611:picAttrSrcUrl xmlns="" xmlns:a1611="http://schemas.microsoft.com/office/drawing/2016/11/main" r:id="rId26"/>
              </a:ext>
            </a:extLst>
          </a:blip>
          <a:stretch>
            <a:fillRect/>
          </a:stretch>
        </p:blipFill>
        <p:spPr>
          <a:xfrm>
            <a:off x="1669073" y="4584698"/>
            <a:ext cx="1310770" cy="837985"/>
          </a:xfrm>
          <a:prstGeom prst="rect">
            <a:avLst/>
          </a:prstGeom>
        </p:spPr>
      </p:pic>
      <p:pic>
        <p:nvPicPr>
          <p:cNvPr id="53" name="Picture 53" descr="A close up of a plant&#10;&#10;Description automatically generated">
            <a:extLst>
              <a:ext uri="{FF2B5EF4-FFF2-40B4-BE49-F238E27FC236}">
                <a16:creationId xmlns:a16="http://schemas.microsoft.com/office/drawing/2014/main" id="{51487005-4037-499C-95BC-246D8BE133EE}"/>
              </a:ext>
            </a:extLst>
          </p:cNvPr>
          <p:cNvPicPr>
            <a:picLocks noChangeAspect="1"/>
          </p:cNvPicPr>
          <p:nvPr/>
        </p:nvPicPr>
        <p:blipFill>
          <a:blip r:embed="rId27">
            <a:extLst>
              <a:ext uri="{837473B0-CC2E-450A-ABE3-18F120FF3D39}">
                <a1611:picAttrSrcUrl xmlns="" xmlns:a1611="http://schemas.microsoft.com/office/drawing/2016/11/main" r:id="rId28"/>
              </a:ext>
            </a:extLst>
          </a:blip>
          <a:stretch>
            <a:fillRect/>
          </a:stretch>
        </p:blipFill>
        <p:spPr>
          <a:xfrm>
            <a:off x="3337756" y="4612462"/>
            <a:ext cx="1153792" cy="792268"/>
          </a:xfrm>
          <a:prstGeom prst="rect">
            <a:avLst/>
          </a:prstGeom>
        </p:spPr>
      </p:pic>
      <p:pic>
        <p:nvPicPr>
          <p:cNvPr id="66" name="Picture 66" descr="A cup of coffee&#10;&#10;Description automatically generated">
            <a:extLst>
              <a:ext uri="{FF2B5EF4-FFF2-40B4-BE49-F238E27FC236}">
                <a16:creationId xmlns:a16="http://schemas.microsoft.com/office/drawing/2014/main" id="{47AE8D08-3870-41E9-95BC-A69662D9C693}"/>
              </a:ext>
            </a:extLst>
          </p:cNvPr>
          <p:cNvPicPr>
            <a:picLocks noChangeAspect="1"/>
          </p:cNvPicPr>
          <p:nvPr/>
        </p:nvPicPr>
        <p:blipFill>
          <a:blip r:embed="rId29">
            <a:extLst>
              <a:ext uri="{837473B0-CC2E-450A-ABE3-18F120FF3D39}">
                <a1611:picAttrSrcUrl xmlns="" xmlns:a1611="http://schemas.microsoft.com/office/drawing/2016/11/main" r:id="rId30"/>
              </a:ext>
            </a:extLst>
          </a:blip>
          <a:stretch>
            <a:fillRect/>
          </a:stretch>
        </p:blipFill>
        <p:spPr>
          <a:xfrm>
            <a:off x="5162631" y="4551826"/>
            <a:ext cx="937947" cy="854672"/>
          </a:xfrm>
          <a:prstGeom prst="rect">
            <a:avLst/>
          </a:prstGeom>
        </p:spPr>
      </p:pic>
      <p:pic>
        <p:nvPicPr>
          <p:cNvPr id="38" name="Picture 38" descr="A green plant&#10;&#10;Description automatically generated">
            <a:extLst>
              <a:ext uri="{FF2B5EF4-FFF2-40B4-BE49-F238E27FC236}">
                <a16:creationId xmlns:a16="http://schemas.microsoft.com/office/drawing/2014/main" id="{C0368639-6B3A-4F52-86CB-A6C8C99B927F}"/>
              </a:ext>
            </a:extLst>
          </p:cNvPr>
          <p:cNvPicPr>
            <a:picLocks noChangeAspect="1"/>
          </p:cNvPicPr>
          <p:nvPr/>
        </p:nvPicPr>
        <p:blipFill>
          <a:blip r:embed="rId31">
            <a:extLst>
              <a:ext uri="{837473B0-CC2E-450A-ABE3-18F120FF3D39}">
                <a1611:picAttrSrcUrl xmlns="" xmlns:a1611="http://schemas.microsoft.com/office/drawing/2016/11/main" r:id="rId32"/>
              </a:ext>
            </a:extLst>
          </a:blip>
          <a:stretch>
            <a:fillRect/>
          </a:stretch>
        </p:blipFill>
        <p:spPr>
          <a:xfrm>
            <a:off x="6536194" y="4536967"/>
            <a:ext cx="1271527" cy="794995"/>
          </a:xfrm>
          <a:prstGeom prst="rect">
            <a:avLst/>
          </a:prstGeom>
        </p:spPr>
      </p:pic>
      <p:pic>
        <p:nvPicPr>
          <p:cNvPr id="60" name="Picture 60" descr="A bunch of bananas&#10;&#10;Description automatically generated">
            <a:extLst>
              <a:ext uri="{FF2B5EF4-FFF2-40B4-BE49-F238E27FC236}">
                <a16:creationId xmlns:a16="http://schemas.microsoft.com/office/drawing/2014/main" id="{A3BC6E01-379B-49C9-8D1D-6CF14DA2CEE8}"/>
              </a:ext>
            </a:extLst>
          </p:cNvPr>
          <p:cNvPicPr>
            <a:picLocks noChangeAspect="1"/>
          </p:cNvPicPr>
          <p:nvPr/>
        </p:nvPicPr>
        <p:blipFill>
          <a:blip r:embed="rId33">
            <a:extLst>
              <a:ext uri="{837473B0-CC2E-450A-ABE3-18F120FF3D39}">
                <a1611:picAttrSrcUrl xmlns="" xmlns:a1611="http://schemas.microsoft.com/office/drawing/2016/11/main" r:id="rId34"/>
              </a:ext>
            </a:extLst>
          </a:blip>
          <a:stretch>
            <a:fillRect/>
          </a:stretch>
        </p:blipFill>
        <p:spPr>
          <a:xfrm>
            <a:off x="7922508" y="4597367"/>
            <a:ext cx="918325" cy="928136"/>
          </a:xfrm>
          <a:prstGeom prst="rect">
            <a:avLst/>
          </a:prstGeom>
        </p:spPr>
      </p:pic>
      <p:pic>
        <p:nvPicPr>
          <p:cNvPr id="19" name="Picture 19" descr="A close up of a fruit&#10;&#10;Description automatically generated">
            <a:extLst>
              <a:ext uri="{FF2B5EF4-FFF2-40B4-BE49-F238E27FC236}">
                <a16:creationId xmlns:a16="http://schemas.microsoft.com/office/drawing/2014/main" id="{36A288E1-2354-4353-B902-CACE3FAD9CF7}"/>
              </a:ext>
            </a:extLst>
          </p:cNvPr>
          <p:cNvPicPr>
            <a:picLocks noChangeAspect="1"/>
          </p:cNvPicPr>
          <p:nvPr/>
        </p:nvPicPr>
        <p:blipFill>
          <a:blip r:embed="rId35">
            <a:extLst>
              <a:ext uri="{837473B0-CC2E-450A-ABE3-18F120FF3D39}">
                <a1611:picAttrSrcUrl xmlns="" xmlns:a1611="http://schemas.microsoft.com/office/drawing/2016/11/main" r:id="rId36"/>
              </a:ext>
            </a:extLst>
          </a:blip>
          <a:stretch>
            <a:fillRect/>
          </a:stretch>
        </p:blipFill>
        <p:spPr>
          <a:xfrm>
            <a:off x="6840338" y="5280442"/>
            <a:ext cx="859458" cy="927981"/>
          </a:xfrm>
          <a:prstGeom prst="rect">
            <a:avLst/>
          </a:prstGeom>
        </p:spPr>
      </p:pic>
      <p:pic>
        <p:nvPicPr>
          <p:cNvPr id="50" name="Picture 50" descr="A picture containing pear, fruit, indoor, sitting&#10;&#10;Description automatically generated">
            <a:extLst>
              <a:ext uri="{FF2B5EF4-FFF2-40B4-BE49-F238E27FC236}">
                <a16:creationId xmlns:a16="http://schemas.microsoft.com/office/drawing/2014/main" id="{B73C0944-3169-4136-9983-9270D0235903}"/>
              </a:ext>
            </a:extLst>
          </p:cNvPr>
          <p:cNvPicPr>
            <a:picLocks noChangeAspect="1"/>
          </p:cNvPicPr>
          <p:nvPr/>
        </p:nvPicPr>
        <p:blipFill>
          <a:blip r:embed="rId37">
            <a:extLst>
              <a:ext uri="{837473B0-CC2E-450A-ABE3-18F120FF3D39}">
                <a1611:picAttrSrcUrl xmlns="" xmlns:a1611="http://schemas.microsoft.com/office/drawing/2016/11/main" r:id="rId38"/>
              </a:ext>
            </a:extLst>
          </a:blip>
          <a:stretch>
            <a:fillRect/>
          </a:stretch>
        </p:blipFill>
        <p:spPr>
          <a:xfrm>
            <a:off x="5849413" y="5344138"/>
            <a:ext cx="918326" cy="947759"/>
          </a:xfrm>
          <a:prstGeom prst="rect">
            <a:avLst/>
          </a:prstGeom>
        </p:spPr>
      </p:pic>
      <p:pic>
        <p:nvPicPr>
          <p:cNvPr id="57" name="Picture 57" descr="A picture containing fruit, table, small, sitting&#10;&#10;Description automatically generated">
            <a:extLst>
              <a:ext uri="{FF2B5EF4-FFF2-40B4-BE49-F238E27FC236}">
                <a16:creationId xmlns:a16="http://schemas.microsoft.com/office/drawing/2014/main" id="{42B462CA-8C65-44C3-9120-82CF7A92BD60}"/>
              </a:ext>
            </a:extLst>
          </p:cNvPr>
          <p:cNvPicPr>
            <a:picLocks noChangeAspect="1"/>
          </p:cNvPicPr>
          <p:nvPr/>
        </p:nvPicPr>
        <p:blipFill>
          <a:blip r:embed="rId39">
            <a:extLst>
              <a:ext uri="{837473B0-CC2E-450A-ABE3-18F120FF3D39}">
                <a1611:picAttrSrcUrl xmlns="" xmlns:a1611="http://schemas.microsoft.com/office/drawing/2016/11/main" r:id="rId40"/>
              </a:ext>
            </a:extLst>
          </a:blip>
          <a:stretch>
            <a:fillRect/>
          </a:stretch>
        </p:blipFill>
        <p:spPr>
          <a:xfrm>
            <a:off x="4384307" y="5405800"/>
            <a:ext cx="1242093" cy="938929"/>
          </a:xfrm>
          <a:prstGeom prst="rect">
            <a:avLst/>
          </a:prstGeom>
        </p:spPr>
      </p:pic>
      <p:pic>
        <p:nvPicPr>
          <p:cNvPr id="41" name="Picture 41" descr="A picture containing sitting, table, food, plate&#10;&#10;Description automatically generated">
            <a:extLst>
              <a:ext uri="{FF2B5EF4-FFF2-40B4-BE49-F238E27FC236}">
                <a16:creationId xmlns:a16="http://schemas.microsoft.com/office/drawing/2014/main" id="{C343F9B9-4FF6-4F28-90A6-98BF20C4FE62}"/>
              </a:ext>
            </a:extLst>
          </p:cNvPr>
          <p:cNvPicPr>
            <a:picLocks noChangeAspect="1"/>
          </p:cNvPicPr>
          <p:nvPr/>
        </p:nvPicPr>
        <p:blipFill rotWithShape="1">
          <a:blip r:embed="rId41">
            <a:extLst>
              <a:ext uri="{837473B0-CC2E-450A-ABE3-18F120FF3D39}">
                <a1611:picAttrSrcUrl xmlns="" xmlns:a1611="http://schemas.microsoft.com/office/drawing/2016/11/main" r:id="rId42"/>
              </a:ext>
            </a:extLst>
          </a:blip>
          <a:srcRect l="11760" t="10477" r="14671" b="-1"/>
          <a:stretch/>
        </p:blipFill>
        <p:spPr>
          <a:xfrm>
            <a:off x="2919381" y="5454372"/>
            <a:ext cx="1310771" cy="890357"/>
          </a:xfrm>
          <a:prstGeom prst="rect">
            <a:avLst/>
          </a:prstGeom>
        </p:spPr>
      </p:pic>
      <p:pic>
        <p:nvPicPr>
          <p:cNvPr id="63" name="Picture 63" descr="A slice of orange sliced in half&#10;&#10;Description automatically generated">
            <a:extLst>
              <a:ext uri="{FF2B5EF4-FFF2-40B4-BE49-F238E27FC236}">
                <a16:creationId xmlns:a16="http://schemas.microsoft.com/office/drawing/2014/main" id="{6CDFDD4C-F363-4D5E-9CCC-112F8DFBA7CD}"/>
              </a:ext>
            </a:extLst>
          </p:cNvPr>
          <p:cNvPicPr>
            <a:picLocks noChangeAspect="1"/>
          </p:cNvPicPr>
          <p:nvPr/>
        </p:nvPicPr>
        <p:blipFill>
          <a:blip r:embed="rId43">
            <a:extLst>
              <a:ext uri="{837473B0-CC2E-450A-ABE3-18F120FF3D39}">
                <a1611:picAttrSrcUrl xmlns="" xmlns:a1611="http://schemas.microsoft.com/office/drawing/2016/11/main" r:id="rId44"/>
              </a:ext>
            </a:extLst>
          </a:blip>
          <a:stretch>
            <a:fillRect/>
          </a:stretch>
        </p:blipFill>
        <p:spPr>
          <a:xfrm>
            <a:off x="1738538" y="5541378"/>
            <a:ext cx="1036058" cy="749500"/>
          </a:xfrm>
          <a:prstGeom prst="rect">
            <a:avLst/>
          </a:prstGeom>
        </p:spPr>
      </p:pic>
      <p:pic>
        <p:nvPicPr>
          <p:cNvPr id="13" name="Picture 13" descr="A close up of corn on a table&#10;&#10;Description automatically generated">
            <a:extLst>
              <a:ext uri="{FF2B5EF4-FFF2-40B4-BE49-F238E27FC236}">
                <a16:creationId xmlns:a16="http://schemas.microsoft.com/office/drawing/2014/main" id="{4F772133-4C97-40FF-8B8C-A4B96D85C5D1}"/>
              </a:ext>
            </a:extLst>
          </p:cNvPr>
          <p:cNvPicPr>
            <a:picLocks noChangeAspect="1"/>
          </p:cNvPicPr>
          <p:nvPr/>
        </p:nvPicPr>
        <p:blipFill>
          <a:blip r:embed="rId45">
            <a:extLst>
              <a:ext uri="{837473B0-CC2E-450A-ABE3-18F120FF3D39}">
                <a1611:picAttrSrcUrl xmlns="" xmlns:a1611="http://schemas.microsoft.com/office/drawing/2016/11/main" r:id="rId46"/>
              </a:ext>
            </a:extLst>
          </a:blip>
          <a:stretch>
            <a:fillRect/>
          </a:stretch>
        </p:blipFill>
        <p:spPr>
          <a:xfrm>
            <a:off x="189504" y="5344138"/>
            <a:ext cx="1340204" cy="1002648"/>
          </a:xfrm>
          <a:prstGeom prst="rect">
            <a:avLst/>
          </a:prstGeom>
        </p:spPr>
      </p:pic>
    </p:spTree>
    <p:extLst>
      <p:ext uri="{BB962C8B-B14F-4D97-AF65-F5344CB8AC3E}">
        <p14:creationId xmlns:p14="http://schemas.microsoft.com/office/powerpoint/2010/main" val="248543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circle(in)">
                                      <p:cBhvr>
                                        <p:cTn id="17" dur="20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Oval 4">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3" action="ppaction://hlinksldjump"/>
              </a:rPr>
              <a:t>Choice Board</a:t>
            </a:r>
            <a:endParaRPr lang="en-US" sz="1200"/>
          </a:p>
        </p:txBody>
      </p:sp>
      <p:sp>
        <p:nvSpPr>
          <p:cNvPr id="4" name="Title 3"/>
          <p:cNvSpPr>
            <a:spLocks noGrp="1"/>
          </p:cNvSpPr>
          <p:nvPr>
            <p:ph type="title"/>
          </p:nvPr>
        </p:nvSpPr>
        <p:spPr/>
        <p:txBody>
          <a:bodyPr>
            <a:normAutofit/>
          </a:bodyPr>
          <a:lstStyle/>
          <a:p>
            <a:r>
              <a:rPr lang="en-US" sz="6000" b="1"/>
              <a:t>4.</a:t>
            </a:r>
            <a:r>
              <a:rPr lang="en-US" sz="5400"/>
              <a:t> </a:t>
            </a:r>
            <a:r>
              <a:rPr lang="en-US" b="1" u="sng"/>
              <a:t>Three Sisters Video</a:t>
            </a:r>
          </a:p>
        </p:txBody>
      </p:sp>
      <p:sp>
        <p:nvSpPr>
          <p:cNvPr id="6" name="Content Placeholder 5"/>
          <p:cNvSpPr>
            <a:spLocks noGrp="1"/>
          </p:cNvSpPr>
          <p:nvPr>
            <p:ph idx="1"/>
          </p:nvPr>
        </p:nvSpPr>
        <p:spPr>
          <a:xfrm>
            <a:off x="1434480" y="1783304"/>
            <a:ext cx="6913743" cy="3777622"/>
          </a:xfrm>
        </p:spPr>
        <p:txBody>
          <a:bodyPr vert="horz" lIns="91440" tIns="45720" rIns="91440" bIns="45720" rtlCol="0" anchor="t">
            <a:normAutofit lnSpcReduction="10000"/>
          </a:bodyPr>
          <a:lstStyle/>
          <a:p>
            <a:pPr>
              <a:spcBef>
                <a:spcPts val="0"/>
              </a:spcBef>
            </a:pPr>
            <a:r>
              <a:rPr lang="en-US" dirty="0">
                <a:solidFill>
                  <a:schemeClr val="tx1"/>
                </a:solidFill>
                <a:ea typeface="+mn-lt"/>
                <a:cs typeface="+mn-lt"/>
              </a:rPr>
              <a:t>Watch the following video segments in </a:t>
            </a:r>
            <a:r>
              <a:rPr lang="en-CA" sz="1600" b="1" dirty="0">
                <a:solidFill>
                  <a:schemeClr val="bg2">
                    <a:lumMod val="25000"/>
                  </a:schemeClr>
                </a:solidFill>
                <a:hlinkClick r:id="rId4">
                  <a:extLst>
                    <a:ext uri="{A12FA001-AC4F-418D-AE19-62706E023703}">
                      <ahyp:hlinkClr xmlns="" xmlns:ahyp="http://schemas.microsoft.com/office/drawing/2018/hyperlinkcolor" val="tx"/>
                    </a:ext>
                  </a:extLst>
                </a:hlinkClick>
              </a:rPr>
              <a:t>The Three Sisters – YouTube</a:t>
            </a:r>
            <a:r>
              <a:rPr lang="en-CA" sz="1600" b="1" dirty="0">
                <a:solidFill>
                  <a:schemeClr val="bg2">
                    <a:lumMod val="25000"/>
                  </a:schemeClr>
                </a:solidFill>
              </a:rPr>
              <a:t> (20 min) </a:t>
            </a:r>
            <a:r>
              <a:rPr lang="en-US" dirty="0">
                <a:solidFill>
                  <a:schemeClr val="tx1"/>
                </a:solidFill>
                <a:ea typeface="+mn-lt"/>
                <a:cs typeface="+mn-lt"/>
              </a:rPr>
              <a:t>from New World Ideas:</a:t>
            </a:r>
          </a:p>
          <a:p>
            <a:pPr lvl="1"/>
            <a:r>
              <a:rPr lang="en-US" dirty="0">
                <a:solidFill>
                  <a:schemeClr val="tx1"/>
                </a:solidFill>
                <a:ea typeface="+mn-lt"/>
                <a:cs typeface="+mn-lt"/>
              </a:rPr>
              <a:t>Intro</a:t>
            </a:r>
          </a:p>
          <a:p>
            <a:pPr lvl="1"/>
            <a:r>
              <a:rPr lang="en-US" dirty="0">
                <a:solidFill>
                  <a:schemeClr val="tx1"/>
                </a:solidFill>
                <a:ea typeface="+mn-lt"/>
                <a:cs typeface="+mn-lt"/>
              </a:rPr>
              <a:t>History of Indigenous farming</a:t>
            </a:r>
          </a:p>
          <a:p>
            <a:pPr lvl="1"/>
            <a:r>
              <a:rPr lang="en-US" dirty="0">
                <a:solidFill>
                  <a:schemeClr val="tx1"/>
                </a:solidFill>
                <a:ea typeface="+mn-lt"/>
                <a:cs typeface="+mn-lt"/>
              </a:rPr>
              <a:t>The Three Sisters and Companion Planting</a:t>
            </a:r>
          </a:p>
          <a:p>
            <a:pPr lvl="1"/>
            <a:r>
              <a:rPr lang="en-US" dirty="0">
                <a:solidFill>
                  <a:schemeClr val="tx1"/>
                </a:solidFill>
                <a:ea typeface="+mn-lt"/>
                <a:cs typeface="+mn-lt"/>
              </a:rPr>
              <a:t>The Gift of Innovative Foods</a:t>
            </a:r>
          </a:p>
          <a:p>
            <a:pPr lvl="1"/>
            <a:r>
              <a:rPr lang="en-US" dirty="0">
                <a:solidFill>
                  <a:schemeClr val="tx1"/>
                </a:solidFill>
                <a:ea typeface="+mn-lt"/>
                <a:cs typeface="+mn-lt"/>
              </a:rPr>
              <a:t>Food Sovereignty and Gardens</a:t>
            </a:r>
          </a:p>
          <a:p>
            <a:pPr lvl="1"/>
            <a:r>
              <a:rPr lang="en-US" dirty="0">
                <a:solidFill>
                  <a:schemeClr val="tx1"/>
                </a:solidFill>
                <a:ea typeface="+mn-lt"/>
                <a:cs typeface="+mn-lt"/>
              </a:rPr>
              <a:t>Restaurants</a:t>
            </a:r>
          </a:p>
          <a:p>
            <a:pPr lvl="1"/>
            <a:r>
              <a:rPr lang="en-US" dirty="0">
                <a:solidFill>
                  <a:schemeClr val="tx1"/>
                </a:solidFill>
                <a:ea typeface="+mn-lt"/>
                <a:cs typeface="+mn-lt"/>
              </a:rPr>
              <a:t>Closing</a:t>
            </a:r>
          </a:p>
          <a:p>
            <a:pPr lvl="1"/>
            <a:endParaRPr lang="en-US" dirty="0">
              <a:solidFill>
                <a:schemeClr val="tx1"/>
              </a:solidFill>
              <a:ea typeface="+mn-lt"/>
              <a:cs typeface="+mn-lt"/>
            </a:endParaRPr>
          </a:p>
          <a:p>
            <a:r>
              <a:rPr lang="en-US" dirty="0">
                <a:solidFill>
                  <a:schemeClr val="tx1"/>
                </a:solidFill>
              </a:rPr>
              <a:t>Complete BLM 4, in sections, </a:t>
            </a:r>
            <a:r>
              <a:rPr lang="en-US" dirty="0">
                <a:solidFill>
                  <a:schemeClr val="tx1"/>
                </a:solidFill>
                <a:ea typeface="+mn-lt"/>
                <a:cs typeface="+mn-lt"/>
              </a:rPr>
              <a:t>as you watch the video.</a:t>
            </a:r>
          </a:p>
          <a:p>
            <a:endParaRPr lang="en-US" dirty="0">
              <a:solidFill>
                <a:schemeClr val="tx1"/>
              </a:solidFill>
            </a:endParaRPr>
          </a:p>
          <a:p>
            <a:endParaRPr lang="en-US" dirty="0"/>
          </a:p>
          <a:p>
            <a:endParaRPr lang="en-US" dirty="0"/>
          </a:p>
          <a:p>
            <a:pPr lvl="1"/>
            <a:endParaRPr lang="en-US" dirty="0"/>
          </a:p>
        </p:txBody>
      </p:sp>
      <p:sp>
        <p:nvSpPr>
          <p:cNvPr id="7" name="Sun 6">
            <a:extLst>
              <a:ext uri="{FF2B5EF4-FFF2-40B4-BE49-F238E27FC236}">
                <a16:creationId xmlns:a16="http://schemas.microsoft.com/office/drawing/2014/main" id="{1636BC8F-B7FC-4DAF-84D5-40C1D720DD12}"/>
              </a:ext>
            </a:extLst>
          </p:cNvPr>
          <p:cNvSpPr/>
          <p:nvPr/>
        </p:nvSpPr>
        <p:spPr>
          <a:xfrm>
            <a:off x="7651325" y="5439229"/>
            <a:ext cx="1393796" cy="12808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BLM 4</a:t>
            </a:r>
            <a:endParaRPr lang="en-CA" sz="1100"/>
          </a:p>
        </p:txBody>
      </p:sp>
      <p:pic>
        <p:nvPicPr>
          <p:cNvPr id="14" name="Picture 13">
            <a:extLst>
              <a:ext uri="{FF2B5EF4-FFF2-40B4-BE49-F238E27FC236}">
                <a16:creationId xmlns:a16="http://schemas.microsoft.com/office/drawing/2014/main" id="{54A3556C-382C-451C-8E8A-27CB47C505D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5860579" y="2616341"/>
            <a:ext cx="3167320" cy="2111547"/>
          </a:xfrm>
          <a:prstGeom prst="rect">
            <a:avLst/>
          </a:prstGeom>
        </p:spPr>
      </p:pic>
      <p:sp>
        <p:nvSpPr>
          <p:cNvPr id="15" name="TextBox 14">
            <a:extLst>
              <a:ext uri="{FF2B5EF4-FFF2-40B4-BE49-F238E27FC236}">
                <a16:creationId xmlns:a16="http://schemas.microsoft.com/office/drawing/2014/main" id="{D0CB9EF5-7FD1-4354-80D0-64516796AD06}"/>
              </a:ext>
            </a:extLst>
          </p:cNvPr>
          <p:cNvSpPr txBox="1"/>
          <p:nvPr/>
        </p:nvSpPr>
        <p:spPr>
          <a:xfrm>
            <a:off x="5744478" y="6822071"/>
            <a:ext cx="3399522" cy="230832"/>
          </a:xfrm>
          <a:prstGeom prst="rect">
            <a:avLst/>
          </a:prstGeom>
          <a:noFill/>
        </p:spPr>
        <p:txBody>
          <a:bodyPr wrap="square" rtlCol="0">
            <a:spAutoFit/>
          </a:bodyPr>
          <a:lstStyle/>
          <a:p>
            <a:r>
              <a:rPr lang="en-CA" sz="900">
                <a:hlinkClick r:id="rId6" tooltip="http://www.pngall.com/vegetable-png/download/1915"/>
              </a:rPr>
              <a:t>This Photo</a:t>
            </a:r>
            <a:r>
              <a:rPr lang="en-CA" sz="900"/>
              <a:t> by Unknown Author is licensed under </a:t>
            </a:r>
            <a:r>
              <a:rPr lang="en-CA" sz="900">
                <a:hlinkClick r:id="rId7" tooltip="https://creativecommons.org/licenses/by-nc/3.0/"/>
              </a:rPr>
              <a:t>CC BY-NC</a:t>
            </a:r>
            <a:endParaRPr lang="en-CA" sz="900"/>
          </a:p>
        </p:txBody>
      </p:sp>
    </p:spTree>
    <p:extLst>
      <p:ext uri="{BB962C8B-B14F-4D97-AF65-F5344CB8AC3E}">
        <p14:creationId xmlns:p14="http://schemas.microsoft.com/office/powerpoint/2010/main" val="18143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down)">
                                      <p:cBhvr>
                                        <p:cTn id="25" dur="500"/>
                                        <p:tgtEl>
                                          <p:spTgt spid="6">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down)">
                                      <p:cBhvr>
                                        <p:cTn id="28" dur="500"/>
                                        <p:tgtEl>
                                          <p:spTgt spid="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wipe(down)">
                                      <p:cBhvr>
                                        <p:cTn id="3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3289" y="624110"/>
            <a:ext cx="6995604" cy="1280890"/>
          </a:xfrm>
        </p:spPr>
        <p:txBody>
          <a:bodyPr>
            <a:normAutofit fontScale="90000"/>
          </a:bodyPr>
          <a:lstStyle/>
          <a:p>
            <a:r>
              <a:rPr lang="en-US" sz="6000" b="1"/>
              <a:t>5. </a:t>
            </a:r>
            <a:r>
              <a:rPr lang="en-US" sz="4400" b="1" u="sng"/>
              <a:t>Manitoba's First Farmers </a:t>
            </a:r>
          </a:p>
        </p:txBody>
      </p:sp>
      <p:sp>
        <p:nvSpPr>
          <p:cNvPr id="4" name="Oval 3">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a:hlinkClick r:id="rId3" action="ppaction://hlinksldjump"/>
              </a:rPr>
              <a:t>Choice Board</a:t>
            </a:r>
            <a:endParaRPr lang="en-US" sz="1200"/>
          </a:p>
        </p:txBody>
      </p:sp>
      <p:sp>
        <p:nvSpPr>
          <p:cNvPr id="6" name="Sun 5">
            <a:extLst>
              <a:ext uri="{FF2B5EF4-FFF2-40B4-BE49-F238E27FC236}">
                <a16:creationId xmlns:a16="http://schemas.microsoft.com/office/drawing/2014/main" id="{97BB1AB7-962C-4D9A-88A0-C6E402A797DA}"/>
              </a:ext>
            </a:extLst>
          </p:cNvPr>
          <p:cNvSpPr/>
          <p:nvPr/>
        </p:nvSpPr>
        <p:spPr>
          <a:xfrm>
            <a:off x="7714695" y="5539665"/>
            <a:ext cx="1330426" cy="118045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BLM 5</a:t>
            </a:r>
            <a:endParaRPr lang="en-CA" sz="1100"/>
          </a:p>
        </p:txBody>
      </p:sp>
      <p:sp>
        <p:nvSpPr>
          <p:cNvPr id="7" name="Content Placeholder 5">
            <a:extLst>
              <a:ext uri="{FF2B5EF4-FFF2-40B4-BE49-F238E27FC236}">
                <a16:creationId xmlns:a16="http://schemas.microsoft.com/office/drawing/2014/main" id="{A173B937-0C7B-4C20-89F7-B4D7B9310086}"/>
              </a:ext>
            </a:extLst>
          </p:cNvPr>
          <p:cNvSpPr txBox="1">
            <a:spLocks/>
          </p:cNvSpPr>
          <p:nvPr/>
        </p:nvSpPr>
        <p:spPr>
          <a:xfrm>
            <a:off x="1740023" y="1589102"/>
            <a:ext cx="4818244" cy="3482359"/>
          </a:xfrm>
          <a:prstGeom prst="rect">
            <a:avLst/>
          </a:prstGeom>
        </p:spPr>
        <p:txBody>
          <a:bodyPr vert="horz" lIns="91440" tIns="45720" rIns="91440" bIns="45720" rtlCol="0" anchor="t">
            <a:normAutofit fontScale="70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solidFill>
                <a:schemeClr val="tx1"/>
              </a:solidFill>
            </a:endParaRPr>
          </a:p>
          <a:p>
            <a:r>
              <a:rPr lang="en-US" sz="2300" b="1" dirty="0">
                <a:solidFill>
                  <a:schemeClr val="tx1"/>
                </a:solidFill>
              </a:rPr>
              <a:t>Watch the </a:t>
            </a:r>
            <a:r>
              <a:rPr lang="en-US" sz="2300" b="1" i="1" dirty="0">
                <a:solidFill>
                  <a:schemeClr val="tx1"/>
                </a:solidFill>
              </a:rPr>
              <a:t>Lockport Dig </a:t>
            </a:r>
            <a:r>
              <a:rPr lang="en-US" sz="2300" b="1" dirty="0">
                <a:solidFill>
                  <a:schemeClr val="tx1"/>
                </a:solidFill>
              </a:rPr>
              <a:t>section, from </a:t>
            </a:r>
            <a:r>
              <a:rPr lang="en-US" sz="2300" b="1" dirty="0">
                <a:solidFill>
                  <a:schemeClr val="tx1"/>
                </a:solidFill>
                <a:ea typeface="+mn-lt"/>
                <a:cs typeface="+mn-lt"/>
              </a:rPr>
              <a:t>6:25-10:15 minutes, </a:t>
            </a:r>
            <a:r>
              <a:rPr lang="en-US" sz="2300" b="1" dirty="0">
                <a:solidFill>
                  <a:schemeClr val="tx1"/>
                </a:solidFill>
              </a:rPr>
              <a:t>of </a:t>
            </a:r>
            <a:r>
              <a:rPr lang="en-CA" sz="2300" dirty="0">
                <a:hlinkClick r:id="rId4"/>
              </a:rPr>
              <a:t>The Three Sisters – YouTube</a:t>
            </a:r>
            <a:r>
              <a:rPr lang="en-US" sz="2300" i="1" dirty="0">
                <a:solidFill>
                  <a:schemeClr val="tx1"/>
                </a:solidFill>
              </a:rPr>
              <a:t> </a:t>
            </a:r>
            <a:r>
              <a:rPr lang="en-US" sz="2300" b="1" dirty="0">
                <a:solidFill>
                  <a:schemeClr val="tx1"/>
                </a:solidFill>
              </a:rPr>
              <a:t>video</a:t>
            </a:r>
            <a:r>
              <a:rPr lang="en-US" sz="2300" dirty="0">
                <a:solidFill>
                  <a:schemeClr val="tx1"/>
                </a:solidFill>
                <a:ea typeface="+mn-lt"/>
                <a:cs typeface="+mn-lt"/>
              </a:rPr>
              <a:t>.</a:t>
            </a:r>
          </a:p>
          <a:p>
            <a:endParaRPr lang="en-US" sz="1900" dirty="0">
              <a:ea typeface="+mn-lt"/>
              <a:cs typeface="+mn-lt"/>
            </a:endParaRPr>
          </a:p>
          <a:p>
            <a:r>
              <a:rPr lang="en-US" sz="2300" b="1" dirty="0">
                <a:solidFill>
                  <a:schemeClr val="tx1"/>
                </a:solidFill>
              </a:rPr>
              <a:t>As you watch, think about:</a:t>
            </a:r>
          </a:p>
          <a:p>
            <a:pPr lvl="1"/>
            <a:r>
              <a:rPr lang="en-US" b="1" dirty="0">
                <a:solidFill>
                  <a:schemeClr val="tx1"/>
                </a:solidFill>
              </a:rPr>
              <a:t>Where corn comes from.</a:t>
            </a:r>
          </a:p>
          <a:p>
            <a:pPr lvl="1"/>
            <a:r>
              <a:rPr lang="en-US" b="1" dirty="0">
                <a:solidFill>
                  <a:schemeClr val="tx1"/>
                </a:solidFill>
              </a:rPr>
              <a:t>The lives and habits of the early First Nation peoples. </a:t>
            </a:r>
          </a:p>
          <a:p>
            <a:pPr lvl="1"/>
            <a:r>
              <a:rPr lang="en-US" b="1" dirty="0">
                <a:solidFill>
                  <a:schemeClr val="tx1"/>
                </a:solidFill>
              </a:rPr>
              <a:t>What the archeologists are doing? </a:t>
            </a:r>
          </a:p>
          <a:p>
            <a:pPr lvl="1"/>
            <a:r>
              <a:rPr lang="en-US" b="1" dirty="0">
                <a:solidFill>
                  <a:schemeClr val="tx1"/>
                </a:solidFill>
              </a:rPr>
              <a:t>The artifacts that were found.</a:t>
            </a:r>
          </a:p>
          <a:p>
            <a:pPr lvl="1"/>
            <a:endParaRPr lang="en-US" dirty="0">
              <a:solidFill>
                <a:schemeClr val="tx1"/>
              </a:solidFill>
            </a:endParaRPr>
          </a:p>
          <a:p>
            <a:r>
              <a:rPr lang="en-US" sz="2300" b="1" dirty="0">
                <a:solidFill>
                  <a:schemeClr val="tx1"/>
                </a:solidFill>
              </a:rPr>
              <a:t>Imagine what it must be like to be an archeologist. </a:t>
            </a:r>
            <a:r>
              <a:rPr lang="en-US" sz="2300" dirty="0">
                <a:solidFill>
                  <a:schemeClr val="tx1"/>
                </a:solidFill>
              </a:rPr>
              <a:t>Complete BLM 5.</a:t>
            </a:r>
            <a:endParaRPr lang="en-US" sz="2300" dirty="0">
              <a:solidFill>
                <a:schemeClr val="tx1"/>
              </a:solidFill>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highlight>
                <a:srgbClr val="FFFF00"/>
              </a:highlight>
              <a:ea typeface="+mn-lt"/>
              <a:cs typeface="+mn-lt"/>
            </a:endParaRPr>
          </a:p>
          <a:p>
            <a:endParaRPr lang="en-US" dirty="0">
              <a:highlight>
                <a:srgbClr val="FFFF00"/>
              </a:highlight>
            </a:endParaRPr>
          </a:p>
          <a:p>
            <a:endParaRPr lang="en-US" dirty="0">
              <a:highlight>
                <a:srgbClr val="FFFF00"/>
              </a:highlight>
            </a:endParaRPr>
          </a:p>
          <a:p>
            <a:endParaRPr lang="en-US" dirty="0"/>
          </a:p>
          <a:p>
            <a:pPr lvl="1"/>
            <a:endParaRPr lang="en-US" dirty="0"/>
          </a:p>
        </p:txBody>
      </p:sp>
      <p:pic>
        <p:nvPicPr>
          <p:cNvPr id="14" name="Picture 13" descr="A picture containing grass, outdoor, tree, person&#10;&#10;Description automatically generated">
            <a:extLst>
              <a:ext uri="{FF2B5EF4-FFF2-40B4-BE49-F238E27FC236}">
                <a16:creationId xmlns:a16="http://schemas.microsoft.com/office/drawing/2014/main" id="{9783496B-068F-4B99-9998-43D8DA459A7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32617"/>
          <a:stretch/>
        </p:blipFill>
        <p:spPr>
          <a:xfrm>
            <a:off x="6302039" y="2200702"/>
            <a:ext cx="2486854" cy="2456595"/>
          </a:xfrm>
          <a:prstGeom prst="rect">
            <a:avLst/>
          </a:prstGeom>
        </p:spPr>
      </p:pic>
      <p:sp>
        <p:nvSpPr>
          <p:cNvPr id="15" name="TextBox 14">
            <a:extLst>
              <a:ext uri="{FF2B5EF4-FFF2-40B4-BE49-F238E27FC236}">
                <a16:creationId xmlns:a16="http://schemas.microsoft.com/office/drawing/2014/main" id="{41334E32-20A9-4224-A532-A2DDCCBDA031}"/>
              </a:ext>
            </a:extLst>
          </p:cNvPr>
          <p:cNvSpPr txBox="1"/>
          <p:nvPr/>
        </p:nvSpPr>
        <p:spPr>
          <a:xfrm>
            <a:off x="5413473" y="6824255"/>
            <a:ext cx="3730527" cy="230832"/>
          </a:xfrm>
          <a:prstGeom prst="rect">
            <a:avLst/>
          </a:prstGeom>
          <a:noFill/>
        </p:spPr>
        <p:txBody>
          <a:bodyPr wrap="square" rtlCol="0">
            <a:spAutoFit/>
          </a:bodyPr>
          <a:lstStyle/>
          <a:p>
            <a:r>
              <a:rPr lang="en-CA" sz="900" dirty="0">
                <a:hlinkClick r:id="rId6" tooltip="https://streets.mn/2016/05/16/digging-history/"/>
              </a:rPr>
              <a:t>This Photo</a:t>
            </a:r>
            <a:r>
              <a:rPr lang="en-CA" sz="900" dirty="0"/>
              <a:t> by Unknown Author is licensed under </a:t>
            </a:r>
            <a:r>
              <a:rPr lang="en-CA" sz="900" dirty="0">
                <a:hlinkClick r:id="rId7" tooltip="https://creativecommons.org/licenses/by-nc-nd/3.0/"/>
              </a:rPr>
              <a:t>CC BY-NC-ND</a:t>
            </a:r>
            <a:endParaRPr lang="en-CA" sz="900" dirty="0"/>
          </a:p>
        </p:txBody>
      </p:sp>
      <p:sp>
        <p:nvSpPr>
          <p:cNvPr id="17" name="TextBox 16">
            <a:extLst>
              <a:ext uri="{FF2B5EF4-FFF2-40B4-BE49-F238E27FC236}">
                <a16:creationId xmlns:a16="http://schemas.microsoft.com/office/drawing/2014/main" id="{1675986A-B767-48E4-BDD1-829181893B86}"/>
              </a:ext>
            </a:extLst>
          </p:cNvPr>
          <p:cNvSpPr txBox="1"/>
          <p:nvPr/>
        </p:nvSpPr>
        <p:spPr>
          <a:xfrm>
            <a:off x="1031473" y="5140557"/>
            <a:ext cx="7269148" cy="1661993"/>
          </a:xfrm>
          <a:prstGeom prst="rect">
            <a:avLst/>
          </a:prstGeom>
          <a:noFill/>
        </p:spPr>
        <p:txBody>
          <a:bodyPr wrap="square" rtlCol="0">
            <a:spAutoFit/>
          </a:bodyPr>
          <a:lstStyle/>
          <a:p>
            <a:r>
              <a:rPr lang="en-US" sz="1200" b="1" u="sng" dirty="0"/>
              <a:t>You may want to explore the links below to learn more about the Lockport dig and archeology</a:t>
            </a:r>
            <a:r>
              <a:rPr lang="en-US" sz="1200" b="1" dirty="0"/>
              <a:t>:</a:t>
            </a:r>
            <a:br>
              <a:rPr lang="en-US" sz="1200" b="1" dirty="0"/>
            </a:br>
            <a:endParaRPr lang="en-US" sz="1200" b="1" dirty="0"/>
          </a:p>
          <a:p>
            <a:r>
              <a:rPr lang="en-US" sz="1200" dirty="0">
                <a:hlinkClick r:id="rId8"/>
              </a:rPr>
              <a:t>​</a:t>
            </a:r>
            <a:r>
              <a:rPr lang="en" sz="1200" u="sng" dirty="0"/>
              <a:t>CBC News Article</a:t>
            </a:r>
            <a:r>
              <a:rPr lang="en" sz="1200" b="1" dirty="0"/>
              <a:t>: </a:t>
            </a:r>
            <a:r>
              <a:rPr lang="en-US" sz="1200" dirty="0">
                <a:hlinkClick r:id="rId8"/>
              </a:rPr>
              <a:t>Anthropology students digging at Lockport site for connections to Aboriginal agriculture | CBC News</a:t>
            </a:r>
            <a:endParaRPr lang="en-US" sz="1200" dirty="0"/>
          </a:p>
          <a:p>
            <a:r>
              <a:rPr lang="en-US" sz="1200" dirty="0"/>
              <a:t/>
            </a:r>
            <a:br>
              <a:rPr lang="en-US" sz="1200" dirty="0"/>
            </a:br>
            <a:r>
              <a:rPr lang="en-US" sz="1200" u="sng" dirty="0"/>
              <a:t>Wild Archeology </a:t>
            </a:r>
            <a:r>
              <a:rPr lang="en-US" sz="1200" dirty="0"/>
              <a:t>– </a:t>
            </a:r>
            <a:r>
              <a:rPr lang="en-US" sz="1200" dirty="0" err="1"/>
              <a:t>Diggin</a:t>
            </a:r>
            <a:r>
              <a:rPr lang="en-US" sz="1200" dirty="0"/>
              <a:t> Away -</a:t>
            </a:r>
            <a:r>
              <a:rPr lang="en-US" sz="1200" i="1" dirty="0"/>
              <a:t>Virtual Reality YouTube Video</a:t>
            </a:r>
            <a:r>
              <a:rPr lang="en-US" sz="1200" b="1" u="sng" dirty="0"/>
              <a:t/>
            </a:r>
            <a:br>
              <a:rPr lang="en-US" sz="1200" b="1" u="sng" dirty="0"/>
            </a:br>
            <a:r>
              <a:rPr lang="en-CA" sz="1200" dirty="0">
                <a:hlinkClick r:id="rId9"/>
              </a:rPr>
              <a:t>207 </a:t>
            </a:r>
            <a:r>
              <a:rPr lang="en-CA" sz="1200" dirty="0" err="1">
                <a:hlinkClick r:id="rId9"/>
              </a:rPr>
              <a:t>Diggin</a:t>
            </a:r>
            <a:r>
              <a:rPr lang="en-CA" sz="1200" dirty="0">
                <a:hlinkClick r:id="rId9"/>
              </a:rPr>
              <a:t> Away – YouTube</a:t>
            </a:r>
            <a:r>
              <a:rPr lang="en-CA" sz="1200" dirty="0"/>
              <a:t> (5 min)</a:t>
            </a:r>
          </a:p>
          <a:p>
            <a:endParaRPr lang="en-CA" dirty="0"/>
          </a:p>
        </p:txBody>
      </p:sp>
    </p:spTree>
    <p:extLst>
      <p:ext uri="{BB962C8B-B14F-4D97-AF65-F5344CB8AC3E}">
        <p14:creationId xmlns:p14="http://schemas.microsoft.com/office/powerpoint/2010/main" val="324387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000"/>
                                        <p:tgtEl>
                                          <p:spTgt spid="7">
                                            <p:txEl>
                                              <p:pRg st="4" end="4"/>
                                            </p:txEl>
                                          </p:spTgt>
                                        </p:tgtEl>
                                      </p:cBhvr>
                                    </p:animEffect>
                                    <p:anim calcmode="lin" valueType="num">
                                      <p:cBhvr>
                                        <p:cTn id="2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1000"/>
                                        <p:tgtEl>
                                          <p:spTgt spid="7">
                                            <p:txEl>
                                              <p:pRg st="5" end="5"/>
                                            </p:txEl>
                                          </p:spTgt>
                                        </p:tgtEl>
                                      </p:cBhvr>
                                    </p:animEffect>
                                    <p:anim calcmode="lin" valueType="num">
                                      <p:cBhvr>
                                        <p:cTn id="3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1000"/>
                                        <p:tgtEl>
                                          <p:spTgt spid="7">
                                            <p:txEl>
                                              <p:pRg st="6" end="6"/>
                                            </p:txEl>
                                          </p:spTgt>
                                        </p:tgtEl>
                                      </p:cBhvr>
                                    </p:animEffect>
                                    <p:anim calcmode="lin" valueType="num">
                                      <p:cBhvr>
                                        <p:cTn id="3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fade">
                                      <p:cBhvr>
                                        <p:cTn id="41" dur="1000"/>
                                        <p:tgtEl>
                                          <p:spTgt spid="7">
                                            <p:txEl>
                                              <p:pRg st="7" end="7"/>
                                            </p:txEl>
                                          </p:spTgt>
                                        </p:tgtEl>
                                      </p:cBhvr>
                                    </p:animEffect>
                                    <p:anim calcmode="lin" valueType="num">
                                      <p:cBhvr>
                                        <p:cTn id="4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9" end="9"/>
                                            </p:txEl>
                                          </p:spTgt>
                                        </p:tgtEl>
                                        <p:attrNameLst>
                                          <p:attrName>style.visibility</p:attrName>
                                        </p:attrNameLst>
                                      </p:cBhvr>
                                      <p:to>
                                        <p:strVal val="visible"/>
                                      </p:to>
                                    </p:set>
                                    <p:animEffect transition="in" filter="fade">
                                      <p:cBhvr>
                                        <p:cTn id="48" dur="1000"/>
                                        <p:tgtEl>
                                          <p:spTgt spid="7">
                                            <p:txEl>
                                              <p:pRg st="9" end="9"/>
                                            </p:txEl>
                                          </p:spTgt>
                                        </p:tgtEl>
                                      </p:cBhvr>
                                    </p:animEffect>
                                    <p:anim calcmode="lin" valueType="num">
                                      <p:cBhvr>
                                        <p:cTn id="49"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7"/>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22D8539CD5974E9B682DA4AE0A1EA1" ma:contentTypeVersion="12" ma:contentTypeDescription="Create a new document." ma:contentTypeScope="" ma:versionID="34a8ac898f83f8a177f094e6ffd57e06">
  <xsd:schema xmlns:xsd="http://www.w3.org/2001/XMLSchema" xmlns:xs="http://www.w3.org/2001/XMLSchema" xmlns:p="http://schemas.microsoft.com/office/2006/metadata/properties" xmlns:ns3="3fbc4532-7338-4087-b185-3e93b3f50667" xmlns:ns4="051119ac-5e13-4757-8818-3d7ccd275f01" targetNamespace="http://schemas.microsoft.com/office/2006/metadata/properties" ma:root="true" ma:fieldsID="eacfb86d1a26c25f64eb6bcd998da471" ns3:_="" ns4:_="">
    <xsd:import namespace="3fbc4532-7338-4087-b185-3e93b3f50667"/>
    <xsd:import namespace="051119ac-5e13-4757-8818-3d7ccd275f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c4532-7338-4087-b185-3e93b3f50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1119ac-5e13-4757-8818-3d7ccd275f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83877E-1FB2-4BF2-BC54-F727B4E389F6}">
  <ds:schemaRefs>
    <ds:schemaRef ds:uri="051119ac-5e13-4757-8818-3d7ccd275f01"/>
    <ds:schemaRef ds:uri="3fbc4532-7338-4087-b185-3e93b3f506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EA3D9D-C405-43F0-99A2-A77D0E479D44}">
  <ds:schemaRefs>
    <ds:schemaRef ds:uri="http://purl.org/dc/terms/"/>
    <ds:schemaRef ds:uri="http://schemas.openxmlformats.org/package/2006/metadata/core-properties"/>
    <ds:schemaRef ds:uri="http://schemas.microsoft.com/office/2006/documentManagement/types"/>
    <ds:schemaRef ds:uri="3fbc4532-7338-4087-b185-3e93b3f50667"/>
    <ds:schemaRef ds:uri="http://schemas.microsoft.com/office/infopath/2007/PartnerControls"/>
    <ds:schemaRef ds:uri="http://purl.org/dc/elements/1.1/"/>
    <ds:schemaRef ds:uri="http://schemas.microsoft.com/office/2006/metadata/properties"/>
    <ds:schemaRef ds:uri="051119ac-5e13-4757-8818-3d7ccd275f01"/>
    <ds:schemaRef ds:uri="http://www.w3.org/XML/1998/namespace"/>
    <ds:schemaRef ds:uri="http://purl.org/dc/dcmitype/"/>
  </ds:schemaRefs>
</ds:datastoreItem>
</file>

<file path=customXml/itemProps3.xml><?xml version="1.0" encoding="utf-8"?>
<ds:datastoreItem xmlns:ds="http://schemas.openxmlformats.org/officeDocument/2006/customXml" ds:itemID="{59302DF5-860D-44F0-844C-C5C445BD52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615</TotalTime>
  <Words>2856</Words>
  <Application>Microsoft Office PowerPoint</Application>
  <PresentationFormat>On-screen Show (4:3)</PresentationFormat>
  <Paragraphs>314</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Rounded MT Bold</vt:lpstr>
      <vt:lpstr>Calibri</vt:lpstr>
      <vt:lpstr>Century Gothic</vt:lpstr>
      <vt:lpstr>Tw Cen MT</vt:lpstr>
      <vt:lpstr>Wingdings</vt:lpstr>
      <vt:lpstr>Wingdings 3</vt:lpstr>
      <vt:lpstr>Wisp</vt:lpstr>
      <vt:lpstr>PowerPoint Presentation</vt:lpstr>
      <vt:lpstr>Look at the pictures. </vt:lpstr>
      <vt:lpstr>Inquiry Question</vt:lpstr>
      <vt:lpstr>PowerPoint Presentation</vt:lpstr>
      <vt:lpstr>1. Three Sisters KWL</vt:lpstr>
      <vt:lpstr>2. Traditional Story</vt:lpstr>
      <vt:lpstr>3. Food Origins Sort &amp; Predict </vt:lpstr>
      <vt:lpstr>4. Three Sisters Video</vt:lpstr>
      <vt:lpstr>5. Manitoba's First Farmers </vt:lpstr>
      <vt:lpstr>6. Indigenous Perspectives of Food Plants </vt:lpstr>
      <vt:lpstr>7. A Day in the Life</vt:lpstr>
      <vt:lpstr>8. Seeds and Gardening </vt:lpstr>
      <vt:lpstr>Optional:  Garden Number Talk</vt:lpstr>
      <vt:lpstr>9. Recipes and Restaurants</vt:lpstr>
      <vt:lpstr>10. Final Project </vt:lpstr>
      <vt:lpstr>11.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 at the pictures.</dc:title>
  <dc:creator>Kim Berezka</dc:creator>
  <cp:lastModifiedBy>Harrison, Lynn (MET)</cp:lastModifiedBy>
  <cp:revision>38</cp:revision>
  <dcterms:created xsi:type="dcterms:W3CDTF">2021-01-26T21:26:13Z</dcterms:created>
  <dcterms:modified xsi:type="dcterms:W3CDTF">2021-02-10T12:56:03Z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0x010100F522D8539CD5974E9B682DA4AE0A1EA1</vt:lpwstr>
  </property>
</Properties>
</file>