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embeddedFontLst>
    <p:embeddedFont>
      <p:font typeface="Nixie One" panose="020B0604020202020204" charset="0"/>
      <p:regular r:id="rId50"/>
    </p:embeddedFont>
    <p:embeddedFont>
      <p:font typeface="Roboto Slab" panose="020B0604020202020204" charset="0"/>
      <p:regular r:id="rId51"/>
      <p:bold r:id="rId52"/>
    </p:embeddedFont>
    <p:embeddedFont>
      <p:font typeface="Patrick Hand" panose="020B0604020202020204" charset="0"/>
      <p:regular r:id="rId53"/>
    </p:embeddedFont>
    <p:embeddedFont>
      <p:font typeface="Impact" panose="020B0806030902050204" pitchFamily="3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221011-40D1-4A37-AB56-820E38D9B2C9}">
  <a:tblStyle styleId="{CB221011-40D1-4A37-AB56-820E38D9B2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ba9717f23_0_1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aba9717f23_0_1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9032e4c9e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a9032e4c9e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a9032e4c9e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a9032e4c9e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ba9717f23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ba9717f23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aba9717f23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aba9717f23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9032e4c9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a9032e4c9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a9032e4c9e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a9032e4c9e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ba9717f2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ba9717f2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aba9717f2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aba9717f2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aba9717f23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aba9717f23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aba9717f23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aba9717f2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ba9717f2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ba9717f2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aba9717f2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aba9717f2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ba9717f2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aba9717f2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aba9717f23_0_1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aba9717f23_0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b526436938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b526436938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more space for responses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aba9717f23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aba9717f23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aba9717f23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aba9717f23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aba9717f2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aba9717f2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b526436938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b526436938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526436938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b526436938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ba9717f2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aba9717f2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b526436938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b526436938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b5f74dcb3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b5f74dcb3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b526436938_1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b526436938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b526436938_1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b526436938_1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b526436938_1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b526436938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b526436938_1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b526436938_1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b5f74dcb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b5f74dcb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b5f74dcb32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b5f74dcb32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b526436938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b526436938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b5f74dcb32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b5f74dcb3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9032e4c9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9032e4c9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b5f74dcb32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b5f74dcb32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b5f74dcb32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b5f74dcb32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b5f74dcb32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b5f74dcb32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b5f74dcb32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b5f74dcb32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aba9717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aba9717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b526436938_1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b526436938_1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b5f74dcb32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b5f74dcb32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b526436938_1_1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b526436938_1_1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ba9717f23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ba9717f23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ba9717f23_0_1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aba9717f23_0_1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a9032e4c9e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a9032e4c9e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9032e4c9e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9032e4c9e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ba9717f23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aba9717f23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2" name="Google Shape;12;p2"/>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2">
  <p:cSld name="BLANK_2">
    <p:spTree>
      <p:nvGrpSpPr>
        <p:cNvPr id="1" name="Shape 91"/>
        <p:cNvGrpSpPr/>
        <p:nvPr/>
      </p:nvGrpSpPr>
      <p:grpSpPr>
        <a:xfrm>
          <a:off x="0" y="0"/>
          <a:ext cx="0" cy="0"/>
          <a:chOff x="0" y="0"/>
          <a:chExt cx="0" cy="0"/>
        </a:xfrm>
      </p:grpSpPr>
      <p:sp>
        <p:nvSpPr>
          <p:cNvPr id="92" name="Google Shape;92;p11"/>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93" name="Google Shape;93;p11"/>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a:off x="8892675"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98" name="Google Shape;98;p11"/>
          <p:cNvSpPr/>
          <p:nvPr/>
        </p:nvSpPr>
        <p:spPr>
          <a:xfrm>
            <a:off x="8892675"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a:off x="8892675"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a:off x="8892675"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a:off x="8892675"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txBox="1">
            <a:spLocks noGrp="1"/>
          </p:cNvSpPr>
          <p:nvPr>
            <p:ph type="sldNum" idx="12"/>
          </p:nvPr>
        </p:nvSpPr>
        <p:spPr>
          <a:xfrm>
            <a:off x="8841625"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
        <p:nvSpPr>
          <p:cNvPr id="103" name="Google Shape;103;p11"/>
          <p:cNvSpPr/>
          <p:nvPr/>
        </p:nvSpPr>
        <p:spPr>
          <a:xfrm rot="5400000">
            <a:off x="8363200" y="-324600"/>
            <a:ext cx="247200" cy="8964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04" name="Google Shape;104;p11"/>
          <p:cNvSpPr/>
          <p:nvPr/>
        </p:nvSpPr>
        <p:spPr>
          <a:xfrm rot="5400000">
            <a:off x="7071644" y="-770550"/>
            <a:ext cx="247200" cy="17883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rot="5400000">
            <a:off x="4893041" y="-1170900"/>
            <a:ext cx="247200" cy="25890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1"/>
          <p:cNvSpPr/>
          <p:nvPr/>
        </p:nvSpPr>
        <p:spPr>
          <a:xfrm rot="5400000">
            <a:off x="3087316" y="-387750"/>
            <a:ext cx="247200" cy="10227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1"/>
          <p:cNvSpPr/>
          <p:nvPr/>
        </p:nvSpPr>
        <p:spPr>
          <a:xfrm rot="5400000">
            <a:off x="1349834" y="-1102650"/>
            <a:ext cx="247200" cy="2452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flipH="1">
            <a:off x="552697" y="4571700"/>
            <a:ext cx="247200" cy="8964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09" name="Google Shape;109;p11"/>
          <p:cNvSpPr/>
          <p:nvPr/>
        </p:nvSpPr>
        <p:spPr>
          <a:xfrm rot="-5400000" flipH="1">
            <a:off x="1844253" y="4125750"/>
            <a:ext cx="247200" cy="17883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rot="-5400000" flipH="1">
            <a:off x="4022855" y="3725400"/>
            <a:ext cx="247200" cy="25890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flipH="1">
            <a:off x="5828581" y="4508550"/>
            <a:ext cx="247200" cy="10227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rot="-5400000" flipH="1">
            <a:off x="7566063" y="3793650"/>
            <a:ext cx="247200" cy="2452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13"/>
        <p:cNvGrpSpPr/>
        <p:nvPr/>
      </p:nvGrpSpPr>
      <p:grpSpPr>
        <a:xfrm>
          <a:off x="0" y="0"/>
          <a:ext cx="0" cy="0"/>
          <a:chOff x="0" y="0"/>
          <a:chExt cx="0" cy="0"/>
        </a:xfrm>
      </p:grpSpPr>
      <p:sp>
        <p:nvSpPr>
          <p:cNvPr id="114" name="Google Shape;114;p12"/>
          <p:cNvSpPr/>
          <p:nvPr/>
        </p:nvSpPr>
        <p:spPr>
          <a:xfrm>
            <a:off x="0" y="0"/>
            <a:ext cx="1107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15" name="Google Shape;115;p12"/>
          <p:cNvSpPr/>
          <p:nvPr/>
        </p:nvSpPr>
        <p:spPr>
          <a:xfrm>
            <a:off x="0" y="500625"/>
            <a:ext cx="1107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0" y="1553406"/>
            <a:ext cx="11070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2"/>
          <p:cNvSpPr/>
          <p:nvPr/>
        </p:nvSpPr>
        <p:spPr>
          <a:xfrm>
            <a:off x="0" y="3086100"/>
            <a:ext cx="11070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0" y="3691500"/>
            <a:ext cx="11070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
        <p:nvSpPr>
          <p:cNvPr id="120" name="Google Shape;120;p12"/>
          <p:cNvSpPr/>
          <p:nvPr/>
        </p:nvSpPr>
        <p:spPr>
          <a:xfrm>
            <a:off x="8037000" y="0"/>
            <a:ext cx="1107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21" name="Google Shape;121;p12"/>
          <p:cNvSpPr/>
          <p:nvPr/>
        </p:nvSpPr>
        <p:spPr>
          <a:xfrm>
            <a:off x="8037000" y="500625"/>
            <a:ext cx="1107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2"/>
          <p:cNvSpPr/>
          <p:nvPr/>
        </p:nvSpPr>
        <p:spPr>
          <a:xfrm>
            <a:off x="8037000" y="1553406"/>
            <a:ext cx="11070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
          <p:cNvSpPr/>
          <p:nvPr/>
        </p:nvSpPr>
        <p:spPr>
          <a:xfrm>
            <a:off x="8037000" y="3086100"/>
            <a:ext cx="11070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2"/>
          <p:cNvSpPr/>
          <p:nvPr/>
        </p:nvSpPr>
        <p:spPr>
          <a:xfrm>
            <a:off x="8037000" y="3691500"/>
            <a:ext cx="11070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tyle A">
  <p:cSld name="BLANK_1_1">
    <p:spTree>
      <p:nvGrpSpPr>
        <p:cNvPr id="1" name="Shape 125"/>
        <p:cNvGrpSpPr/>
        <p:nvPr/>
      </p:nvGrpSpPr>
      <p:grpSpPr>
        <a:xfrm>
          <a:off x="0" y="0"/>
          <a:ext cx="0" cy="0"/>
          <a:chOff x="0" y="0"/>
          <a:chExt cx="0" cy="0"/>
        </a:xfrm>
      </p:grpSpPr>
      <p:sp>
        <p:nvSpPr>
          <p:cNvPr id="126" name="Google Shape;126;p13"/>
          <p:cNvSpPr/>
          <p:nvPr/>
        </p:nvSpPr>
        <p:spPr>
          <a:xfrm>
            <a:off x="0" y="1148250"/>
            <a:ext cx="9144000" cy="28470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28" name="Google Shape;128;p13"/>
          <p:cNvSpPr/>
          <p:nvPr/>
        </p:nvSpPr>
        <p:spPr>
          <a:xfrm>
            <a:off x="0" y="500625"/>
            <a:ext cx="9144000" cy="7320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0" y="4333125"/>
            <a:ext cx="9144000" cy="8103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tyle B">
  <p:cSld name="BLANK_1_1_1">
    <p:spTree>
      <p:nvGrpSpPr>
        <p:cNvPr id="1" name="Shape 132"/>
        <p:cNvGrpSpPr/>
        <p:nvPr/>
      </p:nvGrpSpPr>
      <p:grpSpPr>
        <a:xfrm>
          <a:off x="0" y="0"/>
          <a:ext cx="0" cy="0"/>
          <a:chOff x="0" y="0"/>
          <a:chExt cx="0" cy="0"/>
        </a:xfrm>
      </p:grpSpPr>
      <p:sp>
        <p:nvSpPr>
          <p:cNvPr id="133" name="Google Shape;133;p14"/>
          <p:cNvSpPr/>
          <p:nvPr/>
        </p:nvSpPr>
        <p:spPr>
          <a:xfrm>
            <a:off x="0" y="4294550"/>
            <a:ext cx="9144000" cy="2412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35" name="Google Shape;135;p14"/>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39"/>
        <p:cNvGrpSpPr/>
        <p:nvPr/>
      </p:nvGrpSpPr>
      <p:grpSpPr>
        <a:xfrm>
          <a:off x="0" y="0"/>
          <a:ext cx="0" cy="0"/>
          <a:chOff x="0" y="0"/>
          <a:chExt cx="0" cy="0"/>
        </a:xfrm>
      </p:grpSpPr>
      <p:sp>
        <p:nvSpPr>
          <p:cNvPr id="140" name="Google Shape;140;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2" name="Google Shape;14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letely Blank">
  <p:cSld name="CUSTOM_4_2">
    <p:spTree>
      <p:nvGrpSpPr>
        <p:cNvPr id="1" name="Shape 143"/>
        <p:cNvGrpSpPr/>
        <p:nvPr/>
      </p:nvGrpSpPr>
      <p:grpSpPr>
        <a:xfrm>
          <a:off x="0" y="0"/>
          <a:ext cx="0" cy="0"/>
          <a:chOff x="0" y="0"/>
          <a:chExt cx="0" cy="0"/>
        </a:xfrm>
      </p:grpSpPr>
      <p:sp>
        <p:nvSpPr>
          <p:cNvPr id="144" name="Google Shape;144;p16"/>
          <p:cNvSpPr txBox="1">
            <a:spLocks noGrp="1"/>
          </p:cNvSpPr>
          <p:nvPr>
            <p:ph type="sldNum" idx="12"/>
          </p:nvPr>
        </p:nvSpPr>
        <p:spPr>
          <a:xfrm>
            <a:off x="8404375" y="4693376"/>
            <a:ext cx="548700" cy="3003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19" name="Google Shape;19;p3"/>
          <p:cNvSpPr/>
          <p:nvPr/>
        </p:nvSpPr>
        <p:spPr>
          <a:xfrm>
            <a:off x="0" y="4288499"/>
            <a:ext cx="34743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0" y="0"/>
            <a:ext cx="34743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1" name="Google Shape;21;p3"/>
          <p:cNvSpPr/>
          <p:nvPr/>
        </p:nvSpPr>
        <p:spPr>
          <a:xfrm>
            <a:off x="0" y="500626"/>
            <a:ext cx="34743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0" y="4493604"/>
            <a:ext cx="34743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0" y="4584075"/>
            <a:ext cx="34743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5"/>
        <p:cNvGrpSpPr/>
        <p:nvPr/>
      </p:nvGrpSpPr>
      <p:grpSpPr>
        <a:xfrm>
          <a:off x="0" y="0"/>
          <a:ext cx="0" cy="0"/>
          <a:chOff x="0" y="0"/>
          <a:chExt cx="0" cy="0"/>
        </a:xfrm>
      </p:grpSpPr>
      <p:sp>
        <p:nvSpPr>
          <p:cNvPr id="26" name="Google Shape;26;p4"/>
          <p:cNvSpPr/>
          <p:nvPr/>
        </p:nvSpPr>
        <p:spPr>
          <a:xfrm>
            <a:off x="0" y="1148250"/>
            <a:ext cx="9144000" cy="28470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3398538" y="1599538"/>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8" name="Google Shape;28;p4"/>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9" name="Google Shape;29;p4"/>
          <p:cNvSpPr/>
          <p:nvPr/>
        </p:nvSpPr>
        <p:spPr>
          <a:xfrm>
            <a:off x="0" y="500625"/>
            <a:ext cx="9144000" cy="7320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0" y="4333125"/>
            <a:ext cx="9144000" cy="8103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33" name="Google Shape;33;p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4"/>
        <p:cNvGrpSpPr/>
        <p:nvPr/>
      </p:nvGrpSpPr>
      <p:grpSpPr>
        <a:xfrm>
          <a:off x="0" y="0"/>
          <a:ext cx="0" cy="0"/>
          <a:chOff x="0" y="0"/>
          <a:chExt cx="0" cy="0"/>
        </a:xfrm>
      </p:grpSpPr>
      <p:sp>
        <p:nvSpPr>
          <p:cNvPr id="35" name="Google Shape;35;p5"/>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36" name="Google Shape;36;p5"/>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5"/>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41" name="Google Shape;41;p5"/>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wrap="square" lIns="91425" tIns="91425" rIns="91425" bIns="91425" anchor="t" anchorCtr="0">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43" name="Google Shape;43;p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46" name="Google Shape;46;p6"/>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6"/>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51" name="Google Shape;51;p6"/>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5"/>
        <p:cNvGrpSpPr/>
        <p:nvPr/>
      </p:nvGrpSpPr>
      <p:grpSpPr>
        <a:xfrm>
          <a:off x="0" y="0"/>
          <a:ext cx="0" cy="0"/>
          <a:chOff x="0" y="0"/>
          <a:chExt cx="0" cy="0"/>
        </a:xfrm>
      </p:grpSpPr>
      <p:sp>
        <p:nvSpPr>
          <p:cNvPr id="56" name="Google Shape;56;p7"/>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57" name="Google Shape;57;p7"/>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7"/>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62" name="Google Shape;62;p7"/>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3" name="Google Shape;63;p7"/>
          <p:cNvSpPr txBox="1">
            <a:spLocks noGrp="1"/>
          </p:cNvSpPr>
          <p:nvPr>
            <p:ph type="body" idx="1"/>
          </p:nvPr>
        </p:nvSpPr>
        <p:spPr>
          <a:xfrm>
            <a:off x="1146025"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4" name="Google Shape;64;p7"/>
          <p:cNvSpPr txBox="1">
            <a:spLocks noGrp="1"/>
          </p:cNvSpPr>
          <p:nvPr>
            <p:ph type="body" idx="2"/>
          </p:nvPr>
        </p:nvSpPr>
        <p:spPr>
          <a:xfrm>
            <a:off x="3679388"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7"/>
          <p:cNvSpPr txBox="1">
            <a:spLocks noGrp="1"/>
          </p:cNvSpPr>
          <p:nvPr>
            <p:ph type="body" idx="3"/>
          </p:nvPr>
        </p:nvSpPr>
        <p:spPr>
          <a:xfrm>
            <a:off x="6212750"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7"/>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8"/>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69" name="Google Shape;69;p8"/>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 name="Google Shape;73;p8"/>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74" name="Google Shape;74;p8"/>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75" name="Google Shape;75;p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
        <p:cNvGrpSpPr/>
        <p:nvPr/>
      </p:nvGrpSpPr>
      <p:grpSpPr>
        <a:xfrm>
          <a:off x="0" y="0"/>
          <a:ext cx="0" cy="0"/>
          <a:chOff x="0" y="0"/>
          <a:chExt cx="0" cy="0"/>
        </a:xfrm>
      </p:grpSpPr>
      <p:sp>
        <p:nvSpPr>
          <p:cNvPr id="77" name="Google Shape;77;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78" name="Google Shape;78;p9"/>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79" name="Google Shape;79;p9"/>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86" name="Google Shape;86;p10"/>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114454"/>
              </a:buClr>
              <a:buSzPts val="3000"/>
              <a:buFont typeface="Nixie One"/>
              <a:buChar char="▪"/>
              <a:defRPr sz="3000">
                <a:solidFill>
                  <a:srgbClr val="114454"/>
                </a:solidFill>
                <a:latin typeface="Nixie One"/>
                <a:ea typeface="Nixie One"/>
                <a:cs typeface="Nixie One"/>
                <a:sym typeface="Nixie One"/>
              </a:defRPr>
            </a:lvl1pPr>
            <a:lvl2pPr marL="914400" lvl="1"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2pPr>
            <a:lvl3pPr marL="1371600" lvl="2"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3pPr>
            <a:lvl4pPr marL="1828800" lvl="3"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4pPr>
            <a:lvl5pPr marL="2286000" lvl="4"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5pPr>
            <a:lvl6pPr marL="2743200" lvl="5"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6pPr>
            <a:lvl7pPr marL="3200400" lvl="6"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7pPr>
            <a:lvl8pPr marL="3657600" lvl="7"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8pPr>
            <a:lvl9pPr marL="4114800" lvl="8"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Fzg9XH0dv8" TargetMode="External"/><Relationship Id="rId7" Type="http://schemas.openxmlformats.org/officeDocument/2006/relationships/hyperlink" Target="https://pixabay.com/vectors/compass-navigation-direction-151722/"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hyperlink" Target="http://www.youtube.com/watch?v=VFzg9XH0dv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www.pixabay.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www.pixabay.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4I1WqXHkVgs"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hyperlink" Target="http://www.youtube.com/watch?v=4I1WqXHkVg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s://pixabay.com/photos/racing-formula-1-pit-lane-ferrari-341541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hyperlink" Target="http://www.pixabay.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https://pixabay.com/vectors/zap-comic-comic-book-fight-4335490/" TargetMode="Externa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s://www.getepic.com/collection/937938/electricity" TargetMode="External"/><Relationship Id="rId3" Type="http://schemas.openxmlformats.org/officeDocument/2006/relationships/hyperlink" Target="https://www.youtube.com/watch?v=yc2-363MIQs&amp;feature=emb_logo" TargetMode="External"/><Relationship Id="rId7" Type="http://schemas.openxmlformats.org/officeDocument/2006/relationships/hyperlink" Target="https://www.ducksters.com/science/static_electricity.php"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hyperlink" Target="https://www.youtube.com/watch?v=TFlVWf8JX4A" TargetMode="External"/><Relationship Id="rId5" Type="http://schemas.openxmlformats.org/officeDocument/2006/relationships/hyperlink" Target="https://www.youtube.com/watch?v=iHGpJChYQ5o" TargetMode="External"/><Relationship Id="rId4" Type="http://schemas.openxmlformats.org/officeDocument/2006/relationships/hyperlink" Target="https://www.coolkidfacts.com/static-electricity-for-kid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upload.wikimedia.org/wikipedia/commons/b/b9/Attractive-electric-force-between-hair-and-balloon.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pizxabay.com"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www.endesa.com/en/discover-energy/blogs/electricity-static-games"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hyperlink" Target="https://www.youtube.com/watch?v=bsyg25qVC3g" TargetMode="External"/><Relationship Id="rId4" Type="http://schemas.openxmlformats.org/officeDocument/2006/relationships/hyperlink" Target="https://www.youtube.com/watch?v=BFp3NalfKgw&amp;feature=emb_logo"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slide" Target="slide14.xml"/><Relationship Id="rId5" Type="http://schemas.openxmlformats.org/officeDocument/2006/relationships/slide" Target="slide5.xml"/><Relationship Id="rId4" Type="http://schemas.openxmlformats.org/officeDocument/2006/relationships/slide" Target="slide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s://kids.britannica.com/kids/browse/dictionary" TargetMode="External"/><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s://www.edu.gov.mb.ca/k12/assess/report_cards/grading/docs/sci_knowledge_understanding.pdf"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s://www.edu.gov.mb.ca/k12/assess/report_cards/grading/docs/sci_design_process.pdf" TargetMode="External"/><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hyperlink" Target="https://www.edu.gov.mb.ca/k12/assess/report_cards/grading/docs/sci_inquiry.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edu.gov.mb.ca/k12/assess/report_cards/grading/docs/math_knowledge_understanding.pdf"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commons.wikimedia.org/wiki/File:Magnetic_letters_scattered_on_a_refrigerator_door.jpg"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Magnetic_field.sv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pixaba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7"/>
          <p:cNvSpPr txBox="1">
            <a:spLocks noGrp="1"/>
          </p:cNvSpPr>
          <p:nvPr>
            <p:ph type="ctrTitle"/>
          </p:nvPr>
        </p:nvSpPr>
        <p:spPr>
          <a:xfrm>
            <a:off x="80025" y="1276125"/>
            <a:ext cx="8541300" cy="179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Objects “Like” And “Don’t Like” Each Other?</a:t>
            </a:r>
            <a:endParaRPr/>
          </a:p>
        </p:txBody>
      </p:sp>
      <p:sp>
        <p:nvSpPr>
          <p:cNvPr id="150" name="Google Shape;150;p17"/>
          <p:cNvSpPr txBox="1"/>
          <p:nvPr/>
        </p:nvSpPr>
        <p:spPr>
          <a:xfrm>
            <a:off x="205750" y="3166100"/>
            <a:ext cx="63894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Nixie One"/>
                <a:ea typeface="Nixie One"/>
                <a:cs typeface="Nixie One"/>
                <a:sym typeface="Nixie One"/>
              </a:rPr>
              <a:t>Grade 3 Lesson on Magnets &amp; Static Electricity</a:t>
            </a:r>
            <a:endParaRPr>
              <a:solidFill>
                <a:srgbClr val="FFFFFF"/>
              </a:solidFill>
              <a:latin typeface="Nixie One"/>
              <a:ea typeface="Nixie One"/>
              <a:cs typeface="Nixie One"/>
              <a:sym typeface="Nixie On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Our Planet</a:t>
            </a:r>
            <a:endParaRPr/>
          </a:p>
        </p:txBody>
      </p:sp>
      <p:sp>
        <p:nvSpPr>
          <p:cNvPr id="229" name="Google Shape;229;p26"/>
          <p:cNvSpPr txBox="1"/>
          <p:nvPr/>
        </p:nvSpPr>
        <p:spPr>
          <a:xfrm>
            <a:off x="5361925" y="1037450"/>
            <a:ext cx="3000000" cy="81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The Earth's Magnetic Fields Down To Earth Da Vinci Kids TV YouTube</a:t>
            </a:r>
            <a:r>
              <a:rPr lang="en"/>
              <a:t> </a:t>
            </a:r>
            <a:endParaRPr/>
          </a:p>
        </p:txBody>
      </p:sp>
      <p:pic>
        <p:nvPicPr>
          <p:cNvPr id="230" name="Google Shape;230;p26" descr="#KaziRemote #MagneticFields" title="The Earth's Magnetic Fields   Down To Earth Da Vinci Kids TV   YouTube">
            <a:hlinkClick r:id="rId4"/>
          </p:cNvPr>
          <p:cNvPicPr preferRelativeResize="0"/>
          <p:nvPr/>
        </p:nvPicPr>
        <p:blipFill>
          <a:blip r:embed="rId5">
            <a:alphaModFix/>
          </a:blip>
          <a:stretch>
            <a:fillRect/>
          </a:stretch>
        </p:blipFill>
        <p:spPr>
          <a:xfrm>
            <a:off x="5026626" y="1767275"/>
            <a:ext cx="3660300" cy="2745232"/>
          </a:xfrm>
          <a:prstGeom prst="rect">
            <a:avLst/>
          </a:prstGeom>
          <a:noFill/>
          <a:ln>
            <a:noFill/>
          </a:ln>
        </p:spPr>
      </p:pic>
      <p:pic>
        <p:nvPicPr>
          <p:cNvPr id="231" name="Google Shape;231;p26"/>
          <p:cNvPicPr preferRelativeResize="0"/>
          <p:nvPr/>
        </p:nvPicPr>
        <p:blipFill>
          <a:blip r:embed="rId6">
            <a:alphaModFix amt="66000"/>
          </a:blip>
          <a:stretch>
            <a:fillRect/>
          </a:stretch>
        </p:blipFill>
        <p:spPr>
          <a:xfrm>
            <a:off x="88675" y="3090050"/>
            <a:ext cx="1454375" cy="1835925"/>
          </a:xfrm>
          <a:prstGeom prst="rect">
            <a:avLst/>
          </a:prstGeom>
          <a:noFill/>
          <a:ln>
            <a:noFill/>
          </a:ln>
        </p:spPr>
      </p:pic>
      <p:sp>
        <p:nvSpPr>
          <p:cNvPr id="232" name="Google Shape;232;p26"/>
          <p:cNvSpPr txBox="1"/>
          <p:nvPr/>
        </p:nvSpPr>
        <p:spPr>
          <a:xfrm>
            <a:off x="0" y="4925975"/>
            <a:ext cx="1454400" cy="2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Photo Credit: </a:t>
            </a:r>
            <a:r>
              <a:rPr lang="en" sz="600" u="sng">
                <a:solidFill>
                  <a:schemeClr val="hlink"/>
                </a:solidFill>
                <a:hlinkClick r:id="rId7"/>
              </a:rPr>
              <a:t>Compass Navigation</a:t>
            </a:r>
            <a:endParaRPr sz="600"/>
          </a:p>
        </p:txBody>
      </p:sp>
      <p:sp>
        <p:nvSpPr>
          <p:cNvPr id="233" name="Google Shape;233;p26"/>
          <p:cNvSpPr txBox="1">
            <a:spLocks noGrp="1"/>
          </p:cNvSpPr>
          <p:nvPr>
            <p:ph type="body" idx="1"/>
          </p:nvPr>
        </p:nvSpPr>
        <p:spPr>
          <a:xfrm>
            <a:off x="1146025" y="1767275"/>
            <a:ext cx="3660300" cy="315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Did you know Earth is a giant magnet? </a:t>
            </a:r>
            <a:endParaRPr b="1"/>
          </a:p>
          <a:p>
            <a:pPr marL="0" lvl="0" indent="0" algn="l" rtl="0">
              <a:spcBef>
                <a:spcPts val="600"/>
              </a:spcBef>
              <a:spcAft>
                <a:spcPts val="0"/>
              </a:spcAft>
              <a:buNone/>
            </a:pPr>
            <a:r>
              <a:rPr lang="en" b="1"/>
              <a:t>Just like a bar magnet, Earth has North and South poles. </a:t>
            </a:r>
            <a:endParaRPr b="1"/>
          </a:p>
          <a:p>
            <a:pPr marL="0" lvl="0" indent="0" algn="l" rtl="0">
              <a:spcBef>
                <a:spcPts val="600"/>
              </a:spcBef>
              <a:spcAft>
                <a:spcPts val="0"/>
              </a:spcAft>
              <a:buNone/>
            </a:pPr>
            <a:r>
              <a:rPr lang="en" b="1"/>
              <a:t>Earth also has a magnetic field that protects us from particles in the universe.  </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txBox="1">
            <a:spLocks noGrp="1"/>
          </p:cNvSpPr>
          <p:nvPr>
            <p:ph type="title"/>
          </p:nvPr>
        </p:nvSpPr>
        <p:spPr>
          <a:xfrm>
            <a:off x="1146025" y="530725"/>
            <a:ext cx="34260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ATTRACT</a:t>
            </a:r>
            <a:endParaRPr/>
          </a:p>
          <a:p>
            <a:pPr marL="0" lvl="0" indent="0" algn="r" rtl="0">
              <a:spcBef>
                <a:spcPts val="0"/>
              </a:spcBef>
              <a:spcAft>
                <a:spcPts val="0"/>
              </a:spcAft>
              <a:buNone/>
            </a:pPr>
            <a:r>
              <a:rPr lang="en" sz="1200" b="0">
                <a:solidFill>
                  <a:schemeClr val="lt1"/>
                </a:solidFill>
                <a:latin typeface="Patrick Hand"/>
                <a:ea typeface="Patrick Hand"/>
                <a:cs typeface="Patrick Hand"/>
                <a:sym typeface="Patrick Hand"/>
              </a:rPr>
              <a:t>Write your own definition below for this vocabulary word</a:t>
            </a:r>
            <a:endParaRPr b="0"/>
          </a:p>
        </p:txBody>
      </p:sp>
      <p:sp>
        <p:nvSpPr>
          <p:cNvPr id="239" name="Google Shape;239;p27"/>
          <p:cNvSpPr txBox="1">
            <a:spLocks noGrp="1"/>
          </p:cNvSpPr>
          <p:nvPr>
            <p:ph type="body" idx="1"/>
          </p:nvPr>
        </p:nvSpPr>
        <p:spPr>
          <a:xfrm>
            <a:off x="1146025" y="1767275"/>
            <a:ext cx="7601100" cy="1366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My Definition:</a:t>
            </a:r>
            <a:endParaRPr/>
          </a:p>
        </p:txBody>
      </p:sp>
      <p:pic>
        <p:nvPicPr>
          <p:cNvPr id="240" name="Google Shape;240;p27"/>
          <p:cNvPicPr preferRelativeResize="0"/>
          <p:nvPr/>
        </p:nvPicPr>
        <p:blipFill>
          <a:blip r:embed="rId3">
            <a:alphaModFix/>
          </a:blip>
          <a:stretch>
            <a:fillRect/>
          </a:stretch>
        </p:blipFill>
        <p:spPr>
          <a:xfrm rot="5400000">
            <a:off x="2561075" y="2908500"/>
            <a:ext cx="1307700" cy="2615400"/>
          </a:xfrm>
          <a:prstGeom prst="rect">
            <a:avLst/>
          </a:prstGeom>
          <a:noFill/>
          <a:ln>
            <a:noFill/>
          </a:ln>
        </p:spPr>
      </p:pic>
      <p:pic>
        <p:nvPicPr>
          <p:cNvPr id="241" name="Google Shape;241;p27"/>
          <p:cNvPicPr preferRelativeResize="0"/>
          <p:nvPr/>
        </p:nvPicPr>
        <p:blipFill>
          <a:blip r:embed="rId3">
            <a:alphaModFix/>
          </a:blip>
          <a:stretch>
            <a:fillRect/>
          </a:stretch>
        </p:blipFill>
        <p:spPr>
          <a:xfrm rot="5400000">
            <a:off x="5443550" y="2908500"/>
            <a:ext cx="1307700" cy="2615400"/>
          </a:xfrm>
          <a:prstGeom prst="rect">
            <a:avLst/>
          </a:prstGeom>
          <a:noFill/>
          <a:ln>
            <a:noFill/>
          </a:ln>
        </p:spPr>
      </p:pic>
      <p:cxnSp>
        <p:nvCxnSpPr>
          <p:cNvPr id="242" name="Google Shape;242;p27"/>
          <p:cNvCxnSpPr/>
          <p:nvPr/>
        </p:nvCxnSpPr>
        <p:spPr>
          <a:xfrm flipH="1">
            <a:off x="4740300" y="3562350"/>
            <a:ext cx="2566200" cy="10800"/>
          </a:xfrm>
          <a:prstGeom prst="straightConnector1">
            <a:avLst/>
          </a:prstGeom>
          <a:noFill/>
          <a:ln w="38100" cap="flat" cmpd="sng">
            <a:solidFill>
              <a:schemeClr val="dk2"/>
            </a:solidFill>
            <a:prstDash val="solid"/>
            <a:round/>
            <a:headEnd type="none" w="med" len="med"/>
            <a:tailEnd type="triangle" w="med" len="med"/>
          </a:ln>
        </p:spPr>
      </p:cxnSp>
      <p:cxnSp>
        <p:nvCxnSpPr>
          <p:cNvPr id="243" name="Google Shape;243;p27"/>
          <p:cNvCxnSpPr/>
          <p:nvPr/>
        </p:nvCxnSpPr>
        <p:spPr>
          <a:xfrm>
            <a:off x="2005800" y="3551550"/>
            <a:ext cx="2566200" cy="10800"/>
          </a:xfrm>
          <a:prstGeom prst="straightConnector1">
            <a:avLst/>
          </a:prstGeom>
          <a:noFill/>
          <a:ln w="38100" cap="flat" cmpd="sng">
            <a:solidFill>
              <a:schemeClr val="dk2"/>
            </a:solidFill>
            <a:prstDash val="solid"/>
            <a:round/>
            <a:headEnd type="none" w="med" len="med"/>
            <a:tailEnd type="triangle" w="med" len="med"/>
          </a:ln>
        </p:spPr>
      </p:cxnSp>
      <p:sp>
        <p:nvSpPr>
          <p:cNvPr id="244" name="Google Shape;244;p27"/>
          <p:cNvSpPr txBox="1"/>
          <p:nvPr/>
        </p:nvSpPr>
        <p:spPr>
          <a:xfrm>
            <a:off x="2009350" y="4007775"/>
            <a:ext cx="502200" cy="447600"/>
          </a:xfrm>
          <a:prstGeom prst="rect">
            <a:avLst/>
          </a:prstGeom>
          <a:solidFill>
            <a:srgbClr val="E0666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ixie One"/>
                <a:ea typeface="Nixie One"/>
                <a:cs typeface="Nixie One"/>
                <a:sym typeface="Nixie One"/>
              </a:rPr>
              <a:t>?</a:t>
            </a:r>
            <a:endParaRPr b="1">
              <a:latin typeface="Nixie One"/>
              <a:ea typeface="Nixie One"/>
              <a:cs typeface="Nixie One"/>
              <a:sym typeface="Nixie One"/>
            </a:endParaRPr>
          </a:p>
        </p:txBody>
      </p:sp>
      <p:sp>
        <p:nvSpPr>
          <p:cNvPr id="245" name="Google Shape;245;p27"/>
          <p:cNvSpPr txBox="1"/>
          <p:nvPr/>
        </p:nvSpPr>
        <p:spPr>
          <a:xfrm>
            <a:off x="3942250" y="4007775"/>
            <a:ext cx="502200" cy="447600"/>
          </a:xfrm>
          <a:prstGeom prst="rect">
            <a:avLst/>
          </a:prstGeom>
          <a:solidFill>
            <a:srgbClr val="1155C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ixie One"/>
                <a:ea typeface="Nixie One"/>
                <a:cs typeface="Nixie One"/>
                <a:sym typeface="Nixie One"/>
              </a:rPr>
              <a:t>?</a:t>
            </a:r>
            <a:endParaRPr b="1">
              <a:latin typeface="Nixie One"/>
              <a:ea typeface="Nixie One"/>
              <a:cs typeface="Nixie One"/>
              <a:sym typeface="Nixie One"/>
            </a:endParaRPr>
          </a:p>
        </p:txBody>
      </p:sp>
      <p:sp>
        <p:nvSpPr>
          <p:cNvPr id="246" name="Google Shape;246;p27"/>
          <p:cNvSpPr txBox="1"/>
          <p:nvPr/>
        </p:nvSpPr>
        <p:spPr>
          <a:xfrm>
            <a:off x="4870475" y="4007775"/>
            <a:ext cx="502200" cy="447600"/>
          </a:xfrm>
          <a:prstGeom prst="rect">
            <a:avLst/>
          </a:prstGeom>
          <a:solidFill>
            <a:srgbClr val="E0666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ixie One"/>
                <a:ea typeface="Nixie One"/>
                <a:cs typeface="Nixie One"/>
                <a:sym typeface="Nixie One"/>
              </a:rPr>
              <a:t>?</a:t>
            </a:r>
            <a:endParaRPr b="1">
              <a:latin typeface="Nixie One"/>
              <a:ea typeface="Nixie One"/>
              <a:cs typeface="Nixie One"/>
              <a:sym typeface="Nixie One"/>
            </a:endParaRPr>
          </a:p>
        </p:txBody>
      </p:sp>
      <p:sp>
        <p:nvSpPr>
          <p:cNvPr id="247" name="Google Shape;247;p27"/>
          <p:cNvSpPr txBox="1"/>
          <p:nvPr/>
        </p:nvSpPr>
        <p:spPr>
          <a:xfrm>
            <a:off x="7457809" y="4929024"/>
            <a:ext cx="1686192" cy="2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t>Photo credits: </a:t>
            </a:r>
            <a:r>
              <a:rPr lang="en" sz="800" u="sng" dirty="0">
                <a:solidFill>
                  <a:schemeClr val="hlink"/>
                </a:solidFill>
                <a:hlinkClick r:id="rId4"/>
              </a:rPr>
              <a:t>www.Pixabay.com</a:t>
            </a:r>
            <a:r>
              <a:rPr lang="en" sz="800" dirty="0"/>
              <a:t>  </a:t>
            </a:r>
            <a:endParaRPr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a:spLocks noGrp="1"/>
          </p:cNvSpPr>
          <p:nvPr>
            <p:ph type="title"/>
          </p:nvPr>
        </p:nvSpPr>
        <p:spPr>
          <a:xfrm>
            <a:off x="603975" y="530725"/>
            <a:ext cx="39681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REPEL</a:t>
            </a:r>
            <a:endParaRPr/>
          </a:p>
          <a:p>
            <a:pPr marL="0" lvl="0" indent="0" algn="r" rtl="0">
              <a:spcBef>
                <a:spcPts val="0"/>
              </a:spcBef>
              <a:spcAft>
                <a:spcPts val="0"/>
              </a:spcAft>
              <a:buNone/>
            </a:pPr>
            <a:r>
              <a:rPr lang="en" sz="1200" b="0">
                <a:latin typeface="Patrick Hand"/>
                <a:ea typeface="Patrick Hand"/>
                <a:cs typeface="Patrick Hand"/>
                <a:sym typeface="Patrick Hand"/>
              </a:rPr>
              <a:t>Write your own definition below for this vocabulary word</a:t>
            </a:r>
            <a:endParaRPr sz="1200" b="0">
              <a:latin typeface="Patrick Hand"/>
              <a:ea typeface="Patrick Hand"/>
              <a:cs typeface="Patrick Hand"/>
              <a:sym typeface="Patrick Hand"/>
            </a:endParaRPr>
          </a:p>
        </p:txBody>
      </p:sp>
      <p:sp>
        <p:nvSpPr>
          <p:cNvPr id="253" name="Google Shape;253;p28"/>
          <p:cNvSpPr txBox="1">
            <a:spLocks noGrp="1"/>
          </p:cNvSpPr>
          <p:nvPr>
            <p:ph type="body" idx="1"/>
          </p:nvPr>
        </p:nvSpPr>
        <p:spPr>
          <a:xfrm>
            <a:off x="1146025" y="1767275"/>
            <a:ext cx="7601100" cy="1366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My Definition:</a:t>
            </a:r>
            <a:endParaRPr/>
          </a:p>
        </p:txBody>
      </p:sp>
      <p:grpSp>
        <p:nvGrpSpPr>
          <p:cNvPr id="254" name="Google Shape;254;p28"/>
          <p:cNvGrpSpPr/>
          <p:nvPr/>
        </p:nvGrpSpPr>
        <p:grpSpPr>
          <a:xfrm>
            <a:off x="1673438" y="3167151"/>
            <a:ext cx="5797125" cy="1973744"/>
            <a:chOff x="1531775" y="3243351"/>
            <a:chExt cx="5797125" cy="1973744"/>
          </a:xfrm>
        </p:grpSpPr>
        <p:pic>
          <p:nvPicPr>
            <p:cNvPr id="255" name="Google Shape;255;p28"/>
            <p:cNvPicPr preferRelativeResize="0"/>
            <p:nvPr/>
          </p:nvPicPr>
          <p:blipFill>
            <a:blip r:embed="rId3">
              <a:alphaModFix/>
            </a:blip>
            <a:stretch>
              <a:fillRect/>
            </a:stretch>
          </p:blipFill>
          <p:spPr>
            <a:xfrm rot="5400000">
              <a:off x="2137385" y="3003085"/>
              <a:ext cx="995906" cy="2207126"/>
            </a:xfrm>
            <a:prstGeom prst="rect">
              <a:avLst/>
            </a:prstGeom>
            <a:noFill/>
            <a:ln>
              <a:noFill/>
            </a:ln>
          </p:spPr>
        </p:pic>
        <p:pic>
          <p:nvPicPr>
            <p:cNvPr id="256" name="Google Shape;256;p28"/>
            <p:cNvPicPr preferRelativeResize="0"/>
            <p:nvPr/>
          </p:nvPicPr>
          <p:blipFill>
            <a:blip r:embed="rId3">
              <a:alphaModFix/>
            </a:blip>
            <a:stretch>
              <a:fillRect/>
            </a:stretch>
          </p:blipFill>
          <p:spPr>
            <a:xfrm rot="-5400000" flipH="1">
              <a:off x="5727384" y="3003085"/>
              <a:ext cx="995906" cy="2207126"/>
            </a:xfrm>
            <a:prstGeom prst="rect">
              <a:avLst/>
            </a:prstGeom>
            <a:noFill/>
            <a:ln>
              <a:noFill/>
            </a:ln>
          </p:spPr>
        </p:pic>
        <p:sp>
          <p:nvSpPr>
            <p:cNvPr id="257" name="Google Shape;257;p28"/>
            <p:cNvSpPr txBox="1"/>
            <p:nvPr/>
          </p:nvSpPr>
          <p:spPr>
            <a:xfrm>
              <a:off x="1617957" y="3947918"/>
              <a:ext cx="423900" cy="340800"/>
            </a:xfrm>
            <a:prstGeom prst="rect">
              <a:avLst/>
            </a:prstGeom>
            <a:solidFill>
              <a:srgbClr val="E0666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ixie One"/>
                  <a:ea typeface="Nixie One"/>
                  <a:cs typeface="Nixie One"/>
                  <a:sym typeface="Nixie One"/>
                </a:rPr>
                <a:t>?</a:t>
              </a:r>
              <a:endParaRPr b="1">
                <a:latin typeface="Nixie One"/>
                <a:ea typeface="Nixie One"/>
                <a:cs typeface="Nixie One"/>
                <a:sym typeface="Nixie One"/>
              </a:endParaRPr>
            </a:p>
          </p:txBody>
        </p:sp>
        <p:sp>
          <p:nvSpPr>
            <p:cNvPr id="258" name="Google Shape;258;p28"/>
            <p:cNvSpPr txBox="1"/>
            <p:nvPr/>
          </p:nvSpPr>
          <p:spPr>
            <a:xfrm>
              <a:off x="3249125" y="3947918"/>
              <a:ext cx="423900" cy="340800"/>
            </a:xfrm>
            <a:prstGeom prst="rect">
              <a:avLst/>
            </a:prstGeom>
            <a:solidFill>
              <a:srgbClr val="1155C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ixie One"/>
                  <a:ea typeface="Nixie One"/>
                  <a:cs typeface="Nixie One"/>
                  <a:sym typeface="Nixie One"/>
                </a:rPr>
                <a:t>?</a:t>
              </a:r>
              <a:endParaRPr b="1">
                <a:latin typeface="Nixie One"/>
                <a:ea typeface="Nixie One"/>
                <a:cs typeface="Nixie One"/>
                <a:sym typeface="Nixie One"/>
              </a:endParaRPr>
            </a:p>
          </p:txBody>
        </p:sp>
        <p:sp>
          <p:nvSpPr>
            <p:cNvPr id="259" name="Google Shape;259;p28"/>
            <p:cNvSpPr txBox="1"/>
            <p:nvPr/>
          </p:nvSpPr>
          <p:spPr>
            <a:xfrm>
              <a:off x="5189960" y="3943082"/>
              <a:ext cx="423900" cy="340800"/>
            </a:xfrm>
            <a:prstGeom prst="rect">
              <a:avLst/>
            </a:prstGeom>
            <a:solidFill>
              <a:srgbClr val="1155C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ixie One"/>
                  <a:ea typeface="Nixie One"/>
                  <a:cs typeface="Nixie One"/>
                  <a:sym typeface="Nixie One"/>
                </a:rPr>
                <a:t>?</a:t>
              </a:r>
              <a:endParaRPr b="1">
                <a:latin typeface="Nixie One"/>
                <a:ea typeface="Nixie One"/>
                <a:cs typeface="Nixie One"/>
                <a:sym typeface="Nixie One"/>
              </a:endParaRPr>
            </a:p>
          </p:txBody>
        </p:sp>
        <p:sp>
          <p:nvSpPr>
            <p:cNvPr id="260" name="Google Shape;260;p28"/>
            <p:cNvSpPr/>
            <p:nvPr/>
          </p:nvSpPr>
          <p:spPr>
            <a:xfrm>
              <a:off x="4915894" y="3559898"/>
              <a:ext cx="283171" cy="443880"/>
            </a:xfrm>
            <a:custGeom>
              <a:avLst/>
              <a:gdLst/>
              <a:ahLst/>
              <a:cxnLst/>
              <a:rect l="l" t="t" r="r" b="b"/>
              <a:pathLst>
                <a:path w="13422" h="23313" extrusionOk="0">
                  <a:moveTo>
                    <a:pt x="7554" y="22982"/>
                  </a:moveTo>
                  <a:cubicBezTo>
                    <a:pt x="3552" y="24984"/>
                    <a:pt x="-658" y="16124"/>
                    <a:pt x="220" y="11736"/>
                  </a:cubicBezTo>
                  <a:cubicBezTo>
                    <a:pt x="1375" y="5962"/>
                    <a:pt x="8156" y="2633"/>
                    <a:pt x="13422" y="0"/>
                  </a:cubicBezTo>
                </a:path>
              </a:pathLst>
            </a:custGeom>
            <a:noFill/>
            <a:ln w="9525" cap="flat" cmpd="sng">
              <a:solidFill>
                <a:srgbClr val="000000"/>
              </a:solidFill>
              <a:prstDash val="solid"/>
              <a:round/>
              <a:headEnd type="none" w="med" len="med"/>
              <a:tailEnd type="stealth" w="med" len="med"/>
            </a:ln>
          </p:spPr>
        </p:sp>
        <p:sp>
          <p:nvSpPr>
            <p:cNvPr id="261" name="Google Shape;261;p28"/>
            <p:cNvSpPr/>
            <p:nvPr/>
          </p:nvSpPr>
          <p:spPr>
            <a:xfrm>
              <a:off x="4731534" y="3401624"/>
              <a:ext cx="364354" cy="704213"/>
            </a:xfrm>
            <a:custGeom>
              <a:avLst/>
              <a:gdLst/>
              <a:ahLst/>
              <a:cxnLst/>
              <a:rect l="l" t="t" r="r" b="b"/>
              <a:pathLst>
                <a:path w="17270" h="36986" extrusionOk="0">
                  <a:moveTo>
                    <a:pt x="14826" y="36674"/>
                  </a:moveTo>
                  <a:cubicBezTo>
                    <a:pt x="8584" y="37922"/>
                    <a:pt x="-1092" y="30691"/>
                    <a:pt x="156" y="24449"/>
                  </a:cubicBezTo>
                  <a:cubicBezTo>
                    <a:pt x="2107" y="14694"/>
                    <a:pt x="10236" y="7034"/>
                    <a:pt x="17270" y="0"/>
                  </a:cubicBezTo>
                </a:path>
              </a:pathLst>
            </a:custGeom>
            <a:noFill/>
            <a:ln w="9525" cap="flat" cmpd="sng">
              <a:solidFill>
                <a:srgbClr val="000000"/>
              </a:solidFill>
              <a:prstDash val="solid"/>
              <a:round/>
              <a:headEnd type="none" w="med" len="med"/>
              <a:tailEnd type="stealth" w="med" len="med"/>
            </a:ln>
          </p:spPr>
        </p:sp>
        <p:sp>
          <p:nvSpPr>
            <p:cNvPr id="262" name="Google Shape;262;p28"/>
            <p:cNvSpPr/>
            <p:nvPr/>
          </p:nvSpPr>
          <p:spPr>
            <a:xfrm>
              <a:off x="4824681" y="4267454"/>
              <a:ext cx="229963" cy="363093"/>
            </a:xfrm>
            <a:custGeom>
              <a:avLst/>
              <a:gdLst/>
              <a:ahLst/>
              <a:cxnLst/>
              <a:rect l="l" t="t" r="r" b="b"/>
              <a:pathLst>
                <a:path w="10900" h="19070" extrusionOk="0">
                  <a:moveTo>
                    <a:pt x="10900" y="0"/>
                  </a:moveTo>
                  <a:cubicBezTo>
                    <a:pt x="6405" y="1498"/>
                    <a:pt x="921" y="4616"/>
                    <a:pt x="142" y="9290"/>
                  </a:cubicBezTo>
                  <a:cubicBezTo>
                    <a:pt x="-426" y="12697"/>
                    <a:pt x="2020" y="15981"/>
                    <a:pt x="3565" y="19070"/>
                  </a:cubicBezTo>
                </a:path>
              </a:pathLst>
            </a:custGeom>
            <a:noFill/>
            <a:ln w="9525" cap="flat" cmpd="sng">
              <a:solidFill>
                <a:srgbClr val="000000"/>
              </a:solidFill>
              <a:prstDash val="solid"/>
              <a:round/>
              <a:headEnd type="none" w="med" len="med"/>
              <a:tailEnd type="stealth" w="med" len="med"/>
            </a:ln>
          </p:spPr>
        </p:sp>
        <p:sp>
          <p:nvSpPr>
            <p:cNvPr id="263" name="Google Shape;263;p28"/>
            <p:cNvSpPr/>
            <p:nvPr/>
          </p:nvSpPr>
          <p:spPr>
            <a:xfrm>
              <a:off x="4613669" y="4165042"/>
              <a:ext cx="461592" cy="707584"/>
            </a:xfrm>
            <a:custGeom>
              <a:avLst/>
              <a:gdLst/>
              <a:ahLst/>
              <a:cxnLst/>
              <a:rect l="l" t="t" r="r" b="b"/>
              <a:pathLst>
                <a:path w="21879" h="37163" extrusionOk="0">
                  <a:moveTo>
                    <a:pt x="21879" y="0"/>
                  </a:moveTo>
                  <a:cubicBezTo>
                    <a:pt x="13765" y="2029"/>
                    <a:pt x="3959" y="5926"/>
                    <a:pt x="853" y="13691"/>
                  </a:cubicBezTo>
                  <a:cubicBezTo>
                    <a:pt x="-2272" y="21504"/>
                    <a:pt x="4194" y="31213"/>
                    <a:pt x="10144" y="37163"/>
                  </a:cubicBezTo>
                </a:path>
              </a:pathLst>
            </a:custGeom>
            <a:noFill/>
            <a:ln w="9525" cap="flat" cmpd="sng">
              <a:solidFill>
                <a:srgbClr val="000000"/>
              </a:solidFill>
              <a:prstDash val="solid"/>
              <a:round/>
              <a:headEnd type="none" w="med" len="med"/>
              <a:tailEnd type="stealth" w="med" len="med"/>
            </a:ln>
          </p:spPr>
        </p:sp>
        <p:sp>
          <p:nvSpPr>
            <p:cNvPr id="264" name="Google Shape;264;p28"/>
            <p:cNvSpPr/>
            <p:nvPr/>
          </p:nvSpPr>
          <p:spPr>
            <a:xfrm>
              <a:off x="4434201" y="3243351"/>
              <a:ext cx="610119" cy="926010"/>
            </a:xfrm>
            <a:custGeom>
              <a:avLst/>
              <a:gdLst/>
              <a:ahLst/>
              <a:cxnLst/>
              <a:rect l="l" t="t" r="r" b="b"/>
              <a:pathLst>
                <a:path w="28919" h="48635" extrusionOk="0">
                  <a:moveTo>
                    <a:pt x="26474" y="47432"/>
                  </a:moveTo>
                  <a:cubicBezTo>
                    <a:pt x="17666" y="51836"/>
                    <a:pt x="2945" y="42805"/>
                    <a:pt x="557" y="33251"/>
                  </a:cubicBezTo>
                  <a:cubicBezTo>
                    <a:pt x="-2976" y="19118"/>
                    <a:pt x="14351" y="0"/>
                    <a:pt x="28919" y="0"/>
                  </a:cubicBezTo>
                </a:path>
              </a:pathLst>
            </a:custGeom>
            <a:noFill/>
            <a:ln w="9525" cap="flat" cmpd="sng">
              <a:solidFill>
                <a:srgbClr val="000000"/>
              </a:solidFill>
              <a:prstDash val="solid"/>
              <a:round/>
              <a:headEnd type="none" w="med" len="med"/>
              <a:tailEnd type="stealth" w="med" len="med"/>
            </a:ln>
          </p:spPr>
        </p:sp>
        <p:sp>
          <p:nvSpPr>
            <p:cNvPr id="265" name="Google Shape;265;p28"/>
            <p:cNvSpPr/>
            <p:nvPr/>
          </p:nvSpPr>
          <p:spPr>
            <a:xfrm flipH="1">
              <a:off x="3598236" y="3617929"/>
              <a:ext cx="283171" cy="443880"/>
            </a:xfrm>
            <a:custGeom>
              <a:avLst/>
              <a:gdLst/>
              <a:ahLst/>
              <a:cxnLst/>
              <a:rect l="l" t="t" r="r" b="b"/>
              <a:pathLst>
                <a:path w="13422" h="23313" extrusionOk="0">
                  <a:moveTo>
                    <a:pt x="7554" y="22982"/>
                  </a:moveTo>
                  <a:cubicBezTo>
                    <a:pt x="3552" y="24984"/>
                    <a:pt x="-658" y="16124"/>
                    <a:pt x="220" y="11736"/>
                  </a:cubicBezTo>
                  <a:cubicBezTo>
                    <a:pt x="1375" y="5962"/>
                    <a:pt x="8156" y="2633"/>
                    <a:pt x="13422" y="0"/>
                  </a:cubicBezTo>
                </a:path>
              </a:pathLst>
            </a:custGeom>
            <a:noFill/>
            <a:ln w="9525" cap="flat" cmpd="sng">
              <a:solidFill>
                <a:srgbClr val="000000"/>
              </a:solidFill>
              <a:prstDash val="solid"/>
              <a:round/>
              <a:headEnd type="none" w="med" len="med"/>
              <a:tailEnd type="stealth" w="med" len="med"/>
            </a:ln>
          </p:spPr>
        </p:sp>
        <p:sp>
          <p:nvSpPr>
            <p:cNvPr id="266" name="Google Shape;266;p28"/>
            <p:cNvSpPr/>
            <p:nvPr/>
          </p:nvSpPr>
          <p:spPr>
            <a:xfrm flipH="1">
              <a:off x="3701413" y="3459656"/>
              <a:ext cx="364354" cy="704213"/>
            </a:xfrm>
            <a:custGeom>
              <a:avLst/>
              <a:gdLst/>
              <a:ahLst/>
              <a:cxnLst/>
              <a:rect l="l" t="t" r="r" b="b"/>
              <a:pathLst>
                <a:path w="17270" h="36986" extrusionOk="0">
                  <a:moveTo>
                    <a:pt x="14826" y="36674"/>
                  </a:moveTo>
                  <a:cubicBezTo>
                    <a:pt x="8584" y="37922"/>
                    <a:pt x="-1092" y="30691"/>
                    <a:pt x="156" y="24449"/>
                  </a:cubicBezTo>
                  <a:cubicBezTo>
                    <a:pt x="2107" y="14694"/>
                    <a:pt x="10236" y="7034"/>
                    <a:pt x="17270" y="0"/>
                  </a:cubicBezTo>
                </a:path>
              </a:pathLst>
            </a:custGeom>
            <a:noFill/>
            <a:ln w="9525" cap="flat" cmpd="sng">
              <a:solidFill>
                <a:srgbClr val="000000"/>
              </a:solidFill>
              <a:prstDash val="solid"/>
              <a:round/>
              <a:headEnd type="none" w="med" len="med"/>
              <a:tailEnd type="stealth" w="med" len="med"/>
            </a:ln>
          </p:spPr>
        </p:sp>
        <p:sp>
          <p:nvSpPr>
            <p:cNvPr id="267" name="Google Shape;267;p28"/>
            <p:cNvSpPr/>
            <p:nvPr/>
          </p:nvSpPr>
          <p:spPr>
            <a:xfrm flipH="1">
              <a:off x="3742657" y="4325485"/>
              <a:ext cx="229963" cy="363093"/>
            </a:xfrm>
            <a:custGeom>
              <a:avLst/>
              <a:gdLst/>
              <a:ahLst/>
              <a:cxnLst/>
              <a:rect l="l" t="t" r="r" b="b"/>
              <a:pathLst>
                <a:path w="10900" h="19070" extrusionOk="0">
                  <a:moveTo>
                    <a:pt x="10900" y="0"/>
                  </a:moveTo>
                  <a:cubicBezTo>
                    <a:pt x="6405" y="1498"/>
                    <a:pt x="921" y="4616"/>
                    <a:pt x="142" y="9290"/>
                  </a:cubicBezTo>
                  <a:cubicBezTo>
                    <a:pt x="-426" y="12697"/>
                    <a:pt x="2020" y="15981"/>
                    <a:pt x="3565" y="19070"/>
                  </a:cubicBezTo>
                </a:path>
              </a:pathLst>
            </a:custGeom>
            <a:noFill/>
            <a:ln w="9525" cap="flat" cmpd="sng">
              <a:solidFill>
                <a:srgbClr val="000000"/>
              </a:solidFill>
              <a:prstDash val="solid"/>
              <a:round/>
              <a:headEnd type="none" w="med" len="med"/>
              <a:tailEnd type="stealth" w="med" len="med"/>
            </a:ln>
          </p:spPr>
        </p:sp>
        <p:sp>
          <p:nvSpPr>
            <p:cNvPr id="268" name="Google Shape;268;p28"/>
            <p:cNvSpPr/>
            <p:nvPr/>
          </p:nvSpPr>
          <p:spPr>
            <a:xfrm flipH="1">
              <a:off x="3722039" y="4223073"/>
              <a:ext cx="461592" cy="707584"/>
            </a:xfrm>
            <a:custGeom>
              <a:avLst/>
              <a:gdLst/>
              <a:ahLst/>
              <a:cxnLst/>
              <a:rect l="l" t="t" r="r" b="b"/>
              <a:pathLst>
                <a:path w="21879" h="37163" extrusionOk="0">
                  <a:moveTo>
                    <a:pt x="21879" y="0"/>
                  </a:moveTo>
                  <a:cubicBezTo>
                    <a:pt x="13765" y="2029"/>
                    <a:pt x="3959" y="5926"/>
                    <a:pt x="853" y="13691"/>
                  </a:cubicBezTo>
                  <a:cubicBezTo>
                    <a:pt x="-2272" y="21504"/>
                    <a:pt x="4194" y="31213"/>
                    <a:pt x="10144" y="37163"/>
                  </a:cubicBezTo>
                </a:path>
              </a:pathLst>
            </a:custGeom>
            <a:noFill/>
            <a:ln w="9525" cap="flat" cmpd="sng">
              <a:solidFill>
                <a:srgbClr val="000000"/>
              </a:solidFill>
              <a:prstDash val="solid"/>
              <a:round/>
              <a:headEnd type="none" w="med" len="med"/>
              <a:tailEnd type="stealth" w="med" len="med"/>
            </a:ln>
          </p:spPr>
        </p:sp>
        <p:sp>
          <p:nvSpPr>
            <p:cNvPr id="269" name="Google Shape;269;p28"/>
            <p:cNvSpPr/>
            <p:nvPr/>
          </p:nvSpPr>
          <p:spPr>
            <a:xfrm flipH="1">
              <a:off x="3752981" y="3301383"/>
              <a:ext cx="610119" cy="926010"/>
            </a:xfrm>
            <a:custGeom>
              <a:avLst/>
              <a:gdLst/>
              <a:ahLst/>
              <a:cxnLst/>
              <a:rect l="l" t="t" r="r" b="b"/>
              <a:pathLst>
                <a:path w="28919" h="48635" extrusionOk="0">
                  <a:moveTo>
                    <a:pt x="26474" y="47432"/>
                  </a:moveTo>
                  <a:cubicBezTo>
                    <a:pt x="17666" y="51836"/>
                    <a:pt x="2945" y="42805"/>
                    <a:pt x="557" y="33251"/>
                  </a:cubicBezTo>
                  <a:cubicBezTo>
                    <a:pt x="-2976" y="19118"/>
                    <a:pt x="14351" y="0"/>
                    <a:pt x="28919" y="0"/>
                  </a:cubicBezTo>
                </a:path>
              </a:pathLst>
            </a:custGeom>
            <a:noFill/>
            <a:ln w="9525" cap="flat" cmpd="sng">
              <a:solidFill>
                <a:srgbClr val="000000"/>
              </a:solidFill>
              <a:prstDash val="solid"/>
              <a:round/>
              <a:headEnd type="none" w="med" len="med"/>
              <a:tailEnd type="stealth" w="med" len="med"/>
            </a:ln>
          </p:spPr>
        </p:sp>
        <p:sp>
          <p:nvSpPr>
            <p:cNvPr id="270" name="Google Shape;270;p28"/>
            <p:cNvSpPr/>
            <p:nvPr/>
          </p:nvSpPr>
          <p:spPr>
            <a:xfrm>
              <a:off x="4367671" y="4211593"/>
              <a:ext cx="552860" cy="1005502"/>
            </a:xfrm>
            <a:custGeom>
              <a:avLst/>
              <a:gdLst/>
              <a:ahLst/>
              <a:cxnLst/>
              <a:rect l="l" t="t" r="r" b="b"/>
              <a:pathLst>
                <a:path w="26205" h="52810" extrusionOk="0">
                  <a:moveTo>
                    <a:pt x="16425" y="0"/>
                  </a:moveTo>
                  <a:cubicBezTo>
                    <a:pt x="8613" y="5859"/>
                    <a:pt x="-1626" y="14874"/>
                    <a:pt x="289" y="24449"/>
                  </a:cubicBezTo>
                  <a:cubicBezTo>
                    <a:pt x="2800" y="37006"/>
                    <a:pt x="14751" y="47083"/>
                    <a:pt x="26205" y="52810"/>
                  </a:cubicBezTo>
                </a:path>
              </a:pathLst>
            </a:custGeom>
            <a:noFill/>
            <a:ln w="9525" cap="flat" cmpd="sng">
              <a:solidFill>
                <a:srgbClr val="000000"/>
              </a:solidFill>
              <a:prstDash val="solid"/>
              <a:round/>
              <a:headEnd type="none" w="med" len="med"/>
              <a:tailEnd type="stealth" w="med" len="med"/>
            </a:ln>
          </p:spPr>
        </p:sp>
      </p:grpSp>
      <p:sp>
        <p:nvSpPr>
          <p:cNvPr id="271" name="Google Shape;271;p28"/>
          <p:cNvSpPr txBox="1"/>
          <p:nvPr/>
        </p:nvSpPr>
        <p:spPr>
          <a:xfrm>
            <a:off x="7409645" y="4945800"/>
            <a:ext cx="1734355" cy="2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t>Photo credits: </a:t>
            </a:r>
            <a:r>
              <a:rPr lang="en" sz="800" u="sng" dirty="0">
                <a:solidFill>
                  <a:schemeClr val="hlink"/>
                </a:solidFill>
                <a:hlinkClick r:id="rId4"/>
              </a:rPr>
              <a:t>www.Pixabay.com</a:t>
            </a:r>
            <a:r>
              <a:rPr lang="en" sz="800" dirty="0"/>
              <a:t>  </a:t>
            </a:r>
            <a:endParaRPr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9"/>
          <p:cNvSpPr txBox="1">
            <a:spLocks noGrp="1"/>
          </p:cNvSpPr>
          <p:nvPr>
            <p:ph type="body" idx="1"/>
          </p:nvPr>
        </p:nvSpPr>
        <p:spPr>
          <a:xfrm>
            <a:off x="382900" y="4509159"/>
            <a:ext cx="8229600" cy="519600"/>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r>
              <a:rPr lang="en"/>
              <a:t>Video Link: </a:t>
            </a:r>
            <a:r>
              <a:rPr lang="en" u="sng">
                <a:solidFill>
                  <a:schemeClr val="hlink"/>
                </a:solidFill>
                <a:hlinkClick r:id="rId3"/>
              </a:rPr>
              <a:t>The Science of Magnets Video for Kids</a:t>
            </a:r>
            <a:r>
              <a:rPr lang="en"/>
              <a:t> </a:t>
            </a:r>
            <a:endParaRPr/>
          </a:p>
        </p:txBody>
      </p:sp>
      <p:pic>
        <p:nvPicPr>
          <p:cNvPr id="277" name="Google Shape;277;p29" descr="A magnet attracts certain metals with an invisible force called magnetic field. Magnets have two ends called the north pole and the south pole.The magnetic field is stronger at the poles and weaker in the center. Magnets have many uses. The Earth is like a giant magnet, with a north and south pole. That's why people can use a compass to tell directions. Let's explore the world of magnets! #Science #Education&#10;&#10;Looking for more educational content? Check out our &quot;What are Magnets&quot; lesson for 1st, 2nd and 3rd graders! http://ow.ly/YLnYQ" title="The Science of Magnets Video for Kids">
            <a:hlinkClick r:id="rId4"/>
          </p:cNvPr>
          <p:cNvPicPr preferRelativeResize="0"/>
          <p:nvPr/>
        </p:nvPicPr>
        <p:blipFill>
          <a:blip r:embed="rId5">
            <a:alphaModFix/>
          </a:blip>
          <a:stretch>
            <a:fillRect/>
          </a:stretch>
        </p:blipFill>
        <p:spPr>
          <a:xfrm>
            <a:off x="1554475" y="94300"/>
            <a:ext cx="5886475" cy="4414850"/>
          </a:xfrm>
          <a:prstGeom prst="rect">
            <a:avLst/>
          </a:prstGeom>
          <a:noFill/>
          <a:ln>
            <a:noFill/>
          </a:ln>
        </p:spPr>
      </p:pic>
      <p:pic>
        <p:nvPicPr>
          <p:cNvPr id="278" name="Google Shape;278;p29" descr="pointing up"/>
          <p:cNvPicPr preferRelativeResize="0"/>
          <p:nvPr/>
        </p:nvPicPr>
        <p:blipFill>
          <a:blip r:embed="rId6">
            <a:alphaModFix/>
          </a:blip>
          <a:stretch>
            <a:fillRect/>
          </a:stretch>
        </p:blipFill>
        <p:spPr>
          <a:xfrm rot="-8608758">
            <a:off x="6847698" y="3400271"/>
            <a:ext cx="1841209" cy="1841209"/>
          </a:xfrm>
          <a:prstGeom prst="rect">
            <a:avLst/>
          </a:prstGeom>
          <a:noFill/>
          <a:ln>
            <a:noFill/>
          </a:ln>
        </p:spPr>
      </p:pic>
      <p:sp>
        <p:nvSpPr>
          <p:cNvPr id="279" name="Google Shape;279;p29"/>
          <p:cNvSpPr txBox="1"/>
          <p:nvPr/>
        </p:nvSpPr>
        <p:spPr>
          <a:xfrm>
            <a:off x="7471725" y="2918925"/>
            <a:ext cx="1597500" cy="51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Nixie One"/>
                <a:ea typeface="Nixie One"/>
                <a:cs typeface="Nixie One"/>
                <a:sym typeface="Nixie One"/>
              </a:rPr>
              <a:t>WATCH THIS VIDEO</a:t>
            </a:r>
            <a:endParaRPr b="1">
              <a:latin typeface="Nixie One"/>
              <a:ea typeface="Nixie One"/>
              <a:cs typeface="Nixie One"/>
              <a:sym typeface="Nixie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0"/>
          <p:cNvSpPr/>
          <p:nvPr/>
        </p:nvSpPr>
        <p:spPr>
          <a:xfrm rot="-12">
            <a:off x="2823139" y="628697"/>
            <a:ext cx="3532525" cy="3730434"/>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Roboto Slab"/>
                <a:ea typeface="Roboto Slab"/>
                <a:cs typeface="Roboto Slab"/>
                <a:sym typeface="Roboto Slab"/>
              </a:rPr>
              <a:t>What do magnets like?</a:t>
            </a:r>
            <a:endParaRPr sz="2500">
              <a:latin typeface="Roboto Slab"/>
              <a:ea typeface="Roboto Slab"/>
              <a:cs typeface="Roboto Slab"/>
              <a:sym typeface="Roboto Slab"/>
            </a:endParaRPr>
          </a:p>
        </p:txBody>
      </p:sp>
      <p:cxnSp>
        <p:nvCxnSpPr>
          <p:cNvPr id="285" name="Google Shape;285;p30"/>
          <p:cNvCxnSpPr/>
          <p:nvPr/>
        </p:nvCxnSpPr>
        <p:spPr>
          <a:xfrm>
            <a:off x="2131800" y="561841"/>
            <a:ext cx="4880400" cy="0"/>
          </a:xfrm>
          <a:prstGeom prst="straightConnector1">
            <a:avLst/>
          </a:prstGeom>
          <a:noFill/>
          <a:ln w="114300" cap="flat" cmpd="sng">
            <a:solidFill>
              <a:srgbClr val="7F6000"/>
            </a:solidFill>
            <a:prstDash val="solid"/>
            <a:round/>
            <a:headEnd type="oval" w="med" len="med"/>
            <a:tailEnd type="oval" w="med" len="med"/>
          </a:ln>
        </p:spPr>
      </p:cxnSp>
      <p:sp>
        <p:nvSpPr>
          <p:cNvPr id="286" name="Google Shape;286;p30"/>
          <p:cNvSpPr txBox="1"/>
          <p:nvPr/>
        </p:nvSpPr>
        <p:spPr>
          <a:xfrm>
            <a:off x="4196090" y="2649659"/>
            <a:ext cx="751800" cy="177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latin typeface="Nixie One"/>
                <a:ea typeface="Nixie One"/>
                <a:cs typeface="Nixie One"/>
                <a:sym typeface="Nixie One"/>
              </a:rPr>
              <a:t>2</a:t>
            </a:r>
            <a:endParaRPr sz="7200">
              <a:latin typeface="Nixie One"/>
              <a:ea typeface="Nixie One"/>
              <a:cs typeface="Nixie One"/>
              <a:sym typeface="Nixie On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1"/>
          <p:cNvSpPr/>
          <p:nvPr/>
        </p:nvSpPr>
        <p:spPr>
          <a:xfrm>
            <a:off x="5151278" y="778925"/>
            <a:ext cx="2495700" cy="21339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292" name="Google Shape;292;p31"/>
          <p:cNvSpPr txBox="1">
            <a:spLocks noGrp="1"/>
          </p:cNvSpPr>
          <p:nvPr>
            <p:ph type="body" idx="4294967295"/>
          </p:nvPr>
        </p:nvSpPr>
        <p:spPr>
          <a:xfrm>
            <a:off x="621900" y="13400"/>
            <a:ext cx="7900200" cy="605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t>All Magnets “Like” All Other Objects!</a:t>
            </a:r>
            <a:endParaRPr b="1"/>
          </a:p>
        </p:txBody>
      </p:sp>
      <p:grpSp>
        <p:nvGrpSpPr>
          <p:cNvPr id="293" name="Google Shape;293;p31"/>
          <p:cNvGrpSpPr/>
          <p:nvPr/>
        </p:nvGrpSpPr>
        <p:grpSpPr>
          <a:xfrm>
            <a:off x="1497022" y="778923"/>
            <a:ext cx="2495958" cy="2133947"/>
            <a:chOff x="828000" y="1617125"/>
            <a:chExt cx="2951700" cy="2747100"/>
          </a:xfrm>
        </p:grpSpPr>
        <p:sp>
          <p:nvSpPr>
            <p:cNvPr id="294" name="Google Shape;294;p31"/>
            <p:cNvSpPr/>
            <p:nvPr/>
          </p:nvSpPr>
          <p:spPr>
            <a:xfrm>
              <a:off x="1022850" y="1753475"/>
              <a:ext cx="2562000" cy="2474400"/>
            </a:xfrm>
            <a:prstGeom prst="ellipse">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295" name="Google Shape;295;p31"/>
            <p:cNvSpPr/>
            <p:nvPr/>
          </p:nvSpPr>
          <p:spPr>
            <a:xfrm>
              <a:off x="828000" y="1617125"/>
              <a:ext cx="2951700" cy="27471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grpSp>
      <p:sp>
        <p:nvSpPr>
          <p:cNvPr id="296" name="Google Shape;296;p31"/>
          <p:cNvSpPr txBox="1"/>
          <p:nvPr/>
        </p:nvSpPr>
        <p:spPr>
          <a:xfrm>
            <a:off x="1740151" y="1485873"/>
            <a:ext cx="2009700" cy="5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500">
                <a:latin typeface="Roboto Slab"/>
                <a:ea typeface="Roboto Slab"/>
                <a:cs typeface="Roboto Slab"/>
                <a:sym typeface="Roboto Slab"/>
              </a:rPr>
              <a:t>TRUE</a:t>
            </a:r>
            <a:endParaRPr sz="4500">
              <a:latin typeface="Roboto Slab"/>
              <a:ea typeface="Roboto Slab"/>
              <a:cs typeface="Roboto Slab"/>
              <a:sym typeface="Roboto Slab"/>
            </a:endParaRPr>
          </a:p>
        </p:txBody>
      </p:sp>
      <p:sp>
        <p:nvSpPr>
          <p:cNvPr id="297" name="Google Shape;297;p31"/>
          <p:cNvSpPr/>
          <p:nvPr/>
        </p:nvSpPr>
        <p:spPr>
          <a:xfrm>
            <a:off x="5316035" y="884842"/>
            <a:ext cx="2166300" cy="1922100"/>
          </a:xfrm>
          <a:prstGeom prst="ellipse">
            <a:avLst/>
          </a:prstGeom>
          <a:solidFill>
            <a:srgbClr val="6EAB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298" name="Google Shape;298;p31"/>
          <p:cNvSpPr txBox="1"/>
          <p:nvPr/>
        </p:nvSpPr>
        <p:spPr>
          <a:xfrm>
            <a:off x="5394317" y="1485873"/>
            <a:ext cx="2009700" cy="5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500">
                <a:latin typeface="Roboto Slab"/>
                <a:ea typeface="Roboto Slab"/>
                <a:cs typeface="Roboto Slab"/>
                <a:sym typeface="Roboto Slab"/>
              </a:rPr>
              <a:t>FALSE</a:t>
            </a:r>
            <a:endParaRPr sz="4500">
              <a:latin typeface="Roboto Slab"/>
              <a:ea typeface="Roboto Slab"/>
              <a:cs typeface="Roboto Slab"/>
              <a:sym typeface="Roboto Slab"/>
            </a:endParaRPr>
          </a:p>
        </p:txBody>
      </p:sp>
      <p:sp>
        <p:nvSpPr>
          <p:cNvPr id="299" name="Google Shape;299;p31"/>
          <p:cNvSpPr txBox="1">
            <a:spLocks noGrp="1"/>
          </p:cNvSpPr>
          <p:nvPr>
            <p:ph type="body" idx="4294967295"/>
          </p:nvPr>
        </p:nvSpPr>
        <p:spPr>
          <a:xfrm>
            <a:off x="621900" y="3123225"/>
            <a:ext cx="7900200" cy="2020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I think this because… </a:t>
            </a:r>
            <a:endParaRPr b="1"/>
          </a:p>
        </p:txBody>
      </p:sp>
      <p:grpSp>
        <p:nvGrpSpPr>
          <p:cNvPr id="300" name="Google Shape;300;p31"/>
          <p:cNvGrpSpPr/>
          <p:nvPr/>
        </p:nvGrpSpPr>
        <p:grpSpPr>
          <a:xfrm>
            <a:off x="20617" y="13400"/>
            <a:ext cx="1030375" cy="898829"/>
            <a:chOff x="1870380" y="3263400"/>
            <a:chExt cx="1030375" cy="898829"/>
          </a:xfrm>
        </p:grpSpPr>
        <p:sp>
          <p:nvSpPr>
            <p:cNvPr id="301" name="Google Shape;301;p31"/>
            <p:cNvSpPr/>
            <p:nvPr/>
          </p:nvSpPr>
          <p:spPr>
            <a:xfrm rot="-10">
              <a:off x="1870380" y="32634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Roboto Slab"/>
                <a:ea typeface="Roboto Slab"/>
                <a:cs typeface="Roboto Slab"/>
                <a:sym typeface="Roboto Slab"/>
              </a:endParaRPr>
            </a:p>
          </p:txBody>
        </p:sp>
        <p:sp>
          <p:nvSpPr>
            <p:cNvPr id="302" name="Google Shape;302;p31"/>
            <p:cNvSpPr txBox="1"/>
            <p:nvPr/>
          </p:nvSpPr>
          <p:spPr>
            <a:xfrm>
              <a:off x="2198808" y="3292063"/>
              <a:ext cx="373500" cy="8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Nixie One"/>
                  <a:ea typeface="Nixie One"/>
                  <a:cs typeface="Nixie One"/>
                  <a:sym typeface="Nixie One"/>
                </a:rPr>
                <a:t>2</a:t>
              </a:r>
              <a:endParaRPr sz="3600">
                <a:latin typeface="Nixie One"/>
                <a:ea typeface="Nixie One"/>
                <a:cs typeface="Nixie One"/>
                <a:sym typeface="Nixie One"/>
              </a:endParaRPr>
            </a:p>
          </p:txBody>
        </p:sp>
      </p:grpSp>
      <p:cxnSp>
        <p:nvCxnSpPr>
          <p:cNvPr id="303" name="Google Shape;303;p31"/>
          <p:cNvCxnSpPr/>
          <p:nvPr/>
        </p:nvCxnSpPr>
        <p:spPr>
          <a:xfrm rot="10800000" flipH="1">
            <a:off x="0" y="9800"/>
            <a:ext cx="1071600" cy="3600"/>
          </a:xfrm>
          <a:prstGeom prst="straightConnector1">
            <a:avLst/>
          </a:prstGeom>
          <a:noFill/>
          <a:ln w="114300" cap="flat" cmpd="sng">
            <a:solidFill>
              <a:srgbClr val="7F6000"/>
            </a:solidFill>
            <a:prstDash val="solid"/>
            <a:round/>
            <a:headEnd type="none" w="med" len="med"/>
            <a:tailEnd type="none" w="med" len="med"/>
          </a:ln>
        </p:spPr>
      </p:cxnSp>
      <p:sp>
        <p:nvSpPr>
          <p:cNvPr id="304" name="Google Shape;304;p31"/>
          <p:cNvSpPr/>
          <p:nvPr/>
        </p:nvSpPr>
        <p:spPr>
          <a:xfrm rot="-10">
            <a:off x="8093017" y="152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Start Your Thinking!</a:t>
            </a:r>
            <a:endParaRPr>
              <a:latin typeface="Roboto Slab"/>
              <a:ea typeface="Roboto Slab"/>
              <a:cs typeface="Roboto Slab"/>
              <a:sym typeface="Roboto Slab"/>
            </a:endParaRPr>
          </a:p>
        </p:txBody>
      </p:sp>
      <p:cxnSp>
        <p:nvCxnSpPr>
          <p:cNvPr id="305" name="Google Shape;305;p31"/>
          <p:cNvCxnSpPr/>
          <p:nvPr/>
        </p:nvCxnSpPr>
        <p:spPr>
          <a:xfrm rot="10800000" flipH="1">
            <a:off x="8072400" y="11600"/>
            <a:ext cx="1071600" cy="3600"/>
          </a:xfrm>
          <a:prstGeom prst="straightConnector1">
            <a:avLst/>
          </a:prstGeom>
          <a:noFill/>
          <a:ln w="114300" cap="flat" cmpd="sng">
            <a:solidFill>
              <a:srgbClr val="7F6000"/>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2"/>
          <p:cNvSpPr txBox="1">
            <a:spLocks noGrp="1"/>
          </p:cNvSpPr>
          <p:nvPr>
            <p:ph type="ctrTitle"/>
          </p:nvPr>
        </p:nvSpPr>
        <p:spPr>
          <a:xfrm>
            <a:off x="30950" y="412375"/>
            <a:ext cx="3441600" cy="3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rgbClr val="A4BB49"/>
                </a:solidFill>
              </a:rPr>
              <a:t>My PREDICTIONS:</a:t>
            </a:r>
            <a:endParaRPr sz="2700">
              <a:solidFill>
                <a:srgbClr val="A4BB49"/>
              </a:solidFill>
            </a:endParaRPr>
          </a:p>
          <a:p>
            <a:pPr marL="0" lvl="0" indent="0" algn="l" rtl="0">
              <a:spcBef>
                <a:spcPts val="0"/>
              </a:spcBef>
              <a:spcAft>
                <a:spcPts val="0"/>
              </a:spcAft>
              <a:buNone/>
            </a:pPr>
            <a:endParaRPr sz="2700">
              <a:solidFill>
                <a:srgbClr val="A4BB49"/>
              </a:solidFill>
            </a:endParaRPr>
          </a:p>
          <a:p>
            <a:pPr marL="0" lvl="0" indent="0" algn="l" rtl="0">
              <a:spcBef>
                <a:spcPts val="0"/>
              </a:spcBef>
              <a:spcAft>
                <a:spcPts val="0"/>
              </a:spcAft>
              <a:buNone/>
            </a:pPr>
            <a:r>
              <a:rPr lang="en" sz="1500">
                <a:solidFill>
                  <a:srgbClr val="A4BB49"/>
                </a:solidFill>
                <a:latin typeface="Nixie One"/>
                <a:ea typeface="Nixie One"/>
                <a:cs typeface="Nixie One"/>
                <a:sym typeface="Nixie One"/>
              </a:rPr>
              <a:t>If a magnet “likes” an object it will stick to it (attract). If it does not like an object it will not stick or it will push it away (repel). </a:t>
            </a:r>
            <a:endParaRPr sz="1500">
              <a:solidFill>
                <a:srgbClr val="A4BB49"/>
              </a:solidFill>
              <a:latin typeface="Nixie One"/>
              <a:ea typeface="Nixie One"/>
              <a:cs typeface="Nixie One"/>
              <a:sym typeface="Nixie One"/>
            </a:endParaRPr>
          </a:p>
          <a:p>
            <a:pPr marL="0" lvl="0" indent="0" algn="l" rtl="0">
              <a:spcBef>
                <a:spcPts val="0"/>
              </a:spcBef>
              <a:spcAft>
                <a:spcPts val="0"/>
              </a:spcAft>
              <a:buNone/>
            </a:pPr>
            <a:endParaRPr sz="1500">
              <a:solidFill>
                <a:srgbClr val="A4BB49"/>
              </a:solidFill>
              <a:latin typeface="Nixie One"/>
              <a:ea typeface="Nixie One"/>
              <a:cs typeface="Nixie One"/>
              <a:sym typeface="Nixie One"/>
            </a:endParaRPr>
          </a:p>
          <a:p>
            <a:pPr marL="0" lvl="0" indent="0" algn="l" rtl="0">
              <a:spcBef>
                <a:spcPts val="0"/>
              </a:spcBef>
              <a:spcAft>
                <a:spcPts val="0"/>
              </a:spcAft>
              <a:buNone/>
            </a:pPr>
            <a:r>
              <a:rPr lang="en" sz="1500">
                <a:solidFill>
                  <a:srgbClr val="A4BB49"/>
                </a:solidFill>
                <a:latin typeface="Nixie One"/>
                <a:ea typeface="Nixie One"/>
                <a:cs typeface="Nixie One"/>
                <a:sym typeface="Nixie One"/>
              </a:rPr>
              <a:t>What do you think will happen with these objects?</a:t>
            </a:r>
            <a:endParaRPr sz="1500">
              <a:solidFill>
                <a:srgbClr val="A4BB49"/>
              </a:solidFill>
              <a:latin typeface="Nixie One"/>
              <a:ea typeface="Nixie One"/>
              <a:cs typeface="Nixie One"/>
              <a:sym typeface="Nixie One"/>
            </a:endParaRPr>
          </a:p>
          <a:p>
            <a:pPr marL="0" lvl="0" indent="0" algn="l" rtl="0">
              <a:spcBef>
                <a:spcPts val="0"/>
              </a:spcBef>
              <a:spcAft>
                <a:spcPts val="0"/>
              </a:spcAft>
              <a:buNone/>
            </a:pPr>
            <a:endParaRPr sz="1500">
              <a:solidFill>
                <a:srgbClr val="A4BB49"/>
              </a:solidFill>
              <a:latin typeface="Nixie One"/>
              <a:ea typeface="Nixie One"/>
              <a:cs typeface="Nixie One"/>
              <a:sym typeface="Nixie One"/>
            </a:endParaRPr>
          </a:p>
          <a:p>
            <a:pPr marL="0" lvl="0" indent="0" algn="l" rtl="0">
              <a:spcBef>
                <a:spcPts val="0"/>
              </a:spcBef>
              <a:spcAft>
                <a:spcPts val="0"/>
              </a:spcAft>
              <a:buNone/>
            </a:pPr>
            <a:r>
              <a:rPr lang="en" sz="1500">
                <a:solidFill>
                  <a:srgbClr val="A4BB49"/>
                </a:solidFill>
                <a:latin typeface="Nixie One"/>
                <a:ea typeface="Nixie One"/>
                <a:cs typeface="Nixie One"/>
                <a:sym typeface="Nixie One"/>
              </a:rPr>
              <a:t>When we make a prediction we are using what we already know to be true and paying attention to details to make a reasonable guess. This is called </a:t>
            </a:r>
            <a:endParaRPr sz="1500">
              <a:solidFill>
                <a:srgbClr val="A4BB49"/>
              </a:solidFill>
              <a:latin typeface="Nixie One"/>
              <a:ea typeface="Nixie One"/>
              <a:cs typeface="Nixie One"/>
              <a:sym typeface="Nixie One"/>
            </a:endParaRPr>
          </a:p>
          <a:p>
            <a:pPr marL="0" lvl="0" indent="0" algn="l" rtl="0">
              <a:spcBef>
                <a:spcPts val="0"/>
              </a:spcBef>
              <a:spcAft>
                <a:spcPts val="0"/>
              </a:spcAft>
              <a:buNone/>
            </a:pPr>
            <a:r>
              <a:rPr lang="en" sz="1500" u="sng">
                <a:solidFill>
                  <a:srgbClr val="A4BB49"/>
                </a:solidFill>
                <a:latin typeface="Nixie One"/>
                <a:ea typeface="Nixie One"/>
                <a:cs typeface="Nixie One"/>
                <a:sym typeface="Nixie One"/>
              </a:rPr>
              <a:t>Sound Reasoning!</a:t>
            </a:r>
            <a:endParaRPr sz="1500" u="sng">
              <a:solidFill>
                <a:srgbClr val="A4BB49"/>
              </a:solidFill>
              <a:latin typeface="Nixie One"/>
              <a:ea typeface="Nixie One"/>
              <a:cs typeface="Nixie One"/>
              <a:sym typeface="Nixie One"/>
            </a:endParaRPr>
          </a:p>
        </p:txBody>
      </p:sp>
      <p:sp>
        <p:nvSpPr>
          <p:cNvPr id="311" name="Google Shape;311;p32"/>
          <p:cNvSpPr txBox="1">
            <a:spLocks noGrp="1"/>
          </p:cNvSpPr>
          <p:nvPr>
            <p:ph type="subTitle" idx="1"/>
          </p:nvPr>
        </p:nvSpPr>
        <p:spPr>
          <a:xfrm>
            <a:off x="3472675" y="-30000"/>
            <a:ext cx="3020400" cy="5203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dirty="0"/>
              <a:t>Objects</a:t>
            </a:r>
            <a:endParaRPr sz="1700" dirty="0"/>
          </a:p>
          <a:p>
            <a:pPr marL="406400" lvl="0" indent="-285750" algn="l" rtl="0">
              <a:lnSpc>
                <a:spcPct val="150000"/>
              </a:lnSpc>
              <a:spcBef>
                <a:spcPts val="0"/>
              </a:spcBef>
              <a:spcAft>
                <a:spcPts val="0"/>
              </a:spcAft>
              <a:buSzPts val="1700"/>
              <a:buFont typeface="Wingdings" panose="05000000000000000000" pitchFamily="2" charset="2"/>
              <a:buChar char="v"/>
            </a:pPr>
            <a:r>
              <a:rPr lang="en" sz="1700" dirty="0"/>
              <a:t>Nickel (5￠)</a:t>
            </a:r>
            <a:endParaRPr sz="1700" dirty="0"/>
          </a:p>
          <a:p>
            <a:pPr marL="406400" lvl="0" indent="-285750" algn="l" rtl="0">
              <a:lnSpc>
                <a:spcPct val="150000"/>
              </a:lnSpc>
              <a:spcBef>
                <a:spcPts val="0"/>
              </a:spcBef>
              <a:spcAft>
                <a:spcPts val="0"/>
              </a:spcAft>
              <a:buSzPts val="1700"/>
              <a:buFont typeface="Wingdings" panose="05000000000000000000" pitchFamily="2" charset="2"/>
              <a:buChar char="v"/>
            </a:pPr>
            <a:r>
              <a:rPr lang="en" sz="1700" dirty="0"/>
              <a:t>Lego piece or block</a:t>
            </a:r>
            <a:endParaRPr sz="1700" dirty="0"/>
          </a:p>
          <a:p>
            <a:pPr marL="406400" lvl="0" indent="-285750" algn="l" rtl="0">
              <a:lnSpc>
                <a:spcPct val="150000"/>
              </a:lnSpc>
              <a:spcBef>
                <a:spcPts val="0"/>
              </a:spcBef>
              <a:spcAft>
                <a:spcPts val="0"/>
              </a:spcAft>
              <a:buSzPts val="1700"/>
              <a:buFont typeface="Wingdings" panose="05000000000000000000" pitchFamily="2" charset="2"/>
              <a:buChar char="v"/>
            </a:pPr>
            <a:r>
              <a:rPr lang="en" sz="1700" dirty="0"/>
              <a:t>Jar or glass cup</a:t>
            </a:r>
            <a:endParaRPr sz="1700" dirty="0"/>
          </a:p>
          <a:p>
            <a:pPr marL="406400" lvl="0" indent="-285750" algn="l" rtl="0">
              <a:lnSpc>
                <a:spcPct val="150000"/>
              </a:lnSpc>
              <a:spcBef>
                <a:spcPts val="0"/>
              </a:spcBef>
              <a:spcAft>
                <a:spcPts val="0"/>
              </a:spcAft>
              <a:buSzPts val="1700"/>
              <a:buFont typeface="Wingdings" panose="05000000000000000000" pitchFamily="2" charset="2"/>
              <a:buChar char="v"/>
            </a:pPr>
            <a:r>
              <a:rPr lang="en" sz="1700" dirty="0"/>
              <a:t>Fork or spoon</a:t>
            </a:r>
            <a:endParaRPr sz="1700" dirty="0"/>
          </a:p>
          <a:p>
            <a:pPr marL="406400" lvl="0" indent="-285750" algn="l" rtl="0">
              <a:lnSpc>
                <a:spcPct val="150000"/>
              </a:lnSpc>
              <a:spcBef>
                <a:spcPts val="0"/>
              </a:spcBef>
              <a:spcAft>
                <a:spcPts val="0"/>
              </a:spcAft>
              <a:buSzPts val="1700"/>
              <a:buFont typeface="Wingdings" panose="05000000000000000000" pitchFamily="2" charset="2"/>
              <a:buChar char="v"/>
            </a:pPr>
            <a:r>
              <a:rPr lang="en" sz="1700" dirty="0"/>
              <a:t>Tinfoil or pop can</a:t>
            </a:r>
            <a:endParaRPr sz="1700" dirty="0"/>
          </a:p>
          <a:p>
            <a:pPr marL="406400" lvl="0" indent="-285750" algn="l" rtl="0">
              <a:lnSpc>
                <a:spcPct val="150000"/>
              </a:lnSpc>
              <a:spcBef>
                <a:spcPts val="0"/>
              </a:spcBef>
              <a:spcAft>
                <a:spcPts val="0"/>
              </a:spcAft>
              <a:buSzPts val="1700"/>
              <a:buFont typeface="Wingdings" panose="05000000000000000000" pitchFamily="2" charset="2"/>
              <a:buChar char="v"/>
            </a:pPr>
            <a:r>
              <a:rPr lang="en" sz="1700" dirty="0"/>
              <a:t>Penny (1</a:t>
            </a:r>
            <a:r>
              <a:rPr lang="en" sz="1700" dirty="0">
                <a:solidFill>
                  <a:schemeClr val="accent6"/>
                </a:solidFill>
              </a:rPr>
              <a:t>￠)</a:t>
            </a:r>
            <a:endParaRPr sz="1700" dirty="0"/>
          </a:p>
          <a:p>
            <a:pPr marL="406400" lvl="0" indent="-285750" algn="l" rtl="0">
              <a:lnSpc>
                <a:spcPct val="150000"/>
              </a:lnSpc>
              <a:spcBef>
                <a:spcPts val="0"/>
              </a:spcBef>
              <a:spcAft>
                <a:spcPts val="0"/>
              </a:spcAft>
              <a:buSzPts val="1700"/>
              <a:buFont typeface="Wingdings" panose="05000000000000000000" pitchFamily="2" charset="2"/>
              <a:buChar char="v"/>
            </a:pPr>
            <a:r>
              <a:rPr lang="en" sz="1700" dirty="0"/>
              <a:t>Stick or pencil</a:t>
            </a:r>
            <a:endParaRPr sz="1700" dirty="0"/>
          </a:p>
          <a:p>
            <a:pPr marL="406400" lvl="0" indent="-285750" algn="l" rtl="0">
              <a:lnSpc>
                <a:spcPct val="150000"/>
              </a:lnSpc>
              <a:spcBef>
                <a:spcPts val="0"/>
              </a:spcBef>
              <a:spcAft>
                <a:spcPts val="0"/>
              </a:spcAft>
              <a:buSzPts val="1700"/>
              <a:buFont typeface="Wingdings" panose="05000000000000000000" pitchFamily="2" charset="2"/>
              <a:buChar char="v"/>
            </a:pPr>
            <a:r>
              <a:rPr lang="en" sz="1700" dirty="0"/>
              <a:t>T-shirt</a:t>
            </a:r>
            <a:endParaRPr sz="1700" dirty="0"/>
          </a:p>
          <a:p>
            <a:pPr marL="406400" lvl="0" indent="-285750" algn="l" rtl="0">
              <a:lnSpc>
                <a:spcPct val="150000"/>
              </a:lnSpc>
              <a:spcBef>
                <a:spcPts val="0"/>
              </a:spcBef>
              <a:spcAft>
                <a:spcPts val="0"/>
              </a:spcAft>
              <a:buSzPts val="1700"/>
              <a:buFont typeface="Wingdings" panose="05000000000000000000" pitchFamily="2" charset="2"/>
              <a:buChar char="v"/>
            </a:pPr>
            <a:r>
              <a:rPr lang="en" sz="1700" dirty="0"/>
              <a:t>Paper clip</a:t>
            </a:r>
            <a:endParaRPr sz="1700" dirty="0"/>
          </a:p>
          <a:p>
            <a:pPr marL="406400" lvl="0" indent="-285750" algn="l" rtl="0">
              <a:lnSpc>
                <a:spcPct val="150000"/>
              </a:lnSpc>
              <a:spcBef>
                <a:spcPts val="0"/>
              </a:spcBef>
              <a:spcAft>
                <a:spcPts val="0"/>
              </a:spcAft>
              <a:buSzPts val="1700"/>
              <a:buFont typeface="Wingdings" panose="05000000000000000000" pitchFamily="2" charset="2"/>
              <a:buChar char="v"/>
            </a:pPr>
            <a:r>
              <a:rPr lang="en" sz="1700" dirty="0"/>
              <a:t>Screw or Nail</a:t>
            </a:r>
            <a:endParaRPr sz="1700" dirty="0"/>
          </a:p>
          <a:p>
            <a:pPr marL="457200" lvl="0" indent="-336550" algn="l" rtl="0">
              <a:lnSpc>
                <a:spcPct val="150000"/>
              </a:lnSpc>
              <a:spcBef>
                <a:spcPts val="0"/>
              </a:spcBef>
              <a:spcAft>
                <a:spcPts val="0"/>
              </a:spcAft>
              <a:buSzPts val="1700"/>
              <a:buChar char="🧲"/>
            </a:pPr>
            <a:r>
              <a:rPr lang="en" sz="1700" dirty="0"/>
              <a:t> </a:t>
            </a:r>
            <a:endParaRPr sz="1700" dirty="0"/>
          </a:p>
          <a:p>
            <a:pPr marL="457200" lvl="0" indent="-336550" algn="l" rtl="0">
              <a:lnSpc>
                <a:spcPct val="150000"/>
              </a:lnSpc>
              <a:spcBef>
                <a:spcPts val="0"/>
              </a:spcBef>
              <a:spcAft>
                <a:spcPts val="0"/>
              </a:spcAft>
              <a:buSzPts val="1700"/>
              <a:buChar char="🧲"/>
            </a:pPr>
            <a:r>
              <a:rPr lang="en" sz="1700" dirty="0"/>
              <a:t> </a:t>
            </a:r>
            <a:endParaRPr sz="1700" dirty="0"/>
          </a:p>
        </p:txBody>
      </p:sp>
      <p:sp>
        <p:nvSpPr>
          <p:cNvPr id="312" name="Google Shape;312;p32"/>
          <p:cNvSpPr txBox="1">
            <a:spLocks noGrp="1"/>
          </p:cNvSpPr>
          <p:nvPr>
            <p:ph type="body" idx="4294967295"/>
          </p:nvPr>
        </p:nvSpPr>
        <p:spPr>
          <a:xfrm>
            <a:off x="6492950" y="30000"/>
            <a:ext cx="1473900" cy="5002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b="1"/>
              <a:t>Prediction:</a:t>
            </a:r>
            <a:endParaRPr sz="1700" b="1"/>
          </a:p>
          <a:p>
            <a:pPr marL="171450" lvl="0" indent="-165100" algn="l" rtl="0">
              <a:lnSpc>
                <a:spcPct val="150000"/>
              </a:lnSpc>
              <a:spcBef>
                <a:spcPts val="0"/>
              </a:spcBef>
              <a:spcAft>
                <a:spcPts val="0"/>
              </a:spcAft>
              <a:buSzPts val="1700"/>
              <a:buChar char="❏"/>
            </a:pPr>
            <a:r>
              <a:rPr lang="en" sz="1700"/>
              <a:t>Attract</a:t>
            </a:r>
            <a:endParaRPr sz="1700"/>
          </a:p>
          <a:p>
            <a:pPr marL="171450" lvl="0" indent="-165100" algn="l" rtl="0">
              <a:lnSpc>
                <a:spcPct val="150000"/>
              </a:lnSpc>
              <a:spcBef>
                <a:spcPts val="0"/>
              </a:spcBef>
              <a:spcAft>
                <a:spcPts val="0"/>
              </a:spcAft>
              <a:buSzPts val="1700"/>
              <a:buChar char="❏"/>
            </a:pPr>
            <a:r>
              <a:rPr lang="en" sz="1700">
                <a:solidFill>
                  <a:schemeClr val="dk1"/>
                </a:solidFill>
              </a:rPr>
              <a:t>Attract</a:t>
            </a:r>
            <a:endParaRPr sz="1700"/>
          </a:p>
          <a:p>
            <a:pPr marL="171450" lvl="0" indent="-165100" algn="l" rtl="0">
              <a:lnSpc>
                <a:spcPct val="150000"/>
              </a:lnSpc>
              <a:spcBef>
                <a:spcPts val="0"/>
              </a:spcBef>
              <a:spcAft>
                <a:spcPts val="0"/>
              </a:spcAft>
              <a:buSzPts val="1700"/>
              <a:buChar char="❏"/>
            </a:pPr>
            <a:r>
              <a:rPr lang="en" sz="1700">
                <a:solidFill>
                  <a:schemeClr val="dk1"/>
                </a:solidFill>
              </a:rPr>
              <a:t>Attract</a:t>
            </a:r>
            <a:endParaRPr sz="1700"/>
          </a:p>
          <a:p>
            <a:pPr marL="171450" lvl="0" indent="-165100" algn="l" rtl="0">
              <a:lnSpc>
                <a:spcPct val="150000"/>
              </a:lnSpc>
              <a:spcBef>
                <a:spcPts val="0"/>
              </a:spcBef>
              <a:spcAft>
                <a:spcPts val="0"/>
              </a:spcAft>
              <a:buSzPts val="1700"/>
              <a:buChar char="❏"/>
            </a:pPr>
            <a:r>
              <a:rPr lang="en" sz="1700">
                <a:solidFill>
                  <a:schemeClr val="dk1"/>
                </a:solidFill>
              </a:rPr>
              <a:t>Attract</a:t>
            </a:r>
            <a:endParaRPr sz="1700"/>
          </a:p>
          <a:p>
            <a:pPr marL="171450" lvl="0" indent="-165100" algn="l" rtl="0">
              <a:lnSpc>
                <a:spcPct val="150000"/>
              </a:lnSpc>
              <a:spcBef>
                <a:spcPts val="0"/>
              </a:spcBef>
              <a:spcAft>
                <a:spcPts val="0"/>
              </a:spcAft>
              <a:buSzPts val="1700"/>
              <a:buChar char="❏"/>
            </a:pPr>
            <a:r>
              <a:rPr lang="en" sz="1700">
                <a:solidFill>
                  <a:schemeClr val="dk1"/>
                </a:solidFill>
              </a:rPr>
              <a:t>Attract</a:t>
            </a:r>
            <a:endParaRPr sz="1700"/>
          </a:p>
          <a:p>
            <a:pPr marL="171450" lvl="0" indent="-165100" algn="l" rtl="0">
              <a:lnSpc>
                <a:spcPct val="150000"/>
              </a:lnSpc>
              <a:spcBef>
                <a:spcPts val="0"/>
              </a:spcBef>
              <a:spcAft>
                <a:spcPts val="0"/>
              </a:spcAft>
              <a:buSzPts val="1700"/>
              <a:buChar char="❏"/>
            </a:pPr>
            <a:r>
              <a:rPr lang="en" sz="1700">
                <a:solidFill>
                  <a:schemeClr val="dk1"/>
                </a:solidFill>
              </a:rPr>
              <a:t>Attract</a:t>
            </a:r>
            <a:endParaRPr sz="1700"/>
          </a:p>
          <a:p>
            <a:pPr marL="171450" lvl="0" indent="-165100" algn="l" rtl="0">
              <a:lnSpc>
                <a:spcPct val="150000"/>
              </a:lnSpc>
              <a:spcBef>
                <a:spcPts val="0"/>
              </a:spcBef>
              <a:spcAft>
                <a:spcPts val="0"/>
              </a:spcAft>
              <a:buSzPts val="1700"/>
              <a:buChar char="❏"/>
            </a:pPr>
            <a:r>
              <a:rPr lang="en" sz="1700">
                <a:solidFill>
                  <a:schemeClr val="dk1"/>
                </a:solidFill>
              </a:rPr>
              <a:t>Attract</a:t>
            </a:r>
            <a:endParaRPr sz="1700"/>
          </a:p>
          <a:p>
            <a:pPr marL="171450" lvl="0" indent="-165100" algn="l" rtl="0">
              <a:lnSpc>
                <a:spcPct val="150000"/>
              </a:lnSpc>
              <a:spcBef>
                <a:spcPts val="0"/>
              </a:spcBef>
              <a:spcAft>
                <a:spcPts val="0"/>
              </a:spcAft>
              <a:buSzPts val="1700"/>
              <a:buChar char="❏"/>
            </a:pPr>
            <a:r>
              <a:rPr lang="en" sz="1700">
                <a:solidFill>
                  <a:schemeClr val="dk1"/>
                </a:solidFill>
              </a:rPr>
              <a:t>Attract</a:t>
            </a:r>
            <a:endParaRPr sz="1700">
              <a:solidFill>
                <a:schemeClr val="dk1"/>
              </a:solidFill>
            </a:endParaRPr>
          </a:p>
          <a:p>
            <a:pPr marL="171450" lvl="0" indent="-165100" algn="l" rtl="0">
              <a:lnSpc>
                <a:spcPct val="150000"/>
              </a:lnSpc>
              <a:spcBef>
                <a:spcPts val="0"/>
              </a:spcBef>
              <a:spcAft>
                <a:spcPts val="0"/>
              </a:spcAft>
              <a:buSzPts val="1700"/>
              <a:buChar char="❏"/>
            </a:pPr>
            <a:r>
              <a:rPr lang="en" sz="1700">
                <a:solidFill>
                  <a:schemeClr val="dk1"/>
                </a:solidFill>
              </a:rPr>
              <a:t>Attract</a:t>
            </a:r>
            <a:endParaRPr sz="1700">
              <a:solidFill>
                <a:schemeClr val="dk1"/>
              </a:solidFill>
            </a:endParaRPr>
          </a:p>
          <a:p>
            <a:pPr marL="171450" lvl="0" indent="-165100" algn="l" rtl="0">
              <a:lnSpc>
                <a:spcPct val="150000"/>
              </a:lnSpc>
              <a:spcBef>
                <a:spcPts val="0"/>
              </a:spcBef>
              <a:spcAft>
                <a:spcPts val="0"/>
              </a:spcAft>
              <a:buSzPts val="1700"/>
              <a:buChar char="❏"/>
            </a:pPr>
            <a:r>
              <a:rPr lang="en" sz="1700">
                <a:solidFill>
                  <a:schemeClr val="dk1"/>
                </a:solidFill>
              </a:rPr>
              <a:t>Attract </a:t>
            </a:r>
            <a:r>
              <a:rPr lang="en" sz="1700"/>
              <a:t> </a:t>
            </a:r>
            <a:endParaRPr sz="1700"/>
          </a:p>
        </p:txBody>
      </p:sp>
      <p:sp>
        <p:nvSpPr>
          <p:cNvPr id="313" name="Google Shape;313;p32"/>
          <p:cNvSpPr txBox="1">
            <a:spLocks noGrp="1"/>
          </p:cNvSpPr>
          <p:nvPr>
            <p:ph type="body" idx="4294967295"/>
          </p:nvPr>
        </p:nvSpPr>
        <p:spPr>
          <a:xfrm>
            <a:off x="8119250" y="30100"/>
            <a:ext cx="1183200" cy="5002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700"/>
          </a:p>
          <a:p>
            <a:pPr marL="114300" lvl="0" indent="-165100" algn="l" rtl="0">
              <a:lnSpc>
                <a:spcPct val="150000"/>
              </a:lnSpc>
              <a:spcBef>
                <a:spcPts val="0"/>
              </a:spcBef>
              <a:spcAft>
                <a:spcPts val="0"/>
              </a:spcAft>
              <a:buSzPts val="1700"/>
              <a:buChar char="❏"/>
            </a:pPr>
            <a:r>
              <a:rPr lang="en" sz="1700"/>
              <a:t>Repel</a:t>
            </a:r>
            <a:endParaRPr sz="1700"/>
          </a:p>
          <a:p>
            <a:pPr marL="114300" lvl="0" indent="-165100" algn="l" rtl="0">
              <a:lnSpc>
                <a:spcPct val="150000"/>
              </a:lnSpc>
              <a:spcBef>
                <a:spcPts val="0"/>
              </a:spcBef>
              <a:spcAft>
                <a:spcPts val="0"/>
              </a:spcAft>
              <a:buSzPts val="1700"/>
              <a:buChar char="❏"/>
            </a:pPr>
            <a:r>
              <a:rPr lang="en" sz="1700">
                <a:solidFill>
                  <a:schemeClr val="dk1"/>
                </a:solidFill>
              </a:rPr>
              <a:t>Repel</a:t>
            </a:r>
            <a:endParaRPr sz="1700">
              <a:solidFill>
                <a:schemeClr val="dk1"/>
              </a:solidFill>
            </a:endParaRPr>
          </a:p>
          <a:p>
            <a:pPr marL="114300" lvl="0" indent="-165100" algn="l" rtl="0">
              <a:lnSpc>
                <a:spcPct val="150000"/>
              </a:lnSpc>
              <a:spcBef>
                <a:spcPts val="0"/>
              </a:spcBef>
              <a:spcAft>
                <a:spcPts val="0"/>
              </a:spcAft>
              <a:buSzPts val="1700"/>
              <a:buChar char="❏"/>
            </a:pPr>
            <a:r>
              <a:rPr lang="en" sz="1700">
                <a:solidFill>
                  <a:schemeClr val="dk1"/>
                </a:solidFill>
              </a:rPr>
              <a:t>Repel</a:t>
            </a:r>
            <a:endParaRPr sz="1700">
              <a:solidFill>
                <a:schemeClr val="dk1"/>
              </a:solidFill>
            </a:endParaRPr>
          </a:p>
          <a:p>
            <a:pPr marL="114300" lvl="0" indent="-165100" algn="l" rtl="0">
              <a:lnSpc>
                <a:spcPct val="150000"/>
              </a:lnSpc>
              <a:spcBef>
                <a:spcPts val="0"/>
              </a:spcBef>
              <a:spcAft>
                <a:spcPts val="0"/>
              </a:spcAft>
              <a:buSzPts val="1700"/>
              <a:buChar char="❏"/>
            </a:pPr>
            <a:r>
              <a:rPr lang="en" sz="1700">
                <a:solidFill>
                  <a:schemeClr val="dk1"/>
                </a:solidFill>
              </a:rPr>
              <a:t>Repel</a:t>
            </a:r>
            <a:endParaRPr sz="1700">
              <a:solidFill>
                <a:schemeClr val="dk1"/>
              </a:solidFill>
            </a:endParaRPr>
          </a:p>
          <a:p>
            <a:pPr marL="114300" lvl="0" indent="-165100" algn="l" rtl="0">
              <a:lnSpc>
                <a:spcPct val="150000"/>
              </a:lnSpc>
              <a:spcBef>
                <a:spcPts val="0"/>
              </a:spcBef>
              <a:spcAft>
                <a:spcPts val="0"/>
              </a:spcAft>
              <a:buSzPts val="1700"/>
              <a:buChar char="❏"/>
            </a:pPr>
            <a:r>
              <a:rPr lang="en" sz="1700">
                <a:solidFill>
                  <a:schemeClr val="dk1"/>
                </a:solidFill>
              </a:rPr>
              <a:t>Repel</a:t>
            </a:r>
            <a:endParaRPr sz="1700">
              <a:solidFill>
                <a:schemeClr val="dk1"/>
              </a:solidFill>
            </a:endParaRPr>
          </a:p>
          <a:p>
            <a:pPr marL="114300" lvl="0" indent="-165100" algn="l" rtl="0">
              <a:lnSpc>
                <a:spcPct val="150000"/>
              </a:lnSpc>
              <a:spcBef>
                <a:spcPts val="0"/>
              </a:spcBef>
              <a:spcAft>
                <a:spcPts val="0"/>
              </a:spcAft>
              <a:buSzPts val="1700"/>
              <a:buChar char="❏"/>
            </a:pPr>
            <a:r>
              <a:rPr lang="en" sz="1700">
                <a:solidFill>
                  <a:schemeClr val="dk1"/>
                </a:solidFill>
              </a:rPr>
              <a:t>Repel</a:t>
            </a:r>
            <a:endParaRPr sz="1700" b="1">
              <a:solidFill>
                <a:schemeClr val="dk1"/>
              </a:solidFill>
            </a:endParaRPr>
          </a:p>
          <a:p>
            <a:pPr marL="114300" lvl="0" indent="-165100" algn="l" rtl="0">
              <a:lnSpc>
                <a:spcPct val="150000"/>
              </a:lnSpc>
              <a:spcBef>
                <a:spcPts val="0"/>
              </a:spcBef>
              <a:spcAft>
                <a:spcPts val="0"/>
              </a:spcAft>
              <a:buSzPts val="1700"/>
              <a:buChar char="❏"/>
            </a:pPr>
            <a:r>
              <a:rPr lang="en" sz="1700">
                <a:solidFill>
                  <a:schemeClr val="dk1"/>
                </a:solidFill>
              </a:rPr>
              <a:t>Repel</a:t>
            </a:r>
            <a:endParaRPr sz="1700"/>
          </a:p>
          <a:p>
            <a:pPr marL="114300" lvl="0" indent="-165100" algn="l" rtl="0">
              <a:lnSpc>
                <a:spcPct val="150000"/>
              </a:lnSpc>
              <a:spcBef>
                <a:spcPts val="0"/>
              </a:spcBef>
              <a:spcAft>
                <a:spcPts val="0"/>
              </a:spcAft>
              <a:buClr>
                <a:schemeClr val="dk1"/>
              </a:buClr>
              <a:buSzPts val="1700"/>
              <a:buChar char="❏"/>
            </a:pPr>
            <a:r>
              <a:rPr lang="en" sz="1700">
                <a:solidFill>
                  <a:schemeClr val="dk1"/>
                </a:solidFill>
              </a:rPr>
              <a:t>Repel</a:t>
            </a:r>
            <a:endParaRPr sz="1700">
              <a:solidFill>
                <a:schemeClr val="dk1"/>
              </a:solidFill>
            </a:endParaRPr>
          </a:p>
          <a:p>
            <a:pPr marL="114300" lvl="0" indent="-165100" algn="l" rtl="0">
              <a:lnSpc>
                <a:spcPct val="150000"/>
              </a:lnSpc>
              <a:spcBef>
                <a:spcPts val="0"/>
              </a:spcBef>
              <a:spcAft>
                <a:spcPts val="0"/>
              </a:spcAft>
              <a:buClr>
                <a:schemeClr val="dk1"/>
              </a:buClr>
              <a:buSzPts val="1700"/>
              <a:buChar char="❏"/>
            </a:pPr>
            <a:r>
              <a:rPr lang="en" sz="1700">
                <a:solidFill>
                  <a:schemeClr val="dk1"/>
                </a:solidFill>
              </a:rPr>
              <a:t>Repel</a:t>
            </a:r>
            <a:endParaRPr sz="1700">
              <a:solidFill>
                <a:schemeClr val="dk1"/>
              </a:solidFill>
            </a:endParaRPr>
          </a:p>
          <a:p>
            <a:pPr marL="114300" lvl="0" indent="-165100" algn="l" rtl="0">
              <a:lnSpc>
                <a:spcPct val="150000"/>
              </a:lnSpc>
              <a:spcBef>
                <a:spcPts val="0"/>
              </a:spcBef>
              <a:spcAft>
                <a:spcPts val="0"/>
              </a:spcAft>
              <a:buClr>
                <a:schemeClr val="dk1"/>
              </a:buClr>
              <a:buSzPts val="1700"/>
              <a:buChar char="❏"/>
            </a:pPr>
            <a:r>
              <a:rPr lang="en" sz="1700">
                <a:solidFill>
                  <a:schemeClr val="dk1"/>
                </a:solidFill>
              </a:rPr>
              <a:t>Repel</a:t>
            </a:r>
            <a:endParaRPr sz="17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3"/>
          <p:cNvSpPr txBox="1">
            <a:spLocks noGrp="1"/>
          </p:cNvSpPr>
          <p:nvPr>
            <p:ph type="ctrTitle"/>
          </p:nvPr>
        </p:nvSpPr>
        <p:spPr>
          <a:xfrm>
            <a:off x="30950" y="401125"/>
            <a:ext cx="3441600" cy="412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rgbClr val="A4BB49"/>
                </a:solidFill>
              </a:rPr>
              <a:t>Time to EXPERIMENT:</a:t>
            </a:r>
            <a:endParaRPr sz="2700">
              <a:solidFill>
                <a:srgbClr val="A4BB49"/>
              </a:solidFill>
            </a:endParaRPr>
          </a:p>
          <a:p>
            <a:pPr marL="0" lvl="0" indent="0" algn="l" rtl="0">
              <a:spcBef>
                <a:spcPts val="0"/>
              </a:spcBef>
              <a:spcAft>
                <a:spcPts val="0"/>
              </a:spcAft>
              <a:buNone/>
            </a:pPr>
            <a:endParaRPr sz="2700">
              <a:solidFill>
                <a:srgbClr val="A4BB49"/>
              </a:solidFill>
            </a:endParaRPr>
          </a:p>
          <a:p>
            <a:pPr marL="0" lvl="0" indent="0" algn="l" rtl="0">
              <a:spcBef>
                <a:spcPts val="0"/>
              </a:spcBef>
              <a:spcAft>
                <a:spcPts val="0"/>
              </a:spcAft>
              <a:buNone/>
            </a:pPr>
            <a:r>
              <a:rPr lang="en" sz="1500">
                <a:solidFill>
                  <a:srgbClr val="A4BB49"/>
                </a:solidFill>
                <a:latin typeface="Nixie One"/>
                <a:ea typeface="Nixie One"/>
                <a:cs typeface="Nixie One"/>
                <a:sym typeface="Nixie One"/>
              </a:rPr>
              <a:t>Ask a caregiver to help you collect the items on the list. Collect as many as you can. You can also add a few of your own. Add them to the bottom of the list. </a:t>
            </a:r>
            <a:endParaRPr sz="1500">
              <a:solidFill>
                <a:srgbClr val="A4BB49"/>
              </a:solidFill>
              <a:latin typeface="Nixie One"/>
              <a:ea typeface="Nixie One"/>
              <a:cs typeface="Nixie One"/>
              <a:sym typeface="Nixie One"/>
            </a:endParaRPr>
          </a:p>
          <a:p>
            <a:pPr marL="0" lvl="0" indent="0" algn="l" rtl="0">
              <a:spcBef>
                <a:spcPts val="0"/>
              </a:spcBef>
              <a:spcAft>
                <a:spcPts val="0"/>
              </a:spcAft>
              <a:buNone/>
            </a:pPr>
            <a:endParaRPr sz="1500">
              <a:solidFill>
                <a:srgbClr val="A4BB49"/>
              </a:solidFill>
              <a:latin typeface="Nixie One"/>
              <a:ea typeface="Nixie One"/>
              <a:cs typeface="Nixie One"/>
              <a:sym typeface="Nixie One"/>
            </a:endParaRPr>
          </a:p>
          <a:p>
            <a:pPr marL="0" lvl="0" indent="0" algn="l" rtl="0">
              <a:spcBef>
                <a:spcPts val="0"/>
              </a:spcBef>
              <a:spcAft>
                <a:spcPts val="0"/>
              </a:spcAft>
              <a:buNone/>
            </a:pPr>
            <a:r>
              <a:rPr lang="en" sz="1500">
                <a:solidFill>
                  <a:srgbClr val="A4BB49"/>
                </a:solidFill>
                <a:latin typeface="Nixie One"/>
                <a:ea typeface="Nixie One"/>
                <a:cs typeface="Nixie One"/>
                <a:sym typeface="Nixie One"/>
              </a:rPr>
              <a:t>Use a magnet (provided by your teacher, or found on your fridge) and try to attract the objects on the list. </a:t>
            </a:r>
            <a:endParaRPr sz="1500">
              <a:solidFill>
                <a:srgbClr val="A4BB49"/>
              </a:solidFill>
              <a:latin typeface="Nixie One"/>
              <a:ea typeface="Nixie One"/>
              <a:cs typeface="Nixie One"/>
              <a:sym typeface="Nixie One"/>
            </a:endParaRPr>
          </a:p>
          <a:p>
            <a:pPr marL="0" lvl="0" indent="0" algn="l" rtl="0">
              <a:spcBef>
                <a:spcPts val="0"/>
              </a:spcBef>
              <a:spcAft>
                <a:spcPts val="0"/>
              </a:spcAft>
              <a:buNone/>
            </a:pPr>
            <a:r>
              <a:rPr lang="en" sz="1500">
                <a:solidFill>
                  <a:srgbClr val="A4BB49"/>
                </a:solidFill>
                <a:latin typeface="Nixie One"/>
                <a:ea typeface="Nixie One"/>
                <a:cs typeface="Nixie One"/>
                <a:sym typeface="Nixie One"/>
              </a:rPr>
              <a:t>Check off if the magnet was attracted to the object or not. </a:t>
            </a:r>
            <a:endParaRPr sz="1500">
              <a:solidFill>
                <a:srgbClr val="A4BB49"/>
              </a:solidFill>
              <a:latin typeface="Nixie One"/>
              <a:ea typeface="Nixie One"/>
              <a:cs typeface="Nixie One"/>
              <a:sym typeface="Nixie One"/>
            </a:endParaRPr>
          </a:p>
        </p:txBody>
      </p:sp>
      <p:sp>
        <p:nvSpPr>
          <p:cNvPr id="319" name="Google Shape;319;p33"/>
          <p:cNvSpPr txBox="1">
            <a:spLocks noGrp="1"/>
          </p:cNvSpPr>
          <p:nvPr>
            <p:ph type="subTitle" idx="1"/>
          </p:nvPr>
        </p:nvSpPr>
        <p:spPr>
          <a:xfrm>
            <a:off x="3472675" y="-60100"/>
            <a:ext cx="3020400" cy="5203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dirty="0"/>
              <a:t>Objects</a:t>
            </a:r>
            <a:endParaRPr sz="1700" dirty="0"/>
          </a:p>
          <a:p>
            <a:pPr marL="457200" lvl="0" indent="-336550" algn="l" rtl="0">
              <a:lnSpc>
                <a:spcPct val="150000"/>
              </a:lnSpc>
              <a:spcBef>
                <a:spcPts val="0"/>
              </a:spcBef>
              <a:spcAft>
                <a:spcPts val="0"/>
              </a:spcAft>
              <a:buSzPts val="1700"/>
              <a:buFont typeface="Wingdings" panose="05000000000000000000" pitchFamily="2" charset="2"/>
              <a:buChar char="v"/>
            </a:pPr>
            <a:r>
              <a:rPr lang="en" sz="1700" dirty="0"/>
              <a:t>Nickel (5￠)</a:t>
            </a:r>
            <a:endParaRPr sz="1700" dirty="0"/>
          </a:p>
          <a:p>
            <a:pPr marL="457200" lvl="0" indent="-336550" algn="l" rtl="0">
              <a:lnSpc>
                <a:spcPct val="150000"/>
              </a:lnSpc>
              <a:spcBef>
                <a:spcPts val="0"/>
              </a:spcBef>
              <a:spcAft>
                <a:spcPts val="0"/>
              </a:spcAft>
              <a:buSzPts val="1700"/>
              <a:buFont typeface="Wingdings" panose="05000000000000000000" pitchFamily="2" charset="2"/>
              <a:buChar char="v"/>
            </a:pPr>
            <a:r>
              <a:rPr lang="en" sz="1700" dirty="0"/>
              <a:t>Lego piece or block</a:t>
            </a:r>
            <a:endParaRPr sz="1700" dirty="0"/>
          </a:p>
          <a:p>
            <a:pPr marL="457200" lvl="0" indent="-336550" algn="l" rtl="0">
              <a:lnSpc>
                <a:spcPct val="150000"/>
              </a:lnSpc>
              <a:spcBef>
                <a:spcPts val="0"/>
              </a:spcBef>
              <a:spcAft>
                <a:spcPts val="0"/>
              </a:spcAft>
              <a:buSzPts val="1700"/>
              <a:buFont typeface="Wingdings" panose="05000000000000000000" pitchFamily="2" charset="2"/>
              <a:buChar char="v"/>
            </a:pPr>
            <a:r>
              <a:rPr lang="en" sz="1700" dirty="0"/>
              <a:t>Jar or glass cup</a:t>
            </a:r>
            <a:endParaRPr sz="1700" dirty="0"/>
          </a:p>
          <a:p>
            <a:pPr marL="457200" lvl="0" indent="-336550" algn="l" rtl="0">
              <a:lnSpc>
                <a:spcPct val="150000"/>
              </a:lnSpc>
              <a:spcBef>
                <a:spcPts val="0"/>
              </a:spcBef>
              <a:spcAft>
                <a:spcPts val="0"/>
              </a:spcAft>
              <a:buSzPts val="1700"/>
              <a:buFont typeface="Wingdings" panose="05000000000000000000" pitchFamily="2" charset="2"/>
              <a:buChar char="v"/>
            </a:pPr>
            <a:r>
              <a:rPr lang="en" sz="1700" dirty="0"/>
              <a:t>Fork or spoon</a:t>
            </a:r>
            <a:endParaRPr sz="1700" dirty="0"/>
          </a:p>
          <a:p>
            <a:pPr marL="457200" lvl="0" indent="-336550" algn="l" rtl="0">
              <a:lnSpc>
                <a:spcPct val="150000"/>
              </a:lnSpc>
              <a:spcBef>
                <a:spcPts val="0"/>
              </a:spcBef>
              <a:spcAft>
                <a:spcPts val="0"/>
              </a:spcAft>
              <a:buSzPts val="1700"/>
              <a:buFont typeface="Wingdings" panose="05000000000000000000" pitchFamily="2" charset="2"/>
              <a:buChar char="v"/>
            </a:pPr>
            <a:r>
              <a:rPr lang="en" sz="1700" dirty="0"/>
              <a:t>Tinfoil or pop can</a:t>
            </a:r>
            <a:endParaRPr sz="1700" dirty="0"/>
          </a:p>
          <a:p>
            <a:pPr marL="457200" lvl="0" indent="-336550" algn="l" rtl="0">
              <a:lnSpc>
                <a:spcPct val="150000"/>
              </a:lnSpc>
              <a:spcBef>
                <a:spcPts val="0"/>
              </a:spcBef>
              <a:spcAft>
                <a:spcPts val="0"/>
              </a:spcAft>
              <a:buSzPts val="1700"/>
              <a:buFont typeface="Wingdings" panose="05000000000000000000" pitchFamily="2" charset="2"/>
              <a:buChar char="v"/>
            </a:pPr>
            <a:r>
              <a:rPr lang="en" sz="1700" dirty="0"/>
              <a:t>Penny (1</a:t>
            </a:r>
            <a:r>
              <a:rPr lang="en" sz="1700" dirty="0">
                <a:solidFill>
                  <a:schemeClr val="accent6"/>
                </a:solidFill>
              </a:rPr>
              <a:t>￠)</a:t>
            </a:r>
            <a:endParaRPr sz="1700" dirty="0"/>
          </a:p>
          <a:p>
            <a:pPr marL="457200" lvl="0" indent="-336550" algn="l" rtl="0">
              <a:lnSpc>
                <a:spcPct val="150000"/>
              </a:lnSpc>
              <a:spcBef>
                <a:spcPts val="0"/>
              </a:spcBef>
              <a:spcAft>
                <a:spcPts val="0"/>
              </a:spcAft>
              <a:buSzPts val="1700"/>
              <a:buFont typeface="Wingdings" panose="05000000000000000000" pitchFamily="2" charset="2"/>
              <a:buChar char="v"/>
            </a:pPr>
            <a:r>
              <a:rPr lang="en" sz="1700" dirty="0"/>
              <a:t>Stick or pencil</a:t>
            </a:r>
            <a:endParaRPr sz="1700" dirty="0"/>
          </a:p>
          <a:p>
            <a:pPr marL="457200" lvl="0" indent="-336550" algn="l" rtl="0">
              <a:lnSpc>
                <a:spcPct val="150000"/>
              </a:lnSpc>
              <a:spcBef>
                <a:spcPts val="0"/>
              </a:spcBef>
              <a:spcAft>
                <a:spcPts val="0"/>
              </a:spcAft>
              <a:buSzPts val="1700"/>
              <a:buFont typeface="Wingdings" panose="05000000000000000000" pitchFamily="2" charset="2"/>
              <a:buChar char="v"/>
            </a:pPr>
            <a:r>
              <a:rPr lang="en" sz="1700" dirty="0"/>
              <a:t>T-shirt</a:t>
            </a:r>
            <a:endParaRPr sz="1700" dirty="0"/>
          </a:p>
          <a:p>
            <a:pPr marL="457200" lvl="0" indent="-336550" algn="l" rtl="0">
              <a:lnSpc>
                <a:spcPct val="150000"/>
              </a:lnSpc>
              <a:spcBef>
                <a:spcPts val="0"/>
              </a:spcBef>
              <a:spcAft>
                <a:spcPts val="0"/>
              </a:spcAft>
              <a:buSzPts val="1700"/>
              <a:buFont typeface="Wingdings" panose="05000000000000000000" pitchFamily="2" charset="2"/>
              <a:buChar char="v"/>
            </a:pPr>
            <a:r>
              <a:rPr lang="en" sz="1700" dirty="0"/>
              <a:t>Paper clip</a:t>
            </a:r>
            <a:endParaRPr sz="1700" dirty="0"/>
          </a:p>
          <a:p>
            <a:pPr marL="457200" lvl="0" indent="-336550" algn="l" rtl="0">
              <a:lnSpc>
                <a:spcPct val="150000"/>
              </a:lnSpc>
              <a:spcBef>
                <a:spcPts val="0"/>
              </a:spcBef>
              <a:spcAft>
                <a:spcPts val="0"/>
              </a:spcAft>
              <a:buSzPts val="1700"/>
              <a:buFont typeface="Wingdings" panose="05000000000000000000" pitchFamily="2" charset="2"/>
              <a:buChar char="v"/>
            </a:pPr>
            <a:r>
              <a:rPr lang="en" sz="1700" dirty="0"/>
              <a:t>Screw or Nail</a:t>
            </a:r>
            <a:endParaRPr sz="1700" dirty="0"/>
          </a:p>
          <a:p>
            <a:pPr marL="457200" lvl="0" indent="-336550" algn="l" rtl="0">
              <a:lnSpc>
                <a:spcPct val="150000"/>
              </a:lnSpc>
              <a:spcBef>
                <a:spcPts val="0"/>
              </a:spcBef>
              <a:spcAft>
                <a:spcPts val="0"/>
              </a:spcAft>
              <a:buSzPts val="1700"/>
              <a:buChar char="🧲"/>
            </a:pPr>
            <a:r>
              <a:rPr lang="en" sz="1700" dirty="0"/>
              <a:t> </a:t>
            </a:r>
            <a:endParaRPr sz="1700" dirty="0"/>
          </a:p>
          <a:p>
            <a:pPr marL="457200" lvl="0" indent="-336550" algn="l" rtl="0">
              <a:lnSpc>
                <a:spcPct val="150000"/>
              </a:lnSpc>
              <a:spcBef>
                <a:spcPts val="0"/>
              </a:spcBef>
              <a:spcAft>
                <a:spcPts val="0"/>
              </a:spcAft>
              <a:buSzPts val="1700"/>
              <a:buChar char="🧲"/>
            </a:pPr>
            <a:r>
              <a:rPr lang="en" sz="1700" dirty="0"/>
              <a:t> </a:t>
            </a:r>
            <a:endParaRPr sz="1700" dirty="0"/>
          </a:p>
        </p:txBody>
      </p:sp>
      <p:sp>
        <p:nvSpPr>
          <p:cNvPr id="320" name="Google Shape;320;p33"/>
          <p:cNvSpPr txBox="1">
            <a:spLocks noGrp="1"/>
          </p:cNvSpPr>
          <p:nvPr>
            <p:ph type="body" idx="4294967295"/>
          </p:nvPr>
        </p:nvSpPr>
        <p:spPr>
          <a:xfrm>
            <a:off x="6492950" y="-100"/>
            <a:ext cx="1473900" cy="5002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b="1"/>
              <a:t>Results</a:t>
            </a:r>
            <a:endParaRPr sz="1700" b="1"/>
          </a:p>
          <a:p>
            <a:pPr marL="171450" lvl="0" indent="-165100" algn="l" rtl="0">
              <a:lnSpc>
                <a:spcPct val="150000"/>
              </a:lnSpc>
              <a:spcBef>
                <a:spcPts val="0"/>
              </a:spcBef>
              <a:spcAft>
                <a:spcPts val="0"/>
              </a:spcAft>
              <a:buSzPts val="1700"/>
              <a:buChar char="❏"/>
            </a:pPr>
            <a:r>
              <a:rPr lang="en" sz="1700"/>
              <a:t>Attract</a:t>
            </a:r>
            <a:endParaRPr sz="1700"/>
          </a:p>
          <a:p>
            <a:pPr marL="171450" lvl="0" indent="-165100" algn="l" rtl="0">
              <a:lnSpc>
                <a:spcPct val="150000"/>
              </a:lnSpc>
              <a:spcBef>
                <a:spcPts val="0"/>
              </a:spcBef>
              <a:spcAft>
                <a:spcPts val="0"/>
              </a:spcAft>
              <a:buSzPts val="1700"/>
              <a:buChar char="❏"/>
            </a:pPr>
            <a:r>
              <a:rPr lang="en" sz="1700">
                <a:solidFill>
                  <a:schemeClr val="dk1"/>
                </a:solidFill>
              </a:rPr>
              <a:t>Attract</a:t>
            </a:r>
            <a:endParaRPr sz="1700"/>
          </a:p>
          <a:p>
            <a:pPr marL="171450" lvl="0" indent="-165100" algn="l" rtl="0">
              <a:lnSpc>
                <a:spcPct val="150000"/>
              </a:lnSpc>
              <a:spcBef>
                <a:spcPts val="0"/>
              </a:spcBef>
              <a:spcAft>
                <a:spcPts val="0"/>
              </a:spcAft>
              <a:buSzPts val="1700"/>
              <a:buChar char="❏"/>
            </a:pPr>
            <a:r>
              <a:rPr lang="en" sz="1700">
                <a:solidFill>
                  <a:schemeClr val="dk1"/>
                </a:solidFill>
              </a:rPr>
              <a:t>Attract</a:t>
            </a:r>
            <a:endParaRPr sz="1700"/>
          </a:p>
          <a:p>
            <a:pPr marL="171450" lvl="0" indent="-165100" algn="l" rtl="0">
              <a:lnSpc>
                <a:spcPct val="150000"/>
              </a:lnSpc>
              <a:spcBef>
                <a:spcPts val="0"/>
              </a:spcBef>
              <a:spcAft>
                <a:spcPts val="0"/>
              </a:spcAft>
              <a:buSzPts val="1700"/>
              <a:buChar char="❏"/>
            </a:pPr>
            <a:r>
              <a:rPr lang="en" sz="1700">
                <a:solidFill>
                  <a:schemeClr val="dk1"/>
                </a:solidFill>
              </a:rPr>
              <a:t>Attract</a:t>
            </a:r>
            <a:endParaRPr sz="1700"/>
          </a:p>
          <a:p>
            <a:pPr marL="171450" lvl="0" indent="-165100" algn="l" rtl="0">
              <a:lnSpc>
                <a:spcPct val="150000"/>
              </a:lnSpc>
              <a:spcBef>
                <a:spcPts val="0"/>
              </a:spcBef>
              <a:spcAft>
                <a:spcPts val="0"/>
              </a:spcAft>
              <a:buSzPts val="1700"/>
              <a:buChar char="❏"/>
            </a:pPr>
            <a:r>
              <a:rPr lang="en" sz="1700">
                <a:solidFill>
                  <a:schemeClr val="dk1"/>
                </a:solidFill>
              </a:rPr>
              <a:t>Attract</a:t>
            </a:r>
            <a:endParaRPr sz="1700"/>
          </a:p>
          <a:p>
            <a:pPr marL="171450" lvl="0" indent="-165100" algn="l" rtl="0">
              <a:lnSpc>
                <a:spcPct val="150000"/>
              </a:lnSpc>
              <a:spcBef>
                <a:spcPts val="0"/>
              </a:spcBef>
              <a:spcAft>
                <a:spcPts val="0"/>
              </a:spcAft>
              <a:buSzPts val="1700"/>
              <a:buChar char="❏"/>
            </a:pPr>
            <a:r>
              <a:rPr lang="en" sz="1700">
                <a:solidFill>
                  <a:schemeClr val="dk1"/>
                </a:solidFill>
              </a:rPr>
              <a:t>Attract</a:t>
            </a:r>
            <a:endParaRPr sz="1700"/>
          </a:p>
          <a:p>
            <a:pPr marL="171450" lvl="0" indent="-165100" algn="l" rtl="0">
              <a:lnSpc>
                <a:spcPct val="150000"/>
              </a:lnSpc>
              <a:spcBef>
                <a:spcPts val="0"/>
              </a:spcBef>
              <a:spcAft>
                <a:spcPts val="0"/>
              </a:spcAft>
              <a:buSzPts val="1700"/>
              <a:buChar char="❏"/>
            </a:pPr>
            <a:r>
              <a:rPr lang="en" sz="1700">
                <a:solidFill>
                  <a:schemeClr val="dk1"/>
                </a:solidFill>
              </a:rPr>
              <a:t>Attract</a:t>
            </a:r>
            <a:endParaRPr sz="1700"/>
          </a:p>
          <a:p>
            <a:pPr marL="171450" lvl="0" indent="-165100" algn="l" rtl="0">
              <a:lnSpc>
                <a:spcPct val="150000"/>
              </a:lnSpc>
              <a:spcBef>
                <a:spcPts val="0"/>
              </a:spcBef>
              <a:spcAft>
                <a:spcPts val="0"/>
              </a:spcAft>
              <a:buSzPts val="1700"/>
              <a:buChar char="❏"/>
            </a:pPr>
            <a:r>
              <a:rPr lang="en" sz="1700">
                <a:solidFill>
                  <a:schemeClr val="dk1"/>
                </a:solidFill>
              </a:rPr>
              <a:t>Attract</a:t>
            </a:r>
            <a:endParaRPr sz="1700">
              <a:solidFill>
                <a:schemeClr val="dk1"/>
              </a:solidFill>
            </a:endParaRPr>
          </a:p>
          <a:p>
            <a:pPr marL="171450" lvl="0" indent="-165100" algn="l" rtl="0">
              <a:lnSpc>
                <a:spcPct val="150000"/>
              </a:lnSpc>
              <a:spcBef>
                <a:spcPts val="0"/>
              </a:spcBef>
              <a:spcAft>
                <a:spcPts val="0"/>
              </a:spcAft>
              <a:buSzPts val="1700"/>
              <a:buChar char="❏"/>
            </a:pPr>
            <a:r>
              <a:rPr lang="en" sz="1700">
                <a:solidFill>
                  <a:schemeClr val="dk1"/>
                </a:solidFill>
              </a:rPr>
              <a:t>Attract</a:t>
            </a:r>
            <a:endParaRPr sz="1700">
              <a:solidFill>
                <a:schemeClr val="dk1"/>
              </a:solidFill>
            </a:endParaRPr>
          </a:p>
          <a:p>
            <a:pPr marL="171450" lvl="0" indent="-165100" algn="l" rtl="0">
              <a:lnSpc>
                <a:spcPct val="150000"/>
              </a:lnSpc>
              <a:spcBef>
                <a:spcPts val="0"/>
              </a:spcBef>
              <a:spcAft>
                <a:spcPts val="0"/>
              </a:spcAft>
              <a:buSzPts val="1700"/>
              <a:buChar char="❏"/>
            </a:pPr>
            <a:r>
              <a:rPr lang="en" sz="1700">
                <a:solidFill>
                  <a:schemeClr val="dk1"/>
                </a:solidFill>
              </a:rPr>
              <a:t>Attract </a:t>
            </a:r>
            <a:r>
              <a:rPr lang="en" sz="1700"/>
              <a:t> </a:t>
            </a:r>
            <a:endParaRPr sz="1700"/>
          </a:p>
        </p:txBody>
      </p:sp>
      <p:sp>
        <p:nvSpPr>
          <p:cNvPr id="321" name="Google Shape;321;p33"/>
          <p:cNvSpPr txBox="1">
            <a:spLocks noGrp="1"/>
          </p:cNvSpPr>
          <p:nvPr>
            <p:ph type="body" idx="4294967295"/>
          </p:nvPr>
        </p:nvSpPr>
        <p:spPr>
          <a:xfrm>
            <a:off x="8119250" y="0"/>
            <a:ext cx="1183200" cy="5002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700"/>
          </a:p>
          <a:p>
            <a:pPr marL="114300" lvl="0" indent="-165100" algn="l" rtl="0">
              <a:lnSpc>
                <a:spcPct val="150000"/>
              </a:lnSpc>
              <a:spcBef>
                <a:spcPts val="0"/>
              </a:spcBef>
              <a:spcAft>
                <a:spcPts val="0"/>
              </a:spcAft>
              <a:buSzPts val="1700"/>
              <a:buChar char="❏"/>
            </a:pPr>
            <a:r>
              <a:rPr lang="en" sz="1700"/>
              <a:t>Repel</a:t>
            </a:r>
            <a:endParaRPr sz="1700"/>
          </a:p>
          <a:p>
            <a:pPr marL="114300" lvl="0" indent="-165100" algn="l" rtl="0">
              <a:lnSpc>
                <a:spcPct val="150000"/>
              </a:lnSpc>
              <a:spcBef>
                <a:spcPts val="0"/>
              </a:spcBef>
              <a:spcAft>
                <a:spcPts val="0"/>
              </a:spcAft>
              <a:buSzPts val="1700"/>
              <a:buChar char="❏"/>
            </a:pPr>
            <a:r>
              <a:rPr lang="en" sz="1700">
                <a:solidFill>
                  <a:schemeClr val="dk1"/>
                </a:solidFill>
              </a:rPr>
              <a:t>Repel</a:t>
            </a:r>
            <a:endParaRPr sz="1700">
              <a:solidFill>
                <a:schemeClr val="dk1"/>
              </a:solidFill>
            </a:endParaRPr>
          </a:p>
          <a:p>
            <a:pPr marL="114300" lvl="0" indent="-165100" algn="l" rtl="0">
              <a:lnSpc>
                <a:spcPct val="150000"/>
              </a:lnSpc>
              <a:spcBef>
                <a:spcPts val="0"/>
              </a:spcBef>
              <a:spcAft>
                <a:spcPts val="0"/>
              </a:spcAft>
              <a:buSzPts val="1700"/>
              <a:buChar char="❏"/>
            </a:pPr>
            <a:r>
              <a:rPr lang="en" sz="1700">
                <a:solidFill>
                  <a:schemeClr val="dk1"/>
                </a:solidFill>
              </a:rPr>
              <a:t>Repel</a:t>
            </a:r>
            <a:endParaRPr sz="1700">
              <a:solidFill>
                <a:schemeClr val="dk1"/>
              </a:solidFill>
            </a:endParaRPr>
          </a:p>
          <a:p>
            <a:pPr marL="114300" lvl="0" indent="-165100" algn="l" rtl="0">
              <a:lnSpc>
                <a:spcPct val="150000"/>
              </a:lnSpc>
              <a:spcBef>
                <a:spcPts val="0"/>
              </a:spcBef>
              <a:spcAft>
                <a:spcPts val="0"/>
              </a:spcAft>
              <a:buSzPts val="1700"/>
              <a:buChar char="❏"/>
            </a:pPr>
            <a:r>
              <a:rPr lang="en" sz="1700">
                <a:solidFill>
                  <a:schemeClr val="dk1"/>
                </a:solidFill>
              </a:rPr>
              <a:t>Repel</a:t>
            </a:r>
            <a:endParaRPr sz="1700">
              <a:solidFill>
                <a:schemeClr val="dk1"/>
              </a:solidFill>
            </a:endParaRPr>
          </a:p>
          <a:p>
            <a:pPr marL="114300" lvl="0" indent="-165100" algn="l" rtl="0">
              <a:lnSpc>
                <a:spcPct val="150000"/>
              </a:lnSpc>
              <a:spcBef>
                <a:spcPts val="0"/>
              </a:spcBef>
              <a:spcAft>
                <a:spcPts val="0"/>
              </a:spcAft>
              <a:buSzPts val="1700"/>
              <a:buChar char="❏"/>
            </a:pPr>
            <a:r>
              <a:rPr lang="en" sz="1700">
                <a:solidFill>
                  <a:schemeClr val="dk1"/>
                </a:solidFill>
              </a:rPr>
              <a:t>Repel</a:t>
            </a:r>
            <a:endParaRPr sz="1700">
              <a:solidFill>
                <a:schemeClr val="dk1"/>
              </a:solidFill>
            </a:endParaRPr>
          </a:p>
          <a:p>
            <a:pPr marL="114300" lvl="0" indent="-165100" algn="l" rtl="0">
              <a:lnSpc>
                <a:spcPct val="150000"/>
              </a:lnSpc>
              <a:spcBef>
                <a:spcPts val="0"/>
              </a:spcBef>
              <a:spcAft>
                <a:spcPts val="0"/>
              </a:spcAft>
              <a:buSzPts val="1700"/>
              <a:buChar char="❏"/>
            </a:pPr>
            <a:r>
              <a:rPr lang="en" sz="1700">
                <a:solidFill>
                  <a:schemeClr val="dk1"/>
                </a:solidFill>
              </a:rPr>
              <a:t>Repel</a:t>
            </a:r>
            <a:endParaRPr sz="1700" b="1">
              <a:solidFill>
                <a:schemeClr val="dk1"/>
              </a:solidFill>
            </a:endParaRPr>
          </a:p>
          <a:p>
            <a:pPr marL="114300" lvl="0" indent="-165100" algn="l" rtl="0">
              <a:lnSpc>
                <a:spcPct val="150000"/>
              </a:lnSpc>
              <a:spcBef>
                <a:spcPts val="0"/>
              </a:spcBef>
              <a:spcAft>
                <a:spcPts val="0"/>
              </a:spcAft>
              <a:buSzPts val="1700"/>
              <a:buChar char="❏"/>
            </a:pPr>
            <a:r>
              <a:rPr lang="en" sz="1700">
                <a:solidFill>
                  <a:schemeClr val="dk1"/>
                </a:solidFill>
              </a:rPr>
              <a:t>Repel</a:t>
            </a:r>
            <a:endParaRPr sz="1700"/>
          </a:p>
          <a:p>
            <a:pPr marL="114300" lvl="0" indent="-165100" algn="l" rtl="0">
              <a:lnSpc>
                <a:spcPct val="150000"/>
              </a:lnSpc>
              <a:spcBef>
                <a:spcPts val="0"/>
              </a:spcBef>
              <a:spcAft>
                <a:spcPts val="0"/>
              </a:spcAft>
              <a:buClr>
                <a:schemeClr val="dk1"/>
              </a:buClr>
              <a:buSzPts val="1700"/>
              <a:buChar char="❏"/>
            </a:pPr>
            <a:r>
              <a:rPr lang="en" sz="1700">
                <a:solidFill>
                  <a:schemeClr val="dk1"/>
                </a:solidFill>
              </a:rPr>
              <a:t>Repel</a:t>
            </a:r>
            <a:endParaRPr sz="1700">
              <a:solidFill>
                <a:schemeClr val="dk1"/>
              </a:solidFill>
            </a:endParaRPr>
          </a:p>
          <a:p>
            <a:pPr marL="114300" lvl="0" indent="-165100" algn="l" rtl="0">
              <a:lnSpc>
                <a:spcPct val="150000"/>
              </a:lnSpc>
              <a:spcBef>
                <a:spcPts val="0"/>
              </a:spcBef>
              <a:spcAft>
                <a:spcPts val="0"/>
              </a:spcAft>
              <a:buClr>
                <a:schemeClr val="dk1"/>
              </a:buClr>
              <a:buSzPts val="1700"/>
              <a:buChar char="❏"/>
            </a:pPr>
            <a:r>
              <a:rPr lang="en" sz="1700">
                <a:solidFill>
                  <a:schemeClr val="dk1"/>
                </a:solidFill>
              </a:rPr>
              <a:t>Repel</a:t>
            </a:r>
            <a:endParaRPr sz="1700">
              <a:solidFill>
                <a:schemeClr val="dk1"/>
              </a:solidFill>
            </a:endParaRPr>
          </a:p>
          <a:p>
            <a:pPr marL="114300" lvl="0" indent="-165100" algn="l" rtl="0">
              <a:lnSpc>
                <a:spcPct val="150000"/>
              </a:lnSpc>
              <a:spcBef>
                <a:spcPts val="0"/>
              </a:spcBef>
              <a:spcAft>
                <a:spcPts val="0"/>
              </a:spcAft>
              <a:buClr>
                <a:schemeClr val="dk1"/>
              </a:buClr>
              <a:buSzPts val="1700"/>
              <a:buChar char="❏"/>
            </a:pPr>
            <a:r>
              <a:rPr lang="en" sz="1700">
                <a:solidFill>
                  <a:schemeClr val="dk1"/>
                </a:solidFill>
              </a:rPr>
              <a:t>Repel</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4"/>
          <p:cNvSpPr txBox="1">
            <a:spLocks noGrp="1"/>
          </p:cNvSpPr>
          <p:nvPr>
            <p:ph type="title" idx="4294967295"/>
          </p:nvPr>
        </p:nvSpPr>
        <p:spPr>
          <a:xfrm>
            <a:off x="327600" y="305775"/>
            <a:ext cx="4027200" cy="55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1"/>
                </a:solidFill>
              </a:rPr>
              <a:t>Describe your results:</a:t>
            </a:r>
            <a:endParaRPr>
              <a:solidFill>
                <a:schemeClr val="accent1"/>
              </a:solidFill>
            </a:endParaRPr>
          </a:p>
        </p:txBody>
      </p:sp>
      <p:sp>
        <p:nvSpPr>
          <p:cNvPr id="327" name="Google Shape;327;p34"/>
          <p:cNvSpPr txBox="1">
            <a:spLocks noGrp="1"/>
          </p:cNvSpPr>
          <p:nvPr>
            <p:ph type="body" idx="4294967295"/>
          </p:nvPr>
        </p:nvSpPr>
        <p:spPr>
          <a:xfrm>
            <a:off x="287931" y="876251"/>
            <a:ext cx="4251000" cy="2388900"/>
          </a:xfrm>
          <a:prstGeom prst="rect">
            <a:avLst/>
          </a:prstGeom>
          <a:ln w="1905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600"/>
              </a:spcBef>
              <a:spcAft>
                <a:spcPts val="0"/>
              </a:spcAft>
              <a:buNone/>
            </a:pPr>
            <a:r>
              <a:rPr lang="en" sz="1600" b="1" u="sng"/>
              <a:t>Items attracted to Magnets</a:t>
            </a:r>
            <a:endParaRPr sz="1600" b="1" u="sng"/>
          </a:p>
        </p:txBody>
      </p:sp>
      <p:sp>
        <p:nvSpPr>
          <p:cNvPr id="328" name="Google Shape;328;p34"/>
          <p:cNvSpPr txBox="1">
            <a:spLocks noGrp="1"/>
          </p:cNvSpPr>
          <p:nvPr>
            <p:ph type="body" idx="4294967295"/>
          </p:nvPr>
        </p:nvSpPr>
        <p:spPr>
          <a:xfrm>
            <a:off x="4605069" y="876251"/>
            <a:ext cx="4251000" cy="2388900"/>
          </a:xfrm>
          <a:prstGeom prst="rect">
            <a:avLst/>
          </a:prstGeom>
          <a:ln w="1905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600"/>
              </a:spcBef>
              <a:spcAft>
                <a:spcPts val="0"/>
              </a:spcAft>
              <a:buNone/>
            </a:pPr>
            <a:r>
              <a:rPr lang="en" sz="1600" b="1" u="sng"/>
              <a:t>Items Repelled By Magnets</a:t>
            </a:r>
            <a:endParaRPr sz="1600" b="1" u="sng"/>
          </a:p>
        </p:txBody>
      </p:sp>
      <p:sp>
        <p:nvSpPr>
          <p:cNvPr id="329" name="Google Shape;329;p34"/>
          <p:cNvSpPr txBox="1">
            <a:spLocks noGrp="1"/>
          </p:cNvSpPr>
          <p:nvPr>
            <p:ph type="body" idx="4294967295"/>
          </p:nvPr>
        </p:nvSpPr>
        <p:spPr>
          <a:xfrm>
            <a:off x="273000" y="3082500"/>
            <a:ext cx="8780100" cy="200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700" b="1"/>
              <a:t>I noticed that all the items attracted to magnets are…</a:t>
            </a:r>
            <a:endParaRPr sz="1700" b="1"/>
          </a:p>
          <a:p>
            <a:pPr marL="0" lvl="0" indent="0" algn="l" rtl="0">
              <a:spcBef>
                <a:spcPts val="600"/>
              </a:spcBef>
              <a:spcAft>
                <a:spcPts val="0"/>
              </a:spcAft>
              <a:buNone/>
            </a:pPr>
            <a:endParaRPr sz="1700" b="1"/>
          </a:p>
          <a:p>
            <a:pPr marL="0" lvl="0" indent="0" algn="l" rtl="0">
              <a:spcBef>
                <a:spcPts val="600"/>
              </a:spcBef>
              <a:spcAft>
                <a:spcPts val="0"/>
              </a:spcAft>
              <a:buNone/>
            </a:pPr>
            <a:r>
              <a:rPr lang="en" sz="1700" b="1"/>
              <a:t>I noticed that all items repelled by magnets are… </a:t>
            </a:r>
            <a:endParaRPr sz="1700" b="1"/>
          </a:p>
          <a:p>
            <a:pPr marL="0" lvl="0" indent="0" algn="l" rtl="0">
              <a:spcBef>
                <a:spcPts val="600"/>
              </a:spcBef>
              <a:spcAft>
                <a:spcPts val="0"/>
              </a:spcAft>
              <a:buNone/>
            </a:pPr>
            <a:endParaRPr sz="1700" b="1"/>
          </a:p>
          <a:p>
            <a:pPr marL="0" lvl="0" indent="0" algn="l" rtl="0">
              <a:spcBef>
                <a:spcPts val="600"/>
              </a:spcBef>
              <a:spcAft>
                <a:spcPts val="0"/>
              </a:spcAft>
              <a:buNone/>
            </a:pPr>
            <a:r>
              <a:rPr lang="en" sz="1700" b="1"/>
              <a:t>I think that means that… because...</a:t>
            </a:r>
            <a:endParaRPr sz="1700" b="1"/>
          </a:p>
        </p:txBody>
      </p:sp>
      <p:sp>
        <p:nvSpPr>
          <p:cNvPr id="330" name="Google Shape;330;p34"/>
          <p:cNvSpPr/>
          <p:nvPr/>
        </p:nvSpPr>
        <p:spPr>
          <a:xfrm>
            <a:off x="3829950" y="76425"/>
            <a:ext cx="1484100" cy="1633200"/>
          </a:xfrm>
          <a:prstGeom prst="downArrowCallout">
            <a:avLst>
              <a:gd name="adj1" fmla="val 25000"/>
              <a:gd name="adj2" fmla="val 25000"/>
              <a:gd name="adj3" fmla="val 25000"/>
              <a:gd name="adj4" fmla="val 64977"/>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Make a T-chart and list all the items you tested under  the appropriate headings and then try to answer the questions. Use </a:t>
            </a:r>
            <a:r>
              <a:rPr lang="en" sz="1000" b="1"/>
              <a:t>Sound Reasoning! </a:t>
            </a:r>
            <a:endParaRPr sz="10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5"/>
          <p:cNvSpPr txBox="1"/>
          <p:nvPr/>
        </p:nvSpPr>
        <p:spPr>
          <a:xfrm>
            <a:off x="35175" y="1234000"/>
            <a:ext cx="3931200" cy="37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Nixie One"/>
                <a:ea typeface="Nixie One"/>
                <a:cs typeface="Nixie One"/>
                <a:sym typeface="Nixie One"/>
              </a:rPr>
              <a:t>Materials needed:</a:t>
            </a:r>
            <a:endParaRPr b="1">
              <a:solidFill>
                <a:srgbClr val="FFFFFF"/>
              </a:solidFill>
              <a:latin typeface="Nixie One"/>
              <a:ea typeface="Nixie One"/>
              <a:cs typeface="Nixie One"/>
              <a:sym typeface="Nixie One"/>
            </a:endParaRPr>
          </a:p>
          <a:p>
            <a:pPr marL="457200" lvl="0" indent="-317500" algn="l" rtl="0">
              <a:spcBef>
                <a:spcPts val="0"/>
              </a:spcBef>
              <a:spcAft>
                <a:spcPts val="0"/>
              </a:spcAft>
              <a:buClr>
                <a:srgbClr val="FFFFFF"/>
              </a:buClr>
              <a:buSzPts val="1400"/>
              <a:buFont typeface="Nixie One"/>
              <a:buChar char="●"/>
            </a:pPr>
            <a:r>
              <a:rPr lang="en" b="1">
                <a:solidFill>
                  <a:srgbClr val="FFFFFF"/>
                </a:solidFill>
                <a:latin typeface="Nixie One"/>
                <a:ea typeface="Nixie One"/>
                <a:cs typeface="Nixie One"/>
                <a:sym typeface="Nixie One"/>
              </a:rPr>
              <a:t>2 Magnets per racer</a:t>
            </a:r>
            <a:endParaRPr b="1">
              <a:solidFill>
                <a:srgbClr val="FFFFFF"/>
              </a:solidFill>
              <a:latin typeface="Nixie One"/>
              <a:ea typeface="Nixie One"/>
              <a:cs typeface="Nixie One"/>
              <a:sym typeface="Nixie One"/>
            </a:endParaRPr>
          </a:p>
          <a:p>
            <a:pPr marL="457200" lvl="0" indent="-317500" algn="l" rtl="0">
              <a:spcBef>
                <a:spcPts val="0"/>
              </a:spcBef>
              <a:spcAft>
                <a:spcPts val="0"/>
              </a:spcAft>
              <a:buClr>
                <a:srgbClr val="FFFFFF"/>
              </a:buClr>
              <a:buSzPts val="1400"/>
              <a:buFont typeface="Nixie One"/>
              <a:buChar char="●"/>
            </a:pPr>
            <a:r>
              <a:rPr lang="en" b="1">
                <a:solidFill>
                  <a:srgbClr val="FFFFFF"/>
                </a:solidFill>
                <a:latin typeface="Nixie One"/>
                <a:ea typeface="Nixie One"/>
                <a:cs typeface="Nixie One"/>
                <a:sym typeface="Nixie One"/>
              </a:rPr>
              <a:t>1 toy car per racer</a:t>
            </a:r>
            <a:endParaRPr b="1">
              <a:solidFill>
                <a:srgbClr val="FFFFFF"/>
              </a:solidFill>
              <a:latin typeface="Nixie One"/>
              <a:ea typeface="Nixie One"/>
              <a:cs typeface="Nixie One"/>
              <a:sym typeface="Nixie One"/>
            </a:endParaRPr>
          </a:p>
          <a:p>
            <a:pPr marL="457200" lvl="0" indent="-317500" algn="l" rtl="0">
              <a:spcBef>
                <a:spcPts val="0"/>
              </a:spcBef>
              <a:spcAft>
                <a:spcPts val="0"/>
              </a:spcAft>
              <a:buClr>
                <a:srgbClr val="FFFFFF"/>
              </a:buClr>
              <a:buSzPts val="1400"/>
              <a:buFont typeface="Nixie One"/>
              <a:buChar char="●"/>
            </a:pPr>
            <a:r>
              <a:rPr lang="en" b="1">
                <a:solidFill>
                  <a:srgbClr val="FFFFFF"/>
                </a:solidFill>
                <a:latin typeface="Nixie One"/>
                <a:ea typeface="Nixie One"/>
                <a:cs typeface="Nixie One"/>
                <a:sym typeface="Nixie One"/>
              </a:rPr>
              <a:t>Tape</a:t>
            </a:r>
            <a:endParaRPr b="1">
              <a:solidFill>
                <a:srgbClr val="FFFFFF"/>
              </a:solidFill>
              <a:latin typeface="Nixie One"/>
              <a:ea typeface="Nixie One"/>
              <a:cs typeface="Nixie One"/>
              <a:sym typeface="Nixie One"/>
            </a:endParaRPr>
          </a:p>
          <a:p>
            <a:pPr marL="0" lvl="0" indent="0" algn="l" rtl="0">
              <a:spcBef>
                <a:spcPts val="0"/>
              </a:spcBef>
              <a:spcAft>
                <a:spcPts val="0"/>
              </a:spcAft>
              <a:buNone/>
            </a:pPr>
            <a:endParaRPr b="1">
              <a:solidFill>
                <a:srgbClr val="FFFFFF"/>
              </a:solidFill>
              <a:latin typeface="Nixie One"/>
              <a:ea typeface="Nixie One"/>
              <a:cs typeface="Nixie One"/>
              <a:sym typeface="Nixie One"/>
            </a:endParaRPr>
          </a:p>
          <a:p>
            <a:pPr marL="0" lvl="0" indent="0" algn="l" rtl="0">
              <a:spcBef>
                <a:spcPts val="0"/>
              </a:spcBef>
              <a:spcAft>
                <a:spcPts val="0"/>
              </a:spcAft>
              <a:buNone/>
            </a:pPr>
            <a:r>
              <a:rPr lang="en" b="1">
                <a:solidFill>
                  <a:srgbClr val="FFFFFF"/>
                </a:solidFill>
                <a:latin typeface="Nixie One"/>
                <a:ea typeface="Nixie One"/>
                <a:cs typeface="Nixie One"/>
                <a:sym typeface="Nixie One"/>
              </a:rPr>
              <a:t>Directions:</a:t>
            </a:r>
            <a:endParaRPr b="1">
              <a:solidFill>
                <a:srgbClr val="FFFFFF"/>
              </a:solidFill>
              <a:latin typeface="Nixie One"/>
              <a:ea typeface="Nixie One"/>
              <a:cs typeface="Nixie One"/>
              <a:sym typeface="Nixie One"/>
            </a:endParaRPr>
          </a:p>
          <a:p>
            <a:pPr marL="457200" lvl="0" indent="-317500" algn="l" rtl="0">
              <a:spcBef>
                <a:spcPts val="0"/>
              </a:spcBef>
              <a:spcAft>
                <a:spcPts val="0"/>
              </a:spcAft>
              <a:buClr>
                <a:srgbClr val="FFFFFF"/>
              </a:buClr>
              <a:buSzPts val="1400"/>
              <a:buFont typeface="Nixie One"/>
              <a:buAutoNum type="arabicPeriod"/>
            </a:pPr>
            <a:r>
              <a:rPr lang="en" b="1">
                <a:solidFill>
                  <a:srgbClr val="FFFFFF"/>
                </a:solidFill>
                <a:latin typeface="Nixie One"/>
                <a:ea typeface="Nixie One"/>
                <a:cs typeface="Nixie One"/>
                <a:sym typeface="Nixie One"/>
              </a:rPr>
              <a:t>Tape 1 magnet to the top of your toy car</a:t>
            </a:r>
            <a:endParaRPr b="1">
              <a:solidFill>
                <a:srgbClr val="FFFFFF"/>
              </a:solidFill>
              <a:latin typeface="Nixie One"/>
              <a:ea typeface="Nixie One"/>
              <a:cs typeface="Nixie One"/>
              <a:sym typeface="Nixie One"/>
            </a:endParaRPr>
          </a:p>
          <a:p>
            <a:pPr marL="457200" lvl="0" indent="-317500" algn="l" rtl="0">
              <a:spcBef>
                <a:spcPts val="0"/>
              </a:spcBef>
              <a:spcAft>
                <a:spcPts val="0"/>
              </a:spcAft>
              <a:buClr>
                <a:srgbClr val="FFFFFF"/>
              </a:buClr>
              <a:buSzPts val="1400"/>
              <a:buFont typeface="Nixie One"/>
              <a:buAutoNum type="arabicPeriod"/>
            </a:pPr>
            <a:r>
              <a:rPr lang="en" b="1">
                <a:solidFill>
                  <a:srgbClr val="FFFFFF"/>
                </a:solidFill>
                <a:latin typeface="Nixie One"/>
                <a:ea typeface="Nixie One"/>
                <a:cs typeface="Nixie One"/>
                <a:sym typeface="Nixie One"/>
              </a:rPr>
              <a:t>Tape a starting line and a finishing line.</a:t>
            </a:r>
            <a:endParaRPr b="1">
              <a:solidFill>
                <a:srgbClr val="FFFFFF"/>
              </a:solidFill>
              <a:latin typeface="Nixie One"/>
              <a:ea typeface="Nixie One"/>
              <a:cs typeface="Nixie One"/>
              <a:sym typeface="Nixie One"/>
            </a:endParaRPr>
          </a:p>
          <a:p>
            <a:pPr marL="457200" lvl="0" indent="-317500" algn="l" rtl="0">
              <a:spcBef>
                <a:spcPts val="0"/>
              </a:spcBef>
              <a:spcAft>
                <a:spcPts val="0"/>
              </a:spcAft>
              <a:buClr>
                <a:srgbClr val="FFFFFF"/>
              </a:buClr>
              <a:buSzPts val="1400"/>
              <a:buFont typeface="Nixie One"/>
              <a:buAutoNum type="arabicPeriod"/>
            </a:pPr>
            <a:r>
              <a:rPr lang="en" b="1">
                <a:solidFill>
                  <a:srgbClr val="FFFFFF"/>
                </a:solidFill>
                <a:latin typeface="Nixie One"/>
                <a:ea typeface="Nixie One"/>
                <a:cs typeface="Nixie One"/>
                <a:sym typeface="Nixie One"/>
              </a:rPr>
              <a:t>On “GO” use your magnet to repel the car forward. (remember 2 like poles repel).</a:t>
            </a:r>
            <a:endParaRPr b="1">
              <a:solidFill>
                <a:srgbClr val="FFFFFF"/>
              </a:solidFill>
              <a:latin typeface="Nixie One"/>
              <a:ea typeface="Nixie One"/>
              <a:cs typeface="Nixie One"/>
              <a:sym typeface="Nixie One"/>
            </a:endParaRPr>
          </a:p>
          <a:p>
            <a:pPr marL="0" lvl="0" indent="0" algn="l" rtl="0">
              <a:spcBef>
                <a:spcPts val="0"/>
              </a:spcBef>
              <a:spcAft>
                <a:spcPts val="0"/>
              </a:spcAft>
              <a:buNone/>
            </a:pPr>
            <a:endParaRPr b="1">
              <a:solidFill>
                <a:srgbClr val="FFFFFF"/>
              </a:solidFill>
              <a:latin typeface="Nixie One"/>
              <a:ea typeface="Nixie One"/>
              <a:cs typeface="Nixie One"/>
              <a:sym typeface="Nixie One"/>
            </a:endParaRPr>
          </a:p>
          <a:p>
            <a:pPr marL="0" lvl="0" indent="0" algn="l" rtl="0">
              <a:spcBef>
                <a:spcPts val="0"/>
              </a:spcBef>
              <a:spcAft>
                <a:spcPts val="0"/>
              </a:spcAft>
              <a:buNone/>
            </a:pPr>
            <a:r>
              <a:rPr lang="en" b="1">
                <a:solidFill>
                  <a:srgbClr val="FFFFFF"/>
                </a:solidFill>
                <a:latin typeface="Nixie One"/>
                <a:ea typeface="Nixie One"/>
                <a:cs typeface="Nixie One"/>
                <a:sym typeface="Nixie One"/>
              </a:rPr>
              <a:t>Rules:</a:t>
            </a:r>
            <a:endParaRPr b="1">
              <a:solidFill>
                <a:srgbClr val="FFFFFF"/>
              </a:solidFill>
              <a:latin typeface="Nixie One"/>
              <a:ea typeface="Nixie One"/>
              <a:cs typeface="Nixie One"/>
              <a:sym typeface="Nixie One"/>
            </a:endParaRPr>
          </a:p>
          <a:p>
            <a:pPr marL="457200" lvl="0" indent="-317500" algn="l" rtl="0">
              <a:spcBef>
                <a:spcPts val="0"/>
              </a:spcBef>
              <a:spcAft>
                <a:spcPts val="0"/>
              </a:spcAft>
              <a:buClr>
                <a:srgbClr val="FFFFFF"/>
              </a:buClr>
              <a:buSzPts val="1400"/>
              <a:buFont typeface="Nixie One"/>
              <a:buAutoNum type="arabicPeriod"/>
            </a:pPr>
            <a:r>
              <a:rPr lang="en" b="1">
                <a:solidFill>
                  <a:srgbClr val="FFFFFF"/>
                </a:solidFill>
                <a:latin typeface="Nixie One"/>
                <a:ea typeface="Nixie One"/>
                <a:cs typeface="Nixie One"/>
                <a:sym typeface="Nixie One"/>
              </a:rPr>
              <a:t>You cannot touch your toy car at all</a:t>
            </a:r>
            <a:endParaRPr b="1">
              <a:solidFill>
                <a:srgbClr val="FFFFFF"/>
              </a:solidFill>
              <a:latin typeface="Nixie One"/>
              <a:ea typeface="Nixie One"/>
              <a:cs typeface="Nixie One"/>
              <a:sym typeface="Nixie One"/>
            </a:endParaRPr>
          </a:p>
          <a:p>
            <a:pPr marL="457200" lvl="0" indent="-317500" algn="l" rtl="0">
              <a:spcBef>
                <a:spcPts val="0"/>
              </a:spcBef>
              <a:spcAft>
                <a:spcPts val="0"/>
              </a:spcAft>
              <a:buClr>
                <a:srgbClr val="FFFFFF"/>
              </a:buClr>
              <a:buSzPts val="1400"/>
              <a:buFont typeface="Nixie One"/>
              <a:buAutoNum type="arabicPeriod"/>
            </a:pPr>
            <a:r>
              <a:rPr lang="en" b="1">
                <a:solidFill>
                  <a:srgbClr val="FFFFFF"/>
                </a:solidFill>
                <a:latin typeface="Nixie One"/>
                <a:ea typeface="Nixie One"/>
                <a:cs typeface="Nixie One"/>
                <a:sym typeface="Nixie One"/>
              </a:rPr>
              <a:t>First car over the finish line wins! </a:t>
            </a:r>
            <a:endParaRPr b="1">
              <a:solidFill>
                <a:srgbClr val="FFFFFF"/>
              </a:solidFill>
              <a:latin typeface="Nixie One"/>
              <a:ea typeface="Nixie One"/>
              <a:cs typeface="Nixie One"/>
              <a:sym typeface="Nixie One"/>
            </a:endParaRPr>
          </a:p>
        </p:txBody>
      </p:sp>
      <p:pic>
        <p:nvPicPr>
          <p:cNvPr id="336" name="Google Shape;336;p35"/>
          <p:cNvPicPr preferRelativeResize="0"/>
          <p:nvPr/>
        </p:nvPicPr>
        <p:blipFill>
          <a:blip r:embed="rId3">
            <a:alphaModFix/>
          </a:blip>
          <a:stretch>
            <a:fillRect/>
          </a:stretch>
        </p:blipFill>
        <p:spPr>
          <a:xfrm>
            <a:off x="3966386" y="1485513"/>
            <a:ext cx="5087838" cy="2369025"/>
          </a:xfrm>
          <a:prstGeom prst="rect">
            <a:avLst/>
          </a:prstGeom>
          <a:noFill/>
          <a:ln>
            <a:noFill/>
          </a:ln>
        </p:spPr>
      </p:pic>
      <p:sp>
        <p:nvSpPr>
          <p:cNvPr id="337" name="Google Shape;337;p35"/>
          <p:cNvSpPr txBox="1"/>
          <p:nvPr/>
        </p:nvSpPr>
        <p:spPr>
          <a:xfrm>
            <a:off x="5708925" y="3854525"/>
            <a:ext cx="3345300" cy="10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 : </a:t>
            </a:r>
            <a:r>
              <a:rPr lang="en" sz="800" u="sng">
                <a:solidFill>
                  <a:schemeClr val="hlink"/>
                </a:solidFill>
                <a:hlinkClick r:id="rId4"/>
              </a:rPr>
              <a:t>Free Image on Pixabay - Racing, Formula 1, Pit Lane</a:t>
            </a:r>
            <a:r>
              <a:rPr lang="en" sz="800"/>
              <a:t> </a:t>
            </a:r>
            <a:endParaRPr sz="800"/>
          </a:p>
        </p:txBody>
      </p:sp>
      <p:sp>
        <p:nvSpPr>
          <p:cNvPr id="338" name="Google Shape;338;p35"/>
          <p:cNvSpPr txBox="1"/>
          <p:nvPr/>
        </p:nvSpPr>
        <p:spPr>
          <a:xfrm>
            <a:off x="-41025" y="611550"/>
            <a:ext cx="9476400" cy="49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5000">
                <a:solidFill>
                  <a:srgbClr val="FFFFFF"/>
                </a:solidFill>
                <a:latin typeface="Roboto Slab"/>
                <a:ea typeface="Roboto Slab"/>
                <a:cs typeface="Roboto Slab"/>
                <a:sym typeface="Roboto Slab"/>
              </a:rPr>
              <a:t>ON YOUR MARK, GET SET, GO!</a:t>
            </a:r>
            <a:endParaRPr sz="5000">
              <a:latin typeface="Roboto Slab"/>
              <a:ea typeface="Roboto Slab"/>
              <a:cs typeface="Roboto Slab"/>
              <a:sym typeface="Roboto Slab"/>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8"/>
          <p:cNvSpPr txBox="1">
            <a:spLocks noGrp="1"/>
          </p:cNvSpPr>
          <p:nvPr>
            <p:ph type="ctrTitle"/>
          </p:nvPr>
        </p:nvSpPr>
        <p:spPr>
          <a:xfrm>
            <a:off x="1666800" y="178075"/>
            <a:ext cx="5810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Objectives</a:t>
            </a:r>
            <a:endParaRPr/>
          </a:p>
        </p:txBody>
      </p:sp>
      <p:sp>
        <p:nvSpPr>
          <p:cNvPr id="156" name="Google Shape;156;p18"/>
          <p:cNvSpPr txBox="1"/>
          <p:nvPr/>
        </p:nvSpPr>
        <p:spPr>
          <a:xfrm>
            <a:off x="174725" y="1409450"/>
            <a:ext cx="8823600" cy="30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Nixie One"/>
                <a:ea typeface="Nixie One"/>
                <a:cs typeface="Nixie One"/>
                <a:sym typeface="Nixie One"/>
              </a:rPr>
              <a:t>In this lesson you will learn:</a:t>
            </a:r>
            <a:endParaRPr sz="1200">
              <a:solidFill>
                <a:srgbClr val="FFFFFF"/>
              </a:solidFill>
              <a:latin typeface="Nixie One"/>
              <a:ea typeface="Nixie One"/>
              <a:cs typeface="Nixie One"/>
              <a:sym typeface="Nixie One"/>
            </a:endParaRPr>
          </a:p>
          <a:p>
            <a:pPr marL="0" lvl="0" indent="0" algn="l" rtl="0">
              <a:spcBef>
                <a:spcPts val="0"/>
              </a:spcBef>
              <a:spcAft>
                <a:spcPts val="0"/>
              </a:spcAft>
              <a:buNone/>
            </a:pPr>
            <a:r>
              <a:rPr lang="en" sz="1200">
                <a:solidFill>
                  <a:srgbClr val="FFFFFF"/>
                </a:solidFill>
                <a:latin typeface="Nixie One"/>
                <a:ea typeface="Nixie One"/>
                <a:cs typeface="Nixie One"/>
                <a:sym typeface="Nixie One"/>
              </a:rPr>
              <a:t>Science</a:t>
            </a:r>
            <a:endParaRPr sz="1200">
              <a:solidFill>
                <a:srgbClr val="FFFFFF"/>
              </a:solidFill>
              <a:latin typeface="Nixie One"/>
              <a:ea typeface="Nixie One"/>
              <a:cs typeface="Nixie One"/>
              <a:sym typeface="Nixie One"/>
            </a:endParaRPr>
          </a:p>
          <a:p>
            <a:pPr marL="457200" lvl="0" indent="-304800" algn="l" rtl="0">
              <a:spcBef>
                <a:spcPts val="0"/>
              </a:spcBef>
              <a:spcAft>
                <a:spcPts val="0"/>
              </a:spcAft>
              <a:buClr>
                <a:srgbClr val="FFFFFF"/>
              </a:buClr>
              <a:buSzPts val="1200"/>
              <a:buFont typeface="Nixie One"/>
              <a:buChar char="●"/>
            </a:pPr>
            <a:r>
              <a:rPr lang="en" sz="1200">
                <a:solidFill>
                  <a:srgbClr val="FFFFFF"/>
                </a:solidFill>
                <a:latin typeface="Nixie One"/>
                <a:ea typeface="Nixie One"/>
                <a:cs typeface="Nixie One"/>
                <a:sym typeface="Nixie One"/>
              </a:rPr>
              <a:t>Vocabulary related to forces.</a:t>
            </a:r>
            <a:endParaRPr sz="1200">
              <a:solidFill>
                <a:srgbClr val="FFFFFF"/>
              </a:solidFill>
              <a:latin typeface="Nixie One"/>
              <a:ea typeface="Nixie One"/>
              <a:cs typeface="Nixie One"/>
              <a:sym typeface="Nixie One"/>
            </a:endParaRPr>
          </a:p>
          <a:p>
            <a:pPr marL="457200" lvl="0" indent="-304800" algn="l" rtl="0">
              <a:spcBef>
                <a:spcPts val="0"/>
              </a:spcBef>
              <a:spcAft>
                <a:spcPts val="0"/>
              </a:spcAft>
              <a:buClr>
                <a:srgbClr val="FFFFFF"/>
              </a:buClr>
              <a:buSzPts val="1200"/>
              <a:buFont typeface="Nixie One"/>
              <a:buChar char="●"/>
            </a:pPr>
            <a:r>
              <a:rPr lang="en" sz="1200">
                <a:solidFill>
                  <a:srgbClr val="FFFFFF"/>
                </a:solidFill>
                <a:latin typeface="Nixie One"/>
                <a:ea typeface="Nixie One"/>
                <a:cs typeface="Nixie One"/>
                <a:sym typeface="Nixie One"/>
              </a:rPr>
              <a:t>Recognize that force is a push or pull and that attraction and repulsion are types of pushes and pulls.</a:t>
            </a:r>
            <a:endParaRPr sz="1200">
              <a:solidFill>
                <a:srgbClr val="FFFFFF"/>
              </a:solidFill>
              <a:latin typeface="Nixie One"/>
              <a:ea typeface="Nixie One"/>
              <a:cs typeface="Nixie One"/>
              <a:sym typeface="Nixie One"/>
            </a:endParaRPr>
          </a:p>
          <a:p>
            <a:pPr marL="457200" lvl="0" indent="-304800" algn="l" rtl="0">
              <a:spcBef>
                <a:spcPts val="0"/>
              </a:spcBef>
              <a:spcAft>
                <a:spcPts val="0"/>
              </a:spcAft>
              <a:buClr>
                <a:srgbClr val="FFFFFF"/>
              </a:buClr>
              <a:buSzPts val="1200"/>
              <a:buFont typeface="Nixie One"/>
              <a:buChar char="●"/>
            </a:pPr>
            <a:r>
              <a:rPr lang="en" sz="1200">
                <a:solidFill>
                  <a:srgbClr val="FFFFFF"/>
                </a:solidFill>
                <a:latin typeface="Nixie One"/>
                <a:ea typeface="Nixie One"/>
                <a:cs typeface="Nixie One"/>
                <a:sym typeface="Nixie One"/>
              </a:rPr>
              <a:t>Predict and test to identify materials that are attracted by magnets and those that can be magnetized. </a:t>
            </a:r>
            <a:endParaRPr sz="1200">
              <a:solidFill>
                <a:srgbClr val="FFFFFF"/>
              </a:solidFill>
              <a:latin typeface="Nixie One"/>
              <a:ea typeface="Nixie One"/>
              <a:cs typeface="Nixie One"/>
              <a:sym typeface="Nixie One"/>
            </a:endParaRPr>
          </a:p>
          <a:p>
            <a:pPr marL="457200" lvl="0" indent="-304800" algn="l" rtl="0">
              <a:spcBef>
                <a:spcPts val="0"/>
              </a:spcBef>
              <a:spcAft>
                <a:spcPts val="0"/>
              </a:spcAft>
              <a:buClr>
                <a:srgbClr val="FFFFFF"/>
              </a:buClr>
              <a:buSzPts val="1200"/>
              <a:buFont typeface="Nixie One"/>
              <a:buChar char="●"/>
            </a:pPr>
            <a:r>
              <a:rPr lang="en" sz="1200">
                <a:solidFill>
                  <a:srgbClr val="FFFFFF"/>
                </a:solidFill>
                <a:latin typeface="Nixie One"/>
                <a:ea typeface="Nixie One"/>
                <a:cs typeface="Nixie One"/>
                <a:sym typeface="Nixie One"/>
              </a:rPr>
              <a:t>Investigate to determine the location of poles on a magnet. </a:t>
            </a:r>
            <a:endParaRPr sz="1200">
              <a:solidFill>
                <a:srgbClr val="FFFFFF"/>
              </a:solidFill>
              <a:latin typeface="Nixie One"/>
              <a:ea typeface="Nixie One"/>
              <a:cs typeface="Nixie One"/>
              <a:sym typeface="Nixie One"/>
            </a:endParaRPr>
          </a:p>
          <a:p>
            <a:pPr marL="457200" lvl="0" indent="-304800" algn="l" rtl="0">
              <a:spcBef>
                <a:spcPts val="0"/>
              </a:spcBef>
              <a:spcAft>
                <a:spcPts val="0"/>
              </a:spcAft>
              <a:buClr>
                <a:srgbClr val="FFFFFF"/>
              </a:buClr>
              <a:buSzPts val="1200"/>
              <a:buFont typeface="Nixie One"/>
              <a:buChar char="●"/>
            </a:pPr>
            <a:r>
              <a:rPr lang="en" sz="1200">
                <a:solidFill>
                  <a:srgbClr val="FFFFFF"/>
                </a:solidFill>
                <a:latin typeface="Nixie One"/>
                <a:ea typeface="Nixie One"/>
                <a:cs typeface="Nixie One"/>
                <a:sym typeface="Nixie One"/>
              </a:rPr>
              <a:t>Demonstrate that opposite poles attract and like poles repel.</a:t>
            </a:r>
            <a:endParaRPr sz="1200">
              <a:solidFill>
                <a:srgbClr val="FFFFFF"/>
              </a:solidFill>
              <a:latin typeface="Nixie One"/>
              <a:ea typeface="Nixie One"/>
              <a:cs typeface="Nixie One"/>
              <a:sym typeface="Nixie One"/>
            </a:endParaRPr>
          </a:p>
          <a:p>
            <a:pPr marL="457200" lvl="0" indent="-304800" algn="l" rtl="0">
              <a:spcBef>
                <a:spcPts val="0"/>
              </a:spcBef>
              <a:spcAft>
                <a:spcPts val="0"/>
              </a:spcAft>
              <a:buClr>
                <a:srgbClr val="FFFFFF"/>
              </a:buClr>
              <a:buSzPts val="1200"/>
              <a:buFont typeface="Nixie One"/>
              <a:buChar char="●"/>
            </a:pPr>
            <a:r>
              <a:rPr lang="en" sz="1200">
                <a:solidFill>
                  <a:srgbClr val="FFFFFF"/>
                </a:solidFill>
                <a:latin typeface="Nixie One"/>
                <a:ea typeface="Nixie One"/>
                <a:cs typeface="Nixie One"/>
                <a:sym typeface="Nixie One"/>
              </a:rPr>
              <a:t>Describe and demonstrate ways to use everyday materials to produce electrostatic charges.</a:t>
            </a:r>
            <a:endParaRPr sz="1200">
              <a:solidFill>
                <a:srgbClr val="FFFFFF"/>
              </a:solidFill>
              <a:latin typeface="Nixie One"/>
              <a:ea typeface="Nixie One"/>
              <a:cs typeface="Nixie One"/>
              <a:sym typeface="Nixie One"/>
            </a:endParaRPr>
          </a:p>
          <a:p>
            <a:pPr marL="457200" lvl="0" indent="-304800" algn="l" rtl="0">
              <a:spcBef>
                <a:spcPts val="0"/>
              </a:spcBef>
              <a:spcAft>
                <a:spcPts val="0"/>
              </a:spcAft>
              <a:buClr>
                <a:srgbClr val="FFFFFF"/>
              </a:buClr>
              <a:buSzPts val="1200"/>
              <a:buFont typeface="Nixie One"/>
              <a:buChar char="●"/>
            </a:pPr>
            <a:r>
              <a:rPr lang="en" sz="1200">
                <a:solidFill>
                  <a:srgbClr val="FFFFFF"/>
                </a:solidFill>
                <a:latin typeface="Nixie One"/>
                <a:ea typeface="Nixie One"/>
                <a:cs typeface="Nixie One"/>
                <a:sym typeface="Nixie One"/>
              </a:rPr>
              <a:t>Investigate to determine how electrostatically charged materials interact with each other and with uncharged materials.</a:t>
            </a:r>
            <a:endParaRPr sz="1200">
              <a:solidFill>
                <a:srgbClr val="FFFFFF"/>
              </a:solidFill>
              <a:latin typeface="Nixie One"/>
              <a:ea typeface="Nixie One"/>
              <a:cs typeface="Nixie One"/>
              <a:sym typeface="Nixie One"/>
            </a:endParaRPr>
          </a:p>
          <a:p>
            <a:pPr marL="0" lvl="0" indent="0" algn="l" rtl="0">
              <a:spcBef>
                <a:spcPts val="0"/>
              </a:spcBef>
              <a:spcAft>
                <a:spcPts val="0"/>
              </a:spcAft>
              <a:buNone/>
            </a:pPr>
            <a:r>
              <a:rPr lang="en" sz="1200">
                <a:solidFill>
                  <a:srgbClr val="FFFFFF"/>
                </a:solidFill>
                <a:latin typeface="Nixie One"/>
                <a:ea typeface="Nixie One"/>
                <a:cs typeface="Nixie One"/>
                <a:sym typeface="Nixie One"/>
              </a:rPr>
              <a:t>Math:</a:t>
            </a:r>
            <a:endParaRPr sz="1200">
              <a:solidFill>
                <a:srgbClr val="FFFFFF"/>
              </a:solidFill>
              <a:latin typeface="Nixie One"/>
              <a:ea typeface="Nixie One"/>
              <a:cs typeface="Nixie One"/>
              <a:sym typeface="Nixie One"/>
            </a:endParaRPr>
          </a:p>
          <a:p>
            <a:pPr marL="457200" lvl="0" indent="-304800" algn="l" rtl="0">
              <a:spcBef>
                <a:spcPts val="0"/>
              </a:spcBef>
              <a:spcAft>
                <a:spcPts val="0"/>
              </a:spcAft>
              <a:buClr>
                <a:srgbClr val="FFFFFF"/>
              </a:buClr>
              <a:buSzPts val="1200"/>
              <a:buFont typeface="Nixie One"/>
              <a:buChar char="●"/>
            </a:pPr>
            <a:r>
              <a:rPr lang="en" sz="1200">
                <a:solidFill>
                  <a:srgbClr val="FFFFFF"/>
                </a:solidFill>
                <a:latin typeface="Nixie One"/>
                <a:ea typeface="Nixie One"/>
                <a:cs typeface="Nixie One"/>
                <a:sym typeface="Nixie One"/>
              </a:rPr>
              <a:t>Relate the passage of time to common activities using standard units.</a:t>
            </a:r>
            <a:endParaRPr sz="1200">
              <a:solidFill>
                <a:srgbClr val="FFFFFF"/>
              </a:solidFill>
              <a:latin typeface="Nixie One"/>
              <a:ea typeface="Nixie One"/>
              <a:cs typeface="Nixie One"/>
              <a:sym typeface="Nixie One"/>
            </a:endParaRPr>
          </a:p>
          <a:p>
            <a:pPr marL="457200" lvl="0" indent="-304800" algn="l" rtl="0">
              <a:spcBef>
                <a:spcPts val="0"/>
              </a:spcBef>
              <a:spcAft>
                <a:spcPts val="0"/>
              </a:spcAft>
              <a:buClr>
                <a:srgbClr val="FFFFFF"/>
              </a:buClr>
              <a:buSzPts val="1200"/>
              <a:buFont typeface="Nixie One"/>
              <a:buChar char="●"/>
            </a:pPr>
            <a:r>
              <a:rPr lang="en" sz="1200">
                <a:solidFill>
                  <a:srgbClr val="FFFFFF"/>
                </a:solidFill>
                <a:latin typeface="Nixie One"/>
                <a:ea typeface="Nixie One"/>
                <a:cs typeface="Nixie One"/>
                <a:sym typeface="Nixie One"/>
              </a:rPr>
              <a:t>Demonstrate an understanding of measuring length by:</a:t>
            </a:r>
            <a:endParaRPr sz="1200">
              <a:solidFill>
                <a:srgbClr val="FFFFFF"/>
              </a:solidFill>
              <a:latin typeface="Nixie One"/>
              <a:ea typeface="Nixie One"/>
              <a:cs typeface="Nixie One"/>
              <a:sym typeface="Nixie One"/>
            </a:endParaRPr>
          </a:p>
          <a:p>
            <a:pPr marL="914400" lvl="1" indent="-304800" algn="l" rtl="0">
              <a:spcBef>
                <a:spcPts val="0"/>
              </a:spcBef>
              <a:spcAft>
                <a:spcPts val="0"/>
              </a:spcAft>
              <a:buClr>
                <a:srgbClr val="FFFFFF"/>
              </a:buClr>
              <a:buSzPts val="1200"/>
              <a:buFont typeface="Nixie One"/>
              <a:buChar char="○"/>
            </a:pPr>
            <a:r>
              <a:rPr lang="en" sz="1200">
                <a:solidFill>
                  <a:srgbClr val="FFFFFF"/>
                </a:solidFill>
                <a:latin typeface="Nixie One"/>
                <a:ea typeface="Nixie One"/>
                <a:cs typeface="Nixie One"/>
                <a:sym typeface="Nixie One"/>
              </a:rPr>
              <a:t>selecting and justifying referents for the units,</a:t>
            </a:r>
            <a:endParaRPr sz="1200">
              <a:solidFill>
                <a:srgbClr val="FFFFFF"/>
              </a:solidFill>
              <a:latin typeface="Nixie One"/>
              <a:ea typeface="Nixie One"/>
              <a:cs typeface="Nixie One"/>
              <a:sym typeface="Nixie One"/>
            </a:endParaRPr>
          </a:p>
          <a:p>
            <a:pPr marL="914400" lvl="1" indent="-304800" algn="l" rtl="0">
              <a:spcBef>
                <a:spcPts val="0"/>
              </a:spcBef>
              <a:spcAft>
                <a:spcPts val="0"/>
              </a:spcAft>
              <a:buClr>
                <a:srgbClr val="FFFFFF"/>
              </a:buClr>
              <a:buSzPts val="1200"/>
              <a:buFont typeface="Nixie One"/>
              <a:buChar char="○"/>
            </a:pPr>
            <a:r>
              <a:rPr lang="en" sz="1200">
                <a:solidFill>
                  <a:srgbClr val="FFFFFF"/>
                </a:solidFill>
                <a:latin typeface="Nixie One"/>
                <a:ea typeface="Nixie One"/>
                <a:cs typeface="Nixie One"/>
                <a:sym typeface="Nixie One"/>
              </a:rPr>
              <a:t>measuring and recording length.</a:t>
            </a:r>
            <a:endParaRPr sz="1200">
              <a:solidFill>
                <a:srgbClr val="FFFFFF"/>
              </a:solidFill>
              <a:latin typeface="Nixie One"/>
              <a:ea typeface="Nixie One"/>
              <a:cs typeface="Nixie One"/>
              <a:sym typeface="Nixie On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6"/>
          <p:cNvSpPr/>
          <p:nvPr/>
        </p:nvSpPr>
        <p:spPr>
          <a:xfrm>
            <a:off x="5060485" y="778921"/>
            <a:ext cx="2442900" cy="20655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sp>
        <p:nvSpPr>
          <p:cNvPr id="344" name="Google Shape;344;p36"/>
          <p:cNvSpPr txBox="1">
            <a:spLocks noGrp="1"/>
          </p:cNvSpPr>
          <p:nvPr>
            <p:ph type="body" idx="4294967295"/>
          </p:nvPr>
        </p:nvSpPr>
        <p:spPr>
          <a:xfrm>
            <a:off x="621900" y="13400"/>
            <a:ext cx="7900200" cy="605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t>All Magnets “Like” All Other Objects!</a:t>
            </a:r>
            <a:endParaRPr b="1"/>
          </a:p>
        </p:txBody>
      </p:sp>
      <p:grpSp>
        <p:nvGrpSpPr>
          <p:cNvPr id="345" name="Google Shape;345;p36"/>
          <p:cNvGrpSpPr/>
          <p:nvPr/>
        </p:nvGrpSpPr>
        <p:grpSpPr>
          <a:xfrm>
            <a:off x="1483277" y="778855"/>
            <a:ext cx="2443122" cy="2065270"/>
            <a:chOff x="828000" y="1617125"/>
            <a:chExt cx="2951700" cy="2747100"/>
          </a:xfrm>
        </p:grpSpPr>
        <p:sp>
          <p:nvSpPr>
            <p:cNvPr id="346" name="Google Shape;346;p36"/>
            <p:cNvSpPr/>
            <p:nvPr/>
          </p:nvSpPr>
          <p:spPr>
            <a:xfrm>
              <a:off x="1022850" y="1753475"/>
              <a:ext cx="2562000" cy="2474400"/>
            </a:xfrm>
            <a:prstGeom prst="ellipse">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sp>
          <p:nvSpPr>
            <p:cNvPr id="347" name="Google Shape;347;p36"/>
            <p:cNvSpPr/>
            <p:nvPr/>
          </p:nvSpPr>
          <p:spPr>
            <a:xfrm>
              <a:off x="828000" y="1617125"/>
              <a:ext cx="2951700" cy="27471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grpSp>
      <p:sp>
        <p:nvSpPr>
          <p:cNvPr id="348" name="Google Shape;348;p36"/>
          <p:cNvSpPr txBox="1"/>
          <p:nvPr/>
        </p:nvSpPr>
        <p:spPr>
          <a:xfrm>
            <a:off x="1721179" y="1537002"/>
            <a:ext cx="1967400" cy="54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100">
                <a:latin typeface="Roboto Slab"/>
                <a:ea typeface="Roboto Slab"/>
                <a:cs typeface="Roboto Slab"/>
                <a:sym typeface="Roboto Slab"/>
              </a:rPr>
              <a:t>TRUE</a:t>
            </a:r>
            <a:endParaRPr sz="4100">
              <a:latin typeface="Roboto Slab"/>
              <a:ea typeface="Roboto Slab"/>
              <a:cs typeface="Roboto Slab"/>
              <a:sym typeface="Roboto Slab"/>
            </a:endParaRPr>
          </a:p>
        </p:txBody>
      </p:sp>
      <p:sp>
        <p:nvSpPr>
          <p:cNvPr id="349" name="Google Shape;349;p36"/>
          <p:cNvSpPr/>
          <p:nvPr/>
        </p:nvSpPr>
        <p:spPr>
          <a:xfrm>
            <a:off x="5221766" y="881434"/>
            <a:ext cx="2120700" cy="1860600"/>
          </a:xfrm>
          <a:prstGeom prst="ellipse">
            <a:avLst/>
          </a:prstGeom>
          <a:solidFill>
            <a:srgbClr val="6EAB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sp>
        <p:nvSpPr>
          <p:cNvPr id="350" name="Google Shape;350;p36"/>
          <p:cNvSpPr txBox="1"/>
          <p:nvPr/>
        </p:nvSpPr>
        <p:spPr>
          <a:xfrm>
            <a:off x="5298372" y="1537002"/>
            <a:ext cx="1967400" cy="54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100">
                <a:latin typeface="Roboto Slab"/>
                <a:ea typeface="Roboto Slab"/>
                <a:cs typeface="Roboto Slab"/>
                <a:sym typeface="Roboto Slab"/>
              </a:rPr>
              <a:t>FALSE</a:t>
            </a:r>
            <a:endParaRPr sz="4100">
              <a:latin typeface="Roboto Slab"/>
              <a:ea typeface="Roboto Slab"/>
              <a:cs typeface="Roboto Slab"/>
              <a:sym typeface="Roboto Slab"/>
            </a:endParaRPr>
          </a:p>
        </p:txBody>
      </p:sp>
      <p:sp>
        <p:nvSpPr>
          <p:cNvPr id="351" name="Google Shape;351;p36"/>
          <p:cNvSpPr txBox="1">
            <a:spLocks noGrp="1"/>
          </p:cNvSpPr>
          <p:nvPr>
            <p:ph type="body" idx="4294967295"/>
          </p:nvPr>
        </p:nvSpPr>
        <p:spPr>
          <a:xfrm>
            <a:off x="244300" y="3004850"/>
            <a:ext cx="8899800" cy="213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b="1"/>
              <a:t>I (agree/disagree) with my initial decision. I think this because… </a:t>
            </a:r>
            <a:endParaRPr sz="2000" b="1"/>
          </a:p>
        </p:txBody>
      </p:sp>
      <p:grpSp>
        <p:nvGrpSpPr>
          <p:cNvPr id="352" name="Google Shape;352;p36"/>
          <p:cNvGrpSpPr/>
          <p:nvPr/>
        </p:nvGrpSpPr>
        <p:grpSpPr>
          <a:xfrm>
            <a:off x="20617" y="13400"/>
            <a:ext cx="1030375" cy="898829"/>
            <a:chOff x="1870380" y="3263400"/>
            <a:chExt cx="1030375" cy="898829"/>
          </a:xfrm>
        </p:grpSpPr>
        <p:sp>
          <p:nvSpPr>
            <p:cNvPr id="353" name="Google Shape;353;p36"/>
            <p:cNvSpPr/>
            <p:nvPr/>
          </p:nvSpPr>
          <p:spPr>
            <a:xfrm rot="-10">
              <a:off x="1870380" y="32634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Roboto Slab"/>
                <a:ea typeface="Roboto Slab"/>
                <a:cs typeface="Roboto Slab"/>
                <a:sym typeface="Roboto Slab"/>
              </a:endParaRPr>
            </a:p>
          </p:txBody>
        </p:sp>
        <p:sp>
          <p:nvSpPr>
            <p:cNvPr id="354" name="Google Shape;354;p36"/>
            <p:cNvSpPr txBox="1"/>
            <p:nvPr/>
          </p:nvSpPr>
          <p:spPr>
            <a:xfrm>
              <a:off x="2198808" y="3292063"/>
              <a:ext cx="373500" cy="8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Nixie One"/>
                  <a:ea typeface="Nixie One"/>
                  <a:cs typeface="Nixie One"/>
                  <a:sym typeface="Nixie One"/>
                </a:rPr>
                <a:t>2</a:t>
              </a:r>
              <a:endParaRPr sz="3600">
                <a:latin typeface="Nixie One"/>
                <a:ea typeface="Nixie One"/>
                <a:cs typeface="Nixie One"/>
                <a:sym typeface="Nixie One"/>
              </a:endParaRPr>
            </a:p>
          </p:txBody>
        </p:sp>
      </p:grpSp>
      <p:cxnSp>
        <p:nvCxnSpPr>
          <p:cNvPr id="355" name="Google Shape;355;p36"/>
          <p:cNvCxnSpPr/>
          <p:nvPr/>
        </p:nvCxnSpPr>
        <p:spPr>
          <a:xfrm rot="10800000" flipH="1">
            <a:off x="0" y="9800"/>
            <a:ext cx="1071600" cy="3600"/>
          </a:xfrm>
          <a:prstGeom prst="straightConnector1">
            <a:avLst/>
          </a:prstGeom>
          <a:noFill/>
          <a:ln w="114300" cap="flat" cmpd="sng">
            <a:solidFill>
              <a:srgbClr val="7F6000"/>
            </a:solidFill>
            <a:prstDash val="solid"/>
            <a:round/>
            <a:headEnd type="none" w="med" len="med"/>
            <a:tailEnd type="none" w="med" len="med"/>
          </a:ln>
        </p:spPr>
      </p:cxnSp>
      <p:sp>
        <p:nvSpPr>
          <p:cNvPr id="356" name="Google Shape;356;p36"/>
          <p:cNvSpPr/>
          <p:nvPr/>
        </p:nvSpPr>
        <p:spPr>
          <a:xfrm rot="-10">
            <a:off x="8093017" y="152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Connect Your Thinking!</a:t>
            </a:r>
            <a:endParaRPr>
              <a:latin typeface="Roboto Slab"/>
              <a:ea typeface="Roboto Slab"/>
              <a:cs typeface="Roboto Slab"/>
              <a:sym typeface="Roboto Slab"/>
            </a:endParaRPr>
          </a:p>
        </p:txBody>
      </p:sp>
      <p:cxnSp>
        <p:nvCxnSpPr>
          <p:cNvPr id="357" name="Google Shape;357;p36"/>
          <p:cNvCxnSpPr/>
          <p:nvPr/>
        </p:nvCxnSpPr>
        <p:spPr>
          <a:xfrm rot="10800000" flipH="1">
            <a:off x="8072400" y="11600"/>
            <a:ext cx="1071600" cy="3600"/>
          </a:xfrm>
          <a:prstGeom prst="straightConnector1">
            <a:avLst/>
          </a:prstGeom>
          <a:noFill/>
          <a:ln w="114300" cap="flat" cmpd="sng">
            <a:solidFill>
              <a:srgbClr val="7F6000"/>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7"/>
          <p:cNvSpPr/>
          <p:nvPr/>
        </p:nvSpPr>
        <p:spPr>
          <a:xfrm rot="-11">
            <a:off x="2757556" y="572396"/>
            <a:ext cx="3738894" cy="3674053"/>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Roboto Slab"/>
                <a:ea typeface="Roboto Slab"/>
                <a:cs typeface="Roboto Slab"/>
                <a:sym typeface="Roboto Slab"/>
              </a:rPr>
              <a:t>The Strength of Magnets</a:t>
            </a:r>
            <a:endParaRPr sz="2500">
              <a:latin typeface="Roboto Slab"/>
              <a:ea typeface="Roboto Slab"/>
              <a:cs typeface="Roboto Slab"/>
              <a:sym typeface="Roboto Slab"/>
            </a:endParaRPr>
          </a:p>
        </p:txBody>
      </p:sp>
      <p:cxnSp>
        <p:nvCxnSpPr>
          <p:cNvPr id="363" name="Google Shape;363;p37"/>
          <p:cNvCxnSpPr/>
          <p:nvPr/>
        </p:nvCxnSpPr>
        <p:spPr>
          <a:xfrm>
            <a:off x="2331450" y="506550"/>
            <a:ext cx="4481100" cy="14100"/>
          </a:xfrm>
          <a:prstGeom prst="straightConnector1">
            <a:avLst/>
          </a:prstGeom>
          <a:noFill/>
          <a:ln w="114300" cap="flat" cmpd="sng">
            <a:solidFill>
              <a:srgbClr val="7F6000"/>
            </a:solidFill>
            <a:prstDash val="solid"/>
            <a:round/>
            <a:headEnd type="oval" w="med" len="med"/>
            <a:tailEnd type="oval" w="med" len="med"/>
          </a:ln>
        </p:spPr>
      </p:cxnSp>
      <p:sp>
        <p:nvSpPr>
          <p:cNvPr id="364" name="Google Shape;364;p37"/>
          <p:cNvSpPr txBox="1"/>
          <p:nvPr/>
        </p:nvSpPr>
        <p:spPr>
          <a:xfrm>
            <a:off x="4229193" y="2493839"/>
            <a:ext cx="795600" cy="17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a:latin typeface="Nixie One"/>
                <a:ea typeface="Nixie One"/>
                <a:cs typeface="Nixie One"/>
                <a:sym typeface="Nixie One"/>
              </a:rPr>
              <a:t>3</a:t>
            </a:r>
            <a:endParaRPr sz="7200">
              <a:latin typeface="Nixie One"/>
              <a:ea typeface="Nixie One"/>
              <a:cs typeface="Nixie One"/>
              <a:sym typeface="Nixie On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8"/>
          <p:cNvSpPr txBox="1">
            <a:spLocks noGrp="1"/>
          </p:cNvSpPr>
          <p:nvPr>
            <p:ph type="body" idx="4294967295"/>
          </p:nvPr>
        </p:nvSpPr>
        <p:spPr>
          <a:xfrm>
            <a:off x="1111125" y="13400"/>
            <a:ext cx="6961200" cy="1155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500" b="1"/>
              <a:t>Some magnets are stronger than others and can attract objects with more force than other magnets.</a:t>
            </a:r>
            <a:endParaRPr sz="2500" b="1"/>
          </a:p>
        </p:txBody>
      </p:sp>
      <p:grpSp>
        <p:nvGrpSpPr>
          <p:cNvPr id="370" name="Google Shape;370;p38"/>
          <p:cNvGrpSpPr/>
          <p:nvPr/>
        </p:nvGrpSpPr>
        <p:grpSpPr>
          <a:xfrm>
            <a:off x="20617" y="13400"/>
            <a:ext cx="1030375" cy="915784"/>
            <a:chOff x="1870380" y="3263400"/>
            <a:chExt cx="1030375" cy="915784"/>
          </a:xfrm>
        </p:grpSpPr>
        <p:sp>
          <p:nvSpPr>
            <p:cNvPr id="371" name="Google Shape;371;p38"/>
            <p:cNvSpPr/>
            <p:nvPr/>
          </p:nvSpPr>
          <p:spPr>
            <a:xfrm rot="-10">
              <a:off x="1870380" y="32634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Roboto Slab"/>
                <a:ea typeface="Roboto Slab"/>
                <a:cs typeface="Roboto Slab"/>
                <a:sym typeface="Roboto Slab"/>
              </a:endParaRPr>
            </a:p>
          </p:txBody>
        </p:sp>
        <p:sp>
          <p:nvSpPr>
            <p:cNvPr id="372" name="Google Shape;372;p38"/>
            <p:cNvSpPr txBox="1"/>
            <p:nvPr/>
          </p:nvSpPr>
          <p:spPr>
            <a:xfrm>
              <a:off x="2180073" y="3337684"/>
              <a:ext cx="411000" cy="8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Nixie One"/>
                  <a:ea typeface="Nixie One"/>
                  <a:cs typeface="Nixie One"/>
                  <a:sym typeface="Nixie One"/>
                </a:rPr>
                <a:t>3</a:t>
              </a:r>
              <a:endParaRPr sz="3600">
                <a:latin typeface="Nixie One"/>
                <a:ea typeface="Nixie One"/>
                <a:cs typeface="Nixie One"/>
                <a:sym typeface="Nixie One"/>
              </a:endParaRPr>
            </a:p>
          </p:txBody>
        </p:sp>
      </p:grpSp>
      <p:cxnSp>
        <p:nvCxnSpPr>
          <p:cNvPr id="373" name="Google Shape;373;p38"/>
          <p:cNvCxnSpPr/>
          <p:nvPr/>
        </p:nvCxnSpPr>
        <p:spPr>
          <a:xfrm rot="10800000" flipH="1">
            <a:off x="0" y="9800"/>
            <a:ext cx="1071600" cy="3600"/>
          </a:xfrm>
          <a:prstGeom prst="straightConnector1">
            <a:avLst/>
          </a:prstGeom>
          <a:noFill/>
          <a:ln w="114300" cap="flat" cmpd="sng">
            <a:solidFill>
              <a:srgbClr val="7F6000"/>
            </a:solidFill>
            <a:prstDash val="solid"/>
            <a:round/>
            <a:headEnd type="none" w="med" len="med"/>
            <a:tailEnd type="none" w="med" len="med"/>
          </a:ln>
        </p:spPr>
      </p:cxnSp>
      <p:sp>
        <p:nvSpPr>
          <p:cNvPr id="374" name="Google Shape;374;p38"/>
          <p:cNvSpPr/>
          <p:nvPr/>
        </p:nvSpPr>
        <p:spPr>
          <a:xfrm rot="-10">
            <a:off x="8093017" y="152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Start Your Thinking!</a:t>
            </a:r>
            <a:endParaRPr>
              <a:latin typeface="Roboto Slab"/>
              <a:ea typeface="Roboto Slab"/>
              <a:cs typeface="Roboto Slab"/>
              <a:sym typeface="Roboto Slab"/>
            </a:endParaRPr>
          </a:p>
        </p:txBody>
      </p:sp>
      <p:cxnSp>
        <p:nvCxnSpPr>
          <p:cNvPr id="375" name="Google Shape;375;p38"/>
          <p:cNvCxnSpPr/>
          <p:nvPr/>
        </p:nvCxnSpPr>
        <p:spPr>
          <a:xfrm rot="10800000" flipH="1">
            <a:off x="8072400" y="11600"/>
            <a:ext cx="1071600" cy="3600"/>
          </a:xfrm>
          <a:prstGeom prst="straightConnector1">
            <a:avLst/>
          </a:prstGeom>
          <a:noFill/>
          <a:ln w="114300" cap="flat" cmpd="sng">
            <a:solidFill>
              <a:srgbClr val="7F6000"/>
            </a:solidFill>
            <a:prstDash val="solid"/>
            <a:round/>
            <a:headEnd type="none" w="med" len="med"/>
            <a:tailEnd type="none" w="med" len="med"/>
          </a:ln>
        </p:spPr>
      </p:cxnSp>
      <p:sp>
        <p:nvSpPr>
          <p:cNvPr id="376" name="Google Shape;376;p38"/>
          <p:cNvSpPr/>
          <p:nvPr/>
        </p:nvSpPr>
        <p:spPr>
          <a:xfrm>
            <a:off x="5151278" y="1388525"/>
            <a:ext cx="2495700" cy="21339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grpSp>
        <p:nvGrpSpPr>
          <p:cNvPr id="377" name="Google Shape;377;p38"/>
          <p:cNvGrpSpPr/>
          <p:nvPr/>
        </p:nvGrpSpPr>
        <p:grpSpPr>
          <a:xfrm>
            <a:off x="1497022" y="1388523"/>
            <a:ext cx="2495958" cy="2133947"/>
            <a:chOff x="828000" y="1617125"/>
            <a:chExt cx="2951700" cy="2747100"/>
          </a:xfrm>
        </p:grpSpPr>
        <p:sp>
          <p:nvSpPr>
            <p:cNvPr id="378" name="Google Shape;378;p38"/>
            <p:cNvSpPr/>
            <p:nvPr/>
          </p:nvSpPr>
          <p:spPr>
            <a:xfrm>
              <a:off x="1022850" y="1753475"/>
              <a:ext cx="2562000" cy="2474400"/>
            </a:xfrm>
            <a:prstGeom prst="ellipse">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79" name="Google Shape;379;p38"/>
            <p:cNvSpPr/>
            <p:nvPr/>
          </p:nvSpPr>
          <p:spPr>
            <a:xfrm>
              <a:off x="828000" y="1617125"/>
              <a:ext cx="2951700" cy="27471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grpSp>
      <p:sp>
        <p:nvSpPr>
          <p:cNvPr id="380" name="Google Shape;380;p38"/>
          <p:cNvSpPr txBox="1"/>
          <p:nvPr/>
        </p:nvSpPr>
        <p:spPr>
          <a:xfrm>
            <a:off x="1740151" y="2019273"/>
            <a:ext cx="2009700" cy="5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500">
                <a:latin typeface="Roboto Slab"/>
                <a:ea typeface="Roboto Slab"/>
                <a:cs typeface="Roboto Slab"/>
                <a:sym typeface="Roboto Slab"/>
              </a:rPr>
              <a:t>TRUE</a:t>
            </a:r>
            <a:endParaRPr sz="4500">
              <a:latin typeface="Roboto Slab"/>
              <a:ea typeface="Roboto Slab"/>
              <a:cs typeface="Roboto Slab"/>
              <a:sym typeface="Roboto Slab"/>
            </a:endParaRPr>
          </a:p>
        </p:txBody>
      </p:sp>
      <p:sp>
        <p:nvSpPr>
          <p:cNvPr id="381" name="Google Shape;381;p38"/>
          <p:cNvSpPr/>
          <p:nvPr/>
        </p:nvSpPr>
        <p:spPr>
          <a:xfrm>
            <a:off x="5316035" y="1494442"/>
            <a:ext cx="2166300" cy="1922100"/>
          </a:xfrm>
          <a:prstGeom prst="ellipse">
            <a:avLst/>
          </a:prstGeom>
          <a:solidFill>
            <a:srgbClr val="6EAB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382" name="Google Shape;382;p38"/>
          <p:cNvSpPr txBox="1"/>
          <p:nvPr/>
        </p:nvSpPr>
        <p:spPr>
          <a:xfrm>
            <a:off x="5394317" y="2019273"/>
            <a:ext cx="2009700" cy="5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500">
                <a:latin typeface="Roboto Slab"/>
                <a:ea typeface="Roboto Slab"/>
                <a:cs typeface="Roboto Slab"/>
                <a:sym typeface="Roboto Slab"/>
              </a:rPr>
              <a:t>FALSE</a:t>
            </a:r>
            <a:endParaRPr sz="4500">
              <a:latin typeface="Roboto Slab"/>
              <a:ea typeface="Roboto Slab"/>
              <a:cs typeface="Roboto Slab"/>
              <a:sym typeface="Roboto Slab"/>
            </a:endParaRPr>
          </a:p>
        </p:txBody>
      </p:sp>
      <p:sp>
        <p:nvSpPr>
          <p:cNvPr id="383" name="Google Shape;383;p38"/>
          <p:cNvSpPr txBox="1">
            <a:spLocks noGrp="1"/>
          </p:cNvSpPr>
          <p:nvPr>
            <p:ph type="body" idx="4294967295"/>
          </p:nvPr>
        </p:nvSpPr>
        <p:spPr>
          <a:xfrm>
            <a:off x="337975" y="3297950"/>
            <a:ext cx="8856900" cy="1801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a:t>I think this because… </a:t>
            </a:r>
            <a:endParaRPr sz="24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9"/>
          <p:cNvSpPr txBox="1">
            <a:spLocks noGrp="1"/>
          </p:cNvSpPr>
          <p:nvPr>
            <p:ph type="ctrTitle"/>
          </p:nvPr>
        </p:nvSpPr>
        <p:spPr>
          <a:xfrm>
            <a:off x="0" y="501825"/>
            <a:ext cx="3477600" cy="56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accent6"/>
                </a:solidFill>
              </a:rPr>
              <a:t>Let’s TEST it Out!</a:t>
            </a:r>
            <a:endParaRPr sz="2600">
              <a:solidFill>
                <a:schemeClr val="accent6"/>
              </a:solidFill>
            </a:endParaRPr>
          </a:p>
        </p:txBody>
      </p:sp>
      <p:sp>
        <p:nvSpPr>
          <p:cNvPr id="389" name="Google Shape;389;p39"/>
          <p:cNvSpPr txBox="1">
            <a:spLocks noGrp="1"/>
          </p:cNvSpPr>
          <p:nvPr>
            <p:ph type="subTitle" idx="1"/>
          </p:nvPr>
        </p:nvSpPr>
        <p:spPr>
          <a:xfrm>
            <a:off x="0" y="1071525"/>
            <a:ext cx="3477600" cy="26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Materials Needed:</a:t>
            </a:r>
            <a:endParaRPr/>
          </a:p>
          <a:p>
            <a:pPr marL="457200" lvl="0" indent="-342900" algn="l" rtl="0">
              <a:spcBef>
                <a:spcPts val="0"/>
              </a:spcBef>
              <a:spcAft>
                <a:spcPts val="0"/>
              </a:spcAft>
              <a:buSzPts val="1800"/>
              <a:buChar char="●"/>
            </a:pPr>
            <a:r>
              <a:rPr lang="en"/>
              <a:t>Masking Tape</a:t>
            </a:r>
            <a:endParaRPr/>
          </a:p>
          <a:p>
            <a:pPr marL="457200" lvl="0" indent="-342900" algn="l" rtl="0">
              <a:spcBef>
                <a:spcPts val="0"/>
              </a:spcBef>
              <a:spcAft>
                <a:spcPts val="0"/>
              </a:spcAft>
              <a:buSzPts val="1800"/>
              <a:buChar char="●"/>
            </a:pPr>
            <a:r>
              <a:rPr lang="en"/>
              <a:t>Marker</a:t>
            </a:r>
            <a:endParaRPr/>
          </a:p>
          <a:p>
            <a:pPr marL="457200" lvl="0" indent="-342900" algn="l" rtl="0">
              <a:spcBef>
                <a:spcPts val="0"/>
              </a:spcBef>
              <a:spcAft>
                <a:spcPts val="0"/>
              </a:spcAft>
              <a:buSzPts val="1800"/>
              <a:buChar char="●"/>
            </a:pPr>
            <a:r>
              <a:rPr lang="en"/>
              <a:t>Ruler</a:t>
            </a:r>
            <a:endParaRPr/>
          </a:p>
          <a:p>
            <a:pPr marL="457200" lvl="0" indent="-342900" algn="l" rtl="0">
              <a:spcBef>
                <a:spcPts val="0"/>
              </a:spcBef>
              <a:spcAft>
                <a:spcPts val="0"/>
              </a:spcAft>
              <a:buSzPts val="1800"/>
              <a:buChar char="●"/>
            </a:pPr>
            <a:r>
              <a:rPr lang="en"/>
              <a:t>Magnets </a:t>
            </a:r>
            <a:endParaRPr/>
          </a:p>
          <a:p>
            <a:pPr marL="914400" lvl="1" indent="-342900" algn="l" rtl="0">
              <a:spcBef>
                <a:spcPts val="0"/>
              </a:spcBef>
              <a:spcAft>
                <a:spcPts val="0"/>
              </a:spcAft>
              <a:buSzPts val="1800"/>
              <a:buChar char="○"/>
            </a:pPr>
            <a:r>
              <a:rPr lang="en"/>
              <a:t>1 from teacher</a:t>
            </a:r>
            <a:endParaRPr/>
          </a:p>
          <a:p>
            <a:pPr marL="914400" lvl="1" indent="-342900" algn="l" rtl="0">
              <a:spcBef>
                <a:spcPts val="0"/>
              </a:spcBef>
              <a:spcAft>
                <a:spcPts val="0"/>
              </a:spcAft>
              <a:buSzPts val="1800"/>
              <a:buChar char="○"/>
            </a:pPr>
            <a:r>
              <a:rPr lang="en"/>
              <a:t>2 from around the house</a:t>
            </a:r>
            <a:endParaRPr/>
          </a:p>
          <a:p>
            <a:pPr marL="457200" lvl="0" indent="-342900" algn="l" rtl="0">
              <a:spcBef>
                <a:spcPts val="0"/>
              </a:spcBef>
              <a:spcAft>
                <a:spcPts val="0"/>
              </a:spcAft>
              <a:buSzPts val="1800"/>
              <a:buChar char="●"/>
            </a:pPr>
            <a:r>
              <a:rPr lang="en"/>
              <a:t>Paper clip.</a:t>
            </a:r>
            <a:endParaRPr/>
          </a:p>
          <a:p>
            <a:pPr marL="0" lvl="0" indent="0" algn="l" rtl="0">
              <a:spcBef>
                <a:spcPts val="0"/>
              </a:spcBef>
              <a:spcAft>
                <a:spcPts val="0"/>
              </a:spcAft>
              <a:buNone/>
            </a:pPr>
            <a:endParaRPr/>
          </a:p>
        </p:txBody>
      </p:sp>
      <p:pic>
        <p:nvPicPr>
          <p:cNvPr id="390" name="Google Shape;390;p39"/>
          <p:cNvPicPr preferRelativeResize="0"/>
          <p:nvPr/>
        </p:nvPicPr>
        <p:blipFill rotWithShape="1">
          <a:blip r:embed="rId3">
            <a:alphaModFix/>
          </a:blip>
          <a:srcRect t="37496" b="37451"/>
          <a:stretch/>
        </p:blipFill>
        <p:spPr>
          <a:xfrm rot="2881920">
            <a:off x="6648157" y="926188"/>
            <a:ext cx="2687835" cy="440949"/>
          </a:xfrm>
          <a:prstGeom prst="rect">
            <a:avLst/>
          </a:prstGeom>
          <a:noFill/>
          <a:ln>
            <a:noFill/>
          </a:ln>
        </p:spPr>
      </p:pic>
      <p:sp>
        <p:nvSpPr>
          <p:cNvPr id="391" name="Google Shape;391;p39"/>
          <p:cNvSpPr txBox="1"/>
          <p:nvPr/>
        </p:nvSpPr>
        <p:spPr>
          <a:xfrm>
            <a:off x="7567825" y="4945800"/>
            <a:ext cx="1649100" cy="2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credits: </a:t>
            </a:r>
            <a:r>
              <a:rPr lang="en" sz="800" u="sng">
                <a:solidFill>
                  <a:schemeClr val="hlink"/>
                </a:solidFill>
                <a:hlinkClick r:id="rId4"/>
              </a:rPr>
              <a:t>www.Pixabay.com</a:t>
            </a:r>
            <a:r>
              <a:rPr lang="en" sz="800"/>
              <a:t>  </a:t>
            </a:r>
            <a:endParaRPr sz="800"/>
          </a:p>
        </p:txBody>
      </p:sp>
      <p:sp>
        <p:nvSpPr>
          <p:cNvPr id="392" name="Google Shape;392;p39"/>
          <p:cNvSpPr/>
          <p:nvPr/>
        </p:nvSpPr>
        <p:spPr>
          <a:xfrm>
            <a:off x="3833050" y="3796175"/>
            <a:ext cx="5132400" cy="4041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3" name="Google Shape;393;p39"/>
          <p:cNvPicPr preferRelativeResize="0"/>
          <p:nvPr/>
        </p:nvPicPr>
        <p:blipFill>
          <a:blip r:embed="rId5">
            <a:alphaModFix/>
          </a:blip>
          <a:stretch>
            <a:fillRect/>
          </a:stretch>
        </p:blipFill>
        <p:spPr>
          <a:xfrm>
            <a:off x="3497250" y="3662425"/>
            <a:ext cx="335800" cy="671600"/>
          </a:xfrm>
          <a:prstGeom prst="rect">
            <a:avLst/>
          </a:prstGeom>
          <a:noFill/>
          <a:ln>
            <a:noFill/>
          </a:ln>
        </p:spPr>
      </p:pic>
      <p:sp>
        <p:nvSpPr>
          <p:cNvPr id="394" name="Google Shape;394;p39"/>
          <p:cNvSpPr txBox="1">
            <a:spLocks noGrp="1"/>
          </p:cNvSpPr>
          <p:nvPr>
            <p:ph type="subTitle" idx="1"/>
          </p:nvPr>
        </p:nvSpPr>
        <p:spPr>
          <a:xfrm>
            <a:off x="3549125" y="206375"/>
            <a:ext cx="3887700" cy="313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165751"/>
                </a:solidFill>
              </a:rPr>
              <a:t>Directions:</a:t>
            </a:r>
            <a:endParaRPr sz="1400">
              <a:solidFill>
                <a:srgbClr val="165751"/>
              </a:solidFill>
            </a:endParaRPr>
          </a:p>
          <a:p>
            <a:pPr marL="457200" lvl="0" indent="-317500" algn="l" rtl="0">
              <a:spcBef>
                <a:spcPts val="0"/>
              </a:spcBef>
              <a:spcAft>
                <a:spcPts val="0"/>
              </a:spcAft>
              <a:buClr>
                <a:srgbClr val="165751"/>
              </a:buClr>
              <a:buSzPts val="1400"/>
              <a:buAutoNum type="arabicPeriod"/>
            </a:pPr>
            <a:r>
              <a:rPr lang="en" sz="1400">
                <a:solidFill>
                  <a:srgbClr val="165751"/>
                </a:solidFill>
              </a:rPr>
              <a:t>Put a line of masking tape along the table or floor. </a:t>
            </a:r>
            <a:endParaRPr sz="1400">
              <a:solidFill>
                <a:srgbClr val="165751"/>
              </a:solidFill>
            </a:endParaRPr>
          </a:p>
          <a:p>
            <a:pPr marL="457200" lvl="0" indent="-317500" algn="l" rtl="0">
              <a:spcBef>
                <a:spcPts val="0"/>
              </a:spcBef>
              <a:spcAft>
                <a:spcPts val="0"/>
              </a:spcAft>
              <a:buClr>
                <a:srgbClr val="165751"/>
              </a:buClr>
              <a:buSzPts val="1400"/>
              <a:buAutoNum type="arabicPeriod"/>
            </a:pPr>
            <a:r>
              <a:rPr lang="en" sz="1400">
                <a:solidFill>
                  <a:srgbClr val="165751"/>
                </a:solidFill>
              </a:rPr>
              <a:t>Use a ruler and mark </a:t>
            </a:r>
            <a:r>
              <a:rPr lang="en" sz="1400" u="sng">
                <a:solidFill>
                  <a:srgbClr val="165751"/>
                </a:solidFill>
              </a:rPr>
              <a:t>m,</a:t>
            </a:r>
            <a:r>
              <a:rPr lang="en" sz="1400">
                <a:solidFill>
                  <a:srgbClr val="165751"/>
                </a:solidFill>
              </a:rPr>
              <a:t> </a:t>
            </a:r>
            <a:r>
              <a:rPr lang="en" sz="1400" u="sng">
                <a:solidFill>
                  <a:srgbClr val="165751"/>
                </a:solidFill>
              </a:rPr>
              <a:t>cm </a:t>
            </a:r>
            <a:r>
              <a:rPr lang="en" sz="1400">
                <a:solidFill>
                  <a:srgbClr val="165751"/>
                </a:solidFill>
              </a:rPr>
              <a:t>or </a:t>
            </a:r>
            <a:r>
              <a:rPr lang="en" sz="1400" u="sng">
                <a:solidFill>
                  <a:srgbClr val="165751"/>
                </a:solidFill>
              </a:rPr>
              <a:t>mm </a:t>
            </a:r>
            <a:r>
              <a:rPr lang="en" sz="1400">
                <a:solidFill>
                  <a:srgbClr val="165751"/>
                </a:solidFill>
              </a:rPr>
              <a:t> along the tape line. </a:t>
            </a:r>
            <a:r>
              <a:rPr lang="en" sz="1100" b="0" i="1">
                <a:solidFill>
                  <a:srgbClr val="165751"/>
                </a:solidFill>
              </a:rPr>
              <a:t>(decide which unit of measure is best for this project) </a:t>
            </a:r>
            <a:endParaRPr sz="1100" b="0" i="1">
              <a:solidFill>
                <a:srgbClr val="165751"/>
              </a:solidFill>
            </a:endParaRPr>
          </a:p>
          <a:p>
            <a:pPr marL="457200" lvl="0" indent="-317500" algn="l" rtl="0">
              <a:spcBef>
                <a:spcPts val="0"/>
              </a:spcBef>
              <a:spcAft>
                <a:spcPts val="0"/>
              </a:spcAft>
              <a:buClr>
                <a:srgbClr val="165751"/>
              </a:buClr>
              <a:buSzPts val="1400"/>
              <a:buAutoNum type="arabicPeriod"/>
            </a:pPr>
            <a:r>
              <a:rPr lang="en" sz="1400">
                <a:solidFill>
                  <a:srgbClr val="165751"/>
                </a:solidFill>
              </a:rPr>
              <a:t>Place the paper clip at 0 (cm or mm)</a:t>
            </a:r>
            <a:endParaRPr sz="1400">
              <a:solidFill>
                <a:srgbClr val="165751"/>
              </a:solidFill>
            </a:endParaRPr>
          </a:p>
          <a:p>
            <a:pPr marL="457200" lvl="0" indent="-317500" algn="l" rtl="0">
              <a:spcBef>
                <a:spcPts val="0"/>
              </a:spcBef>
              <a:spcAft>
                <a:spcPts val="0"/>
              </a:spcAft>
              <a:buClr>
                <a:srgbClr val="165751"/>
              </a:buClr>
              <a:buSzPts val="1400"/>
              <a:buAutoNum type="arabicPeriod"/>
            </a:pPr>
            <a:r>
              <a:rPr lang="en" sz="1400">
                <a:solidFill>
                  <a:srgbClr val="165751"/>
                </a:solidFill>
              </a:rPr>
              <a:t>Use a magnet and try to attract the paper clip to the magnet. </a:t>
            </a:r>
            <a:endParaRPr sz="1400">
              <a:solidFill>
                <a:srgbClr val="165751"/>
              </a:solidFill>
            </a:endParaRPr>
          </a:p>
          <a:p>
            <a:pPr marL="457200" lvl="0" indent="-317500" algn="l" rtl="0">
              <a:spcBef>
                <a:spcPts val="0"/>
              </a:spcBef>
              <a:spcAft>
                <a:spcPts val="0"/>
              </a:spcAft>
              <a:buClr>
                <a:srgbClr val="165751"/>
              </a:buClr>
              <a:buSzPts val="1400"/>
              <a:buAutoNum type="arabicPeriod"/>
            </a:pPr>
            <a:r>
              <a:rPr lang="en" sz="1400">
                <a:solidFill>
                  <a:srgbClr val="165751"/>
                </a:solidFill>
              </a:rPr>
              <a:t>Record where on the tape the magnet was able to pull the the paper clip from. </a:t>
            </a:r>
            <a:endParaRPr sz="1400">
              <a:solidFill>
                <a:srgbClr val="165751"/>
              </a:solidFill>
            </a:endParaRPr>
          </a:p>
          <a:p>
            <a:pPr marL="457200" lvl="0" indent="-317500" algn="l" rtl="0">
              <a:spcBef>
                <a:spcPts val="0"/>
              </a:spcBef>
              <a:spcAft>
                <a:spcPts val="0"/>
              </a:spcAft>
              <a:buClr>
                <a:srgbClr val="165751"/>
              </a:buClr>
              <a:buSzPts val="1400"/>
              <a:buAutoNum type="arabicPeriod"/>
            </a:pPr>
            <a:r>
              <a:rPr lang="en" sz="1400">
                <a:solidFill>
                  <a:srgbClr val="165751"/>
                </a:solidFill>
              </a:rPr>
              <a:t>Repeat with a new magnet. </a:t>
            </a:r>
            <a:endParaRPr sz="1400">
              <a:solidFill>
                <a:srgbClr val="165751"/>
              </a:solidFill>
            </a:endParaRPr>
          </a:p>
          <a:p>
            <a:pPr marL="457200" lvl="0" indent="-317500" algn="l" rtl="0">
              <a:spcBef>
                <a:spcPts val="0"/>
              </a:spcBef>
              <a:spcAft>
                <a:spcPts val="0"/>
              </a:spcAft>
              <a:buClr>
                <a:srgbClr val="165751"/>
              </a:buClr>
              <a:buSzPts val="1400"/>
              <a:buAutoNum type="arabicPeriod"/>
            </a:pPr>
            <a:r>
              <a:rPr lang="en" sz="1400">
                <a:solidFill>
                  <a:srgbClr val="165751"/>
                </a:solidFill>
              </a:rPr>
              <a:t>Record your findings and connect your thinking. </a:t>
            </a:r>
            <a:endParaRPr sz="1400">
              <a:solidFill>
                <a:srgbClr val="165751"/>
              </a:solidFill>
            </a:endParaRPr>
          </a:p>
        </p:txBody>
      </p:sp>
      <p:cxnSp>
        <p:nvCxnSpPr>
          <p:cNvPr id="395" name="Google Shape;395;p39"/>
          <p:cNvCxnSpPr/>
          <p:nvPr/>
        </p:nvCxnSpPr>
        <p:spPr>
          <a:xfrm>
            <a:off x="4106075" y="3789375"/>
            <a:ext cx="0" cy="21840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39"/>
          <p:cNvCxnSpPr/>
          <p:nvPr/>
        </p:nvCxnSpPr>
        <p:spPr>
          <a:xfrm>
            <a:off x="4410875" y="3789375"/>
            <a:ext cx="0" cy="21840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39"/>
          <p:cNvCxnSpPr/>
          <p:nvPr/>
        </p:nvCxnSpPr>
        <p:spPr>
          <a:xfrm>
            <a:off x="4715675" y="3789375"/>
            <a:ext cx="0" cy="21840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39"/>
          <p:cNvCxnSpPr/>
          <p:nvPr/>
        </p:nvCxnSpPr>
        <p:spPr>
          <a:xfrm>
            <a:off x="5020475" y="3789375"/>
            <a:ext cx="0" cy="21840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39"/>
          <p:cNvCxnSpPr/>
          <p:nvPr/>
        </p:nvCxnSpPr>
        <p:spPr>
          <a:xfrm>
            <a:off x="5325275" y="3789375"/>
            <a:ext cx="0" cy="21840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39"/>
          <p:cNvCxnSpPr/>
          <p:nvPr/>
        </p:nvCxnSpPr>
        <p:spPr>
          <a:xfrm>
            <a:off x="5630075" y="3789375"/>
            <a:ext cx="0" cy="21840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39"/>
          <p:cNvCxnSpPr/>
          <p:nvPr/>
        </p:nvCxnSpPr>
        <p:spPr>
          <a:xfrm>
            <a:off x="5934875" y="3789375"/>
            <a:ext cx="0" cy="21840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39"/>
          <p:cNvCxnSpPr/>
          <p:nvPr/>
        </p:nvCxnSpPr>
        <p:spPr>
          <a:xfrm>
            <a:off x="6239675" y="3789375"/>
            <a:ext cx="0" cy="218400"/>
          </a:xfrm>
          <a:prstGeom prst="straightConnector1">
            <a:avLst/>
          </a:prstGeom>
          <a:noFill/>
          <a:ln w="9525" cap="flat" cmpd="sng">
            <a:solidFill>
              <a:schemeClr val="dk2"/>
            </a:solidFill>
            <a:prstDash val="solid"/>
            <a:round/>
            <a:headEnd type="none" w="med" len="med"/>
            <a:tailEnd type="none" w="med" len="med"/>
          </a:ln>
        </p:spPr>
      </p:cxnSp>
      <p:cxnSp>
        <p:nvCxnSpPr>
          <p:cNvPr id="403" name="Google Shape;403;p39"/>
          <p:cNvCxnSpPr/>
          <p:nvPr/>
        </p:nvCxnSpPr>
        <p:spPr>
          <a:xfrm>
            <a:off x="6544475" y="3789375"/>
            <a:ext cx="0" cy="218400"/>
          </a:xfrm>
          <a:prstGeom prst="straightConnector1">
            <a:avLst/>
          </a:prstGeom>
          <a:noFill/>
          <a:ln w="9525" cap="flat" cmpd="sng">
            <a:solidFill>
              <a:schemeClr val="dk2"/>
            </a:solidFill>
            <a:prstDash val="solid"/>
            <a:round/>
            <a:headEnd type="none" w="med" len="med"/>
            <a:tailEnd type="none" w="med" len="med"/>
          </a:ln>
        </p:spPr>
      </p:cxnSp>
      <p:pic>
        <p:nvPicPr>
          <p:cNvPr id="404" name="Google Shape;404;p39"/>
          <p:cNvPicPr preferRelativeResize="0"/>
          <p:nvPr/>
        </p:nvPicPr>
        <p:blipFill rotWithShape="1">
          <a:blip r:embed="rId6">
            <a:alphaModFix/>
          </a:blip>
          <a:srcRect t="20442" r="38834" b="49999"/>
          <a:stretch/>
        </p:blipFill>
        <p:spPr>
          <a:xfrm>
            <a:off x="5709786" y="3831637"/>
            <a:ext cx="1378926" cy="333175"/>
          </a:xfrm>
          <a:prstGeom prst="rect">
            <a:avLst/>
          </a:prstGeom>
          <a:noFill/>
          <a:ln>
            <a:noFill/>
          </a:ln>
        </p:spPr>
      </p:pic>
      <p:cxnSp>
        <p:nvCxnSpPr>
          <p:cNvPr id="405" name="Google Shape;405;p39"/>
          <p:cNvCxnSpPr>
            <a:stCxn id="393" idx="3"/>
            <a:endCxn id="404" idx="1"/>
          </p:cNvCxnSpPr>
          <p:nvPr/>
        </p:nvCxnSpPr>
        <p:spPr>
          <a:xfrm>
            <a:off x="3833050" y="3998225"/>
            <a:ext cx="1876800" cy="0"/>
          </a:xfrm>
          <a:prstGeom prst="straightConnector1">
            <a:avLst/>
          </a:prstGeom>
          <a:noFill/>
          <a:ln w="28575" cap="flat" cmpd="sng">
            <a:solidFill>
              <a:schemeClr val="accent5"/>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0"/>
          <p:cNvSpPr txBox="1">
            <a:spLocks noGrp="1"/>
          </p:cNvSpPr>
          <p:nvPr>
            <p:ph type="title" idx="4294967295"/>
          </p:nvPr>
        </p:nvSpPr>
        <p:spPr>
          <a:xfrm>
            <a:off x="1350750" y="-231275"/>
            <a:ext cx="64425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rgbClr val="114454"/>
                </a:solidFill>
                <a:latin typeface="Nixie One"/>
                <a:ea typeface="Nixie One"/>
                <a:cs typeface="Nixie One"/>
                <a:sym typeface="Nixie One"/>
              </a:rPr>
              <a:t>Observation and Recording Chart</a:t>
            </a:r>
            <a:endParaRPr u="sng">
              <a:solidFill>
                <a:srgbClr val="114454"/>
              </a:solidFill>
              <a:latin typeface="Nixie One"/>
              <a:ea typeface="Nixie One"/>
              <a:cs typeface="Nixie One"/>
              <a:sym typeface="Nixie One"/>
            </a:endParaRPr>
          </a:p>
        </p:txBody>
      </p:sp>
      <p:graphicFrame>
        <p:nvGraphicFramePr>
          <p:cNvPr id="411" name="Google Shape;411;p40"/>
          <p:cNvGraphicFramePr/>
          <p:nvPr/>
        </p:nvGraphicFramePr>
        <p:xfrm>
          <a:off x="324375" y="496400"/>
          <a:ext cx="8495250" cy="2180125"/>
        </p:xfrm>
        <a:graphic>
          <a:graphicData uri="http://schemas.openxmlformats.org/drawingml/2006/table">
            <a:tbl>
              <a:tblPr>
                <a:noFill/>
                <a:tableStyleId>{CB221011-40D1-4A37-AB56-820E38D9B2C9}</a:tableStyleId>
              </a:tblPr>
              <a:tblGrid>
                <a:gridCol w="6222050">
                  <a:extLst>
                    <a:ext uri="{9D8B030D-6E8A-4147-A177-3AD203B41FA5}">
                      <a16:colId xmlns:a16="http://schemas.microsoft.com/office/drawing/2014/main" val="20000"/>
                    </a:ext>
                  </a:extLst>
                </a:gridCol>
                <a:gridCol w="2273200">
                  <a:extLst>
                    <a:ext uri="{9D8B030D-6E8A-4147-A177-3AD203B41FA5}">
                      <a16:colId xmlns:a16="http://schemas.microsoft.com/office/drawing/2014/main" val="20001"/>
                    </a:ext>
                  </a:extLst>
                </a:gridCol>
              </a:tblGrid>
              <a:tr h="791275">
                <a:tc>
                  <a:txBody>
                    <a:bodyPr/>
                    <a:lstStyle/>
                    <a:p>
                      <a:pPr marL="0" lvl="0" indent="0" algn="l" rtl="0">
                        <a:spcBef>
                          <a:spcPts val="600"/>
                        </a:spcBef>
                        <a:spcAft>
                          <a:spcPts val="0"/>
                        </a:spcAft>
                        <a:buNone/>
                      </a:pPr>
                      <a:r>
                        <a:rPr lang="en" b="1" u="sng">
                          <a:solidFill>
                            <a:schemeClr val="dk1"/>
                          </a:solidFill>
                          <a:latin typeface="Nixie One"/>
                          <a:ea typeface="Nixie One"/>
                          <a:cs typeface="Nixie One"/>
                          <a:sym typeface="Nixie One"/>
                        </a:rPr>
                        <a:t>Magnet Used </a:t>
                      </a:r>
                      <a:endParaRPr b="1" u="sng">
                        <a:solidFill>
                          <a:schemeClr val="dk1"/>
                        </a:solidFill>
                        <a:latin typeface="Nixie One"/>
                        <a:ea typeface="Nixie One"/>
                        <a:cs typeface="Nixie One"/>
                        <a:sym typeface="Nixie One"/>
                      </a:endParaRPr>
                    </a:p>
                    <a:p>
                      <a:pPr marL="0" lvl="0" indent="0" algn="l" rtl="0">
                        <a:spcBef>
                          <a:spcPts val="600"/>
                        </a:spcBef>
                        <a:spcAft>
                          <a:spcPts val="0"/>
                        </a:spcAft>
                        <a:buNone/>
                      </a:pPr>
                      <a:r>
                        <a:rPr lang="en" sz="1000" i="1">
                          <a:solidFill>
                            <a:schemeClr val="dk1"/>
                          </a:solidFill>
                          <a:latin typeface="Nixie One"/>
                          <a:ea typeface="Nixie One"/>
                          <a:cs typeface="Nixie One"/>
                          <a:sym typeface="Nixie One"/>
                        </a:rPr>
                        <a:t>(Draw &amp; describe the magnet you used)</a:t>
                      </a:r>
                      <a:endParaRPr sz="1000" i="1"/>
                    </a:p>
                  </a:txBody>
                  <a:tcPr marL="91425" marR="91425" marT="91425" marB="91425"/>
                </a:tc>
                <a:tc>
                  <a:txBody>
                    <a:bodyPr/>
                    <a:lstStyle/>
                    <a:p>
                      <a:pPr marL="0" lvl="0" indent="0" algn="l" rtl="0">
                        <a:spcBef>
                          <a:spcPts val="600"/>
                        </a:spcBef>
                        <a:spcAft>
                          <a:spcPts val="0"/>
                        </a:spcAft>
                        <a:buNone/>
                      </a:pPr>
                      <a:r>
                        <a:rPr lang="en" b="1" u="sng">
                          <a:solidFill>
                            <a:schemeClr val="dk1"/>
                          </a:solidFill>
                          <a:latin typeface="Nixie One"/>
                          <a:ea typeface="Nixie One"/>
                          <a:cs typeface="Nixie One"/>
                          <a:sym typeface="Nixie One"/>
                        </a:rPr>
                        <a:t>Distance of attraction </a:t>
                      </a:r>
                      <a:endParaRPr b="1" u="sng">
                        <a:solidFill>
                          <a:schemeClr val="dk1"/>
                        </a:solidFill>
                        <a:latin typeface="Nixie One"/>
                        <a:ea typeface="Nixie One"/>
                        <a:cs typeface="Nixie One"/>
                        <a:sym typeface="Nixie One"/>
                      </a:endParaRPr>
                    </a:p>
                    <a:p>
                      <a:pPr marL="0" lvl="0" indent="0" algn="l" rtl="0">
                        <a:spcBef>
                          <a:spcPts val="600"/>
                        </a:spcBef>
                        <a:spcAft>
                          <a:spcPts val="0"/>
                        </a:spcAft>
                        <a:buNone/>
                      </a:pPr>
                      <a:r>
                        <a:rPr lang="en" sz="1000" i="1">
                          <a:solidFill>
                            <a:schemeClr val="dk1"/>
                          </a:solidFill>
                          <a:latin typeface="Nixie One"/>
                          <a:ea typeface="Nixie One"/>
                          <a:cs typeface="Nixie One"/>
                          <a:sym typeface="Nixie One"/>
                        </a:rPr>
                        <a:t>(how many m, cm or mm did you pull the paper clip)</a:t>
                      </a:r>
                      <a:endParaRPr sz="1200" b="1"/>
                    </a:p>
                  </a:txBody>
                  <a:tcPr marL="91425" marR="91425" marT="91425" marB="91425"/>
                </a:tc>
                <a:extLst>
                  <a:ext uri="{0D108BD9-81ED-4DB2-BD59-A6C34878D82A}">
                    <a16:rowId xmlns:a16="http://schemas.microsoft.com/office/drawing/2014/main" val="10000"/>
                  </a:ext>
                </a:extLst>
              </a:tr>
              <a:tr h="462950">
                <a:tc>
                  <a:txBody>
                    <a:bodyPr/>
                    <a:lstStyle/>
                    <a:p>
                      <a:pPr marL="0" lvl="0" indent="0" algn="l" rtl="0">
                        <a:spcBef>
                          <a:spcPts val="0"/>
                        </a:spcBef>
                        <a:spcAft>
                          <a:spcPts val="0"/>
                        </a:spcAft>
                        <a:buNone/>
                      </a:pPr>
                      <a:r>
                        <a:rPr lang="en"/>
                        <a:t>Magnet #1: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462950">
                <a:tc>
                  <a:txBody>
                    <a:bodyPr/>
                    <a:lstStyle/>
                    <a:p>
                      <a:pPr marL="0" lvl="0" indent="0" algn="l" rtl="0">
                        <a:spcBef>
                          <a:spcPts val="0"/>
                        </a:spcBef>
                        <a:spcAft>
                          <a:spcPts val="0"/>
                        </a:spcAft>
                        <a:buNone/>
                      </a:pPr>
                      <a:r>
                        <a:rPr lang="en"/>
                        <a:t>Magnet #2: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462950">
                <a:tc>
                  <a:txBody>
                    <a:bodyPr/>
                    <a:lstStyle/>
                    <a:p>
                      <a:pPr marL="0" lvl="0" indent="0" algn="l" rtl="0">
                        <a:spcBef>
                          <a:spcPts val="0"/>
                        </a:spcBef>
                        <a:spcAft>
                          <a:spcPts val="0"/>
                        </a:spcAft>
                        <a:buNone/>
                      </a:pPr>
                      <a:r>
                        <a:rPr lang="en"/>
                        <a:t>Magnet #3: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sp>
        <p:nvSpPr>
          <p:cNvPr id="412" name="Google Shape;412;p40"/>
          <p:cNvSpPr txBox="1"/>
          <p:nvPr/>
        </p:nvSpPr>
        <p:spPr>
          <a:xfrm>
            <a:off x="370175" y="4023225"/>
            <a:ext cx="3711600" cy="48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ixie One"/>
              <a:ea typeface="Nixie One"/>
              <a:cs typeface="Nixie One"/>
              <a:sym typeface="Nixie One"/>
            </a:endParaRPr>
          </a:p>
        </p:txBody>
      </p:sp>
      <p:sp>
        <p:nvSpPr>
          <p:cNvPr id="413" name="Google Shape;413;p40"/>
          <p:cNvSpPr txBox="1">
            <a:spLocks noGrp="1"/>
          </p:cNvSpPr>
          <p:nvPr>
            <p:ph type="body" idx="1"/>
          </p:nvPr>
        </p:nvSpPr>
        <p:spPr>
          <a:xfrm>
            <a:off x="229325" y="2828150"/>
            <a:ext cx="8370600" cy="2315400"/>
          </a:xfrm>
          <a:prstGeom prst="rect">
            <a:avLst/>
          </a:prstGeom>
        </p:spPr>
        <p:txBody>
          <a:bodyPr spcFirstLastPara="1" wrap="square" lIns="91425" tIns="91425" rIns="91425" bIns="91425" anchor="t" anchorCtr="0">
            <a:noAutofit/>
          </a:bodyPr>
          <a:lstStyle/>
          <a:p>
            <a:pPr marL="457200" lvl="0" indent="-323850" algn="l" rtl="0">
              <a:spcBef>
                <a:spcPts val="360"/>
              </a:spcBef>
              <a:spcAft>
                <a:spcPts val="0"/>
              </a:spcAft>
              <a:buSzPts val="1500"/>
              <a:buAutoNum type="arabicPeriod"/>
            </a:pPr>
            <a:r>
              <a:rPr lang="en" sz="1500"/>
              <a:t>I chose to use (</a:t>
            </a:r>
            <a:r>
              <a:rPr lang="en" sz="1500" b="1"/>
              <a:t>m, cm </a:t>
            </a:r>
            <a:r>
              <a:rPr lang="en" sz="1500"/>
              <a:t>or</a:t>
            </a:r>
            <a:r>
              <a:rPr lang="en" sz="1500" b="1"/>
              <a:t> mm)</a:t>
            </a:r>
            <a:r>
              <a:rPr lang="en" sz="1500"/>
              <a:t> because…</a:t>
            </a:r>
            <a:endParaRPr sz="1500"/>
          </a:p>
          <a:p>
            <a:pPr marL="0" lvl="0" indent="0" algn="l" rtl="0">
              <a:spcBef>
                <a:spcPts val="360"/>
              </a:spcBef>
              <a:spcAft>
                <a:spcPts val="0"/>
              </a:spcAft>
              <a:buNone/>
            </a:pPr>
            <a:endParaRPr sz="1500"/>
          </a:p>
          <a:p>
            <a:pPr marL="0" lvl="0" indent="0" algn="l" rtl="0">
              <a:spcBef>
                <a:spcPts val="360"/>
              </a:spcBef>
              <a:spcAft>
                <a:spcPts val="0"/>
              </a:spcAft>
              <a:buNone/>
            </a:pPr>
            <a:endParaRPr sz="1500"/>
          </a:p>
          <a:p>
            <a:pPr marL="457200" lvl="0" indent="-323850" algn="l" rtl="0">
              <a:spcBef>
                <a:spcPts val="360"/>
              </a:spcBef>
              <a:spcAft>
                <a:spcPts val="0"/>
              </a:spcAft>
              <a:buSzPts val="1500"/>
              <a:buAutoNum type="arabicPeriod"/>
            </a:pPr>
            <a:r>
              <a:rPr lang="en" sz="1500"/>
              <a:t>I noticed magnet # </a:t>
            </a:r>
            <a:r>
              <a:rPr lang="en" sz="1500">
                <a:latin typeface="Arial"/>
                <a:ea typeface="Arial"/>
                <a:cs typeface="Arial"/>
                <a:sym typeface="Arial"/>
              </a:rPr>
              <a:t>____</a:t>
            </a:r>
            <a:r>
              <a:rPr lang="en" sz="1500"/>
              <a:t> stayed had the longest distance of attraction.</a:t>
            </a:r>
            <a:endParaRPr sz="1500"/>
          </a:p>
          <a:p>
            <a:pPr marL="457200" lvl="0" indent="-323850" algn="l" rtl="0">
              <a:spcBef>
                <a:spcPts val="0"/>
              </a:spcBef>
              <a:spcAft>
                <a:spcPts val="0"/>
              </a:spcAft>
              <a:buSzPts val="1500"/>
              <a:buAutoNum type="arabicPeriod"/>
            </a:pPr>
            <a:r>
              <a:rPr lang="en" sz="1500"/>
              <a:t>I think this was because…</a:t>
            </a:r>
            <a:endParaRPr sz="1500"/>
          </a:p>
          <a:p>
            <a:pPr marL="0" lvl="0" indent="0" algn="l" rtl="0">
              <a:spcBef>
                <a:spcPts val="360"/>
              </a:spcBef>
              <a:spcAft>
                <a:spcPts val="0"/>
              </a:spcAft>
              <a:buNone/>
            </a:pPr>
            <a:endParaRPr sz="1500"/>
          </a:p>
          <a:p>
            <a:pPr marL="0" lvl="0" indent="0" algn="l" rtl="0">
              <a:spcBef>
                <a:spcPts val="360"/>
              </a:spcBef>
              <a:spcAft>
                <a:spcPts val="0"/>
              </a:spcAft>
              <a:buNone/>
            </a:pPr>
            <a:endParaRPr sz="1500"/>
          </a:p>
          <a:p>
            <a:pPr marL="457200" lvl="0" indent="0" algn="l" rtl="0">
              <a:spcBef>
                <a:spcPts val="360"/>
              </a:spcBef>
              <a:spcAft>
                <a:spcPts val="0"/>
              </a:spcAft>
              <a:buNone/>
            </a:pPr>
            <a:endParaRPr sz="15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1"/>
          <p:cNvSpPr txBox="1">
            <a:spLocks noGrp="1"/>
          </p:cNvSpPr>
          <p:nvPr>
            <p:ph type="body" idx="4294967295"/>
          </p:nvPr>
        </p:nvSpPr>
        <p:spPr>
          <a:xfrm>
            <a:off x="1111125" y="13400"/>
            <a:ext cx="6961200" cy="1155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500" b="1"/>
              <a:t>Some magnets are stronger than others and can attract objects with more force than other magnets.</a:t>
            </a:r>
            <a:endParaRPr sz="2500" b="1"/>
          </a:p>
        </p:txBody>
      </p:sp>
      <p:grpSp>
        <p:nvGrpSpPr>
          <p:cNvPr id="419" name="Google Shape;419;p41"/>
          <p:cNvGrpSpPr/>
          <p:nvPr/>
        </p:nvGrpSpPr>
        <p:grpSpPr>
          <a:xfrm>
            <a:off x="20617" y="13400"/>
            <a:ext cx="1030375" cy="915784"/>
            <a:chOff x="1870380" y="3263400"/>
            <a:chExt cx="1030375" cy="915784"/>
          </a:xfrm>
        </p:grpSpPr>
        <p:sp>
          <p:nvSpPr>
            <p:cNvPr id="420" name="Google Shape;420;p41"/>
            <p:cNvSpPr/>
            <p:nvPr/>
          </p:nvSpPr>
          <p:spPr>
            <a:xfrm rot="-10">
              <a:off x="1870380" y="32634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Roboto Slab"/>
                <a:ea typeface="Roboto Slab"/>
                <a:cs typeface="Roboto Slab"/>
                <a:sym typeface="Roboto Slab"/>
              </a:endParaRPr>
            </a:p>
          </p:txBody>
        </p:sp>
        <p:sp>
          <p:nvSpPr>
            <p:cNvPr id="421" name="Google Shape;421;p41"/>
            <p:cNvSpPr txBox="1"/>
            <p:nvPr/>
          </p:nvSpPr>
          <p:spPr>
            <a:xfrm>
              <a:off x="2180073" y="3337684"/>
              <a:ext cx="411000" cy="8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Nixie One"/>
                  <a:ea typeface="Nixie One"/>
                  <a:cs typeface="Nixie One"/>
                  <a:sym typeface="Nixie One"/>
                </a:rPr>
                <a:t>3</a:t>
              </a:r>
              <a:endParaRPr sz="3600">
                <a:latin typeface="Nixie One"/>
                <a:ea typeface="Nixie One"/>
                <a:cs typeface="Nixie One"/>
                <a:sym typeface="Nixie One"/>
              </a:endParaRPr>
            </a:p>
          </p:txBody>
        </p:sp>
      </p:grpSp>
      <p:cxnSp>
        <p:nvCxnSpPr>
          <p:cNvPr id="422" name="Google Shape;422;p41"/>
          <p:cNvCxnSpPr/>
          <p:nvPr/>
        </p:nvCxnSpPr>
        <p:spPr>
          <a:xfrm rot="10800000" flipH="1">
            <a:off x="0" y="9800"/>
            <a:ext cx="1071600" cy="3600"/>
          </a:xfrm>
          <a:prstGeom prst="straightConnector1">
            <a:avLst/>
          </a:prstGeom>
          <a:noFill/>
          <a:ln w="114300" cap="flat" cmpd="sng">
            <a:solidFill>
              <a:srgbClr val="7F6000"/>
            </a:solidFill>
            <a:prstDash val="solid"/>
            <a:round/>
            <a:headEnd type="none" w="med" len="med"/>
            <a:tailEnd type="none" w="med" len="med"/>
          </a:ln>
        </p:spPr>
      </p:cxnSp>
      <p:sp>
        <p:nvSpPr>
          <p:cNvPr id="423" name="Google Shape;423;p41"/>
          <p:cNvSpPr/>
          <p:nvPr/>
        </p:nvSpPr>
        <p:spPr>
          <a:xfrm rot="-10">
            <a:off x="8093017" y="152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Connect Your Thinking!</a:t>
            </a:r>
            <a:endParaRPr>
              <a:latin typeface="Roboto Slab"/>
              <a:ea typeface="Roboto Slab"/>
              <a:cs typeface="Roboto Slab"/>
              <a:sym typeface="Roboto Slab"/>
            </a:endParaRPr>
          </a:p>
        </p:txBody>
      </p:sp>
      <p:cxnSp>
        <p:nvCxnSpPr>
          <p:cNvPr id="424" name="Google Shape;424;p41"/>
          <p:cNvCxnSpPr/>
          <p:nvPr/>
        </p:nvCxnSpPr>
        <p:spPr>
          <a:xfrm rot="10800000" flipH="1">
            <a:off x="8072400" y="11600"/>
            <a:ext cx="1071600" cy="3600"/>
          </a:xfrm>
          <a:prstGeom prst="straightConnector1">
            <a:avLst/>
          </a:prstGeom>
          <a:noFill/>
          <a:ln w="114300" cap="flat" cmpd="sng">
            <a:solidFill>
              <a:srgbClr val="7F6000"/>
            </a:solidFill>
            <a:prstDash val="solid"/>
            <a:round/>
            <a:headEnd type="none" w="med" len="med"/>
            <a:tailEnd type="none" w="med" len="med"/>
          </a:ln>
        </p:spPr>
      </p:cxnSp>
      <p:sp>
        <p:nvSpPr>
          <p:cNvPr id="425" name="Google Shape;425;p41"/>
          <p:cNvSpPr/>
          <p:nvPr/>
        </p:nvSpPr>
        <p:spPr>
          <a:xfrm>
            <a:off x="5060485" y="1388521"/>
            <a:ext cx="2442900" cy="20655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grpSp>
        <p:nvGrpSpPr>
          <p:cNvPr id="426" name="Google Shape;426;p41"/>
          <p:cNvGrpSpPr/>
          <p:nvPr/>
        </p:nvGrpSpPr>
        <p:grpSpPr>
          <a:xfrm>
            <a:off x="1483277" y="1388455"/>
            <a:ext cx="2443122" cy="2065270"/>
            <a:chOff x="828000" y="1617125"/>
            <a:chExt cx="2951700" cy="2747100"/>
          </a:xfrm>
        </p:grpSpPr>
        <p:sp>
          <p:nvSpPr>
            <p:cNvPr id="427" name="Google Shape;427;p41"/>
            <p:cNvSpPr/>
            <p:nvPr/>
          </p:nvSpPr>
          <p:spPr>
            <a:xfrm>
              <a:off x="1022850" y="1753475"/>
              <a:ext cx="2562000" cy="2474400"/>
            </a:xfrm>
            <a:prstGeom prst="ellipse">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sp>
          <p:nvSpPr>
            <p:cNvPr id="428" name="Google Shape;428;p41"/>
            <p:cNvSpPr/>
            <p:nvPr/>
          </p:nvSpPr>
          <p:spPr>
            <a:xfrm>
              <a:off x="828000" y="1617125"/>
              <a:ext cx="2951700" cy="27471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grpSp>
      <p:sp>
        <p:nvSpPr>
          <p:cNvPr id="429" name="Google Shape;429;p41"/>
          <p:cNvSpPr txBox="1"/>
          <p:nvPr/>
        </p:nvSpPr>
        <p:spPr>
          <a:xfrm>
            <a:off x="1721179" y="2146602"/>
            <a:ext cx="1967400" cy="54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100">
                <a:latin typeface="Roboto Slab"/>
                <a:ea typeface="Roboto Slab"/>
                <a:cs typeface="Roboto Slab"/>
                <a:sym typeface="Roboto Slab"/>
              </a:rPr>
              <a:t>TRUE</a:t>
            </a:r>
            <a:endParaRPr sz="4100">
              <a:latin typeface="Roboto Slab"/>
              <a:ea typeface="Roboto Slab"/>
              <a:cs typeface="Roboto Slab"/>
              <a:sym typeface="Roboto Slab"/>
            </a:endParaRPr>
          </a:p>
        </p:txBody>
      </p:sp>
      <p:sp>
        <p:nvSpPr>
          <p:cNvPr id="430" name="Google Shape;430;p41"/>
          <p:cNvSpPr/>
          <p:nvPr/>
        </p:nvSpPr>
        <p:spPr>
          <a:xfrm>
            <a:off x="5221766" y="1491034"/>
            <a:ext cx="2120700" cy="1860600"/>
          </a:xfrm>
          <a:prstGeom prst="ellipse">
            <a:avLst/>
          </a:prstGeom>
          <a:solidFill>
            <a:srgbClr val="6EAB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sp>
        <p:nvSpPr>
          <p:cNvPr id="431" name="Google Shape;431;p41"/>
          <p:cNvSpPr txBox="1"/>
          <p:nvPr/>
        </p:nvSpPr>
        <p:spPr>
          <a:xfrm>
            <a:off x="5298372" y="2146602"/>
            <a:ext cx="1967400" cy="54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100">
                <a:latin typeface="Roboto Slab"/>
                <a:ea typeface="Roboto Slab"/>
                <a:cs typeface="Roboto Slab"/>
                <a:sym typeface="Roboto Slab"/>
              </a:rPr>
              <a:t>FALSE</a:t>
            </a:r>
            <a:endParaRPr sz="4100">
              <a:latin typeface="Roboto Slab"/>
              <a:ea typeface="Roboto Slab"/>
              <a:cs typeface="Roboto Slab"/>
              <a:sym typeface="Roboto Slab"/>
            </a:endParaRPr>
          </a:p>
        </p:txBody>
      </p:sp>
      <p:sp>
        <p:nvSpPr>
          <p:cNvPr id="432" name="Google Shape;432;p41"/>
          <p:cNvSpPr txBox="1">
            <a:spLocks noGrp="1"/>
          </p:cNvSpPr>
          <p:nvPr>
            <p:ph type="body" idx="4294967295"/>
          </p:nvPr>
        </p:nvSpPr>
        <p:spPr>
          <a:xfrm>
            <a:off x="244300" y="3309650"/>
            <a:ext cx="8899800" cy="1768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b="1"/>
              <a:t>I (agree/disagree) with my initial decision. I think this because… </a:t>
            </a:r>
            <a:endParaRPr sz="20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2"/>
          <p:cNvSpPr/>
          <p:nvPr/>
        </p:nvSpPr>
        <p:spPr>
          <a:xfrm rot="-11">
            <a:off x="2757556" y="572396"/>
            <a:ext cx="3738894" cy="3674053"/>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Roboto Slab"/>
                <a:ea typeface="Roboto Slab"/>
                <a:cs typeface="Roboto Slab"/>
                <a:sym typeface="Roboto Slab"/>
              </a:rPr>
              <a:t>All About Static Electricity</a:t>
            </a:r>
            <a:endParaRPr sz="2500">
              <a:latin typeface="Roboto Slab"/>
              <a:ea typeface="Roboto Slab"/>
              <a:cs typeface="Roboto Slab"/>
              <a:sym typeface="Roboto Slab"/>
            </a:endParaRPr>
          </a:p>
        </p:txBody>
      </p:sp>
      <p:cxnSp>
        <p:nvCxnSpPr>
          <p:cNvPr id="438" name="Google Shape;438;p42"/>
          <p:cNvCxnSpPr/>
          <p:nvPr/>
        </p:nvCxnSpPr>
        <p:spPr>
          <a:xfrm>
            <a:off x="2331450" y="506550"/>
            <a:ext cx="4481100" cy="14100"/>
          </a:xfrm>
          <a:prstGeom prst="straightConnector1">
            <a:avLst/>
          </a:prstGeom>
          <a:noFill/>
          <a:ln w="114300" cap="flat" cmpd="sng">
            <a:solidFill>
              <a:srgbClr val="7F6000"/>
            </a:solidFill>
            <a:prstDash val="solid"/>
            <a:round/>
            <a:headEnd type="oval" w="med" len="med"/>
            <a:tailEnd type="oval" w="med" len="med"/>
          </a:ln>
        </p:spPr>
      </p:cxnSp>
      <p:sp>
        <p:nvSpPr>
          <p:cNvPr id="439" name="Google Shape;439;p42"/>
          <p:cNvSpPr txBox="1"/>
          <p:nvPr/>
        </p:nvSpPr>
        <p:spPr>
          <a:xfrm>
            <a:off x="4229193" y="2493839"/>
            <a:ext cx="795600" cy="17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a:latin typeface="Nixie One"/>
                <a:ea typeface="Nixie One"/>
                <a:cs typeface="Nixie One"/>
                <a:sym typeface="Nixie One"/>
              </a:rPr>
              <a:t>4</a:t>
            </a:r>
            <a:endParaRPr sz="7200">
              <a:latin typeface="Nixie One"/>
              <a:ea typeface="Nixie One"/>
              <a:cs typeface="Nixie One"/>
              <a:sym typeface="Nixie On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3"/>
          <p:cNvSpPr txBox="1">
            <a:spLocks noGrp="1"/>
          </p:cNvSpPr>
          <p:nvPr>
            <p:ph type="body" idx="4294967295"/>
          </p:nvPr>
        </p:nvSpPr>
        <p:spPr>
          <a:xfrm>
            <a:off x="1071600" y="13400"/>
            <a:ext cx="7000800" cy="605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t>Static charges get stronger over time. </a:t>
            </a:r>
            <a:endParaRPr b="1"/>
          </a:p>
        </p:txBody>
      </p:sp>
      <p:cxnSp>
        <p:nvCxnSpPr>
          <p:cNvPr id="445" name="Google Shape;445;p43"/>
          <p:cNvCxnSpPr/>
          <p:nvPr/>
        </p:nvCxnSpPr>
        <p:spPr>
          <a:xfrm rot="10800000" flipH="1">
            <a:off x="0" y="9800"/>
            <a:ext cx="1071600" cy="3600"/>
          </a:xfrm>
          <a:prstGeom prst="straightConnector1">
            <a:avLst/>
          </a:prstGeom>
          <a:noFill/>
          <a:ln w="114300" cap="flat" cmpd="sng">
            <a:solidFill>
              <a:srgbClr val="7F6000"/>
            </a:solidFill>
            <a:prstDash val="solid"/>
            <a:round/>
            <a:headEnd type="none" w="med" len="med"/>
            <a:tailEnd type="none" w="med" len="med"/>
          </a:ln>
        </p:spPr>
      </p:cxnSp>
      <p:grpSp>
        <p:nvGrpSpPr>
          <p:cNvPr id="446" name="Google Shape;446;p43"/>
          <p:cNvGrpSpPr/>
          <p:nvPr/>
        </p:nvGrpSpPr>
        <p:grpSpPr>
          <a:xfrm>
            <a:off x="20617" y="13400"/>
            <a:ext cx="1030375" cy="915625"/>
            <a:chOff x="1870380" y="3263400"/>
            <a:chExt cx="1030375" cy="915625"/>
          </a:xfrm>
        </p:grpSpPr>
        <p:sp>
          <p:nvSpPr>
            <p:cNvPr id="447" name="Google Shape;447;p43"/>
            <p:cNvSpPr/>
            <p:nvPr/>
          </p:nvSpPr>
          <p:spPr>
            <a:xfrm rot="-10">
              <a:off x="1870380" y="32634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Roboto Slab"/>
                <a:ea typeface="Roboto Slab"/>
                <a:cs typeface="Roboto Slab"/>
                <a:sym typeface="Roboto Slab"/>
              </a:endParaRPr>
            </a:p>
          </p:txBody>
        </p:sp>
        <p:sp>
          <p:nvSpPr>
            <p:cNvPr id="448" name="Google Shape;448;p43"/>
            <p:cNvSpPr txBox="1"/>
            <p:nvPr/>
          </p:nvSpPr>
          <p:spPr>
            <a:xfrm>
              <a:off x="2198763" y="3327925"/>
              <a:ext cx="287400" cy="8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Nixie One"/>
                  <a:ea typeface="Nixie One"/>
                  <a:cs typeface="Nixie One"/>
                  <a:sym typeface="Nixie One"/>
                </a:rPr>
                <a:t>4</a:t>
              </a:r>
              <a:endParaRPr sz="3600">
                <a:latin typeface="Nixie One"/>
                <a:ea typeface="Nixie One"/>
                <a:cs typeface="Nixie One"/>
                <a:sym typeface="Nixie One"/>
              </a:endParaRPr>
            </a:p>
          </p:txBody>
        </p:sp>
      </p:grpSp>
      <p:sp>
        <p:nvSpPr>
          <p:cNvPr id="449" name="Google Shape;449;p43"/>
          <p:cNvSpPr/>
          <p:nvPr/>
        </p:nvSpPr>
        <p:spPr>
          <a:xfrm rot="-10">
            <a:off x="8093017" y="152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Start Your Thinking!</a:t>
            </a:r>
            <a:endParaRPr>
              <a:latin typeface="Roboto Slab"/>
              <a:ea typeface="Roboto Slab"/>
              <a:cs typeface="Roboto Slab"/>
              <a:sym typeface="Roboto Slab"/>
            </a:endParaRPr>
          </a:p>
        </p:txBody>
      </p:sp>
      <p:cxnSp>
        <p:nvCxnSpPr>
          <p:cNvPr id="450" name="Google Shape;450;p43"/>
          <p:cNvCxnSpPr/>
          <p:nvPr/>
        </p:nvCxnSpPr>
        <p:spPr>
          <a:xfrm rot="10800000" flipH="1">
            <a:off x="8072400" y="11600"/>
            <a:ext cx="1071600" cy="3600"/>
          </a:xfrm>
          <a:prstGeom prst="straightConnector1">
            <a:avLst/>
          </a:prstGeom>
          <a:noFill/>
          <a:ln w="114300" cap="flat" cmpd="sng">
            <a:solidFill>
              <a:srgbClr val="7F6000"/>
            </a:solidFill>
            <a:prstDash val="solid"/>
            <a:round/>
            <a:headEnd type="none" w="med" len="med"/>
            <a:tailEnd type="none" w="med" len="med"/>
          </a:ln>
        </p:spPr>
      </p:cxnSp>
      <p:sp>
        <p:nvSpPr>
          <p:cNvPr id="451" name="Google Shape;451;p43"/>
          <p:cNvSpPr/>
          <p:nvPr/>
        </p:nvSpPr>
        <p:spPr>
          <a:xfrm>
            <a:off x="5151278" y="778925"/>
            <a:ext cx="2495700" cy="21339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grpSp>
        <p:nvGrpSpPr>
          <p:cNvPr id="452" name="Google Shape;452;p43"/>
          <p:cNvGrpSpPr/>
          <p:nvPr/>
        </p:nvGrpSpPr>
        <p:grpSpPr>
          <a:xfrm>
            <a:off x="1497022" y="778923"/>
            <a:ext cx="2495958" cy="2133947"/>
            <a:chOff x="828000" y="1617125"/>
            <a:chExt cx="2951700" cy="2747100"/>
          </a:xfrm>
        </p:grpSpPr>
        <p:sp>
          <p:nvSpPr>
            <p:cNvPr id="453" name="Google Shape;453;p43"/>
            <p:cNvSpPr/>
            <p:nvPr/>
          </p:nvSpPr>
          <p:spPr>
            <a:xfrm>
              <a:off x="1022850" y="1753475"/>
              <a:ext cx="2562000" cy="2474400"/>
            </a:xfrm>
            <a:prstGeom prst="ellipse">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454" name="Google Shape;454;p43"/>
            <p:cNvSpPr/>
            <p:nvPr/>
          </p:nvSpPr>
          <p:spPr>
            <a:xfrm>
              <a:off x="828000" y="1617125"/>
              <a:ext cx="2951700" cy="27471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grpSp>
      <p:sp>
        <p:nvSpPr>
          <p:cNvPr id="455" name="Google Shape;455;p43"/>
          <p:cNvSpPr txBox="1"/>
          <p:nvPr/>
        </p:nvSpPr>
        <p:spPr>
          <a:xfrm>
            <a:off x="1740151" y="1485873"/>
            <a:ext cx="2009700" cy="5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500">
                <a:latin typeface="Roboto Slab"/>
                <a:ea typeface="Roboto Slab"/>
                <a:cs typeface="Roboto Slab"/>
                <a:sym typeface="Roboto Slab"/>
              </a:rPr>
              <a:t>TRUE</a:t>
            </a:r>
            <a:endParaRPr sz="4500">
              <a:latin typeface="Roboto Slab"/>
              <a:ea typeface="Roboto Slab"/>
              <a:cs typeface="Roboto Slab"/>
              <a:sym typeface="Roboto Slab"/>
            </a:endParaRPr>
          </a:p>
        </p:txBody>
      </p:sp>
      <p:sp>
        <p:nvSpPr>
          <p:cNvPr id="456" name="Google Shape;456;p43"/>
          <p:cNvSpPr/>
          <p:nvPr/>
        </p:nvSpPr>
        <p:spPr>
          <a:xfrm>
            <a:off x="5316035" y="884842"/>
            <a:ext cx="2166300" cy="1922100"/>
          </a:xfrm>
          <a:prstGeom prst="ellipse">
            <a:avLst/>
          </a:prstGeom>
          <a:solidFill>
            <a:srgbClr val="6EAB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457" name="Google Shape;457;p43"/>
          <p:cNvSpPr txBox="1"/>
          <p:nvPr/>
        </p:nvSpPr>
        <p:spPr>
          <a:xfrm>
            <a:off x="5394317" y="1485873"/>
            <a:ext cx="2009700" cy="5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500">
                <a:latin typeface="Roboto Slab"/>
                <a:ea typeface="Roboto Slab"/>
                <a:cs typeface="Roboto Slab"/>
                <a:sym typeface="Roboto Slab"/>
              </a:rPr>
              <a:t>FALSE</a:t>
            </a:r>
            <a:endParaRPr sz="4500">
              <a:latin typeface="Roboto Slab"/>
              <a:ea typeface="Roboto Slab"/>
              <a:cs typeface="Roboto Slab"/>
              <a:sym typeface="Roboto Slab"/>
            </a:endParaRPr>
          </a:p>
        </p:txBody>
      </p:sp>
      <p:sp>
        <p:nvSpPr>
          <p:cNvPr id="458" name="Google Shape;458;p43"/>
          <p:cNvSpPr txBox="1">
            <a:spLocks noGrp="1"/>
          </p:cNvSpPr>
          <p:nvPr>
            <p:ph type="body" idx="4294967295"/>
          </p:nvPr>
        </p:nvSpPr>
        <p:spPr>
          <a:xfrm>
            <a:off x="305775" y="2806950"/>
            <a:ext cx="8736300" cy="233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a:t>I think this because… </a:t>
            </a:r>
            <a:endParaRPr sz="24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4"/>
          <p:cNvSpPr txBox="1">
            <a:spLocks noGrp="1"/>
          </p:cNvSpPr>
          <p:nvPr>
            <p:ph type="title"/>
          </p:nvPr>
        </p:nvSpPr>
        <p:spPr>
          <a:xfrm>
            <a:off x="174725" y="530725"/>
            <a:ext cx="4302600" cy="1028700"/>
          </a:xfrm>
          <a:prstGeom prst="rect">
            <a:avLst/>
          </a:prstGeom>
          <a:solidFill>
            <a:srgbClr val="114454"/>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500"/>
              <a:t>What is Static Electricity?</a:t>
            </a:r>
            <a:endParaRPr sz="2500"/>
          </a:p>
        </p:txBody>
      </p:sp>
      <p:sp>
        <p:nvSpPr>
          <p:cNvPr id="464" name="Google Shape;464;p44"/>
          <p:cNvSpPr txBox="1">
            <a:spLocks noGrp="1"/>
          </p:cNvSpPr>
          <p:nvPr>
            <p:ph type="body" idx="1"/>
          </p:nvPr>
        </p:nvSpPr>
        <p:spPr>
          <a:xfrm>
            <a:off x="1146025" y="1767275"/>
            <a:ext cx="7540800" cy="315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Ever touch someone and feel a “zap”. That is </a:t>
            </a:r>
            <a:r>
              <a:rPr lang="en" b="1"/>
              <a:t>static electricity</a:t>
            </a:r>
            <a:r>
              <a:rPr lang="en"/>
              <a:t> at work. Static electricity is when there is a buildup of electric </a:t>
            </a:r>
            <a:r>
              <a:rPr lang="en" b="1"/>
              <a:t>charge </a:t>
            </a:r>
            <a:r>
              <a:rPr lang="en"/>
              <a:t>on the surface of an object. It is called static because it does not move. </a:t>
            </a:r>
            <a:endParaRPr/>
          </a:p>
        </p:txBody>
      </p:sp>
      <p:pic>
        <p:nvPicPr>
          <p:cNvPr id="465" name="Google Shape;465;p44" descr="pointing up"/>
          <p:cNvPicPr preferRelativeResize="0"/>
          <p:nvPr/>
        </p:nvPicPr>
        <p:blipFill>
          <a:blip r:embed="rId3">
            <a:alphaModFix/>
          </a:blip>
          <a:stretch>
            <a:fillRect/>
          </a:stretch>
        </p:blipFill>
        <p:spPr>
          <a:xfrm rot="5400000">
            <a:off x="5810248" y="271796"/>
            <a:ext cx="1841209" cy="1841209"/>
          </a:xfrm>
          <a:prstGeom prst="rect">
            <a:avLst/>
          </a:prstGeom>
          <a:noFill/>
          <a:ln>
            <a:noFill/>
          </a:ln>
        </p:spPr>
      </p:pic>
      <p:pic>
        <p:nvPicPr>
          <p:cNvPr id="466" name="Google Shape;466;p44"/>
          <p:cNvPicPr preferRelativeResize="0"/>
          <p:nvPr/>
        </p:nvPicPr>
        <p:blipFill>
          <a:blip r:embed="rId4">
            <a:alphaModFix/>
          </a:blip>
          <a:stretch>
            <a:fillRect/>
          </a:stretch>
        </p:blipFill>
        <p:spPr>
          <a:xfrm>
            <a:off x="6980183" y="458329"/>
            <a:ext cx="1801016" cy="1173474"/>
          </a:xfrm>
          <a:prstGeom prst="rect">
            <a:avLst/>
          </a:prstGeom>
          <a:noFill/>
          <a:ln>
            <a:noFill/>
          </a:ln>
        </p:spPr>
      </p:pic>
      <p:sp>
        <p:nvSpPr>
          <p:cNvPr id="467" name="Google Shape;467;p44"/>
          <p:cNvSpPr txBox="1"/>
          <p:nvPr/>
        </p:nvSpPr>
        <p:spPr>
          <a:xfrm>
            <a:off x="7651450" y="4820700"/>
            <a:ext cx="14961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Photo Credit: </a:t>
            </a:r>
            <a:r>
              <a:rPr lang="en" sz="600" u="sng">
                <a:solidFill>
                  <a:schemeClr val="hlink"/>
                </a:solidFill>
                <a:hlinkClick r:id="rId5"/>
              </a:rPr>
              <a:t>Zap Comic Book</a:t>
            </a:r>
            <a:r>
              <a:rPr lang="en" sz="600"/>
              <a:t> </a:t>
            </a:r>
            <a:endParaRPr sz="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5"/>
          <p:cNvSpPr txBox="1">
            <a:spLocks noGrp="1"/>
          </p:cNvSpPr>
          <p:nvPr>
            <p:ph type="title"/>
          </p:nvPr>
        </p:nvSpPr>
        <p:spPr>
          <a:xfrm>
            <a:off x="0" y="480500"/>
            <a:ext cx="6268200" cy="1078800"/>
          </a:xfrm>
          <a:prstGeom prst="rect">
            <a:avLst/>
          </a:prstGeom>
          <a:solidFill>
            <a:srgbClr val="114454"/>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700"/>
              <a:t>How Does Static Electricity Form?</a:t>
            </a:r>
            <a:endParaRPr sz="2700"/>
          </a:p>
        </p:txBody>
      </p:sp>
      <p:sp>
        <p:nvSpPr>
          <p:cNvPr id="473" name="Google Shape;473;p45"/>
          <p:cNvSpPr txBox="1">
            <a:spLocks noGrp="1"/>
          </p:cNvSpPr>
          <p:nvPr>
            <p:ph type="body" idx="1"/>
          </p:nvPr>
        </p:nvSpPr>
        <p:spPr>
          <a:xfrm>
            <a:off x="546025" y="1767275"/>
            <a:ext cx="8140800" cy="315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Surfaces can have charges. Some positive and some negative. When a positive and a negative surface touch each other or rub together the surface becomes electrically charged. Items with opposite charges will attract each other. Items with the same charge will repel.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9"/>
          <p:cNvSpPr txBox="1">
            <a:spLocks noGrp="1"/>
          </p:cNvSpPr>
          <p:nvPr>
            <p:ph type="ctrTitle" idx="4294967295"/>
          </p:nvPr>
        </p:nvSpPr>
        <p:spPr>
          <a:xfrm>
            <a:off x="1408725" y="609600"/>
            <a:ext cx="6497700" cy="65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500" dirty="0">
                <a:solidFill>
                  <a:srgbClr val="165751"/>
                </a:solidFill>
              </a:rPr>
              <a:t>Teacher provided Materials </a:t>
            </a:r>
            <a:endParaRPr sz="3500" dirty="0">
              <a:solidFill>
                <a:srgbClr val="165751"/>
              </a:solidFill>
            </a:endParaRPr>
          </a:p>
          <a:p>
            <a:pPr marL="0" lvl="0" indent="0" algn="l" rtl="0">
              <a:spcBef>
                <a:spcPts val="0"/>
              </a:spcBef>
              <a:spcAft>
                <a:spcPts val="0"/>
              </a:spcAft>
              <a:buNone/>
            </a:pPr>
            <a:r>
              <a:rPr lang="en" i="1" dirty="0">
                <a:solidFill>
                  <a:srgbClr val="165751"/>
                </a:solidFill>
              </a:rPr>
              <a:t>(if possible)</a:t>
            </a:r>
            <a:endParaRPr i="1" dirty="0">
              <a:solidFill>
                <a:srgbClr val="165751"/>
              </a:solidFill>
            </a:endParaRPr>
          </a:p>
        </p:txBody>
      </p:sp>
      <p:sp>
        <p:nvSpPr>
          <p:cNvPr id="162" name="Google Shape;162;p19"/>
          <p:cNvSpPr txBox="1"/>
          <p:nvPr/>
        </p:nvSpPr>
        <p:spPr>
          <a:xfrm>
            <a:off x="1408725" y="1330350"/>
            <a:ext cx="6497700" cy="350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u="sng" dirty="0">
                <a:solidFill>
                  <a:srgbClr val="165751"/>
                </a:solidFill>
                <a:latin typeface="Roboto Slab"/>
                <a:ea typeface="Roboto Slab"/>
                <a:cs typeface="Roboto Slab"/>
                <a:sym typeface="Roboto Slab"/>
              </a:rPr>
              <a:t>Lesson 2:</a:t>
            </a:r>
            <a:endParaRPr sz="2100" u="sng" dirty="0">
              <a:solidFill>
                <a:srgbClr val="165751"/>
              </a:solidFill>
              <a:latin typeface="Roboto Slab"/>
              <a:ea typeface="Roboto Slab"/>
              <a:cs typeface="Roboto Slab"/>
              <a:sym typeface="Roboto Slab"/>
            </a:endParaRPr>
          </a:p>
          <a:p>
            <a:pPr marL="457200" lvl="0" indent="-361950" algn="l" rtl="0">
              <a:spcBef>
                <a:spcPts val="0"/>
              </a:spcBef>
              <a:spcAft>
                <a:spcPts val="0"/>
              </a:spcAft>
              <a:buClr>
                <a:srgbClr val="165751"/>
              </a:buClr>
              <a:buSzPts val="2100"/>
              <a:buFont typeface="Roboto Slab"/>
              <a:buChar char="●"/>
            </a:pPr>
            <a:r>
              <a:rPr lang="en" sz="2100" dirty="0">
                <a:solidFill>
                  <a:srgbClr val="165751"/>
                </a:solidFill>
                <a:latin typeface="Roboto Slab"/>
                <a:ea typeface="Roboto Slab"/>
                <a:cs typeface="Roboto Slab"/>
                <a:sym typeface="Roboto Slab"/>
              </a:rPr>
              <a:t>Toy cars (2 per student)</a:t>
            </a:r>
            <a:endParaRPr sz="2100" dirty="0">
              <a:solidFill>
                <a:srgbClr val="165751"/>
              </a:solidFill>
              <a:latin typeface="Roboto Slab"/>
              <a:ea typeface="Roboto Slab"/>
              <a:cs typeface="Roboto Slab"/>
              <a:sym typeface="Roboto Slab"/>
            </a:endParaRPr>
          </a:p>
          <a:p>
            <a:pPr marL="457200" lvl="0" indent="-361950" algn="l" rtl="0">
              <a:spcBef>
                <a:spcPts val="0"/>
              </a:spcBef>
              <a:spcAft>
                <a:spcPts val="0"/>
              </a:spcAft>
              <a:buClr>
                <a:srgbClr val="165751"/>
              </a:buClr>
              <a:buSzPts val="2100"/>
              <a:buFont typeface="Roboto Slab"/>
              <a:buChar char="●"/>
            </a:pPr>
            <a:r>
              <a:rPr lang="en" sz="2100" dirty="0">
                <a:solidFill>
                  <a:srgbClr val="165751"/>
                </a:solidFill>
                <a:latin typeface="Roboto Slab"/>
                <a:ea typeface="Roboto Slab"/>
                <a:cs typeface="Roboto Slab"/>
                <a:sym typeface="Roboto Slab"/>
              </a:rPr>
              <a:t>Bar </a:t>
            </a:r>
            <a:r>
              <a:rPr lang="en" sz="2100" dirty="0" smtClean="0">
                <a:solidFill>
                  <a:srgbClr val="165751"/>
                </a:solidFill>
                <a:latin typeface="Roboto Slab"/>
                <a:ea typeface="Roboto Slab"/>
                <a:cs typeface="Roboto Slab"/>
                <a:sym typeface="Roboto Slab"/>
              </a:rPr>
              <a:t>magnets </a:t>
            </a:r>
            <a:r>
              <a:rPr lang="en" sz="2100" dirty="0">
                <a:solidFill>
                  <a:srgbClr val="165751"/>
                </a:solidFill>
                <a:latin typeface="Roboto Slab"/>
                <a:ea typeface="Roboto Slab"/>
                <a:cs typeface="Roboto Slab"/>
                <a:sym typeface="Roboto Slab"/>
              </a:rPr>
              <a:t>(2 per student)</a:t>
            </a:r>
            <a:endParaRPr sz="2100" dirty="0">
              <a:solidFill>
                <a:srgbClr val="165751"/>
              </a:solidFill>
              <a:latin typeface="Roboto Slab"/>
              <a:ea typeface="Roboto Slab"/>
              <a:cs typeface="Roboto Slab"/>
              <a:sym typeface="Roboto Slab"/>
            </a:endParaRPr>
          </a:p>
          <a:p>
            <a:pPr marL="457200" lvl="0" indent="-361950" algn="l" rtl="0">
              <a:spcBef>
                <a:spcPts val="0"/>
              </a:spcBef>
              <a:spcAft>
                <a:spcPts val="0"/>
              </a:spcAft>
              <a:buClr>
                <a:srgbClr val="165751"/>
              </a:buClr>
              <a:buSzPts val="2100"/>
              <a:buFont typeface="Roboto Slab"/>
              <a:buChar char="●"/>
            </a:pPr>
            <a:r>
              <a:rPr lang="en" sz="2100" dirty="0">
                <a:solidFill>
                  <a:srgbClr val="165751"/>
                </a:solidFill>
                <a:latin typeface="Roboto Slab"/>
                <a:ea typeface="Roboto Slab"/>
                <a:cs typeface="Roboto Slab"/>
                <a:sym typeface="Roboto Slab"/>
              </a:rPr>
              <a:t>Masking </a:t>
            </a:r>
            <a:r>
              <a:rPr lang="en" sz="2100" dirty="0" smtClean="0">
                <a:solidFill>
                  <a:srgbClr val="165751"/>
                </a:solidFill>
                <a:latin typeface="Roboto Slab"/>
                <a:ea typeface="Roboto Slab"/>
                <a:cs typeface="Roboto Slab"/>
                <a:sym typeface="Roboto Slab"/>
              </a:rPr>
              <a:t>tape</a:t>
            </a:r>
            <a:endParaRPr sz="2100" dirty="0">
              <a:solidFill>
                <a:srgbClr val="165751"/>
              </a:solidFill>
              <a:latin typeface="Roboto Slab"/>
              <a:ea typeface="Roboto Slab"/>
              <a:cs typeface="Roboto Slab"/>
              <a:sym typeface="Roboto Slab"/>
            </a:endParaRPr>
          </a:p>
          <a:p>
            <a:pPr marL="0" lvl="0" indent="0" algn="l" rtl="0">
              <a:spcBef>
                <a:spcPts val="0"/>
              </a:spcBef>
              <a:spcAft>
                <a:spcPts val="0"/>
              </a:spcAft>
              <a:buNone/>
            </a:pPr>
            <a:endParaRPr sz="2100" dirty="0">
              <a:solidFill>
                <a:srgbClr val="165751"/>
              </a:solidFill>
              <a:latin typeface="Roboto Slab"/>
              <a:ea typeface="Roboto Slab"/>
              <a:cs typeface="Roboto Slab"/>
              <a:sym typeface="Roboto Slab"/>
            </a:endParaRPr>
          </a:p>
          <a:p>
            <a:pPr marL="0" lvl="0" indent="0" algn="l" rtl="0">
              <a:spcBef>
                <a:spcPts val="0"/>
              </a:spcBef>
              <a:spcAft>
                <a:spcPts val="0"/>
              </a:spcAft>
              <a:buNone/>
            </a:pPr>
            <a:r>
              <a:rPr lang="en" sz="2100" u="sng" dirty="0">
                <a:solidFill>
                  <a:srgbClr val="165751"/>
                </a:solidFill>
                <a:latin typeface="Roboto Slab"/>
                <a:ea typeface="Roboto Slab"/>
                <a:cs typeface="Roboto Slab"/>
                <a:sym typeface="Roboto Slab"/>
              </a:rPr>
              <a:t>Lesson 3: </a:t>
            </a:r>
            <a:r>
              <a:rPr lang="en" sz="2100" dirty="0">
                <a:solidFill>
                  <a:srgbClr val="165751"/>
                </a:solidFill>
                <a:latin typeface="Roboto Slab"/>
                <a:ea typeface="Roboto Slab"/>
                <a:cs typeface="Roboto Slab"/>
                <a:sym typeface="Roboto Slab"/>
              </a:rPr>
              <a:t>(optional)</a:t>
            </a:r>
            <a:endParaRPr sz="2100" dirty="0">
              <a:solidFill>
                <a:srgbClr val="165751"/>
              </a:solidFill>
              <a:latin typeface="Roboto Slab"/>
              <a:ea typeface="Roboto Slab"/>
              <a:cs typeface="Roboto Slab"/>
              <a:sym typeface="Roboto Slab"/>
            </a:endParaRPr>
          </a:p>
          <a:p>
            <a:pPr marL="457200" lvl="0" indent="-361950" algn="l" rtl="0">
              <a:spcBef>
                <a:spcPts val="0"/>
              </a:spcBef>
              <a:spcAft>
                <a:spcPts val="0"/>
              </a:spcAft>
              <a:buClr>
                <a:srgbClr val="165751"/>
              </a:buClr>
              <a:buSzPts val="2100"/>
              <a:buFont typeface="Roboto Slab"/>
              <a:buChar char="●"/>
            </a:pPr>
            <a:r>
              <a:rPr lang="en" sz="2100" dirty="0">
                <a:solidFill>
                  <a:srgbClr val="165751"/>
                </a:solidFill>
                <a:latin typeface="Roboto Slab"/>
                <a:ea typeface="Roboto Slab"/>
                <a:cs typeface="Roboto Slab"/>
                <a:sym typeface="Roboto Slab"/>
              </a:rPr>
              <a:t>Magnets (different shapes and sizes) </a:t>
            </a:r>
            <a:endParaRPr sz="2100" dirty="0">
              <a:solidFill>
                <a:srgbClr val="165751"/>
              </a:solidFill>
              <a:latin typeface="Roboto Slab"/>
              <a:ea typeface="Roboto Slab"/>
              <a:cs typeface="Roboto Slab"/>
              <a:sym typeface="Roboto Slab"/>
            </a:endParaRPr>
          </a:p>
          <a:p>
            <a:pPr marL="0" lvl="0" indent="0" algn="l" rtl="0">
              <a:spcBef>
                <a:spcPts val="0"/>
              </a:spcBef>
              <a:spcAft>
                <a:spcPts val="0"/>
              </a:spcAft>
              <a:buNone/>
            </a:pPr>
            <a:endParaRPr sz="2100" dirty="0">
              <a:solidFill>
                <a:srgbClr val="165751"/>
              </a:solidFill>
              <a:latin typeface="Roboto Slab"/>
              <a:ea typeface="Roboto Slab"/>
              <a:cs typeface="Roboto Slab"/>
              <a:sym typeface="Roboto Slab"/>
            </a:endParaRPr>
          </a:p>
          <a:p>
            <a:pPr marL="0" lvl="0" indent="0" algn="l" rtl="0">
              <a:spcBef>
                <a:spcPts val="0"/>
              </a:spcBef>
              <a:spcAft>
                <a:spcPts val="0"/>
              </a:spcAft>
              <a:buNone/>
            </a:pPr>
            <a:r>
              <a:rPr lang="en" sz="2100" u="sng" dirty="0">
                <a:solidFill>
                  <a:srgbClr val="165751"/>
                </a:solidFill>
                <a:latin typeface="Roboto Slab"/>
                <a:ea typeface="Roboto Slab"/>
                <a:cs typeface="Roboto Slab"/>
                <a:sym typeface="Roboto Slab"/>
              </a:rPr>
              <a:t>Lesson 4:</a:t>
            </a:r>
            <a:endParaRPr sz="2100" u="sng" dirty="0">
              <a:solidFill>
                <a:srgbClr val="165751"/>
              </a:solidFill>
              <a:latin typeface="Roboto Slab"/>
              <a:ea typeface="Roboto Slab"/>
              <a:cs typeface="Roboto Slab"/>
              <a:sym typeface="Roboto Slab"/>
            </a:endParaRPr>
          </a:p>
          <a:p>
            <a:pPr marL="457200" lvl="0" indent="-361950" algn="l" rtl="0">
              <a:spcBef>
                <a:spcPts val="0"/>
              </a:spcBef>
              <a:spcAft>
                <a:spcPts val="0"/>
              </a:spcAft>
              <a:buClr>
                <a:srgbClr val="165751"/>
              </a:buClr>
              <a:buSzPts val="2100"/>
              <a:buFont typeface="Roboto Slab"/>
              <a:buChar char="●"/>
            </a:pPr>
            <a:r>
              <a:rPr lang="en" sz="2100" dirty="0">
                <a:solidFill>
                  <a:srgbClr val="165751"/>
                </a:solidFill>
                <a:latin typeface="Roboto Slab"/>
                <a:ea typeface="Roboto Slab"/>
                <a:cs typeface="Roboto Slab"/>
                <a:sym typeface="Roboto Slab"/>
              </a:rPr>
              <a:t>Balloons (3 per student) </a:t>
            </a:r>
            <a:endParaRPr sz="2100" dirty="0">
              <a:solidFill>
                <a:srgbClr val="165751"/>
              </a:solidFill>
              <a:latin typeface="Roboto Slab"/>
              <a:ea typeface="Roboto Slab"/>
              <a:cs typeface="Roboto Slab"/>
              <a:sym typeface="Roboto Slab"/>
            </a:endParaRPr>
          </a:p>
          <a:p>
            <a:pPr marL="457200" lvl="0" indent="-361950" algn="l" rtl="0">
              <a:spcBef>
                <a:spcPts val="0"/>
              </a:spcBef>
              <a:spcAft>
                <a:spcPts val="0"/>
              </a:spcAft>
              <a:buClr>
                <a:srgbClr val="165751"/>
              </a:buClr>
              <a:buSzPts val="2100"/>
              <a:buFont typeface="Roboto Slab"/>
              <a:buChar char="●"/>
            </a:pPr>
            <a:r>
              <a:rPr lang="en" sz="2100" dirty="0">
                <a:solidFill>
                  <a:srgbClr val="165751"/>
                </a:solidFill>
                <a:latin typeface="Roboto Slab"/>
                <a:ea typeface="Roboto Slab"/>
                <a:cs typeface="Roboto Slab"/>
                <a:sym typeface="Roboto Slab"/>
              </a:rPr>
              <a:t>Stopwatch (optional)</a:t>
            </a:r>
            <a:endParaRPr sz="2100" dirty="0">
              <a:solidFill>
                <a:srgbClr val="165751"/>
              </a:solidFill>
              <a:latin typeface="Roboto Slab"/>
              <a:ea typeface="Roboto Slab"/>
              <a:cs typeface="Roboto Slab"/>
              <a:sym typeface="Roboto Slab"/>
            </a:endParaRPr>
          </a:p>
          <a:p>
            <a:pPr marL="0" lvl="0" indent="0" algn="l" rtl="0">
              <a:spcBef>
                <a:spcPts val="0"/>
              </a:spcBef>
              <a:spcAft>
                <a:spcPts val="0"/>
              </a:spcAft>
              <a:buNone/>
            </a:pPr>
            <a:endParaRPr sz="2100" dirty="0">
              <a:solidFill>
                <a:srgbClr val="165751"/>
              </a:solidFill>
              <a:latin typeface="Roboto Slab"/>
              <a:ea typeface="Roboto Slab"/>
              <a:cs typeface="Roboto Slab"/>
              <a:sym typeface="Roboto Slab"/>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grpSp>
        <p:nvGrpSpPr>
          <p:cNvPr id="478" name="Google Shape;478;p46"/>
          <p:cNvGrpSpPr/>
          <p:nvPr/>
        </p:nvGrpSpPr>
        <p:grpSpPr>
          <a:xfrm>
            <a:off x="1365052" y="3057659"/>
            <a:ext cx="1896172" cy="1778747"/>
            <a:chOff x="828000" y="1617125"/>
            <a:chExt cx="2951700" cy="2747100"/>
          </a:xfrm>
        </p:grpSpPr>
        <p:sp>
          <p:nvSpPr>
            <p:cNvPr id="479" name="Google Shape;479;p46"/>
            <p:cNvSpPr/>
            <p:nvPr/>
          </p:nvSpPr>
          <p:spPr>
            <a:xfrm>
              <a:off x="1022850" y="1753475"/>
              <a:ext cx="2562000" cy="2474400"/>
            </a:xfrm>
            <a:prstGeom prst="ellipse">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6"/>
            <p:cNvSpPr/>
            <p:nvPr/>
          </p:nvSpPr>
          <p:spPr>
            <a:xfrm>
              <a:off x="828000" y="1617125"/>
              <a:ext cx="2951700" cy="27471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3"/>
                </a:rPr>
                <a:t>The Science of Static Electricity</a:t>
              </a:r>
              <a:r>
                <a:rPr lang="en"/>
                <a:t> </a:t>
              </a:r>
              <a:endParaRPr/>
            </a:p>
          </p:txBody>
        </p:sp>
      </p:grpSp>
      <p:grpSp>
        <p:nvGrpSpPr>
          <p:cNvPr id="481" name="Google Shape;481;p46"/>
          <p:cNvGrpSpPr/>
          <p:nvPr/>
        </p:nvGrpSpPr>
        <p:grpSpPr>
          <a:xfrm>
            <a:off x="1364996" y="851775"/>
            <a:ext cx="1896300" cy="1778700"/>
            <a:chOff x="4097634" y="196550"/>
            <a:chExt cx="1896300" cy="1778700"/>
          </a:xfrm>
        </p:grpSpPr>
        <p:sp>
          <p:nvSpPr>
            <p:cNvPr id="482" name="Google Shape;482;p46"/>
            <p:cNvSpPr/>
            <p:nvPr/>
          </p:nvSpPr>
          <p:spPr>
            <a:xfrm>
              <a:off x="4097634" y="196550"/>
              <a:ext cx="1896300" cy="17787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6"/>
            <p:cNvSpPr/>
            <p:nvPr/>
          </p:nvSpPr>
          <p:spPr>
            <a:xfrm>
              <a:off x="4222805" y="284838"/>
              <a:ext cx="1645800" cy="1602300"/>
            </a:xfrm>
            <a:prstGeom prst="ellipse">
              <a:avLst/>
            </a:prstGeom>
            <a:solidFill>
              <a:srgbClr val="6EAB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4"/>
                </a:rPr>
                <a:t>Static Electricity For Kids</a:t>
              </a:r>
              <a:r>
                <a:rPr lang="en"/>
                <a:t> </a:t>
              </a:r>
              <a:endParaRPr/>
            </a:p>
          </p:txBody>
        </p:sp>
      </p:grpSp>
      <p:grpSp>
        <p:nvGrpSpPr>
          <p:cNvPr id="484" name="Google Shape;484;p46"/>
          <p:cNvGrpSpPr/>
          <p:nvPr/>
        </p:nvGrpSpPr>
        <p:grpSpPr>
          <a:xfrm>
            <a:off x="5993927" y="3057659"/>
            <a:ext cx="1896172" cy="1778747"/>
            <a:chOff x="828000" y="1617125"/>
            <a:chExt cx="2951700" cy="2747100"/>
          </a:xfrm>
        </p:grpSpPr>
        <p:sp>
          <p:nvSpPr>
            <p:cNvPr id="485" name="Google Shape;485;p46"/>
            <p:cNvSpPr/>
            <p:nvPr/>
          </p:nvSpPr>
          <p:spPr>
            <a:xfrm>
              <a:off x="1022850" y="1753475"/>
              <a:ext cx="2562000" cy="2474400"/>
            </a:xfrm>
            <a:prstGeom prst="ellipse">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6"/>
            <p:cNvSpPr/>
            <p:nvPr/>
          </p:nvSpPr>
          <p:spPr>
            <a:xfrm>
              <a:off x="828000" y="1617125"/>
              <a:ext cx="2951700" cy="27471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5"/>
                </a:rPr>
                <a:t>Bill Nye the Science Guy - Static Electricity</a:t>
              </a:r>
              <a:r>
                <a:rPr lang="en"/>
                <a:t> </a:t>
              </a:r>
              <a:endParaRPr/>
            </a:p>
          </p:txBody>
        </p:sp>
      </p:grpSp>
      <p:grpSp>
        <p:nvGrpSpPr>
          <p:cNvPr id="487" name="Google Shape;487;p46"/>
          <p:cNvGrpSpPr/>
          <p:nvPr/>
        </p:nvGrpSpPr>
        <p:grpSpPr>
          <a:xfrm>
            <a:off x="3679489" y="3057659"/>
            <a:ext cx="1896172" cy="1778747"/>
            <a:chOff x="828000" y="1617125"/>
            <a:chExt cx="2951700" cy="2747100"/>
          </a:xfrm>
        </p:grpSpPr>
        <p:sp>
          <p:nvSpPr>
            <p:cNvPr id="488" name="Google Shape;488;p46"/>
            <p:cNvSpPr/>
            <p:nvPr/>
          </p:nvSpPr>
          <p:spPr>
            <a:xfrm>
              <a:off x="1022850" y="1753475"/>
              <a:ext cx="2562000" cy="2474400"/>
            </a:xfrm>
            <a:prstGeom prst="ellipse">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6"/>
            <p:cNvSpPr/>
            <p:nvPr/>
          </p:nvSpPr>
          <p:spPr>
            <a:xfrm>
              <a:off x="828000" y="1617125"/>
              <a:ext cx="2951700" cy="27471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6"/>
                </a:rPr>
                <a:t>Electric Charge</a:t>
              </a:r>
              <a:r>
                <a:rPr lang="en"/>
                <a:t> </a:t>
              </a:r>
              <a:endParaRPr/>
            </a:p>
          </p:txBody>
        </p:sp>
      </p:grpSp>
      <p:grpSp>
        <p:nvGrpSpPr>
          <p:cNvPr id="490" name="Google Shape;490;p46"/>
          <p:cNvGrpSpPr/>
          <p:nvPr/>
        </p:nvGrpSpPr>
        <p:grpSpPr>
          <a:xfrm>
            <a:off x="3623846" y="851775"/>
            <a:ext cx="1896300" cy="1778700"/>
            <a:chOff x="4097634" y="196550"/>
            <a:chExt cx="1896300" cy="1778700"/>
          </a:xfrm>
        </p:grpSpPr>
        <p:sp>
          <p:nvSpPr>
            <p:cNvPr id="491" name="Google Shape;491;p46"/>
            <p:cNvSpPr/>
            <p:nvPr/>
          </p:nvSpPr>
          <p:spPr>
            <a:xfrm>
              <a:off x="4097634" y="196550"/>
              <a:ext cx="1896300" cy="17787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6"/>
            <p:cNvSpPr/>
            <p:nvPr/>
          </p:nvSpPr>
          <p:spPr>
            <a:xfrm>
              <a:off x="4222805" y="284838"/>
              <a:ext cx="1645800" cy="1602300"/>
            </a:xfrm>
            <a:prstGeom prst="ellipse">
              <a:avLst/>
            </a:prstGeom>
            <a:solidFill>
              <a:srgbClr val="6EAB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7"/>
                </a:rPr>
                <a:t>Science: Static Electricity</a:t>
              </a:r>
              <a:r>
                <a:rPr lang="en"/>
                <a:t> </a:t>
              </a:r>
              <a:endParaRPr/>
            </a:p>
          </p:txBody>
        </p:sp>
      </p:grpSp>
      <p:grpSp>
        <p:nvGrpSpPr>
          <p:cNvPr id="493" name="Google Shape;493;p46"/>
          <p:cNvGrpSpPr/>
          <p:nvPr/>
        </p:nvGrpSpPr>
        <p:grpSpPr>
          <a:xfrm>
            <a:off x="5882696" y="851775"/>
            <a:ext cx="1896300" cy="1778700"/>
            <a:chOff x="4097634" y="196550"/>
            <a:chExt cx="1896300" cy="1778700"/>
          </a:xfrm>
        </p:grpSpPr>
        <p:sp>
          <p:nvSpPr>
            <p:cNvPr id="494" name="Google Shape;494;p46"/>
            <p:cNvSpPr/>
            <p:nvPr/>
          </p:nvSpPr>
          <p:spPr>
            <a:xfrm>
              <a:off x="4097634" y="196550"/>
              <a:ext cx="1896300" cy="17787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6"/>
            <p:cNvSpPr/>
            <p:nvPr/>
          </p:nvSpPr>
          <p:spPr>
            <a:xfrm>
              <a:off x="4222805" y="284838"/>
              <a:ext cx="1645800" cy="1602300"/>
            </a:xfrm>
            <a:prstGeom prst="ellipse">
              <a:avLst/>
            </a:prstGeom>
            <a:solidFill>
              <a:srgbClr val="6EAB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8"/>
                </a:rPr>
                <a:t>Electricity Children's Book Collection </a:t>
              </a:r>
              <a:endParaRPr/>
            </a:p>
          </p:txBody>
        </p:sp>
      </p:grpSp>
      <p:sp>
        <p:nvSpPr>
          <p:cNvPr id="496" name="Google Shape;496;p46"/>
          <p:cNvSpPr txBox="1"/>
          <p:nvPr/>
        </p:nvSpPr>
        <p:spPr>
          <a:xfrm>
            <a:off x="1299525" y="-10425"/>
            <a:ext cx="6202800" cy="5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Roboto Slab"/>
                <a:ea typeface="Roboto Slab"/>
                <a:cs typeface="Roboto Slab"/>
                <a:sym typeface="Roboto Slab"/>
              </a:rPr>
              <a:t>Let’s Learn More: </a:t>
            </a:r>
            <a:endParaRPr sz="3600">
              <a:latin typeface="Roboto Slab"/>
              <a:ea typeface="Roboto Slab"/>
              <a:cs typeface="Roboto Slab"/>
              <a:sym typeface="Roboto Slab"/>
            </a:endParaRPr>
          </a:p>
        </p:txBody>
      </p:sp>
      <p:sp>
        <p:nvSpPr>
          <p:cNvPr id="497" name="Google Shape;497;p46"/>
          <p:cNvSpPr txBox="1"/>
          <p:nvPr/>
        </p:nvSpPr>
        <p:spPr>
          <a:xfrm>
            <a:off x="131275" y="1278425"/>
            <a:ext cx="993900" cy="4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Slab"/>
                <a:ea typeface="Roboto Slab"/>
                <a:cs typeface="Roboto Slab"/>
                <a:sym typeface="Roboto Slab"/>
              </a:rPr>
              <a:t>Reading Material</a:t>
            </a:r>
            <a:endParaRPr>
              <a:solidFill>
                <a:srgbClr val="FFFFFF"/>
              </a:solidFill>
              <a:latin typeface="Roboto Slab"/>
              <a:ea typeface="Roboto Slab"/>
              <a:cs typeface="Roboto Slab"/>
              <a:sym typeface="Roboto Slab"/>
            </a:endParaRPr>
          </a:p>
        </p:txBody>
      </p:sp>
      <p:cxnSp>
        <p:nvCxnSpPr>
          <p:cNvPr id="498" name="Google Shape;498;p46"/>
          <p:cNvCxnSpPr/>
          <p:nvPr/>
        </p:nvCxnSpPr>
        <p:spPr>
          <a:xfrm>
            <a:off x="207475" y="1911075"/>
            <a:ext cx="939300" cy="0"/>
          </a:xfrm>
          <a:prstGeom prst="straightConnector1">
            <a:avLst/>
          </a:prstGeom>
          <a:noFill/>
          <a:ln w="38100" cap="flat" cmpd="sng">
            <a:solidFill>
              <a:srgbClr val="FFFFFF"/>
            </a:solidFill>
            <a:prstDash val="solid"/>
            <a:round/>
            <a:headEnd type="none" w="med" len="med"/>
            <a:tailEnd type="triangle" w="med" len="med"/>
          </a:ln>
        </p:spPr>
      </p:cxnSp>
      <p:sp>
        <p:nvSpPr>
          <p:cNvPr id="499" name="Google Shape;499;p46"/>
          <p:cNvSpPr txBox="1"/>
          <p:nvPr/>
        </p:nvSpPr>
        <p:spPr>
          <a:xfrm>
            <a:off x="120475" y="3630700"/>
            <a:ext cx="993900" cy="4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Slab"/>
                <a:ea typeface="Roboto Slab"/>
                <a:cs typeface="Roboto Slab"/>
                <a:sym typeface="Roboto Slab"/>
              </a:rPr>
              <a:t>Viewing Material</a:t>
            </a:r>
            <a:endParaRPr>
              <a:solidFill>
                <a:srgbClr val="FFFFFF"/>
              </a:solidFill>
              <a:latin typeface="Roboto Slab"/>
              <a:ea typeface="Roboto Slab"/>
              <a:cs typeface="Roboto Slab"/>
              <a:sym typeface="Roboto Slab"/>
            </a:endParaRPr>
          </a:p>
        </p:txBody>
      </p:sp>
      <p:cxnSp>
        <p:nvCxnSpPr>
          <p:cNvPr id="500" name="Google Shape;500;p46"/>
          <p:cNvCxnSpPr/>
          <p:nvPr/>
        </p:nvCxnSpPr>
        <p:spPr>
          <a:xfrm>
            <a:off x="196675" y="4263350"/>
            <a:ext cx="939300" cy="0"/>
          </a:xfrm>
          <a:prstGeom prst="straightConnector1">
            <a:avLst/>
          </a:prstGeom>
          <a:noFill/>
          <a:ln w="38100" cap="flat" cmpd="sng">
            <a:solidFill>
              <a:srgbClr val="FFFFFF"/>
            </a:solidFill>
            <a:prstDash val="solid"/>
            <a:round/>
            <a:headEnd type="none" w="med" len="med"/>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4"/>
        <p:cNvGrpSpPr/>
        <p:nvPr/>
      </p:nvGrpSpPr>
      <p:grpSpPr>
        <a:xfrm>
          <a:off x="0" y="0"/>
          <a:ext cx="0" cy="0"/>
          <a:chOff x="0" y="0"/>
          <a:chExt cx="0" cy="0"/>
        </a:xfrm>
      </p:grpSpPr>
      <p:sp>
        <p:nvSpPr>
          <p:cNvPr id="505" name="Google Shape;505;p47"/>
          <p:cNvSpPr txBox="1"/>
          <p:nvPr/>
        </p:nvSpPr>
        <p:spPr>
          <a:xfrm>
            <a:off x="771299" y="1179400"/>
            <a:ext cx="1678286" cy="23775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atrick Hand"/>
              <a:ea typeface="Patrick Hand"/>
              <a:cs typeface="Patrick Hand"/>
              <a:sym typeface="Patrick Hand"/>
            </a:endParaRPr>
          </a:p>
        </p:txBody>
      </p:sp>
      <p:sp>
        <p:nvSpPr>
          <p:cNvPr id="506" name="Google Shape;506;p47"/>
          <p:cNvSpPr txBox="1"/>
          <p:nvPr/>
        </p:nvSpPr>
        <p:spPr>
          <a:xfrm>
            <a:off x="1118069" y="3898525"/>
            <a:ext cx="3458100" cy="95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atrick Hand"/>
              <a:ea typeface="Patrick Hand"/>
              <a:cs typeface="Patrick Hand"/>
              <a:sym typeface="Patrick Hand"/>
            </a:endParaRPr>
          </a:p>
        </p:txBody>
      </p:sp>
      <p:sp>
        <p:nvSpPr>
          <p:cNvPr id="507" name="Google Shape;507;p47"/>
          <p:cNvSpPr txBox="1"/>
          <p:nvPr/>
        </p:nvSpPr>
        <p:spPr>
          <a:xfrm>
            <a:off x="6650525" y="1179400"/>
            <a:ext cx="1932900" cy="228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atrick Hand"/>
              <a:ea typeface="Patrick Hand"/>
              <a:cs typeface="Patrick Hand"/>
              <a:sym typeface="Patrick Hand"/>
            </a:endParaRPr>
          </a:p>
        </p:txBody>
      </p:sp>
      <p:sp>
        <p:nvSpPr>
          <p:cNvPr id="508" name="Google Shape;508;p47"/>
          <p:cNvSpPr txBox="1"/>
          <p:nvPr/>
        </p:nvSpPr>
        <p:spPr>
          <a:xfrm>
            <a:off x="4837725" y="4138825"/>
            <a:ext cx="4007700" cy="7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atrick Hand"/>
              <a:ea typeface="Patrick Hand"/>
              <a:cs typeface="Patrick Hand"/>
              <a:sym typeface="Patrick Hand"/>
            </a:endParaRPr>
          </a:p>
        </p:txBody>
      </p:sp>
      <p:sp>
        <p:nvSpPr>
          <p:cNvPr id="509" name="Google Shape;509;p47"/>
          <p:cNvSpPr txBox="1"/>
          <p:nvPr/>
        </p:nvSpPr>
        <p:spPr>
          <a:xfrm>
            <a:off x="3352550" y="3134150"/>
            <a:ext cx="2730000" cy="5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atrick Hand"/>
              <a:ea typeface="Patrick Hand"/>
              <a:cs typeface="Patrick Hand"/>
              <a:sym typeface="Patrick Hand"/>
            </a:endParaRPr>
          </a:p>
        </p:txBody>
      </p:sp>
      <p:sp>
        <p:nvSpPr>
          <p:cNvPr id="510" name="Google Shape;510;p47"/>
          <p:cNvSpPr txBox="1"/>
          <p:nvPr/>
        </p:nvSpPr>
        <p:spPr>
          <a:xfrm>
            <a:off x="3516350" y="753500"/>
            <a:ext cx="2730000" cy="2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atrick Hand"/>
              <a:ea typeface="Patrick Hand"/>
              <a:cs typeface="Patrick Hand"/>
              <a:sym typeface="Patrick Hand"/>
            </a:endParaRPr>
          </a:p>
        </p:txBody>
      </p:sp>
      <p:sp>
        <p:nvSpPr>
          <p:cNvPr id="511" name="Google Shape;511;p47"/>
          <p:cNvSpPr txBox="1"/>
          <p:nvPr/>
        </p:nvSpPr>
        <p:spPr>
          <a:xfrm>
            <a:off x="3712900" y="961250"/>
            <a:ext cx="2730000" cy="2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atrick Hand"/>
              <a:ea typeface="Patrick Hand"/>
              <a:cs typeface="Patrick Hand"/>
              <a:sym typeface="Patrick Han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8"/>
          <p:cNvSpPr txBox="1">
            <a:spLocks noGrp="1"/>
          </p:cNvSpPr>
          <p:nvPr>
            <p:ph type="ctrTitle"/>
          </p:nvPr>
        </p:nvSpPr>
        <p:spPr>
          <a:xfrm>
            <a:off x="76200" y="-220225"/>
            <a:ext cx="59079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6"/>
                </a:solidFill>
              </a:rPr>
              <a:t>Charging a Balloon</a:t>
            </a:r>
            <a:endParaRPr>
              <a:solidFill>
                <a:schemeClr val="accent6"/>
              </a:solidFill>
            </a:endParaRPr>
          </a:p>
        </p:txBody>
      </p:sp>
      <p:sp>
        <p:nvSpPr>
          <p:cNvPr id="517" name="Google Shape;517;p48"/>
          <p:cNvSpPr txBox="1">
            <a:spLocks noGrp="1"/>
          </p:cNvSpPr>
          <p:nvPr>
            <p:ph type="subTitle" idx="1"/>
          </p:nvPr>
        </p:nvSpPr>
        <p:spPr>
          <a:xfrm>
            <a:off x="0" y="753500"/>
            <a:ext cx="3472800" cy="34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you ever rubbed a balloon on your hair and made your hair stick straight up. </a:t>
            </a:r>
            <a:endParaRPr/>
          </a:p>
          <a:p>
            <a:pPr marL="0" lvl="0" indent="0" algn="l" rtl="0">
              <a:spcBef>
                <a:spcPts val="0"/>
              </a:spcBef>
              <a:spcAft>
                <a:spcPts val="0"/>
              </a:spcAft>
              <a:buNone/>
            </a:pPr>
            <a:r>
              <a:rPr lang="en"/>
              <a:t>This is an example of charging your hair. You also charge the balloon at the same time. </a:t>
            </a:r>
            <a:endParaRPr/>
          </a:p>
          <a:p>
            <a:pPr marL="0" lvl="0" indent="0" algn="l" rtl="0">
              <a:spcBef>
                <a:spcPts val="0"/>
              </a:spcBef>
              <a:spcAft>
                <a:spcPts val="0"/>
              </a:spcAft>
              <a:buNone/>
            </a:pPr>
            <a:r>
              <a:rPr lang="en"/>
              <a:t>Do you think charges can be stronger or weaker depending on how long you charge it for?</a:t>
            </a:r>
            <a:endParaRPr/>
          </a:p>
        </p:txBody>
      </p:sp>
      <p:pic>
        <p:nvPicPr>
          <p:cNvPr id="518" name="Google Shape;518;p48"/>
          <p:cNvPicPr preferRelativeResize="0"/>
          <p:nvPr/>
        </p:nvPicPr>
        <p:blipFill>
          <a:blip r:embed="rId3">
            <a:alphaModFix/>
          </a:blip>
          <a:stretch>
            <a:fillRect/>
          </a:stretch>
        </p:blipFill>
        <p:spPr>
          <a:xfrm>
            <a:off x="3636475" y="786500"/>
            <a:ext cx="5507520" cy="2881434"/>
          </a:xfrm>
          <a:prstGeom prst="rect">
            <a:avLst/>
          </a:prstGeom>
          <a:noFill/>
          <a:ln>
            <a:noFill/>
          </a:ln>
        </p:spPr>
      </p:pic>
      <p:sp>
        <p:nvSpPr>
          <p:cNvPr id="519" name="Google Shape;519;p48"/>
          <p:cNvSpPr txBox="1"/>
          <p:nvPr/>
        </p:nvSpPr>
        <p:spPr>
          <a:xfrm>
            <a:off x="4953000" y="3591725"/>
            <a:ext cx="4371900" cy="2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Photo Credit: </a:t>
            </a:r>
            <a:r>
              <a:rPr lang="en" sz="600" u="sng">
                <a:solidFill>
                  <a:schemeClr val="hlink"/>
                </a:solidFill>
                <a:hlinkClick r:id="rId4"/>
              </a:rPr>
              <a:t>https://upload.wikimedia.org/wikipedia/commons/b/b9/Attractive-electric-force-between-hair-and-balloon.jpg</a:t>
            </a:r>
            <a:r>
              <a:rPr lang="en" sz="600"/>
              <a:t> </a:t>
            </a:r>
            <a:endParaRPr sz="600"/>
          </a:p>
        </p:txBody>
      </p:sp>
      <p:sp>
        <p:nvSpPr>
          <p:cNvPr id="520" name="Google Shape;520;p48"/>
          <p:cNvSpPr txBox="1"/>
          <p:nvPr/>
        </p:nvSpPr>
        <p:spPr>
          <a:xfrm>
            <a:off x="120125" y="4237100"/>
            <a:ext cx="8823600" cy="7863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Nixie One"/>
                <a:ea typeface="Nixie One"/>
                <a:cs typeface="Nixie One"/>
                <a:sym typeface="Nixie One"/>
              </a:rPr>
              <a:t>Answer Here:</a:t>
            </a:r>
            <a:endParaRPr b="1">
              <a:latin typeface="Nixie One"/>
              <a:ea typeface="Nixie One"/>
              <a:cs typeface="Nixie One"/>
              <a:sym typeface="Nixie On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9"/>
          <p:cNvSpPr txBox="1">
            <a:spLocks noGrp="1"/>
          </p:cNvSpPr>
          <p:nvPr>
            <p:ph type="ctrTitle"/>
          </p:nvPr>
        </p:nvSpPr>
        <p:spPr>
          <a:xfrm>
            <a:off x="0" y="262825"/>
            <a:ext cx="3483600" cy="88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solidFill>
                  <a:schemeClr val="accent6"/>
                </a:solidFill>
              </a:rPr>
              <a:t>Let’s Test it Out!</a:t>
            </a:r>
            <a:endParaRPr sz="3400">
              <a:solidFill>
                <a:schemeClr val="accent6"/>
              </a:solidFill>
            </a:endParaRPr>
          </a:p>
        </p:txBody>
      </p:sp>
      <p:pic>
        <p:nvPicPr>
          <p:cNvPr id="526" name="Google Shape;526;p49"/>
          <p:cNvPicPr preferRelativeResize="0"/>
          <p:nvPr/>
        </p:nvPicPr>
        <p:blipFill>
          <a:blip r:embed="rId3">
            <a:alphaModFix amt="70000"/>
          </a:blip>
          <a:stretch>
            <a:fillRect/>
          </a:stretch>
        </p:blipFill>
        <p:spPr>
          <a:xfrm>
            <a:off x="3636000" y="-76200"/>
            <a:ext cx="5090802" cy="2545401"/>
          </a:xfrm>
          <a:prstGeom prst="rect">
            <a:avLst/>
          </a:prstGeom>
          <a:noFill/>
          <a:ln>
            <a:noFill/>
          </a:ln>
        </p:spPr>
      </p:pic>
      <p:sp>
        <p:nvSpPr>
          <p:cNvPr id="527" name="Google Shape;527;p49"/>
          <p:cNvSpPr txBox="1">
            <a:spLocks noGrp="1"/>
          </p:cNvSpPr>
          <p:nvPr>
            <p:ph type="subTitle" idx="1"/>
          </p:nvPr>
        </p:nvSpPr>
        <p:spPr>
          <a:xfrm>
            <a:off x="0" y="1285700"/>
            <a:ext cx="3483600" cy="181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Materials Needed:</a:t>
            </a:r>
            <a:endParaRPr/>
          </a:p>
          <a:p>
            <a:pPr marL="457200" lvl="0" indent="-342900" algn="l" rtl="0">
              <a:spcBef>
                <a:spcPts val="0"/>
              </a:spcBef>
              <a:spcAft>
                <a:spcPts val="0"/>
              </a:spcAft>
              <a:buSzPts val="1800"/>
              <a:buChar char="●"/>
            </a:pPr>
            <a:r>
              <a:rPr lang="en"/>
              <a:t>3 Balloons</a:t>
            </a:r>
            <a:endParaRPr/>
          </a:p>
          <a:p>
            <a:pPr marL="457200" lvl="0" indent="-342900" algn="l" rtl="0">
              <a:spcBef>
                <a:spcPts val="0"/>
              </a:spcBef>
              <a:spcAft>
                <a:spcPts val="0"/>
              </a:spcAft>
              <a:buSzPts val="1800"/>
              <a:buChar char="●"/>
            </a:pPr>
            <a:r>
              <a:rPr lang="en"/>
              <a:t>Sharpie Marker</a:t>
            </a:r>
            <a:endParaRPr/>
          </a:p>
          <a:p>
            <a:pPr marL="457200" lvl="0" indent="-342900" algn="l" rtl="0">
              <a:spcBef>
                <a:spcPts val="0"/>
              </a:spcBef>
              <a:spcAft>
                <a:spcPts val="0"/>
              </a:spcAft>
              <a:buSzPts val="1800"/>
              <a:buChar char="●"/>
            </a:pPr>
            <a:r>
              <a:rPr lang="en"/>
              <a:t>Stopwatch or Clock</a:t>
            </a:r>
            <a:endParaRPr/>
          </a:p>
          <a:p>
            <a:pPr marL="457200" lvl="0" indent="-342900" algn="l" rtl="0">
              <a:spcBef>
                <a:spcPts val="0"/>
              </a:spcBef>
              <a:spcAft>
                <a:spcPts val="0"/>
              </a:spcAft>
              <a:buSzPts val="1800"/>
              <a:buChar char="●"/>
            </a:pPr>
            <a:r>
              <a:rPr lang="en"/>
              <a:t> Dry/Clean Wall Surface</a:t>
            </a:r>
            <a:endParaRPr/>
          </a:p>
          <a:p>
            <a:pPr marL="457200" lvl="0" indent="-342900" algn="l" rtl="0">
              <a:spcBef>
                <a:spcPts val="0"/>
              </a:spcBef>
              <a:spcAft>
                <a:spcPts val="0"/>
              </a:spcAft>
              <a:buSzPts val="1800"/>
              <a:buChar char="●"/>
            </a:pPr>
            <a:r>
              <a:rPr lang="en"/>
              <a:t>Dry/Clean Hair</a:t>
            </a:r>
            <a:endParaRPr/>
          </a:p>
        </p:txBody>
      </p:sp>
      <p:pic>
        <p:nvPicPr>
          <p:cNvPr id="528" name="Google Shape;528;p49"/>
          <p:cNvPicPr preferRelativeResize="0"/>
          <p:nvPr/>
        </p:nvPicPr>
        <p:blipFill>
          <a:blip r:embed="rId4">
            <a:alphaModFix/>
          </a:blip>
          <a:stretch>
            <a:fillRect/>
          </a:stretch>
        </p:blipFill>
        <p:spPr>
          <a:xfrm>
            <a:off x="7785801" y="535813"/>
            <a:ext cx="671000" cy="1321374"/>
          </a:xfrm>
          <a:prstGeom prst="rect">
            <a:avLst/>
          </a:prstGeom>
          <a:noFill/>
          <a:ln>
            <a:noFill/>
          </a:ln>
        </p:spPr>
      </p:pic>
      <p:pic>
        <p:nvPicPr>
          <p:cNvPr id="529" name="Google Shape;529;p49"/>
          <p:cNvPicPr preferRelativeResize="0"/>
          <p:nvPr/>
        </p:nvPicPr>
        <p:blipFill>
          <a:blip r:embed="rId5">
            <a:alphaModFix/>
          </a:blip>
          <a:stretch>
            <a:fillRect/>
          </a:stretch>
        </p:blipFill>
        <p:spPr>
          <a:xfrm>
            <a:off x="2434998" y="2885850"/>
            <a:ext cx="911975" cy="1160374"/>
          </a:xfrm>
          <a:prstGeom prst="rect">
            <a:avLst/>
          </a:prstGeom>
          <a:noFill/>
          <a:ln>
            <a:noFill/>
          </a:ln>
        </p:spPr>
      </p:pic>
      <p:sp>
        <p:nvSpPr>
          <p:cNvPr id="530" name="Google Shape;530;p49"/>
          <p:cNvSpPr txBox="1"/>
          <p:nvPr/>
        </p:nvSpPr>
        <p:spPr>
          <a:xfrm>
            <a:off x="3483600" y="2282350"/>
            <a:ext cx="5613000" cy="286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Nixie One"/>
                <a:ea typeface="Nixie One"/>
                <a:cs typeface="Nixie One"/>
                <a:sym typeface="Nixie One"/>
              </a:rPr>
              <a:t>Directions:</a:t>
            </a:r>
            <a:endParaRPr sz="1200" b="1">
              <a:latin typeface="Nixie One"/>
              <a:ea typeface="Nixie One"/>
              <a:cs typeface="Nixie One"/>
              <a:sym typeface="Nixie One"/>
            </a:endParaRPr>
          </a:p>
          <a:p>
            <a:pPr marL="457200" lvl="0" indent="-304800" algn="l" rtl="0">
              <a:spcBef>
                <a:spcPts val="0"/>
              </a:spcBef>
              <a:spcAft>
                <a:spcPts val="0"/>
              </a:spcAft>
              <a:buSzPts val="1200"/>
              <a:buFont typeface="Nixie One"/>
              <a:buAutoNum type="arabicPeriod"/>
            </a:pPr>
            <a:r>
              <a:rPr lang="en" sz="1200" b="1">
                <a:latin typeface="Nixie One"/>
                <a:ea typeface="Nixie One"/>
                <a:cs typeface="Nixie One"/>
                <a:sym typeface="Nixie One"/>
              </a:rPr>
              <a:t>Ask an adult to help you blow up 3 balloons, tie them and mark them with #1, #2, #3.</a:t>
            </a:r>
            <a:endParaRPr sz="1200" b="1">
              <a:latin typeface="Nixie One"/>
              <a:ea typeface="Nixie One"/>
              <a:cs typeface="Nixie One"/>
              <a:sym typeface="Nixie One"/>
            </a:endParaRPr>
          </a:p>
          <a:p>
            <a:pPr marL="457200" lvl="0" indent="-304800" algn="l" rtl="0">
              <a:spcBef>
                <a:spcPts val="0"/>
              </a:spcBef>
              <a:spcAft>
                <a:spcPts val="0"/>
              </a:spcAft>
              <a:buSzPts val="1200"/>
              <a:buFont typeface="Nixie One"/>
              <a:buAutoNum type="arabicPeriod"/>
            </a:pPr>
            <a:r>
              <a:rPr lang="en" sz="1200" b="1">
                <a:latin typeface="Nixie One"/>
                <a:ea typeface="Nixie One"/>
                <a:cs typeface="Nixie One"/>
                <a:sym typeface="Nixie One"/>
              </a:rPr>
              <a:t>Set your stop watch to 0. (If you do not have a clock with a second hand or a stopwatch you can count 1 mississippi, 2 mississippi, 3 mississippi…  etc.)</a:t>
            </a:r>
            <a:endParaRPr sz="1200" b="1">
              <a:latin typeface="Nixie One"/>
              <a:ea typeface="Nixie One"/>
              <a:cs typeface="Nixie One"/>
              <a:sym typeface="Nixie One"/>
            </a:endParaRPr>
          </a:p>
          <a:p>
            <a:pPr marL="457200" lvl="0" indent="-304800" algn="l" rtl="0">
              <a:spcBef>
                <a:spcPts val="0"/>
              </a:spcBef>
              <a:spcAft>
                <a:spcPts val="0"/>
              </a:spcAft>
              <a:buSzPts val="1200"/>
              <a:buFont typeface="Nixie One"/>
              <a:buAutoNum type="arabicPeriod"/>
            </a:pPr>
            <a:r>
              <a:rPr lang="en" sz="1200" b="1">
                <a:latin typeface="Nixie One"/>
                <a:ea typeface="Nixie One"/>
                <a:cs typeface="Nixie One"/>
                <a:sym typeface="Nixie One"/>
              </a:rPr>
              <a:t>Take balloon #1 and rub it against clean dry hair </a:t>
            </a:r>
            <a:r>
              <a:rPr lang="en" sz="1200" b="1" u="sng">
                <a:latin typeface="Nixie One"/>
                <a:ea typeface="Nixie One"/>
                <a:cs typeface="Nixie One"/>
                <a:sym typeface="Nixie One"/>
              </a:rPr>
              <a:t>1 time!</a:t>
            </a:r>
            <a:r>
              <a:rPr lang="en" sz="1200" b="1">
                <a:latin typeface="Nixie One"/>
                <a:ea typeface="Nixie One"/>
                <a:cs typeface="Nixie One"/>
                <a:sym typeface="Nixie One"/>
              </a:rPr>
              <a:t> </a:t>
            </a:r>
            <a:endParaRPr sz="1200" b="1">
              <a:latin typeface="Nixie One"/>
              <a:ea typeface="Nixie One"/>
              <a:cs typeface="Nixie One"/>
              <a:sym typeface="Nixie One"/>
            </a:endParaRPr>
          </a:p>
          <a:p>
            <a:pPr marL="457200" lvl="0" indent="-304800" algn="l" rtl="0">
              <a:spcBef>
                <a:spcPts val="0"/>
              </a:spcBef>
              <a:spcAft>
                <a:spcPts val="0"/>
              </a:spcAft>
              <a:buSzPts val="1200"/>
              <a:buFont typeface="Nixie One"/>
              <a:buAutoNum type="arabicPeriod"/>
            </a:pPr>
            <a:r>
              <a:rPr lang="en" sz="1200" b="1">
                <a:latin typeface="Nixie One"/>
                <a:ea typeface="Nixie One"/>
                <a:cs typeface="Nixie One"/>
                <a:sym typeface="Nixie One"/>
              </a:rPr>
              <a:t>Place it against the wall and time how long it sticks without falling to the ground. Record the time. (see chart on next slide)</a:t>
            </a:r>
            <a:endParaRPr sz="1200" b="1">
              <a:latin typeface="Nixie One"/>
              <a:ea typeface="Nixie One"/>
              <a:cs typeface="Nixie One"/>
              <a:sym typeface="Nixie One"/>
            </a:endParaRPr>
          </a:p>
          <a:p>
            <a:pPr marL="457200" lvl="0" indent="-304800" algn="l" rtl="0">
              <a:spcBef>
                <a:spcPts val="0"/>
              </a:spcBef>
              <a:spcAft>
                <a:spcPts val="0"/>
              </a:spcAft>
              <a:buSzPts val="1200"/>
              <a:buFont typeface="Nixie One"/>
              <a:buAutoNum type="arabicPeriod"/>
            </a:pPr>
            <a:r>
              <a:rPr lang="en" sz="1200" b="1">
                <a:latin typeface="Nixie One"/>
                <a:ea typeface="Nixie One"/>
                <a:cs typeface="Nixie One"/>
                <a:sym typeface="Nixie One"/>
              </a:rPr>
              <a:t>Put balloon #1 away from the other balloons. </a:t>
            </a:r>
            <a:endParaRPr sz="1200" b="1">
              <a:latin typeface="Nixie One"/>
              <a:ea typeface="Nixie One"/>
              <a:cs typeface="Nixie One"/>
              <a:sym typeface="Nixie One"/>
            </a:endParaRPr>
          </a:p>
          <a:p>
            <a:pPr marL="457200" lvl="0" indent="-304800" algn="l" rtl="0">
              <a:spcBef>
                <a:spcPts val="0"/>
              </a:spcBef>
              <a:spcAft>
                <a:spcPts val="0"/>
              </a:spcAft>
              <a:buSzPts val="1200"/>
              <a:buFont typeface="Nixie One"/>
              <a:buAutoNum type="arabicPeriod"/>
            </a:pPr>
            <a:r>
              <a:rPr lang="en" sz="1200" b="1">
                <a:latin typeface="Nixie One"/>
                <a:ea typeface="Nixie One"/>
                <a:cs typeface="Nixie One"/>
                <a:sym typeface="Nixie One"/>
              </a:rPr>
              <a:t>Take Balloon #2 and rub it on clean dry hair 2 times. </a:t>
            </a:r>
            <a:endParaRPr sz="1200" b="1">
              <a:latin typeface="Nixie One"/>
              <a:ea typeface="Nixie One"/>
              <a:cs typeface="Nixie One"/>
              <a:sym typeface="Nixie One"/>
            </a:endParaRPr>
          </a:p>
          <a:p>
            <a:pPr marL="457200" lvl="0" indent="-304800" algn="l" rtl="0">
              <a:spcBef>
                <a:spcPts val="0"/>
              </a:spcBef>
              <a:spcAft>
                <a:spcPts val="0"/>
              </a:spcAft>
              <a:buSzPts val="1200"/>
              <a:buFont typeface="Nixie One"/>
              <a:buAutoNum type="arabicPeriod"/>
            </a:pPr>
            <a:r>
              <a:rPr lang="en" sz="1200" b="1">
                <a:latin typeface="Nixie One"/>
                <a:ea typeface="Nixie One"/>
                <a:cs typeface="Nixie One"/>
                <a:sym typeface="Nixie One"/>
              </a:rPr>
              <a:t>Place on wall, time and record.</a:t>
            </a:r>
            <a:endParaRPr sz="1200" b="1">
              <a:latin typeface="Nixie One"/>
              <a:ea typeface="Nixie One"/>
              <a:cs typeface="Nixie One"/>
              <a:sym typeface="Nixie One"/>
            </a:endParaRPr>
          </a:p>
          <a:p>
            <a:pPr marL="457200" lvl="0" indent="-304800" algn="l" rtl="0">
              <a:spcBef>
                <a:spcPts val="0"/>
              </a:spcBef>
              <a:spcAft>
                <a:spcPts val="0"/>
              </a:spcAft>
              <a:buSzPts val="1200"/>
              <a:buFont typeface="Nixie One"/>
              <a:buAutoNum type="arabicPeriod"/>
            </a:pPr>
            <a:r>
              <a:rPr lang="en" sz="1200" b="1">
                <a:latin typeface="Nixie One"/>
                <a:ea typeface="Nixie One"/>
                <a:cs typeface="Nixie One"/>
                <a:sym typeface="Nixie One"/>
              </a:rPr>
              <a:t>Take Balloon #3 and rub it on clean dry hair 3 times. </a:t>
            </a:r>
            <a:endParaRPr sz="1200" b="1">
              <a:latin typeface="Nixie One"/>
              <a:ea typeface="Nixie One"/>
              <a:cs typeface="Nixie One"/>
              <a:sym typeface="Nixie One"/>
            </a:endParaRPr>
          </a:p>
          <a:p>
            <a:pPr marL="457200" lvl="0" indent="-304800" algn="l" rtl="0">
              <a:spcBef>
                <a:spcPts val="0"/>
              </a:spcBef>
              <a:spcAft>
                <a:spcPts val="0"/>
              </a:spcAft>
              <a:buSzPts val="1200"/>
              <a:buFont typeface="Nixie One"/>
              <a:buAutoNum type="arabicPeriod"/>
            </a:pPr>
            <a:r>
              <a:rPr lang="en" sz="1200" b="1">
                <a:latin typeface="Nixie One"/>
                <a:ea typeface="Nixie One"/>
                <a:cs typeface="Nixie One"/>
                <a:sym typeface="Nixie One"/>
              </a:rPr>
              <a:t>Wall, time, record. </a:t>
            </a:r>
            <a:endParaRPr sz="1200" b="1">
              <a:latin typeface="Nixie One"/>
              <a:ea typeface="Nixie One"/>
              <a:cs typeface="Nixie One"/>
              <a:sym typeface="Nixie One"/>
            </a:endParaRPr>
          </a:p>
          <a:p>
            <a:pPr marL="457200" lvl="0" indent="-304800" algn="l" rtl="0">
              <a:spcBef>
                <a:spcPts val="0"/>
              </a:spcBef>
              <a:spcAft>
                <a:spcPts val="0"/>
              </a:spcAft>
              <a:buSzPts val="1200"/>
              <a:buFont typeface="Nixie One"/>
              <a:buAutoNum type="arabicPeriod"/>
            </a:pPr>
            <a:r>
              <a:rPr lang="en" sz="1200" b="1">
                <a:latin typeface="Nixie One"/>
                <a:ea typeface="Nixie One"/>
                <a:cs typeface="Nixie One"/>
                <a:sym typeface="Nixie One"/>
              </a:rPr>
              <a:t>Answer the connection questions.</a:t>
            </a:r>
            <a:endParaRPr sz="1200" b="1">
              <a:latin typeface="Nixie One"/>
              <a:ea typeface="Nixie One"/>
              <a:cs typeface="Nixie One"/>
              <a:sym typeface="Nixie One"/>
            </a:endParaRPr>
          </a:p>
        </p:txBody>
      </p:sp>
      <p:sp>
        <p:nvSpPr>
          <p:cNvPr id="531" name="Google Shape;531;p49"/>
          <p:cNvSpPr txBox="1"/>
          <p:nvPr/>
        </p:nvSpPr>
        <p:spPr>
          <a:xfrm>
            <a:off x="0" y="4881300"/>
            <a:ext cx="1343100" cy="2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Photo credit: </a:t>
            </a:r>
            <a:r>
              <a:rPr lang="en" sz="600" u="sng">
                <a:solidFill>
                  <a:schemeClr val="hlink"/>
                </a:solidFill>
                <a:hlinkClick r:id="rId6"/>
              </a:rPr>
              <a:t>www.pizxabay.com</a:t>
            </a:r>
            <a:r>
              <a:rPr lang="en" sz="600"/>
              <a:t> </a:t>
            </a:r>
            <a:endParaRPr sz="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0"/>
          <p:cNvSpPr txBox="1">
            <a:spLocks noGrp="1"/>
          </p:cNvSpPr>
          <p:nvPr>
            <p:ph type="body" idx="1"/>
          </p:nvPr>
        </p:nvSpPr>
        <p:spPr>
          <a:xfrm>
            <a:off x="348000" y="103684"/>
            <a:ext cx="8229600" cy="519600"/>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r>
              <a:rPr lang="en" b="1" u="sng"/>
              <a:t>Observation and Recording Chart:</a:t>
            </a:r>
            <a:endParaRPr b="1" u="sng"/>
          </a:p>
        </p:txBody>
      </p:sp>
      <p:graphicFrame>
        <p:nvGraphicFramePr>
          <p:cNvPr id="537" name="Google Shape;537;p50"/>
          <p:cNvGraphicFramePr/>
          <p:nvPr/>
        </p:nvGraphicFramePr>
        <p:xfrm>
          <a:off x="348000" y="721350"/>
          <a:ext cx="8683250" cy="2011560"/>
        </p:xfrm>
        <a:graphic>
          <a:graphicData uri="http://schemas.openxmlformats.org/drawingml/2006/table">
            <a:tbl>
              <a:tblPr>
                <a:noFill/>
                <a:tableStyleId>{CB221011-40D1-4A37-AB56-820E38D9B2C9}</a:tableStyleId>
              </a:tblPr>
              <a:tblGrid>
                <a:gridCol w="1833200">
                  <a:extLst>
                    <a:ext uri="{9D8B030D-6E8A-4147-A177-3AD203B41FA5}">
                      <a16:colId xmlns:a16="http://schemas.microsoft.com/office/drawing/2014/main" val="20000"/>
                    </a:ext>
                  </a:extLst>
                </a:gridCol>
                <a:gridCol w="2867150">
                  <a:extLst>
                    <a:ext uri="{9D8B030D-6E8A-4147-A177-3AD203B41FA5}">
                      <a16:colId xmlns:a16="http://schemas.microsoft.com/office/drawing/2014/main" val="20001"/>
                    </a:ext>
                  </a:extLst>
                </a:gridCol>
                <a:gridCol w="3982900">
                  <a:extLst>
                    <a:ext uri="{9D8B030D-6E8A-4147-A177-3AD203B41FA5}">
                      <a16:colId xmlns:a16="http://schemas.microsoft.com/office/drawing/2014/main" val="20002"/>
                    </a:ext>
                  </a:extLst>
                </a:gridCol>
              </a:tblGrid>
              <a:tr h="761900">
                <a:tc>
                  <a:txBody>
                    <a:bodyPr/>
                    <a:lstStyle/>
                    <a:p>
                      <a:pPr marL="0" lvl="0" indent="0" algn="l" rtl="0">
                        <a:spcBef>
                          <a:spcPts val="0"/>
                        </a:spcBef>
                        <a:spcAft>
                          <a:spcPts val="0"/>
                        </a:spcAft>
                        <a:buNone/>
                      </a:pPr>
                      <a:r>
                        <a:rPr lang="en" b="1"/>
                        <a:t>Balloon</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a:t>Length of Charge</a:t>
                      </a:r>
                      <a:endParaRPr b="1"/>
                    </a:p>
                    <a:p>
                      <a:pPr marL="0" lvl="0" indent="0" algn="l" rtl="0">
                        <a:spcBef>
                          <a:spcPts val="0"/>
                        </a:spcBef>
                        <a:spcAft>
                          <a:spcPts val="0"/>
                        </a:spcAft>
                        <a:buNone/>
                      </a:pPr>
                      <a:r>
                        <a:rPr lang="en" sz="1000" i="1"/>
                        <a:t>(# of hair rubs)</a:t>
                      </a:r>
                      <a:endParaRPr sz="1000" i="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a:t>Strength of Charge.</a:t>
                      </a:r>
                      <a:r>
                        <a:rPr lang="en" sz="1000" i="1"/>
                        <a:t> (Time on the wall)</a:t>
                      </a:r>
                      <a:endParaRPr sz="1000" i="1"/>
                    </a:p>
                    <a:p>
                      <a:pPr marL="0" lvl="0" indent="0" algn="l" rtl="0">
                        <a:spcBef>
                          <a:spcPts val="0"/>
                        </a:spcBef>
                        <a:spcAft>
                          <a:spcPts val="0"/>
                        </a:spcAft>
                        <a:buNone/>
                      </a:pPr>
                      <a:endParaRPr/>
                    </a:p>
                    <a:p>
                      <a:pPr marL="0" lvl="0" indent="0" algn="l" rtl="0">
                        <a:spcBef>
                          <a:spcPts val="0"/>
                        </a:spcBef>
                        <a:spcAft>
                          <a:spcPts val="0"/>
                        </a:spcAft>
                        <a:buNone/>
                      </a:pPr>
                      <a:r>
                        <a:rPr lang="en"/>
                        <a:t>I used _____________ to record the time.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2875">
                <a:tc>
                  <a:txBody>
                    <a:bodyPr/>
                    <a:lstStyle/>
                    <a:p>
                      <a:pPr marL="0" lvl="0" indent="0" algn="l" rtl="0">
                        <a:spcBef>
                          <a:spcPts val="0"/>
                        </a:spcBef>
                        <a:spcAft>
                          <a:spcPts val="0"/>
                        </a:spcAft>
                        <a:buNone/>
                      </a:pPr>
                      <a:r>
                        <a:rPr lang="en"/>
                        <a:t>Balloon #1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2875">
                <a:tc>
                  <a:txBody>
                    <a:bodyPr/>
                    <a:lstStyle/>
                    <a:p>
                      <a:pPr marL="0" lvl="0" indent="0" algn="l" rtl="0">
                        <a:spcBef>
                          <a:spcPts val="0"/>
                        </a:spcBef>
                        <a:spcAft>
                          <a:spcPts val="0"/>
                        </a:spcAft>
                        <a:buNone/>
                      </a:pPr>
                      <a:r>
                        <a:rPr lang="en"/>
                        <a:t>Balloon #2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2875">
                <a:tc>
                  <a:txBody>
                    <a:bodyPr/>
                    <a:lstStyle/>
                    <a:p>
                      <a:pPr marL="0" lvl="0" indent="0" algn="l" rtl="0">
                        <a:spcBef>
                          <a:spcPts val="0"/>
                        </a:spcBef>
                        <a:spcAft>
                          <a:spcPts val="0"/>
                        </a:spcAft>
                        <a:buNone/>
                      </a:pPr>
                      <a:r>
                        <a:rPr lang="en"/>
                        <a:t>Balloon #3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38" name="Google Shape;538;p50"/>
          <p:cNvSpPr txBox="1">
            <a:spLocks noGrp="1"/>
          </p:cNvSpPr>
          <p:nvPr>
            <p:ph type="body" idx="1"/>
          </p:nvPr>
        </p:nvSpPr>
        <p:spPr>
          <a:xfrm>
            <a:off x="348000" y="2819517"/>
            <a:ext cx="8229600" cy="2324100"/>
          </a:xfrm>
          <a:prstGeom prst="rect">
            <a:avLst/>
          </a:prstGeom>
        </p:spPr>
        <p:txBody>
          <a:bodyPr spcFirstLastPara="1" wrap="square" lIns="91425" tIns="91425" rIns="91425" bIns="91425" anchor="t" anchorCtr="0">
            <a:noAutofit/>
          </a:bodyPr>
          <a:lstStyle/>
          <a:p>
            <a:pPr marL="457200" lvl="0" indent="-317500" algn="l" rtl="0">
              <a:spcBef>
                <a:spcPts val="360"/>
              </a:spcBef>
              <a:spcAft>
                <a:spcPts val="0"/>
              </a:spcAft>
              <a:buSzPts val="1400"/>
              <a:buAutoNum type="arabicPeriod"/>
            </a:pPr>
            <a:r>
              <a:rPr lang="en" sz="1400"/>
              <a:t>I noticed balloon # </a:t>
            </a:r>
            <a:r>
              <a:rPr lang="en" sz="1400">
                <a:latin typeface="Arial"/>
                <a:ea typeface="Arial"/>
                <a:cs typeface="Arial"/>
                <a:sym typeface="Arial"/>
              </a:rPr>
              <a:t>____</a:t>
            </a:r>
            <a:r>
              <a:rPr lang="en" sz="1400"/>
              <a:t> stayed on the wall the longest.</a:t>
            </a:r>
            <a:endParaRPr sz="1400"/>
          </a:p>
          <a:p>
            <a:pPr marL="457200" lvl="0" indent="-317500" algn="l" rtl="0">
              <a:spcBef>
                <a:spcPts val="0"/>
              </a:spcBef>
              <a:spcAft>
                <a:spcPts val="0"/>
              </a:spcAft>
              <a:buSzPts val="1400"/>
              <a:buAutoNum type="arabicPeriod"/>
            </a:pPr>
            <a:r>
              <a:rPr lang="en" sz="1400"/>
              <a:t>I think this was because…</a:t>
            </a:r>
            <a:endParaRPr sz="1400"/>
          </a:p>
          <a:p>
            <a:pPr marL="0" lvl="0" indent="0" algn="l" rtl="0">
              <a:spcBef>
                <a:spcPts val="360"/>
              </a:spcBef>
              <a:spcAft>
                <a:spcPts val="0"/>
              </a:spcAft>
              <a:buNone/>
            </a:pPr>
            <a:endParaRPr sz="1400"/>
          </a:p>
          <a:p>
            <a:pPr marL="0" lvl="0" indent="0" algn="l" rtl="0">
              <a:spcBef>
                <a:spcPts val="360"/>
              </a:spcBef>
              <a:spcAft>
                <a:spcPts val="0"/>
              </a:spcAft>
              <a:buNone/>
            </a:pPr>
            <a:endParaRPr sz="1400"/>
          </a:p>
          <a:p>
            <a:pPr marL="457200" lvl="0" indent="-317500" algn="l" rtl="0">
              <a:spcBef>
                <a:spcPts val="360"/>
              </a:spcBef>
              <a:spcAft>
                <a:spcPts val="0"/>
              </a:spcAft>
              <a:buSzPts val="1400"/>
              <a:buAutoNum type="arabicPeriod"/>
            </a:pPr>
            <a:r>
              <a:rPr lang="en" sz="1400"/>
              <a:t>If I charged a balloon </a:t>
            </a:r>
            <a:r>
              <a:rPr lang="en" sz="1400">
                <a:latin typeface="Arial"/>
                <a:ea typeface="Arial"/>
                <a:cs typeface="Arial"/>
                <a:sym typeface="Arial"/>
              </a:rPr>
              <a:t>____</a:t>
            </a:r>
            <a:r>
              <a:rPr lang="en" sz="1400"/>
              <a:t> times i think it would stay on the wall for </a:t>
            </a:r>
            <a:r>
              <a:rPr lang="en" sz="1400">
                <a:latin typeface="Arial"/>
                <a:ea typeface="Arial"/>
                <a:cs typeface="Arial"/>
                <a:sym typeface="Arial"/>
              </a:rPr>
              <a:t>_____</a:t>
            </a:r>
            <a:r>
              <a:rPr lang="en" sz="1400"/>
              <a:t> seconds.</a:t>
            </a:r>
            <a:endParaRPr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1"/>
          <p:cNvSpPr txBox="1">
            <a:spLocks noGrp="1"/>
          </p:cNvSpPr>
          <p:nvPr>
            <p:ph type="body" idx="4294967295"/>
          </p:nvPr>
        </p:nvSpPr>
        <p:spPr>
          <a:xfrm>
            <a:off x="1071600" y="13400"/>
            <a:ext cx="7029900" cy="605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t>Static charges get stronger over time. </a:t>
            </a:r>
            <a:endParaRPr b="1"/>
          </a:p>
        </p:txBody>
      </p:sp>
      <p:cxnSp>
        <p:nvCxnSpPr>
          <p:cNvPr id="544" name="Google Shape;544;p51"/>
          <p:cNvCxnSpPr/>
          <p:nvPr/>
        </p:nvCxnSpPr>
        <p:spPr>
          <a:xfrm rot="10800000" flipH="1">
            <a:off x="0" y="9800"/>
            <a:ext cx="1071600" cy="3600"/>
          </a:xfrm>
          <a:prstGeom prst="straightConnector1">
            <a:avLst/>
          </a:prstGeom>
          <a:noFill/>
          <a:ln w="114300" cap="flat" cmpd="sng">
            <a:solidFill>
              <a:srgbClr val="7F6000"/>
            </a:solidFill>
            <a:prstDash val="solid"/>
            <a:round/>
            <a:headEnd type="none" w="med" len="med"/>
            <a:tailEnd type="none" w="med" len="med"/>
          </a:ln>
        </p:spPr>
      </p:cxnSp>
      <p:grpSp>
        <p:nvGrpSpPr>
          <p:cNvPr id="545" name="Google Shape;545;p51"/>
          <p:cNvGrpSpPr/>
          <p:nvPr/>
        </p:nvGrpSpPr>
        <p:grpSpPr>
          <a:xfrm>
            <a:off x="20617" y="13400"/>
            <a:ext cx="1030375" cy="915635"/>
            <a:chOff x="1870380" y="3263400"/>
            <a:chExt cx="1030375" cy="915635"/>
          </a:xfrm>
        </p:grpSpPr>
        <p:sp>
          <p:nvSpPr>
            <p:cNvPr id="546" name="Google Shape;546;p51"/>
            <p:cNvSpPr/>
            <p:nvPr/>
          </p:nvSpPr>
          <p:spPr>
            <a:xfrm rot="-10">
              <a:off x="1870380" y="32634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Roboto Slab"/>
                <a:ea typeface="Roboto Slab"/>
                <a:cs typeface="Roboto Slab"/>
                <a:sym typeface="Roboto Slab"/>
              </a:endParaRPr>
            </a:p>
          </p:txBody>
        </p:sp>
        <p:sp>
          <p:nvSpPr>
            <p:cNvPr id="547" name="Google Shape;547;p51"/>
            <p:cNvSpPr txBox="1"/>
            <p:nvPr/>
          </p:nvSpPr>
          <p:spPr>
            <a:xfrm>
              <a:off x="2114438" y="3327935"/>
              <a:ext cx="219300" cy="8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Nixie One"/>
                  <a:ea typeface="Nixie One"/>
                  <a:cs typeface="Nixie One"/>
                  <a:sym typeface="Nixie One"/>
                </a:rPr>
                <a:t>4</a:t>
              </a:r>
              <a:endParaRPr sz="3600">
                <a:latin typeface="Nixie One"/>
                <a:ea typeface="Nixie One"/>
                <a:cs typeface="Nixie One"/>
                <a:sym typeface="Nixie One"/>
              </a:endParaRPr>
            </a:p>
          </p:txBody>
        </p:sp>
      </p:grpSp>
      <p:sp>
        <p:nvSpPr>
          <p:cNvPr id="548" name="Google Shape;548;p51"/>
          <p:cNvSpPr/>
          <p:nvPr/>
        </p:nvSpPr>
        <p:spPr>
          <a:xfrm rot="-10">
            <a:off x="8093017" y="152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Connect Your Thinking!</a:t>
            </a:r>
            <a:endParaRPr>
              <a:latin typeface="Roboto Slab"/>
              <a:ea typeface="Roboto Slab"/>
              <a:cs typeface="Roboto Slab"/>
              <a:sym typeface="Roboto Slab"/>
            </a:endParaRPr>
          </a:p>
        </p:txBody>
      </p:sp>
      <p:cxnSp>
        <p:nvCxnSpPr>
          <p:cNvPr id="549" name="Google Shape;549;p51"/>
          <p:cNvCxnSpPr/>
          <p:nvPr/>
        </p:nvCxnSpPr>
        <p:spPr>
          <a:xfrm rot="10800000" flipH="1">
            <a:off x="8072400" y="11600"/>
            <a:ext cx="1071600" cy="3600"/>
          </a:xfrm>
          <a:prstGeom prst="straightConnector1">
            <a:avLst/>
          </a:prstGeom>
          <a:noFill/>
          <a:ln w="114300" cap="flat" cmpd="sng">
            <a:solidFill>
              <a:srgbClr val="7F6000"/>
            </a:solidFill>
            <a:prstDash val="solid"/>
            <a:round/>
            <a:headEnd type="none" w="med" len="med"/>
            <a:tailEnd type="none" w="med" len="med"/>
          </a:ln>
        </p:spPr>
      </p:cxnSp>
      <p:sp>
        <p:nvSpPr>
          <p:cNvPr id="550" name="Google Shape;550;p51"/>
          <p:cNvSpPr/>
          <p:nvPr/>
        </p:nvSpPr>
        <p:spPr>
          <a:xfrm>
            <a:off x="5060485" y="778921"/>
            <a:ext cx="2442900" cy="20655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grpSp>
        <p:nvGrpSpPr>
          <p:cNvPr id="551" name="Google Shape;551;p51"/>
          <p:cNvGrpSpPr/>
          <p:nvPr/>
        </p:nvGrpSpPr>
        <p:grpSpPr>
          <a:xfrm>
            <a:off x="1483277" y="778855"/>
            <a:ext cx="2443122" cy="2065270"/>
            <a:chOff x="828000" y="1617125"/>
            <a:chExt cx="2951700" cy="2747100"/>
          </a:xfrm>
        </p:grpSpPr>
        <p:sp>
          <p:nvSpPr>
            <p:cNvPr id="552" name="Google Shape;552;p51"/>
            <p:cNvSpPr/>
            <p:nvPr/>
          </p:nvSpPr>
          <p:spPr>
            <a:xfrm>
              <a:off x="1022850" y="1753475"/>
              <a:ext cx="2562000" cy="2474400"/>
            </a:xfrm>
            <a:prstGeom prst="ellipse">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sp>
          <p:nvSpPr>
            <p:cNvPr id="553" name="Google Shape;553;p51"/>
            <p:cNvSpPr/>
            <p:nvPr/>
          </p:nvSpPr>
          <p:spPr>
            <a:xfrm>
              <a:off x="828000" y="1617125"/>
              <a:ext cx="2951700" cy="27471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grpSp>
      <p:sp>
        <p:nvSpPr>
          <p:cNvPr id="554" name="Google Shape;554;p51"/>
          <p:cNvSpPr txBox="1"/>
          <p:nvPr/>
        </p:nvSpPr>
        <p:spPr>
          <a:xfrm>
            <a:off x="1721179" y="1537002"/>
            <a:ext cx="1967400" cy="54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100">
                <a:latin typeface="Roboto Slab"/>
                <a:ea typeface="Roboto Slab"/>
                <a:cs typeface="Roboto Slab"/>
                <a:sym typeface="Roboto Slab"/>
              </a:rPr>
              <a:t>TRUE</a:t>
            </a:r>
            <a:endParaRPr sz="4100">
              <a:latin typeface="Roboto Slab"/>
              <a:ea typeface="Roboto Slab"/>
              <a:cs typeface="Roboto Slab"/>
              <a:sym typeface="Roboto Slab"/>
            </a:endParaRPr>
          </a:p>
        </p:txBody>
      </p:sp>
      <p:sp>
        <p:nvSpPr>
          <p:cNvPr id="555" name="Google Shape;555;p51"/>
          <p:cNvSpPr/>
          <p:nvPr/>
        </p:nvSpPr>
        <p:spPr>
          <a:xfrm>
            <a:off x="5221766" y="881434"/>
            <a:ext cx="2120700" cy="1860600"/>
          </a:xfrm>
          <a:prstGeom prst="ellipse">
            <a:avLst/>
          </a:prstGeom>
          <a:solidFill>
            <a:srgbClr val="6EAB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sp>
        <p:nvSpPr>
          <p:cNvPr id="556" name="Google Shape;556;p51"/>
          <p:cNvSpPr txBox="1"/>
          <p:nvPr/>
        </p:nvSpPr>
        <p:spPr>
          <a:xfrm>
            <a:off x="5298372" y="1537002"/>
            <a:ext cx="1967400" cy="54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100">
                <a:latin typeface="Roboto Slab"/>
                <a:ea typeface="Roboto Slab"/>
                <a:cs typeface="Roboto Slab"/>
                <a:sym typeface="Roboto Slab"/>
              </a:rPr>
              <a:t>FALSE</a:t>
            </a:r>
            <a:endParaRPr sz="4100">
              <a:latin typeface="Roboto Slab"/>
              <a:ea typeface="Roboto Slab"/>
              <a:cs typeface="Roboto Slab"/>
              <a:sym typeface="Roboto Slab"/>
            </a:endParaRPr>
          </a:p>
        </p:txBody>
      </p:sp>
      <p:sp>
        <p:nvSpPr>
          <p:cNvPr id="557" name="Google Shape;557;p51"/>
          <p:cNvSpPr txBox="1">
            <a:spLocks noGrp="1"/>
          </p:cNvSpPr>
          <p:nvPr>
            <p:ph type="body" idx="4294967295"/>
          </p:nvPr>
        </p:nvSpPr>
        <p:spPr>
          <a:xfrm>
            <a:off x="244300" y="2844425"/>
            <a:ext cx="8899800" cy="2299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b="1"/>
              <a:t>I (agree/disagree) with my initial decision. I think this because… </a:t>
            </a:r>
            <a:endParaRPr sz="20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2"/>
          <p:cNvSpPr/>
          <p:nvPr/>
        </p:nvSpPr>
        <p:spPr>
          <a:xfrm>
            <a:off x="2294700" y="1925558"/>
            <a:ext cx="4554600" cy="2731500"/>
          </a:xfrm>
          <a:prstGeom prst="rect">
            <a:avLst/>
          </a:prstGeom>
          <a:noFill/>
          <a:ln w="1143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2"/>
          <p:cNvSpPr txBox="1">
            <a:spLocks noGrp="1"/>
          </p:cNvSpPr>
          <p:nvPr>
            <p:ph type="body" idx="4294967295"/>
          </p:nvPr>
        </p:nvSpPr>
        <p:spPr>
          <a:xfrm>
            <a:off x="1556100" y="486442"/>
            <a:ext cx="6031800" cy="1046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600">
                <a:latin typeface="Roboto Slab"/>
                <a:ea typeface="Roboto Slab"/>
                <a:cs typeface="Roboto Slab"/>
                <a:sym typeface="Roboto Slab"/>
              </a:rPr>
              <a:t>Return to KWL Slide and complete the “I Learned” portion! </a:t>
            </a:r>
            <a:endParaRPr sz="2600">
              <a:latin typeface="Roboto Slab"/>
              <a:ea typeface="Roboto Slab"/>
              <a:cs typeface="Roboto Slab"/>
              <a:sym typeface="Roboto Slab"/>
            </a:endParaRPr>
          </a:p>
        </p:txBody>
      </p:sp>
      <p:pic>
        <p:nvPicPr>
          <p:cNvPr id="564" name="Google Shape;564;p52">
            <a:hlinkClick r:id="rId3" action="ppaction://hlinksldjump"/>
          </p:cNvPr>
          <p:cNvPicPr preferRelativeResize="0"/>
          <p:nvPr/>
        </p:nvPicPr>
        <p:blipFill>
          <a:blip r:embed="rId4">
            <a:alphaModFix/>
          </a:blip>
          <a:stretch>
            <a:fillRect/>
          </a:stretch>
        </p:blipFill>
        <p:spPr>
          <a:xfrm>
            <a:off x="2434850" y="2089174"/>
            <a:ext cx="4274299" cy="2404266"/>
          </a:xfrm>
          <a:prstGeom prst="rect">
            <a:avLst/>
          </a:prstGeom>
          <a:noFill/>
          <a:ln>
            <a:noFill/>
          </a:ln>
        </p:spPr>
      </p:pic>
      <p:sp>
        <p:nvSpPr>
          <p:cNvPr id="565" name="Google Shape;565;p52"/>
          <p:cNvSpPr/>
          <p:nvPr/>
        </p:nvSpPr>
        <p:spPr>
          <a:xfrm>
            <a:off x="226850" y="1134275"/>
            <a:ext cx="1884600" cy="3522900"/>
          </a:xfrm>
          <a:prstGeom prst="curvedRightArrow">
            <a:avLst>
              <a:gd name="adj1" fmla="val 25000"/>
              <a:gd name="adj2" fmla="val 50000"/>
              <a:gd name="adj3" fmla="val 25000"/>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3"/>
          <p:cNvSpPr/>
          <p:nvPr/>
        </p:nvSpPr>
        <p:spPr>
          <a:xfrm rot="-11">
            <a:off x="2757556" y="572396"/>
            <a:ext cx="3738894" cy="3674053"/>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Roboto Slab"/>
                <a:ea typeface="Roboto Slab"/>
                <a:cs typeface="Roboto Slab"/>
                <a:sym typeface="Roboto Slab"/>
              </a:rPr>
              <a:t>Final Project</a:t>
            </a:r>
            <a:endParaRPr sz="2500">
              <a:latin typeface="Roboto Slab"/>
              <a:ea typeface="Roboto Slab"/>
              <a:cs typeface="Roboto Slab"/>
              <a:sym typeface="Roboto Slab"/>
            </a:endParaRPr>
          </a:p>
        </p:txBody>
      </p:sp>
      <p:cxnSp>
        <p:nvCxnSpPr>
          <p:cNvPr id="571" name="Google Shape;571;p53"/>
          <p:cNvCxnSpPr/>
          <p:nvPr/>
        </p:nvCxnSpPr>
        <p:spPr>
          <a:xfrm>
            <a:off x="2331450" y="506550"/>
            <a:ext cx="4481100" cy="14100"/>
          </a:xfrm>
          <a:prstGeom prst="straightConnector1">
            <a:avLst/>
          </a:prstGeom>
          <a:noFill/>
          <a:ln w="114300" cap="flat" cmpd="sng">
            <a:solidFill>
              <a:srgbClr val="7F6000"/>
            </a:solidFill>
            <a:prstDash val="solid"/>
            <a:round/>
            <a:headEnd type="oval" w="med" len="med"/>
            <a:tailEnd type="oval" w="med" len="med"/>
          </a:ln>
        </p:spPr>
      </p:cxnSp>
      <p:sp>
        <p:nvSpPr>
          <p:cNvPr id="572" name="Google Shape;572;p53"/>
          <p:cNvSpPr txBox="1"/>
          <p:nvPr/>
        </p:nvSpPr>
        <p:spPr>
          <a:xfrm>
            <a:off x="4229193" y="2493839"/>
            <a:ext cx="795600" cy="17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a:latin typeface="Nixie One"/>
                <a:ea typeface="Nixie One"/>
                <a:cs typeface="Nixie One"/>
                <a:sym typeface="Nixie One"/>
              </a:rPr>
              <a:t>5</a:t>
            </a:r>
            <a:endParaRPr sz="7200">
              <a:latin typeface="Nixie One"/>
              <a:ea typeface="Nixie One"/>
              <a:cs typeface="Nixie One"/>
              <a:sym typeface="Nixie On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4"/>
          <p:cNvSpPr txBox="1"/>
          <p:nvPr/>
        </p:nvSpPr>
        <p:spPr>
          <a:xfrm>
            <a:off x="0" y="0"/>
            <a:ext cx="7797300" cy="6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Roboto Slab"/>
                <a:ea typeface="Roboto Slab"/>
                <a:cs typeface="Roboto Slab"/>
                <a:sym typeface="Roboto Slab"/>
              </a:rPr>
              <a:t>Final Project:</a:t>
            </a:r>
            <a:endParaRPr sz="1800" i="1">
              <a:solidFill>
                <a:srgbClr val="FFFFFF"/>
              </a:solidFill>
              <a:latin typeface="Roboto Slab"/>
              <a:ea typeface="Roboto Slab"/>
              <a:cs typeface="Roboto Slab"/>
              <a:sym typeface="Roboto Slab"/>
            </a:endParaRPr>
          </a:p>
        </p:txBody>
      </p:sp>
      <p:grpSp>
        <p:nvGrpSpPr>
          <p:cNvPr id="578" name="Google Shape;578;p54"/>
          <p:cNvGrpSpPr/>
          <p:nvPr/>
        </p:nvGrpSpPr>
        <p:grpSpPr>
          <a:xfrm>
            <a:off x="7327559" y="41549"/>
            <a:ext cx="1747111" cy="1599362"/>
            <a:chOff x="828000" y="1617125"/>
            <a:chExt cx="2951700" cy="2747100"/>
          </a:xfrm>
        </p:grpSpPr>
        <p:sp>
          <p:nvSpPr>
            <p:cNvPr id="579" name="Google Shape;579;p54"/>
            <p:cNvSpPr/>
            <p:nvPr/>
          </p:nvSpPr>
          <p:spPr>
            <a:xfrm>
              <a:off x="1022850" y="1753475"/>
              <a:ext cx="2562000" cy="2474400"/>
            </a:xfrm>
            <a:prstGeom prst="ellipse">
              <a:avLst/>
            </a:prstGeom>
            <a:solidFill>
              <a:srgbClr val="3B8D6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sp>
          <p:nvSpPr>
            <p:cNvPr id="580" name="Google Shape;580;p54"/>
            <p:cNvSpPr/>
            <p:nvPr/>
          </p:nvSpPr>
          <p:spPr>
            <a:xfrm>
              <a:off x="828000" y="1617125"/>
              <a:ext cx="2951700" cy="2747100"/>
            </a:xfrm>
            <a:prstGeom prst="ellipse">
              <a:avLst/>
            </a:prstGeom>
            <a:no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u="sng" dirty="0">
                  <a:solidFill>
                    <a:srgbClr val="FFFFFF"/>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Static electricity for children</a:t>
              </a:r>
              <a:r>
                <a:rPr lang="en" sz="1700" dirty="0">
                  <a:solidFill>
                    <a:srgbClr val="FFFFFF"/>
                  </a:solidFill>
                </a:rPr>
                <a:t> </a:t>
              </a:r>
              <a:endParaRPr sz="1700" dirty="0">
                <a:solidFill>
                  <a:srgbClr val="FFFFFF"/>
                </a:solidFill>
              </a:endParaRPr>
            </a:p>
            <a:p>
              <a:pPr marL="0" lvl="0" indent="0" algn="l" rtl="0">
                <a:spcBef>
                  <a:spcPts val="0"/>
                </a:spcBef>
                <a:spcAft>
                  <a:spcPts val="0"/>
                </a:spcAft>
                <a:buNone/>
              </a:pPr>
              <a:endParaRPr sz="700" dirty="0"/>
            </a:p>
          </p:txBody>
        </p:sp>
      </p:grpSp>
      <p:sp>
        <p:nvSpPr>
          <p:cNvPr id="581" name="Google Shape;581;p54"/>
          <p:cNvSpPr txBox="1"/>
          <p:nvPr/>
        </p:nvSpPr>
        <p:spPr>
          <a:xfrm>
            <a:off x="76450" y="480500"/>
            <a:ext cx="5711400" cy="31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3F3F3"/>
                </a:solidFill>
                <a:latin typeface="Nixie One"/>
                <a:ea typeface="Nixie One"/>
                <a:cs typeface="Nixie One"/>
                <a:sym typeface="Nixie One"/>
              </a:rPr>
              <a:t>Always ask and adult before doing experiments!</a:t>
            </a:r>
            <a:endParaRPr b="1">
              <a:solidFill>
                <a:srgbClr val="F3F3F3"/>
              </a:solidFill>
              <a:latin typeface="Nixie One"/>
              <a:ea typeface="Nixie One"/>
              <a:cs typeface="Nixie One"/>
              <a:sym typeface="Nixie One"/>
            </a:endParaRPr>
          </a:p>
        </p:txBody>
      </p:sp>
      <p:sp>
        <p:nvSpPr>
          <p:cNvPr id="582" name="Google Shape;582;p54"/>
          <p:cNvSpPr/>
          <p:nvPr/>
        </p:nvSpPr>
        <p:spPr>
          <a:xfrm rot="819353">
            <a:off x="5152788" y="3887510"/>
            <a:ext cx="2434562" cy="1347035"/>
          </a:xfrm>
          <a:prstGeom prst="irregularSeal2">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Patrick Hand"/>
                <a:ea typeface="Patrick Hand"/>
                <a:cs typeface="Patrick Hand"/>
                <a:sym typeface="Patrick Hand"/>
              </a:rPr>
              <a:t>You may also design your own but you must ask the teacher first!</a:t>
            </a:r>
            <a:endParaRPr sz="1000">
              <a:latin typeface="Patrick Hand"/>
              <a:ea typeface="Patrick Hand"/>
              <a:cs typeface="Patrick Hand"/>
              <a:sym typeface="Patrick Hand"/>
            </a:endParaRPr>
          </a:p>
        </p:txBody>
      </p:sp>
      <p:grpSp>
        <p:nvGrpSpPr>
          <p:cNvPr id="583" name="Google Shape;583;p54"/>
          <p:cNvGrpSpPr/>
          <p:nvPr/>
        </p:nvGrpSpPr>
        <p:grpSpPr>
          <a:xfrm>
            <a:off x="7327559" y="3502604"/>
            <a:ext cx="1747111" cy="1599362"/>
            <a:chOff x="828000" y="1617125"/>
            <a:chExt cx="2951700" cy="2747100"/>
          </a:xfrm>
        </p:grpSpPr>
        <p:sp>
          <p:nvSpPr>
            <p:cNvPr id="584" name="Google Shape;584;p54"/>
            <p:cNvSpPr/>
            <p:nvPr/>
          </p:nvSpPr>
          <p:spPr>
            <a:xfrm>
              <a:off x="1022850" y="1753475"/>
              <a:ext cx="2562000" cy="2474400"/>
            </a:xfrm>
            <a:prstGeom prst="ellipse">
              <a:avLst/>
            </a:prstGeom>
            <a:solidFill>
              <a:srgbClr val="3B8D6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sp>
          <p:nvSpPr>
            <p:cNvPr id="585" name="Google Shape;585;p54"/>
            <p:cNvSpPr/>
            <p:nvPr/>
          </p:nvSpPr>
          <p:spPr>
            <a:xfrm>
              <a:off x="828000" y="1617125"/>
              <a:ext cx="2951700" cy="2747100"/>
            </a:xfrm>
            <a:prstGeom prst="ellipse">
              <a:avLst/>
            </a:prstGeom>
            <a:no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u="sng">
                  <a:solidFill>
                    <a:srgbClr val="FFFFFF"/>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Spinning Match</a:t>
              </a:r>
              <a:r>
                <a:rPr lang="en" sz="1700">
                  <a:solidFill>
                    <a:srgbClr val="FFFFFF"/>
                  </a:solidFill>
                </a:rPr>
                <a:t> </a:t>
              </a:r>
              <a:endParaRPr sz="1700"/>
            </a:p>
          </p:txBody>
        </p:sp>
      </p:grpSp>
      <p:grpSp>
        <p:nvGrpSpPr>
          <p:cNvPr id="586" name="Google Shape;586;p54"/>
          <p:cNvGrpSpPr/>
          <p:nvPr/>
        </p:nvGrpSpPr>
        <p:grpSpPr>
          <a:xfrm>
            <a:off x="7327559" y="1772958"/>
            <a:ext cx="1747111" cy="1599362"/>
            <a:chOff x="828000" y="1617125"/>
            <a:chExt cx="2951700" cy="2747100"/>
          </a:xfrm>
        </p:grpSpPr>
        <p:sp>
          <p:nvSpPr>
            <p:cNvPr id="587" name="Google Shape;587;p54"/>
            <p:cNvSpPr/>
            <p:nvPr/>
          </p:nvSpPr>
          <p:spPr>
            <a:xfrm>
              <a:off x="1022850" y="1753475"/>
              <a:ext cx="2562000" cy="2474400"/>
            </a:xfrm>
            <a:prstGeom prst="ellipse">
              <a:avLst/>
            </a:prstGeom>
            <a:solidFill>
              <a:srgbClr val="3B8D6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sp>
          <p:nvSpPr>
            <p:cNvPr id="588" name="Google Shape;588;p54"/>
            <p:cNvSpPr/>
            <p:nvPr/>
          </p:nvSpPr>
          <p:spPr>
            <a:xfrm>
              <a:off x="828000" y="1617125"/>
              <a:ext cx="2951700" cy="2747100"/>
            </a:xfrm>
            <a:prstGeom prst="ellipse">
              <a:avLst/>
            </a:prstGeom>
            <a:no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u="sng">
                  <a:solidFill>
                    <a:srgbClr val="FFFFFF"/>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Make a Compass</a:t>
              </a:r>
              <a:r>
                <a:rPr lang="en" sz="1700">
                  <a:solidFill>
                    <a:srgbClr val="FFFFFF"/>
                  </a:solidFill>
                </a:rPr>
                <a:t> </a:t>
              </a:r>
              <a:endParaRPr sz="1700">
                <a:solidFill>
                  <a:srgbClr val="FFFFFF"/>
                </a:solidFill>
              </a:endParaRPr>
            </a:p>
          </p:txBody>
        </p:sp>
      </p:grpSp>
      <p:sp>
        <p:nvSpPr>
          <p:cNvPr id="589" name="Google Shape;589;p54"/>
          <p:cNvSpPr txBox="1"/>
          <p:nvPr/>
        </p:nvSpPr>
        <p:spPr>
          <a:xfrm>
            <a:off x="76450" y="939150"/>
            <a:ext cx="7196400" cy="35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3F3F3"/>
                </a:solidFill>
                <a:latin typeface="Nixie One"/>
                <a:ea typeface="Nixie One"/>
                <a:cs typeface="Nixie One"/>
                <a:sym typeface="Nixie One"/>
              </a:rPr>
              <a:t>Take a look at the different experiments by following the links in the circles → </a:t>
            </a:r>
            <a:endParaRPr b="1">
              <a:solidFill>
                <a:srgbClr val="F3F3F3"/>
              </a:solidFill>
              <a:latin typeface="Nixie One"/>
              <a:ea typeface="Nixie One"/>
              <a:cs typeface="Nixie One"/>
              <a:sym typeface="Nixie One"/>
            </a:endParaRPr>
          </a:p>
          <a:p>
            <a:pPr marL="0" lvl="0" indent="0" algn="l" rtl="0">
              <a:spcBef>
                <a:spcPts val="0"/>
              </a:spcBef>
              <a:spcAft>
                <a:spcPts val="0"/>
              </a:spcAft>
              <a:buNone/>
            </a:pPr>
            <a:endParaRPr b="1">
              <a:solidFill>
                <a:srgbClr val="F3F3F3"/>
              </a:solidFill>
              <a:latin typeface="Nixie One"/>
              <a:ea typeface="Nixie One"/>
              <a:cs typeface="Nixie One"/>
              <a:sym typeface="Nixie One"/>
            </a:endParaRPr>
          </a:p>
          <a:p>
            <a:pPr marL="0" lvl="0" indent="0" algn="l" rtl="0">
              <a:spcBef>
                <a:spcPts val="0"/>
              </a:spcBef>
              <a:spcAft>
                <a:spcPts val="0"/>
              </a:spcAft>
              <a:buNone/>
            </a:pPr>
            <a:r>
              <a:rPr lang="en" b="1">
                <a:solidFill>
                  <a:srgbClr val="F3F3F3"/>
                </a:solidFill>
                <a:latin typeface="Nixie One"/>
                <a:ea typeface="Nixie One"/>
                <a:cs typeface="Nixie One"/>
                <a:sym typeface="Nixie One"/>
              </a:rPr>
              <a:t>Choose 1 experiment to try:</a:t>
            </a:r>
            <a:endParaRPr b="1">
              <a:solidFill>
                <a:srgbClr val="F3F3F3"/>
              </a:solidFill>
              <a:latin typeface="Nixie One"/>
              <a:ea typeface="Nixie One"/>
              <a:cs typeface="Nixie One"/>
              <a:sym typeface="Nixie One"/>
            </a:endParaRPr>
          </a:p>
          <a:p>
            <a:pPr marL="457200" lvl="0" indent="-317500" algn="l" rtl="0">
              <a:spcBef>
                <a:spcPts val="0"/>
              </a:spcBef>
              <a:spcAft>
                <a:spcPts val="0"/>
              </a:spcAft>
              <a:buClr>
                <a:srgbClr val="F3F3F3"/>
              </a:buClr>
              <a:buSzPts val="1400"/>
              <a:buFont typeface="Nixie One"/>
              <a:buAutoNum type="arabicPeriod"/>
            </a:pPr>
            <a:r>
              <a:rPr lang="en" b="1">
                <a:solidFill>
                  <a:srgbClr val="F3F3F3"/>
                </a:solidFill>
                <a:latin typeface="Nixie One"/>
                <a:ea typeface="Nixie One"/>
                <a:cs typeface="Nixie One"/>
                <a:sym typeface="Nixie One"/>
              </a:rPr>
              <a:t>Create a question that you will answer by completing the experiment. </a:t>
            </a:r>
            <a:r>
              <a:rPr lang="en" sz="1200" b="1" i="1">
                <a:solidFill>
                  <a:srgbClr val="F3F3F3"/>
                </a:solidFill>
                <a:latin typeface="Nixie One"/>
                <a:ea typeface="Nixie One"/>
                <a:cs typeface="Nixie One"/>
                <a:sym typeface="Nixie One"/>
              </a:rPr>
              <a:t>(This can be a true or false or any other question)</a:t>
            </a:r>
            <a:endParaRPr sz="1200" b="1" i="1">
              <a:solidFill>
                <a:srgbClr val="F3F3F3"/>
              </a:solidFill>
              <a:latin typeface="Nixie One"/>
              <a:ea typeface="Nixie One"/>
              <a:cs typeface="Nixie One"/>
              <a:sym typeface="Nixie One"/>
            </a:endParaRPr>
          </a:p>
          <a:p>
            <a:pPr marL="457200" lvl="0" indent="-317500" algn="l" rtl="0">
              <a:spcBef>
                <a:spcPts val="0"/>
              </a:spcBef>
              <a:spcAft>
                <a:spcPts val="0"/>
              </a:spcAft>
              <a:buClr>
                <a:srgbClr val="F3F3F3"/>
              </a:buClr>
              <a:buSzPts val="1400"/>
              <a:buFont typeface="Nixie One"/>
              <a:buAutoNum type="arabicPeriod"/>
            </a:pPr>
            <a:r>
              <a:rPr lang="en" b="1">
                <a:solidFill>
                  <a:srgbClr val="F3F3F3"/>
                </a:solidFill>
                <a:latin typeface="Nixie One"/>
                <a:ea typeface="Nixie One"/>
                <a:cs typeface="Nixie One"/>
                <a:sym typeface="Nixie One"/>
              </a:rPr>
              <a:t>Write your prediction (hypothesis) on how you think the experiment will turn out. (Answer your own question)</a:t>
            </a:r>
            <a:endParaRPr b="1">
              <a:solidFill>
                <a:srgbClr val="F3F3F3"/>
              </a:solidFill>
              <a:latin typeface="Nixie One"/>
              <a:ea typeface="Nixie One"/>
              <a:cs typeface="Nixie One"/>
              <a:sym typeface="Nixie One"/>
            </a:endParaRPr>
          </a:p>
          <a:p>
            <a:pPr marL="457200" lvl="0" indent="-317500" algn="l" rtl="0">
              <a:spcBef>
                <a:spcPts val="0"/>
              </a:spcBef>
              <a:spcAft>
                <a:spcPts val="0"/>
              </a:spcAft>
              <a:buClr>
                <a:srgbClr val="F3F3F3"/>
              </a:buClr>
              <a:buSzPts val="1400"/>
              <a:buFont typeface="Nixie One"/>
              <a:buAutoNum type="arabicPeriod"/>
            </a:pPr>
            <a:r>
              <a:rPr lang="en" b="1">
                <a:solidFill>
                  <a:srgbClr val="F3F3F3"/>
                </a:solidFill>
                <a:latin typeface="Nixie One"/>
                <a:ea typeface="Nixie One"/>
                <a:cs typeface="Nixie One"/>
                <a:sym typeface="Nixie One"/>
              </a:rPr>
              <a:t>Write out a plan to conduct your experiment</a:t>
            </a:r>
            <a:endParaRPr b="1">
              <a:solidFill>
                <a:srgbClr val="F3F3F3"/>
              </a:solidFill>
              <a:latin typeface="Nixie One"/>
              <a:ea typeface="Nixie One"/>
              <a:cs typeface="Nixie One"/>
              <a:sym typeface="Nixie One"/>
            </a:endParaRPr>
          </a:p>
          <a:p>
            <a:pPr marL="914400" lvl="1" indent="-317500" algn="l" rtl="0">
              <a:spcBef>
                <a:spcPts val="0"/>
              </a:spcBef>
              <a:spcAft>
                <a:spcPts val="0"/>
              </a:spcAft>
              <a:buClr>
                <a:srgbClr val="F3F3F3"/>
              </a:buClr>
              <a:buSzPts val="1400"/>
              <a:buFont typeface="Nixie One"/>
              <a:buChar char="○"/>
            </a:pPr>
            <a:r>
              <a:rPr lang="en" b="1">
                <a:solidFill>
                  <a:srgbClr val="F3F3F3"/>
                </a:solidFill>
                <a:latin typeface="Nixie One"/>
                <a:ea typeface="Nixie One"/>
                <a:cs typeface="Nixie One"/>
                <a:sym typeface="Nixie One"/>
              </a:rPr>
              <a:t>Write out the steps</a:t>
            </a:r>
            <a:endParaRPr b="1">
              <a:solidFill>
                <a:srgbClr val="F3F3F3"/>
              </a:solidFill>
              <a:latin typeface="Nixie One"/>
              <a:ea typeface="Nixie One"/>
              <a:cs typeface="Nixie One"/>
              <a:sym typeface="Nixie One"/>
            </a:endParaRPr>
          </a:p>
          <a:p>
            <a:pPr marL="457200" lvl="0" indent="-317500" algn="l" rtl="0">
              <a:spcBef>
                <a:spcPts val="0"/>
              </a:spcBef>
              <a:spcAft>
                <a:spcPts val="0"/>
              </a:spcAft>
              <a:buClr>
                <a:srgbClr val="F3F3F3"/>
              </a:buClr>
              <a:buSzPts val="1400"/>
              <a:buFont typeface="Nixie One"/>
              <a:buAutoNum type="arabicPeriod"/>
            </a:pPr>
            <a:r>
              <a:rPr lang="en" b="1">
                <a:solidFill>
                  <a:srgbClr val="F3F3F3"/>
                </a:solidFill>
                <a:latin typeface="Nixie One"/>
                <a:ea typeface="Nixie One"/>
                <a:cs typeface="Nixie One"/>
                <a:sym typeface="Nixie One"/>
              </a:rPr>
              <a:t>Conduct your experiment</a:t>
            </a:r>
            <a:endParaRPr b="1">
              <a:solidFill>
                <a:srgbClr val="F3F3F3"/>
              </a:solidFill>
              <a:latin typeface="Nixie One"/>
              <a:ea typeface="Nixie One"/>
              <a:cs typeface="Nixie One"/>
              <a:sym typeface="Nixie One"/>
            </a:endParaRPr>
          </a:p>
          <a:p>
            <a:pPr marL="457200" lvl="0" indent="-317500" algn="l" rtl="0">
              <a:spcBef>
                <a:spcPts val="0"/>
              </a:spcBef>
              <a:spcAft>
                <a:spcPts val="0"/>
              </a:spcAft>
              <a:buClr>
                <a:srgbClr val="F3F3F3"/>
              </a:buClr>
              <a:buSzPts val="1400"/>
              <a:buFont typeface="Nixie One"/>
              <a:buAutoNum type="arabicPeriod"/>
            </a:pPr>
            <a:r>
              <a:rPr lang="en" b="1">
                <a:solidFill>
                  <a:srgbClr val="F3F3F3"/>
                </a:solidFill>
                <a:latin typeface="Nixie One"/>
                <a:ea typeface="Nixie One"/>
                <a:cs typeface="Nixie One"/>
                <a:sym typeface="Nixie One"/>
              </a:rPr>
              <a:t>Record your results</a:t>
            </a:r>
            <a:endParaRPr b="1">
              <a:solidFill>
                <a:srgbClr val="F3F3F3"/>
              </a:solidFill>
              <a:latin typeface="Nixie One"/>
              <a:ea typeface="Nixie One"/>
              <a:cs typeface="Nixie One"/>
              <a:sym typeface="Nixie One"/>
            </a:endParaRPr>
          </a:p>
          <a:p>
            <a:pPr marL="457200" lvl="0" indent="-317500" algn="l" rtl="0">
              <a:spcBef>
                <a:spcPts val="0"/>
              </a:spcBef>
              <a:spcAft>
                <a:spcPts val="0"/>
              </a:spcAft>
              <a:buClr>
                <a:srgbClr val="F3F3F3"/>
              </a:buClr>
              <a:buSzPts val="1400"/>
              <a:buFont typeface="Nixie One"/>
              <a:buAutoNum type="arabicPeriod"/>
            </a:pPr>
            <a:r>
              <a:rPr lang="en" b="1">
                <a:solidFill>
                  <a:srgbClr val="F3F3F3"/>
                </a:solidFill>
                <a:latin typeface="Nixie One"/>
                <a:ea typeface="Nixie One"/>
                <a:cs typeface="Nixie One"/>
                <a:sym typeface="Nixie One"/>
              </a:rPr>
              <a:t>Analyze your results - What did you notice, what do you think that means. </a:t>
            </a:r>
            <a:endParaRPr b="1">
              <a:solidFill>
                <a:srgbClr val="F3F3F3"/>
              </a:solidFill>
              <a:latin typeface="Nixie One"/>
              <a:ea typeface="Nixie One"/>
              <a:cs typeface="Nixie One"/>
              <a:sym typeface="Nixie One"/>
            </a:endParaRPr>
          </a:p>
          <a:p>
            <a:pPr marL="457200" lvl="0" indent="-317500" algn="l" rtl="0">
              <a:spcBef>
                <a:spcPts val="0"/>
              </a:spcBef>
              <a:spcAft>
                <a:spcPts val="0"/>
              </a:spcAft>
              <a:buClr>
                <a:srgbClr val="F3F3F3"/>
              </a:buClr>
              <a:buSzPts val="1400"/>
              <a:buFont typeface="Nixie One"/>
              <a:buAutoNum type="arabicPeriod"/>
            </a:pPr>
            <a:r>
              <a:rPr lang="en" b="1">
                <a:solidFill>
                  <a:srgbClr val="F3F3F3"/>
                </a:solidFill>
                <a:latin typeface="Nixie One"/>
                <a:ea typeface="Nixie One"/>
                <a:cs typeface="Nixie One"/>
                <a:sym typeface="Nixie One"/>
              </a:rPr>
              <a:t>Connect your results to your question and explain if your prediction was right or wrong and why.</a:t>
            </a:r>
            <a:endParaRPr b="1">
              <a:solidFill>
                <a:srgbClr val="F3F3F3"/>
              </a:solidFill>
              <a:latin typeface="Nixie One"/>
              <a:ea typeface="Nixie One"/>
              <a:cs typeface="Nixie One"/>
              <a:sym typeface="Nixie On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5"/>
          <p:cNvSpPr txBox="1">
            <a:spLocks noGrp="1"/>
          </p:cNvSpPr>
          <p:nvPr>
            <p:ph type="body" idx="4294967295"/>
          </p:nvPr>
        </p:nvSpPr>
        <p:spPr>
          <a:xfrm>
            <a:off x="1071600" y="13400"/>
            <a:ext cx="7000800" cy="605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My Question:</a:t>
            </a:r>
            <a:endParaRPr b="1"/>
          </a:p>
        </p:txBody>
      </p:sp>
      <p:sp>
        <p:nvSpPr>
          <p:cNvPr id="595" name="Google Shape;595;p55"/>
          <p:cNvSpPr txBox="1">
            <a:spLocks noGrp="1"/>
          </p:cNvSpPr>
          <p:nvPr>
            <p:ph type="body" idx="4294967295"/>
          </p:nvPr>
        </p:nvSpPr>
        <p:spPr>
          <a:xfrm>
            <a:off x="621900" y="2269200"/>
            <a:ext cx="7900200" cy="2787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Hypothesis (Prediction): </a:t>
            </a:r>
            <a:endParaRPr b="1"/>
          </a:p>
          <a:p>
            <a:pPr marL="0" lvl="0" indent="0" algn="l" rtl="0">
              <a:spcBef>
                <a:spcPts val="600"/>
              </a:spcBef>
              <a:spcAft>
                <a:spcPts val="0"/>
              </a:spcAft>
              <a:buNone/>
            </a:pPr>
            <a:r>
              <a:rPr lang="en" b="1"/>
              <a:t>I think...</a:t>
            </a:r>
            <a:endParaRPr b="1"/>
          </a:p>
          <a:p>
            <a:pPr marL="0" lvl="0" indent="0" algn="l" rtl="0">
              <a:spcBef>
                <a:spcPts val="600"/>
              </a:spcBef>
              <a:spcAft>
                <a:spcPts val="0"/>
              </a:spcAft>
              <a:buNone/>
            </a:pPr>
            <a:endParaRPr b="1"/>
          </a:p>
          <a:p>
            <a:pPr marL="0" lvl="0" indent="0" algn="l" rtl="0">
              <a:spcBef>
                <a:spcPts val="600"/>
              </a:spcBef>
              <a:spcAft>
                <a:spcPts val="0"/>
              </a:spcAft>
              <a:buNone/>
            </a:pPr>
            <a:r>
              <a:rPr lang="en" b="1"/>
              <a:t>because… </a:t>
            </a:r>
            <a:endParaRPr b="1"/>
          </a:p>
        </p:txBody>
      </p:sp>
      <p:cxnSp>
        <p:nvCxnSpPr>
          <p:cNvPr id="596" name="Google Shape;596;p55"/>
          <p:cNvCxnSpPr/>
          <p:nvPr/>
        </p:nvCxnSpPr>
        <p:spPr>
          <a:xfrm rot="10800000" flipH="1">
            <a:off x="0" y="9800"/>
            <a:ext cx="1071600" cy="3600"/>
          </a:xfrm>
          <a:prstGeom prst="straightConnector1">
            <a:avLst/>
          </a:prstGeom>
          <a:noFill/>
          <a:ln w="114300" cap="flat" cmpd="sng">
            <a:solidFill>
              <a:srgbClr val="7F6000"/>
            </a:solidFill>
            <a:prstDash val="solid"/>
            <a:round/>
            <a:headEnd type="none" w="med" len="med"/>
            <a:tailEnd type="none" w="med" len="med"/>
          </a:ln>
        </p:spPr>
      </p:cxnSp>
      <p:grpSp>
        <p:nvGrpSpPr>
          <p:cNvPr id="597" name="Google Shape;597;p55"/>
          <p:cNvGrpSpPr/>
          <p:nvPr/>
        </p:nvGrpSpPr>
        <p:grpSpPr>
          <a:xfrm>
            <a:off x="20617" y="13400"/>
            <a:ext cx="1030375" cy="915625"/>
            <a:chOff x="1870380" y="3263400"/>
            <a:chExt cx="1030375" cy="915625"/>
          </a:xfrm>
        </p:grpSpPr>
        <p:sp>
          <p:nvSpPr>
            <p:cNvPr id="598" name="Google Shape;598;p55"/>
            <p:cNvSpPr/>
            <p:nvPr/>
          </p:nvSpPr>
          <p:spPr>
            <a:xfrm rot="-10">
              <a:off x="1870380" y="32634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Roboto Slab"/>
                <a:ea typeface="Roboto Slab"/>
                <a:cs typeface="Roboto Slab"/>
                <a:sym typeface="Roboto Slab"/>
              </a:endParaRPr>
            </a:p>
          </p:txBody>
        </p:sp>
        <p:sp>
          <p:nvSpPr>
            <p:cNvPr id="599" name="Google Shape;599;p55"/>
            <p:cNvSpPr txBox="1"/>
            <p:nvPr/>
          </p:nvSpPr>
          <p:spPr>
            <a:xfrm>
              <a:off x="2198763" y="3327925"/>
              <a:ext cx="287400" cy="8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Nixie One"/>
                  <a:ea typeface="Nixie One"/>
                  <a:cs typeface="Nixie One"/>
                  <a:sym typeface="Nixie One"/>
                </a:rPr>
                <a:t>5</a:t>
              </a:r>
              <a:endParaRPr sz="3600">
                <a:latin typeface="Nixie One"/>
                <a:ea typeface="Nixie One"/>
                <a:cs typeface="Nixie One"/>
                <a:sym typeface="Nixie One"/>
              </a:endParaRPr>
            </a:p>
          </p:txBody>
        </p:sp>
      </p:grpSp>
      <p:sp>
        <p:nvSpPr>
          <p:cNvPr id="600" name="Google Shape;600;p55"/>
          <p:cNvSpPr/>
          <p:nvPr/>
        </p:nvSpPr>
        <p:spPr>
          <a:xfrm rot="-10">
            <a:off x="8093017" y="152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Start Your Thinking!</a:t>
            </a:r>
            <a:endParaRPr>
              <a:latin typeface="Roboto Slab"/>
              <a:ea typeface="Roboto Slab"/>
              <a:cs typeface="Roboto Slab"/>
              <a:sym typeface="Roboto Slab"/>
            </a:endParaRPr>
          </a:p>
        </p:txBody>
      </p:sp>
      <p:cxnSp>
        <p:nvCxnSpPr>
          <p:cNvPr id="601" name="Google Shape;601;p55"/>
          <p:cNvCxnSpPr/>
          <p:nvPr/>
        </p:nvCxnSpPr>
        <p:spPr>
          <a:xfrm rot="10800000" flipH="1">
            <a:off x="8072400" y="11600"/>
            <a:ext cx="1071600" cy="3600"/>
          </a:xfrm>
          <a:prstGeom prst="straightConnector1">
            <a:avLst/>
          </a:prstGeom>
          <a:noFill/>
          <a:ln w="114300" cap="flat" cmpd="sng">
            <a:solidFill>
              <a:srgbClr val="7F6000"/>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p:nvPr/>
        </p:nvSpPr>
        <p:spPr>
          <a:xfrm>
            <a:off x="1790250" y="522800"/>
            <a:ext cx="5563500" cy="5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rgbClr val="FFFFFF"/>
                </a:solidFill>
                <a:latin typeface="Roboto Slab"/>
                <a:ea typeface="Roboto Slab"/>
                <a:cs typeface="Roboto Slab"/>
                <a:sym typeface="Roboto Slab"/>
              </a:rPr>
              <a:t>Student Project Board</a:t>
            </a:r>
            <a:endParaRPr sz="3200">
              <a:solidFill>
                <a:srgbClr val="FFFFFF"/>
              </a:solidFill>
              <a:latin typeface="Roboto Slab"/>
              <a:ea typeface="Roboto Slab"/>
              <a:cs typeface="Roboto Slab"/>
              <a:sym typeface="Roboto Slab"/>
            </a:endParaRPr>
          </a:p>
        </p:txBody>
      </p:sp>
      <p:sp>
        <p:nvSpPr>
          <p:cNvPr id="168" name="Google Shape;168;p20">
            <a:hlinkClick r:id="rId3" action="ppaction://hlinksldjump"/>
          </p:cNvPr>
          <p:cNvSpPr/>
          <p:nvPr/>
        </p:nvSpPr>
        <p:spPr>
          <a:xfrm rot="-18">
            <a:off x="3820969" y="1536929"/>
            <a:ext cx="1508760" cy="2607492"/>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chemeClr val="accent3"/>
                </a:solidFill>
                <a:uFill>
                  <a:noFill/>
                </a:uFill>
                <a:latin typeface="Roboto Slab"/>
                <a:ea typeface="Roboto Slab"/>
                <a:cs typeface="Roboto Slab"/>
                <a:sym typeface="Roboto Slab"/>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The Strength of Magnets!</a:t>
            </a:r>
            <a:endParaRPr sz="2100">
              <a:solidFill>
                <a:schemeClr val="accent3"/>
              </a:solidFill>
              <a:latin typeface="Roboto Slab"/>
              <a:ea typeface="Roboto Slab"/>
              <a:cs typeface="Roboto Slab"/>
              <a:sym typeface="Roboto Slab"/>
            </a:endParaRPr>
          </a:p>
        </p:txBody>
      </p:sp>
      <p:sp>
        <p:nvSpPr>
          <p:cNvPr id="169" name="Google Shape;169;p20">
            <a:hlinkClick r:id="rId4" action="ppaction://hlinksldjump"/>
          </p:cNvPr>
          <p:cNvSpPr/>
          <p:nvPr/>
        </p:nvSpPr>
        <p:spPr>
          <a:xfrm rot="-17">
            <a:off x="5481599" y="1536929"/>
            <a:ext cx="1508760" cy="2607493"/>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chemeClr val="accent3"/>
                </a:solidFill>
                <a:uFill>
                  <a:noFill/>
                </a:uFill>
                <a:latin typeface="Roboto Slab"/>
                <a:ea typeface="Roboto Slab"/>
                <a:cs typeface="Roboto Slab"/>
                <a:sym typeface="Roboto Slab"/>
                <a:hlinkClick r:id="rId4"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Static Electricity</a:t>
            </a:r>
            <a:endParaRPr sz="2100">
              <a:solidFill>
                <a:schemeClr val="accent3"/>
              </a:solidFill>
              <a:latin typeface="Roboto Slab"/>
              <a:ea typeface="Roboto Slab"/>
              <a:cs typeface="Roboto Slab"/>
              <a:sym typeface="Roboto Slab"/>
            </a:endParaRPr>
          </a:p>
        </p:txBody>
      </p:sp>
      <p:sp>
        <p:nvSpPr>
          <p:cNvPr id="170" name="Google Shape;170;p20">
            <a:hlinkClick r:id="rId5" action="ppaction://hlinksldjump"/>
          </p:cNvPr>
          <p:cNvSpPr/>
          <p:nvPr/>
        </p:nvSpPr>
        <p:spPr>
          <a:xfrm rot="-18">
            <a:off x="499710" y="1536929"/>
            <a:ext cx="1508760" cy="2607492"/>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chemeClr val="accent3"/>
                </a:solidFill>
                <a:uFill>
                  <a:noFill/>
                </a:uFill>
                <a:latin typeface="Roboto Slab"/>
                <a:ea typeface="Roboto Slab"/>
                <a:cs typeface="Roboto Slab"/>
                <a:sym typeface="Roboto Slab"/>
                <a:hlinkClick r:id="rId5"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All About Magnets!</a:t>
            </a:r>
            <a:endParaRPr sz="2100">
              <a:solidFill>
                <a:schemeClr val="accent3"/>
              </a:solidFill>
              <a:latin typeface="Roboto Slab"/>
              <a:ea typeface="Roboto Slab"/>
              <a:cs typeface="Roboto Slab"/>
              <a:sym typeface="Roboto Slab"/>
            </a:endParaRPr>
          </a:p>
        </p:txBody>
      </p:sp>
      <p:sp>
        <p:nvSpPr>
          <p:cNvPr id="171" name="Google Shape;171;p20"/>
          <p:cNvSpPr txBox="1"/>
          <p:nvPr/>
        </p:nvSpPr>
        <p:spPr>
          <a:xfrm>
            <a:off x="937675" y="3026052"/>
            <a:ext cx="343800" cy="12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0">
                <a:solidFill>
                  <a:schemeClr val="accent3"/>
                </a:solidFill>
                <a:uFill>
                  <a:noFill/>
                </a:uFill>
                <a:latin typeface="Nixie One"/>
                <a:ea typeface="Nixie One"/>
                <a:cs typeface="Nixie One"/>
                <a:sym typeface="Nixie One"/>
                <a:hlinkClick r:id="rId5"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a:t>
            </a:r>
            <a:endParaRPr sz="7000">
              <a:solidFill>
                <a:schemeClr val="accent3"/>
              </a:solidFill>
              <a:latin typeface="Nixie One"/>
              <a:ea typeface="Nixie One"/>
              <a:cs typeface="Nixie One"/>
              <a:sym typeface="Nixie One"/>
            </a:endParaRPr>
          </a:p>
        </p:txBody>
      </p:sp>
      <p:sp>
        <p:nvSpPr>
          <p:cNvPr id="172" name="Google Shape;172;p20"/>
          <p:cNvSpPr txBox="1"/>
          <p:nvPr/>
        </p:nvSpPr>
        <p:spPr>
          <a:xfrm>
            <a:off x="4258934" y="3026052"/>
            <a:ext cx="343800" cy="12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0">
                <a:solidFill>
                  <a:schemeClr val="accent3"/>
                </a:solidFill>
                <a:uFill>
                  <a:noFill/>
                </a:uFill>
                <a:latin typeface="Nixie One"/>
                <a:ea typeface="Nixie One"/>
                <a:cs typeface="Nixie One"/>
                <a:sym typeface="Nixie One"/>
                <a:hlinkClick r:id="rId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3</a:t>
            </a:r>
            <a:endParaRPr sz="7000">
              <a:solidFill>
                <a:schemeClr val="accent3"/>
              </a:solidFill>
              <a:latin typeface="Nixie One"/>
              <a:ea typeface="Nixie One"/>
              <a:cs typeface="Nixie One"/>
              <a:sym typeface="Nixie One"/>
            </a:endParaRPr>
          </a:p>
        </p:txBody>
      </p:sp>
      <p:sp>
        <p:nvSpPr>
          <p:cNvPr id="173" name="Google Shape;173;p20"/>
          <p:cNvSpPr txBox="1"/>
          <p:nvPr/>
        </p:nvSpPr>
        <p:spPr>
          <a:xfrm>
            <a:off x="5919564" y="3026052"/>
            <a:ext cx="343800" cy="12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0">
                <a:solidFill>
                  <a:schemeClr val="accent3"/>
                </a:solidFill>
                <a:uFill>
                  <a:noFill/>
                </a:uFill>
                <a:latin typeface="Nixie One"/>
                <a:ea typeface="Nixie One"/>
                <a:cs typeface="Nixie One"/>
                <a:sym typeface="Nixie One"/>
                <a:hlinkClick r:id="rId4"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4</a:t>
            </a:r>
            <a:endParaRPr sz="7000">
              <a:solidFill>
                <a:schemeClr val="accent3"/>
              </a:solidFill>
              <a:latin typeface="Nixie One"/>
              <a:ea typeface="Nixie One"/>
              <a:cs typeface="Nixie One"/>
              <a:sym typeface="Nixie One"/>
            </a:endParaRPr>
          </a:p>
        </p:txBody>
      </p:sp>
      <p:sp>
        <p:nvSpPr>
          <p:cNvPr id="174" name="Google Shape;174;p20">
            <a:hlinkClick r:id="rId6" action="ppaction://hlinksldjump"/>
          </p:cNvPr>
          <p:cNvSpPr/>
          <p:nvPr/>
        </p:nvSpPr>
        <p:spPr>
          <a:xfrm rot="-18">
            <a:off x="2160339" y="1536929"/>
            <a:ext cx="1508760" cy="2607492"/>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chemeClr val="accent3"/>
                </a:solidFill>
                <a:uFill>
                  <a:noFill/>
                </a:uFill>
                <a:latin typeface="Roboto Slab"/>
                <a:ea typeface="Roboto Slab"/>
                <a:cs typeface="Roboto Slab"/>
                <a:sym typeface="Roboto Slab"/>
                <a:hlinkClick r:id="rId6"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What do Magnets Like?</a:t>
            </a:r>
            <a:endParaRPr sz="2100">
              <a:solidFill>
                <a:schemeClr val="accent3"/>
              </a:solidFill>
              <a:latin typeface="Roboto Slab"/>
              <a:ea typeface="Roboto Slab"/>
              <a:cs typeface="Roboto Slab"/>
              <a:sym typeface="Roboto Slab"/>
            </a:endParaRPr>
          </a:p>
        </p:txBody>
      </p:sp>
      <p:sp>
        <p:nvSpPr>
          <p:cNvPr id="175" name="Google Shape;175;p20"/>
          <p:cNvSpPr txBox="1"/>
          <p:nvPr/>
        </p:nvSpPr>
        <p:spPr>
          <a:xfrm>
            <a:off x="2728327" y="3026052"/>
            <a:ext cx="343800" cy="124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0" dirty="0">
                <a:solidFill>
                  <a:schemeClr val="accent3"/>
                </a:solidFill>
                <a:uFill>
                  <a:noFill/>
                </a:uFill>
                <a:latin typeface="Nixie One"/>
                <a:ea typeface="Nixie One"/>
                <a:cs typeface="Nixie One"/>
                <a:sym typeface="Nixie One"/>
                <a:hlinkClick r:id="rId6"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2</a:t>
            </a:r>
            <a:endParaRPr sz="7000" dirty="0">
              <a:solidFill>
                <a:schemeClr val="accent3"/>
              </a:solidFill>
              <a:latin typeface="Nixie One"/>
              <a:ea typeface="Nixie One"/>
              <a:cs typeface="Nixie One"/>
              <a:sym typeface="Nixie One"/>
            </a:endParaRPr>
          </a:p>
        </p:txBody>
      </p:sp>
      <p:sp>
        <p:nvSpPr>
          <p:cNvPr id="176" name="Google Shape;176;p20"/>
          <p:cNvSpPr txBox="1"/>
          <p:nvPr/>
        </p:nvSpPr>
        <p:spPr>
          <a:xfrm>
            <a:off x="2140400" y="993750"/>
            <a:ext cx="4870500" cy="45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Nixie One"/>
                <a:ea typeface="Nixie One"/>
                <a:cs typeface="Nixie One"/>
                <a:sym typeface="Nixie One"/>
              </a:rPr>
              <a:t>Complete each section in order. </a:t>
            </a:r>
            <a:endParaRPr>
              <a:solidFill>
                <a:srgbClr val="FFFFFF"/>
              </a:solidFill>
              <a:latin typeface="Nixie One"/>
              <a:ea typeface="Nixie One"/>
              <a:cs typeface="Nixie One"/>
              <a:sym typeface="Nixie One"/>
            </a:endParaRPr>
          </a:p>
        </p:txBody>
      </p:sp>
      <p:sp>
        <p:nvSpPr>
          <p:cNvPr id="177" name="Google Shape;177;p20">
            <a:hlinkClick r:id="rId4" action="ppaction://hlinksldjump"/>
          </p:cNvPr>
          <p:cNvSpPr/>
          <p:nvPr/>
        </p:nvSpPr>
        <p:spPr>
          <a:xfrm rot="-17">
            <a:off x="7142228" y="1536929"/>
            <a:ext cx="1508760" cy="2607493"/>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chemeClr val="accent3"/>
                </a:solidFill>
                <a:uFill>
                  <a:noFill/>
                </a:uFill>
                <a:latin typeface="Roboto Slab"/>
                <a:ea typeface="Roboto Slab"/>
                <a:cs typeface="Roboto Slab"/>
                <a:sym typeface="Roboto Slab"/>
                <a:hlinkClick r:id="rId7"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Final Project</a:t>
            </a:r>
            <a:endParaRPr sz="2100">
              <a:solidFill>
                <a:schemeClr val="accent3"/>
              </a:solidFill>
              <a:latin typeface="Roboto Slab"/>
              <a:ea typeface="Roboto Slab"/>
              <a:cs typeface="Roboto Slab"/>
              <a:sym typeface="Roboto Slab"/>
            </a:endParaRPr>
          </a:p>
        </p:txBody>
      </p:sp>
      <p:cxnSp>
        <p:nvCxnSpPr>
          <p:cNvPr id="178" name="Google Shape;178;p20"/>
          <p:cNvCxnSpPr/>
          <p:nvPr/>
        </p:nvCxnSpPr>
        <p:spPr>
          <a:xfrm>
            <a:off x="9750" y="1490450"/>
            <a:ext cx="9137400" cy="0"/>
          </a:xfrm>
          <a:prstGeom prst="straightConnector1">
            <a:avLst/>
          </a:prstGeom>
          <a:noFill/>
          <a:ln w="114300" cap="flat" cmpd="sng">
            <a:solidFill>
              <a:srgbClr val="7F6000"/>
            </a:solidFill>
            <a:prstDash val="solid"/>
            <a:round/>
            <a:headEnd type="oval" w="med" len="med"/>
            <a:tailEnd type="oval" w="med" len="med"/>
          </a:ln>
        </p:spPr>
      </p:cxnSp>
      <p:sp>
        <p:nvSpPr>
          <p:cNvPr id="179" name="Google Shape;179;p20"/>
          <p:cNvSpPr txBox="1"/>
          <p:nvPr/>
        </p:nvSpPr>
        <p:spPr>
          <a:xfrm>
            <a:off x="7580193" y="3026052"/>
            <a:ext cx="343800" cy="12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0">
                <a:solidFill>
                  <a:schemeClr val="accent3"/>
                </a:solidFill>
                <a:latin typeface="Nixie One"/>
                <a:ea typeface="Nixie One"/>
                <a:cs typeface="Nixie One"/>
                <a:sym typeface="Nixie One"/>
              </a:rPr>
              <a:t>5</a:t>
            </a:r>
            <a:endParaRPr sz="7000">
              <a:solidFill>
                <a:schemeClr val="accent3"/>
              </a:solidFill>
              <a:latin typeface="Nixie One"/>
              <a:ea typeface="Nixie One"/>
              <a:cs typeface="Nixie One"/>
              <a:sym typeface="Nixie On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56"/>
          <p:cNvSpPr txBox="1">
            <a:spLocks noGrp="1"/>
          </p:cNvSpPr>
          <p:nvPr>
            <p:ph type="body" idx="4294967295"/>
          </p:nvPr>
        </p:nvSpPr>
        <p:spPr>
          <a:xfrm>
            <a:off x="1071600" y="13400"/>
            <a:ext cx="7000800" cy="609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Experiment Title: </a:t>
            </a:r>
            <a:r>
              <a:rPr lang="en" b="1">
                <a:latin typeface="Arial"/>
                <a:ea typeface="Arial"/>
                <a:cs typeface="Arial"/>
                <a:sym typeface="Arial"/>
              </a:rPr>
              <a:t>________________</a:t>
            </a:r>
            <a:endParaRPr b="1">
              <a:latin typeface="Arial"/>
              <a:ea typeface="Arial"/>
              <a:cs typeface="Arial"/>
              <a:sym typeface="Arial"/>
            </a:endParaRPr>
          </a:p>
        </p:txBody>
      </p:sp>
      <p:sp>
        <p:nvSpPr>
          <p:cNvPr id="607" name="Google Shape;607;p56"/>
          <p:cNvSpPr txBox="1">
            <a:spLocks noGrp="1"/>
          </p:cNvSpPr>
          <p:nvPr>
            <p:ph type="body" idx="4294967295"/>
          </p:nvPr>
        </p:nvSpPr>
        <p:spPr>
          <a:xfrm>
            <a:off x="305775" y="929025"/>
            <a:ext cx="8216400" cy="4127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800" b="1"/>
              <a:t>My Plan:</a:t>
            </a:r>
            <a:endParaRPr sz="2800" b="1"/>
          </a:p>
          <a:p>
            <a:pPr marL="0" lvl="0" indent="0" algn="l" rtl="0">
              <a:spcBef>
                <a:spcPts val="600"/>
              </a:spcBef>
              <a:spcAft>
                <a:spcPts val="0"/>
              </a:spcAft>
              <a:buNone/>
            </a:pPr>
            <a:r>
              <a:rPr lang="en" sz="2800" b="1"/>
              <a:t>Step 1:</a:t>
            </a:r>
            <a:endParaRPr sz="2800" b="1"/>
          </a:p>
          <a:p>
            <a:pPr marL="0" lvl="0" indent="0" algn="l" rtl="0">
              <a:spcBef>
                <a:spcPts val="600"/>
              </a:spcBef>
              <a:spcAft>
                <a:spcPts val="0"/>
              </a:spcAft>
              <a:buNone/>
            </a:pPr>
            <a:endParaRPr sz="2800" b="1"/>
          </a:p>
          <a:p>
            <a:pPr marL="0" lvl="0" indent="0" algn="l" rtl="0">
              <a:spcBef>
                <a:spcPts val="600"/>
              </a:spcBef>
              <a:spcAft>
                <a:spcPts val="0"/>
              </a:spcAft>
              <a:buNone/>
            </a:pPr>
            <a:r>
              <a:rPr lang="en" sz="2800" b="1"/>
              <a:t>Step 2:</a:t>
            </a:r>
            <a:endParaRPr sz="2800" b="1"/>
          </a:p>
          <a:p>
            <a:pPr marL="0" lvl="0" indent="0" algn="l" rtl="0">
              <a:spcBef>
                <a:spcPts val="600"/>
              </a:spcBef>
              <a:spcAft>
                <a:spcPts val="0"/>
              </a:spcAft>
              <a:buNone/>
            </a:pPr>
            <a:endParaRPr sz="2800" b="1"/>
          </a:p>
          <a:p>
            <a:pPr marL="0" lvl="0" indent="0" algn="l" rtl="0">
              <a:spcBef>
                <a:spcPts val="600"/>
              </a:spcBef>
              <a:spcAft>
                <a:spcPts val="0"/>
              </a:spcAft>
              <a:buNone/>
            </a:pPr>
            <a:r>
              <a:rPr lang="en" sz="2800" b="1"/>
              <a:t>Step 3:</a:t>
            </a:r>
            <a:endParaRPr sz="2800" b="1"/>
          </a:p>
          <a:p>
            <a:pPr marL="0" lvl="0" indent="0" algn="l" rtl="0">
              <a:spcBef>
                <a:spcPts val="600"/>
              </a:spcBef>
              <a:spcAft>
                <a:spcPts val="0"/>
              </a:spcAft>
              <a:buNone/>
            </a:pPr>
            <a:endParaRPr sz="2800" b="1"/>
          </a:p>
          <a:p>
            <a:pPr marL="0" lvl="0" indent="0" algn="l" rtl="0">
              <a:spcBef>
                <a:spcPts val="600"/>
              </a:spcBef>
              <a:spcAft>
                <a:spcPts val="0"/>
              </a:spcAft>
              <a:buNone/>
            </a:pPr>
            <a:r>
              <a:rPr lang="en" sz="2800" b="1"/>
              <a:t>Step 4:</a:t>
            </a:r>
            <a:endParaRPr sz="2800" b="1"/>
          </a:p>
        </p:txBody>
      </p:sp>
      <p:cxnSp>
        <p:nvCxnSpPr>
          <p:cNvPr id="608" name="Google Shape;608;p56"/>
          <p:cNvCxnSpPr/>
          <p:nvPr/>
        </p:nvCxnSpPr>
        <p:spPr>
          <a:xfrm rot="10800000" flipH="1">
            <a:off x="0" y="9800"/>
            <a:ext cx="1071600" cy="3600"/>
          </a:xfrm>
          <a:prstGeom prst="straightConnector1">
            <a:avLst/>
          </a:prstGeom>
          <a:noFill/>
          <a:ln w="114300" cap="flat" cmpd="sng">
            <a:solidFill>
              <a:srgbClr val="7F6000"/>
            </a:solidFill>
            <a:prstDash val="solid"/>
            <a:round/>
            <a:headEnd type="none" w="med" len="med"/>
            <a:tailEnd type="none" w="med" len="med"/>
          </a:ln>
        </p:spPr>
      </p:cxnSp>
      <p:grpSp>
        <p:nvGrpSpPr>
          <p:cNvPr id="609" name="Google Shape;609;p56"/>
          <p:cNvGrpSpPr/>
          <p:nvPr/>
        </p:nvGrpSpPr>
        <p:grpSpPr>
          <a:xfrm>
            <a:off x="20617" y="13400"/>
            <a:ext cx="1030375" cy="915625"/>
            <a:chOff x="1870380" y="3263400"/>
            <a:chExt cx="1030375" cy="915625"/>
          </a:xfrm>
        </p:grpSpPr>
        <p:sp>
          <p:nvSpPr>
            <p:cNvPr id="610" name="Google Shape;610;p56"/>
            <p:cNvSpPr/>
            <p:nvPr/>
          </p:nvSpPr>
          <p:spPr>
            <a:xfrm rot="-10">
              <a:off x="1870380" y="32634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Roboto Slab"/>
                <a:ea typeface="Roboto Slab"/>
                <a:cs typeface="Roboto Slab"/>
                <a:sym typeface="Roboto Slab"/>
              </a:endParaRPr>
            </a:p>
          </p:txBody>
        </p:sp>
        <p:sp>
          <p:nvSpPr>
            <p:cNvPr id="611" name="Google Shape;611;p56"/>
            <p:cNvSpPr txBox="1"/>
            <p:nvPr/>
          </p:nvSpPr>
          <p:spPr>
            <a:xfrm>
              <a:off x="2198763" y="3327925"/>
              <a:ext cx="287400" cy="8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Nixie One"/>
                  <a:ea typeface="Nixie One"/>
                  <a:cs typeface="Nixie One"/>
                  <a:sym typeface="Nixie One"/>
                </a:rPr>
                <a:t>5</a:t>
              </a:r>
              <a:endParaRPr sz="3600">
                <a:latin typeface="Nixie One"/>
                <a:ea typeface="Nixie One"/>
                <a:cs typeface="Nixie One"/>
                <a:sym typeface="Nixie One"/>
              </a:endParaRPr>
            </a:p>
          </p:txBody>
        </p:sp>
      </p:grpSp>
      <p:sp>
        <p:nvSpPr>
          <p:cNvPr id="612" name="Google Shape;612;p56"/>
          <p:cNvSpPr/>
          <p:nvPr/>
        </p:nvSpPr>
        <p:spPr>
          <a:xfrm rot="-10">
            <a:off x="8093017" y="152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Enrich Your Thinking!</a:t>
            </a:r>
            <a:endParaRPr>
              <a:latin typeface="Roboto Slab"/>
              <a:ea typeface="Roboto Slab"/>
              <a:cs typeface="Roboto Slab"/>
              <a:sym typeface="Roboto Slab"/>
            </a:endParaRPr>
          </a:p>
        </p:txBody>
      </p:sp>
      <p:cxnSp>
        <p:nvCxnSpPr>
          <p:cNvPr id="613" name="Google Shape;613;p56"/>
          <p:cNvCxnSpPr/>
          <p:nvPr/>
        </p:nvCxnSpPr>
        <p:spPr>
          <a:xfrm rot="10800000" flipH="1">
            <a:off x="8072400" y="11600"/>
            <a:ext cx="1071600" cy="3600"/>
          </a:xfrm>
          <a:prstGeom prst="straightConnector1">
            <a:avLst/>
          </a:prstGeom>
          <a:noFill/>
          <a:ln w="114300" cap="flat" cmpd="sng">
            <a:solidFill>
              <a:srgbClr val="7F6000"/>
            </a:solidFill>
            <a:prstDash val="solid"/>
            <a:round/>
            <a:headEnd type="none" w="med" len="med"/>
            <a:tailEnd type="non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57"/>
          <p:cNvSpPr txBox="1">
            <a:spLocks noGrp="1"/>
          </p:cNvSpPr>
          <p:nvPr>
            <p:ph type="body" idx="4294967295"/>
          </p:nvPr>
        </p:nvSpPr>
        <p:spPr>
          <a:xfrm>
            <a:off x="1071600" y="13400"/>
            <a:ext cx="7000800" cy="605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u="sng"/>
              <a:t>Observation and Recording Chart</a:t>
            </a:r>
            <a:endParaRPr b="1" u="sng"/>
          </a:p>
        </p:txBody>
      </p:sp>
      <p:sp>
        <p:nvSpPr>
          <p:cNvPr id="619" name="Google Shape;619;p57"/>
          <p:cNvSpPr txBox="1">
            <a:spLocks noGrp="1"/>
          </p:cNvSpPr>
          <p:nvPr>
            <p:ph type="body" idx="4294967295"/>
          </p:nvPr>
        </p:nvSpPr>
        <p:spPr>
          <a:xfrm>
            <a:off x="502350" y="1059275"/>
            <a:ext cx="8019900" cy="3996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1400" b="1"/>
          </a:p>
        </p:txBody>
      </p:sp>
      <p:cxnSp>
        <p:nvCxnSpPr>
          <p:cNvPr id="620" name="Google Shape;620;p57"/>
          <p:cNvCxnSpPr/>
          <p:nvPr/>
        </p:nvCxnSpPr>
        <p:spPr>
          <a:xfrm rot="10800000" flipH="1">
            <a:off x="0" y="9800"/>
            <a:ext cx="1071600" cy="3600"/>
          </a:xfrm>
          <a:prstGeom prst="straightConnector1">
            <a:avLst/>
          </a:prstGeom>
          <a:noFill/>
          <a:ln w="114300" cap="flat" cmpd="sng">
            <a:solidFill>
              <a:srgbClr val="7F6000"/>
            </a:solidFill>
            <a:prstDash val="solid"/>
            <a:round/>
            <a:headEnd type="none" w="med" len="med"/>
            <a:tailEnd type="none" w="med" len="med"/>
          </a:ln>
        </p:spPr>
      </p:cxnSp>
      <p:grpSp>
        <p:nvGrpSpPr>
          <p:cNvPr id="621" name="Google Shape;621;p57"/>
          <p:cNvGrpSpPr/>
          <p:nvPr/>
        </p:nvGrpSpPr>
        <p:grpSpPr>
          <a:xfrm>
            <a:off x="20617" y="13400"/>
            <a:ext cx="1030375" cy="915625"/>
            <a:chOff x="1870380" y="3263400"/>
            <a:chExt cx="1030375" cy="915625"/>
          </a:xfrm>
        </p:grpSpPr>
        <p:sp>
          <p:nvSpPr>
            <p:cNvPr id="622" name="Google Shape;622;p57"/>
            <p:cNvSpPr/>
            <p:nvPr/>
          </p:nvSpPr>
          <p:spPr>
            <a:xfrm rot="-10">
              <a:off x="1870380" y="32634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Roboto Slab"/>
                <a:ea typeface="Roboto Slab"/>
                <a:cs typeface="Roboto Slab"/>
                <a:sym typeface="Roboto Slab"/>
              </a:endParaRPr>
            </a:p>
          </p:txBody>
        </p:sp>
        <p:sp>
          <p:nvSpPr>
            <p:cNvPr id="623" name="Google Shape;623;p57"/>
            <p:cNvSpPr txBox="1"/>
            <p:nvPr/>
          </p:nvSpPr>
          <p:spPr>
            <a:xfrm>
              <a:off x="2198763" y="3327925"/>
              <a:ext cx="287400" cy="8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Nixie One"/>
                  <a:ea typeface="Nixie One"/>
                  <a:cs typeface="Nixie One"/>
                  <a:sym typeface="Nixie One"/>
                </a:rPr>
                <a:t>5</a:t>
              </a:r>
              <a:endParaRPr sz="3600">
                <a:latin typeface="Nixie One"/>
                <a:ea typeface="Nixie One"/>
                <a:cs typeface="Nixie One"/>
                <a:sym typeface="Nixie One"/>
              </a:endParaRPr>
            </a:p>
          </p:txBody>
        </p:sp>
      </p:grpSp>
      <p:sp>
        <p:nvSpPr>
          <p:cNvPr id="624" name="Google Shape;624;p57"/>
          <p:cNvSpPr/>
          <p:nvPr/>
        </p:nvSpPr>
        <p:spPr>
          <a:xfrm rot="-10">
            <a:off x="8093017" y="152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Enrich Your Thinking!</a:t>
            </a:r>
            <a:endParaRPr>
              <a:latin typeface="Roboto Slab"/>
              <a:ea typeface="Roboto Slab"/>
              <a:cs typeface="Roboto Slab"/>
              <a:sym typeface="Roboto Slab"/>
            </a:endParaRPr>
          </a:p>
        </p:txBody>
      </p:sp>
      <p:cxnSp>
        <p:nvCxnSpPr>
          <p:cNvPr id="625" name="Google Shape;625;p57"/>
          <p:cNvCxnSpPr/>
          <p:nvPr/>
        </p:nvCxnSpPr>
        <p:spPr>
          <a:xfrm rot="10800000" flipH="1">
            <a:off x="8072400" y="11600"/>
            <a:ext cx="1071600" cy="3600"/>
          </a:xfrm>
          <a:prstGeom prst="straightConnector1">
            <a:avLst/>
          </a:prstGeom>
          <a:noFill/>
          <a:ln w="114300" cap="flat" cmpd="sng">
            <a:solidFill>
              <a:srgbClr val="7F6000"/>
            </a:solidFill>
            <a:prstDash val="solid"/>
            <a:round/>
            <a:headEnd type="none" w="med" len="med"/>
            <a:tailEnd type="non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8"/>
          <p:cNvSpPr txBox="1">
            <a:spLocks noGrp="1"/>
          </p:cNvSpPr>
          <p:nvPr>
            <p:ph type="body" idx="4294967295"/>
          </p:nvPr>
        </p:nvSpPr>
        <p:spPr>
          <a:xfrm>
            <a:off x="1071600" y="13400"/>
            <a:ext cx="7000800" cy="605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u="sng"/>
              <a:t>Analyzing My Results:</a:t>
            </a:r>
            <a:endParaRPr b="1" u="sng"/>
          </a:p>
        </p:txBody>
      </p:sp>
      <p:sp>
        <p:nvSpPr>
          <p:cNvPr id="631" name="Google Shape;631;p58"/>
          <p:cNvSpPr txBox="1">
            <a:spLocks noGrp="1"/>
          </p:cNvSpPr>
          <p:nvPr>
            <p:ph type="body" idx="4294967295"/>
          </p:nvPr>
        </p:nvSpPr>
        <p:spPr>
          <a:xfrm>
            <a:off x="502350" y="1059275"/>
            <a:ext cx="8019900" cy="3996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I noticed:</a:t>
            </a:r>
            <a:endParaRPr b="1"/>
          </a:p>
          <a:p>
            <a:pPr marL="0" lvl="0" indent="0" algn="l" rtl="0">
              <a:spcBef>
                <a:spcPts val="600"/>
              </a:spcBef>
              <a:spcAft>
                <a:spcPts val="0"/>
              </a:spcAft>
              <a:buNone/>
            </a:pPr>
            <a:endParaRPr b="1"/>
          </a:p>
          <a:p>
            <a:pPr marL="0" lvl="0" indent="0" algn="l" rtl="0">
              <a:spcBef>
                <a:spcPts val="600"/>
              </a:spcBef>
              <a:spcAft>
                <a:spcPts val="0"/>
              </a:spcAft>
              <a:buNone/>
            </a:pPr>
            <a:endParaRPr b="1"/>
          </a:p>
          <a:p>
            <a:pPr marL="0" lvl="0" indent="0" algn="l" rtl="0">
              <a:spcBef>
                <a:spcPts val="600"/>
              </a:spcBef>
              <a:spcAft>
                <a:spcPts val="0"/>
              </a:spcAft>
              <a:buNone/>
            </a:pPr>
            <a:endParaRPr b="1"/>
          </a:p>
          <a:p>
            <a:pPr marL="0" lvl="0" indent="0" algn="l" rtl="0">
              <a:spcBef>
                <a:spcPts val="600"/>
              </a:spcBef>
              <a:spcAft>
                <a:spcPts val="0"/>
              </a:spcAft>
              <a:buNone/>
            </a:pPr>
            <a:r>
              <a:rPr lang="en" b="1"/>
              <a:t>I think this happened because:</a:t>
            </a:r>
            <a:endParaRPr b="1"/>
          </a:p>
        </p:txBody>
      </p:sp>
      <p:cxnSp>
        <p:nvCxnSpPr>
          <p:cNvPr id="632" name="Google Shape;632;p58"/>
          <p:cNvCxnSpPr/>
          <p:nvPr/>
        </p:nvCxnSpPr>
        <p:spPr>
          <a:xfrm rot="10800000" flipH="1">
            <a:off x="0" y="9800"/>
            <a:ext cx="1071600" cy="3600"/>
          </a:xfrm>
          <a:prstGeom prst="straightConnector1">
            <a:avLst/>
          </a:prstGeom>
          <a:noFill/>
          <a:ln w="114300" cap="flat" cmpd="sng">
            <a:solidFill>
              <a:srgbClr val="7F6000"/>
            </a:solidFill>
            <a:prstDash val="solid"/>
            <a:round/>
            <a:headEnd type="none" w="med" len="med"/>
            <a:tailEnd type="none" w="med" len="med"/>
          </a:ln>
        </p:spPr>
      </p:cxnSp>
      <p:grpSp>
        <p:nvGrpSpPr>
          <p:cNvPr id="633" name="Google Shape;633;p58"/>
          <p:cNvGrpSpPr/>
          <p:nvPr/>
        </p:nvGrpSpPr>
        <p:grpSpPr>
          <a:xfrm>
            <a:off x="20617" y="13400"/>
            <a:ext cx="1030375" cy="915625"/>
            <a:chOff x="1870380" y="3263400"/>
            <a:chExt cx="1030375" cy="915625"/>
          </a:xfrm>
        </p:grpSpPr>
        <p:sp>
          <p:nvSpPr>
            <p:cNvPr id="634" name="Google Shape;634;p58"/>
            <p:cNvSpPr/>
            <p:nvPr/>
          </p:nvSpPr>
          <p:spPr>
            <a:xfrm rot="-10">
              <a:off x="1870380" y="32634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Roboto Slab"/>
                <a:ea typeface="Roboto Slab"/>
                <a:cs typeface="Roboto Slab"/>
                <a:sym typeface="Roboto Slab"/>
              </a:endParaRPr>
            </a:p>
          </p:txBody>
        </p:sp>
        <p:sp>
          <p:nvSpPr>
            <p:cNvPr id="635" name="Google Shape;635;p58"/>
            <p:cNvSpPr txBox="1"/>
            <p:nvPr/>
          </p:nvSpPr>
          <p:spPr>
            <a:xfrm>
              <a:off x="2198763" y="3327925"/>
              <a:ext cx="287400" cy="8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Nixie One"/>
                  <a:ea typeface="Nixie One"/>
                  <a:cs typeface="Nixie One"/>
                  <a:sym typeface="Nixie One"/>
                </a:rPr>
                <a:t>5</a:t>
              </a:r>
              <a:endParaRPr sz="3600">
                <a:latin typeface="Nixie One"/>
                <a:ea typeface="Nixie One"/>
                <a:cs typeface="Nixie One"/>
                <a:sym typeface="Nixie One"/>
              </a:endParaRPr>
            </a:p>
          </p:txBody>
        </p:sp>
      </p:grpSp>
      <p:sp>
        <p:nvSpPr>
          <p:cNvPr id="636" name="Google Shape;636;p58"/>
          <p:cNvSpPr/>
          <p:nvPr/>
        </p:nvSpPr>
        <p:spPr>
          <a:xfrm rot="-10">
            <a:off x="8093017" y="152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Connect Your Thinking!</a:t>
            </a:r>
            <a:endParaRPr>
              <a:latin typeface="Roboto Slab"/>
              <a:ea typeface="Roboto Slab"/>
              <a:cs typeface="Roboto Slab"/>
              <a:sym typeface="Roboto Slab"/>
            </a:endParaRPr>
          </a:p>
        </p:txBody>
      </p:sp>
      <p:cxnSp>
        <p:nvCxnSpPr>
          <p:cNvPr id="637" name="Google Shape;637;p58"/>
          <p:cNvCxnSpPr/>
          <p:nvPr/>
        </p:nvCxnSpPr>
        <p:spPr>
          <a:xfrm rot="10800000" flipH="1">
            <a:off x="8072400" y="11600"/>
            <a:ext cx="1071600" cy="3600"/>
          </a:xfrm>
          <a:prstGeom prst="straightConnector1">
            <a:avLst/>
          </a:prstGeom>
          <a:noFill/>
          <a:ln w="114300" cap="flat" cmpd="sng">
            <a:solidFill>
              <a:srgbClr val="7F6000"/>
            </a:solidFill>
            <a:prstDash val="solid"/>
            <a:round/>
            <a:headEnd type="none" w="med" len="med"/>
            <a:tailEnd type="non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cxnSp>
        <p:nvCxnSpPr>
          <p:cNvPr id="642" name="Google Shape;642;p59"/>
          <p:cNvCxnSpPr/>
          <p:nvPr/>
        </p:nvCxnSpPr>
        <p:spPr>
          <a:xfrm rot="10800000" flipH="1">
            <a:off x="0" y="9800"/>
            <a:ext cx="1071600" cy="3600"/>
          </a:xfrm>
          <a:prstGeom prst="straightConnector1">
            <a:avLst/>
          </a:prstGeom>
          <a:noFill/>
          <a:ln w="114300" cap="flat" cmpd="sng">
            <a:solidFill>
              <a:srgbClr val="7F6000"/>
            </a:solidFill>
            <a:prstDash val="solid"/>
            <a:round/>
            <a:headEnd type="none" w="med" len="med"/>
            <a:tailEnd type="none" w="med" len="med"/>
          </a:ln>
        </p:spPr>
      </p:cxnSp>
      <p:grpSp>
        <p:nvGrpSpPr>
          <p:cNvPr id="643" name="Google Shape;643;p59"/>
          <p:cNvGrpSpPr/>
          <p:nvPr/>
        </p:nvGrpSpPr>
        <p:grpSpPr>
          <a:xfrm>
            <a:off x="20617" y="13400"/>
            <a:ext cx="1030375" cy="915625"/>
            <a:chOff x="1870380" y="3263400"/>
            <a:chExt cx="1030375" cy="915625"/>
          </a:xfrm>
        </p:grpSpPr>
        <p:sp>
          <p:nvSpPr>
            <p:cNvPr id="644" name="Google Shape;644;p59"/>
            <p:cNvSpPr/>
            <p:nvPr/>
          </p:nvSpPr>
          <p:spPr>
            <a:xfrm rot="-10">
              <a:off x="1870380" y="32634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Roboto Slab"/>
                <a:ea typeface="Roboto Slab"/>
                <a:cs typeface="Roboto Slab"/>
                <a:sym typeface="Roboto Slab"/>
              </a:endParaRPr>
            </a:p>
          </p:txBody>
        </p:sp>
        <p:sp>
          <p:nvSpPr>
            <p:cNvPr id="645" name="Google Shape;645;p59"/>
            <p:cNvSpPr txBox="1"/>
            <p:nvPr/>
          </p:nvSpPr>
          <p:spPr>
            <a:xfrm>
              <a:off x="2198763" y="3327925"/>
              <a:ext cx="287400" cy="8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Nixie One"/>
                  <a:ea typeface="Nixie One"/>
                  <a:cs typeface="Nixie One"/>
                  <a:sym typeface="Nixie One"/>
                </a:rPr>
                <a:t>5</a:t>
              </a:r>
              <a:endParaRPr sz="3600">
                <a:latin typeface="Nixie One"/>
                <a:ea typeface="Nixie One"/>
                <a:cs typeface="Nixie One"/>
                <a:sym typeface="Nixie One"/>
              </a:endParaRPr>
            </a:p>
          </p:txBody>
        </p:sp>
      </p:grpSp>
      <p:sp>
        <p:nvSpPr>
          <p:cNvPr id="646" name="Google Shape;646;p59"/>
          <p:cNvSpPr/>
          <p:nvPr/>
        </p:nvSpPr>
        <p:spPr>
          <a:xfrm rot="-10">
            <a:off x="8093017" y="15201"/>
            <a:ext cx="1030375" cy="898826"/>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Enrich Your Thinking!</a:t>
            </a:r>
            <a:endParaRPr>
              <a:latin typeface="Roboto Slab"/>
              <a:ea typeface="Roboto Slab"/>
              <a:cs typeface="Roboto Slab"/>
              <a:sym typeface="Roboto Slab"/>
            </a:endParaRPr>
          </a:p>
        </p:txBody>
      </p:sp>
      <p:cxnSp>
        <p:nvCxnSpPr>
          <p:cNvPr id="647" name="Google Shape;647;p59"/>
          <p:cNvCxnSpPr/>
          <p:nvPr/>
        </p:nvCxnSpPr>
        <p:spPr>
          <a:xfrm rot="10800000" flipH="1">
            <a:off x="8072400" y="11600"/>
            <a:ext cx="1071600" cy="3600"/>
          </a:xfrm>
          <a:prstGeom prst="straightConnector1">
            <a:avLst/>
          </a:prstGeom>
          <a:noFill/>
          <a:ln w="114300" cap="flat" cmpd="sng">
            <a:solidFill>
              <a:srgbClr val="7F6000"/>
            </a:solidFill>
            <a:prstDash val="solid"/>
            <a:round/>
            <a:headEnd type="none" w="med" len="med"/>
            <a:tailEnd type="none" w="med" len="med"/>
          </a:ln>
        </p:spPr>
      </p:cxnSp>
      <p:sp>
        <p:nvSpPr>
          <p:cNvPr id="648" name="Google Shape;648;p59"/>
          <p:cNvSpPr txBox="1">
            <a:spLocks noGrp="1"/>
          </p:cNvSpPr>
          <p:nvPr>
            <p:ph type="body" idx="4294967295"/>
          </p:nvPr>
        </p:nvSpPr>
        <p:spPr>
          <a:xfrm>
            <a:off x="1071600" y="13400"/>
            <a:ext cx="7000800" cy="605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u="sng"/>
              <a:t>My Conclusion:</a:t>
            </a:r>
            <a:endParaRPr b="1" u="sng"/>
          </a:p>
        </p:txBody>
      </p:sp>
      <p:sp>
        <p:nvSpPr>
          <p:cNvPr id="649" name="Google Shape;649;p59"/>
          <p:cNvSpPr txBox="1">
            <a:spLocks noGrp="1"/>
          </p:cNvSpPr>
          <p:nvPr>
            <p:ph type="body" idx="4294967295"/>
          </p:nvPr>
        </p:nvSpPr>
        <p:spPr>
          <a:xfrm>
            <a:off x="562050" y="1059275"/>
            <a:ext cx="8019900" cy="3996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My hypothesis was (correct/incorrect).</a:t>
            </a:r>
            <a:endParaRPr b="1"/>
          </a:p>
          <a:p>
            <a:pPr marL="0" lvl="0" indent="0" algn="l" rtl="0">
              <a:spcBef>
                <a:spcPts val="600"/>
              </a:spcBef>
              <a:spcAft>
                <a:spcPts val="0"/>
              </a:spcAft>
              <a:buNone/>
            </a:pPr>
            <a:endParaRPr b="1"/>
          </a:p>
          <a:p>
            <a:pPr marL="0" lvl="0" indent="0" algn="l" rtl="0">
              <a:spcBef>
                <a:spcPts val="600"/>
              </a:spcBef>
              <a:spcAft>
                <a:spcPts val="0"/>
              </a:spcAft>
              <a:buNone/>
            </a:pPr>
            <a:r>
              <a:rPr lang="en" b="1"/>
              <a:t>I (agree/disagree) with my hypothesis because… </a:t>
            </a:r>
            <a:endParaRPr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60"/>
          <p:cNvSpPr txBox="1">
            <a:spLocks noGrp="1"/>
          </p:cNvSpPr>
          <p:nvPr>
            <p:ph type="title" idx="4294967295"/>
          </p:nvPr>
        </p:nvSpPr>
        <p:spPr>
          <a:xfrm>
            <a:off x="1167850" y="159425"/>
            <a:ext cx="3208800" cy="46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6"/>
                </a:solidFill>
              </a:rPr>
              <a:t>GLOSSARY:</a:t>
            </a:r>
            <a:endParaRPr>
              <a:solidFill>
                <a:schemeClr val="accent6"/>
              </a:solidFill>
            </a:endParaRPr>
          </a:p>
        </p:txBody>
      </p:sp>
      <p:graphicFrame>
        <p:nvGraphicFramePr>
          <p:cNvPr id="655" name="Google Shape;655;p60"/>
          <p:cNvGraphicFramePr/>
          <p:nvPr/>
        </p:nvGraphicFramePr>
        <p:xfrm>
          <a:off x="1167850" y="527900"/>
          <a:ext cx="6767625" cy="4541770"/>
        </p:xfrm>
        <a:graphic>
          <a:graphicData uri="http://schemas.openxmlformats.org/drawingml/2006/table">
            <a:tbl>
              <a:tblPr>
                <a:noFill/>
                <a:tableStyleId>{CB221011-40D1-4A37-AB56-820E38D9B2C9}</a:tableStyleId>
              </a:tblPr>
              <a:tblGrid>
                <a:gridCol w="1127650">
                  <a:extLst>
                    <a:ext uri="{9D8B030D-6E8A-4147-A177-3AD203B41FA5}">
                      <a16:colId xmlns:a16="http://schemas.microsoft.com/office/drawing/2014/main" val="20000"/>
                    </a:ext>
                  </a:extLst>
                </a:gridCol>
                <a:gridCol w="5639975">
                  <a:extLst>
                    <a:ext uri="{9D8B030D-6E8A-4147-A177-3AD203B41FA5}">
                      <a16:colId xmlns:a16="http://schemas.microsoft.com/office/drawing/2014/main" val="20001"/>
                    </a:ext>
                  </a:extLst>
                </a:gridCol>
              </a:tblGrid>
              <a:tr h="442175">
                <a:tc>
                  <a:txBody>
                    <a:bodyPr/>
                    <a:lstStyle/>
                    <a:p>
                      <a:pPr marL="0" lvl="0" indent="0" algn="l" rtl="0">
                        <a:spcBef>
                          <a:spcPts val="0"/>
                        </a:spcBef>
                        <a:spcAft>
                          <a:spcPts val="0"/>
                        </a:spcAft>
                        <a:buNone/>
                      </a:pPr>
                      <a:r>
                        <a:rPr lang="en" sz="1200" b="1">
                          <a:solidFill>
                            <a:srgbClr val="165751"/>
                          </a:solidFill>
                          <a:latin typeface="Nixie One"/>
                          <a:ea typeface="Nixie One"/>
                          <a:cs typeface="Nixie One"/>
                          <a:sym typeface="Nixie One"/>
                        </a:rPr>
                        <a:t>Magnet</a:t>
                      </a:r>
                      <a:endParaRPr sz="1200" b="1">
                        <a:solidFill>
                          <a:srgbClr val="165751"/>
                        </a:solidFill>
                        <a:latin typeface="Nixie One"/>
                        <a:ea typeface="Nixie One"/>
                        <a:cs typeface="Nixie One"/>
                        <a:sym typeface="Nixie One"/>
                      </a:endParaRPr>
                    </a:p>
                  </a:txBody>
                  <a:tcPr marL="91425" marR="91425" marT="91425" marB="91425"/>
                </a:tc>
                <a:tc>
                  <a:txBody>
                    <a:bodyPr/>
                    <a:lstStyle/>
                    <a:p>
                      <a:pPr marL="0" lvl="0" indent="0" algn="l" rtl="0">
                        <a:spcBef>
                          <a:spcPts val="0"/>
                        </a:spcBef>
                        <a:spcAft>
                          <a:spcPts val="0"/>
                        </a:spcAft>
                        <a:buNone/>
                      </a:pPr>
                      <a:r>
                        <a:rPr lang="en" sz="1200">
                          <a:latin typeface="Nixie One"/>
                          <a:ea typeface="Nixie One"/>
                          <a:cs typeface="Nixie One"/>
                          <a:sym typeface="Nixie One"/>
                        </a:rPr>
                        <a:t>a piece of some material (as the mineral iron oxide) that is able to attract iron</a:t>
                      </a:r>
                      <a:endParaRPr sz="1200">
                        <a:latin typeface="Nixie One"/>
                        <a:ea typeface="Nixie One"/>
                        <a:cs typeface="Nixie One"/>
                        <a:sym typeface="Nixie One"/>
                      </a:endParaRPr>
                    </a:p>
                  </a:txBody>
                  <a:tcPr marL="91425" marR="91425" marT="91425" marB="91425"/>
                </a:tc>
                <a:extLst>
                  <a:ext uri="{0D108BD9-81ED-4DB2-BD59-A6C34878D82A}">
                    <a16:rowId xmlns:a16="http://schemas.microsoft.com/office/drawing/2014/main" val="10000"/>
                  </a:ext>
                </a:extLst>
              </a:tr>
              <a:tr h="442175">
                <a:tc>
                  <a:txBody>
                    <a:bodyPr/>
                    <a:lstStyle/>
                    <a:p>
                      <a:pPr marL="0" lvl="0" indent="0" algn="l" rtl="0">
                        <a:spcBef>
                          <a:spcPts val="0"/>
                        </a:spcBef>
                        <a:spcAft>
                          <a:spcPts val="0"/>
                        </a:spcAft>
                        <a:buNone/>
                      </a:pPr>
                      <a:r>
                        <a:rPr lang="en" sz="1200" b="1">
                          <a:solidFill>
                            <a:srgbClr val="165751"/>
                          </a:solidFill>
                          <a:latin typeface="Nixie One"/>
                          <a:ea typeface="Nixie One"/>
                          <a:cs typeface="Nixie One"/>
                          <a:sym typeface="Nixie One"/>
                        </a:rPr>
                        <a:t>Attract</a:t>
                      </a:r>
                      <a:endParaRPr sz="1200" b="1">
                        <a:solidFill>
                          <a:srgbClr val="165751"/>
                        </a:solidFill>
                        <a:latin typeface="Nixie One"/>
                        <a:ea typeface="Nixie One"/>
                        <a:cs typeface="Nixie One"/>
                        <a:sym typeface="Nixie One"/>
                      </a:endParaRPr>
                    </a:p>
                  </a:txBody>
                  <a:tcPr marL="91425" marR="91425" marT="91425" marB="91425"/>
                </a:tc>
                <a:tc>
                  <a:txBody>
                    <a:bodyPr/>
                    <a:lstStyle/>
                    <a:p>
                      <a:pPr marL="0" lvl="0" indent="0" algn="l" rtl="0">
                        <a:spcBef>
                          <a:spcPts val="0"/>
                        </a:spcBef>
                        <a:spcAft>
                          <a:spcPts val="0"/>
                        </a:spcAft>
                        <a:buNone/>
                      </a:pPr>
                      <a:r>
                        <a:rPr lang="en" sz="1200" b="1">
                          <a:latin typeface="Nixie One"/>
                          <a:ea typeface="Nixie One"/>
                          <a:cs typeface="Nixie One"/>
                          <a:sym typeface="Nixie One"/>
                        </a:rPr>
                        <a:t> </a:t>
                      </a:r>
                      <a:r>
                        <a:rPr lang="en" sz="1200">
                          <a:latin typeface="Nixie One"/>
                          <a:ea typeface="Nixie One"/>
                          <a:cs typeface="Nixie One"/>
                          <a:sym typeface="Nixie One"/>
                        </a:rPr>
                        <a:t>to pull to or toward oneself or itself &lt;a magnet </a:t>
                      </a:r>
                      <a:r>
                        <a:rPr lang="en" sz="1200" i="1">
                          <a:latin typeface="Nixie One"/>
                          <a:ea typeface="Nixie One"/>
                          <a:cs typeface="Nixie One"/>
                          <a:sym typeface="Nixie One"/>
                        </a:rPr>
                        <a:t>attracts</a:t>
                      </a:r>
                      <a:r>
                        <a:rPr lang="en" sz="1200">
                          <a:latin typeface="Nixie One"/>
                          <a:ea typeface="Nixie One"/>
                          <a:cs typeface="Nixie One"/>
                          <a:sym typeface="Nixie One"/>
                        </a:rPr>
                        <a:t> iron &gt;</a:t>
                      </a:r>
                      <a:endParaRPr sz="1200">
                        <a:latin typeface="Nixie One"/>
                        <a:ea typeface="Nixie One"/>
                        <a:cs typeface="Nixie One"/>
                        <a:sym typeface="Nixie One"/>
                      </a:endParaRPr>
                    </a:p>
                  </a:txBody>
                  <a:tcPr marL="91425" marR="91425" marT="91425" marB="91425"/>
                </a:tc>
                <a:extLst>
                  <a:ext uri="{0D108BD9-81ED-4DB2-BD59-A6C34878D82A}">
                    <a16:rowId xmlns:a16="http://schemas.microsoft.com/office/drawing/2014/main" val="10001"/>
                  </a:ext>
                </a:extLst>
              </a:tr>
              <a:tr h="442175">
                <a:tc>
                  <a:txBody>
                    <a:bodyPr/>
                    <a:lstStyle/>
                    <a:p>
                      <a:pPr marL="0" lvl="0" indent="0" algn="l" rtl="0">
                        <a:spcBef>
                          <a:spcPts val="0"/>
                        </a:spcBef>
                        <a:spcAft>
                          <a:spcPts val="0"/>
                        </a:spcAft>
                        <a:buNone/>
                      </a:pPr>
                      <a:r>
                        <a:rPr lang="en" sz="1200" b="1">
                          <a:solidFill>
                            <a:srgbClr val="165751"/>
                          </a:solidFill>
                          <a:latin typeface="Nixie One"/>
                          <a:ea typeface="Nixie One"/>
                          <a:cs typeface="Nixie One"/>
                          <a:sym typeface="Nixie One"/>
                        </a:rPr>
                        <a:t>Repel</a:t>
                      </a:r>
                      <a:endParaRPr sz="1200" b="1">
                        <a:solidFill>
                          <a:srgbClr val="165751"/>
                        </a:solidFill>
                        <a:latin typeface="Nixie One"/>
                        <a:ea typeface="Nixie One"/>
                        <a:cs typeface="Nixie One"/>
                        <a:sym typeface="Nixie One"/>
                      </a:endParaRPr>
                    </a:p>
                  </a:txBody>
                  <a:tcPr marL="91425" marR="91425" marT="91425" marB="91425"/>
                </a:tc>
                <a:tc>
                  <a:txBody>
                    <a:bodyPr/>
                    <a:lstStyle/>
                    <a:p>
                      <a:pPr marL="0" lvl="0" indent="0" algn="l" rtl="0">
                        <a:spcBef>
                          <a:spcPts val="0"/>
                        </a:spcBef>
                        <a:spcAft>
                          <a:spcPts val="0"/>
                        </a:spcAft>
                        <a:buNone/>
                      </a:pPr>
                      <a:r>
                        <a:rPr lang="en" sz="1200">
                          <a:latin typeface="Nixie One"/>
                          <a:ea typeface="Nixie One"/>
                          <a:cs typeface="Nixie One"/>
                          <a:sym typeface="Nixie One"/>
                        </a:rPr>
                        <a:t>to force away or apart or tend to do so by mutual action at a distance &lt;two like electrical charges </a:t>
                      </a:r>
                      <a:r>
                        <a:rPr lang="en" sz="1200" i="1">
                          <a:latin typeface="Nixie One"/>
                          <a:ea typeface="Nixie One"/>
                          <a:cs typeface="Nixie One"/>
                          <a:sym typeface="Nixie One"/>
                        </a:rPr>
                        <a:t>repel</a:t>
                      </a:r>
                      <a:r>
                        <a:rPr lang="en" sz="1200">
                          <a:latin typeface="Nixie One"/>
                          <a:ea typeface="Nixie One"/>
                          <a:cs typeface="Nixie One"/>
                          <a:sym typeface="Nixie One"/>
                        </a:rPr>
                        <a:t> each other &gt;</a:t>
                      </a:r>
                      <a:endParaRPr sz="1200">
                        <a:latin typeface="Nixie One"/>
                        <a:ea typeface="Nixie One"/>
                        <a:cs typeface="Nixie One"/>
                        <a:sym typeface="Nixie One"/>
                      </a:endParaRPr>
                    </a:p>
                  </a:txBody>
                  <a:tcPr marL="91425" marR="91425" marT="91425" marB="91425"/>
                </a:tc>
                <a:extLst>
                  <a:ext uri="{0D108BD9-81ED-4DB2-BD59-A6C34878D82A}">
                    <a16:rowId xmlns:a16="http://schemas.microsoft.com/office/drawing/2014/main" val="10002"/>
                  </a:ext>
                </a:extLst>
              </a:tr>
              <a:tr h="442175">
                <a:tc>
                  <a:txBody>
                    <a:bodyPr/>
                    <a:lstStyle/>
                    <a:p>
                      <a:pPr marL="0" lvl="0" indent="0" algn="l" rtl="0">
                        <a:spcBef>
                          <a:spcPts val="0"/>
                        </a:spcBef>
                        <a:spcAft>
                          <a:spcPts val="0"/>
                        </a:spcAft>
                        <a:buNone/>
                      </a:pPr>
                      <a:r>
                        <a:rPr lang="en" sz="1200" b="1">
                          <a:solidFill>
                            <a:srgbClr val="165751"/>
                          </a:solidFill>
                          <a:latin typeface="Nixie One"/>
                          <a:ea typeface="Nixie One"/>
                          <a:cs typeface="Nixie One"/>
                          <a:sym typeface="Nixie One"/>
                        </a:rPr>
                        <a:t>Magnetism</a:t>
                      </a:r>
                      <a:endParaRPr sz="1200" b="1">
                        <a:solidFill>
                          <a:srgbClr val="165751"/>
                        </a:solidFill>
                        <a:latin typeface="Nixie One"/>
                        <a:ea typeface="Nixie One"/>
                        <a:cs typeface="Nixie One"/>
                        <a:sym typeface="Nixie One"/>
                      </a:endParaRPr>
                    </a:p>
                  </a:txBody>
                  <a:tcPr marL="91425" marR="91425" marT="91425" marB="91425"/>
                </a:tc>
                <a:tc>
                  <a:txBody>
                    <a:bodyPr/>
                    <a:lstStyle/>
                    <a:p>
                      <a:pPr marL="0" lvl="0" indent="0" algn="l" rtl="0">
                        <a:spcBef>
                          <a:spcPts val="0"/>
                        </a:spcBef>
                        <a:spcAft>
                          <a:spcPts val="0"/>
                        </a:spcAft>
                        <a:buNone/>
                      </a:pPr>
                      <a:r>
                        <a:rPr lang="en" sz="1200">
                          <a:latin typeface="Nixie One"/>
                          <a:ea typeface="Nixie One"/>
                          <a:cs typeface="Nixie One"/>
                          <a:sym typeface="Nixie One"/>
                        </a:rPr>
                        <a:t>the property of attracting certain metals or producing a magnetic field as shown by a magnet, a magnetized material, or a conductor carrying an electric current</a:t>
                      </a:r>
                      <a:endParaRPr sz="1200">
                        <a:latin typeface="Nixie One"/>
                        <a:ea typeface="Nixie One"/>
                        <a:cs typeface="Nixie One"/>
                        <a:sym typeface="Nixie One"/>
                      </a:endParaRPr>
                    </a:p>
                  </a:txBody>
                  <a:tcPr marL="91425" marR="91425" marT="91425" marB="91425"/>
                </a:tc>
                <a:extLst>
                  <a:ext uri="{0D108BD9-81ED-4DB2-BD59-A6C34878D82A}">
                    <a16:rowId xmlns:a16="http://schemas.microsoft.com/office/drawing/2014/main" val="10003"/>
                  </a:ext>
                </a:extLst>
              </a:tr>
              <a:tr h="442175">
                <a:tc>
                  <a:txBody>
                    <a:bodyPr/>
                    <a:lstStyle/>
                    <a:p>
                      <a:pPr marL="0" lvl="0" indent="0" algn="l" rtl="0">
                        <a:spcBef>
                          <a:spcPts val="0"/>
                        </a:spcBef>
                        <a:spcAft>
                          <a:spcPts val="0"/>
                        </a:spcAft>
                        <a:buNone/>
                      </a:pPr>
                      <a:r>
                        <a:rPr lang="en" sz="1200" b="1">
                          <a:solidFill>
                            <a:srgbClr val="165751"/>
                          </a:solidFill>
                          <a:latin typeface="Nixie One"/>
                          <a:ea typeface="Nixie One"/>
                          <a:cs typeface="Nixie One"/>
                          <a:sym typeface="Nixie One"/>
                        </a:rPr>
                        <a:t>Electrons</a:t>
                      </a:r>
                      <a:endParaRPr sz="1200" b="1">
                        <a:solidFill>
                          <a:srgbClr val="165751"/>
                        </a:solidFill>
                        <a:latin typeface="Nixie One"/>
                        <a:ea typeface="Nixie One"/>
                        <a:cs typeface="Nixie One"/>
                        <a:sym typeface="Nixie One"/>
                      </a:endParaRPr>
                    </a:p>
                  </a:txBody>
                  <a:tcPr marL="91425" marR="91425" marT="91425" marB="91425"/>
                </a:tc>
                <a:tc>
                  <a:txBody>
                    <a:bodyPr/>
                    <a:lstStyle/>
                    <a:p>
                      <a:pPr marL="0" lvl="0" indent="0" algn="l" rtl="0">
                        <a:spcBef>
                          <a:spcPts val="0"/>
                        </a:spcBef>
                        <a:spcAft>
                          <a:spcPts val="0"/>
                        </a:spcAft>
                        <a:buNone/>
                      </a:pPr>
                      <a:r>
                        <a:rPr lang="en" sz="1200">
                          <a:latin typeface="Nixie One"/>
                          <a:ea typeface="Nixie One"/>
                          <a:cs typeface="Nixie One"/>
                          <a:sym typeface="Nixie One"/>
                        </a:rPr>
                        <a:t>an elementary particle that has a negative charge of electricity and travels around the nucleus of an atom</a:t>
                      </a:r>
                      <a:endParaRPr sz="1200">
                        <a:latin typeface="Nixie One"/>
                        <a:ea typeface="Nixie One"/>
                        <a:cs typeface="Nixie One"/>
                        <a:sym typeface="Nixie One"/>
                      </a:endParaRPr>
                    </a:p>
                  </a:txBody>
                  <a:tcPr marL="91425" marR="91425" marT="91425" marB="91425"/>
                </a:tc>
                <a:extLst>
                  <a:ext uri="{0D108BD9-81ED-4DB2-BD59-A6C34878D82A}">
                    <a16:rowId xmlns:a16="http://schemas.microsoft.com/office/drawing/2014/main" val="10004"/>
                  </a:ext>
                </a:extLst>
              </a:tr>
              <a:tr h="442175">
                <a:tc>
                  <a:txBody>
                    <a:bodyPr/>
                    <a:lstStyle/>
                    <a:p>
                      <a:pPr marL="0" lvl="0" indent="0" algn="l" rtl="0">
                        <a:spcBef>
                          <a:spcPts val="0"/>
                        </a:spcBef>
                        <a:spcAft>
                          <a:spcPts val="0"/>
                        </a:spcAft>
                        <a:buNone/>
                      </a:pPr>
                      <a:r>
                        <a:rPr lang="en" sz="1200" b="1">
                          <a:solidFill>
                            <a:srgbClr val="165751"/>
                          </a:solidFill>
                          <a:latin typeface="Nixie One"/>
                          <a:ea typeface="Nixie One"/>
                          <a:cs typeface="Nixie One"/>
                          <a:sym typeface="Nixie One"/>
                        </a:rPr>
                        <a:t>Magnetic Field</a:t>
                      </a:r>
                      <a:endParaRPr sz="1200" b="1">
                        <a:solidFill>
                          <a:srgbClr val="165751"/>
                        </a:solidFill>
                        <a:latin typeface="Nixie One"/>
                        <a:ea typeface="Nixie One"/>
                        <a:cs typeface="Nixie One"/>
                        <a:sym typeface="Nixie One"/>
                      </a:endParaRPr>
                    </a:p>
                  </a:txBody>
                  <a:tcPr marL="91425" marR="91425" marT="91425" marB="91425"/>
                </a:tc>
                <a:tc>
                  <a:txBody>
                    <a:bodyPr/>
                    <a:lstStyle/>
                    <a:p>
                      <a:pPr marL="0" lvl="0" indent="0" algn="l" rtl="0">
                        <a:spcBef>
                          <a:spcPts val="0"/>
                        </a:spcBef>
                        <a:spcAft>
                          <a:spcPts val="0"/>
                        </a:spcAft>
                        <a:buNone/>
                      </a:pPr>
                      <a:r>
                        <a:rPr lang="en" sz="1200">
                          <a:latin typeface="Nixie One"/>
                          <a:ea typeface="Nixie One"/>
                          <a:cs typeface="Nixie One"/>
                          <a:sym typeface="Nixie One"/>
                        </a:rPr>
                        <a:t>the portion of space near a magnetic body or a body carrying an electric current within which magnetic forces due to the body or current can be detected</a:t>
                      </a:r>
                      <a:endParaRPr sz="1200">
                        <a:latin typeface="Nixie One"/>
                        <a:ea typeface="Nixie One"/>
                        <a:cs typeface="Nixie One"/>
                        <a:sym typeface="Nixie One"/>
                      </a:endParaRPr>
                    </a:p>
                  </a:txBody>
                  <a:tcPr marL="91425" marR="91425" marT="91425" marB="91425"/>
                </a:tc>
                <a:extLst>
                  <a:ext uri="{0D108BD9-81ED-4DB2-BD59-A6C34878D82A}">
                    <a16:rowId xmlns:a16="http://schemas.microsoft.com/office/drawing/2014/main" val="10005"/>
                  </a:ext>
                </a:extLst>
              </a:tr>
              <a:tr h="442175">
                <a:tc>
                  <a:txBody>
                    <a:bodyPr/>
                    <a:lstStyle/>
                    <a:p>
                      <a:pPr marL="0" lvl="0" indent="0" algn="l" rtl="0">
                        <a:spcBef>
                          <a:spcPts val="0"/>
                        </a:spcBef>
                        <a:spcAft>
                          <a:spcPts val="0"/>
                        </a:spcAft>
                        <a:buNone/>
                      </a:pPr>
                      <a:r>
                        <a:rPr lang="en" sz="1200" b="1">
                          <a:solidFill>
                            <a:srgbClr val="165751"/>
                          </a:solidFill>
                          <a:latin typeface="Nixie One"/>
                          <a:ea typeface="Nixie One"/>
                          <a:cs typeface="Nixie One"/>
                          <a:sym typeface="Nixie One"/>
                        </a:rPr>
                        <a:t>Static Electricity</a:t>
                      </a:r>
                      <a:endParaRPr sz="1200" b="1">
                        <a:solidFill>
                          <a:srgbClr val="165751"/>
                        </a:solidFill>
                        <a:latin typeface="Nixie One"/>
                        <a:ea typeface="Nixie One"/>
                        <a:cs typeface="Nixie One"/>
                        <a:sym typeface="Nixie One"/>
                      </a:endParaRPr>
                    </a:p>
                  </a:txBody>
                  <a:tcPr marL="91425" marR="91425" marT="91425" marB="91425"/>
                </a:tc>
                <a:tc>
                  <a:txBody>
                    <a:bodyPr/>
                    <a:lstStyle/>
                    <a:p>
                      <a:pPr marL="0" lvl="0" indent="0" algn="l" rtl="0">
                        <a:spcBef>
                          <a:spcPts val="0"/>
                        </a:spcBef>
                        <a:spcAft>
                          <a:spcPts val="0"/>
                        </a:spcAft>
                        <a:buNone/>
                      </a:pPr>
                      <a:r>
                        <a:rPr lang="en" sz="1200">
                          <a:latin typeface="Nixie One"/>
                          <a:ea typeface="Nixie One"/>
                          <a:cs typeface="Nixie One"/>
                          <a:sym typeface="Nixie One"/>
                        </a:rPr>
                        <a:t>electricity that consists of isolated stationary charges</a:t>
                      </a:r>
                      <a:endParaRPr sz="1200">
                        <a:latin typeface="Nixie One"/>
                        <a:ea typeface="Nixie One"/>
                        <a:cs typeface="Nixie One"/>
                        <a:sym typeface="Nixie One"/>
                      </a:endParaRPr>
                    </a:p>
                  </a:txBody>
                  <a:tcPr marL="91425" marR="91425" marT="91425" marB="91425"/>
                </a:tc>
                <a:extLst>
                  <a:ext uri="{0D108BD9-81ED-4DB2-BD59-A6C34878D82A}">
                    <a16:rowId xmlns:a16="http://schemas.microsoft.com/office/drawing/2014/main" val="10006"/>
                  </a:ext>
                </a:extLst>
              </a:tr>
              <a:tr h="442175">
                <a:tc>
                  <a:txBody>
                    <a:bodyPr/>
                    <a:lstStyle/>
                    <a:p>
                      <a:pPr marL="0" lvl="0" indent="0" algn="l" rtl="0">
                        <a:spcBef>
                          <a:spcPts val="0"/>
                        </a:spcBef>
                        <a:spcAft>
                          <a:spcPts val="0"/>
                        </a:spcAft>
                        <a:buNone/>
                      </a:pPr>
                      <a:r>
                        <a:rPr lang="en" sz="1200" b="1">
                          <a:solidFill>
                            <a:srgbClr val="165751"/>
                          </a:solidFill>
                          <a:latin typeface="Nixie One"/>
                          <a:ea typeface="Nixie One"/>
                          <a:cs typeface="Nixie One"/>
                          <a:sym typeface="Nixie One"/>
                        </a:rPr>
                        <a:t>Charge </a:t>
                      </a:r>
                      <a:endParaRPr sz="1200" b="1">
                        <a:solidFill>
                          <a:srgbClr val="165751"/>
                        </a:solidFill>
                        <a:latin typeface="Nixie One"/>
                        <a:ea typeface="Nixie One"/>
                        <a:cs typeface="Nixie One"/>
                        <a:sym typeface="Nixie One"/>
                      </a:endParaRPr>
                    </a:p>
                  </a:txBody>
                  <a:tcPr marL="91425" marR="91425" marT="91425" marB="91425"/>
                </a:tc>
                <a:tc>
                  <a:txBody>
                    <a:bodyPr/>
                    <a:lstStyle/>
                    <a:p>
                      <a:pPr marL="0" lvl="0" indent="0" algn="l" rtl="0">
                        <a:spcBef>
                          <a:spcPts val="0"/>
                        </a:spcBef>
                        <a:spcAft>
                          <a:spcPts val="0"/>
                        </a:spcAft>
                        <a:buNone/>
                      </a:pPr>
                      <a:r>
                        <a:rPr lang="en" sz="1200">
                          <a:latin typeface="Nixie One"/>
                          <a:ea typeface="Nixie One"/>
                          <a:cs typeface="Nixie One"/>
                          <a:sym typeface="Nixie One"/>
                        </a:rPr>
                        <a:t>to give an electric charge to</a:t>
                      </a:r>
                      <a:endParaRPr sz="1200">
                        <a:latin typeface="Nixie One"/>
                        <a:ea typeface="Nixie One"/>
                        <a:cs typeface="Nixie One"/>
                        <a:sym typeface="Nixie One"/>
                      </a:endParaRPr>
                    </a:p>
                  </a:txBody>
                  <a:tcPr marL="91425" marR="91425" marT="91425" marB="91425"/>
                </a:tc>
                <a:extLst>
                  <a:ext uri="{0D108BD9-81ED-4DB2-BD59-A6C34878D82A}">
                    <a16:rowId xmlns:a16="http://schemas.microsoft.com/office/drawing/2014/main" val="10007"/>
                  </a:ext>
                </a:extLst>
              </a:tr>
            </a:tbl>
          </a:graphicData>
        </a:graphic>
      </p:graphicFrame>
      <p:sp>
        <p:nvSpPr>
          <p:cNvPr id="656" name="Google Shape;656;p60"/>
          <p:cNvSpPr txBox="1"/>
          <p:nvPr/>
        </p:nvSpPr>
        <p:spPr>
          <a:xfrm>
            <a:off x="5749275" y="4857600"/>
            <a:ext cx="2274600" cy="285900"/>
          </a:xfrm>
          <a:prstGeom prst="rect">
            <a:avLst/>
          </a:prstGeom>
          <a:solidFill>
            <a:srgbClr val="6EABCD"/>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Nixie One"/>
                <a:ea typeface="Nixie One"/>
                <a:cs typeface="Nixie One"/>
                <a:sym typeface="Nixie One"/>
              </a:rPr>
              <a:t>Source: </a:t>
            </a:r>
            <a:r>
              <a:rPr lang="en" b="1" u="sng">
                <a:solidFill>
                  <a:schemeClr val="hlink"/>
                </a:solidFill>
                <a:latin typeface="Nixie One"/>
                <a:ea typeface="Nixie One"/>
                <a:cs typeface="Nixie One"/>
                <a:sym typeface="Nixie One"/>
                <a:hlinkClick r:id="rId3"/>
              </a:rPr>
              <a:t>Kids Dictionary</a:t>
            </a:r>
            <a:r>
              <a:rPr lang="en" b="1">
                <a:latin typeface="Nixie One"/>
                <a:ea typeface="Nixie One"/>
                <a:cs typeface="Nixie One"/>
                <a:sym typeface="Nixie One"/>
              </a:rPr>
              <a:t> </a:t>
            </a:r>
            <a:endParaRPr b="1">
              <a:latin typeface="Nixie One"/>
              <a:ea typeface="Nixie One"/>
              <a:cs typeface="Nixie One"/>
              <a:sym typeface="Nixie One"/>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61"/>
          <p:cNvSpPr txBox="1">
            <a:spLocks noGrp="1"/>
          </p:cNvSpPr>
          <p:nvPr>
            <p:ph type="title" idx="4294967295"/>
          </p:nvPr>
        </p:nvSpPr>
        <p:spPr>
          <a:xfrm>
            <a:off x="316700" y="0"/>
            <a:ext cx="8742000" cy="70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a:solidFill>
                  <a:schemeClr val="accent4"/>
                </a:solidFill>
              </a:rPr>
              <a:t>Grade 3 SCIENCE Assessment: </a:t>
            </a:r>
            <a:endParaRPr sz="1400">
              <a:solidFill>
                <a:schemeClr val="accent4"/>
              </a:solidFill>
            </a:endParaRPr>
          </a:p>
          <a:p>
            <a:pPr marL="0" lvl="0" indent="0" algn="l" rtl="0">
              <a:spcBef>
                <a:spcPts val="0"/>
              </a:spcBef>
              <a:spcAft>
                <a:spcPts val="0"/>
              </a:spcAft>
              <a:buNone/>
            </a:pPr>
            <a:r>
              <a:rPr lang="en" sz="1200" b="0">
                <a:solidFill>
                  <a:schemeClr val="accent4"/>
                </a:solidFill>
                <a:latin typeface="Patrick Hand"/>
                <a:ea typeface="Patrick Hand"/>
                <a:cs typeface="Patrick Hand"/>
                <a:sym typeface="Patrick Hand"/>
              </a:rPr>
              <a:t>→ Indicate in each box emerging, expanding or extending and describe student evidence of learning.  </a:t>
            </a:r>
            <a:endParaRPr sz="1200" b="0">
              <a:solidFill>
                <a:schemeClr val="accent4"/>
              </a:solidFill>
              <a:latin typeface="Patrick Hand"/>
              <a:ea typeface="Patrick Hand"/>
              <a:cs typeface="Patrick Hand"/>
              <a:sym typeface="Patrick Hand"/>
            </a:endParaRPr>
          </a:p>
          <a:p>
            <a:pPr marL="0" lvl="0" indent="0" algn="l" rtl="0">
              <a:spcBef>
                <a:spcPts val="0"/>
              </a:spcBef>
              <a:spcAft>
                <a:spcPts val="0"/>
              </a:spcAft>
              <a:buNone/>
            </a:pPr>
            <a:r>
              <a:rPr lang="en" sz="1200" b="0">
                <a:solidFill>
                  <a:schemeClr val="accent4"/>
                </a:solidFill>
                <a:latin typeface="Patrick Hand"/>
                <a:ea typeface="Patrick Hand"/>
                <a:cs typeface="Patrick Hand"/>
                <a:sym typeface="Patrick Hand"/>
              </a:rPr>
              <a:t>→ View Achievement Profiles: </a:t>
            </a:r>
            <a:r>
              <a:rPr lang="en" sz="1200" b="0" u="sng">
                <a:solidFill>
                  <a:schemeClr val="hlink"/>
                </a:solidFill>
                <a:latin typeface="Patrick Hand"/>
                <a:ea typeface="Patrick Hand"/>
                <a:cs typeface="Patrick Hand"/>
                <a:sym typeface="Patrick Hand"/>
                <a:hlinkClick r:id="rId3"/>
              </a:rPr>
              <a:t>Manitoba Report Card Grade Scale—Science Achievement Profiles. Subject Category: Knowledge and Understanding</a:t>
            </a:r>
            <a:r>
              <a:rPr lang="en" sz="1200" b="0">
                <a:solidFill>
                  <a:schemeClr val="accent4"/>
                </a:solidFill>
                <a:latin typeface="Patrick Hand"/>
                <a:ea typeface="Patrick Hand"/>
                <a:cs typeface="Patrick Hand"/>
                <a:sym typeface="Patrick Hand"/>
              </a:rPr>
              <a:t> </a:t>
            </a:r>
            <a:endParaRPr sz="1200" b="0">
              <a:solidFill>
                <a:schemeClr val="accent4"/>
              </a:solidFill>
              <a:latin typeface="Patrick Hand"/>
              <a:ea typeface="Patrick Hand"/>
              <a:cs typeface="Patrick Hand"/>
              <a:sym typeface="Patrick Hand"/>
            </a:endParaRPr>
          </a:p>
        </p:txBody>
      </p:sp>
      <p:graphicFrame>
        <p:nvGraphicFramePr>
          <p:cNvPr id="662" name="Google Shape;662;p61"/>
          <p:cNvGraphicFramePr/>
          <p:nvPr/>
        </p:nvGraphicFramePr>
        <p:xfrm>
          <a:off x="257568" y="627902"/>
          <a:ext cx="8741975" cy="4463460"/>
        </p:xfrm>
        <a:graphic>
          <a:graphicData uri="http://schemas.openxmlformats.org/drawingml/2006/table">
            <a:tbl>
              <a:tblPr>
                <a:noFill/>
                <a:tableStyleId>{CB221011-40D1-4A37-AB56-820E38D9B2C9}</a:tableStyleId>
              </a:tblPr>
              <a:tblGrid>
                <a:gridCol w="3085775">
                  <a:extLst>
                    <a:ext uri="{9D8B030D-6E8A-4147-A177-3AD203B41FA5}">
                      <a16:colId xmlns:a16="http://schemas.microsoft.com/office/drawing/2014/main" val="20000"/>
                    </a:ext>
                  </a:extLst>
                </a:gridCol>
                <a:gridCol w="1414050">
                  <a:extLst>
                    <a:ext uri="{9D8B030D-6E8A-4147-A177-3AD203B41FA5}">
                      <a16:colId xmlns:a16="http://schemas.microsoft.com/office/drawing/2014/main" val="20001"/>
                    </a:ext>
                  </a:extLst>
                </a:gridCol>
                <a:gridCol w="1414050">
                  <a:extLst>
                    <a:ext uri="{9D8B030D-6E8A-4147-A177-3AD203B41FA5}">
                      <a16:colId xmlns:a16="http://schemas.microsoft.com/office/drawing/2014/main" val="20002"/>
                    </a:ext>
                  </a:extLst>
                </a:gridCol>
                <a:gridCol w="1414050">
                  <a:extLst>
                    <a:ext uri="{9D8B030D-6E8A-4147-A177-3AD203B41FA5}">
                      <a16:colId xmlns:a16="http://schemas.microsoft.com/office/drawing/2014/main" val="20003"/>
                    </a:ext>
                  </a:extLst>
                </a:gridCol>
                <a:gridCol w="1414050">
                  <a:extLst>
                    <a:ext uri="{9D8B030D-6E8A-4147-A177-3AD203B41FA5}">
                      <a16:colId xmlns:a16="http://schemas.microsoft.com/office/drawing/2014/main" val="20004"/>
                    </a:ext>
                  </a:extLst>
                </a:gridCol>
              </a:tblGrid>
              <a:tr h="284000">
                <a:tc rowSpan="2">
                  <a:txBody>
                    <a:bodyPr/>
                    <a:lstStyle/>
                    <a:p>
                      <a:pPr marL="0" lvl="0" indent="0" algn="l" rtl="0">
                        <a:spcBef>
                          <a:spcPts val="0"/>
                        </a:spcBef>
                        <a:spcAft>
                          <a:spcPts val="0"/>
                        </a:spcAft>
                        <a:buNone/>
                      </a:pPr>
                      <a:r>
                        <a:rPr lang="en" sz="1300" b="1"/>
                        <a:t>Science Outcomes</a:t>
                      </a:r>
                      <a:endParaRPr sz="1300" b="1"/>
                    </a:p>
                  </a:txBody>
                  <a:tcPr marL="83125" marR="83125" marT="60500" marB="60500" anchor="b">
                    <a:lnL w="9525" cap="flat" cmpd="sng">
                      <a:solidFill>
                        <a:schemeClr val="accent5"/>
                      </a:solidFill>
                      <a:prstDash val="solid"/>
                      <a:round/>
                      <a:headEnd type="none" w="sm" len="sm"/>
                      <a:tailEnd type="none" w="sm" len="sm"/>
                    </a:lnL>
                    <a:lnR w="9525" cap="flat" cmpd="sng">
                      <a:solidFill>
                        <a:srgbClr val="9E9E9E"/>
                      </a:solidFill>
                      <a:prstDash val="solid"/>
                      <a:round/>
                      <a:headEnd type="none" w="sm" len="sm"/>
                      <a:tailEnd type="none" w="sm" len="sm"/>
                    </a:lnR>
                    <a:solidFill>
                      <a:schemeClr val="accent6"/>
                    </a:solidFill>
                  </a:tcPr>
                </a:tc>
                <a:tc gridSpan="4">
                  <a:txBody>
                    <a:bodyPr/>
                    <a:lstStyle/>
                    <a:p>
                      <a:pPr marL="0" lvl="0" indent="0" algn="ctr" rtl="0">
                        <a:spcBef>
                          <a:spcPts val="0"/>
                        </a:spcBef>
                        <a:spcAft>
                          <a:spcPts val="0"/>
                        </a:spcAft>
                        <a:buNone/>
                      </a:pPr>
                      <a:r>
                        <a:rPr lang="en" sz="700" b="1"/>
                        <a:t>In the boxes below indicate the students responses and evidence of learning through their work in the different project areas. </a:t>
                      </a:r>
                      <a:endParaRPr sz="700" b="1">
                        <a:solidFill>
                          <a:srgbClr val="FFFFFF"/>
                        </a:solidFill>
                      </a:endParaRPr>
                    </a:p>
                  </a:txBody>
                  <a:tcPr marL="83125" marR="83125" marT="60500" marB="605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7725">
                <a:tc vMerge="1">
                  <a:txBody>
                    <a:bodyPr/>
                    <a:lstStyle/>
                    <a:p>
                      <a:endParaRPr lang="en-US"/>
                    </a:p>
                  </a:txBody>
                  <a:tcPr/>
                </a:tc>
                <a:tc>
                  <a:txBody>
                    <a:bodyPr/>
                    <a:lstStyle/>
                    <a:p>
                      <a:pPr marL="0" lvl="0" indent="0" algn="ctr" rtl="0">
                        <a:spcBef>
                          <a:spcPts val="0"/>
                        </a:spcBef>
                        <a:spcAft>
                          <a:spcPts val="0"/>
                        </a:spcAft>
                        <a:buNone/>
                      </a:pPr>
                      <a:r>
                        <a:rPr lang="en" sz="1000" b="1"/>
                        <a:t>Exceeding Expectations:</a:t>
                      </a:r>
                      <a:endParaRPr sz="1000" b="1"/>
                    </a:p>
                    <a:p>
                      <a:pPr marL="0" lvl="0" indent="0" algn="ctr" rtl="0">
                        <a:spcBef>
                          <a:spcPts val="0"/>
                        </a:spcBef>
                        <a:spcAft>
                          <a:spcPts val="0"/>
                        </a:spcAft>
                        <a:buNone/>
                      </a:pPr>
                      <a:endParaRPr sz="1000" b="1"/>
                    </a:p>
                  </a:txBody>
                  <a:tcPr marL="83125" marR="83125" marT="60500" marB="605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000" b="1"/>
                        <a:t>Meeting Expectations:</a:t>
                      </a:r>
                      <a:endParaRPr sz="1000" b="1"/>
                    </a:p>
                    <a:p>
                      <a:pPr marL="0" lvl="0" indent="0" algn="ctr" rtl="0">
                        <a:spcBef>
                          <a:spcPts val="0"/>
                        </a:spcBef>
                        <a:spcAft>
                          <a:spcPts val="0"/>
                        </a:spcAft>
                        <a:buNone/>
                      </a:pPr>
                      <a:endParaRPr sz="1000" b="1"/>
                    </a:p>
                  </a:txBody>
                  <a:tcPr marL="83125" marR="83125" marT="60500" marB="605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000" b="1"/>
                        <a:t>Approaching Expectations:</a:t>
                      </a:r>
                      <a:endParaRPr sz="1000" b="1"/>
                    </a:p>
                    <a:p>
                      <a:pPr marL="0" lvl="0" indent="0" algn="ctr" rtl="0">
                        <a:spcBef>
                          <a:spcPts val="0"/>
                        </a:spcBef>
                        <a:spcAft>
                          <a:spcPts val="0"/>
                        </a:spcAft>
                        <a:buNone/>
                      </a:pPr>
                      <a:endParaRPr sz="1000" b="1"/>
                    </a:p>
                  </a:txBody>
                  <a:tcPr marL="83125" marR="83125" marT="60500" marB="605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000" b="1"/>
                        <a:t>Starting towards Expectations:</a:t>
                      </a:r>
                      <a:endParaRPr sz="1000" b="1"/>
                    </a:p>
                    <a:p>
                      <a:pPr marL="0" lvl="0" indent="0" algn="ctr" rtl="0">
                        <a:spcBef>
                          <a:spcPts val="0"/>
                        </a:spcBef>
                        <a:spcAft>
                          <a:spcPts val="0"/>
                        </a:spcAft>
                        <a:buNone/>
                      </a:pPr>
                      <a:endParaRPr sz="1000" b="1"/>
                    </a:p>
                  </a:txBody>
                  <a:tcPr marL="83125" marR="83125" marT="60500" marB="605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358575">
                <a:tc>
                  <a:txBody>
                    <a:bodyPr/>
                    <a:lstStyle/>
                    <a:p>
                      <a:pPr marL="0" lvl="0" indent="0" algn="l" rtl="0">
                        <a:spcBef>
                          <a:spcPts val="0"/>
                        </a:spcBef>
                        <a:spcAft>
                          <a:spcPts val="0"/>
                        </a:spcAft>
                        <a:buNone/>
                      </a:pPr>
                      <a:r>
                        <a:rPr lang="en" sz="1100">
                          <a:solidFill>
                            <a:schemeClr val="accent4"/>
                          </a:solidFill>
                          <a:latin typeface="Patrick Hand"/>
                          <a:ea typeface="Patrick Hand"/>
                          <a:cs typeface="Patrick Hand"/>
                          <a:sym typeface="Patrick Hand"/>
                        </a:rPr>
                        <a:t>(3-3-01) Vocabulary related to force</a:t>
                      </a:r>
                      <a:endParaRPr sz="1100">
                        <a:solidFill>
                          <a:schemeClr val="accent4"/>
                        </a:solidFill>
                        <a:latin typeface="Patrick Hand"/>
                        <a:ea typeface="Patrick Hand"/>
                        <a:cs typeface="Patrick Hand"/>
                        <a:sym typeface="Patrick Hand"/>
                      </a:endParaRPr>
                    </a:p>
                  </a:txBody>
                  <a:tcPr marL="83125" marR="83125" marT="60500" marB="60500"/>
                </a:tc>
                <a:tc>
                  <a:txBody>
                    <a:bodyPr/>
                    <a:lstStyle/>
                    <a:p>
                      <a:pPr marL="0" lvl="0" indent="0" algn="l" rtl="0">
                        <a:spcBef>
                          <a:spcPts val="0"/>
                        </a:spcBef>
                        <a:spcAft>
                          <a:spcPts val="0"/>
                        </a:spcAft>
                        <a:buNone/>
                      </a:pPr>
                      <a:endParaRPr sz="1100"/>
                    </a:p>
                  </a:txBody>
                  <a:tcPr marL="83125" marR="83125" marT="60500" marB="60500">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1100"/>
                    </a:p>
                  </a:txBody>
                  <a:tcPr marL="83125" marR="83125" marT="60500" marB="60500">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1100"/>
                    </a:p>
                  </a:txBody>
                  <a:tcPr marL="83125" marR="83125" marT="60500" marB="60500">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1100"/>
                    </a:p>
                  </a:txBody>
                  <a:tcPr marL="83125" marR="83125" marT="60500" marB="60500">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545875">
                <a:tc>
                  <a:txBody>
                    <a:bodyPr/>
                    <a:lstStyle/>
                    <a:p>
                      <a:pPr marL="0" lvl="0" indent="0" algn="l" rtl="0">
                        <a:spcBef>
                          <a:spcPts val="0"/>
                        </a:spcBef>
                        <a:spcAft>
                          <a:spcPts val="0"/>
                        </a:spcAft>
                        <a:buNone/>
                      </a:pPr>
                      <a:r>
                        <a:rPr lang="en" sz="1100">
                          <a:solidFill>
                            <a:schemeClr val="accent4"/>
                          </a:solidFill>
                          <a:latin typeface="Patrick Hand"/>
                          <a:ea typeface="Patrick Hand"/>
                          <a:cs typeface="Patrick Hand"/>
                          <a:sym typeface="Patrick Hand"/>
                        </a:rPr>
                        <a:t>(3-3-02) Recognize that force is a push or pull and that attraction and repulsion are types of pushes and pulls.</a:t>
                      </a:r>
                      <a:endParaRPr sz="1100">
                        <a:solidFill>
                          <a:schemeClr val="accent4"/>
                        </a:solidFill>
                        <a:latin typeface="Patrick Hand"/>
                        <a:ea typeface="Patrick Hand"/>
                        <a:cs typeface="Patrick Hand"/>
                        <a:sym typeface="Patrick Hand"/>
                      </a:endParaRPr>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extLst>
                  <a:ext uri="{0D108BD9-81ED-4DB2-BD59-A6C34878D82A}">
                    <a16:rowId xmlns:a16="http://schemas.microsoft.com/office/drawing/2014/main" val="10003"/>
                  </a:ext>
                </a:extLst>
              </a:tr>
              <a:tr h="545875">
                <a:tc>
                  <a:txBody>
                    <a:bodyPr/>
                    <a:lstStyle/>
                    <a:p>
                      <a:pPr marL="0" lvl="0" indent="0" algn="l" rtl="0">
                        <a:spcBef>
                          <a:spcPts val="0"/>
                        </a:spcBef>
                        <a:spcAft>
                          <a:spcPts val="0"/>
                        </a:spcAft>
                        <a:buNone/>
                      </a:pPr>
                      <a:r>
                        <a:rPr lang="en" sz="1100">
                          <a:solidFill>
                            <a:schemeClr val="accent4"/>
                          </a:solidFill>
                          <a:latin typeface="Patrick Hand"/>
                          <a:ea typeface="Patrick Hand"/>
                          <a:cs typeface="Patrick Hand"/>
                          <a:sym typeface="Patrick Hand"/>
                        </a:rPr>
                        <a:t>(3-3-04) Predict and test to identify materials that are attracted by magnets and those that can be magnetized.</a:t>
                      </a:r>
                      <a:endParaRPr sz="1100">
                        <a:solidFill>
                          <a:schemeClr val="accent4"/>
                        </a:solidFill>
                        <a:latin typeface="Patrick Hand"/>
                        <a:ea typeface="Patrick Hand"/>
                        <a:cs typeface="Patrick Hand"/>
                        <a:sym typeface="Patrick Hand"/>
                      </a:endParaRPr>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extLst>
                  <a:ext uri="{0D108BD9-81ED-4DB2-BD59-A6C34878D82A}">
                    <a16:rowId xmlns:a16="http://schemas.microsoft.com/office/drawing/2014/main" val="10004"/>
                  </a:ext>
                </a:extLst>
              </a:tr>
              <a:tr h="458250">
                <a:tc>
                  <a:txBody>
                    <a:bodyPr/>
                    <a:lstStyle/>
                    <a:p>
                      <a:pPr marL="0" lvl="0" indent="0" algn="l" rtl="0">
                        <a:spcBef>
                          <a:spcPts val="0"/>
                        </a:spcBef>
                        <a:spcAft>
                          <a:spcPts val="0"/>
                        </a:spcAft>
                        <a:buNone/>
                      </a:pPr>
                      <a:r>
                        <a:rPr lang="en" sz="1100">
                          <a:solidFill>
                            <a:schemeClr val="accent4"/>
                          </a:solidFill>
                          <a:latin typeface="Patrick Hand"/>
                          <a:ea typeface="Patrick Hand"/>
                          <a:cs typeface="Patrick Hand"/>
                          <a:sym typeface="Patrick Hand"/>
                        </a:rPr>
                        <a:t>(3-3-06) Investigate to determine the location of poles on a magnet… </a:t>
                      </a:r>
                      <a:endParaRPr sz="1100">
                        <a:solidFill>
                          <a:schemeClr val="accent4"/>
                        </a:solidFill>
                        <a:latin typeface="Patrick Hand"/>
                        <a:ea typeface="Patrick Hand"/>
                        <a:cs typeface="Patrick Hand"/>
                        <a:sym typeface="Patrick Hand"/>
                      </a:endParaRPr>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extLst>
                  <a:ext uri="{0D108BD9-81ED-4DB2-BD59-A6C34878D82A}">
                    <a16:rowId xmlns:a16="http://schemas.microsoft.com/office/drawing/2014/main" val="10005"/>
                  </a:ext>
                </a:extLst>
              </a:tr>
              <a:tr h="477050">
                <a:tc>
                  <a:txBody>
                    <a:bodyPr/>
                    <a:lstStyle/>
                    <a:p>
                      <a:pPr marL="0" lvl="0" indent="0" algn="l" rtl="0">
                        <a:spcBef>
                          <a:spcPts val="0"/>
                        </a:spcBef>
                        <a:spcAft>
                          <a:spcPts val="0"/>
                        </a:spcAft>
                        <a:buNone/>
                      </a:pPr>
                      <a:r>
                        <a:rPr lang="en" sz="1200">
                          <a:solidFill>
                            <a:schemeClr val="accent4"/>
                          </a:solidFill>
                          <a:latin typeface="Patrick Hand"/>
                          <a:ea typeface="Patrick Hand"/>
                          <a:cs typeface="Patrick Hand"/>
                          <a:sym typeface="Patrick Hand"/>
                        </a:rPr>
                        <a:t>(3-3-07) Demonstrate that opposite poles attract and like poles repel.</a:t>
                      </a:r>
                      <a:endParaRPr sz="1100">
                        <a:solidFill>
                          <a:schemeClr val="accent4"/>
                        </a:solidFill>
                        <a:latin typeface="Patrick Hand"/>
                        <a:ea typeface="Patrick Hand"/>
                        <a:cs typeface="Patrick Hand"/>
                        <a:sym typeface="Patrick Hand"/>
                      </a:endParaRPr>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extLst>
                  <a:ext uri="{0D108BD9-81ED-4DB2-BD59-A6C34878D82A}">
                    <a16:rowId xmlns:a16="http://schemas.microsoft.com/office/drawing/2014/main" val="10006"/>
                  </a:ext>
                </a:extLst>
              </a:tr>
              <a:tr h="477050">
                <a:tc>
                  <a:txBody>
                    <a:bodyPr/>
                    <a:lstStyle/>
                    <a:p>
                      <a:pPr marL="0" lvl="0" indent="0" algn="l" rtl="0">
                        <a:spcBef>
                          <a:spcPts val="0"/>
                        </a:spcBef>
                        <a:spcAft>
                          <a:spcPts val="0"/>
                        </a:spcAft>
                        <a:buNone/>
                      </a:pPr>
                      <a:r>
                        <a:rPr lang="en" sz="1200">
                          <a:solidFill>
                            <a:schemeClr val="accent4"/>
                          </a:solidFill>
                          <a:latin typeface="Patrick Hand"/>
                          <a:ea typeface="Patrick Hand"/>
                          <a:cs typeface="Patrick Hand"/>
                          <a:sym typeface="Patrick Hand"/>
                        </a:rPr>
                        <a:t>(3-3-11) Describe and demonstrate ways to use everyday materials to produce electrostatic charges.</a:t>
                      </a:r>
                      <a:endParaRPr sz="1200">
                        <a:solidFill>
                          <a:schemeClr val="accent4"/>
                        </a:solidFill>
                        <a:latin typeface="Patrick Hand"/>
                        <a:ea typeface="Patrick Hand"/>
                        <a:cs typeface="Patrick Hand"/>
                        <a:sym typeface="Patrick Hand"/>
                      </a:endParaRPr>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extLst>
                  <a:ext uri="{0D108BD9-81ED-4DB2-BD59-A6C34878D82A}">
                    <a16:rowId xmlns:a16="http://schemas.microsoft.com/office/drawing/2014/main" val="10007"/>
                  </a:ext>
                </a:extLst>
              </a:tr>
              <a:tr h="655825">
                <a:tc>
                  <a:txBody>
                    <a:bodyPr/>
                    <a:lstStyle/>
                    <a:p>
                      <a:pPr marL="0" lvl="0" indent="0" algn="l" rtl="0">
                        <a:spcBef>
                          <a:spcPts val="0"/>
                        </a:spcBef>
                        <a:spcAft>
                          <a:spcPts val="0"/>
                        </a:spcAft>
                        <a:buNone/>
                      </a:pPr>
                      <a:r>
                        <a:rPr lang="en" sz="1200">
                          <a:solidFill>
                            <a:schemeClr val="accent4"/>
                          </a:solidFill>
                          <a:latin typeface="Patrick Hand"/>
                          <a:ea typeface="Patrick Hand"/>
                          <a:cs typeface="Patrick Hand"/>
                          <a:sym typeface="Patrick Hand"/>
                        </a:rPr>
                        <a:t>(3-3-12) Investigate to determine how electrostatically charged materials interact with each other and with uncharged materials.</a:t>
                      </a:r>
                      <a:endParaRPr sz="1200">
                        <a:solidFill>
                          <a:schemeClr val="accent4"/>
                        </a:solidFill>
                        <a:latin typeface="Patrick Hand"/>
                        <a:ea typeface="Patrick Hand"/>
                        <a:cs typeface="Patrick Hand"/>
                        <a:sym typeface="Patrick Hand"/>
                      </a:endParaRPr>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extLst>
                  <a:ext uri="{0D108BD9-81ED-4DB2-BD59-A6C34878D82A}">
                    <a16:rowId xmlns:a16="http://schemas.microsoft.com/office/drawing/2014/main" val="10008"/>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graphicFrame>
        <p:nvGraphicFramePr>
          <p:cNvPr id="667" name="Google Shape;667;p62"/>
          <p:cNvGraphicFramePr/>
          <p:nvPr/>
        </p:nvGraphicFramePr>
        <p:xfrm>
          <a:off x="224731" y="1041727"/>
          <a:ext cx="8694550" cy="4009025"/>
        </p:xfrm>
        <a:graphic>
          <a:graphicData uri="http://schemas.openxmlformats.org/drawingml/2006/table">
            <a:tbl>
              <a:tblPr>
                <a:noFill/>
                <a:tableStyleId>{CB221011-40D1-4A37-AB56-820E38D9B2C9}</a:tableStyleId>
              </a:tblPr>
              <a:tblGrid>
                <a:gridCol w="3069050">
                  <a:extLst>
                    <a:ext uri="{9D8B030D-6E8A-4147-A177-3AD203B41FA5}">
                      <a16:colId xmlns:a16="http://schemas.microsoft.com/office/drawing/2014/main" val="20000"/>
                    </a:ext>
                  </a:extLst>
                </a:gridCol>
                <a:gridCol w="1406375">
                  <a:extLst>
                    <a:ext uri="{9D8B030D-6E8A-4147-A177-3AD203B41FA5}">
                      <a16:colId xmlns:a16="http://schemas.microsoft.com/office/drawing/2014/main" val="20001"/>
                    </a:ext>
                  </a:extLst>
                </a:gridCol>
                <a:gridCol w="1406375">
                  <a:extLst>
                    <a:ext uri="{9D8B030D-6E8A-4147-A177-3AD203B41FA5}">
                      <a16:colId xmlns:a16="http://schemas.microsoft.com/office/drawing/2014/main" val="20002"/>
                    </a:ext>
                  </a:extLst>
                </a:gridCol>
                <a:gridCol w="1406375">
                  <a:extLst>
                    <a:ext uri="{9D8B030D-6E8A-4147-A177-3AD203B41FA5}">
                      <a16:colId xmlns:a16="http://schemas.microsoft.com/office/drawing/2014/main" val="20003"/>
                    </a:ext>
                  </a:extLst>
                </a:gridCol>
                <a:gridCol w="1406375">
                  <a:extLst>
                    <a:ext uri="{9D8B030D-6E8A-4147-A177-3AD203B41FA5}">
                      <a16:colId xmlns:a16="http://schemas.microsoft.com/office/drawing/2014/main" val="20004"/>
                    </a:ext>
                  </a:extLst>
                </a:gridCol>
              </a:tblGrid>
              <a:tr h="380050">
                <a:tc rowSpan="2">
                  <a:txBody>
                    <a:bodyPr/>
                    <a:lstStyle/>
                    <a:p>
                      <a:pPr marL="0" lvl="0" indent="0" algn="l" rtl="0">
                        <a:spcBef>
                          <a:spcPts val="0"/>
                        </a:spcBef>
                        <a:spcAft>
                          <a:spcPts val="0"/>
                        </a:spcAft>
                        <a:buNone/>
                      </a:pPr>
                      <a:r>
                        <a:rPr lang="en" sz="1300" b="1"/>
                        <a:t>Science Outcomes</a:t>
                      </a:r>
                      <a:endParaRPr sz="1300" b="1"/>
                    </a:p>
                  </a:txBody>
                  <a:tcPr marL="83125" marR="83125" marT="60500" marB="60500" anchor="b">
                    <a:lnL w="9525" cap="flat" cmpd="sng">
                      <a:solidFill>
                        <a:schemeClr val="accent5"/>
                      </a:solidFill>
                      <a:prstDash val="solid"/>
                      <a:round/>
                      <a:headEnd type="none" w="sm" len="sm"/>
                      <a:tailEnd type="none" w="sm" len="sm"/>
                    </a:lnL>
                    <a:lnR w="9525" cap="flat" cmpd="sng">
                      <a:solidFill>
                        <a:srgbClr val="9E9E9E"/>
                      </a:solidFill>
                      <a:prstDash val="solid"/>
                      <a:round/>
                      <a:headEnd type="none" w="sm" len="sm"/>
                      <a:tailEnd type="none" w="sm" len="sm"/>
                    </a:lnR>
                    <a:solidFill>
                      <a:schemeClr val="accent6"/>
                    </a:solidFill>
                  </a:tcPr>
                </a:tc>
                <a:tc gridSpan="4">
                  <a:txBody>
                    <a:bodyPr/>
                    <a:lstStyle/>
                    <a:p>
                      <a:pPr marL="0" lvl="0" indent="0" algn="ctr" rtl="0">
                        <a:spcBef>
                          <a:spcPts val="0"/>
                        </a:spcBef>
                        <a:spcAft>
                          <a:spcPts val="0"/>
                        </a:spcAft>
                        <a:buNone/>
                      </a:pPr>
                      <a:r>
                        <a:rPr lang="en" sz="700" b="1"/>
                        <a:t>In the boxes below indicate the students responses and evidence of learning through their work in the different project areas. </a:t>
                      </a:r>
                      <a:endParaRPr sz="700" b="1">
                        <a:solidFill>
                          <a:srgbClr val="FFFFFF"/>
                        </a:solidFill>
                      </a:endParaRPr>
                    </a:p>
                  </a:txBody>
                  <a:tcPr marL="83125" marR="83125" marT="60500" marB="605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39975">
                <a:tc vMerge="1">
                  <a:txBody>
                    <a:bodyPr/>
                    <a:lstStyle/>
                    <a:p>
                      <a:endParaRPr lang="en-US"/>
                    </a:p>
                  </a:txBody>
                  <a:tcPr/>
                </a:tc>
                <a:tc>
                  <a:txBody>
                    <a:bodyPr/>
                    <a:lstStyle/>
                    <a:p>
                      <a:pPr marL="0" lvl="0" indent="0" algn="ctr" rtl="0">
                        <a:spcBef>
                          <a:spcPts val="0"/>
                        </a:spcBef>
                        <a:spcAft>
                          <a:spcPts val="0"/>
                        </a:spcAft>
                        <a:buNone/>
                      </a:pPr>
                      <a:r>
                        <a:rPr lang="en" sz="1000" b="1"/>
                        <a:t>Exceeding Expectations:</a:t>
                      </a:r>
                      <a:endParaRPr sz="1000" b="1"/>
                    </a:p>
                    <a:p>
                      <a:pPr marL="0" lvl="0" indent="0" algn="ctr" rtl="0">
                        <a:spcBef>
                          <a:spcPts val="0"/>
                        </a:spcBef>
                        <a:spcAft>
                          <a:spcPts val="0"/>
                        </a:spcAft>
                        <a:buNone/>
                      </a:pPr>
                      <a:endParaRPr sz="1000" b="1"/>
                    </a:p>
                  </a:txBody>
                  <a:tcPr marL="83125" marR="83125" marT="60500" marB="605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000" b="1"/>
                        <a:t>Meeting Expectations:</a:t>
                      </a:r>
                      <a:endParaRPr sz="1000" b="1"/>
                    </a:p>
                    <a:p>
                      <a:pPr marL="0" lvl="0" indent="0" algn="ctr" rtl="0">
                        <a:spcBef>
                          <a:spcPts val="0"/>
                        </a:spcBef>
                        <a:spcAft>
                          <a:spcPts val="0"/>
                        </a:spcAft>
                        <a:buNone/>
                      </a:pPr>
                      <a:endParaRPr sz="1000" b="1"/>
                    </a:p>
                  </a:txBody>
                  <a:tcPr marL="83125" marR="83125" marT="60500" marB="605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000" b="1"/>
                        <a:t>Approaching Expectations:</a:t>
                      </a:r>
                      <a:endParaRPr sz="1000" b="1"/>
                    </a:p>
                    <a:p>
                      <a:pPr marL="0" lvl="0" indent="0" algn="ctr" rtl="0">
                        <a:spcBef>
                          <a:spcPts val="0"/>
                        </a:spcBef>
                        <a:spcAft>
                          <a:spcPts val="0"/>
                        </a:spcAft>
                        <a:buNone/>
                      </a:pPr>
                      <a:endParaRPr sz="1000" b="1"/>
                    </a:p>
                  </a:txBody>
                  <a:tcPr marL="83125" marR="83125" marT="60500" marB="605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000" b="1"/>
                        <a:t>Starting towards Expectations:</a:t>
                      </a:r>
                      <a:endParaRPr sz="1000" b="1"/>
                    </a:p>
                    <a:p>
                      <a:pPr marL="0" lvl="0" indent="0" algn="ctr" rtl="0">
                        <a:spcBef>
                          <a:spcPts val="0"/>
                        </a:spcBef>
                        <a:spcAft>
                          <a:spcPts val="0"/>
                        </a:spcAft>
                        <a:buNone/>
                      </a:pPr>
                      <a:endParaRPr sz="1000" b="1"/>
                    </a:p>
                  </a:txBody>
                  <a:tcPr marL="83125" marR="83125" marT="60500" marB="605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557800">
                <a:tc>
                  <a:txBody>
                    <a:bodyPr/>
                    <a:lstStyle/>
                    <a:p>
                      <a:pPr marL="0" lvl="0" indent="0" algn="l" rtl="0">
                        <a:spcBef>
                          <a:spcPts val="0"/>
                        </a:spcBef>
                        <a:spcAft>
                          <a:spcPts val="0"/>
                        </a:spcAft>
                        <a:buNone/>
                      </a:pPr>
                      <a:r>
                        <a:rPr lang="en" sz="1100">
                          <a:solidFill>
                            <a:schemeClr val="accent4"/>
                          </a:solidFill>
                          <a:latin typeface="Patrick Hand"/>
                          <a:ea typeface="Patrick Hand"/>
                          <a:cs typeface="Patrick Hand"/>
                          <a:sym typeface="Patrick Hand"/>
                        </a:rPr>
                        <a:t>(3-0-1a) Ask questions that lead to investigations of objects</a:t>
                      </a:r>
                      <a:endParaRPr sz="1100">
                        <a:solidFill>
                          <a:schemeClr val="accent4"/>
                        </a:solidFill>
                        <a:latin typeface="Patrick Hand"/>
                        <a:ea typeface="Patrick Hand"/>
                        <a:cs typeface="Patrick Hand"/>
                        <a:sym typeface="Patrick Hand"/>
                      </a:endParaRPr>
                    </a:p>
                  </a:txBody>
                  <a:tcPr marL="83125" marR="83125" marT="60500" marB="60500"/>
                </a:tc>
                <a:tc>
                  <a:txBody>
                    <a:bodyPr/>
                    <a:lstStyle/>
                    <a:p>
                      <a:pPr marL="0" lvl="0" indent="0" algn="l" rtl="0">
                        <a:spcBef>
                          <a:spcPts val="0"/>
                        </a:spcBef>
                        <a:spcAft>
                          <a:spcPts val="0"/>
                        </a:spcAft>
                        <a:buNone/>
                      </a:pPr>
                      <a:endParaRPr sz="1100"/>
                    </a:p>
                  </a:txBody>
                  <a:tcPr marL="83125" marR="83125" marT="60500" marB="60500">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1100"/>
                    </a:p>
                  </a:txBody>
                  <a:tcPr marL="83125" marR="83125" marT="60500" marB="60500">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1100"/>
                    </a:p>
                  </a:txBody>
                  <a:tcPr marL="83125" marR="83125" marT="60500" marB="60500">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1100"/>
                    </a:p>
                  </a:txBody>
                  <a:tcPr marL="83125" marR="83125" marT="60500" marB="60500">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557800">
                <a:tc>
                  <a:txBody>
                    <a:bodyPr/>
                    <a:lstStyle/>
                    <a:p>
                      <a:pPr marL="0" lvl="0" indent="0" algn="l" rtl="0">
                        <a:spcBef>
                          <a:spcPts val="0"/>
                        </a:spcBef>
                        <a:spcAft>
                          <a:spcPts val="0"/>
                        </a:spcAft>
                        <a:buNone/>
                      </a:pPr>
                      <a:r>
                        <a:rPr lang="en" sz="1100">
                          <a:solidFill>
                            <a:schemeClr val="accent4"/>
                          </a:solidFill>
                          <a:latin typeface="Patrick Hand"/>
                          <a:ea typeface="Patrick Hand"/>
                          <a:cs typeface="Patrick Hand"/>
                          <a:sym typeface="Patrick Hand"/>
                        </a:rPr>
                        <a:t>(3-0-3c) Create, with the class, a plan to answer a given question.</a:t>
                      </a:r>
                      <a:endParaRPr sz="1100">
                        <a:solidFill>
                          <a:schemeClr val="accent4"/>
                        </a:solidFill>
                        <a:latin typeface="Patrick Hand"/>
                        <a:ea typeface="Patrick Hand"/>
                        <a:cs typeface="Patrick Hand"/>
                        <a:sym typeface="Patrick Hand"/>
                      </a:endParaRPr>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extLst>
                  <a:ext uri="{0D108BD9-81ED-4DB2-BD59-A6C34878D82A}">
                    <a16:rowId xmlns:a16="http://schemas.microsoft.com/office/drawing/2014/main" val="10003"/>
                  </a:ext>
                </a:extLst>
              </a:tr>
              <a:tr h="557800">
                <a:tc>
                  <a:txBody>
                    <a:bodyPr/>
                    <a:lstStyle/>
                    <a:p>
                      <a:pPr marL="0" lvl="0" indent="0" algn="l" rtl="0">
                        <a:spcBef>
                          <a:spcPts val="0"/>
                        </a:spcBef>
                        <a:spcAft>
                          <a:spcPts val="0"/>
                        </a:spcAft>
                        <a:buNone/>
                      </a:pPr>
                      <a:r>
                        <a:rPr lang="en" sz="1100">
                          <a:solidFill>
                            <a:schemeClr val="accent4"/>
                          </a:solidFill>
                          <a:latin typeface="Patrick Hand"/>
                          <a:ea typeface="Patrick Hand"/>
                          <a:cs typeface="Patrick Hand"/>
                          <a:sym typeface="Patrick Hand"/>
                        </a:rPr>
                        <a:t>(3-0-4a) Carry out a plan, and describe the steps followed.</a:t>
                      </a:r>
                      <a:endParaRPr sz="1100">
                        <a:solidFill>
                          <a:schemeClr val="accent4"/>
                        </a:solidFill>
                        <a:latin typeface="Patrick Hand"/>
                        <a:ea typeface="Patrick Hand"/>
                        <a:cs typeface="Patrick Hand"/>
                        <a:sym typeface="Patrick Hand"/>
                      </a:endParaRPr>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extLst>
                  <a:ext uri="{0D108BD9-81ED-4DB2-BD59-A6C34878D82A}">
                    <a16:rowId xmlns:a16="http://schemas.microsoft.com/office/drawing/2014/main" val="10004"/>
                  </a:ext>
                </a:extLst>
              </a:tr>
              <a:tr h="557800">
                <a:tc>
                  <a:txBody>
                    <a:bodyPr/>
                    <a:lstStyle/>
                    <a:p>
                      <a:pPr marL="0" lvl="0" indent="0" algn="l" rtl="0">
                        <a:spcBef>
                          <a:spcPts val="0"/>
                        </a:spcBef>
                        <a:spcAft>
                          <a:spcPts val="0"/>
                        </a:spcAft>
                        <a:buNone/>
                      </a:pPr>
                      <a:r>
                        <a:rPr lang="en" sz="1100">
                          <a:solidFill>
                            <a:schemeClr val="accent4"/>
                          </a:solidFill>
                          <a:latin typeface="Patrick Hand"/>
                          <a:ea typeface="Patrick Hand"/>
                          <a:cs typeface="Patrick Hand"/>
                          <a:sym typeface="Patrick Hand"/>
                        </a:rPr>
                        <a:t>(3-0-5a) Make observations that are relevant to a specific question.</a:t>
                      </a:r>
                      <a:endParaRPr sz="1100">
                        <a:solidFill>
                          <a:schemeClr val="accent4"/>
                        </a:solidFill>
                        <a:latin typeface="Patrick Hand"/>
                        <a:ea typeface="Patrick Hand"/>
                        <a:cs typeface="Patrick Hand"/>
                        <a:sym typeface="Patrick Hand"/>
                      </a:endParaRPr>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extLst>
                  <a:ext uri="{0D108BD9-81ED-4DB2-BD59-A6C34878D82A}">
                    <a16:rowId xmlns:a16="http://schemas.microsoft.com/office/drawing/2014/main" val="10005"/>
                  </a:ext>
                </a:extLst>
              </a:tr>
              <a:tr h="557800">
                <a:tc>
                  <a:txBody>
                    <a:bodyPr/>
                    <a:lstStyle/>
                    <a:p>
                      <a:pPr marL="0" lvl="0" indent="0" algn="l" rtl="0">
                        <a:spcBef>
                          <a:spcPts val="0"/>
                        </a:spcBef>
                        <a:spcAft>
                          <a:spcPts val="0"/>
                        </a:spcAft>
                        <a:buNone/>
                      </a:pPr>
                      <a:r>
                        <a:rPr lang="en" sz="1100">
                          <a:solidFill>
                            <a:schemeClr val="accent4"/>
                          </a:solidFill>
                          <a:latin typeface="Patrick Hand"/>
                          <a:ea typeface="Patrick Hand"/>
                          <a:cs typeface="Patrick Hand"/>
                          <a:sym typeface="Patrick Hand"/>
                        </a:rPr>
                        <a:t>(3-0-7a) Draw a simple conclusion based on their observations.</a:t>
                      </a:r>
                      <a:endParaRPr sz="1200">
                        <a:solidFill>
                          <a:schemeClr val="accent4"/>
                        </a:solidFill>
                        <a:latin typeface="Patrick Hand"/>
                        <a:ea typeface="Patrick Hand"/>
                        <a:cs typeface="Patrick Hand"/>
                        <a:sym typeface="Patrick Hand"/>
                      </a:endParaRPr>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extLst>
                  <a:ext uri="{0D108BD9-81ED-4DB2-BD59-A6C34878D82A}">
                    <a16:rowId xmlns:a16="http://schemas.microsoft.com/office/drawing/2014/main" val="10006"/>
                  </a:ext>
                </a:extLst>
              </a:tr>
            </a:tbl>
          </a:graphicData>
        </a:graphic>
      </p:graphicFrame>
      <p:sp>
        <p:nvSpPr>
          <p:cNvPr id="668" name="Google Shape;668;p62"/>
          <p:cNvSpPr txBox="1">
            <a:spLocks noGrp="1"/>
          </p:cNvSpPr>
          <p:nvPr>
            <p:ph type="title" idx="4294967295"/>
          </p:nvPr>
        </p:nvSpPr>
        <p:spPr>
          <a:xfrm>
            <a:off x="212750" y="0"/>
            <a:ext cx="8931300" cy="92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a:solidFill>
                  <a:schemeClr val="accent4"/>
                </a:solidFill>
              </a:rPr>
              <a:t>Grade 3 SCIENCE Assessment: </a:t>
            </a:r>
            <a:endParaRPr sz="1400">
              <a:solidFill>
                <a:schemeClr val="accent4"/>
              </a:solidFill>
            </a:endParaRPr>
          </a:p>
          <a:p>
            <a:pPr marL="0" lvl="0" indent="0" algn="l" rtl="0">
              <a:spcBef>
                <a:spcPts val="0"/>
              </a:spcBef>
              <a:spcAft>
                <a:spcPts val="0"/>
              </a:spcAft>
              <a:buNone/>
            </a:pPr>
            <a:r>
              <a:rPr lang="en" sz="1200" b="0">
                <a:solidFill>
                  <a:schemeClr val="accent4"/>
                </a:solidFill>
                <a:latin typeface="Patrick Hand"/>
                <a:ea typeface="Patrick Hand"/>
                <a:cs typeface="Patrick Hand"/>
                <a:sym typeface="Patrick Hand"/>
              </a:rPr>
              <a:t>→ Indicate in each box emerging, expanding or extending and describe student evidence of learning.  </a:t>
            </a:r>
            <a:endParaRPr sz="1200" b="0">
              <a:solidFill>
                <a:schemeClr val="accent4"/>
              </a:solidFill>
              <a:latin typeface="Patrick Hand"/>
              <a:ea typeface="Patrick Hand"/>
              <a:cs typeface="Patrick Hand"/>
              <a:sym typeface="Patrick Hand"/>
            </a:endParaRPr>
          </a:p>
          <a:p>
            <a:pPr marL="0" lvl="0" indent="0" algn="l" rtl="0">
              <a:spcBef>
                <a:spcPts val="0"/>
              </a:spcBef>
              <a:spcAft>
                <a:spcPts val="0"/>
              </a:spcAft>
              <a:buNone/>
            </a:pPr>
            <a:r>
              <a:rPr lang="en" sz="1200" b="0">
                <a:solidFill>
                  <a:schemeClr val="accent4"/>
                </a:solidFill>
                <a:latin typeface="Patrick Hand"/>
                <a:ea typeface="Patrick Hand"/>
                <a:cs typeface="Patrick Hand"/>
                <a:sym typeface="Patrick Hand"/>
              </a:rPr>
              <a:t>→ View Achievement Profiles: </a:t>
            </a:r>
            <a:r>
              <a:rPr lang="en" sz="1200" b="0" u="sng">
                <a:solidFill>
                  <a:schemeClr val="hlink"/>
                </a:solidFill>
                <a:latin typeface="Patrick Hand"/>
                <a:ea typeface="Patrick Hand"/>
                <a:cs typeface="Patrick Hand"/>
                <a:sym typeface="Patrick Hand"/>
                <a:hlinkClick r:id="rId3"/>
              </a:rPr>
              <a:t>Manitoba Report Card Grade Scale—Science Achievement Profiles (Grades 1 to 8) Subject Category: Design Process and Problem Solving</a:t>
            </a:r>
            <a:endParaRPr sz="1200" b="0">
              <a:solidFill>
                <a:schemeClr val="accent4"/>
              </a:solidFill>
              <a:latin typeface="Patrick Hand"/>
              <a:ea typeface="Patrick Hand"/>
              <a:cs typeface="Patrick Hand"/>
              <a:sym typeface="Patrick Hand"/>
            </a:endParaRPr>
          </a:p>
          <a:p>
            <a:pPr marL="0" lvl="0" indent="0" algn="l" rtl="0">
              <a:spcBef>
                <a:spcPts val="0"/>
              </a:spcBef>
              <a:spcAft>
                <a:spcPts val="0"/>
              </a:spcAft>
              <a:buNone/>
            </a:pPr>
            <a:r>
              <a:rPr lang="en" sz="1200" b="0">
                <a:solidFill>
                  <a:schemeClr val="accent4"/>
                </a:solidFill>
                <a:latin typeface="Patrick Hand"/>
                <a:ea typeface="Patrick Hand"/>
                <a:cs typeface="Patrick Hand"/>
                <a:sym typeface="Patrick Hand"/>
              </a:rPr>
              <a:t>→ View Achievement Profiles: </a:t>
            </a:r>
            <a:r>
              <a:rPr lang="en" sz="1200" b="0" u="sng">
                <a:solidFill>
                  <a:schemeClr val="hlink"/>
                </a:solidFill>
                <a:latin typeface="Patrick Hand"/>
                <a:ea typeface="Patrick Hand"/>
                <a:cs typeface="Patrick Hand"/>
                <a:sym typeface="Patrick Hand"/>
                <a:hlinkClick r:id="rId4"/>
              </a:rPr>
              <a:t>Manitoba Report Card Grade Scale—Science Achievement Profiles (Grades 1 to 8) Subject Category: Scientific Inquiry</a:t>
            </a:r>
            <a:r>
              <a:rPr lang="en" sz="1200" b="0">
                <a:solidFill>
                  <a:schemeClr val="accent4"/>
                </a:solidFill>
                <a:latin typeface="Patrick Hand"/>
                <a:ea typeface="Patrick Hand"/>
                <a:cs typeface="Patrick Hand"/>
                <a:sym typeface="Patrick Hand"/>
              </a:rPr>
              <a:t>  </a:t>
            </a:r>
            <a:endParaRPr sz="1200" b="0">
              <a:solidFill>
                <a:schemeClr val="accent4"/>
              </a:solidFill>
              <a:latin typeface="Patrick Hand"/>
              <a:ea typeface="Patrick Hand"/>
              <a:cs typeface="Patrick Hand"/>
              <a:sym typeface="Patrick Han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63"/>
          <p:cNvSpPr txBox="1">
            <a:spLocks noGrp="1"/>
          </p:cNvSpPr>
          <p:nvPr>
            <p:ph type="title" idx="4294967295"/>
          </p:nvPr>
        </p:nvSpPr>
        <p:spPr>
          <a:xfrm>
            <a:off x="316700" y="0"/>
            <a:ext cx="8742000" cy="70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a:solidFill>
                  <a:schemeClr val="accent4"/>
                </a:solidFill>
              </a:rPr>
              <a:t>Grade 3 Math Assessment: </a:t>
            </a:r>
            <a:endParaRPr sz="1400">
              <a:solidFill>
                <a:schemeClr val="accent4"/>
              </a:solidFill>
            </a:endParaRPr>
          </a:p>
          <a:p>
            <a:pPr marL="0" lvl="0" indent="0" algn="l" rtl="0">
              <a:spcBef>
                <a:spcPts val="0"/>
              </a:spcBef>
              <a:spcAft>
                <a:spcPts val="0"/>
              </a:spcAft>
              <a:buNone/>
            </a:pPr>
            <a:r>
              <a:rPr lang="en" sz="1200" b="0">
                <a:solidFill>
                  <a:schemeClr val="accent4"/>
                </a:solidFill>
                <a:latin typeface="Patrick Hand"/>
                <a:ea typeface="Patrick Hand"/>
                <a:cs typeface="Patrick Hand"/>
                <a:sym typeface="Patrick Hand"/>
              </a:rPr>
              <a:t>→ Indicate in each box emerging, expanding or extending and describe student evidence of learning.  </a:t>
            </a:r>
            <a:endParaRPr sz="1200" b="0">
              <a:solidFill>
                <a:schemeClr val="accent4"/>
              </a:solidFill>
              <a:latin typeface="Patrick Hand"/>
              <a:ea typeface="Patrick Hand"/>
              <a:cs typeface="Patrick Hand"/>
              <a:sym typeface="Patrick Hand"/>
            </a:endParaRPr>
          </a:p>
          <a:p>
            <a:pPr marL="0" lvl="0" indent="0" algn="l" rtl="0">
              <a:spcBef>
                <a:spcPts val="0"/>
              </a:spcBef>
              <a:spcAft>
                <a:spcPts val="0"/>
              </a:spcAft>
              <a:buNone/>
            </a:pPr>
            <a:r>
              <a:rPr lang="en" sz="1200" b="0">
                <a:solidFill>
                  <a:schemeClr val="accent4"/>
                </a:solidFill>
                <a:latin typeface="Patrick Hand"/>
                <a:ea typeface="Patrick Hand"/>
                <a:cs typeface="Patrick Hand"/>
                <a:sym typeface="Patrick Hand"/>
              </a:rPr>
              <a:t>→ View Achievement Profiles: </a:t>
            </a:r>
            <a:r>
              <a:rPr lang="en" sz="1200" b="0" u="sng">
                <a:solidFill>
                  <a:schemeClr val="hlink"/>
                </a:solidFill>
                <a:latin typeface="Patrick Hand"/>
                <a:ea typeface="Patrick Hand"/>
                <a:cs typeface="Patrick Hand"/>
                <a:sym typeface="Patrick Hand"/>
                <a:hlinkClick r:id="rId3"/>
              </a:rPr>
              <a:t>Manitoba Report Card Grading Profiles in Mathematics—Knowledge and Understanding</a:t>
            </a:r>
            <a:r>
              <a:rPr lang="en" sz="1200" b="0">
                <a:solidFill>
                  <a:schemeClr val="accent4"/>
                </a:solidFill>
                <a:latin typeface="Patrick Hand"/>
                <a:ea typeface="Patrick Hand"/>
                <a:cs typeface="Patrick Hand"/>
                <a:sym typeface="Patrick Hand"/>
              </a:rPr>
              <a:t> </a:t>
            </a:r>
            <a:endParaRPr sz="1200" b="0">
              <a:solidFill>
                <a:schemeClr val="accent4"/>
              </a:solidFill>
              <a:latin typeface="Patrick Hand"/>
              <a:ea typeface="Patrick Hand"/>
              <a:cs typeface="Patrick Hand"/>
              <a:sym typeface="Patrick Hand"/>
            </a:endParaRPr>
          </a:p>
        </p:txBody>
      </p:sp>
      <p:graphicFrame>
        <p:nvGraphicFramePr>
          <p:cNvPr id="674" name="Google Shape;674;p63"/>
          <p:cNvGraphicFramePr/>
          <p:nvPr/>
        </p:nvGraphicFramePr>
        <p:xfrm>
          <a:off x="257568" y="1161302"/>
          <a:ext cx="8741975" cy="2891085"/>
        </p:xfrm>
        <a:graphic>
          <a:graphicData uri="http://schemas.openxmlformats.org/drawingml/2006/table">
            <a:tbl>
              <a:tblPr>
                <a:noFill/>
                <a:tableStyleId>{CB221011-40D1-4A37-AB56-820E38D9B2C9}</a:tableStyleId>
              </a:tblPr>
              <a:tblGrid>
                <a:gridCol w="3085775">
                  <a:extLst>
                    <a:ext uri="{9D8B030D-6E8A-4147-A177-3AD203B41FA5}">
                      <a16:colId xmlns:a16="http://schemas.microsoft.com/office/drawing/2014/main" val="20000"/>
                    </a:ext>
                  </a:extLst>
                </a:gridCol>
                <a:gridCol w="1414050">
                  <a:extLst>
                    <a:ext uri="{9D8B030D-6E8A-4147-A177-3AD203B41FA5}">
                      <a16:colId xmlns:a16="http://schemas.microsoft.com/office/drawing/2014/main" val="20001"/>
                    </a:ext>
                  </a:extLst>
                </a:gridCol>
                <a:gridCol w="1414050">
                  <a:extLst>
                    <a:ext uri="{9D8B030D-6E8A-4147-A177-3AD203B41FA5}">
                      <a16:colId xmlns:a16="http://schemas.microsoft.com/office/drawing/2014/main" val="20002"/>
                    </a:ext>
                  </a:extLst>
                </a:gridCol>
                <a:gridCol w="1414050">
                  <a:extLst>
                    <a:ext uri="{9D8B030D-6E8A-4147-A177-3AD203B41FA5}">
                      <a16:colId xmlns:a16="http://schemas.microsoft.com/office/drawing/2014/main" val="20003"/>
                    </a:ext>
                  </a:extLst>
                </a:gridCol>
                <a:gridCol w="1414050">
                  <a:extLst>
                    <a:ext uri="{9D8B030D-6E8A-4147-A177-3AD203B41FA5}">
                      <a16:colId xmlns:a16="http://schemas.microsoft.com/office/drawing/2014/main" val="20004"/>
                    </a:ext>
                  </a:extLst>
                </a:gridCol>
              </a:tblGrid>
              <a:tr h="284000">
                <a:tc rowSpan="2">
                  <a:txBody>
                    <a:bodyPr/>
                    <a:lstStyle/>
                    <a:p>
                      <a:pPr marL="0" lvl="0" indent="0" algn="l" rtl="0">
                        <a:spcBef>
                          <a:spcPts val="0"/>
                        </a:spcBef>
                        <a:spcAft>
                          <a:spcPts val="0"/>
                        </a:spcAft>
                        <a:buNone/>
                      </a:pPr>
                      <a:r>
                        <a:rPr lang="en" sz="1300" b="1"/>
                        <a:t>Math Outcomes</a:t>
                      </a:r>
                      <a:endParaRPr sz="1300" b="1"/>
                    </a:p>
                  </a:txBody>
                  <a:tcPr marL="83125" marR="83125" marT="60500" marB="60500" anchor="b">
                    <a:lnL w="9525" cap="flat" cmpd="sng">
                      <a:solidFill>
                        <a:schemeClr val="accent5"/>
                      </a:solidFill>
                      <a:prstDash val="solid"/>
                      <a:round/>
                      <a:headEnd type="none" w="sm" len="sm"/>
                      <a:tailEnd type="none" w="sm" len="sm"/>
                    </a:lnL>
                    <a:lnR w="9525" cap="flat" cmpd="sng">
                      <a:solidFill>
                        <a:srgbClr val="9E9E9E"/>
                      </a:solidFill>
                      <a:prstDash val="solid"/>
                      <a:round/>
                      <a:headEnd type="none" w="sm" len="sm"/>
                      <a:tailEnd type="none" w="sm" len="sm"/>
                    </a:lnR>
                    <a:solidFill>
                      <a:schemeClr val="accent6"/>
                    </a:solidFill>
                  </a:tcPr>
                </a:tc>
                <a:tc gridSpan="4">
                  <a:txBody>
                    <a:bodyPr/>
                    <a:lstStyle/>
                    <a:p>
                      <a:pPr marL="0" lvl="0" indent="0" algn="ctr" rtl="0">
                        <a:spcBef>
                          <a:spcPts val="0"/>
                        </a:spcBef>
                        <a:spcAft>
                          <a:spcPts val="0"/>
                        </a:spcAft>
                        <a:buNone/>
                      </a:pPr>
                      <a:r>
                        <a:rPr lang="en" sz="700" b="1"/>
                        <a:t>In the boxes below indicate the students responses and evidence of learning through their work in the different project areas. </a:t>
                      </a:r>
                      <a:endParaRPr sz="700" b="1">
                        <a:solidFill>
                          <a:srgbClr val="FFFFFF"/>
                        </a:solidFill>
                      </a:endParaRPr>
                    </a:p>
                  </a:txBody>
                  <a:tcPr marL="83125" marR="83125" marT="60500" marB="605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7725">
                <a:tc vMerge="1">
                  <a:txBody>
                    <a:bodyPr/>
                    <a:lstStyle/>
                    <a:p>
                      <a:endParaRPr lang="en-US"/>
                    </a:p>
                  </a:txBody>
                  <a:tcPr/>
                </a:tc>
                <a:tc>
                  <a:txBody>
                    <a:bodyPr/>
                    <a:lstStyle/>
                    <a:p>
                      <a:pPr marL="0" lvl="0" indent="0" algn="ctr" rtl="0">
                        <a:spcBef>
                          <a:spcPts val="0"/>
                        </a:spcBef>
                        <a:spcAft>
                          <a:spcPts val="0"/>
                        </a:spcAft>
                        <a:buNone/>
                      </a:pPr>
                      <a:r>
                        <a:rPr lang="en" sz="1000" b="1"/>
                        <a:t>Exceeding Expectations:</a:t>
                      </a:r>
                      <a:endParaRPr sz="1000" b="1"/>
                    </a:p>
                    <a:p>
                      <a:pPr marL="0" lvl="0" indent="0" algn="ctr" rtl="0">
                        <a:spcBef>
                          <a:spcPts val="0"/>
                        </a:spcBef>
                        <a:spcAft>
                          <a:spcPts val="0"/>
                        </a:spcAft>
                        <a:buNone/>
                      </a:pPr>
                      <a:endParaRPr sz="1000" b="1"/>
                    </a:p>
                  </a:txBody>
                  <a:tcPr marL="83125" marR="83125" marT="60500" marB="605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000" b="1"/>
                        <a:t>Meeting Expectations:</a:t>
                      </a:r>
                      <a:endParaRPr sz="1000" b="1"/>
                    </a:p>
                    <a:p>
                      <a:pPr marL="0" lvl="0" indent="0" algn="ctr" rtl="0">
                        <a:spcBef>
                          <a:spcPts val="0"/>
                        </a:spcBef>
                        <a:spcAft>
                          <a:spcPts val="0"/>
                        </a:spcAft>
                        <a:buNone/>
                      </a:pPr>
                      <a:endParaRPr sz="1000" b="1"/>
                    </a:p>
                  </a:txBody>
                  <a:tcPr marL="83125" marR="83125" marT="60500" marB="605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000" b="1"/>
                        <a:t>Approaching Expectations:</a:t>
                      </a:r>
                      <a:endParaRPr sz="1000" b="1"/>
                    </a:p>
                    <a:p>
                      <a:pPr marL="0" lvl="0" indent="0" algn="ctr" rtl="0">
                        <a:spcBef>
                          <a:spcPts val="0"/>
                        </a:spcBef>
                        <a:spcAft>
                          <a:spcPts val="0"/>
                        </a:spcAft>
                        <a:buNone/>
                      </a:pPr>
                      <a:endParaRPr sz="1000" b="1"/>
                    </a:p>
                  </a:txBody>
                  <a:tcPr marL="83125" marR="83125" marT="60500" marB="605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000" b="1"/>
                        <a:t>Starting towards Expectations:</a:t>
                      </a:r>
                      <a:endParaRPr sz="1000" b="1"/>
                    </a:p>
                    <a:p>
                      <a:pPr marL="0" lvl="0" indent="0" algn="ctr" rtl="0">
                        <a:spcBef>
                          <a:spcPts val="0"/>
                        </a:spcBef>
                        <a:spcAft>
                          <a:spcPts val="0"/>
                        </a:spcAft>
                        <a:buNone/>
                      </a:pPr>
                      <a:endParaRPr sz="1000" b="1"/>
                    </a:p>
                  </a:txBody>
                  <a:tcPr marL="83125" marR="83125" marT="60500" marB="605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358575">
                <a:tc>
                  <a:txBody>
                    <a:bodyPr/>
                    <a:lstStyle/>
                    <a:p>
                      <a:pPr marL="0" lvl="0" indent="0" algn="l" rtl="0">
                        <a:spcBef>
                          <a:spcPts val="0"/>
                        </a:spcBef>
                        <a:spcAft>
                          <a:spcPts val="0"/>
                        </a:spcAft>
                        <a:buNone/>
                      </a:pPr>
                      <a:r>
                        <a:rPr lang="en">
                          <a:solidFill>
                            <a:srgbClr val="165751"/>
                          </a:solidFill>
                          <a:latin typeface="Patrick Hand"/>
                          <a:ea typeface="Patrick Hand"/>
                          <a:cs typeface="Patrick Hand"/>
                          <a:sym typeface="Patrick Hand"/>
                        </a:rPr>
                        <a:t>(3.SS.1) Relate the passage of time to common activities using nonstandard and standard units </a:t>
                      </a:r>
                      <a:r>
                        <a:rPr lang="en" sz="1000" i="1">
                          <a:solidFill>
                            <a:srgbClr val="165751"/>
                          </a:solidFill>
                          <a:latin typeface="Patrick Hand"/>
                          <a:ea typeface="Patrick Hand"/>
                          <a:cs typeface="Patrick Hand"/>
                          <a:sym typeface="Patrick Hand"/>
                        </a:rPr>
                        <a:t>(recording of time in Lesson 4)</a:t>
                      </a:r>
                      <a:endParaRPr sz="1000" i="1">
                        <a:solidFill>
                          <a:srgbClr val="165751"/>
                        </a:solidFill>
                        <a:latin typeface="Patrick Hand"/>
                        <a:ea typeface="Patrick Hand"/>
                        <a:cs typeface="Patrick Hand"/>
                        <a:sym typeface="Patrick Hand"/>
                      </a:endParaRPr>
                    </a:p>
                  </a:txBody>
                  <a:tcPr marL="83125" marR="83125" marT="60500" marB="60500"/>
                </a:tc>
                <a:tc>
                  <a:txBody>
                    <a:bodyPr/>
                    <a:lstStyle/>
                    <a:p>
                      <a:pPr marL="0" lvl="0" indent="0" algn="l" rtl="0">
                        <a:spcBef>
                          <a:spcPts val="0"/>
                        </a:spcBef>
                        <a:spcAft>
                          <a:spcPts val="0"/>
                        </a:spcAft>
                        <a:buNone/>
                      </a:pPr>
                      <a:endParaRPr sz="1100"/>
                    </a:p>
                  </a:txBody>
                  <a:tcPr marL="83125" marR="83125" marT="60500" marB="60500">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1100"/>
                    </a:p>
                  </a:txBody>
                  <a:tcPr marL="83125" marR="83125" marT="60500" marB="60500">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1100"/>
                    </a:p>
                  </a:txBody>
                  <a:tcPr marL="83125" marR="83125" marT="60500" marB="60500">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1100"/>
                    </a:p>
                  </a:txBody>
                  <a:tcPr marL="83125" marR="83125" marT="60500" marB="60500">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545875">
                <a:tc>
                  <a:txBody>
                    <a:bodyPr/>
                    <a:lstStyle/>
                    <a:p>
                      <a:pPr marL="0" lvl="0" indent="0" algn="l" rtl="0">
                        <a:spcBef>
                          <a:spcPts val="0"/>
                        </a:spcBef>
                        <a:spcAft>
                          <a:spcPts val="0"/>
                        </a:spcAft>
                        <a:buNone/>
                      </a:pPr>
                      <a:r>
                        <a:rPr lang="en">
                          <a:solidFill>
                            <a:srgbClr val="165751"/>
                          </a:solidFill>
                          <a:latin typeface="Patrick Hand"/>
                          <a:ea typeface="Patrick Hand"/>
                          <a:cs typeface="Patrick Hand"/>
                          <a:sym typeface="Patrick Hand"/>
                        </a:rPr>
                        <a:t>(3.SS.3) </a:t>
                      </a:r>
                      <a:r>
                        <a:rPr lang="en" sz="1200">
                          <a:solidFill>
                            <a:srgbClr val="165751"/>
                          </a:solidFill>
                          <a:latin typeface="Patrick Hand"/>
                          <a:ea typeface="Patrick Hand"/>
                          <a:cs typeface="Patrick Hand"/>
                          <a:sym typeface="Patrick Hand"/>
                        </a:rPr>
                        <a:t>Demonstrate an understanding of measuring length by:</a:t>
                      </a:r>
                      <a:endParaRPr sz="1200">
                        <a:solidFill>
                          <a:srgbClr val="165751"/>
                        </a:solidFill>
                        <a:latin typeface="Patrick Hand"/>
                        <a:ea typeface="Patrick Hand"/>
                        <a:cs typeface="Patrick Hand"/>
                        <a:sym typeface="Patrick Hand"/>
                      </a:endParaRPr>
                    </a:p>
                    <a:p>
                      <a:pPr marL="914400" lvl="1" indent="-304800" algn="l" rtl="0">
                        <a:spcBef>
                          <a:spcPts val="0"/>
                        </a:spcBef>
                        <a:spcAft>
                          <a:spcPts val="0"/>
                        </a:spcAft>
                        <a:buClr>
                          <a:srgbClr val="165751"/>
                        </a:buClr>
                        <a:buSzPts val="1200"/>
                        <a:buFont typeface="Patrick Hand"/>
                        <a:buChar char="○"/>
                      </a:pPr>
                      <a:r>
                        <a:rPr lang="en" sz="1200">
                          <a:solidFill>
                            <a:srgbClr val="165751"/>
                          </a:solidFill>
                          <a:latin typeface="Patrick Hand"/>
                          <a:ea typeface="Patrick Hand"/>
                          <a:cs typeface="Patrick Hand"/>
                          <a:sym typeface="Patrick Hand"/>
                        </a:rPr>
                        <a:t>selecting and justifying referents for the units,</a:t>
                      </a:r>
                      <a:endParaRPr sz="1200">
                        <a:solidFill>
                          <a:srgbClr val="165751"/>
                        </a:solidFill>
                        <a:latin typeface="Patrick Hand"/>
                        <a:ea typeface="Patrick Hand"/>
                        <a:cs typeface="Patrick Hand"/>
                        <a:sym typeface="Patrick Hand"/>
                      </a:endParaRPr>
                    </a:p>
                    <a:p>
                      <a:pPr marL="914400" lvl="1" indent="-304800" algn="l" rtl="0">
                        <a:spcBef>
                          <a:spcPts val="0"/>
                        </a:spcBef>
                        <a:spcAft>
                          <a:spcPts val="0"/>
                        </a:spcAft>
                        <a:buClr>
                          <a:srgbClr val="165751"/>
                        </a:buClr>
                        <a:buSzPts val="1200"/>
                        <a:buFont typeface="Patrick Hand"/>
                        <a:buChar char="○"/>
                      </a:pPr>
                      <a:r>
                        <a:rPr lang="en" sz="1200">
                          <a:solidFill>
                            <a:srgbClr val="165751"/>
                          </a:solidFill>
                          <a:latin typeface="Patrick Hand"/>
                          <a:ea typeface="Patrick Hand"/>
                          <a:cs typeface="Patrick Hand"/>
                          <a:sym typeface="Patrick Hand"/>
                        </a:rPr>
                        <a:t>measuring and recording length… </a:t>
                      </a:r>
                      <a:endParaRPr sz="1200">
                        <a:solidFill>
                          <a:srgbClr val="165751"/>
                        </a:solidFill>
                        <a:latin typeface="Patrick Hand"/>
                        <a:ea typeface="Patrick Hand"/>
                        <a:cs typeface="Patrick Hand"/>
                        <a:sym typeface="Patrick Hand"/>
                      </a:endParaRPr>
                    </a:p>
                    <a:p>
                      <a:pPr marL="0" lvl="0" indent="0" algn="l" rtl="0">
                        <a:spcBef>
                          <a:spcPts val="0"/>
                        </a:spcBef>
                        <a:spcAft>
                          <a:spcPts val="0"/>
                        </a:spcAft>
                        <a:buNone/>
                      </a:pPr>
                      <a:r>
                        <a:rPr lang="en" sz="1000" i="1">
                          <a:solidFill>
                            <a:srgbClr val="165751"/>
                          </a:solidFill>
                          <a:latin typeface="Patrick Hand"/>
                          <a:ea typeface="Patrick Hand"/>
                          <a:cs typeface="Patrick Hand"/>
                          <a:sym typeface="Patrick Hand"/>
                        </a:rPr>
                        <a:t>(Lesson 3) </a:t>
                      </a:r>
                      <a:endParaRPr>
                        <a:solidFill>
                          <a:srgbClr val="165751"/>
                        </a:solidFill>
                        <a:latin typeface="Patrick Hand"/>
                        <a:ea typeface="Patrick Hand"/>
                        <a:cs typeface="Patrick Hand"/>
                        <a:sym typeface="Patrick Hand"/>
                      </a:endParaRPr>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tc>
                  <a:txBody>
                    <a:bodyPr/>
                    <a:lstStyle/>
                    <a:p>
                      <a:pPr marL="0" lvl="0" indent="0" algn="l" rtl="0">
                        <a:spcBef>
                          <a:spcPts val="0"/>
                        </a:spcBef>
                        <a:spcAft>
                          <a:spcPts val="0"/>
                        </a:spcAft>
                        <a:buNone/>
                      </a:pPr>
                      <a:endParaRPr sz="1100"/>
                    </a:p>
                  </a:txBody>
                  <a:tcPr marL="83125" marR="83125" marT="60500" marB="60500"/>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p:nvPr/>
        </p:nvSpPr>
        <p:spPr>
          <a:xfrm rot="-12">
            <a:off x="2823139" y="628697"/>
            <a:ext cx="3532525" cy="3730434"/>
          </a:xfrm>
          <a:prstGeom prst="flowChartOffpageConnector">
            <a:avLst/>
          </a:prstGeom>
          <a:solidFill>
            <a:srgbClr val="A4BB4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Roboto Slab"/>
                <a:ea typeface="Roboto Slab"/>
                <a:cs typeface="Roboto Slab"/>
                <a:sym typeface="Roboto Slab"/>
              </a:rPr>
              <a:t>All About Magnets</a:t>
            </a:r>
            <a:endParaRPr sz="2500">
              <a:latin typeface="Roboto Slab"/>
              <a:ea typeface="Roboto Slab"/>
              <a:cs typeface="Roboto Slab"/>
              <a:sym typeface="Roboto Slab"/>
            </a:endParaRPr>
          </a:p>
        </p:txBody>
      </p:sp>
      <p:cxnSp>
        <p:nvCxnSpPr>
          <p:cNvPr id="185" name="Google Shape;185;p21"/>
          <p:cNvCxnSpPr/>
          <p:nvPr/>
        </p:nvCxnSpPr>
        <p:spPr>
          <a:xfrm>
            <a:off x="2131800" y="561841"/>
            <a:ext cx="4880400" cy="0"/>
          </a:xfrm>
          <a:prstGeom prst="straightConnector1">
            <a:avLst/>
          </a:prstGeom>
          <a:noFill/>
          <a:ln w="114300" cap="flat" cmpd="sng">
            <a:solidFill>
              <a:srgbClr val="7F6000"/>
            </a:solidFill>
            <a:prstDash val="solid"/>
            <a:round/>
            <a:headEnd type="oval" w="med" len="med"/>
            <a:tailEnd type="oval" w="med" len="med"/>
          </a:ln>
        </p:spPr>
      </p:cxnSp>
      <p:sp>
        <p:nvSpPr>
          <p:cNvPr id="186" name="Google Shape;186;p21"/>
          <p:cNvSpPr txBox="1"/>
          <p:nvPr/>
        </p:nvSpPr>
        <p:spPr>
          <a:xfrm>
            <a:off x="4196090" y="2649659"/>
            <a:ext cx="751800" cy="177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latin typeface="Nixie One"/>
                <a:ea typeface="Nixie One"/>
                <a:cs typeface="Nixie One"/>
                <a:sym typeface="Nixie One"/>
              </a:rPr>
              <a:t>1</a:t>
            </a:r>
            <a:endParaRPr sz="7200">
              <a:latin typeface="Nixie One"/>
              <a:ea typeface="Nixie One"/>
              <a:cs typeface="Nixie One"/>
              <a:sym typeface="Nixie On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Google Shape;191;p22"/>
          <p:cNvSpPr txBox="1"/>
          <p:nvPr/>
        </p:nvSpPr>
        <p:spPr>
          <a:xfrm>
            <a:off x="4171575" y="1496100"/>
            <a:ext cx="5023500" cy="8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latin typeface="Nixie One"/>
              <a:ea typeface="Nixie One"/>
              <a:cs typeface="Nixie One"/>
              <a:sym typeface="Nixie One"/>
            </a:endParaRPr>
          </a:p>
        </p:txBody>
      </p:sp>
      <p:sp>
        <p:nvSpPr>
          <p:cNvPr id="192" name="Google Shape;192;p22"/>
          <p:cNvSpPr txBox="1"/>
          <p:nvPr/>
        </p:nvSpPr>
        <p:spPr>
          <a:xfrm>
            <a:off x="4171575" y="2741025"/>
            <a:ext cx="5023500" cy="8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latin typeface="Nixie One"/>
              <a:ea typeface="Nixie One"/>
              <a:cs typeface="Nixie One"/>
              <a:sym typeface="Nixie One"/>
            </a:endParaRPr>
          </a:p>
        </p:txBody>
      </p:sp>
      <p:sp>
        <p:nvSpPr>
          <p:cNvPr id="193" name="Google Shape;193;p22"/>
          <p:cNvSpPr txBox="1"/>
          <p:nvPr/>
        </p:nvSpPr>
        <p:spPr>
          <a:xfrm>
            <a:off x="4171575" y="4302600"/>
            <a:ext cx="5023500" cy="8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latin typeface="Nixie One"/>
              <a:ea typeface="Nixie One"/>
              <a:cs typeface="Nixie One"/>
              <a:sym typeface="Nixie On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is a Magnet?</a:t>
            </a:r>
            <a:endParaRPr/>
          </a:p>
        </p:txBody>
      </p:sp>
      <p:sp>
        <p:nvSpPr>
          <p:cNvPr id="199" name="Google Shape;199;p23"/>
          <p:cNvSpPr txBox="1">
            <a:spLocks noGrp="1"/>
          </p:cNvSpPr>
          <p:nvPr>
            <p:ph type="body" idx="1"/>
          </p:nvPr>
        </p:nvSpPr>
        <p:spPr>
          <a:xfrm>
            <a:off x="469575" y="1767275"/>
            <a:ext cx="4336800" cy="3028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A </a:t>
            </a:r>
            <a:r>
              <a:rPr lang="en" b="1"/>
              <a:t>magnet </a:t>
            </a:r>
            <a:r>
              <a:rPr lang="en"/>
              <a:t>is a rock or piece of metal that can pull or </a:t>
            </a:r>
            <a:r>
              <a:rPr lang="en" b="1"/>
              <a:t>attract </a:t>
            </a:r>
            <a:r>
              <a:rPr lang="en"/>
              <a:t>objects towards itself. Magnets can also push or </a:t>
            </a:r>
            <a:r>
              <a:rPr lang="en" b="1"/>
              <a:t>repel </a:t>
            </a:r>
            <a:r>
              <a:rPr lang="en"/>
              <a:t>certain objects away from itself. </a:t>
            </a:r>
            <a:endParaRPr/>
          </a:p>
        </p:txBody>
      </p:sp>
      <p:sp>
        <p:nvSpPr>
          <p:cNvPr id="200" name="Google Shape;200;p23"/>
          <p:cNvSpPr txBox="1"/>
          <p:nvPr/>
        </p:nvSpPr>
        <p:spPr>
          <a:xfrm>
            <a:off x="6432100" y="2762850"/>
            <a:ext cx="218400" cy="19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latin typeface="Roboto Slab"/>
                <a:ea typeface="Roboto Slab"/>
                <a:cs typeface="Roboto Slab"/>
                <a:sym typeface="Roboto Slab"/>
              </a:rPr>
              <a:t>N</a:t>
            </a:r>
            <a:endParaRPr sz="1000">
              <a:solidFill>
                <a:srgbClr val="FFFFFF"/>
              </a:solidFill>
              <a:latin typeface="Roboto Slab"/>
              <a:ea typeface="Roboto Slab"/>
              <a:cs typeface="Roboto Slab"/>
              <a:sym typeface="Roboto Slab"/>
            </a:endParaRPr>
          </a:p>
        </p:txBody>
      </p:sp>
      <p:sp>
        <p:nvSpPr>
          <p:cNvPr id="201" name="Google Shape;201;p23"/>
          <p:cNvSpPr txBox="1"/>
          <p:nvPr/>
        </p:nvSpPr>
        <p:spPr>
          <a:xfrm>
            <a:off x="7087325" y="2746388"/>
            <a:ext cx="218400" cy="19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latin typeface="Roboto Slab"/>
                <a:ea typeface="Roboto Slab"/>
                <a:cs typeface="Roboto Slab"/>
                <a:sym typeface="Roboto Slab"/>
              </a:rPr>
              <a:t>S</a:t>
            </a:r>
            <a:endParaRPr sz="1000">
              <a:solidFill>
                <a:srgbClr val="FFFFFF"/>
              </a:solidFill>
              <a:latin typeface="Roboto Slab"/>
              <a:ea typeface="Roboto Slab"/>
              <a:cs typeface="Roboto Slab"/>
              <a:sym typeface="Roboto Slab"/>
            </a:endParaRPr>
          </a:p>
        </p:txBody>
      </p:sp>
      <p:pic>
        <p:nvPicPr>
          <p:cNvPr id="202" name="Google Shape;202;p23"/>
          <p:cNvPicPr preferRelativeResize="0"/>
          <p:nvPr/>
        </p:nvPicPr>
        <p:blipFill>
          <a:blip r:embed="rId3">
            <a:alphaModFix/>
          </a:blip>
          <a:stretch>
            <a:fillRect/>
          </a:stretch>
        </p:blipFill>
        <p:spPr>
          <a:xfrm rot="2526907">
            <a:off x="5588475" y="209038"/>
            <a:ext cx="1324100" cy="2648200"/>
          </a:xfrm>
          <a:prstGeom prst="rect">
            <a:avLst/>
          </a:prstGeom>
          <a:noFill/>
          <a:ln>
            <a:noFill/>
          </a:ln>
        </p:spPr>
      </p:pic>
      <p:pic>
        <p:nvPicPr>
          <p:cNvPr id="203" name="Google Shape;203;p23"/>
          <p:cNvPicPr preferRelativeResize="0"/>
          <p:nvPr/>
        </p:nvPicPr>
        <p:blipFill>
          <a:blip r:embed="rId4">
            <a:alphaModFix/>
          </a:blip>
          <a:stretch>
            <a:fillRect/>
          </a:stretch>
        </p:blipFill>
        <p:spPr>
          <a:xfrm rot="-5400000">
            <a:off x="6001134" y="2528116"/>
            <a:ext cx="2888875" cy="1837150"/>
          </a:xfrm>
          <a:prstGeom prst="rect">
            <a:avLst/>
          </a:prstGeom>
          <a:noFill/>
          <a:ln>
            <a:noFill/>
          </a:ln>
        </p:spPr>
      </p:pic>
      <p:pic>
        <p:nvPicPr>
          <p:cNvPr id="204" name="Google Shape;204;p23"/>
          <p:cNvPicPr preferRelativeResize="0"/>
          <p:nvPr/>
        </p:nvPicPr>
        <p:blipFill>
          <a:blip r:embed="rId5">
            <a:alphaModFix/>
          </a:blip>
          <a:stretch>
            <a:fillRect/>
          </a:stretch>
        </p:blipFill>
        <p:spPr>
          <a:xfrm>
            <a:off x="2806550" y="3558050"/>
            <a:ext cx="2064924" cy="1453925"/>
          </a:xfrm>
          <a:prstGeom prst="rect">
            <a:avLst/>
          </a:prstGeom>
          <a:noFill/>
          <a:ln>
            <a:noFill/>
          </a:ln>
        </p:spPr>
      </p:pic>
      <p:sp>
        <p:nvSpPr>
          <p:cNvPr id="205" name="Google Shape;205;p23"/>
          <p:cNvSpPr txBox="1"/>
          <p:nvPr/>
        </p:nvSpPr>
        <p:spPr>
          <a:xfrm>
            <a:off x="2806525" y="4909675"/>
            <a:ext cx="2064900" cy="1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u="sng">
                <a:solidFill>
                  <a:schemeClr val="hlink"/>
                </a:solidFill>
                <a:hlinkClick r:id="rId6"/>
              </a:rPr>
              <a:t>File:Magnetic letters scattered on a refrigerator door.jpg</a:t>
            </a:r>
            <a:r>
              <a:rPr lang="en" sz="600"/>
              <a:t> </a:t>
            </a:r>
            <a:endParaRPr sz="600"/>
          </a:p>
        </p:txBody>
      </p:sp>
      <p:pic>
        <p:nvPicPr>
          <p:cNvPr id="2" name="Picture 1"/>
          <p:cNvPicPr>
            <a:picLocks noChangeAspect="1"/>
          </p:cNvPicPr>
          <p:nvPr/>
        </p:nvPicPr>
        <p:blipFill>
          <a:blip r:embed="rId7"/>
          <a:stretch>
            <a:fillRect/>
          </a:stretch>
        </p:blipFill>
        <p:spPr>
          <a:xfrm>
            <a:off x="7432762" y="4909675"/>
            <a:ext cx="1688738" cy="2743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is Magnetism?</a:t>
            </a:r>
            <a:endParaRPr/>
          </a:p>
        </p:txBody>
      </p:sp>
      <p:sp>
        <p:nvSpPr>
          <p:cNvPr id="211" name="Google Shape;211;p24"/>
          <p:cNvSpPr txBox="1">
            <a:spLocks noGrp="1"/>
          </p:cNvSpPr>
          <p:nvPr>
            <p:ph type="body" idx="1"/>
          </p:nvPr>
        </p:nvSpPr>
        <p:spPr>
          <a:xfrm>
            <a:off x="469575" y="1767275"/>
            <a:ext cx="4336800" cy="3028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Magnetism </a:t>
            </a:r>
            <a:r>
              <a:rPr lang="en"/>
              <a:t>is an force that you cannot see. It happens because the </a:t>
            </a:r>
            <a:r>
              <a:rPr lang="en" b="1"/>
              <a:t>electrons </a:t>
            </a:r>
            <a:r>
              <a:rPr lang="en"/>
              <a:t>in the magnet all spin in the same direction. This arrangement causes a North and South pole on a magnet. These poles attract and cause a magnetic field around the magnet. </a:t>
            </a:r>
            <a:endParaRPr/>
          </a:p>
        </p:txBody>
      </p:sp>
      <p:sp>
        <p:nvSpPr>
          <p:cNvPr id="212" name="Google Shape;212;p24"/>
          <p:cNvSpPr txBox="1">
            <a:spLocks noGrp="1"/>
          </p:cNvSpPr>
          <p:nvPr>
            <p:ph type="body" idx="2"/>
          </p:nvPr>
        </p:nvSpPr>
        <p:spPr>
          <a:xfrm>
            <a:off x="5483700" y="4795500"/>
            <a:ext cx="3660300" cy="348000"/>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r>
              <a:rPr lang="en" sz="800"/>
              <a:t> Adapted from </a:t>
            </a:r>
            <a:r>
              <a:rPr lang="en" sz="800" u="sng">
                <a:solidFill>
                  <a:schemeClr val="hlink"/>
                </a:solidFill>
                <a:hlinkClick r:id="rId3"/>
              </a:rPr>
              <a:t>File:Magnetic field.svg</a:t>
            </a:r>
            <a:r>
              <a:rPr lang="en" sz="800"/>
              <a:t> </a:t>
            </a:r>
            <a:endParaRPr sz="800"/>
          </a:p>
        </p:txBody>
      </p:sp>
      <p:pic>
        <p:nvPicPr>
          <p:cNvPr id="213" name="Google Shape;213;p24"/>
          <p:cNvPicPr preferRelativeResize="0"/>
          <p:nvPr/>
        </p:nvPicPr>
        <p:blipFill>
          <a:blip r:embed="rId4">
            <a:alphaModFix/>
          </a:blip>
          <a:stretch>
            <a:fillRect/>
          </a:stretch>
        </p:blipFill>
        <p:spPr>
          <a:xfrm>
            <a:off x="5026625" y="1767275"/>
            <a:ext cx="3660300" cy="2154725"/>
          </a:xfrm>
          <a:prstGeom prst="rect">
            <a:avLst/>
          </a:prstGeom>
          <a:noFill/>
          <a:ln>
            <a:noFill/>
          </a:ln>
        </p:spPr>
      </p:pic>
      <p:sp>
        <p:nvSpPr>
          <p:cNvPr id="214" name="Google Shape;214;p24"/>
          <p:cNvSpPr txBox="1"/>
          <p:nvPr/>
        </p:nvSpPr>
        <p:spPr>
          <a:xfrm>
            <a:off x="6432100" y="2762850"/>
            <a:ext cx="218400" cy="19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latin typeface="Roboto Slab"/>
                <a:ea typeface="Roboto Slab"/>
                <a:cs typeface="Roboto Slab"/>
                <a:sym typeface="Roboto Slab"/>
              </a:rPr>
              <a:t>N</a:t>
            </a:r>
            <a:endParaRPr sz="1000">
              <a:solidFill>
                <a:srgbClr val="FFFFFF"/>
              </a:solidFill>
              <a:latin typeface="Roboto Slab"/>
              <a:ea typeface="Roboto Slab"/>
              <a:cs typeface="Roboto Slab"/>
              <a:sym typeface="Roboto Slab"/>
            </a:endParaRPr>
          </a:p>
        </p:txBody>
      </p:sp>
      <p:sp>
        <p:nvSpPr>
          <p:cNvPr id="215" name="Google Shape;215;p24"/>
          <p:cNvSpPr txBox="1"/>
          <p:nvPr/>
        </p:nvSpPr>
        <p:spPr>
          <a:xfrm>
            <a:off x="7087325" y="2746388"/>
            <a:ext cx="218400" cy="19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latin typeface="Roboto Slab"/>
                <a:ea typeface="Roboto Slab"/>
                <a:cs typeface="Roboto Slab"/>
                <a:sym typeface="Roboto Slab"/>
              </a:rPr>
              <a:t>S</a:t>
            </a:r>
            <a:endParaRPr sz="1000">
              <a:solidFill>
                <a:srgbClr val="FFFFFF"/>
              </a:solidFill>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5"/>
          <p:cNvSpPr txBox="1">
            <a:spLocks noGrp="1"/>
          </p:cNvSpPr>
          <p:nvPr>
            <p:ph type="body" idx="1"/>
          </p:nvPr>
        </p:nvSpPr>
        <p:spPr>
          <a:xfrm>
            <a:off x="262100" y="1386275"/>
            <a:ext cx="8769000" cy="3611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Magnets have 2 poles, North and South. These poles are either end of a magnet. This is where the </a:t>
            </a:r>
            <a:r>
              <a:rPr lang="en" b="1"/>
              <a:t>magnetic field</a:t>
            </a:r>
            <a:r>
              <a:rPr lang="en"/>
              <a:t> is the strongest. Two poles that are the same will push each other away (repel). Poles that are the opposite will attract. If you break a magnet in two then each of those will develop their own poles. Where else do you have north and south poles?? </a:t>
            </a:r>
            <a:r>
              <a:rPr lang="en">
                <a:latin typeface="Arial"/>
                <a:ea typeface="Arial"/>
                <a:cs typeface="Arial"/>
                <a:sym typeface="Arial"/>
              </a:rPr>
              <a:t>_______________</a:t>
            </a:r>
            <a:endParaRPr>
              <a:latin typeface="Arial"/>
              <a:ea typeface="Arial"/>
              <a:cs typeface="Arial"/>
              <a:sym typeface="Arial"/>
            </a:endParaRPr>
          </a:p>
        </p:txBody>
      </p:sp>
      <p:sp>
        <p:nvSpPr>
          <p:cNvPr id="221" name="Google Shape;221;p25"/>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Magnetic Poles:</a:t>
            </a:r>
            <a:endParaRPr/>
          </a:p>
        </p:txBody>
      </p:sp>
      <p:pic>
        <p:nvPicPr>
          <p:cNvPr id="222" name="Google Shape;222;p25"/>
          <p:cNvPicPr preferRelativeResize="0"/>
          <p:nvPr/>
        </p:nvPicPr>
        <p:blipFill rotWithShape="1">
          <a:blip r:embed="rId3">
            <a:alphaModFix/>
          </a:blip>
          <a:srcRect l="60653" t="22192" b="26293"/>
          <a:stretch/>
        </p:blipFill>
        <p:spPr>
          <a:xfrm>
            <a:off x="5172725" y="136375"/>
            <a:ext cx="3149400" cy="1880100"/>
          </a:xfrm>
          <a:prstGeom prst="rect">
            <a:avLst/>
          </a:prstGeom>
          <a:noFill/>
          <a:ln>
            <a:noFill/>
          </a:ln>
        </p:spPr>
      </p:pic>
      <p:sp>
        <p:nvSpPr>
          <p:cNvPr id="223" name="Google Shape;223;p25"/>
          <p:cNvSpPr txBox="1"/>
          <p:nvPr/>
        </p:nvSpPr>
        <p:spPr>
          <a:xfrm>
            <a:off x="7050947" y="4945800"/>
            <a:ext cx="2165978" cy="2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t>Photo credits: </a:t>
            </a:r>
            <a:r>
              <a:rPr lang="en" sz="800" u="sng" dirty="0">
                <a:solidFill>
                  <a:schemeClr val="hlink"/>
                </a:solidFill>
                <a:hlinkClick r:id="rId4"/>
              </a:rPr>
              <a:t>www.Pixabay.com</a:t>
            </a:r>
            <a:r>
              <a:rPr lang="en" sz="800" dirty="0"/>
              <a:t>  </a:t>
            </a:r>
            <a:endParaRPr sz="800" dirty="0"/>
          </a:p>
        </p:txBody>
      </p:sp>
    </p:spTree>
  </p:cSld>
  <p:clrMapOvr>
    <a:masterClrMapping/>
  </p:clrMapOvr>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2759</Words>
  <Application>Microsoft Office PowerPoint</Application>
  <PresentationFormat>On-screen Show (16:9)</PresentationFormat>
  <Paragraphs>434</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Nixie One</vt:lpstr>
      <vt:lpstr>Roboto Slab</vt:lpstr>
      <vt:lpstr>Wingdings</vt:lpstr>
      <vt:lpstr>Patrick Hand</vt:lpstr>
      <vt:lpstr>Arial</vt:lpstr>
      <vt:lpstr>Impact</vt:lpstr>
      <vt:lpstr>Warwick template</vt:lpstr>
      <vt:lpstr>What Objects “Like” And “Don’t Like” Each Other?</vt:lpstr>
      <vt:lpstr>Lesson Objectives</vt:lpstr>
      <vt:lpstr>Teacher provided Materials  (if possible)</vt:lpstr>
      <vt:lpstr>PowerPoint Presentation</vt:lpstr>
      <vt:lpstr>PowerPoint Presentation</vt:lpstr>
      <vt:lpstr>PowerPoint Presentation</vt:lpstr>
      <vt:lpstr>What is a Magnet?</vt:lpstr>
      <vt:lpstr>What is Magnetism?</vt:lpstr>
      <vt:lpstr>Magnetic Poles:</vt:lpstr>
      <vt:lpstr>Our Planet</vt:lpstr>
      <vt:lpstr>ATTRACT Write your own definition below for this vocabulary word</vt:lpstr>
      <vt:lpstr>REPEL Write your own definition below for this vocabulary word</vt:lpstr>
      <vt:lpstr>PowerPoint Presentation</vt:lpstr>
      <vt:lpstr>PowerPoint Presentation</vt:lpstr>
      <vt:lpstr>PowerPoint Presentation</vt:lpstr>
      <vt:lpstr>My PREDICTIONS:  If a magnet “likes” an object it will stick to it (attract). If it does not like an object it will not stick or it will push it away (repel).   What do you think will happen with these objects?  When we make a prediction we are using what we already know to be true and paying attention to details to make a reasonable guess. This is called  Sound Reasoning!</vt:lpstr>
      <vt:lpstr>Time to EXPERIMENT:  Ask a caregiver to help you collect the items on the list. Collect as many as you can. You can also add a few of your own. Add them to the bottom of the list.   Use a magnet (provided by your teacher, or found on your fridge) and try to attract the objects on the list.  Check off if the magnet was attracted to the object or not. </vt:lpstr>
      <vt:lpstr>Describe your results:</vt:lpstr>
      <vt:lpstr>PowerPoint Presentation</vt:lpstr>
      <vt:lpstr>PowerPoint Presentation</vt:lpstr>
      <vt:lpstr>PowerPoint Presentation</vt:lpstr>
      <vt:lpstr>PowerPoint Presentation</vt:lpstr>
      <vt:lpstr>Let’s TEST it Out!</vt:lpstr>
      <vt:lpstr>Observation and Recording Chart</vt:lpstr>
      <vt:lpstr>PowerPoint Presentation</vt:lpstr>
      <vt:lpstr>PowerPoint Presentation</vt:lpstr>
      <vt:lpstr>PowerPoint Presentation</vt:lpstr>
      <vt:lpstr>What is Static Electricity?</vt:lpstr>
      <vt:lpstr>How Does Static Electricity Form?</vt:lpstr>
      <vt:lpstr>PowerPoint Presentation</vt:lpstr>
      <vt:lpstr>PowerPoint Presentation</vt:lpstr>
      <vt:lpstr>Charging a Balloon</vt:lpstr>
      <vt:lpstr>Let’s Test it 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GLOSSARY:</vt:lpstr>
      <vt:lpstr>Grade 3 SCIENCE Assessment:  → Indicate in each box emerging, expanding or extending and describe student evidence of learning.   → View Achievement Profiles: Manitoba Report Card Grade Scale—Science Achievement Profiles. Subject Category: Knowledge and Understanding </vt:lpstr>
      <vt:lpstr>Grade 3 SCIENCE Assessment:  → Indicate in each box emerging, expanding or extending and describe student evidence of learning.   → View Achievement Profiles: Manitoba Report Card Grade Scale—Science Achievement Profiles (Grades 1 to 8) Subject Category: Design Process and Problem Solving → View Achievement Profiles: Manitoba Report Card Grade Scale—Science Achievement Profiles (Grades 1 to 8) Subject Category: Scientific Inquiry  </vt:lpstr>
      <vt:lpstr>Grade 3 Math Assessment:  → Indicate in each box emerging, expanding or extending and describe student evidence of learning.   → View Achievement Profiles: Manitoba Report Card Grading Profiles in Mathematics—Knowledge and Understanding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Objects “Like” And “Don’t Like” Each Other?</dc:title>
  <cp:lastModifiedBy>Knight, Jackie (MET)</cp:lastModifiedBy>
  <cp:revision>2</cp:revision>
  <dcterms:modified xsi:type="dcterms:W3CDTF">2021-01-15T15:56:53Z</dcterms:modified>
</cp:coreProperties>
</file>