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70" r:id="rId2"/>
    <p:sldId id="259" r:id="rId3"/>
    <p:sldId id="304" r:id="rId4"/>
    <p:sldId id="291" r:id="rId5"/>
    <p:sldId id="300" r:id="rId6"/>
    <p:sldId id="268" r:id="rId7"/>
    <p:sldId id="271" r:id="rId8"/>
    <p:sldId id="279" r:id="rId9"/>
    <p:sldId id="280" r:id="rId10"/>
    <p:sldId id="281" r:id="rId11"/>
    <p:sldId id="282" r:id="rId12"/>
    <p:sldId id="283" r:id="rId13"/>
    <p:sldId id="284" r:id="rId14"/>
    <p:sldId id="303" r:id="rId15"/>
    <p:sldId id="285" r:id="rId16"/>
    <p:sldId id="301" r:id="rId17"/>
    <p:sldId id="286" r:id="rId18"/>
    <p:sldId id="287" r:id="rId19"/>
    <p:sldId id="288" r:id="rId20"/>
    <p:sldId id="302" r:id="rId21"/>
    <p:sldId id="289" r:id="rId22"/>
    <p:sldId id="290" r:id="rId23"/>
    <p:sldId id="292" r:id="rId24"/>
    <p:sldId id="269" r:id="rId25"/>
    <p:sldId id="293" r:id="rId26"/>
    <p:sldId id="294" r:id="rId27"/>
    <p:sldId id="295" r:id="rId28"/>
    <p:sldId id="296" r:id="rId29"/>
    <p:sldId id="297" r:id="rId30"/>
    <p:sldId id="298" r:id="rId31"/>
    <p:sldId id="299" r:id="rId32"/>
    <p:sldId id="305" r:id="rId33"/>
  </p:sldIdLst>
  <p:sldSz cx="6858000" cy="9144000" type="letter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61" autoAdjust="0"/>
    <p:restoredTop sz="91236" autoAdjust="0"/>
  </p:normalViewPr>
  <p:slideViewPr>
    <p:cSldViewPr snapToGrid="0">
      <p:cViewPr varScale="1">
        <p:scale>
          <a:sx n="37" d="100"/>
          <a:sy n="37" d="100"/>
        </p:scale>
        <p:origin x="193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278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5A785B-D11D-476E-8FE3-B9A32AAEF3ED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5BAD6D-9C3B-46AE-9ED7-53C2ADD3C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4199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46EEAB-DFFE-48A0-95F8-1347266830D1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6C1AB1-D682-4F2C-8579-D9DF0DCC0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758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409797977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71713" y="1143000"/>
            <a:ext cx="23145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C1AB1-D682-4F2C-8579-D9DF0DCC073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727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Story is in the Teacher Instructions pdf or can be access here: https://</a:t>
            </a:r>
            <a:r>
              <a:rPr lang="en-US" dirty="0" smtClean="0"/>
              <a:t>indigenousstorybooks.ca/pdf/en/en-0004_seasons.pdf 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6C1AB1-D682-4F2C-8579-D9DF0DCC073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271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https://www.youtube.com/watch?v=GRxofEmo3HA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6C1AB1-D682-4F2C-8579-D9DF0DCC073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3921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https://www.youtube.com/watch?v=MpT7MfXogTQ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6C1AB1-D682-4F2C-8579-D9DF0DCC073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3738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https://vimeo.com/409797977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6C1AB1-D682-4F2C-8579-D9DF0DCC073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7776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See teacher’s notes for resources for this task.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6C1AB1-D682-4F2C-8579-D9DF0DCC073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8888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https://www.youtube.com/watch?v=6SzjlsuyTdk</a:t>
            </a:r>
          </a:p>
          <a:p>
            <a:endParaRPr lang="en-CA" dirty="0"/>
          </a:p>
          <a:p>
            <a:r>
              <a:rPr lang="en-CA" dirty="0"/>
              <a:t>https://kids.kiddle.co/Season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6C1AB1-D682-4F2C-8579-D9DF0DCC073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5796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https://www.youtube.com/watch?v=tMgZ9PSe2Uc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6C1AB1-D682-4F2C-8579-D9DF0DCC073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0450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71713" y="1143000"/>
            <a:ext cx="23145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C1AB1-D682-4F2C-8579-D9DF0DCC073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185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1413569" y="1828800"/>
            <a:ext cx="4029075" cy="54864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7340" y="2077156"/>
            <a:ext cx="3703320" cy="341376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88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7340" y="5581227"/>
            <a:ext cx="3703320" cy="1463037"/>
          </a:xfrm>
        </p:spPr>
        <p:txBody>
          <a:bodyPr>
            <a:normAutofit/>
          </a:bodyPr>
          <a:lstStyle>
            <a:lvl1pPr marL="0" indent="0" algn="ctr">
              <a:spcBef>
                <a:spcPts val="1600"/>
              </a:spcBef>
              <a:buNone/>
              <a:defRPr sz="2667"/>
            </a:lvl1pPr>
            <a:lvl2pPr marL="609593" indent="0" algn="ctr">
              <a:buNone/>
              <a:defRPr sz="2667"/>
            </a:lvl2pPr>
            <a:lvl3pPr marL="1219184" indent="0" algn="ctr">
              <a:buNone/>
              <a:defRPr sz="2401"/>
            </a:lvl3pPr>
            <a:lvl4pPr marL="1828777" indent="0" algn="ctr">
              <a:buNone/>
              <a:defRPr sz="2133"/>
            </a:lvl4pPr>
            <a:lvl5pPr marL="2438370" indent="0" algn="ctr">
              <a:buNone/>
              <a:defRPr sz="2133"/>
            </a:lvl5pPr>
            <a:lvl6pPr marL="3047962" indent="0" algn="ctr">
              <a:buNone/>
              <a:defRPr sz="2133"/>
            </a:lvl6pPr>
            <a:lvl7pPr marL="3657554" indent="0" algn="ctr">
              <a:buNone/>
              <a:defRPr sz="2133"/>
            </a:lvl7pPr>
            <a:lvl8pPr marL="4267147" indent="0" algn="ctr">
              <a:buNone/>
              <a:defRPr sz="2133"/>
            </a:lvl8pPr>
            <a:lvl9pPr marL="4876739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49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24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2476" y="1524002"/>
            <a:ext cx="1952625" cy="3047999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899" y="1309509"/>
            <a:ext cx="3934778" cy="6766560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667"/>
            </a:lvl2pPr>
            <a:lvl3pPr>
              <a:defRPr sz="2401"/>
            </a:lvl3pPr>
            <a:lvl4pPr>
              <a:defRPr sz="2133"/>
            </a:lvl4pPr>
            <a:lvl5pPr>
              <a:defRPr sz="2133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2476" y="4684887"/>
            <a:ext cx="1952625" cy="2804160"/>
          </a:xfrm>
        </p:spPr>
        <p:txBody>
          <a:bodyPr/>
          <a:lstStyle>
            <a:lvl1pPr marL="0" indent="0">
              <a:spcBef>
                <a:spcPts val="1600"/>
              </a:spcBef>
              <a:buNone/>
              <a:defRPr sz="2133"/>
            </a:lvl1pPr>
            <a:lvl2pPr marL="609593" indent="0">
              <a:buNone/>
              <a:defRPr sz="1868"/>
            </a:lvl2pPr>
            <a:lvl3pPr marL="1219184" indent="0">
              <a:buNone/>
              <a:defRPr sz="1600"/>
            </a:lvl3pPr>
            <a:lvl4pPr marL="1828777" indent="0">
              <a:buNone/>
              <a:defRPr sz="1335"/>
            </a:lvl4pPr>
            <a:lvl5pPr marL="2438370" indent="0">
              <a:buNone/>
              <a:defRPr sz="1335"/>
            </a:lvl5pPr>
            <a:lvl6pPr marL="3047962" indent="0">
              <a:buNone/>
              <a:defRPr sz="1335"/>
            </a:lvl6pPr>
            <a:lvl7pPr marL="3657554" indent="0">
              <a:buNone/>
              <a:defRPr sz="1335"/>
            </a:lvl7pPr>
            <a:lvl8pPr marL="4267147" indent="0">
              <a:buNone/>
              <a:defRPr sz="1335"/>
            </a:lvl8pPr>
            <a:lvl9pPr marL="4876739" indent="0">
              <a:buNone/>
              <a:defRPr sz="133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45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2476" y="1524002"/>
            <a:ext cx="1952625" cy="3047999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 bwMode="ltGray">
          <a:xfrm>
            <a:off x="390525" y="1402080"/>
            <a:ext cx="3857625" cy="6583680"/>
          </a:xfrm>
          <a:prstGeom prst="rect">
            <a:avLst/>
          </a:prstGeom>
          <a:solidFill>
            <a:schemeClr val="bg1"/>
          </a:soli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1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434279" y="1524000"/>
            <a:ext cx="3760889" cy="6339840"/>
          </a:xfrm>
          <a:solidFill>
            <a:schemeClr val="bg2">
              <a:lumMod val="40000"/>
              <a:lumOff val="60000"/>
            </a:schemeClr>
          </a:solidFill>
        </p:spPr>
        <p:txBody>
          <a:bodyPr tIns="274320">
            <a:normAutofit/>
          </a:bodyPr>
          <a:lstStyle>
            <a:lvl1pPr marL="0" indent="0" algn="ctr">
              <a:buNone/>
              <a:defRPr sz="3200"/>
            </a:lvl1pPr>
            <a:lvl2pPr marL="609593" indent="0">
              <a:buNone/>
              <a:defRPr sz="3733"/>
            </a:lvl2pPr>
            <a:lvl3pPr marL="1219184" indent="0">
              <a:buNone/>
              <a:defRPr sz="3200"/>
            </a:lvl3pPr>
            <a:lvl4pPr marL="1828777" indent="0">
              <a:buNone/>
              <a:defRPr sz="2667"/>
            </a:lvl4pPr>
            <a:lvl5pPr marL="2438370" indent="0">
              <a:buNone/>
              <a:defRPr sz="2667"/>
            </a:lvl5pPr>
            <a:lvl6pPr marL="3047962" indent="0">
              <a:buNone/>
              <a:defRPr sz="2667"/>
            </a:lvl6pPr>
            <a:lvl7pPr marL="3657554" indent="0">
              <a:buNone/>
              <a:defRPr sz="2667"/>
            </a:lvl7pPr>
            <a:lvl8pPr marL="4267147" indent="0">
              <a:buNone/>
              <a:defRPr sz="2667"/>
            </a:lvl8pPr>
            <a:lvl9pPr marL="4876739" indent="0">
              <a:buNone/>
              <a:defRPr sz="2667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2476" y="4684887"/>
            <a:ext cx="1952625" cy="2804160"/>
          </a:xfrm>
        </p:spPr>
        <p:txBody>
          <a:bodyPr/>
          <a:lstStyle>
            <a:lvl1pPr marL="0" indent="0">
              <a:spcBef>
                <a:spcPts val="1600"/>
              </a:spcBef>
              <a:buNone/>
              <a:defRPr sz="2133"/>
            </a:lvl1pPr>
            <a:lvl2pPr marL="609593" indent="0">
              <a:buNone/>
              <a:defRPr sz="1868"/>
            </a:lvl2pPr>
            <a:lvl3pPr marL="1219184" indent="0">
              <a:buNone/>
              <a:defRPr sz="1600"/>
            </a:lvl3pPr>
            <a:lvl4pPr marL="1828777" indent="0">
              <a:buNone/>
              <a:defRPr sz="1335"/>
            </a:lvl4pPr>
            <a:lvl5pPr marL="2438370" indent="0">
              <a:buNone/>
              <a:defRPr sz="1335"/>
            </a:lvl5pPr>
            <a:lvl6pPr marL="3047962" indent="0">
              <a:buNone/>
              <a:defRPr sz="1335"/>
            </a:lvl6pPr>
            <a:lvl7pPr marL="3657554" indent="0">
              <a:buNone/>
              <a:defRPr sz="1335"/>
            </a:lvl7pPr>
            <a:lvl8pPr marL="4267147" indent="0">
              <a:buNone/>
              <a:defRPr sz="1335"/>
            </a:lvl8pPr>
            <a:lvl9pPr marL="4876739" indent="0">
              <a:buNone/>
              <a:defRPr sz="133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en-US" smtClean="0"/>
              <a:pPr/>
              <a:t>5/20/2021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92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609600"/>
            <a:ext cx="6856215" cy="1693333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1"/>
          </a:p>
        </p:txBody>
      </p:sp>
      <p:sp>
        <p:nvSpPr>
          <p:cNvPr id="8" name="Rectangle 7"/>
          <p:cNvSpPr/>
          <p:nvPr/>
        </p:nvSpPr>
        <p:spPr bwMode="ltGray">
          <a:xfrm>
            <a:off x="0" y="2263648"/>
            <a:ext cx="6856214" cy="73152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1"/>
          </a:p>
        </p:txBody>
      </p:sp>
      <p:sp>
        <p:nvSpPr>
          <p:cNvPr id="9" name="Rectangle 8"/>
          <p:cNvSpPr/>
          <p:nvPr/>
        </p:nvSpPr>
        <p:spPr bwMode="ltGray">
          <a:xfrm>
            <a:off x="0" y="609600"/>
            <a:ext cx="6856214" cy="73152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07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229225" y="1128890"/>
            <a:ext cx="1028700" cy="740551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0074" y="1128890"/>
            <a:ext cx="4423410" cy="740551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00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609600"/>
            <a:ext cx="6856215" cy="1693333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1"/>
          </a:p>
        </p:txBody>
      </p:sp>
      <p:sp>
        <p:nvSpPr>
          <p:cNvPr id="8" name="Rectangle 7"/>
          <p:cNvSpPr/>
          <p:nvPr/>
        </p:nvSpPr>
        <p:spPr bwMode="ltGray">
          <a:xfrm>
            <a:off x="0" y="2263648"/>
            <a:ext cx="6856214" cy="73152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1"/>
          </a:p>
        </p:txBody>
      </p:sp>
      <p:sp>
        <p:nvSpPr>
          <p:cNvPr id="9" name="Rectangle 8"/>
          <p:cNvSpPr/>
          <p:nvPr/>
        </p:nvSpPr>
        <p:spPr bwMode="ltGray">
          <a:xfrm>
            <a:off x="0" y="609600"/>
            <a:ext cx="6856214" cy="73152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52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3000375" y="1016001"/>
            <a:ext cx="3600450" cy="4453467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0399" y="1354668"/>
            <a:ext cx="3240405" cy="243840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72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80399" y="3973689"/>
            <a:ext cx="3240405" cy="1219200"/>
          </a:xfrm>
        </p:spPr>
        <p:txBody>
          <a:bodyPr>
            <a:normAutofit/>
          </a:bodyPr>
          <a:lstStyle>
            <a:lvl1pPr marL="0" indent="0" algn="ctr">
              <a:spcBef>
                <a:spcPts val="1600"/>
              </a:spcBef>
              <a:buNone/>
              <a:defRPr sz="2667">
                <a:solidFill>
                  <a:schemeClr val="tx1"/>
                </a:solidFill>
              </a:defRPr>
            </a:lvl1pPr>
            <a:lvl2pPr marL="609593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84" indent="0">
              <a:buNone/>
              <a:defRPr sz="2401">
                <a:solidFill>
                  <a:schemeClr val="tx1">
                    <a:tint val="75000"/>
                  </a:schemeClr>
                </a:solidFill>
              </a:defRPr>
            </a:lvl3pPr>
            <a:lvl4pPr marL="1828777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62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147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7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167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ummer Section Header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3000375" y="1016001"/>
            <a:ext cx="3600450" cy="4453467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0399" y="1354668"/>
            <a:ext cx="3240405" cy="243840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72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80399" y="3973689"/>
            <a:ext cx="3240405" cy="1219200"/>
          </a:xfrm>
        </p:spPr>
        <p:txBody>
          <a:bodyPr>
            <a:normAutofit/>
          </a:bodyPr>
          <a:lstStyle>
            <a:lvl1pPr marL="0" indent="0" algn="ctr">
              <a:spcBef>
                <a:spcPts val="1600"/>
              </a:spcBef>
              <a:buNone/>
              <a:defRPr sz="2667">
                <a:solidFill>
                  <a:schemeClr val="tx1"/>
                </a:solidFill>
              </a:defRPr>
            </a:lvl1pPr>
            <a:lvl2pPr marL="609593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84" indent="0">
              <a:buNone/>
              <a:defRPr sz="2401">
                <a:solidFill>
                  <a:schemeClr val="tx1">
                    <a:tint val="75000"/>
                  </a:schemeClr>
                </a:solidFill>
              </a:defRPr>
            </a:lvl3pPr>
            <a:lvl4pPr marL="1828777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62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147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7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212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utumn Section Header">
    <p:bg bwMode="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3000375" y="1016001"/>
            <a:ext cx="3600450" cy="4453467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0399" y="1354668"/>
            <a:ext cx="3240405" cy="243840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72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80399" y="3973689"/>
            <a:ext cx="3240405" cy="1219200"/>
          </a:xfrm>
        </p:spPr>
        <p:txBody>
          <a:bodyPr>
            <a:normAutofit/>
          </a:bodyPr>
          <a:lstStyle>
            <a:lvl1pPr marL="0" indent="0" algn="ctr">
              <a:spcBef>
                <a:spcPts val="1600"/>
              </a:spcBef>
              <a:buNone/>
              <a:defRPr sz="2667">
                <a:solidFill>
                  <a:schemeClr val="tx1"/>
                </a:solidFill>
              </a:defRPr>
            </a:lvl1pPr>
            <a:lvl2pPr marL="609593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84" indent="0">
              <a:buNone/>
              <a:defRPr sz="2401">
                <a:solidFill>
                  <a:schemeClr val="tx1">
                    <a:tint val="75000"/>
                  </a:schemeClr>
                </a:solidFill>
              </a:defRPr>
            </a:lvl3pPr>
            <a:lvl4pPr marL="1828777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62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147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7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54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Winter Section Header">
    <p:bg bwMode="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3000375" y="1016001"/>
            <a:ext cx="3600450" cy="4453467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0399" y="1354668"/>
            <a:ext cx="3240405" cy="243840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72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80399" y="3973689"/>
            <a:ext cx="3240405" cy="1219200"/>
          </a:xfrm>
        </p:spPr>
        <p:txBody>
          <a:bodyPr>
            <a:normAutofit/>
          </a:bodyPr>
          <a:lstStyle>
            <a:lvl1pPr marL="0" indent="0" algn="ctr">
              <a:spcBef>
                <a:spcPts val="1600"/>
              </a:spcBef>
              <a:buNone/>
              <a:defRPr sz="2667">
                <a:solidFill>
                  <a:schemeClr val="tx1"/>
                </a:solidFill>
              </a:defRPr>
            </a:lvl1pPr>
            <a:lvl2pPr marL="609593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84" indent="0">
              <a:buNone/>
              <a:defRPr sz="2401">
                <a:solidFill>
                  <a:schemeClr val="tx1">
                    <a:tint val="75000"/>
                  </a:schemeClr>
                </a:solidFill>
              </a:defRPr>
            </a:lvl3pPr>
            <a:lvl4pPr marL="1828777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62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147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7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534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ltGray">
          <a:xfrm>
            <a:off x="0" y="609600"/>
            <a:ext cx="6856215" cy="1693333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1"/>
          </a:p>
        </p:txBody>
      </p:sp>
      <p:sp>
        <p:nvSpPr>
          <p:cNvPr id="9" name="Rectangle 8"/>
          <p:cNvSpPr/>
          <p:nvPr/>
        </p:nvSpPr>
        <p:spPr bwMode="ltGray">
          <a:xfrm>
            <a:off x="0" y="2263648"/>
            <a:ext cx="6856214" cy="73152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1"/>
          </a:p>
        </p:txBody>
      </p:sp>
      <p:sp>
        <p:nvSpPr>
          <p:cNvPr id="10" name="Rectangle 9"/>
          <p:cNvSpPr/>
          <p:nvPr/>
        </p:nvSpPr>
        <p:spPr bwMode="ltGray">
          <a:xfrm>
            <a:off x="0" y="609600"/>
            <a:ext cx="6856214" cy="73152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0076" y="2743201"/>
            <a:ext cx="2726055" cy="57912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31871" y="2743201"/>
            <a:ext cx="2726055" cy="57912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79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ltGray">
          <a:xfrm>
            <a:off x="0" y="609600"/>
            <a:ext cx="6856215" cy="1693333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1"/>
          </a:p>
        </p:txBody>
      </p:sp>
      <p:sp>
        <p:nvSpPr>
          <p:cNvPr id="11" name="Rectangle 10"/>
          <p:cNvSpPr/>
          <p:nvPr/>
        </p:nvSpPr>
        <p:spPr bwMode="ltGray">
          <a:xfrm>
            <a:off x="0" y="2263648"/>
            <a:ext cx="6856214" cy="73152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1"/>
          </a:p>
        </p:txBody>
      </p:sp>
      <p:sp>
        <p:nvSpPr>
          <p:cNvPr id="12" name="Rectangle 11"/>
          <p:cNvSpPr/>
          <p:nvPr/>
        </p:nvSpPr>
        <p:spPr bwMode="ltGray">
          <a:xfrm>
            <a:off x="0" y="609600"/>
            <a:ext cx="6856214" cy="73152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0076" y="2743201"/>
            <a:ext cx="2726055" cy="1158241"/>
          </a:xfrm>
        </p:spPr>
        <p:txBody>
          <a:bodyPr anchor="ctr"/>
          <a:lstStyle>
            <a:lvl1pPr marL="0" indent="0">
              <a:buNone/>
              <a:defRPr sz="3200" b="0" cap="small" baseline="0">
                <a:latin typeface="+mj-lt"/>
              </a:defRPr>
            </a:lvl1pPr>
            <a:lvl2pPr marL="609593" indent="0">
              <a:buNone/>
              <a:defRPr sz="2667" b="1"/>
            </a:lvl2pPr>
            <a:lvl3pPr marL="1219184" indent="0">
              <a:buNone/>
              <a:defRPr sz="2401" b="1"/>
            </a:lvl3pPr>
            <a:lvl4pPr marL="1828777" indent="0">
              <a:buNone/>
              <a:defRPr sz="2133" b="1"/>
            </a:lvl4pPr>
            <a:lvl5pPr marL="2438370" indent="0">
              <a:buNone/>
              <a:defRPr sz="2133" b="1"/>
            </a:lvl5pPr>
            <a:lvl6pPr marL="3047962" indent="0">
              <a:buNone/>
              <a:defRPr sz="2133" b="1"/>
            </a:lvl6pPr>
            <a:lvl7pPr marL="3657554" indent="0">
              <a:buNone/>
              <a:defRPr sz="2133" b="1"/>
            </a:lvl7pPr>
            <a:lvl8pPr marL="4267147" indent="0">
              <a:buNone/>
              <a:defRPr sz="2133" b="1"/>
            </a:lvl8pPr>
            <a:lvl9pPr marL="4876739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0076" y="3901440"/>
            <a:ext cx="2726055" cy="4632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531871" y="2743201"/>
            <a:ext cx="2726055" cy="1158241"/>
          </a:xfrm>
        </p:spPr>
        <p:txBody>
          <a:bodyPr anchor="ctr"/>
          <a:lstStyle>
            <a:lvl1pPr marL="0" indent="0">
              <a:buNone/>
              <a:defRPr sz="3200" b="0" cap="small" baseline="0">
                <a:latin typeface="+mj-lt"/>
              </a:defRPr>
            </a:lvl1pPr>
            <a:lvl2pPr marL="609593" indent="0">
              <a:buNone/>
              <a:defRPr sz="2667" b="1"/>
            </a:lvl2pPr>
            <a:lvl3pPr marL="1219184" indent="0">
              <a:buNone/>
              <a:defRPr sz="2401" b="1"/>
            </a:lvl3pPr>
            <a:lvl4pPr marL="1828777" indent="0">
              <a:buNone/>
              <a:defRPr sz="2133" b="1"/>
            </a:lvl4pPr>
            <a:lvl5pPr marL="2438370" indent="0">
              <a:buNone/>
              <a:defRPr sz="2133" b="1"/>
            </a:lvl5pPr>
            <a:lvl6pPr marL="3047962" indent="0">
              <a:buNone/>
              <a:defRPr sz="2133" b="1"/>
            </a:lvl6pPr>
            <a:lvl7pPr marL="3657554" indent="0">
              <a:buNone/>
              <a:defRPr sz="2133" b="1"/>
            </a:lvl7pPr>
            <a:lvl8pPr marL="4267147" indent="0">
              <a:buNone/>
              <a:defRPr sz="2133" b="1"/>
            </a:lvl8pPr>
            <a:lvl9pPr marL="4876739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531871" y="3901440"/>
            <a:ext cx="2726055" cy="4632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ltGray">
          <a:xfrm>
            <a:off x="0" y="609600"/>
            <a:ext cx="6856215" cy="1693333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1"/>
          </a:p>
        </p:txBody>
      </p:sp>
      <p:sp>
        <p:nvSpPr>
          <p:cNvPr id="7" name="Rectangle 6"/>
          <p:cNvSpPr/>
          <p:nvPr/>
        </p:nvSpPr>
        <p:spPr bwMode="ltGray">
          <a:xfrm>
            <a:off x="0" y="2263648"/>
            <a:ext cx="6856214" cy="73152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1"/>
          </a:p>
        </p:txBody>
      </p:sp>
      <p:sp>
        <p:nvSpPr>
          <p:cNvPr id="8" name="Rectangle 7"/>
          <p:cNvSpPr/>
          <p:nvPr/>
        </p:nvSpPr>
        <p:spPr bwMode="ltGray">
          <a:xfrm>
            <a:off x="0" y="609600"/>
            <a:ext cx="6856214" cy="73152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94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"/>
            <a:ext cx="6856286" cy="607215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ltGray">
          <a:xfrm>
            <a:off x="0" y="609600"/>
            <a:ext cx="6856214" cy="73152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1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0075" y="749736"/>
            <a:ext cx="5657850" cy="14630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0075" y="2743200"/>
            <a:ext cx="5657850" cy="579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076" y="8692445"/>
            <a:ext cx="3986213" cy="2695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67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76" y="8692445"/>
            <a:ext cx="900113" cy="2695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67">
                <a:solidFill>
                  <a:schemeClr val="tx1"/>
                </a:solidFill>
              </a:defRPr>
            </a:lvl1pPr>
          </a:lstStyle>
          <a:p>
            <a:fld id="{B1BD3024-A370-4736-A073-CFE51D74BDB4}" type="datetimeFigureOut">
              <a:rPr lang="en-US" smtClean="0"/>
              <a:pPr/>
              <a:t>5/20/2021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43575" y="8692445"/>
            <a:ext cx="514350" cy="2695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67">
                <a:solidFill>
                  <a:schemeClr val="tx1"/>
                </a:solidFill>
              </a:defRPr>
            </a:lvl1pPr>
          </a:lstStyle>
          <a:p>
            <a:fld id="{5E3DCFCC-8C7B-4574-91B2-C3342261C6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578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61" r:id="rId5"/>
    <p:sldLayoutId id="2147483662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9184" rtl="0" eaLnBrk="1" latinLnBrk="0" hangingPunct="1">
        <a:lnSpc>
          <a:spcPct val="90000"/>
        </a:lnSpc>
        <a:spcBef>
          <a:spcPct val="0"/>
        </a:spcBef>
        <a:buNone/>
        <a:defRPr sz="4800" kern="1200" cap="sm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8" indent="-304798" algn="l" defTabSz="1219184" rtl="0" eaLnBrk="1" latinLnBrk="0" hangingPunct="1">
        <a:lnSpc>
          <a:spcPct val="90000"/>
        </a:lnSpc>
        <a:spcBef>
          <a:spcPts val="2401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70553" indent="-304798" algn="l" defTabSz="1219184" rtl="0" eaLnBrk="1" latinLnBrk="0" hangingPunct="1">
        <a:lnSpc>
          <a:spcPct val="90000"/>
        </a:lnSpc>
        <a:spcBef>
          <a:spcPts val="1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036309" indent="-304798" algn="l" defTabSz="1219184" rtl="0" eaLnBrk="1" latinLnBrk="0" hangingPunct="1">
        <a:lnSpc>
          <a:spcPct val="90000"/>
        </a:lnSpc>
        <a:spcBef>
          <a:spcPts val="1067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2401" kern="1200">
          <a:solidFill>
            <a:schemeClr val="tx1"/>
          </a:solidFill>
          <a:latin typeface="+mn-lt"/>
          <a:ea typeface="+mn-ea"/>
          <a:cs typeface="+mn-cs"/>
        </a:defRPr>
      </a:lvl3pPr>
      <a:lvl4pPr marL="1402064" indent="-243837" algn="l" defTabSz="1219184" rtl="0" eaLnBrk="1" latinLnBrk="0" hangingPunct="1">
        <a:lnSpc>
          <a:spcPct val="90000"/>
        </a:lnSpc>
        <a:spcBef>
          <a:spcPts val="801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1767818" indent="-243837" algn="l" defTabSz="1219184" rtl="0" eaLnBrk="1" latinLnBrk="0" hangingPunct="1">
        <a:lnSpc>
          <a:spcPct val="90000"/>
        </a:lnSpc>
        <a:spcBef>
          <a:spcPts val="801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2133575" indent="-243837" algn="l" defTabSz="1219184" rtl="0" eaLnBrk="1" latinLnBrk="0" hangingPunct="1">
        <a:lnSpc>
          <a:spcPct val="90000"/>
        </a:lnSpc>
        <a:spcBef>
          <a:spcPts val="801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2133" kern="1200">
          <a:solidFill>
            <a:schemeClr val="tx1"/>
          </a:solidFill>
          <a:latin typeface="+mn-lt"/>
          <a:ea typeface="+mn-ea"/>
          <a:cs typeface="+mn-cs"/>
        </a:defRPr>
      </a:lvl6pPr>
      <a:lvl7pPr marL="2499330" indent="-243837" algn="l" defTabSz="1219184" rtl="0" eaLnBrk="1" latinLnBrk="0" hangingPunct="1">
        <a:lnSpc>
          <a:spcPct val="90000"/>
        </a:lnSpc>
        <a:spcBef>
          <a:spcPts val="801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2133" kern="1200">
          <a:solidFill>
            <a:schemeClr val="tx1"/>
          </a:solidFill>
          <a:latin typeface="+mn-lt"/>
          <a:ea typeface="+mn-ea"/>
          <a:cs typeface="+mn-cs"/>
        </a:defRPr>
      </a:lvl7pPr>
      <a:lvl8pPr marL="2865086" indent="-243837" algn="l" defTabSz="1219184" rtl="0" eaLnBrk="1" latinLnBrk="0" hangingPunct="1">
        <a:lnSpc>
          <a:spcPct val="90000"/>
        </a:lnSpc>
        <a:spcBef>
          <a:spcPts val="801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2133" kern="1200">
          <a:solidFill>
            <a:schemeClr val="tx1"/>
          </a:solidFill>
          <a:latin typeface="+mn-lt"/>
          <a:ea typeface="+mn-ea"/>
          <a:cs typeface="+mn-cs"/>
        </a:defRPr>
      </a:lvl8pPr>
      <a:lvl9pPr marL="3230841" indent="-243837" algn="l" defTabSz="1219184" rtl="0" eaLnBrk="1" latinLnBrk="0" hangingPunct="1">
        <a:lnSpc>
          <a:spcPct val="90000"/>
        </a:lnSpc>
        <a:spcBef>
          <a:spcPts val="801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21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84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1pPr>
      <a:lvl2pPr marL="609593" algn="l" defTabSz="1219184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2pPr>
      <a:lvl3pPr marL="1219184" algn="l" defTabSz="1219184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3pPr>
      <a:lvl4pPr marL="1828777" algn="l" defTabSz="1219184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4pPr>
      <a:lvl5pPr marL="2438370" algn="l" defTabSz="1219184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5pPr>
      <a:lvl6pPr marL="3047962" algn="l" defTabSz="1219184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6pPr>
      <a:lvl7pPr marL="3657554" algn="l" defTabSz="1219184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7pPr>
      <a:lvl8pPr marL="4267147" algn="l" defTabSz="1219184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8pPr>
      <a:lvl9pPr marL="4876739" algn="l" defTabSz="1219184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flickr.com/photos/kalexanderson/5696097036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creativecommons.org/licenses/by-nc-sa/3.0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www.youtube.com/watch?v=GRxofEmo3HA" TargetMode="Externa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s://localwiki.org/bloomington-normal/Music_Lessons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123freevectors.deviantart.com/art/Wall-Calendar-June-2016-563000239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creativecommons.org/licenses/by-sa/3.0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seasons_of_the_year.1600p.eng3.jpg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creativecommons.org/licenses/by-sa/3.0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seasons_of_the_year.1600p.eng3.jpg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creativecommons.org/licenses/by-sa/3.0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pT7MfXogTQ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409797977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6SzjlsuyTdk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kids.kiddle.co/Season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www.youtube.com/watch?v=tMgZ9PSe2Uc" TargetMode="External"/><Relationship Id="rId4" Type="http://schemas.openxmlformats.org/officeDocument/2006/relationships/slide" Target="slide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svg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imple.wikipedia.org/wiki/Season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tree-branch-bare-winter-autumn-307047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latin typeface="Comic Sans MS" panose="030F0702030302020204" pitchFamily="66" charset="0"/>
              </a:rPr>
              <a:t>Patterns of Time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Grade 1</a:t>
            </a:r>
          </a:p>
          <a:p>
            <a:r>
              <a:rPr lang="en-US" dirty="0">
                <a:latin typeface="Comic Sans MS" panose="030F0702030302020204" pitchFamily="66" charset="0"/>
              </a:rPr>
              <a:t>Daily and Seasonal Changes</a:t>
            </a:r>
          </a:p>
        </p:txBody>
      </p:sp>
    </p:spTree>
    <p:extLst>
      <p:ext uri="{BB962C8B-B14F-4D97-AF65-F5344CB8AC3E}">
        <p14:creationId xmlns:p14="http://schemas.microsoft.com/office/powerpoint/2010/main" val="261407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2458F-74D4-4A5E-9DFE-F31C67455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Scavenger Hunt</a:t>
            </a:r>
            <a:endParaRPr lang="en-CA" dirty="0">
              <a:latin typeface="Comic Sans MS" panose="030F070203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2592F1-C8C3-463E-A75B-4C01F03E6F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39327" y="2398923"/>
            <a:ext cx="2031325" cy="20313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26759BC-67E7-4513-BBC2-4593FB66F32E}"/>
              </a:ext>
            </a:extLst>
          </p:cNvPr>
          <p:cNvSpPr txBox="1"/>
          <p:nvPr/>
        </p:nvSpPr>
        <p:spPr>
          <a:xfrm>
            <a:off x="139327" y="4513679"/>
            <a:ext cx="2224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00" dirty="0">
                <a:hlinkClick r:id="rId3" tooltip="https://flickr.com/photos/kalexanderson/5696097036"/>
              </a:rPr>
              <a:t>This Photo</a:t>
            </a:r>
            <a:r>
              <a:rPr lang="en-CA" sz="900" dirty="0"/>
              <a:t> by Unknown Author is licensed under </a:t>
            </a:r>
            <a:r>
              <a:rPr lang="en-CA" sz="900" dirty="0">
                <a:hlinkClick r:id="rId4" tooltip="https://creativecommons.org/licenses/by-nc-sa/3.0/"/>
              </a:rPr>
              <a:t>CC BY-SA-NC</a:t>
            </a:r>
            <a:endParaRPr lang="en-CA" sz="9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752288-81FC-4E09-BF23-1921BAA04687}"/>
              </a:ext>
            </a:extLst>
          </p:cNvPr>
          <p:cNvSpPr txBox="1"/>
          <p:nvPr/>
        </p:nvSpPr>
        <p:spPr>
          <a:xfrm>
            <a:off x="2363987" y="2482354"/>
            <a:ext cx="43546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863" indent="-115888">
              <a:buFont typeface="Arial" panose="020B0604020202020204" pitchFamily="34" charset="0"/>
              <a:buChar char="•"/>
            </a:pPr>
            <a:r>
              <a:rPr lang="en-US" dirty="0">
                <a:latin typeface="Comic Sans MS" panose="030F0702030302020204" pitchFamily="66" charset="0"/>
              </a:rPr>
              <a:t>Search around your home to find 3-5 items that are related to each season. </a:t>
            </a:r>
          </a:p>
          <a:p>
            <a:pPr marL="169863" indent="-115888">
              <a:buFont typeface="Arial" panose="020B0604020202020204" pitchFamily="34" charset="0"/>
              <a:buChar char="•"/>
            </a:pPr>
            <a:r>
              <a:rPr lang="en-US" dirty="0">
                <a:latin typeface="Comic Sans MS" panose="030F0702030302020204" pitchFamily="66" charset="0"/>
              </a:rPr>
              <a:t>Talk to a family member about why you chose those items. </a:t>
            </a:r>
          </a:p>
          <a:p>
            <a:pPr marL="169863" indent="-115888">
              <a:buFont typeface="Arial" panose="020B0604020202020204" pitchFamily="34" charset="0"/>
              <a:buChar char="•"/>
            </a:pPr>
            <a:r>
              <a:rPr lang="en-US" dirty="0">
                <a:latin typeface="Comic Sans MS" panose="030F0702030302020204" pitchFamily="66" charset="0"/>
              </a:rPr>
              <a:t>Draw a picture of one item for each season. Explain how it represents the season.</a:t>
            </a:r>
            <a:endParaRPr lang="en-CA" dirty="0">
              <a:latin typeface="Comic Sans MS" panose="030F0702030302020204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7BE3BA-C843-41B5-AF6F-E242F378C4A5}"/>
              </a:ext>
            </a:extLst>
          </p:cNvPr>
          <p:cNvSpPr txBox="1"/>
          <p:nvPr/>
        </p:nvSpPr>
        <p:spPr>
          <a:xfrm rot="16200000">
            <a:off x="-202949" y="8396560"/>
            <a:ext cx="1053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Winter</a:t>
            </a:r>
            <a:endParaRPr lang="en-CA" dirty="0">
              <a:latin typeface="Comic Sans MS" panose="030F07020303020202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ECB3C7-24D4-45A9-BCEF-FA92AAF7C119}"/>
              </a:ext>
            </a:extLst>
          </p:cNvPr>
          <p:cNvSpPr txBox="1"/>
          <p:nvPr/>
        </p:nvSpPr>
        <p:spPr>
          <a:xfrm rot="16200000">
            <a:off x="-202949" y="5322902"/>
            <a:ext cx="1053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Spring</a:t>
            </a:r>
            <a:endParaRPr lang="en-CA" dirty="0">
              <a:latin typeface="Comic Sans MS" panose="030F0702030302020204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5D378D-4098-445C-9E8F-6FC539FA46D7}"/>
              </a:ext>
            </a:extLst>
          </p:cNvPr>
          <p:cNvSpPr txBox="1"/>
          <p:nvPr/>
        </p:nvSpPr>
        <p:spPr>
          <a:xfrm rot="16200000">
            <a:off x="-202949" y="6443775"/>
            <a:ext cx="1053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Summer</a:t>
            </a:r>
            <a:endParaRPr lang="en-CA" dirty="0">
              <a:latin typeface="Comic Sans MS" panose="030F0702030302020204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4EAE6A-64A3-4386-A390-0EB03F6339EC}"/>
              </a:ext>
            </a:extLst>
          </p:cNvPr>
          <p:cNvSpPr txBox="1"/>
          <p:nvPr/>
        </p:nvSpPr>
        <p:spPr>
          <a:xfrm rot="16200000">
            <a:off x="-202949" y="7389333"/>
            <a:ext cx="1053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Fall</a:t>
            </a:r>
            <a:endParaRPr lang="en-CA" dirty="0"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AC5F9AD-12CB-4241-8779-1077829A70C5}"/>
              </a:ext>
            </a:extLst>
          </p:cNvPr>
          <p:cNvSpPr/>
          <p:nvPr/>
        </p:nvSpPr>
        <p:spPr>
          <a:xfrm>
            <a:off x="600075" y="4980626"/>
            <a:ext cx="1058244" cy="10538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E2A18B-C9F4-4EF8-A05E-51093098D78A}"/>
              </a:ext>
            </a:extLst>
          </p:cNvPr>
          <p:cNvSpPr/>
          <p:nvPr/>
        </p:nvSpPr>
        <p:spPr>
          <a:xfrm>
            <a:off x="600075" y="5993173"/>
            <a:ext cx="1058244" cy="10538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F936DE-8737-4C2B-8C74-7B46C916EB11}"/>
              </a:ext>
            </a:extLst>
          </p:cNvPr>
          <p:cNvSpPr/>
          <p:nvPr/>
        </p:nvSpPr>
        <p:spPr>
          <a:xfrm>
            <a:off x="600075" y="7000400"/>
            <a:ext cx="1058244" cy="10538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82A97D5-7A09-47D2-AB40-0EEC988BEE5E}"/>
              </a:ext>
            </a:extLst>
          </p:cNvPr>
          <p:cNvSpPr/>
          <p:nvPr/>
        </p:nvSpPr>
        <p:spPr>
          <a:xfrm>
            <a:off x="593116" y="8054284"/>
            <a:ext cx="1058244" cy="10538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5D8874E-2A67-41FA-999C-6EDF088C2AA0}"/>
              </a:ext>
            </a:extLst>
          </p:cNvPr>
          <p:cNvSpPr txBox="1"/>
          <p:nvPr/>
        </p:nvSpPr>
        <p:spPr>
          <a:xfrm>
            <a:off x="1691616" y="4942768"/>
            <a:ext cx="5050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____________________________________________________________________________________</a:t>
            </a:r>
            <a:endParaRPr lang="en-CA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0865558-25E4-4DE2-B4E4-20E5B10729D5}"/>
              </a:ext>
            </a:extLst>
          </p:cNvPr>
          <p:cNvSpPr txBox="1"/>
          <p:nvPr/>
        </p:nvSpPr>
        <p:spPr>
          <a:xfrm>
            <a:off x="1749735" y="5926776"/>
            <a:ext cx="5050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____________________________________________________________________________________</a:t>
            </a:r>
            <a:endParaRPr lang="en-CA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06085BC-9BD9-4333-A639-D100C0673EDF}"/>
              </a:ext>
            </a:extLst>
          </p:cNvPr>
          <p:cNvSpPr txBox="1"/>
          <p:nvPr/>
        </p:nvSpPr>
        <p:spPr>
          <a:xfrm>
            <a:off x="1749735" y="7033853"/>
            <a:ext cx="5050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____________________________________________________________________________________</a:t>
            </a:r>
            <a:endParaRPr lang="en-CA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3142E15-DD2A-4787-AAAE-86402D63EB22}"/>
              </a:ext>
            </a:extLst>
          </p:cNvPr>
          <p:cNvSpPr txBox="1"/>
          <p:nvPr/>
        </p:nvSpPr>
        <p:spPr>
          <a:xfrm>
            <a:off x="1810719" y="8258060"/>
            <a:ext cx="5050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____________________________________________________________________________________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7854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94CB2-8495-41C8-B25E-5DCC1CDDE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Four Seasons - Vivaldi</a:t>
            </a:r>
            <a:endParaRPr lang="en-CA" dirty="0">
              <a:latin typeface="Comic Sans MS" panose="030F070203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04B0CD-2008-4D0E-80D7-616EA6A34B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00075" y="6448294"/>
            <a:ext cx="5323668" cy="23951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E3A26D1-6D7A-43D0-B644-958DB03ADB66}"/>
              </a:ext>
            </a:extLst>
          </p:cNvPr>
          <p:cNvSpPr txBox="1"/>
          <p:nvPr/>
        </p:nvSpPr>
        <p:spPr>
          <a:xfrm>
            <a:off x="600075" y="8913168"/>
            <a:ext cx="532366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00">
                <a:hlinkClick r:id="rId4" tooltip="https://localwiki.org/bloomington-normal/Music_Lessons"/>
              </a:rPr>
              <a:t>This Photo</a:t>
            </a:r>
            <a:r>
              <a:rPr lang="en-CA" sz="900"/>
              <a:t> by Unknown Author is licensed under </a:t>
            </a:r>
            <a:r>
              <a:rPr lang="en-CA" sz="900">
                <a:hlinkClick r:id="rId5" tooltip="https://creativecommons.org/licenses/by/3.0/"/>
              </a:rPr>
              <a:t>CC BY</a:t>
            </a:r>
            <a:endParaRPr lang="en-CA" sz="9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ABE0EA-A641-434F-BE9F-541C8F9FEF5C}"/>
              </a:ext>
            </a:extLst>
          </p:cNvPr>
          <p:cNvSpPr txBox="1"/>
          <p:nvPr/>
        </p:nvSpPr>
        <p:spPr>
          <a:xfrm>
            <a:off x="427898" y="2695706"/>
            <a:ext cx="600220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Vivaldi wrote a whole concerto to reflect the changes in the seasons. 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omic Sans MS" panose="030F0702030302020204" pitchFamily="66" charset="0"/>
                <a:hlinkClick r:id="rId6"/>
              </a:rPr>
              <a:t>Listen</a:t>
            </a:r>
            <a:r>
              <a:rPr lang="en-US" dirty="0">
                <a:latin typeface="Comic Sans MS" panose="030F0702030302020204" pitchFamily="66" charset="0"/>
              </a:rPr>
              <a:t> to a clip of music from each season.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omic Sans MS" panose="030F0702030302020204" pitchFamily="66" charset="0"/>
              </a:rPr>
              <a:t>How does the music change in each part to represent each season? Discuss with a family member.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omic Sans MS" panose="030F0702030302020204" pitchFamily="66" charset="0"/>
              </a:rPr>
              <a:t>Create a dance to represent each season. If possible, record your dance and share with your teacher.</a:t>
            </a:r>
            <a:endParaRPr lang="en-CA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292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1537C-75FB-4B02-9B9C-C5A692365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Examining Calendars</a:t>
            </a:r>
            <a:endParaRPr lang="en-CA" dirty="0">
              <a:latin typeface="Comic Sans MS" panose="030F0702030302020204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502DB6-F6D6-4BFD-95B8-90077BF2C113}"/>
              </a:ext>
            </a:extLst>
          </p:cNvPr>
          <p:cNvSpPr txBox="1"/>
          <p:nvPr/>
        </p:nvSpPr>
        <p:spPr>
          <a:xfrm>
            <a:off x="224287" y="2743200"/>
            <a:ext cx="6418053" cy="627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For this activity and the next two slides you </a:t>
            </a:r>
            <a:r>
              <a:rPr lang="en-US" dirty="0" smtClean="0">
                <a:latin typeface="Comic Sans MS" panose="030F0702030302020204" pitchFamily="66" charset="0"/>
              </a:rPr>
              <a:t>will need </a:t>
            </a:r>
            <a:r>
              <a:rPr lang="en-US" dirty="0">
                <a:latin typeface="Comic Sans MS" panose="030F0702030302020204" pitchFamily="66" charset="0"/>
              </a:rPr>
              <a:t>a calendar (can be an old one) that has pictures of scenery. We will be cutting it up so check with a caregiver first!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omic Sans MS" panose="030F0702030302020204" pitchFamily="66" charset="0"/>
              </a:rPr>
              <a:t>Look through </a:t>
            </a:r>
            <a:r>
              <a:rPr lang="en-US" dirty="0" smtClean="0">
                <a:latin typeface="Comic Sans MS" panose="030F0702030302020204" pitchFamily="66" charset="0"/>
              </a:rPr>
              <a:t>the calendar</a:t>
            </a:r>
            <a:r>
              <a:rPr lang="en-US" dirty="0">
                <a:latin typeface="Comic Sans MS" panose="030F0702030302020204" pitchFamily="66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omic Sans MS" panose="030F0702030302020204" pitchFamily="66" charset="0"/>
              </a:rPr>
              <a:t>Look at how the pages are organized. 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omic Sans MS" panose="030F0702030302020204" pitchFamily="66" charset="0"/>
              </a:rPr>
              <a:t>Look at the charts. 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omic Sans MS" panose="030F0702030302020204" pitchFamily="66" charset="0"/>
              </a:rPr>
              <a:t>What patterns do you notice?</a:t>
            </a:r>
            <a:endParaRPr lang="en-CA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CA" dirty="0">
                <a:latin typeface="Comic Sans MS" panose="030F0702030302020204" pitchFamily="66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pPr>
              <a:lnSpc>
                <a:spcPct val="150000"/>
              </a:lnSpc>
            </a:pPr>
            <a:r>
              <a:rPr lang="en-CA" dirty="0">
                <a:latin typeface="Comic Sans MS" panose="030F0702030302020204" pitchFamily="66" charset="0"/>
              </a:rPr>
              <a:t>_________________________</a:t>
            </a:r>
          </a:p>
          <a:p>
            <a:pPr>
              <a:lnSpc>
                <a:spcPct val="150000"/>
              </a:lnSpc>
            </a:pPr>
            <a:r>
              <a:rPr lang="en-CA" dirty="0">
                <a:latin typeface="Comic Sans MS" panose="030F0702030302020204" pitchFamily="66" charset="0"/>
              </a:rPr>
              <a:t>________________________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omic Sans MS" panose="030F0702030302020204" pitchFamily="66" charset="0"/>
              </a:rPr>
              <a:t>________________________</a:t>
            </a:r>
            <a:endParaRPr lang="en-CA" dirty="0">
              <a:latin typeface="Comic Sans MS" panose="030F0702030302020204" pitchFamily="66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EDF2B77-A786-4349-8999-2204641A6C6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rcRect t="7602" b="7333"/>
          <a:stretch/>
        </p:blipFill>
        <p:spPr>
          <a:xfrm>
            <a:off x="3985404" y="6842670"/>
            <a:ext cx="2656936" cy="211886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578558E-4FA2-4256-9E51-E979D3C0E773}"/>
              </a:ext>
            </a:extLst>
          </p:cNvPr>
          <p:cNvSpPr txBox="1"/>
          <p:nvPr/>
        </p:nvSpPr>
        <p:spPr>
          <a:xfrm>
            <a:off x="4261449" y="8918619"/>
            <a:ext cx="30882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" dirty="0">
                <a:hlinkClick r:id="rId3" tooltip="http://123freevectors.deviantart.com/art/Wall-Calendar-June-2016-563000239"/>
              </a:rPr>
              <a:t>This Photo</a:t>
            </a:r>
            <a:r>
              <a:rPr lang="en-CA" sz="800" dirty="0"/>
              <a:t> by Unknown Author is licensed under </a:t>
            </a:r>
            <a:r>
              <a:rPr lang="en-CA" sz="800" dirty="0">
                <a:hlinkClick r:id="rId4" tooltip="https://creativecommons.org/licenses/by-sa/3.0/"/>
              </a:rPr>
              <a:t>CC BY-SA</a:t>
            </a:r>
            <a:endParaRPr lang="en-CA" sz="800" dirty="0"/>
          </a:p>
        </p:txBody>
      </p:sp>
    </p:spTree>
    <p:extLst>
      <p:ext uri="{BB962C8B-B14F-4D97-AF65-F5344CB8AC3E}">
        <p14:creationId xmlns:p14="http://schemas.microsoft.com/office/powerpoint/2010/main" val="115954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0D1C984-9943-41D3-83D2-BF8E194D7E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992086" y="6076904"/>
            <a:ext cx="2623143" cy="26231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48B95CE-C1DF-4BA1-96FD-A6919AB753E1}"/>
              </a:ext>
            </a:extLst>
          </p:cNvPr>
          <p:cNvSpPr txBox="1"/>
          <p:nvPr/>
        </p:nvSpPr>
        <p:spPr>
          <a:xfrm>
            <a:off x="3894112" y="8732700"/>
            <a:ext cx="328542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00" dirty="0">
                <a:hlinkClick r:id="rId3" tooltip="http://commons.wikimedia.org/wiki/file:seasons_of_the_year.1600p.eng3.jpg"/>
              </a:rPr>
              <a:t>This Photo</a:t>
            </a:r>
            <a:r>
              <a:rPr lang="en-CA" sz="900" dirty="0"/>
              <a:t> by Unknown Author is licensed under </a:t>
            </a:r>
            <a:r>
              <a:rPr lang="en-CA" sz="900" dirty="0">
                <a:hlinkClick r:id="rId4" tooltip="https://creativecommons.org/licenses/by-sa/3.0/"/>
              </a:rPr>
              <a:t>CC BY-SA</a:t>
            </a:r>
            <a:endParaRPr lang="en-CA" sz="9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6D1843-88B6-4F2A-9C7F-3A8F1606A719}"/>
              </a:ext>
            </a:extLst>
          </p:cNvPr>
          <p:cNvSpPr txBox="1"/>
          <p:nvPr/>
        </p:nvSpPr>
        <p:spPr>
          <a:xfrm>
            <a:off x="340742" y="926922"/>
            <a:ext cx="6176513" cy="2123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omic Sans MS" panose="030F0702030302020204" pitchFamily="66" charset="0"/>
              </a:rPr>
              <a:t>Now cut out the pictures from your calendar.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omic Sans MS" panose="030F0702030302020204" pitchFamily="66" charset="0"/>
              </a:rPr>
              <a:t>Mix them up.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omic Sans MS" panose="030F0702030302020204" pitchFamily="66" charset="0"/>
              </a:rPr>
              <a:t>Sort the pictures into the four seasons.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omic Sans MS" panose="030F0702030302020204" pitchFamily="66" charset="0"/>
              </a:rPr>
              <a:t>Share your sort with a family member. If possible, take a photo and insert below.</a:t>
            </a:r>
          </a:p>
        </p:txBody>
      </p:sp>
    </p:spTree>
    <p:extLst>
      <p:ext uri="{BB962C8B-B14F-4D97-AF65-F5344CB8AC3E}">
        <p14:creationId xmlns:p14="http://schemas.microsoft.com/office/powerpoint/2010/main" val="528855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0D1C984-9943-41D3-83D2-BF8E194D7E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08892" y="6368143"/>
            <a:ext cx="2413542" cy="241354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48B95CE-C1DF-4BA1-96FD-A6919AB753E1}"/>
              </a:ext>
            </a:extLst>
          </p:cNvPr>
          <p:cNvSpPr txBox="1"/>
          <p:nvPr/>
        </p:nvSpPr>
        <p:spPr>
          <a:xfrm>
            <a:off x="208891" y="8781685"/>
            <a:ext cx="328542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00">
                <a:hlinkClick r:id="rId3" tooltip="http://commons.wikimedia.org/wiki/file:seasons_of_the_year.1600p.eng3.jpg"/>
              </a:rPr>
              <a:t>This Photo</a:t>
            </a:r>
            <a:r>
              <a:rPr lang="en-CA" sz="900"/>
              <a:t> by Unknown Author is licensed under </a:t>
            </a:r>
            <a:r>
              <a:rPr lang="en-CA" sz="900">
                <a:hlinkClick r:id="rId4" tooltip="https://creativecommons.org/licenses/by-sa/3.0/"/>
              </a:rPr>
              <a:t>CC BY-SA</a:t>
            </a:r>
            <a:endParaRPr lang="en-CA" sz="9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6D1843-88B6-4F2A-9C7F-3A8F1606A719}"/>
              </a:ext>
            </a:extLst>
          </p:cNvPr>
          <p:cNvSpPr txBox="1"/>
          <p:nvPr/>
        </p:nvSpPr>
        <p:spPr>
          <a:xfrm>
            <a:off x="340742" y="926922"/>
            <a:ext cx="6176513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omic Sans MS" panose="030F0702030302020204" pitchFamily="66" charset="0"/>
              </a:rPr>
              <a:t>Mix </a:t>
            </a:r>
            <a:r>
              <a:rPr lang="en-US" dirty="0" smtClean="0">
                <a:latin typeface="Comic Sans MS" panose="030F0702030302020204" pitchFamily="66" charset="0"/>
              </a:rPr>
              <a:t>up the calendar </a:t>
            </a:r>
            <a:r>
              <a:rPr lang="en-US" dirty="0">
                <a:latin typeface="Comic Sans MS" panose="030F0702030302020204" pitchFamily="66" charset="0"/>
              </a:rPr>
              <a:t>images again.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omic Sans MS" panose="030F0702030302020204" pitchFamily="66" charset="0"/>
              </a:rPr>
              <a:t>Arrange the pictures in a sequence or cycle in the order they would occur.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omic Sans MS" panose="030F0702030302020204" pitchFamily="66" charset="0"/>
              </a:rPr>
              <a:t>Share your sequence or cycle with a family member. If possible, take a photo.</a:t>
            </a:r>
          </a:p>
        </p:txBody>
      </p:sp>
    </p:spTree>
    <p:extLst>
      <p:ext uri="{BB962C8B-B14F-4D97-AF65-F5344CB8AC3E}">
        <p14:creationId xmlns:p14="http://schemas.microsoft.com/office/powerpoint/2010/main" val="1209980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5C76E-0264-44DE-94D6-61B6BA1BB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Thirteen Moons on Turtle’s Back</a:t>
            </a:r>
            <a:endParaRPr lang="en-CA" dirty="0">
              <a:latin typeface="Comic Sans MS" panose="030F0702030302020204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827EE6-6231-4F81-BD0D-CF81EA96A443}"/>
              </a:ext>
            </a:extLst>
          </p:cNvPr>
          <p:cNvSpPr txBox="1"/>
          <p:nvPr/>
        </p:nvSpPr>
        <p:spPr>
          <a:xfrm>
            <a:off x="357996" y="2484408"/>
            <a:ext cx="6142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Listen to </a:t>
            </a:r>
            <a:r>
              <a:rPr lang="en-US" i="1" dirty="0">
                <a:latin typeface="Comic Sans MS" panose="030F0702030302020204" pitchFamily="66" charset="0"/>
                <a:hlinkClick r:id="rId3"/>
              </a:rPr>
              <a:t>Thirteen Moons on Turtle’s Back </a:t>
            </a:r>
            <a:r>
              <a:rPr lang="en-US" dirty="0">
                <a:latin typeface="Comic Sans MS" panose="030F0702030302020204" pitchFamily="66" charset="0"/>
              </a:rPr>
              <a:t>by Joseph Bruchac and Jonathan London.</a:t>
            </a:r>
            <a:endParaRPr lang="en-CA" dirty="0">
              <a:latin typeface="Comic Sans MS" panose="030F0702030302020204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4EDB91-3F6B-4E56-B1B2-D84B2AFD8C19}"/>
              </a:ext>
            </a:extLst>
          </p:cNvPr>
          <p:cNvSpPr txBox="1"/>
          <p:nvPr/>
        </p:nvSpPr>
        <p:spPr>
          <a:xfrm>
            <a:off x="357995" y="3402371"/>
            <a:ext cx="6142007" cy="5394960"/>
          </a:xfrm>
          <a:prstGeom prst="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What do you notice about the pictures? How do the images change? Why?</a:t>
            </a:r>
          </a:p>
          <a:p>
            <a:r>
              <a:rPr lang="en-US" dirty="0">
                <a:latin typeface="Comic Sans MS" panose="030F0702030302020204" pitchFamily="66" charset="0"/>
              </a:rPr>
              <a:t>Draw or write to share your thinking.</a:t>
            </a:r>
            <a:endParaRPr lang="en-CA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932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8D580-5156-4224-8AED-57BAA451C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Turtle Calendar</a:t>
            </a:r>
            <a:endParaRPr lang="en-CA" dirty="0">
              <a:latin typeface="Comic Sans MS" panose="030F0702030302020204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34CA48-CB8A-4D23-BD8D-1CCFCE81C341}"/>
              </a:ext>
            </a:extLst>
          </p:cNvPr>
          <p:cNvSpPr txBox="1"/>
          <p:nvPr/>
        </p:nvSpPr>
        <p:spPr>
          <a:xfrm>
            <a:off x="357996" y="2484408"/>
            <a:ext cx="61420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View </a:t>
            </a:r>
            <a:r>
              <a:rPr lang="en-CA" dirty="0" smtClean="0">
                <a:latin typeface="Comic Sans MS" panose="030F0702030302020204" pitchFamily="66" charset="0"/>
                <a:hlinkClick r:id="rId3"/>
              </a:rPr>
              <a:t>13 Moons on a </a:t>
            </a:r>
            <a:r>
              <a:rPr lang="en-CA" smtClean="0">
                <a:latin typeface="Comic Sans MS" panose="030F0702030302020204" pitchFamily="66" charset="0"/>
                <a:hlinkClick r:id="rId3"/>
              </a:rPr>
              <a:t>Turtle's Back</a:t>
            </a:r>
            <a:r>
              <a:rPr lang="en-CA" smtClean="0">
                <a:latin typeface="Comic Sans MS" panose="030F0702030302020204" pitchFamily="66" charset="0"/>
              </a:rPr>
              <a:t> </a:t>
            </a:r>
            <a:r>
              <a:rPr lang="en-US" smtClean="0">
                <a:latin typeface="Comic Sans MS" panose="030F0702030302020204" pitchFamily="66" charset="0"/>
              </a:rPr>
              <a:t>by </a:t>
            </a:r>
            <a:r>
              <a:rPr lang="en-US" dirty="0">
                <a:latin typeface="Comic Sans MS" panose="030F0702030302020204" pitchFamily="66" charset="0"/>
              </a:rPr>
              <a:t>George </a:t>
            </a:r>
            <a:r>
              <a:rPr lang="en-US" dirty="0" err="1">
                <a:latin typeface="Comic Sans MS" panose="030F0702030302020204" pitchFamily="66" charset="0"/>
              </a:rPr>
              <a:t>Couchie</a:t>
            </a:r>
            <a:r>
              <a:rPr lang="en-US" dirty="0">
                <a:latin typeface="Comic Sans MS" panose="030F0702030302020204" pitchFamily="66" charset="0"/>
              </a:rPr>
              <a:t>.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>
                <a:latin typeface="Comic Sans MS" panose="030F0702030302020204" pitchFamily="66" charset="0"/>
              </a:rPr>
              <a:t>It takes the moon approximately 28 days to go around earth. This means it goes around the earth about 13 times in one year, giving us 13 lunar months.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>
                <a:latin typeface="Comic Sans MS" panose="030F0702030302020204" pitchFamily="66" charset="0"/>
              </a:rPr>
              <a:t>Examine the diagram below to find the pattern of 13 lunar months and 28 days in a lunar month.</a:t>
            </a:r>
            <a:endParaRPr lang="en-CA" dirty="0">
              <a:latin typeface="Comic Sans MS" panose="030F0702030302020204" pitchFamily="66" charset="0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93B0E712-44A4-4014-97C8-29F62483CAC2}"/>
              </a:ext>
            </a:extLst>
          </p:cNvPr>
          <p:cNvGrpSpPr/>
          <p:nvPr/>
        </p:nvGrpSpPr>
        <p:grpSpPr>
          <a:xfrm>
            <a:off x="1276685" y="4934851"/>
            <a:ext cx="4152919" cy="4209149"/>
            <a:chOff x="1276685" y="4934851"/>
            <a:chExt cx="4152919" cy="420914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E9B3C78-BB15-4908-9538-838F922793A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76685" y="4934851"/>
              <a:ext cx="4152919" cy="4209149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BD0AA7B-1801-4CA2-B718-21B22F75EB59}"/>
                </a:ext>
              </a:extLst>
            </p:cNvPr>
            <p:cNvSpPr txBox="1"/>
            <p:nvPr/>
          </p:nvSpPr>
          <p:spPr>
            <a:xfrm>
              <a:off x="2514600" y="5659789"/>
              <a:ext cx="4857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  <a:endParaRPr lang="en-CA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FDAC643-AFD7-4D02-9088-8AC318A6103C}"/>
                </a:ext>
              </a:extLst>
            </p:cNvPr>
            <p:cNvSpPr txBox="1"/>
            <p:nvPr/>
          </p:nvSpPr>
          <p:spPr>
            <a:xfrm>
              <a:off x="2234973" y="6329046"/>
              <a:ext cx="4857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  <a:endParaRPr lang="en-CA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BF43AB1-382C-445E-9808-5A99EFBE0F85}"/>
                </a:ext>
              </a:extLst>
            </p:cNvPr>
            <p:cNvSpPr txBox="1"/>
            <p:nvPr/>
          </p:nvSpPr>
          <p:spPr>
            <a:xfrm>
              <a:off x="2234972" y="7021922"/>
              <a:ext cx="4857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3</a:t>
              </a:r>
              <a:endParaRPr lang="en-CA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4D6D653-7873-4AA8-AEAC-86C0A78E2BB0}"/>
                </a:ext>
              </a:extLst>
            </p:cNvPr>
            <p:cNvSpPr txBox="1"/>
            <p:nvPr/>
          </p:nvSpPr>
          <p:spPr>
            <a:xfrm>
              <a:off x="2514600" y="7723241"/>
              <a:ext cx="4857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4</a:t>
              </a:r>
              <a:endParaRPr lang="en-CA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B1E50F7-7C6D-4D98-8D47-98A8D011C9AA}"/>
                </a:ext>
              </a:extLst>
            </p:cNvPr>
            <p:cNvSpPr txBox="1"/>
            <p:nvPr/>
          </p:nvSpPr>
          <p:spPr>
            <a:xfrm>
              <a:off x="3186111" y="7978100"/>
              <a:ext cx="4857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5</a:t>
              </a:r>
              <a:endParaRPr lang="en-CA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334EB3F-5C75-4CE6-8591-B7633367159B}"/>
                </a:ext>
              </a:extLst>
            </p:cNvPr>
            <p:cNvSpPr txBox="1"/>
            <p:nvPr/>
          </p:nvSpPr>
          <p:spPr>
            <a:xfrm>
              <a:off x="3972102" y="7723241"/>
              <a:ext cx="4857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6</a:t>
              </a:r>
              <a:endParaRPr lang="en-CA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E0EE216-77A2-46C1-A8E2-58A62DE91741}"/>
                </a:ext>
              </a:extLst>
            </p:cNvPr>
            <p:cNvSpPr txBox="1"/>
            <p:nvPr/>
          </p:nvSpPr>
          <p:spPr>
            <a:xfrm>
              <a:off x="4214989" y="7086734"/>
              <a:ext cx="4857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7</a:t>
              </a:r>
              <a:endParaRPr lang="en-CA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68B1F1C-95F7-4CCE-B0E3-0CC321DBFE35}"/>
                </a:ext>
              </a:extLst>
            </p:cNvPr>
            <p:cNvSpPr txBox="1"/>
            <p:nvPr/>
          </p:nvSpPr>
          <p:spPr>
            <a:xfrm>
              <a:off x="4214989" y="6302482"/>
              <a:ext cx="4857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8</a:t>
              </a:r>
              <a:endParaRPr lang="en-CA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1D9F9B4-98BA-4E28-91C6-1A601F31D5DA}"/>
                </a:ext>
              </a:extLst>
            </p:cNvPr>
            <p:cNvSpPr txBox="1"/>
            <p:nvPr/>
          </p:nvSpPr>
          <p:spPr>
            <a:xfrm>
              <a:off x="3937579" y="5651913"/>
              <a:ext cx="4857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9</a:t>
              </a:r>
              <a:endParaRPr lang="en-CA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7AA4126-D13A-42C3-A41D-32CEC8AF7109}"/>
                </a:ext>
              </a:extLst>
            </p:cNvPr>
            <p:cNvSpPr txBox="1"/>
            <p:nvPr/>
          </p:nvSpPr>
          <p:spPr>
            <a:xfrm>
              <a:off x="3260964" y="5464490"/>
              <a:ext cx="4857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10</a:t>
              </a:r>
              <a:endParaRPr lang="en-CA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F6622B6-C40E-4B2A-AE18-96B7257B9326}"/>
                </a:ext>
              </a:extLst>
            </p:cNvPr>
            <p:cNvSpPr txBox="1"/>
            <p:nvPr/>
          </p:nvSpPr>
          <p:spPr>
            <a:xfrm>
              <a:off x="3186110" y="6047440"/>
              <a:ext cx="4857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11</a:t>
              </a:r>
              <a:endParaRPr lang="en-CA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5E374A0-7C86-4202-9D12-28BA4D6A0C60}"/>
                </a:ext>
              </a:extLst>
            </p:cNvPr>
            <p:cNvSpPr txBox="1"/>
            <p:nvPr/>
          </p:nvSpPr>
          <p:spPr>
            <a:xfrm>
              <a:off x="3193259" y="6703578"/>
              <a:ext cx="4857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12</a:t>
              </a:r>
              <a:endParaRPr lang="en-CA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5C463BF-CC81-4B88-9CE7-D923AE58D2AC}"/>
                </a:ext>
              </a:extLst>
            </p:cNvPr>
            <p:cNvSpPr txBox="1"/>
            <p:nvPr/>
          </p:nvSpPr>
          <p:spPr>
            <a:xfrm>
              <a:off x="3186109" y="7344695"/>
              <a:ext cx="4857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13</a:t>
              </a:r>
              <a:endParaRPr lang="en-CA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91258FD-C314-42A0-B883-0C193CBB92C7}"/>
                </a:ext>
              </a:extLst>
            </p:cNvPr>
            <p:cNvSpPr txBox="1"/>
            <p:nvPr/>
          </p:nvSpPr>
          <p:spPr>
            <a:xfrm>
              <a:off x="3110256" y="5015005"/>
              <a:ext cx="4857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  <a:endParaRPr lang="en-CA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D9BA333-6C58-4409-8C04-4B116B124DC9}"/>
                </a:ext>
              </a:extLst>
            </p:cNvPr>
            <p:cNvSpPr txBox="1"/>
            <p:nvPr/>
          </p:nvSpPr>
          <p:spPr>
            <a:xfrm>
              <a:off x="2707484" y="5077441"/>
              <a:ext cx="4857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  <a:endParaRPr lang="en-CA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8F3D658-F545-4047-B912-3E0C0B8B3181}"/>
                </a:ext>
              </a:extLst>
            </p:cNvPr>
            <p:cNvSpPr txBox="1"/>
            <p:nvPr/>
          </p:nvSpPr>
          <p:spPr>
            <a:xfrm>
              <a:off x="2433641" y="5199671"/>
              <a:ext cx="4857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3</a:t>
              </a:r>
              <a:endParaRPr lang="en-CA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5AED4EF-5C63-49FE-915B-4B2B8A42AF43}"/>
                </a:ext>
              </a:extLst>
            </p:cNvPr>
            <p:cNvSpPr txBox="1"/>
            <p:nvPr/>
          </p:nvSpPr>
          <p:spPr>
            <a:xfrm>
              <a:off x="2159798" y="5395026"/>
              <a:ext cx="4857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4</a:t>
              </a:r>
              <a:endParaRPr lang="en-CA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D775984-2E32-437C-90C9-5DDD195EB4D8}"/>
                </a:ext>
              </a:extLst>
            </p:cNvPr>
            <p:cNvSpPr txBox="1"/>
            <p:nvPr/>
          </p:nvSpPr>
          <p:spPr>
            <a:xfrm>
              <a:off x="1899209" y="5649156"/>
              <a:ext cx="4857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5</a:t>
              </a:r>
              <a:endParaRPr lang="en-CA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C6A0626-3A27-4CE5-8819-F2FD64228602}"/>
                </a:ext>
              </a:extLst>
            </p:cNvPr>
            <p:cNvSpPr txBox="1"/>
            <p:nvPr/>
          </p:nvSpPr>
          <p:spPr>
            <a:xfrm>
              <a:off x="1710327" y="5977864"/>
              <a:ext cx="4857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6</a:t>
              </a:r>
              <a:endParaRPr lang="en-CA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12BA611-7DCC-48BE-B98F-C8E71B71459E}"/>
                </a:ext>
              </a:extLst>
            </p:cNvPr>
            <p:cNvSpPr txBox="1"/>
            <p:nvPr/>
          </p:nvSpPr>
          <p:spPr>
            <a:xfrm>
              <a:off x="1561881" y="6291553"/>
              <a:ext cx="4857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7</a:t>
              </a:r>
              <a:endParaRPr lang="en-CA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7700D92-D575-4431-983E-928AC49B839B}"/>
                </a:ext>
              </a:extLst>
            </p:cNvPr>
            <p:cNvSpPr txBox="1"/>
            <p:nvPr/>
          </p:nvSpPr>
          <p:spPr>
            <a:xfrm>
              <a:off x="1526722" y="6652590"/>
              <a:ext cx="4857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8</a:t>
              </a:r>
              <a:endParaRPr lang="en-CA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4E6C387-069F-4CAE-B837-90AAF910C0C4}"/>
                </a:ext>
              </a:extLst>
            </p:cNvPr>
            <p:cNvSpPr txBox="1"/>
            <p:nvPr/>
          </p:nvSpPr>
          <p:spPr>
            <a:xfrm>
              <a:off x="1544301" y="7027246"/>
              <a:ext cx="4857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9</a:t>
              </a:r>
              <a:endParaRPr lang="en-CA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4DF2B8A-A338-4B00-9090-31CF7BB4DBB4}"/>
                </a:ext>
              </a:extLst>
            </p:cNvPr>
            <p:cNvSpPr txBox="1"/>
            <p:nvPr/>
          </p:nvSpPr>
          <p:spPr>
            <a:xfrm>
              <a:off x="1614831" y="7404087"/>
              <a:ext cx="4857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10</a:t>
              </a:r>
              <a:endParaRPr lang="en-CA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B5DFB7A-73D4-4344-A475-6D59E0A3ACA8}"/>
                </a:ext>
              </a:extLst>
            </p:cNvPr>
            <p:cNvSpPr txBox="1"/>
            <p:nvPr/>
          </p:nvSpPr>
          <p:spPr>
            <a:xfrm>
              <a:off x="1787188" y="7701812"/>
              <a:ext cx="4857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11</a:t>
              </a:r>
              <a:endParaRPr lang="en-CA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6B1E979-72A0-4211-A05E-1CE36AA57B50}"/>
                </a:ext>
              </a:extLst>
            </p:cNvPr>
            <p:cNvSpPr txBox="1"/>
            <p:nvPr/>
          </p:nvSpPr>
          <p:spPr>
            <a:xfrm>
              <a:off x="2047656" y="7929800"/>
              <a:ext cx="4857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12</a:t>
              </a:r>
              <a:endParaRPr lang="en-CA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EE74FD5-458E-4DEE-92FC-66B1F550A661}"/>
                </a:ext>
              </a:extLst>
            </p:cNvPr>
            <p:cNvSpPr txBox="1"/>
            <p:nvPr/>
          </p:nvSpPr>
          <p:spPr>
            <a:xfrm>
              <a:off x="2358544" y="8114466"/>
              <a:ext cx="4857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13</a:t>
              </a:r>
              <a:endParaRPr lang="en-CA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CA7046D-BDF2-4613-B1A9-E86B60C70D61}"/>
                </a:ext>
              </a:extLst>
            </p:cNvPr>
            <p:cNvSpPr txBox="1"/>
            <p:nvPr/>
          </p:nvSpPr>
          <p:spPr>
            <a:xfrm>
              <a:off x="2696072" y="8299132"/>
              <a:ext cx="4857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14</a:t>
              </a:r>
              <a:endParaRPr lang="en-CA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E57BC1D-7760-4DDF-BC38-2907C15D9F20}"/>
                </a:ext>
              </a:extLst>
            </p:cNvPr>
            <p:cNvSpPr txBox="1"/>
            <p:nvPr/>
          </p:nvSpPr>
          <p:spPr>
            <a:xfrm>
              <a:off x="3110255" y="8394264"/>
              <a:ext cx="4857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15</a:t>
              </a:r>
              <a:endParaRPr lang="en-CA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A3A2136-EC56-42F1-B227-1645E1E90FC8}"/>
                </a:ext>
              </a:extLst>
            </p:cNvPr>
            <p:cNvSpPr txBox="1"/>
            <p:nvPr/>
          </p:nvSpPr>
          <p:spPr>
            <a:xfrm>
              <a:off x="3474938" y="8331828"/>
              <a:ext cx="4857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16</a:t>
              </a:r>
              <a:endParaRPr lang="en-CA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209CB00-545F-455B-952C-D882C6B58787}"/>
                </a:ext>
              </a:extLst>
            </p:cNvPr>
            <p:cNvSpPr txBox="1"/>
            <p:nvPr/>
          </p:nvSpPr>
          <p:spPr>
            <a:xfrm>
              <a:off x="3890939" y="8209598"/>
              <a:ext cx="4857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17</a:t>
              </a:r>
              <a:endParaRPr lang="en-CA" dirty="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8576752-676E-46E3-ADDA-A3A57C2508D1}"/>
                </a:ext>
              </a:extLst>
            </p:cNvPr>
            <p:cNvSpPr txBox="1"/>
            <p:nvPr/>
          </p:nvSpPr>
          <p:spPr>
            <a:xfrm>
              <a:off x="4272318" y="7985569"/>
              <a:ext cx="4857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18</a:t>
              </a:r>
              <a:endParaRPr lang="en-CA" dirty="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98E1FA3-D8A2-42A3-B9AF-871D19106860}"/>
                </a:ext>
              </a:extLst>
            </p:cNvPr>
            <p:cNvSpPr txBox="1"/>
            <p:nvPr/>
          </p:nvSpPr>
          <p:spPr>
            <a:xfrm>
              <a:off x="4572534" y="7686320"/>
              <a:ext cx="4857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19</a:t>
              </a:r>
              <a:endParaRPr lang="en-CA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86A29DE-9E64-4A8C-8D85-889114BEB83E}"/>
                </a:ext>
              </a:extLst>
            </p:cNvPr>
            <p:cNvSpPr txBox="1"/>
            <p:nvPr/>
          </p:nvSpPr>
          <p:spPr>
            <a:xfrm>
              <a:off x="4732571" y="7351486"/>
              <a:ext cx="4857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20</a:t>
              </a:r>
              <a:endParaRPr lang="en-CA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E9A41AB-964E-4651-AD23-A29366689CF1}"/>
                </a:ext>
              </a:extLst>
            </p:cNvPr>
            <p:cNvSpPr txBox="1"/>
            <p:nvPr/>
          </p:nvSpPr>
          <p:spPr>
            <a:xfrm>
              <a:off x="4859796" y="7016652"/>
              <a:ext cx="4857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21</a:t>
              </a:r>
              <a:endParaRPr lang="en-CA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198C1ED-8290-4E0D-97AF-A0EF054328D0}"/>
                </a:ext>
              </a:extLst>
            </p:cNvPr>
            <p:cNvSpPr txBox="1"/>
            <p:nvPr/>
          </p:nvSpPr>
          <p:spPr>
            <a:xfrm>
              <a:off x="4859796" y="6614932"/>
              <a:ext cx="4857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22</a:t>
              </a:r>
              <a:endParaRPr lang="en-CA" dirty="0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AFBBFB01-14F1-4631-9286-1C2A02DEF54B}"/>
                </a:ext>
              </a:extLst>
            </p:cNvPr>
            <p:cNvSpPr txBox="1"/>
            <p:nvPr/>
          </p:nvSpPr>
          <p:spPr>
            <a:xfrm>
              <a:off x="4815421" y="6228640"/>
              <a:ext cx="4857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23</a:t>
              </a:r>
              <a:endParaRPr lang="en-CA" dirty="0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A02CE0F-637A-46F4-A21C-9D0D9EC4C326}"/>
                </a:ext>
              </a:extLst>
            </p:cNvPr>
            <p:cNvSpPr txBox="1"/>
            <p:nvPr/>
          </p:nvSpPr>
          <p:spPr>
            <a:xfrm>
              <a:off x="4661893" y="5876557"/>
              <a:ext cx="4857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24</a:t>
              </a:r>
              <a:endParaRPr lang="en-CA" dirty="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BED17B9-9EF6-428E-AF6C-CBAA2B9A174F}"/>
                </a:ext>
              </a:extLst>
            </p:cNvPr>
            <p:cNvSpPr txBox="1"/>
            <p:nvPr/>
          </p:nvSpPr>
          <p:spPr>
            <a:xfrm>
              <a:off x="4440703" y="5572565"/>
              <a:ext cx="4857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25</a:t>
              </a:r>
              <a:endParaRPr lang="en-CA" dirty="0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158AEDE1-0503-413B-996F-4E456B6B104D}"/>
                </a:ext>
              </a:extLst>
            </p:cNvPr>
            <p:cNvSpPr txBox="1"/>
            <p:nvPr/>
          </p:nvSpPr>
          <p:spPr>
            <a:xfrm>
              <a:off x="4176118" y="5299830"/>
              <a:ext cx="4857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26</a:t>
              </a:r>
              <a:endParaRPr lang="en-CA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9ACA1FF2-266D-4900-A368-E8FED6E7CD76}"/>
                </a:ext>
              </a:extLst>
            </p:cNvPr>
            <p:cNvSpPr txBox="1"/>
            <p:nvPr/>
          </p:nvSpPr>
          <p:spPr>
            <a:xfrm>
              <a:off x="3802529" y="5108716"/>
              <a:ext cx="4857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27</a:t>
              </a:r>
              <a:endParaRPr lang="en-CA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9FFCEEDD-4F1A-4DD2-9349-E5D6131BF60B}"/>
                </a:ext>
              </a:extLst>
            </p:cNvPr>
            <p:cNvSpPr txBox="1"/>
            <p:nvPr/>
          </p:nvSpPr>
          <p:spPr>
            <a:xfrm>
              <a:off x="3467102" y="5015005"/>
              <a:ext cx="4857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28</a:t>
              </a:r>
              <a:endParaRPr lang="en-CA" dirty="0"/>
            </a:p>
          </p:txBody>
        </p:sp>
      </p:grpSp>
    </p:spTree>
    <p:extLst>
      <p:ext uri="{BB962C8B-B14F-4D97-AF65-F5344CB8AC3E}">
        <p14:creationId xmlns:p14="http://schemas.microsoft.com/office/powerpoint/2010/main" val="1178194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7A544CE-786D-4E6E-BCB6-590F5A37A703}"/>
              </a:ext>
            </a:extLst>
          </p:cNvPr>
          <p:cNvSpPr txBox="1"/>
          <p:nvPr/>
        </p:nvSpPr>
        <p:spPr>
          <a:xfrm>
            <a:off x="357996" y="8497669"/>
            <a:ext cx="6500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Optional: Figure out what moon we are in currently and use your turtle calendar to keep track of time.</a:t>
            </a:r>
            <a:endParaRPr lang="en-C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A9A7A6-3D1A-40D5-B49A-2AB29E9894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890" y="1901269"/>
            <a:ext cx="6224788" cy="635852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21D51C8-5853-4F95-85C3-56B7B1A33492}"/>
              </a:ext>
            </a:extLst>
          </p:cNvPr>
          <p:cNvSpPr txBox="1"/>
          <p:nvPr/>
        </p:nvSpPr>
        <p:spPr>
          <a:xfrm>
            <a:off x="227368" y="884208"/>
            <a:ext cx="61420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On the turtle’s back outline below, label each section with the name of the moon and draw a picture to represent the significance of each moon.</a:t>
            </a:r>
            <a:endParaRPr lang="en-CA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9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A9CC8-C31B-4A24-B9B2-DFB459827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Patterns of Time</a:t>
            </a:r>
            <a:endParaRPr lang="en-CA" dirty="0">
              <a:latin typeface="Comic Sans MS" panose="030F0702030302020204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87C4AD-7B2E-4C45-A724-BA04C8F6D34B}"/>
              </a:ext>
            </a:extLst>
          </p:cNvPr>
          <p:cNvSpPr txBox="1"/>
          <p:nvPr/>
        </p:nvSpPr>
        <p:spPr>
          <a:xfrm>
            <a:off x="258792" y="6871998"/>
            <a:ext cx="6228272" cy="18288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What events or activities happen every year?</a:t>
            </a:r>
          </a:p>
          <a:p>
            <a:endParaRPr lang="en-CA" dirty="0">
              <a:latin typeface="Comic Sans MS" panose="030F0702030302020204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F28423-784D-426E-89DD-046FE6BF811E}"/>
              </a:ext>
            </a:extLst>
          </p:cNvPr>
          <p:cNvSpPr txBox="1"/>
          <p:nvPr/>
        </p:nvSpPr>
        <p:spPr>
          <a:xfrm>
            <a:off x="258792" y="4840813"/>
            <a:ext cx="6228272" cy="192024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What events or activities happen every week? (e.g. music lessons, going to school, etc.)</a:t>
            </a:r>
          </a:p>
          <a:p>
            <a:endParaRPr lang="en-CA" dirty="0">
              <a:latin typeface="Comic Sans MS" panose="030F0702030302020204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0E37E5-7AAF-4E51-B607-C8416454C3F9}"/>
              </a:ext>
            </a:extLst>
          </p:cNvPr>
          <p:cNvSpPr txBox="1"/>
          <p:nvPr/>
        </p:nvSpPr>
        <p:spPr>
          <a:xfrm>
            <a:off x="258792" y="2535309"/>
            <a:ext cx="6217920" cy="219456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What events or activities happen on a daily basis? (e.g. wake up, brush teeth, read a bedtime story, etc.)</a:t>
            </a:r>
          </a:p>
          <a:p>
            <a:endParaRPr lang="en-CA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32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C5C387D-678C-4B19-B717-98609992A209}"/>
              </a:ext>
            </a:extLst>
          </p:cNvPr>
          <p:cNvSpPr txBox="1"/>
          <p:nvPr/>
        </p:nvSpPr>
        <p:spPr>
          <a:xfrm>
            <a:off x="189781" y="1086928"/>
            <a:ext cx="640080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In the space below, create a visual sequence or cycle to represent the patterns that occur every year, every week, OR every day.</a:t>
            </a:r>
            <a:endParaRPr lang="en-CA" dirty="0">
              <a:latin typeface="Comic Sans MS" panose="030F0702030302020204" pitchFamily="66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5B1A60D-F9B4-4A7B-8CB7-F02E66332EDB}"/>
              </a:ext>
            </a:extLst>
          </p:cNvPr>
          <p:cNvGrpSpPr/>
          <p:nvPr/>
        </p:nvGrpSpPr>
        <p:grpSpPr>
          <a:xfrm>
            <a:off x="310550" y="2191110"/>
            <a:ext cx="6159261" cy="1052423"/>
            <a:chOff x="189781" y="2225615"/>
            <a:chExt cx="6159261" cy="1052423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3DA6142F-D125-4475-BD02-31102C4E2B82}"/>
                </a:ext>
              </a:extLst>
            </p:cNvPr>
            <p:cNvSpPr/>
            <p:nvPr/>
          </p:nvSpPr>
          <p:spPr>
            <a:xfrm>
              <a:off x="189781" y="2225615"/>
              <a:ext cx="6159261" cy="1052423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013B9BDC-B67D-47AE-9CB6-5347C1C154B7}"/>
                </a:ext>
              </a:extLst>
            </p:cNvPr>
            <p:cNvSpPr txBox="1"/>
            <p:nvPr/>
          </p:nvSpPr>
          <p:spPr>
            <a:xfrm>
              <a:off x="327804" y="2225615"/>
              <a:ext cx="9460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omic Sans MS" panose="030F0702030302020204" pitchFamily="66" charset="0"/>
                </a:rPr>
                <a:t>Example</a:t>
              </a:r>
              <a:r>
                <a:rPr lang="en-US" dirty="0">
                  <a:latin typeface="Comic Sans MS" panose="030F0702030302020204" pitchFamily="66" charset="0"/>
                </a:rPr>
                <a:t>:</a:t>
              </a:r>
              <a:endParaRPr lang="en-CA" dirty="0">
                <a:latin typeface="Comic Sans MS" panose="030F0702030302020204" pitchFamily="66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D86301F-9A9F-4C0B-BCFE-B1CBEBDF01BB}"/>
                </a:ext>
              </a:extLst>
            </p:cNvPr>
            <p:cNvSpPr txBox="1"/>
            <p:nvPr/>
          </p:nvSpPr>
          <p:spPr>
            <a:xfrm>
              <a:off x="639749" y="2625638"/>
              <a:ext cx="1268296" cy="36933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>
                  <a:latin typeface="Comic Sans MS" panose="030F0702030302020204" pitchFamily="66" charset="0"/>
                </a:rPr>
                <a:t>Breakfast</a:t>
              </a:r>
              <a:endParaRPr lang="en-CA" dirty="0">
                <a:latin typeface="Comic Sans MS" panose="030F0702030302020204" pitchFamily="66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7BF5514-B24E-46CF-B78D-758A7B2F9656}"/>
                </a:ext>
              </a:extLst>
            </p:cNvPr>
            <p:cNvSpPr txBox="1"/>
            <p:nvPr/>
          </p:nvSpPr>
          <p:spPr>
            <a:xfrm>
              <a:off x="3027287" y="2625638"/>
              <a:ext cx="803425" cy="36933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>
                  <a:latin typeface="Comic Sans MS" panose="030F0702030302020204" pitchFamily="66" charset="0"/>
                </a:rPr>
                <a:t>Lunch</a:t>
              </a:r>
              <a:endParaRPr lang="en-CA" dirty="0">
                <a:latin typeface="Comic Sans MS" panose="030F0702030302020204" pitchFamily="66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604CB8D-8C2C-4AF3-8831-65DE586297C6}"/>
                </a:ext>
              </a:extLst>
            </p:cNvPr>
            <p:cNvSpPr txBox="1"/>
            <p:nvPr/>
          </p:nvSpPr>
          <p:spPr>
            <a:xfrm>
              <a:off x="4945227" y="2611593"/>
              <a:ext cx="949299" cy="36933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>
                  <a:latin typeface="Comic Sans MS" panose="030F0702030302020204" pitchFamily="66" charset="0"/>
                </a:rPr>
                <a:t>Supper</a:t>
              </a:r>
              <a:endParaRPr lang="en-CA" dirty="0">
                <a:latin typeface="Comic Sans MS" panose="030F0702030302020204" pitchFamily="66" charset="0"/>
              </a:endParaRP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7BEE264F-DF69-4DA6-9259-7BB3B8FD9FB3}"/>
                </a:ext>
              </a:extLst>
            </p:cNvPr>
            <p:cNvCxnSpPr/>
            <p:nvPr/>
          </p:nvCxnSpPr>
          <p:spPr>
            <a:xfrm>
              <a:off x="2035834" y="2810304"/>
              <a:ext cx="845389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3A388DA7-8D63-41E3-939D-D0FE9D21688C}"/>
                </a:ext>
              </a:extLst>
            </p:cNvPr>
            <p:cNvCxnSpPr/>
            <p:nvPr/>
          </p:nvCxnSpPr>
          <p:spPr>
            <a:xfrm>
              <a:off x="3965275" y="2769715"/>
              <a:ext cx="845389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12873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Comic Sans MS" panose="030F0702030302020204" pitchFamily="66" charset="0"/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193265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DD399-3B46-4AE9-8842-DCB0A5439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Pondering time problem</a:t>
            </a:r>
            <a:endParaRPr lang="en-CA" dirty="0">
              <a:latin typeface="Comic Sans MS" panose="030F0702030302020204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AF1013-9631-420C-B863-A87EE6284842}"/>
              </a:ext>
            </a:extLst>
          </p:cNvPr>
          <p:cNvSpPr txBox="1"/>
          <p:nvPr/>
        </p:nvSpPr>
        <p:spPr>
          <a:xfrm>
            <a:off x="357996" y="2484408"/>
            <a:ext cx="6142007" cy="1708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Comic Sans MS" panose="030F0702030302020204" pitchFamily="66" charset="0"/>
              </a:rPr>
              <a:t>Which is more?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omic Sans MS" panose="030F0702030302020204" pitchFamily="66" charset="0"/>
              </a:rPr>
              <a:t>The number of seasons in 4 years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omic Sans MS" panose="030F0702030302020204" pitchFamily="66" charset="0"/>
              </a:rPr>
              <a:t>OR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omic Sans MS" panose="030F0702030302020204" pitchFamily="66" charset="0"/>
              </a:rPr>
              <a:t>The number of days in 2 weeks</a:t>
            </a:r>
            <a:endParaRPr lang="en-CA" dirty="0">
              <a:latin typeface="Comic Sans MS" panose="030F0702030302020204" pitchFamily="66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2F7DA9E-9C38-4159-9A0E-E139984497E3}"/>
              </a:ext>
            </a:extLst>
          </p:cNvPr>
          <p:cNvSpPr/>
          <p:nvPr/>
        </p:nvSpPr>
        <p:spPr>
          <a:xfrm>
            <a:off x="357996" y="4310743"/>
            <a:ext cx="6142007" cy="458832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13679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BE25B-5988-4545-90F2-2F1B7F157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What season is the Longest?</a:t>
            </a:r>
            <a:endParaRPr lang="en-CA" dirty="0">
              <a:latin typeface="Comic Sans MS" panose="030F0702030302020204" pitchFamily="66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553481-D9C2-45BF-8157-189A7CB752EE}"/>
              </a:ext>
            </a:extLst>
          </p:cNvPr>
          <p:cNvCxnSpPr>
            <a:cxnSpLocks/>
          </p:cNvCxnSpPr>
          <p:nvPr/>
        </p:nvCxnSpPr>
        <p:spPr>
          <a:xfrm>
            <a:off x="51757" y="4572000"/>
            <a:ext cx="151825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F83E345-46A3-4EEF-B19B-EA3E66C1CA21}"/>
              </a:ext>
            </a:extLst>
          </p:cNvPr>
          <p:cNvCxnSpPr>
            <a:cxnSpLocks/>
          </p:cNvCxnSpPr>
          <p:nvPr/>
        </p:nvCxnSpPr>
        <p:spPr>
          <a:xfrm>
            <a:off x="5231058" y="4569125"/>
            <a:ext cx="151825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0B4F4CE-D6FF-46D2-BCD5-E9E4A285F1D3}"/>
              </a:ext>
            </a:extLst>
          </p:cNvPr>
          <p:cNvCxnSpPr>
            <a:cxnSpLocks/>
          </p:cNvCxnSpPr>
          <p:nvPr/>
        </p:nvCxnSpPr>
        <p:spPr>
          <a:xfrm>
            <a:off x="3520146" y="4572000"/>
            <a:ext cx="151825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BD46304-A787-45CC-AB15-209DE75D4441}"/>
              </a:ext>
            </a:extLst>
          </p:cNvPr>
          <p:cNvCxnSpPr>
            <a:cxnSpLocks/>
          </p:cNvCxnSpPr>
          <p:nvPr/>
        </p:nvCxnSpPr>
        <p:spPr>
          <a:xfrm>
            <a:off x="1794864" y="4572000"/>
            <a:ext cx="151825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B1328E2-B024-4C4D-A239-1913E04B97C0}"/>
              </a:ext>
            </a:extLst>
          </p:cNvPr>
          <p:cNvCxnSpPr/>
          <p:nvPr/>
        </p:nvCxnSpPr>
        <p:spPr>
          <a:xfrm>
            <a:off x="51757" y="5175849"/>
            <a:ext cx="6761387" cy="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8D2BC33-70E7-4A19-8858-74CE69919A7B}"/>
              </a:ext>
            </a:extLst>
          </p:cNvPr>
          <p:cNvSpPr txBox="1"/>
          <p:nvPr/>
        </p:nvSpPr>
        <p:spPr>
          <a:xfrm>
            <a:off x="51757" y="5382880"/>
            <a:ext cx="1345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Shortest</a:t>
            </a:r>
            <a:endParaRPr lang="en-CA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7AE4FE2-647E-4638-A936-3CD409A299D8}"/>
              </a:ext>
            </a:extLst>
          </p:cNvPr>
          <p:cNvSpPr txBox="1"/>
          <p:nvPr/>
        </p:nvSpPr>
        <p:spPr>
          <a:xfrm>
            <a:off x="5811327" y="5403128"/>
            <a:ext cx="1345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Longest</a:t>
            </a:r>
            <a:endParaRPr lang="en-CA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1ECEE93-5266-4CCD-8A7E-62D4F586BC69}"/>
              </a:ext>
            </a:extLst>
          </p:cNvPr>
          <p:cNvSpPr txBox="1"/>
          <p:nvPr/>
        </p:nvSpPr>
        <p:spPr>
          <a:xfrm>
            <a:off x="51757" y="6297283"/>
            <a:ext cx="6697552" cy="2262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Arrange the seasons from shortest to longest.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Comic Sans MS" panose="030F0702030302020204" pitchFamily="66" charset="0"/>
              </a:rPr>
              <a:t>I think _______________ is the longest season because _______________________________________________________________________________________________________________________________________</a:t>
            </a:r>
            <a:endParaRPr lang="en-CA" dirty="0">
              <a:latin typeface="Comic Sans MS" panose="030F0702030302020204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098759-20F1-4B59-AFDA-4D6FCF36305D}"/>
              </a:ext>
            </a:extLst>
          </p:cNvPr>
          <p:cNvSpPr txBox="1"/>
          <p:nvPr/>
        </p:nvSpPr>
        <p:spPr>
          <a:xfrm>
            <a:off x="51757" y="2898473"/>
            <a:ext cx="1645920" cy="5232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omic Sans MS" panose="030F0702030302020204" pitchFamily="66" charset="0"/>
              </a:rPr>
              <a:t>Winter</a:t>
            </a:r>
            <a:endParaRPr lang="en-CA" sz="2800" dirty="0">
              <a:latin typeface="Comic Sans MS" panose="030F0702030302020204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D2DA9F-8960-4777-B2EE-A57BA73E9050}"/>
              </a:ext>
            </a:extLst>
          </p:cNvPr>
          <p:cNvSpPr txBox="1"/>
          <p:nvPr/>
        </p:nvSpPr>
        <p:spPr>
          <a:xfrm>
            <a:off x="1739656" y="2898474"/>
            <a:ext cx="1645920" cy="5232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omic Sans MS" panose="030F0702030302020204" pitchFamily="66" charset="0"/>
              </a:rPr>
              <a:t>Spring</a:t>
            </a:r>
            <a:endParaRPr lang="en-CA" sz="2800" dirty="0">
              <a:latin typeface="Comic Sans MS" panose="030F0702030302020204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AAC040-EE00-41A2-92F9-10A59C1BF22F}"/>
              </a:ext>
            </a:extLst>
          </p:cNvPr>
          <p:cNvSpPr txBox="1"/>
          <p:nvPr/>
        </p:nvSpPr>
        <p:spPr>
          <a:xfrm>
            <a:off x="3456312" y="2898473"/>
            <a:ext cx="1645920" cy="5232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omic Sans MS" panose="030F0702030302020204" pitchFamily="66" charset="0"/>
              </a:rPr>
              <a:t>Summer</a:t>
            </a:r>
            <a:endParaRPr lang="en-CA" sz="2800" dirty="0">
              <a:latin typeface="Comic Sans MS" panose="030F0702030302020204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B74F58-7E17-42A3-8090-29A76012C10F}"/>
              </a:ext>
            </a:extLst>
          </p:cNvPr>
          <p:cNvSpPr txBox="1"/>
          <p:nvPr/>
        </p:nvSpPr>
        <p:spPr>
          <a:xfrm>
            <a:off x="5167224" y="2898473"/>
            <a:ext cx="1645920" cy="5232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omic Sans MS" panose="030F0702030302020204" pitchFamily="66" charset="0"/>
              </a:rPr>
              <a:t>Fall</a:t>
            </a:r>
            <a:endParaRPr lang="en-CA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37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553481-D9C2-45BF-8157-189A7CB752EE}"/>
              </a:ext>
            </a:extLst>
          </p:cNvPr>
          <p:cNvCxnSpPr>
            <a:cxnSpLocks/>
          </p:cNvCxnSpPr>
          <p:nvPr/>
        </p:nvCxnSpPr>
        <p:spPr>
          <a:xfrm>
            <a:off x="51757" y="4572000"/>
            <a:ext cx="151825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F83E345-46A3-4EEF-B19B-EA3E66C1CA21}"/>
              </a:ext>
            </a:extLst>
          </p:cNvPr>
          <p:cNvCxnSpPr>
            <a:cxnSpLocks/>
          </p:cNvCxnSpPr>
          <p:nvPr/>
        </p:nvCxnSpPr>
        <p:spPr>
          <a:xfrm>
            <a:off x="5231058" y="4569125"/>
            <a:ext cx="151825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0B4F4CE-D6FF-46D2-BCD5-E9E4A285F1D3}"/>
              </a:ext>
            </a:extLst>
          </p:cNvPr>
          <p:cNvCxnSpPr>
            <a:cxnSpLocks/>
          </p:cNvCxnSpPr>
          <p:nvPr/>
        </p:nvCxnSpPr>
        <p:spPr>
          <a:xfrm>
            <a:off x="3520146" y="4572000"/>
            <a:ext cx="151825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BD46304-A787-45CC-AB15-209DE75D4441}"/>
              </a:ext>
            </a:extLst>
          </p:cNvPr>
          <p:cNvCxnSpPr>
            <a:cxnSpLocks/>
          </p:cNvCxnSpPr>
          <p:nvPr/>
        </p:nvCxnSpPr>
        <p:spPr>
          <a:xfrm>
            <a:off x="1794864" y="4572000"/>
            <a:ext cx="151825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B1328E2-B024-4C4D-A239-1913E04B97C0}"/>
              </a:ext>
            </a:extLst>
          </p:cNvPr>
          <p:cNvCxnSpPr/>
          <p:nvPr/>
        </p:nvCxnSpPr>
        <p:spPr>
          <a:xfrm>
            <a:off x="51757" y="5175849"/>
            <a:ext cx="6761387" cy="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8D2BC33-70E7-4A19-8858-74CE69919A7B}"/>
              </a:ext>
            </a:extLst>
          </p:cNvPr>
          <p:cNvSpPr txBox="1"/>
          <p:nvPr/>
        </p:nvSpPr>
        <p:spPr>
          <a:xfrm>
            <a:off x="51757" y="5382880"/>
            <a:ext cx="1345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Shortest</a:t>
            </a:r>
            <a:endParaRPr lang="en-CA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7AE4FE2-647E-4638-A936-3CD409A299D8}"/>
              </a:ext>
            </a:extLst>
          </p:cNvPr>
          <p:cNvSpPr txBox="1"/>
          <p:nvPr/>
        </p:nvSpPr>
        <p:spPr>
          <a:xfrm>
            <a:off x="5811327" y="5403128"/>
            <a:ext cx="1345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Longest</a:t>
            </a:r>
            <a:endParaRPr lang="en-CA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1ECEE93-5266-4CCD-8A7E-62D4F586BC69}"/>
              </a:ext>
            </a:extLst>
          </p:cNvPr>
          <p:cNvSpPr txBox="1"/>
          <p:nvPr/>
        </p:nvSpPr>
        <p:spPr>
          <a:xfrm>
            <a:off x="51757" y="6297283"/>
            <a:ext cx="6697552" cy="2262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Arrange the seasons from shortest to longest.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Comic Sans MS" panose="030F0702030302020204" pitchFamily="66" charset="0"/>
              </a:rPr>
              <a:t>Now, I think _______________ is the longest season because _______________________________________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omic Sans MS" panose="030F0702030302020204" pitchFamily="66" charset="0"/>
              </a:rPr>
              <a:t>__________________________________________________________________________________________</a:t>
            </a:r>
            <a:endParaRPr lang="en-CA" dirty="0">
              <a:latin typeface="Comic Sans MS" panose="030F0702030302020204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098759-20F1-4B59-AFDA-4D6FCF36305D}"/>
              </a:ext>
            </a:extLst>
          </p:cNvPr>
          <p:cNvSpPr txBox="1"/>
          <p:nvPr/>
        </p:nvSpPr>
        <p:spPr>
          <a:xfrm>
            <a:off x="51757" y="2898473"/>
            <a:ext cx="1645920" cy="5232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omic Sans MS" panose="030F0702030302020204" pitchFamily="66" charset="0"/>
              </a:rPr>
              <a:t>Winter</a:t>
            </a:r>
            <a:endParaRPr lang="en-CA" sz="2800" dirty="0">
              <a:latin typeface="Comic Sans MS" panose="030F0702030302020204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D2DA9F-8960-4777-B2EE-A57BA73E9050}"/>
              </a:ext>
            </a:extLst>
          </p:cNvPr>
          <p:cNvSpPr txBox="1"/>
          <p:nvPr/>
        </p:nvSpPr>
        <p:spPr>
          <a:xfrm>
            <a:off x="1739656" y="2898474"/>
            <a:ext cx="1645920" cy="5232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omic Sans MS" panose="030F0702030302020204" pitchFamily="66" charset="0"/>
              </a:rPr>
              <a:t>Spring</a:t>
            </a:r>
            <a:endParaRPr lang="en-CA" sz="2800" dirty="0">
              <a:latin typeface="Comic Sans MS" panose="030F0702030302020204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AAC040-EE00-41A2-92F9-10A59C1BF22F}"/>
              </a:ext>
            </a:extLst>
          </p:cNvPr>
          <p:cNvSpPr txBox="1"/>
          <p:nvPr/>
        </p:nvSpPr>
        <p:spPr>
          <a:xfrm>
            <a:off x="3456312" y="2898473"/>
            <a:ext cx="1645920" cy="5232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omic Sans MS" panose="030F0702030302020204" pitchFamily="66" charset="0"/>
              </a:rPr>
              <a:t>Summer</a:t>
            </a:r>
            <a:endParaRPr lang="en-CA" sz="2800" dirty="0">
              <a:latin typeface="Comic Sans MS" panose="030F0702030302020204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B74F58-7E17-42A3-8090-29A76012C10F}"/>
              </a:ext>
            </a:extLst>
          </p:cNvPr>
          <p:cNvSpPr txBox="1"/>
          <p:nvPr/>
        </p:nvSpPr>
        <p:spPr>
          <a:xfrm>
            <a:off x="5167224" y="2898473"/>
            <a:ext cx="1645920" cy="5232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omic Sans MS" panose="030F0702030302020204" pitchFamily="66" charset="0"/>
              </a:rPr>
              <a:t>Fall</a:t>
            </a:r>
            <a:endParaRPr lang="en-CA" sz="2800" dirty="0">
              <a:latin typeface="Comic Sans MS" panose="030F0702030302020204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7C7D55-DA00-4AAD-BFF5-5572AC8C133F}"/>
              </a:ext>
            </a:extLst>
          </p:cNvPr>
          <p:cNvSpPr txBox="1"/>
          <p:nvPr/>
        </p:nvSpPr>
        <p:spPr>
          <a:xfrm>
            <a:off x="108691" y="1052423"/>
            <a:ext cx="6640618" cy="1292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Comic Sans MS" panose="030F0702030302020204" pitchFamily="66" charset="0"/>
              </a:rPr>
              <a:t>Watch the video </a:t>
            </a:r>
            <a:r>
              <a:rPr lang="en-US" i="1" dirty="0">
                <a:latin typeface="Comic Sans MS" panose="030F0702030302020204" pitchFamily="66" charset="0"/>
                <a:hlinkClick r:id="rId3"/>
              </a:rPr>
              <a:t>Earth’s Rotation &amp; Revolution.</a:t>
            </a:r>
            <a:endParaRPr lang="en-CA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CA" dirty="0">
                <a:latin typeface="Comic Sans MS" panose="030F0702030302020204" pitchFamily="66" charset="0"/>
              </a:rPr>
              <a:t>Have a family member help you read </a:t>
            </a:r>
            <a:r>
              <a:rPr lang="en-CA" i="1" dirty="0">
                <a:latin typeface="Comic Sans MS" panose="030F0702030302020204" pitchFamily="66" charset="0"/>
                <a:hlinkClick r:id="rId4"/>
              </a:rPr>
              <a:t>Season facts for kids</a:t>
            </a:r>
            <a:r>
              <a:rPr lang="en-US" i="1" dirty="0">
                <a:latin typeface="Comic Sans MS" panose="030F0702030302020204" pitchFamily="66" charset="0"/>
              </a:rPr>
              <a:t>.</a:t>
            </a:r>
            <a:endParaRPr lang="en-US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Comic Sans MS" panose="030F0702030302020204" pitchFamily="66" charset="0"/>
              </a:rPr>
              <a:t>Reflect on your thinking about which season is the longest.</a:t>
            </a:r>
            <a:endParaRPr lang="en-CA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22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3C4CF28-D11B-411C-995B-EE2D982EC3AE}"/>
              </a:ext>
            </a:extLst>
          </p:cNvPr>
          <p:cNvSpPr txBox="1"/>
          <p:nvPr/>
        </p:nvSpPr>
        <p:spPr>
          <a:xfrm>
            <a:off x="168215" y="3587303"/>
            <a:ext cx="6521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Rank the seasons and place in order from </a:t>
            </a:r>
            <a:r>
              <a:rPr lang="en-US" i="1" u="sng" dirty="0">
                <a:latin typeface="Comic Sans MS" panose="030F0702030302020204" pitchFamily="66" charset="0"/>
              </a:rPr>
              <a:t>Greatest Impact</a:t>
            </a:r>
            <a:r>
              <a:rPr lang="en-US" u="sng" dirty="0">
                <a:latin typeface="Comic Sans MS" panose="030F0702030302020204" pitchFamily="66" charset="0"/>
              </a:rPr>
              <a:t> </a:t>
            </a:r>
            <a:r>
              <a:rPr lang="en-US" dirty="0">
                <a:latin typeface="Comic Sans MS" panose="030F0702030302020204" pitchFamily="66" charset="0"/>
              </a:rPr>
              <a:t>(1) to </a:t>
            </a:r>
            <a:r>
              <a:rPr lang="en-US" i="1" u="sng" dirty="0">
                <a:latin typeface="Comic Sans MS" panose="030F0702030302020204" pitchFamily="66" charset="0"/>
              </a:rPr>
              <a:t>Least Impact</a:t>
            </a:r>
            <a:r>
              <a:rPr lang="en-US" dirty="0">
                <a:latin typeface="Comic Sans MS" panose="030F0702030302020204" pitchFamily="66" charset="0"/>
              </a:rPr>
              <a:t> (4).</a:t>
            </a:r>
            <a:endParaRPr lang="en-CA" dirty="0">
              <a:latin typeface="Comic Sans MS" panose="030F0702030302020204" pitchFamily="66" charset="0"/>
            </a:endParaRPr>
          </a:p>
        </p:txBody>
      </p:sp>
      <p:pic>
        <p:nvPicPr>
          <p:cNvPr id="8" name="Google Shape;106;p21">
            <a:extLst>
              <a:ext uri="{FF2B5EF4-FFF2-40B4-BE49-F238E27FC236}">
                <a16:creationId xmlns:a16="http://schemas.microsoft.com/office/drawing/2014/main" id="{BB874B13-6237-4BEA-9075-F23E35918BE9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6596" y="4572000"/>
            <a:ext cx="2139351" cy="429595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07;p21">
            <a:extLst>
              <a:ext uri="{FF2B5EF4-FFF2-40B4-BE49-F238E27FC236}">
                <a16:creationId xmlns:a16="http://schemas.microsoft.com/office/drawing/2014/main" id="{01DEDDEA-68EB-40F5-BF51-A4E7D7C68FC9}"/>
              </a:ext>
            </a:extLst>
          </p:cNvPr>
          <p:cNvSpPr/>
          <p:nvPr/>
        </p:nvSpPr>
        <p:spPr>
          <a:xfrm>
            <a:off x="313482" y="4187089"/>
            <a:ext cx="719242" cy="56224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Amaranth"/>
                <a:ea typeface="Amaranth"/>
                <a:cs typeface="Amaranth"/>
                <a:sym typeface="Amaranth"/>
              </a:rPr>
              <a:t>1</a:t>
            </a:r>
            <a:endParaRPr sz="48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0" name="Google Shape;108;p21">
            <a:extLst>
              <a:ext uri="{FF2B5EF4-FFF2-40B4-BE49-F238E27FC236}">
                <a16:creationId xmlns:a16="http://schemas.microsoft.com/office/drawing/2014/main" id="{5DC3A550-7A33-4237-9B98-68BA7DCC5E09}"/>
              </a:ext>
            </a:extLst>
          </p:cNvPr>
          <p:cNvSpPr/>
          <p:nvPr/>
        </p:nvSpPr>
        <p:spPr>
          <a:xfrm>
            <a:off x="313482" y="5334863"/>
            <a:ext cx="719242" cy="56224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Amaranth"/>
                <a:ea typeface="Amaranth"/>
                <a:cs typeface="Amaranth"/>
                <a:sym typeface="Amaranth"/>
              </a:rPr>
              <a:t>2</a:t>
            </a:r>
            <a:endParaRPr sz="48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1" name="Google Shape;109;p21">
            <a:extLst>
              <a:ext uri="{FF2B5EF4-FFF2-40B4-BE49-F238E27FC236}">
                <a16:creationId xmlns:a16="http://schemas.microsoft.com/office/drawing/2014/main" id="{C5EA7B06-D331-4250-BF1F-0D4F858057B9}"/>
              </a:ext>
            </a:extLst>
          </p:cNvPr>
          <p:cNvSpPr/>
          <p:nvPr/>
        </p:nvSpPr>
        <p:spPr>
          <a:xfrm>
            <a:off x="313482" y="6439501"/>
            <a:ext cx="719242" cy="56224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Amaranth"/>
                <a:ea typeface="Amaranth"/>
                <a:cs typeface="Amaranth"/>
                <a:sym typeface="Amaranth"/>
              </a:rPr>
              <a:t>3</a:t>
            </a:r>
            <a:endParaRPr sz="48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2" name="Google Shape;110;p21">
            <a:extLst>
              <a:ext uri="{FF2B5EF4-FFF2-40B4-BE49-F238E27FC236}">
                <a16:creationId xmlns:a16="http://schemas.microsoft.com/office/drawing/2014/main" id="{45A71D00-2789-46D0-83A2-1CE9BEA7BAEC}"/>
              </a:ext>
            </a:extLst>
          </p:cNvPr>
          <p:cNvSpPr/>
          <p:nvPr/>
        </p:nvSpPr>
        <p:spPr>
          <a:xfrm>
            <a:off x="313482" y="7558791"/>
            <a:ext cx="719242" cy="56224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Amaranth"/>
                <a:ea typeface="Amaranth"/>
                <a:cs typeface="Amaranth"/>
                <a:sym typeface="Amaranth"/>
              </a:rPr>
              <a:t>4</a:t>
            </a:r>
            <a:endParaRPr sz="48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B3367C-FB25-4D07-9854-E5C76BBBC6A7}"/>
              </a:ext>
            </a:extLst>
          </p:cNvPr>
          <p:cNvSpPr txBox="1"/>
          <p:nvPr/>
        </p:nvSpPr>
        <p:spPr>
          <a:xfrm>
            <a:off x="2999061" y="5469141"/>
            <a:ext cx="3704232" cy="3370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Comic Sans MS" panose="030F0702030302020204" pitchFamily="66" charset="0"/>
              </a:rPr>
              <a:t>Look back </a:t>
            </a:r>
            <a:r>
              <a:rPr lang="en-US" dirty="0">
                <a:latin typeface="Comic Sans MS" panose="030F0702030302020204" pitchFamily="66" charset="0"/>
                <a:hlinkClick r:id="rId4" action="ppaction://hlinksldjump"/>
              </a:rPr>
              <a:t>slide 4</a:t>
            </a:r>
            <a:r>
              <a:rPr lang="en-US" dirty="0">
                <a:latin typeface="Comic Sans MS" panose="030F0702030302020204" pitchFamily="66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omic Sans MS" panose="030F0702030302020204" pitchFamily="66" charset="0"/>
              </a:rPr>
              <a:t>Now I think ______ affects me and animals the most because ________________________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omic Sans MS" panose="030F0702030302020204" pitchFamily="66" charset="0"/>
              </a:rPr>
              <a:t>________________________________________________________________________________________________</a:t>
            </a:r>
            <a:endParaRPr lang="en-CA" dirty="0">
              <a:latin typeface="Comic Sans MS" panose="030F0702030302020204" pitchFamily="66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9E9349C-DCC7-4326-AC9B-D3D950F99196}"/>
              </a:ext>
            </a:extLst>
          </p:cNvPr>
          <p:cNvSpPr txBox="1"/>
          <p:nvPr/>
        </p:nvSpPr>
        <p:spPr>
          <a:xfrm>
            <a:off x="243902" y="2241313"/>
            <a:ext cx="6582523" cy="1292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Comic Sans MS" panose="030F0702030302020204" pitchFamily="66" charset="0"/>
              </a:rPr>
              <a:t>Listen to the story </a:t>
            </a:r>
            <a:r>
              <a:rPr lang="en-US" i="1" dirty="0">
                <a:latin typeface="Comic Sans MS" panose="030F0702030302020204" pitchFamily="66" charset="0"/>
                <a:hlinkClick r:id="rId5"/>
              </a:rPr>
              <a:t>Animals in Winter</a:t>
            </a:r>
            <a:r>
              <a:rPr lang="en-US" i="1" dirty="0">
                <a:latin typeface="Comic Sans MS" panose="030F0702030302020204" pitchFamily="66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CA" dirty="0">
                <a:latin typeface="Comic Sans MS" panose="030F0702030302020204" pitchFamily="66" charset="0"/>
              </a:rPr>
              <a:t>Reflect on your thinking about which season affects you and animals the most.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B842F8-2C24-40E2-B505-DFCEC9533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215" y="749736"/>
            <a:ext cx="6535078" cy="1463040"/>
          </a:xfrm>
        </p:spPr>
        <p:txBody>
          <a:bodyPr>
            <a:noAutofit/>
          </a:bodyPr>
          <a:lstStyle/>
          <a:p>
            <a:r>
              <a:rPr lang="en-US" sz="4000" dirty="0">
                <a:latin typeface="Comic Sans MS" panose="030F0702030302020204" pitchFamily="66" charset="0"/>
              </a:rPr>
              <a:t>What season affects me and animals the most?</a:t>
            </a:r>
            <a:endParaRPr lang="en-CA" sz="4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71FD7D-558A-42CF-99E0-AE6F8EE55A1C}"/>
              </a:ext>
            </a:extLst>
          </p:cNvPr>
          <p:cNvSpPr txBox="1"/>
          <p:nvPr/>
        </p:nvSpPr>
        <p:spPr>
          <a:xfrm>
            <a:off x="5057373" y="4995509"/>
            <a:ext cx="1645920" cy="5232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omic Sans MS" panose="030F0702030302020204" pitchFamily="66" charset="0"/>
              </a:rPr>
              <a:t>Winter</a:t>
            </a:r>
            <a:endParaRPr lang="en-CA" sz="2800" dirty="0">
              <a:latin typeface="Comic Sans MS" panose="030F0702030302020204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88AAC5-3577-4673-9F17-E7912B6FB244}"/>
              </a:ext>
            </a:extLst>
          </p:cNvPr>
          <p:cNvSpPr txBox="1"/>
          <p:nvPr/>
        </p:nvSpPr>
        <p:spPr>
          <a:xfrm>
            <a:off x="3273477" y="4995509"/>
            <a:ext cx="1645920" cy="5232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omic Sans MS" panose="030F0702030302020204" pitchFamily="66" charset="0"/>
              </a:rPr>
              <a:t>Spring</a:t>
            </a:r>
            <a:endParaRPr lang="en-CA" sz="2800" dirty="0">
              <a:latin typeface="Comic Sans MS" panose="030F0702030302020204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C46C32-FAAF-425D-98FD-CA6BC0FAE734}"/>
              </a:ext>
            </a:extLst>
          </p:cNvPr>
          <p:cNvSpPr txBox="1"/>
          <p:nvPr/>
        </p:nvSpPr>
        <p:spPr>
          <a:xfrm>
            <a:off x="5057373" y="4286006"/>
            <a:ext cx="1645920" cy="5232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omic Sans MS" panose="030F0702030302020204" pitchFamily="66" charset="0"/>
              </a:rPr>
              <a:t>Summer</a:t>
            </a:r>
            <a:endParaRPr lang="en-CA" sz="2800" dirty="0">
              <a:latin typeface="Comic Sans MS" panose="030F0702030302020204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A3BD9B-7E23-487F-9789-74E90C308BA1}"/>
              </a:ext>
            </a:extLst>
          </p:cNvPr>
          <p:cNvSpPr txBox="1"/>
          <p:nvPr/>
        </p:nvSpPr>
        <p:spPr>
          <a:xfrm>
            <a:off x="3273477" y="4255659"/>
            <a:ext cx="1645920" cy="5232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omic Sans MS" panose="030F0702030302020204" pitchFamily="66" charset="0"/>
              </a:rPr>
              <a:t>Fall</a:t>
            </a:r>
            <a:endParaRPr lang="en-CA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87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>
                <a:latin typeface="Comic Sans MS" panose="030F0702030302020204" pitchFamily="66" charset="0"/>
              </a:rPr>
              <a:t>Challenge</a:t>
            </a:r>
          </a:p>
        </p:txBody>
      </p:sp>
    </p:spTree>
    <p:extLst>
      <p:ext uri="{BB962C8B-B14F-4D97-AF65-F5344CB8AC3E}">
        <p14:creationId xmlns:p14="http://schemas.microsoft.com/office/powerpoint/2010/main" val="91766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0E02239-CBCC-4579-82ED-BF8E37A2ABCF}"/>
              </a:ext>
            </a:extLst>
          </p:cNvPr>
          <p:cNvSpPr txBox="1"/>
          <p:nvPr/>
        </p:nvSpPr>
        <p:spPr>
          <a:xfrm>
            <a:off x="336430" y="2639683"/>
            <a:ext cx="6297283" cy="612905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People use technology in order to be more comfortable and safe throughout the seasons.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Animals cannot change their surroundings the same way humans can. We need to help them to survive.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How do humans help wild animals in the winter? In summer?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How do we help our pets stay warm in the winter? Safe in the summer?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Design a device or a structure that will help a Manitoba animal adjust to seasonal changes. </a:t>
            </a:r>
            <a:endParaRPr lang="en-CA" sz="2400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B25F234-76DC-4BED-BCFA-48CB4E8AE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Challenge</a:t>
            </a:r>
            <a:endParaRPr lang="en-CA" dirty="0">
              <a:latin typeface="Comic Sans MS" panose="030F0702030302020204" pitchFamily="66" charset="0"/>
            </a:endParaRPr>
          </a:p>
        </p:txBody>
      </p:sp>
      <p:pic>
        <p:nvPicPr>
          <p:cNvPr id="10" name="Graphic 9" descr="Snowflake">
            <a:extLst>
              <a:ext uri="{FF2B5EF4-FFF2-40B4-BE49-F238E27FC236}">
                <a16:creationId xmlns:a16="http://schemas.microsoft.com/office/drawing/2014/main" id="{4870B766-8FDA-4AFB-8656-09EEC1F8FC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2875" y="751030"/>
            <a:ext cx="1461746" cy="1461746"/>
          </a:xfrm>
          <a:prstGeom prst="rect">
            <a:avLst/>
          </a:prstGeom>
        </p:spPr>
      </p:pic>
      <p:pic>
        <p:nvPicPr>
          <p:cNvPr id="12" name="Graphic 11" descr="Sun">
            <a:extLst>
              <a:ext uri="{FF2B5EF4-FFF2-40B4-BE49-F238E27FC236}">
                <a16:creationId xmlns:a16="http://schemas.microsoft.com/office/drawing/2014/main" id="{03235EDE-A04D-492C-80A0-440748203F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71967" y="751030"/>
            <a:ext cx="1461746" cy="146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151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68A0D-432B-4AD1-B858-03ADD3C7C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Task</a:t>
            </a:r>
            <a:endParaRPr lang="en-CA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6F9D9E-D6C5-4009-B41D-68CDBEAEE7D6}"/>
              </a:ext>
            </a:extLst>
          </p:cNvPr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latin typeface="Comic Sans MS" panose="030F0702030302020204" pitchFamily="66" charset="0"/>
              </a:rPr>
              <a:t>What is your task?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2000" dirty="0">
                <a:latin typeface="Comic Sans MS" panose="030F0702030302020204" pitchFamily="66" charset="0"/>
              </a:rPr>
              <a:t>(Describe the seasonal change and the animal you are going to support.)</a:t>
            </a:r>
          </a:p>
        </p:txBody>
      </p:sp>
      <p:pic>
        <p:nvPicPr>
          <p:cNvPr id="5" name="Graphic 4" descr="Magnifying glass">
            <a:extLst>
              <a:ext uri="{FF2B5EF4-FFF2-40B4-BE49-F238E27FC236}">
                <a16:creationId xmlns:a16="http://schemas.microsoft.com/office/drawing/2014/main" id="{DBC6D408-7C31-4210-8513-7216938712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09358" y="484906"/>
            <a:ext cx="2898475" cy="289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853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059F8-5BBE-4E34-BE40-53225D83C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Imagine</a:t>
            </a:r>
            <a:endParaRPr lang="en-CA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038BC5-AB9B-4F87-A9D1-B7A7F485B8CC}"/>
              </a:ext>
            </a:extLst>
          </p:cNvPr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Comic Sans MS" panose="030F0702030302020204" pitchFamily="66" charset="0"/>
              </a:rPr>
              <a:t>What ideas could you use for your design?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latin typeface="Comic Sans MS" panose="030F0702030302020204" pitchFamily="66" charset="0"/>
              </a:rPr>
              <a:t>(Brainstorm all the possible solutions for your task.)</a:t>
            </a:r>
            <a:endParaRPr lang="en-CA" sz="2000" dirty="0">
              <a:latin typeface="Comic Sans MS" panose="030F0702030302020204" pitchFamily="66" charset="0"/>
            </a:endParaRPr>
          </a:p>
        </p:txBody>
      </p:sp>
      <p:pic>
        <p:nvPicPr>
          <p:cNvPr id="5" name="Graphic 4" descr="Lightbulb and gear">
            <a:extLst>
              <a:ext uri="{FF2B5EF4-FFF2-40B4-BE49-F238E27FC236}">
                <a16:creationId xmlns:a16="http://schemas.microsoft.com/office/drawing/2014/main" id="{38F4B18E-FA67-4F27-AD42-300FBC16C2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6313" y="566856"/>
            <a:ext cx="2176344" cy="217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914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EEC5B-7674-4D14-B9FC-1B3C827E9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Plan</a:t>
            </a:r>
            <a:endParaRPr lang="en-CA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D27453-4C5A-44EE-910D-DF8189AA0D00}"/>
              </a:ext>
            </a:extLst>
          </p:cNvPr>
          <p:cNvSpPr>
            <a:spLocks noGrp="1"/>
          </p:cNvSpPr>
          <p:nvPr>
            <p:ph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latin typeface="Comic Sans MS" panose="030F0702030302020204" pitchFamily="66" charset="0"/>
              </a:rPr>
              <a:t>Plan your design.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Comic Sans MS" panose="030F0702030302020204" pitchFamily="66" charset="0"/>
              </a:rPr>
              <a:t>(Draw &amp; label your design, list your materials and instructions for making your design.)</a:t>
            </a:r>
            <a:endParaRPr lang="en-CA" sz="2000" dirty="0">
              <a:latin typeface="Comic Sans MS" panose="030F0702030302020204" pitchFamily="66" charset="0"/>
            </a:endParaRPr>
          </a:p>
        </p:txBody>
      </p:sp>
      <p:pic>
        <p:nvPicPr>
          <p:cNvPr id="5" name="Graphic 4" descr="Gears">
            <a:extLst>
              <a:ext uri="{FF2B5EF4-FFF2-40B4-BE49-F238E27FC236}">
                <a16:creationId xmlns:a16="http://schemas.microsoft.com/office/drawing/2014/main" id="{BF72D2C1-5270-4457-98A9-52C54C3910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92438" y="749736"/>
            <a:ext cx="2311880" cy="2311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067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CC00-C79E-41FD-A311-9DA7A0192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Create</a:t>
            </a:r>
            <a:endParaRPr lang="en-CA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360999-8D39-4D13-8F8B-F5F7F86465FE}"/>
              </a:ext>
            </a:extLst>
          </p:cNvPr>
          <p:cNvSpPr>
            <a:spLocks noGrp="1"/>
          </p:cNvSpPr>
          <p:nvPr>
            <p:ph idx="1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800" dirty="0">
                <a:latin typeface="Comic Sans MS" panose="030F0702030302020204" pitchFamily="66" charset="0"/>
              </a:rPr>
              <a:t>What materials did you use?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latin typeface="Comic Sans MS" panose="030F0702030302020204" pitchFamily="66" charset="0"/>
              </a:rPr>
              <a:t>(List the materials you ended up using and insert a picture of your device or structure.)</a:t>
            </a:r>
            <a:endParaRPr lang="en-CA" sz="2000" dirty="0">
              <a:latin typeface="Comic Sans MS" panose="030F0702030302020204" pitchFamily="66" charset="0"/>
            </a:endParaRPr>
          </a:p>
        </p:txBody>
      </p:sp>
      <p:pic>
        <p:nvPicPr>
          <p:cNvPr id="5" name="Graphic 4" descr="Tools">
            <a:extLst>
              <a:ext uri="{FF2B5EF4-FFF2-40B4-BE49-F238E27FC236}">
                <a16:creationId xmlns:a16="http://schemas.microsoft.com/office/drawing/2014/main" id="{B3A39565-64DA-4ECA-B6A5-92E0821420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52027" y="749736"/>
            <a:ext cx="1993464" cy="199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918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8F12B52-34CC-47F2-A4DE-63BE20B91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Introduction</a:t>
            </a:r>
            <a:endParaRPr lang="en-CA" dirty="0">
              <a:latin typeface="Comic Sans MS" panose="030F0702030302020204" pitchFamily="66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D33B34-762E-4D3E-8352-A5147D9A5B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rcRect t="50000" r="50355"/>
          <a:stretch/>
        </p:blipFill>
        <p:spPr>
          <a:xfrm>
            <a:off x="-18776" y="5283533"/>
            <a:ext cx="2089427" cy="15644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271C5C0-EF68-4B7C-9685-B956255BA81D}"/>
              </a:ext>
            </a:extLst>
          </p:cNvPr>
          <p:cNvSpPr txBox="1"/>
          <p:nvPr/>
        </p:nvSpPr>
        <p:spPr>
          <a:xfrm>
            <a:off x="-18776" y="8637121"/>
            <a:ext cx="2071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00" dirty="0">
                <a:hlinkClick r:id="rId3" tooltip="https://simple.wikipedia.org/wiki/Season"/>
              </a:rPr>
              <a:t>This Photo</a:t>
            </a:r>
            <a:r>
              <a:rPr lang="en-CA" sz="900" dirty="0"/>
              <a:t> by Unknown Author is licensed under </a:t>
            </a:r>
            <a:r>
              <a:rPr lang="en-CA" sz="900" dirty="0">
                <a:hlinkClick r:id="rId4" tooltip="https://creativecommons.org/licenses/by-sa/3.0/"/>
              </a:rPr>
              <a:t>CC BY-SA</a:t>
            </a:r>
            <a:endParaRPr lang="en-CA" sz="9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D8A5FD-4090-4AFA-A236-E0C472E542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rcRect r="50355" b="50000"/>
          <a:stretch/>
        </p:blipFill>
        <p:spPr>
          <a:xfrm>
            <a:off x="0" y="2212776"/>
            <a:ext cx="2053087" cy="15372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9E9A8B6-DB8F-4054-A896-8A059F1766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rcRect l="50458" t="49448"/>
          <a:stretch/>
        </p:blipFill>
        <p:spPr>
          <a:xfrm>
            <a:off x="-18776" y="6866345"/>
            <a:ext cx="2071863" cy="157167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CAD4C3B-E6C8-467E-828D-F5967E0215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rcRect l="50355" b="50000"/>
          <a:stretch/>
        </p:blipFill>
        <p:spPr>
          <a:xfrm>
            <a:off x="0" y="3737319"/>
            <a:ext cx="2070651" cy="153725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ED06A92-56D2-4556-98ED-F16858E0E370}"/>
              </a:ext>
            </a:extLst>
          </p:cNvPr>
          <p:cNvSpPr txBox="1"/>
          <p:nvPr/>
        </p:nvSpPr>
        <p:spPr>
          <a:xfrm>
            <a:off x="2152289" y="2519737"/>
            <a:ext cx="4546121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Comic Sans MS" panose="030F0702030302020204" pitchFamily="66" charset="0"/>
              </a:rPr>
              <a:t>Look at the pictures of the seasons on the </a:t>
            </a:r>
            <a:r>
              <a:rPr lang="en-US" dirty="0" smtClean="0">
                <a:latin typeface="Comic Sans MS" panose="030F0702030302020204" pitchFamily="66" charset="0"/>
              </a:rPr>
              <a:t>left.</a:t>
            </a:r>
            <a:endParaRPr lang="en-US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Comic Sans MS" panose="030F0702030302020204" pitchFamily="66" charset="0"/>
              </a:rPr>
              <a:t>Some things that change include:</a:t>
            </a:r>
          </a:p>
          <a:p>
            <a:pPr algn="ctr">
              <a:lnSpc>
                <a:spcPct val="150000"/>
              </a:lnSpc>
            </a:pPr>
            <a:r>
              <a:rPr lang="en-US" dirty="0">
                <a:latin typeface="Comic Sans MS" panose="030F0702030302020204" pitchFamily="66" charset="0"/>
              </a:rPr>
              <a:t>Temperature 	Wind	Rain</a:t>
            </a:r>
          </a:p>
          <a:p>
            <a:pPr algn="ctr">
              <a:lnSpc>
                <a:spcPct val="150000"/>
              </a:lnSpc>
            </a:pPr>
            <a:r>
              <a:rPr lang="en-US" dirty="0">
                <a:latin typeface="Comic Sans MS" panose="030F0702030302020204" pitchFamily="66" charset="0"/>
              </a:rPr>
              <a:t>Snow 	Amount of Sunlight</a:t>
            </a:r>
          </a:p>
          <a:p>
            <a:pPr>
              <a:lnSpc>
                <a:spcPct val="150000"/>
              </a:lnSpc>
            </a:pPr>
            <a:endParaRPr lang="en-US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endParaRPr lang="en-CA" dirty="0">
              <a:latin typeface="Comic Sans MS" panose="030F0702030302020204" pitchFamily="66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1FC325F-D956-42C6-8B6C-6105F7F586D6}"/>
              </a:ext>
            </a:extLst>
          </p:cNvPr>
          <p:cNvSpPr txBox="1"/>
          <p:nvPr/>
        </p:nvSpPr>
        <p:spPr>
          <a:xfrm>
            <a:off x="2152288" y="4821868"/>
            <a:ext cx="4546121" cy="19202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Draw or write to describe what you do to be comfortable and safe when it is cold outside:</a:t>
            </a:r>
            <a:endParaRPr lang="en-CA" dirty="0">
              <a:latin typeface="Comic Sans MS" panose="030F0702030302020204" pitchFamily="66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C7E8F4-CBAC-4CAA-8F9C-1E2BF0C07F2A}"/>
              </a:ext>
            </a:extLst>
          </p:cNvPr>
          <p:cNvSpPr txBox="1"/>
          <p:nvPr/>
        </p:nvSpPr>
        <p:spPr>
          <a:xfrm>
            <a:off x="2152288" y="6728851"/>
            <a:ext cx="4546121" cy="21945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Draw or write to describe what you do to be comfortable and safe when it is hot outside:</a:t>
            </a:r>
            <a:endParaRPr lang="en-CA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14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7603A-DD57-4E5E-97DC-F1520B947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Improve</a:t>
            </a:r>
            <a:endParaRPr lang="en-CA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392E0C-BBEE-49E5-8EE3-683B2A7187B2}"/>
              </a:ext>
            </a:extLst>
          </p:cNvPr>
          <p:cNvSpPr>
            <a:spLocks noGrp="1"/>
          </p:cNvSpPr>
          <p:nvPr>
            <p:ph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latin typeface="Comic Sans MS" panose="030F0702030302020204" pitchFamily="66" charset="0"/>
              </a:rPr>
              <a:t>What improvements could you make to your design?</a:t>
            </a:r>
            <a:endParaRPr lang="en-CA" sz="2800" dirty="0">
              <a:latin typeface="Comic Sans MS" panose="030F0702030302020204" pitchFamily="66" charset="0"/>
            </a:endParaRPr>
          </a:p>
        </p:txBody>
      </p:sp>
      <p:pic>
        <p:nvPicPr>
          <p:cNvPr id="5" name="Graphic 4" descr="Checklist RTL">
            <a:extLst>
              <a:ext uri="{FF2B5EF4-FFF2-40B4-BE49-F238E27FC236}">
                <a16:creationId xmlns:a16="http://schemas.microsoft.com/office/drawing/2014/main" id="{11605B84-4BF3-4433-9F2F-217C055721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850853">
            <a:off x="4572000" y="572895"/>
            <a:ext cx="2170305" cy="2170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60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F3911-AF3F-4760-AA67-5ED93FA89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Share</a:t>
            </a:r>
            <a:endParaRPr lang="en-CA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5FD621-5E58-423F-A13B-91B868925CF1}"/>
              </a:ext>
            </a:extLst>
          </p:cNvPr>
          <p:cNvSpPr>
            <a:spLocks noGrp="1"/>
          </p:cNvSpPr>
          <p:nvPr>
            <p:ph idx="1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latin typeface="Comic Sans MS" panose="030F0702030302020204" pitchFamily="66" charset="0"/>
              </a:rPr>
              <a:t>Ask a family member for constructive feedback.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latin typeface="Comic Sans MS" panose="030F0702030302020204" pitchFamily="66" charset="0"/>
              </a:rPr>
              <a:t>Record what they say.</a:t>
            </a:r>
            <a:endParaRPr lang="en-CA" sz="2800" dirty="0">
              <a:latin typeface="Comic Sans MS" panose="030F0702030302020204" pitchFamily="66" charset="0"/>
            </a:endParaRPr>
          </a:p>
        </p:txBody>
      </p:sp>
      <p:pic>
        <p:nvPicPr>
          <p:cNvPr id="5" name="Graphic 4" descr="Share">
            <a:extLst>
              <a:ext uri="{FF2B5EF4-FFF2-40B4-BE49-F238E27FC236}">
                <a16:creationId xmlns:a16="http://schemas.microsoft.com/office/drawing/2014/main" id="{17305984-FF0E-41FD-A7C0-DD64552B42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6313" y="566856"/>
            <a:ext cx="2176344" cy="217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440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7340" y="2077156"/>
            <a:ext cx="3703320" cy="2827353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Comic Sans MS" panose="030F0702030302020204" pitchFamily="66" charset="0"/>
              </a:rPr>
              <a:t>WAY TO GO!</a:t>
            </a:r>
            <a:endParaRPr lang="en-US" sz="6000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7340" y="6089073"/>
            <a:ext cx="3703320" cy="955191"/>
          </a:xfrm>
        </p:spPr>
        <p:txBody>
          <a:bodyPr>
            <a:normAutofit/>
          </a:bodyPr>
          <a:lstStyle/>
          <a:p>
            <a:r>
              <a:rPr lang="en-US" sz="1800" dirty="0" smtClean="0">
                <a:latin typeface="Comic Sans MS" panose="030F0702030302020204" pitchFamily="66" charset="0"/>
              </a:rPr>
              <a:t>CREDITS: This presentation template was created by Microsoft.</a:t>
            </a:r>
            <a:endParaRPr lang="en-US" sz="1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855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1224B-625E-4467-8269-26EB3520A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770" y="749736"/>
            <a:ext cx="6521569" cy="1463040"/>
          </a:xfrm>
        </p:spPr>
        <p:txBody>
          <a:bodyPr>
            <a:noAutofit/>
          </a:bodyPr>
          <a:lstStyle/>
          <a:p>
            <a:r>
              <a:rPr lang="en-US" sz="4000" dirty="0">
                <a:latin typeface="Comic Sans MS" panose="030F0702030302020204" pitchFamily="66" charset="0"/>
              </a:rPr>
              <a:t>What season affects me and animals the most?</a:t>
            </a:r>
            <a:endParaRPr lang="en-CA" sz="4000" dirty="0">
              <a:latin typeface="Comic Sans MS" panose="030F0702030302020204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C4CF28-D11B-411C-995B-EE2D982EC3AE}"/>
              </a:ext>
            </a:extLst>
          </p:cNvPr>
          <p:cNvSpPr txBox="1"/>
          <p:nvPr/>
        </p:nvSpPr>
        <p:spPr>
          <a:xfrm>
            <a:off x="120770" y="2674189"/>
            <a:ext cx="6521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Rank the seasons and place in order from </a:t>
            </a:r>
            <a:r>
              <a:rPr lang="en-US" i="1" u="sng" dirty="0">
                <a:latin typeface="Comic Sans MS" panose="030F0702030302020204" pitchFamily="66" charset="0"/>
              </a:rPr>
              <a:t>Greatest Impact</a:t>
            </a:r>
            <a:r>
              <a:rPr lang="en-US" u="sng" dirty="0">
                <a:latin typeface="Comic Sans MS" panose="030F0702030302020204" pitchFamily="66" charset="0"/>
              </a:rPr>
              <a:t> </a:t>
            </a:r>
            <a:r>
              <a:rPr lang="en-US" dirty="0">
                <a:latin typeface="Comic Sans MS" panose="030F0702030302020204" pitchFamily="66" charset="0"/>
              </a:rPr>
              <a:t>(1) to </a:t>
            </a:r>
            <a:r>
              <a:rPr lang="en-US" i="1" u="sng" dirty="0">
                <a:latin typeface="Comic Sans MS" panose="030F0702030302020204" pitchFamily="66" charset="0"/>
              </a:rPr>
              <a:t>Least Impact</a:t>
            </a:r>
            <a:r>
              <a:rPr lang="en-US" dirty="0">
                <a:latin typeface="Comic Sans MS" panose="030F0702030302020204" pitchFamily="66" charset="0"/>
              </a:rPr>
              <a:t> (4).</a:t>
            </a:r>
            <a:endParaRPr lang="en-CA" dirty="0">
              <a:latin typeface="Comic Sans MS" panose="030F0702030302020204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71FD7D-558A-42CF-99E0-AE6F8EE55A1C}"/>
              </a:ext>
            </a:extLst>
          </p:cNvPr>
          <p:cNvSpPr txBox="1"/>
          <p:nvPr/>
        </p:nvSpPr>
        <p:spPr>
          <a:xfrm>
            <a:off x="5057373" y="4253640"/>
            <a:ext cx="1645920" cy="5232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omic Sans MS" panose="030F0702030302020204" pitchFamily="66" charset="0"/>
              </a:rPr>
              <a:t>Winter</a:t>
            </a:r>
            <a:endParaRPr lang="en-CA" sz="2800" dirty="0">
              <a:latin typeface="Comic Sans MS" panose="030F0702030302020204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88AAC5-3577-4673-9F17-E7912B6FB244}"/>
              </a:ext>
            </a:extLst>
          </p:cNvPr>
          <p:cNvSpPr txBox="1"/>
          <p:nvPr/>
        </p:nvSpPr>
        <p:spPr>
          <a:xfrm>
            <a:off x="3273477" y="4253640"/>
            <a:ext cx="1645920" cy="5232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omic Sans MS" panose="030F0702030302020204" pitchFamily="66" charset="0"/>
              </a:rPr>
              <a:t>Spring</a:t>
            </a:r>
            <a:endParaRPr lang="en-CA" sz="2800" dirty="0">
              <a:latin typeface="Comic Sans MS" panose="030F0702030302020204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C46C32-FAAF-425D-98FD-CA6BC0FAE734}"/>
              </a:ext>
            </a:extLst>
          </p:cNvPr>
          <p:cNvSpPr txBox="1"/>
          <p:nvPr/>
        </p:nvSpPr>
        <p:spPr>
          <a:xfrm>
            <a:off x="5057373" y="3544137"/>
            <a:ext cx="1645920" cy="5232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omic Sans MS" panose="030F0702030302020204" pitchFamily="66" charset="0"/>
              </a:rPr>
              <a:t>Summer</a:t>
            </a:r>
            <a:endParaRPr lang="en-CA" sz="2800" dirty="0">
              <a:latin typeface="Comic Sans MS" panose="030F0702030302020204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A3BD9B-7E23-487F-9789-74E90C308BA1}"/>
              </a:ext>
            </a:extLst>
          </p:cNvPr>
          <p:cNvSpPr txBox="1"/>
          <p:nvPr/>
        </p:nvSpPr>
        <p:spPr>
          <a:xfrm>
            <a:off x="3273477" y="3531710"/>
            <a:ext cx="1645920" cy="5232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omic Sans MS" panose="030F0702030302020204" pitchFamily="66" charset="0"/>
              </a:rPr>
              <a:t>Fall</a:t>
            </a:r>
            <a:endParaRPr lang="en-CA" sz="2800" dirty="0">
              <a:latin typeface="Comic Sans MS" panose="030F0702030302020204" pitchFamily="66" charset="0"/>
            </a:endParaRPr>
          </a:p>
        </p:txBody>
      </p:sp>
      <p:pic>
        <p:nvPicPr>
          <p:cNvPr id="8" name="Google Shape;106;p21">
            <a:extLst>
              <a:ext uri="{FF2B5EF4-FFF2-40B4-BE49-F238E27FC236}">
                <a16:creationId xmlns:a16="http://schemas.microsoft.com/office/drawing/2014/main" id="{BB874B13-6237-4BEA-9075-F23E35918BE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86596" y="3673750"/>
            <a:ext cx="2413767" cy="519420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07;p21">
            <a:extLst>
              <a:ext uri="{FF2B5EF4-FFF2-40B4-BE49-F238E27FC236}">
                <a16:creationId xmlns:a16="http://schemas.microsoft.com/office/drawing/2014/main" id="{01DEDDEA-68EB-40F5-BF51-A4E7D7C68FC9}"/>
              </a:ext>
            </a:extLst>
          </p:cNvPr>
          <p:cNvSpPr/>
          <p:nvPr/>
        </p:nvSpPr>
        <p:spPr>
          <a:xfrm>
            <a:off x="313482" y="3467849"/>
            <a:ext cx="811500" cy="6798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Amaranth"/>
                <a:ea typeface="Amaranth"/>
                <a:cs typeface="Amaranth"/>
                <a:sym typeface="Amaranth"/>
              </a:rPr>
              <a:t>1</a:t>
            </a:r>
            <a:endParaRPr sz="48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0" name="Google Shape;108;p21">
            <a:extLst>
              <a:ext uri="{FF2B5EF4-FFF2-40B4-BE49-F238E27FC236}">
                <a16:creationId xmlns:a16="http://schemas.microsoft.com/office/drawing/2014/main" id="{5DC3A550-7A33-4237-9B98-68BA7DCC5E09}"/>
              </a:ext>
            </a:extLst>
          </p:cNvPr>
          <p:cNvSpPr/>
          <p:nvPr/>
        </p:nvSpPr>
        <p:spPr>
          <a:xfrm>
            <a:off x="313482" y="4789341"/>
            <a:ext cx="811500" cy="6798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Amaranth"/>
                <a:ea typeface="Amaranth"/>
                <a:cs typeface="Amaranth"/>
                <a:sym typeface="Amaranth"/>
              </a:rPr>
              <a:t>2</a:t>
            </a:r>
            <a:endParaRPr sz="48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1" name="Google Shape;109;p21">
            <a:extLst>
              <a:ext uri="{FF2B5EF4-FFF2-40B4-BE49-F238E27FC236}">
                <a16:creationId xmlns:a16="http://schemas.microsoft.com/office/drawing/2014/main" id="{C5EA7B06-D331-4250-BF1F-0D4F858057B9}"/>
              </a:ext>
            </a:extLst>
          </p:cNvPr>
          <p:cNvSpPr/>
          <p:nvPr/>
        </p:nvSpPr>
        <p:spPr>
          <a:xfrm>
            <a:off x="313482" y="6157847"/>
            <a:ext cx="811500" cy="6798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Amaranth"/>
                <a:ea typeface="Amaranth"/>
                <a:cs typeface="Amaranth"/>
                <a:sym typeface="Amaranth"/>
              </a:rPr>
              <a:t>3</a:t>
            </a:r>
            <a:endParaRPr sz="48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2" name="Google Shape;110;p21">
            <a:extLst>
              <a:ext uri="{FF2B5EF4-FFF2-40B4-BE49-F238E27FC236}">
                <a16:creationId xmlns:a16="http://schemas.microsoft.com/office/drawing/2014/main" id="{45A71D00-2789-46D0-83A2-1CE9BEA7BAEC}"/>
              </a:ext>
            </a:extLst>
          </p:cNvPr>
          <p:cNvSpPr/>
          <p:nvPr/>
        </p:nvSpPr>
        <p:spPr>
          <a:xfrm>
            <a:off x="313482" y="7441231"/>
            <a:ext cx="811500" cy="6798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Amaranth"/>
                <a:ea typeface="Amaranth"/>
                <a:cs typeface="Amaranth"/>
                <a:sym typeface="Amaranth"/>
              </a:rPr>
              <a:t>4</a:t>
            </a:r>
            <a:endParaRPr sz="4800"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B3367C-FB25-4D07-9854-E5C76BBBC6A7}"/>
              </a:ext>
            </a:extLst>
          </p:cNvPr>
          <p:cNvSpPr txBox="1"/>
          <p:nvPr/>
        </p:nvSpPr>
        <p:spPr>
          <a:xfrm>
            <a:off x="3273477" y="5469141"/>
            <a:ext cx="3429816" cy="2954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Comic Sans MS" panose="030F0702030302020204" pitchFamily="66" charset="0"/>
              </a:rPr>
              <a:t>I think ______ affects me and animals the most because ______________________________________________________________________________________________________________</a:t>
            </a:r>
            <a:endParaRPr lang="en-CA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79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8F12B52-34CC-47F2-A4DE-63BE20B91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Introduction</a:t>
            </a:r>
            <a:endParaRPr lang="en-CA" dirty="0">
              <a:latin typeface="Comic Sans MS" panose="030F0702030302020204" pitchFamily="66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E554513-8BFE-4150-959B-CA5236DBC0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</a:rPr>
              <a:t>In this learning </a:t>
            </a:r>
            <a:r>
              <a:rPr lang="en-US" dirty="0" smtClean="0">
                <a:latin typeface="Comic Sans MS" panose="030F0702030302020204" pitchFamily="66" charset="0"/>
              </a:rPr>
              <a:t>experience </a:t>
            </a:r>
            <a:r>
              <a:rPr lang="en-US" dirty="0">
                <a:latin typeface="Comic Sans MS" panose="030F0702030302020204" pitchFamily="66" charset="0"/>
              </a:rPr>
              <a:t>we will look at patterns that exist over time such as day </a:t>
            </a:r>
            <a:r>
              <a:rPr lang="en-US" dirty="0" smtClean="0">
                <a:latin typeface="Comic Sans MS" panose="030F0702030302020204" pitchFamily="66" charset="0"/>
              </a:rPr>
              <a:t>and night</a:t>
            </a:r>
            <a:r>
              <a:rPr lang="en-US" dirty="0">
                <a:latin typeface="Comic Sans MS" panose="030F0702030302020204" pitchFamily="66" charset="0"/>
              </a:rPr>
              <a:t>, weeks, and seasons.</a:t>
            </a:r>
          </a:p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</a:rPr>
              <a:t>At the end you will design a device or a structure to support an animal with seasonal changes.</a:t>
            </a:r>
            <a:endParaRPr lang="en-CA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086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>
                <a:latin typeface="Comic Sans MS" panose="030F0702030302020204" pitchFamily="66" charset="0"/>
              </a:rPr>
              <a:t>Learning Activities</a:t>
            </a:r>
          </a:p>
        </p:txBody>
      </p:sp>
    </p:spTree>
    <p:extLst>
      <p:ext uri="{BB962C8B-B14F-4D97-AF65-F5344CB8AC3E}">
        <p14:creationId xmlns:p14="http://schemas.microsoft.com/office/powerpoint/2010/main" val="245632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The Medicine Wheel and Seasons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075" y="2743200"/>
            <a:ext cx="5657850" cy="619932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en-US" sz="1400" dirty="0">
                <a:latin typeface="Comic Sans MS" panose="030F0702030302020204" pitchFamily="66" charset="0"/>
              </a:rPr>
              <a:t>Read the story </a:t>
            </a:r>
            <a:r>
              <a:rPr lang="en-US" sz="1400" i="1" dirty="0">
                <a:latin typeface="Comic Sans MS" panose="030F0702030302020204" pitchFamily="66" charset="0"/>
              </a:rPr>
              <a:t>Seasons </a:t>
            </a:r>
            <a:r>
              <a:rPr lang="en-US" sz="1400" dirty="0">
                <a:latin typeface="Comic Sans MS" panose="030F0702030302020204" pitchFamily="66" charset="0"/>
              </a:rPr>
              <a:t>by </a:t>
            </a:r>
            <a:r>
              <a:rPr lang="en-US" sz="1400" dirty="0" err="1">
                <a:latin typeface="Comic Sans MS" panose="030F0702030302020204" pitchFamily="66" charset="0"/>
              </a:rPr>
              <a:t>Caylie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latin typeface="Comic Sans MS" panose="030F0702030302020204" pitchFamily="66" charset="0"/>
              </a:rPr>
              <a:t>Gnyra</a:t>
            </a:r>
            <a:r>
              <a:rPr lang="en-US" sz="1400" dirty="0">
                <a:latin typeface="Comic Sans MS" panose="030F0702030302020204" pitchFamily="66" charset="0"/>
              </a:rPr>
              <a:t>.</a:t>
            </a:r>
          </a:p>
          <a:p>
            <a:pPr>
              <a:spcBef>
                <a:spcPts val="0"/>
              </a:spcBef>
            </a:pPr>
            <a:r>
              <a:rPr lang="en-US" sz="1400" dirty="0">
                <a:latin typeface="Comic Sans MS" panose="030F0702030302020204" pitchFamily="66" charset="0"/>
              </a:rPr>
              <a:t>Below, make your own Medicine Wheel. Draw pictures that show what things you see and do outside in each season.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24F49E5-901B-41AC-91D6-1FFBBE3554A2}"/>
              </a:ext>
            </a:extLst>
          </p:cNvPr>
          <p:cNvSpPr/>
          <p:nvPr/>
        </p:nvSpPr>
        <p:spPr>
          <a:xfrm>
            <a:off x="462915" y="3512085"/>
            <a:ext cx="5958840" cy="544068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BB511DC-93BB-4EAF-B8F6-01B801E67967}"/>
              </a:ext>
            </a:extLst>
          </p:cNvPr>
          <p:cNvCxnSpPr/>
          <p:nvPr/>
        </p:nvCxnSpPr>
        <p:spPr>
          <a:xfrm>
            <a:off x="1118235" y="4491255"/>
            <a:ext cx="4583430" cy="354711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71FE1F5-31B8-4084-B3F8-3F72B3C53D26}"/>
              </a:ext>
            </a:extLst>
          </p:cNvPr>
          <p:cNvCxnSpPr/>
          <p:nvPr/>
        </p:nvCxnSpPr>
        <p:spPr>
          <a:xfrm flipH="1">
            <a:off x="1369695" y="4294405"/>
            <a:ext cx="4118610" cy="39052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4">
            <a:extLst>
              <a:ext uri="{FF2B5EF4-FFF2-40B4-BE49-F238E27FC236}">
                <a16:creationId xmlns:a16="http://schemas.microsoft.com/office/drawing/2014/main" id="{431C4C83-B85A-4FCF-A654-D51BA1FA7E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90525" y="2855495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C9D531-2516-4984-BEC4-3BEBE058F4C1}"/>
              </a:ext>
            </a:extLst>
          </p:cNvPr>
          <p:cNvSpPr txBox="1"/>
          <p:nvPr/>
        </p:nvSpPr>
        <p:spPr>
          <a:xfrm>
            <a:off x="2491352" y="3708890"/>
            <a:ext cx="1875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Winter</a:t>
            </a:r>
            <a:endParaRPr lang="en-CA" dirty="0">
              <a:latin typeface="Comic Sans MS" panose="030F0702030302020204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197CF9-F83A-43BE-BF20-6DEE6DE25E7E}"/>
              </a:ext>
            </a:extLst>
          </p:cNvPr>
          <p:cNvSpPr txBox="1"/>
          <p:nvPr/>
        </p:nvSpPr>
        <p:spPr>
          <a:xfrm>
            <a:off x="4733150" y="7049146"/>
            <a:ext cx="1875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Spring</a:t>
            </a:r>
            <a:endParaRPr lang="en-CA" dirty="0">
              <a:latin typeface="Comic Sans MS" panose="030F0702030302020204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AD6705-6976-4D6E-967A-1A9CB7B765BD}"/>
              </a:ext>
            </a:extLst>
          </p:cNvPr>
          <p:cNvSpPr txBox="1"/>
          <p:nvPr/>
        </p:nvSpPr>
        <p:spPr>
          <a:xfrm>
            <a:off x="2504687" y="8472189"/>
            <a:ext cx="1875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Summer</a:t>
            </a:r>
            <a:endParaRPr lang="en-CA" dirty="0">
              <a:latin typeface="Comic Sans MS" panose="030F0702030302020204" pitchFamily="66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E6DE03-5D73-4F6C-B85E-D527BC127F5B}"/>
              </a:ext>
            </a:extLst>
          </p:cNvPr>
          <p:cNvSpPr txBox="1"/>
          <p:nvPr/>
        </p:nvSpPr>
        <p:spPr>
          <a:xfrm>
            <a:off x="462915" y="7413223"/>
            <a:ext cx="1875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Fall</a:t>
            </a:r>
            <a:endParaRPr lang="en-CA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53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DC440B0-9703-40B5-B946-0CA1454DE148}"/>
              </a:ext>
            </a:extLst>
          </p:cNvPr>
          <p:cNvSpPr txBox="1"/>
          <p:nvPr/>
        </p:nvSpPr>
        <p:spPr>
          <a:xfrm>
            <a:off x="278969" y="1131376"/>
            <a:ext cx="6168326" cy="7109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Comic Sans MS" panose="030F0702030302020204" pitchFamily="66" charset="0"/>
              </a:rPr>
              <a:t>For each season, write sentences about your pictures.</a:t>
            </a:r>
            <a:endParaRPr lang="en-CA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CA" dirty="0">
                <a:latin typeface="Comic Sans MS" panose="030F0702030302020204" pitchFamily="66" charset="0"/>
              </a:rPr>
              <a:t>Spring</a:t>
            </a:r>
          </a:p>
          <a:p>
            <a:pPr>
              <a:lnSpc>
                <a:spcPct val="150000"/>
              </a:lnSpc>
            </a:pPr>
            <a:r>
              <a:rPr lang="en-CA" dirty="0">
                <a:latin typeface="Comic Sans MS" panose="030F0702030302020204" pitchFamily="66" charset="0"/>
              </a:rPr>
              <a:t>___________________________________________________________________________________________________________________________</a:t>
            </a:r>
          </a:p>
          <a:p>
            <a:pPr>
              <a:lnSpc>
                <a:spcPct val="150000"/>
              </a:lnSpc>
            </a:pPr>
            <a:r>
              <a:rPr lang="en-CA" dirty="0">
                <a:latin typeface="Comic Sans MS" panose="030F0702030302020204" pitchFamily="66" charset="0"/>
              </a:rPr>
              <a:t>Summer</a:t>
            </a:r>
          </a:p>
          <a:p>
            <a:pPr>
              <a:lnSpc>
                <a:spcPct val="150000"/>
              </a:lnSpc>
            </a:pPr>
            <a:r>
              <a:rPr lang="en-CA" dirty="0">
                <a:latin typeface="Comic Sans MS" panose="030F0702030302020204" pitchFamily="66" charset="0"/>
              </a:rPr>
              <a:t>___________________________________________________________________________________________________________________________</a:t>
            </a:r>
          </a:p>
          <a:p>
            <a:pPr>
              <a:lnSpc>
                <a:spcPct val="150000"/>
              </a:lnSpc>
            </a:pPr>
            <a:r>
              <a:rPr lang="en-CA" dirty="0">
                <a:latin typeface="Comic Sans MS" panose="030F0702030302020204" pitchFamily="66" charset="0"/>
              </a:rPr>
              <a:t>Fall</a:t>
            </a:r>
          </a:p>
          <a:p>
            <a:pPr>
              <a:lnSpc>
                <a:spcPct val="150000"/>
              </a:lnSpc>
            </a:pPr>
            <a:r>
              <a:rPr lang="en-CA" dirty="0">
                <a:latin typeface="Comic Sans MS" panose="030F0702030302020204" pitchFamily="66" charset="0"/>
              </a:rPr>
              <a:t>___________________________________________________________________________________________________________________________</a:t>
            </a:r>
          </a:p>
          <a:p>
            <a:pPr>
              <a:lnSpc>
                <a:spcPct val="150000"/>
              </a:lnSpc>
            </a:pPr>
            <a:r>
              <a:rPr lang="en-CA" dirty="0">
                <a:latin typeface="Comic Sans MS" panose="030F0702030302020204" pitchFamily="66" charset="0"/>
              </a:rPr>
              <a:t>Winter</a:t>
            </a:r>
          </a:p>
          <a:p>
            <a:pPr>
              <a:lnSpc>
                <a:spcPct val="150000"/>
              </a:lnSpc>
            </a:pPr>
            <a:r>
              <a:rPr lang="en-CA" dirty="0">
                <a:latin typeface="Comic Sans MS" panose="030F0702030302020204" pitchFamily="66" charset="0"/>
              </a:rPr>
              <a:t>___________________________________________________________________________________________________________________________</a:t>
            </a:r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344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6548E-7BD4-437B-88F1-9FD088773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Tree Art</a:t>
            </a:r>
            <a:endParaRPr lang="en-CA" dirty="0">
              <a:latin typeface="Comic Sans MS" panose="030F070203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E5E20D-A881-4397-B16A-EFBF3E9972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908478" y="2524944"/>
            <a:ext cx="2949522" cy="36614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19F130E-1CC1-45C8-BB6E-97176AD60903}"/>
              </a:ext>
            </a:extLst>
          </p:cNvPr>
          <p:cNvSpPr txBox="1"/>
          <p:nvPr/>
        </p:nvSpPr>
        <p:spPr>
          <a:xfrm>
            <a:off x="167091" y="2524944"/>
            <a:ext cx="384697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mic Sans MS" panose="030F0702030302020204" pitchFamily="66" charset="0"/>
              </a:rPr>
              <a:t>Supplies:</a:t>
            </a:r>
          </a:p>
          <a:p>
            <a:r>
              <a:rPr lang="en-US" dirty="0">
                <a:latin typeface="Comic Sans MS" panose="030F0702030302020204" pitchFamily="66" charset="0"/>
              </a:rPr>
              <a:t>Brown or black paint</a:t>
            </a:r>
          </a:p>
          <a:p>
            <a:r>
              <a:rPr lang="en-US" dirty="0">
                <a:latin typeface="Comic Sans MS" panose="030F0702030302020204" pitchFamily="66" charset="0"/>
              </a:rPr>
              <a:t>Paint brush</a:t>
            </a:r>
          </a:p>
          <a:p>
            <a:r>
              <a:rPr lang="en-US" dirty="0">
                <a:latin typeface="Comic Sans MS" panose="030F0702030302020204" pitchFamily="66" charset="0"/>
              </a:rPr>
              <a:t>Large paper</a:t>
            </a:r>
          </a:p>
          <a:p>
            <a:r>
              <a:rPr lang="en-US" dirty="0">
                <a:latin typeface="Comic Sans MS" panose="030F0702030302020204" pitchFamily="66" charset="0"/>
              </a:rPr>
              <a:t>Glue</a:t>
            </a:r>
          </a:p>
          <a:p>
            <a:r>
              <a:rPr lang="en-US" dirty="0">
                <a:latin typeface="Comic Sans MS" panose="030F0702030302020204" pitchFamily="66" charset="0"/>
              </a:rPr>
              <a:t>Various supplies from around home such as dried split peas, leaves, popcorn </a:t>
            </a:r>
            <a:r>
              <a:rPr lang="en-US" dirty="0" smtClean="0">
                <a:latin typeface="Comic Sans MS" panose="030F0702030302020204" pitchFamily="66" charset="0"/>
              </a:rPr>
              <a:t>kernels, </a:t>
            </a:r>
            <a:r>
              <a:rPr lang="en-US" dirty="0">
                <a:latin typeface="Comic Sans MS" panose="030F0702030302020204" pitchFamily="66" charset="0"/>
              </a:rPr>
              <a:t>flowers, seeds, cotton balls, sand to represent the leaves and ground cover during the different seasons.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9C3D37-A3C3-4B9A-97F1-5687768A30B2}"/>
              </a:ext>
            </a:extLst>
          </p:cNvPr>
          <p:cNvSpPr txBox="1"/>
          <p:nvPr/>
        </p:nvSpPr>
        <p:spPr>
          <a:xfrm>
            <a:off x="194281" y="5976433"/>
            <a:ext cx="60636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mic Sans MS" panose="030F0702030302020204" pitchFamily="66" charset="0"/>
              </a:rPr>
              <a:t>Directions:</a:t>
            </a:r>
          </a:p>
          <a:p>
            <a:pPr marL="342900" indent="-342900">
              <a:buAutoNum type="arabicPeriod"/>
            </a:pPr>
            <a:r>
              <a:rPr lang="en-US" dirty="0">
                <a:latin typeface="Comic Sans MS" panose="030F0702030302020204" pitchFamily="66" charset="0"/>
              </a:rPr>
              <a:t>Fold paper in half and then half again to make 4 squares.</a:t>
            </a:r>
          </a:p>
          <a:p>
            <a:pPr marL="342900" indent="-342900">
              <a:buAutoNum type="arabicPeriod"/>
            </a:pPr>
            <a:r>
              <a:rPr lang="en-US" dirty="0">
                <a:latin typeface="Comic Sans MS" panose="030F0702030302020204" pitchFamily="66" charset="0"/>
              </a:rPr>
              <a:t>Paint a tree in each square similar to the image.</a:t>
            </a:r>
          </a:p>
          <a:p>
            <a:pPr marL="342900" indent="-342900">
              <a:buAutoNum type="arabicPeriod"/>
            </a:pPr>
            <a:r>
              <a:rPr lang="en-US" dirty="0">
                <a:latin typeface="Comic Sans MS" panose="030F0702030302020204" pitchFamily="66" charset="0"/>
              </a:rPr>
              <a:t>Use what ever supplies you have available to decorate your trees to represent each season. Use the glue to attach your decorations.</a:t>
            </a:r>
          </a:p>
          <a:p>
            <a:pPr marL="342900" indent="-342900">
              <a:buAutoNum type="arabicPeriod"/>
            </a:pPr>
            <a:r>
              <a:rPr lang="en-US" dirty="0">
                <a:latin typeface="Comic Sans MS" panose="030F0702030302020204" pitchFamily="66" charset="0"/>
              </a:rPr>
              <a:t>Label the seasons.</a:t>
            </a:r>
          </a:p>
          <a:p>
            <a:pPr marL="342900" indent="-342900">
              <a:buAutoNum type="arabicPeriod"/>
            </a:pPr>
            <a:r>
              <a:rPr lang="en-US" dirty="0">
                <a:latin typeface="Comic Sans MS" panose="030F0702030302020204" pitchFamily="66" charset="0"/>
              </a:rPr>
              <a:t>Share a photo of your art work with your teacher.</a:t>
            </a:r>
            <a:endParaRPr lang="en-CA" dirty="0">
              <a:latin typeface="Comic Sans MS" panose="030F0702030302020204" pitchFamily="66" charset="0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47186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Four Seasons 16x9">
  <a:themeElements>
    <a:clrScheme name="Four Seasons">
      <a:dk1>
        <a:sysClr val="windowText" lastClr="000000"/>
      </a:dk1>
      <a:lt1>
        <a:sysClr val="window" lastClr="FFFFFF"/>
      </a:lt1>
      <a:dk2>
        <a:srgbClr val="6B7F7F"/>
      </a:dk2>
      <a:lt2>
        <a:srgbClr val="B0BCBC"/>
      </a:lt2>
      <a:accent1>
        <a:srgbClr val="7DB41B"/>
      </a:accent1>
      <a:accent2>
        <a:srgbClr val="ED8A05"/>
      </a:accent2>
      <a:accent3>
        <a:srgbClr val="288DFC"/>
      </a:accent3>
      <a:accent4>
        <a:srgbClr val="36D2B8"/>
      </a:accent4>
      <a:accent5>
        <a:srgbClr val="F5B605"/>
      </a:accent5>
      <a:accent6>
        <a:srgbClr val="E75524"/>
      </a:accent6>
      <a:hlink>
        <a:srgbClr val="ED8A05"/>
      </a:hlink>
      <a:folHlink>
        <a:srgbClr val="B0BCBC"/>
      </a:folHlink>
    </a:clrScheme>
    <a:fontScheme name="Constantia-Calibri">
      <a:majorFont>
        <a:latin typeface="Constant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asonal celebrations presentation.potx" id="{BD9AEA96-E390-41F9-9661-0C671905DB2C}" vid="{E3974F56-9D26-4D1A-896F-E22CFE04D790}"/>
    </a:ext>
  </a:extLst>
</a:theme>
</file>

<file path=ppt/theme/theme2.xml><?xml version="1.0" encoding="utf-8"?>
<a:theme xmlns:a="http://schemas.openxmlformats.org/drawingml/2006/main" name="Office Theme">
  <a:themeElements>
    <a:clrScheme name="Four Seasons">
      <a:dk1>
        <a:sysClr val="windowText" lastClr="000000"/>
      </a:dk1>
      <a:lt1>
        <a:sysClr val="window" lastClr="FFFFFF"/>
      </a:lt1>
      <a:dk2>
        <a:srgbClr val="6B7F7F"/>
      </a:dk2>
      <a:lt2>
        <a:srgbClr val="B0BCBC"/>
      </a:lt2>
      <a:accent1>
        <a:srgbClr val="7DB41B"/>
      </a:accent1>
      <a:accent2>
        <a:srgbClr val="ED8A05"/>
      </a:accent2>
      <a:accent3>
        <a:srgbClr val="288DFC"/>
      </a:accent3>
      <a:accent4>
        <a:srgbClr val="36D2B8"/>
      </a:accent4>
      <a:accent5>
        <a:srgbClr val="F5B605"/>
      </a:accent5>
      <a:accent6>
        <a:srgbClr val="E75524"/>
      </a:accent6>
      <a:hlink>
        <a:srgbClr val="ED8A05"/>
      </a:hlink>
      <a:folHlink>
        <a:srgbClr val="B0BCBC"/>
      </a:folHlink>
    </a:clrScheme>
    <a:fontScheme name="Constantia-Calibri">
      <a:majorFont>
        <a:latin typeface="Constant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Four Seasons">
      <a:dk1>
        <a:sysClr val="windowText" lastClr="000000"/>
      </a:dk1>
      <a:lt1>
        <a:sysClr val="window" lastClr="FFFFFF"/>
      </a:lt1>
      <a:dk2>
        <a:srgbClr val="6B7F7F"/>
      </a:dk2>
      <a:lt2>
        <a:srgbClr val="B0BCBC"/>
      </a:lt2>
      <a:accent1>
        <a:srgbClr val="7DB41B"/>
      </a:accent1>
      <a:accent2>
        <a:srgbClr val="ED8A05"/>
      </a:accent2>
      <a:accent3>
        <a:srgbClr val="288DFC"/>
      </a:accent3>
      <a:accent4>
        <a:srgbClr val="36D2B8"/>
      </a:accent4>
      <a:accent5>
        <a:srgbClr val="F5B605"/>
      </a:accent5>
      <a:accent6>
        <a:srgbClr val="E75524"/>
      </a:accent6>
      <a:hlink>
        <a:srgbClr val="ED8A05"/>
      </a:hlink>
      <a:folHlink>
        <a:srgbClr val="B0BCBC"/>
      </a:folHlink>
    </a:clrScheme>
    <a:fontScheme name="Constantia-Calibri">
      <a:majorFont>
        <a:latin typeface="Constant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Seasonal celebrations presentation</Template>
  <TotalTime>1198</TotalTime>
  <Words>1399</Words>
  <Application>Microsoft Office PowerPoint</Application>
  <PresentationFormat>Letter Paper (8.5x11 in)</PresentationFormat>
  <Paragraphs>245</Paragraphs>
  <Slides>32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Amaranth</vt:lpstr>
      <vt:lpstr>Arial</vt:lpstr>
      <vt:lpstr>Calibri</vt:lpstr>
      <vt:lpstr>Comic Sans MS</vt:lpstr>
      <vt:lpstr>Constantia</vt:lpstr>
      <vt:lpstr>Wingdings</vt:lpstr>
      <vt:lpstr>Four Seasons 16x9</vt:lpstr>
      <vt:lpstr>Patterns of Time</vt:lpstr>
      <vt:lpstr>Introduction</vt:lpstr>
      <vt:lpstr>Introduction</vt:lpstr>
      <vt:lpstr>What season affects me and animals the most?</vt:lpstr>
      <vt:lpstr>Introduction</vt:lpstr>
      <vt:lpstr>Learning Activities</vt:lpstr>
      <vt:lpstr>The Medicine Wheel and Seasons</vt:lpstr>
      <vt:lpstr>PowerPoint Presentation</vt:lpstr>
      <vt:lpstr>Tree Art</vt:lpstr>
      <vt:lpstr>Scavenger Hunt</vt:lpstr>
      <vt:lpstr>Four Seasons - Vivaldi</vt:lpstr>
      <vt:lpstr>Examining Calendars</vt:lpstr>
      <vt:lpstr>PowerPoint Presentation</vt:lpstr>
      <vt:lpstr>PowerPoint Presentation</vt:lpstr>
      <vt:lpstr>Thirteen Moons on Turtle’s Back</vt:lpstr>
      <vt:lpstr>Turtle Calendar</vt:lpstr>
      <vt:lpstr>PowerPoint Presentation</vt:lpstr>
      <vt:lpstr>Patterns of Time</vt:lpstr>
      <vt:lpstr>PowerPoint Presentation</vt:lpstr>
      <vt:lpstr>Pondering time problem</vt:lpstr>
      <vt:lpstr>What season is the Longest?</vt:lpstr>
      <vt:lpstr>PowerPoint Presentation</vt:lpstr>
      <vt:lpstr>What season affects me and animals the most?</vt:lpstr>
      <vt:lpstr>Challenge</vt:lpstr>
      <vt:lpstr>Challenge</vt:lpstr>
      <vt:lpstr>Task</vt:lpstr>
      <vt:lpstr>Imagine</vt:lpstr>
      <vt:lpstr>Plan</vt:lpstr>
      <vt:lpstr>Create</vt:lpstr>
      <vt:lpstr>Improve</vt:lpstr>
      <vt:lpstr>Share</vt:lpstr>
      <vt:lpstr>WAY TO GO!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Patterns of Time</dc:title>
  <dc:creator>Denise Smith</dc:creator>
  <cp:lastModifiedBy>Potter, Allison (MET)</cp:lastModifiedBy>
  <cp:revision>58</cp:revision>
  <dcterms:created xsi:type="dcterms:W3CDTF">2021-02-05T19:14:16Z</dcterms:created>
  <dcterms:modified xsi:type="dcterms:W3CDTF">2021-05-20T20:14:49Z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