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7"/>
  </p:notesMasterIdLst>
  <p:sldIdLst>
    <p:sldId id="259" r:id="rId3"/>
    <p:sldId id="260" r:id="rId4"/>
    <p:sldId id="435" r:id="rId5"/>
    <p:sldId id="380" r:id="rId6"/>
    <p:sldId id="258" r:id="rId7"/>
    <p:sldId id="265" r:id="rId8"/>
    <p:sldId id="262" r:id="rId9"/>
    <p:sldId id="261" r:id="rId10"/>
    <p:sldId id="476" r:id="rId11"/>
    <p:sldId id="270" r:id="rId12"/>
    <p:sldId id="271" r:id="rId13"/>
    <p:sldId id="436" r:id="rId14"/>
    <p:sldId id="417" r:id="rId15"/>
    <p:sldId id="423" r:id="rId16"/>
    <p:sldId id="427" r:id="rId17"/>
    <p:sldId id="429" r:id="rId18"/>
    <p:sldId id="431" r:id="rId19"/>
    <p:sldId id="319" r:id="rId20"/>
    <p:sldId id="318" r:id="rId21"/>
    <p:sldId id="321" r:id="rId22"/>
    <p:sldId id="324" r:id="rId23"/>
    <p:sldId id="325" r:id="rId24"/>
    <p:sldId id="326" r:id="rId25"/>
    <p:sldId id="327" r:id="rId26"/>
    <p:sldId id="328" r:id="rId27"/>
    <p:sldId id="329" r:id="rId28"/>
    <p:sldId id="330" r:id="rId29"/>
    <p:sldId id="331" r:id="rId30"/>
    <p:sldId id="332" r:id="rId31"/>
    <p:sldId id="333" r:id="rId32"/>
    <p:sldId id="335" r:id="rId33"/>
    <p:sldId id="322" r:id="rId34"/>
    <p:sldId id="310" r:id="rId35"/>
    <p:sldId id="311" r:id="rId36"/>
    <p:sldId id="336" r:id="rId37"/>
    <p:sldId id="432" r:id="rId38"/>
    <p:sldId id="337" r:id="rId39"/>
    <p:sldId id="338" r:id="rId40"/>
    <p:sldId id="339" r:id="rId41"/>
    <p:sldId id="418" r:id="rId42"/>
    <p:sldId id="341" r:id="rId43"/>
    <p:sldId id="419" r:id="rId44"/>
    <p:sldId id="343" r:id="rId45"/>
    <p:sldId id="420" r:id="rId46"/>
    <p:sldId id="345" r:id="rId47"/>
    <p:sldId id="421" r:id="rId48"/>
    <p:sldId id="347" r:id="rId49"/>
    <p:sldId id="422" r:id="rId50"/>
    <p:sldId id="349" r:id="rId51"/>
    <p:sldId id="424" r:id="rId52"/>
    <p:sldId id="351" r:id="rId53"/>
    <p:sldId id="425" r:id="rId54"/>
    <p:sldId id="353" r:id="rId55"/>
    <p:sldId id="354" r:id="rId56"/>
    <p:sldId id="360" r:id="rId57"/>
    <p:sldId id="362" r:id="rId58"/>
    <p:sldId id="364" r:id="rId59"/>
    <p:sldId id="365" r:id="rId60"/>
    <p:sldId id="366" r:id="rId61"/>
    <p:sldId id="368" r:id="rId62"/>
    <p:sldId id="369" r:id="rId63"/>
    <p:sldId id="445" r:id="rId64"/>
    <p:sldId id="370" r:id="rId65"/>
    <p:sldId id="372" r:id="rId66"/>
    <p:sldId id="373" r:id="rId67"/>
    <p:sldId id="375" r:id="rId68"/>
    <p:sldId id="355" r:id="rId69"/>
    <p:sldId id="387" r:id="rId70"/>
    <p:sldId id="388" r:id="rId71"/>
    <p:sldId id="400" r:id="rId72"/>
    <p:sldId id="394" r:id="rId73"/>
    <p:sldId id="401" r:id="rId74"/>
    <p:sldId id="405" r:id="rId75"/>
    <p:sldId id="403" r:id="rId76"/>
    <p:sldId id="404" r:id="rId77"/>
    <p:sldId id="437" r:id="rId78"/>
    <p:sldId id="399" r:id="rId79"/>
    <p:sldId id="409" r:id="rId80"/>
    <p:sldId id="408" r:id="rId81"/>
    <p:sldId id="390" r:id="rId82"/>
    <p:sldId id="477" r:id="rId83"/>
    <p:sldId id="478" r:id="rId84"/>
    <p:sldId id="410" r:id="rId85"/>
    <p:sldId id="392" r:id="rId86"/>
    <p:sldId id="413" r:id="rId87"/>
    <p:sldId id="449" r:id="rId88"/>
    <p:sldId id="415" r:id="rId89"/>
    <p:sldId id="440" r:id="rId90"/>
    <p:sldId id="441" r:id="rId91"/>
    <p:sldId id="439" r:id="rId92"/>
    <p:sldId id="450" r:id="rId93"/>
    <p:sldId id="451" r:id="rId94"/>
    <p:sldId id="452" r:id="rId95"/>
    <p:sldId id="454" r:id="rId96"/>
    <p:sldId id="442" r:id="rId97"/>
    <p:sldId id="443" r:id="rId98"/>
    <p:sldId id="457" r:id="rId99"/>
    <p:sldId id="458" r:id="rId100"/>
    <p:sldId id="479" r:id="rId101"/>
    <p:sldId id="480" r:id="rId102"/>
    <p:sldId id="481" r:id="rId103"/>
    <p:sldId id="482" r:id="rId104"/>
    <p:sldId id="444" r:id="rId105"/>
    <p:sldId id="474" r:id="rId106"/>
    <p:sldId id="463" r:id="rId107"/>
    <p:sldId id="471" r:id="rId108"/>
    <p:sldId id="473" r:id="rId109"/>
    <p:sldId id="467" r:id="rId110"/>
    <p:sldId id="461" r:id="rId111"/>
    <p:sldId id="470" r:id="rId112"/>
    <p:sldId id="456" r:id="rId113"/>
    <p:sldId id="462" r:id="rId114"/>
    <p:sldId id="468" r:id="rId115"/>
    <p:sldId id="469" r:id="rId1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2DD95-0BD4-4211-98FF-237BE60818CF}" v="1" dt="2020-12-18T17:44:28.356"/>
    <p1510:client id="{235FAA92-B9F5-4274-9DB0-E1D062B6725D}" v="1357" dt="2020-12-18T17:25:38.514"/>
    <p1510:client id="{2E7C5105-7F44-9656-BA97-D4E0030E2F85}" v="1" dt="2020-12-18T18:19:45.345"/>
    <p1510:client id="{78DA9E43-A2B6-48E3-9E2F-8EA878555364}" v="21" dt="2020-12-18T15:34:37.854"/>
    <p1510:client id="{7C894DEF-A426-D247-BB2C-111177C6B35F}" v="159" dt="2020-12-18T15:39:34.658"/>
    <p1510:client id="{87B147C8-F73C-FA77-4C12-4D9117E0EBF4}" v="194" dt="2020-12-18T16:21:20.335"/>
    <p1510:client id="{9B5D49CF-E862-D936-FEAB-5E22BE979000}" v="126" dt="2020-12-18T17:26:07.458"/>
    <p1510:client id="{BA344A8C-CB1E-CFE0-202F-0697C0C34417}" v="1" dt="2020-12-18T15:18:58.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09" autoAdjust="0"/>
    <p:restoredTop sz="84307" autoAdjust="0"/>
  </p:normalViewPr>
  <p:slideViewPr>
    <p:cSldViewPr snapToGrid="0">
      <p:cViewPr varScale="1">
        <p:scale>
          <a:sx n="90" d="100"/>
          <a:sy n="90" d="100"/>
        </p:scale>
        <p:origin x="360" y="90"/>
      </p:cViewPr>
      <p:guideLst/>
    </p:cSldViewPr>
  </p:slideViewPr>
  <p:notesTextViewPr>
    <p:cViewPr>
      <p:scale>
        <a:sx n="1" d="1"/>
        <a:sy n="1" d="1"/>
      </p:scale>
      <p:origin x="0" y="0"/>
    </p:cViewPr>
  </p:notesTextViewPr>
  <p:sorterViewPr>
    <p:cViewPr>
      <p:scale>
        <a:sx n="36" d="100"/>
        <a:sy n="36" d="100"/>
      </p:scale>
      <p:origin x="0" y="-42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notesMaster" Target="notesMasters/notes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presProps" Target="presProps.xml"/><Relationship Id="rId13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890227-E24B-4469-841C-1FF78DAE8039}" type="datetimeFigureOut">
              <a:rPr lang="en-CA" smtClean="0"/>
              <a:t>2020-12-22</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EB05530-18B3-4D8D-AA46-1BA80417C9DF}" type="slidenum">
              <a:rPr lang="en-CA" smtClean="0"/>
              <a:t>‹#›</a:t>
            </a:fld>
            <a:endParaRPr lang="en-CA"/>
          </a:p>
        </p:txBody>
      </p:sp>
    </p:spTree>
    <p:extLst>
      <p:ext uri="{BB962C8B-B14F-4D97-AF65-F5344CB8AC3E}">
        <p14:creationId xmlns:p14="http://schemas.microsoft.com/office/powerpoint/2010/main" val="107478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u.gov.mb.ca/k12/cur/math/math_toolkit/pdf/mathtoolkit.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du.gov.mb.ca/k12/cur/math/math_toolkit/pdf/mathtoolkit.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tevewyborney.com/2017/02/spla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youtu.be/wf32qr0eXWg"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fld id="{197E8500-A212-E346-AF34-40C15B4B1588}" type="slidenum">
              <a:rPr lang="en-US">
                <a:solidFill>
                  <a:prstClr val="black"/>
                </a:solidFill>
                <a:latin typeface="Calibri"/>
              </a:rPr>
              <a:pPr defTabSz="931774"/>
              <a:t>1</a:t>
            </a:fld>
            <a:endParaRPr lang="en-US">
              <a:solidFill>
                <a:prstClr val="black"/>
              </a:solidFill>
              <a:latin typeface="Calibri"/>
            </a:endParaRPr>
          </a:p>
        </p:txBody>
      </p:sp>
    </p:spTree>
    <p:extLst>
      <p:ext uri="{BB962C8B-B14F-4D97-AF65-F5344CB8AC3E}">
        <p14:creationId xmlns:p14="http://schemas.microsoft.com/office/powerpoint/2010/main" val="70737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291179" indent="-291179">
              <a:buAutoNum type="romanUcParenR"/>
            </a:pPr>
            <a:r>
              <a:rPr lang="en-CA" dirty="0"/>
              <a:t>Opening</a:t>
            </a:r>
            <a:r>
              <a:rPr lang="en-CA" baseline="0" dirty="0"/>
              <a:t> Routine</a:t>
            </a:r>
            <a:r>
              <a:rPr lang="en-CA" dirty="0"/>
              <a:t> – number talk to get students thinking and sharing ideas</a:t>
            </a:r>
          </a:p>
          <a:p>
            <a:pPr marL="291179" indent="-291179">
              <a:buAutoNum type="romanUcParenR"/>
            </a:pPr>
            <a:r>
              <a:rPr lang="en-CA" dirty="0"/>
              <a:t>Work it out - Challenges make up the focus of the day(s) lesson.</a:t>
            </a:r>
            <a:r>
              <a:rPr lang="en-CA" baseline="0" dirty="0"/>
              <a:t>  Lessons can be done with the whole class, small groups or individuals.  Depending on the set up available, you can put students into breakout rooms to work on the lessons together.  </a:t>
            </a:r>
            <a:endParaRPr lang="en-CA" dirty="0"/>
          </a:p>
          <a:p>
            <a:pPr marL="291179" indent="-291179">
              <a:buAutoNum type="romanUcParenR"/>
            </a:pPr>
            <a:r>
              <a:rPr lang="en-CA" dirty="0"/>
              <a:t>Debrie</a:t>
            </a:r>
            <a:r>
              <a:rPr lang="en-CA" baseline="0" dirty="0"/>
              <a:t>f and Consolidation</a:t>
            </a:r>
            <a:r>
              <a:rPr lang="en-CA" dirty="0"/>
              <a:t>– a place for reflection/self-assessment/further consolidation or extensions</a:t>
            </a:r>
            <a:endParaRPr dirty="0"/>
          </a:p>
        </p:txBody>
      </p:sp>
    </p:spTree>
    <p:extLst>
      <p:ext uri="{BB962C8B-B14F-4D97-AF65-F5344CB8AC3E}">
        <p14:creationId xmlns:p14="http://schemas.microsoft.com/office/powerpoint/2010/main" val="100030790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grade one, students are determining compatible</a:t>
            </a:r>
            <a:r>
              <a:rPr lang="en-CA" baseline="0" dirty="0" smtClean="0"/>
              <a:t> number pairs for pairs for 5, 10 and 20.  Helping to build fluency with these numbers will support students with the automaticity of math facts and working with larger numbers in the future.  </a:t>
            </a:r>
          </a:p>
          <a:p>
            <a:endParaRPr lang="en-CA" baseline="0" dirty="0" smtClean="0"/>
          </a:p>
          <a:p>
            <a:r>
              <a:rPr lang="en-CA" baseline="0" dirty="0" smtClean="0"/>
              <a:t>Ask students to find the compatible numbers for 10.  Ask them how them determined they went together.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107</a:t>
            </a:fld>
            <a:endParaRPr lang="en-CA"/>
          </a:p>
        </p:txBody>
      </p:sp>
    </p:spTree>
    <p:extLst>
      <p:ext uri="{BB962C8B-B14F-4D97-AF65-F5344CB8AC3E}">
        <p14:creationId xmlns:p14="http://schemas.microsoft.com/office/powerpoint/2010/main" val="338280298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Students can play this game with a family member or by themselves..  </a:t>
            </a:r>
          </a:p>
          <a:p>
            <a:endParaRPr lang="en-CA" sz="1200" b="0"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The player looks for all the pairs of numbers that equal 10. The player keeps those cards and then replaces the missing cards from the</a:t>
            </a:r>
            <a:r>
              <a:rPr lang="en-US" sz="1200" kern="1200" baseline="0" dirty="0" smtClean="0">
                <a:solidFill>
                  <a:schemeClr val="tx1"/>
                </a:solidFill>
                <a:effectLst/>
                <a:latin typeface="+mn-lt"/>
                <a:ea typeface="+mn-ea"/>
                <a:cs typeface="+mn-cs"/>
              </a:rPr>
              <a:t> pile of cards to fill up the</a:t>
            </a:r>
            <a:r>
              <a:rPr lang="en-US" sz="1200" kern="1200" dirty="0" smtClean="0">
                <a:solidFill>
                  <a:schemeClr val="tx1"/>
                </a:solidFill>
                <a:effectLst/>
                <a:latin typeface="+mn-lt"/>
                <a:ea typeface="+mn-ea"/>
                <a:cs typeface="+mn-cs"/>
              </a:rPr>
              <a:t> the 3 by 3 array.</a:t>
            </a:r>
          </a:p>
          <a:p>
            <a:endParaRPr lang="en-US" sz="1200" b="0" i="0" u="none" strike="noStrike"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player continues in the same way.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game continues until all the cards have been dealt and no more pairs of 10’s can be found.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winner is the player with the most pairs of equal to ten.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game works well with a deck of playing cards.  </a:t>
            </a:r>
            <a:endParaRPr lang="en-US" sz="1200" kern="1200" dirty="0" smtClean="0">
              <a:solidFill>
                <a:schemeClr val="tx1"/>
              </a:solidFill>
              <a:effectLst/>
              <a:latin typeface="+mn-lt"/>
              <a:ea typeface="+mn-ea"/>
              <a:cs typeface="+mn-cs"/>
            </a:endParaRPr>
          </a:p>
          <a:p>
            <a:endParaRPr lang="en-CA"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05530-18B3-4D8D-AA46-1BA80417C9DF}" type="slidenum">
              <a:rPr lang="en-CA" smtClean="0"/>
              <a:t>108</a:t>
            </a:fld>
            <a:endParaRPr lang="en-CA"/>
          </a:p>
        </p:txBody>
      </p:sp>
    </p:spTree>
    <p:extLst>
      <p:ext uri="{BB962C8B-B14F-4D97-AF65-F5344CB8AC3E}">
        <p14:creationId xmlns:p14="http://schemas.microsoft.com/office/powerpoint/2010/main" val="40825966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3355809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routine</a:t>
            </a:r>
            <a:r>
              <a:rPr lang="en-CA" baseline="0" dirty="0" smtClean="0"/>
              <a:t> is a way to think about a number instead of thinking about the answer.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110</a:t>
            </a:fld>
            <a:endParaRPr lang="en-CA"/>
          </a:p>
        </p:txBody>
      </p:sp>
    </p:spTree>
    <p:extLst>
      <p:ext uri="{BB962C8B-B14F-4D97-AF65-F5344CB8AC3E}">
        <p14:creationId xmlns:p14="http://schemas.microsoft.com/office/powerpoint/2010/main" val="25706769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To help students become efficient with computational fluency, students need to develop mental math skills and recall math facts automatically. Learning math facts is a developmental process where the focus of instruction is on thinking and building number relationships.</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To ensure understanding of the processes of addition and subtraction, students need many experiences at each stage combining and breaking</a:t>
            </a:r>
          </a:p>
          <a:p>
            <a:r>
              <a:rPr lang="en-CA" sz="1200" b="0" i="0" u="none" strike="noStrike" kern="1200" baseline="0" dirty="0" smtClean="0">
                <a:solidFill>
                  <a:schemeClr val="tx1"/>
                </a:solidFill>
                <a:latin typeface="+mn-lt"/>
                <a:ea typeface="+mn-ea"/>
                <a:cs typeface="+mn-cs"/>
              </a:rPr>
              <a:t>up sets. Use:</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objects (e.g., counters)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pictures and words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numbers and words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numbers and symbols</a:t>
            </a:r>
          </a:p>
          <a:p>
            <a:r>
              <a:rPr lang="en-CA" sz="1200" b="0" i="0" u="none" strike="noStrike" kern="1200" baseline="0" dirty="0" smtClean="0">
                <a:solidFill>
                  <a:schemeClr val="tx1"/>
                </a:solidFill>
                <a:latin typeface="+mn-lt"/>
                <a:ea typeface="+mn-ea"/>
                <a:cs typeface="+mn-cs"/>
              </a:rPr>
              <a:t>Model the language for the operations and the symbols (+, — , =) used.</a:t>
            </a:r>
          </a:p>
          <a:p>
            <a:endParaRPr lang="en-CA"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Introducing the operations of addition and subtraction together can support students’ understanding of how they relate to one another. Ask students if they can make other fact families</a:t>
            </a:r>
            <a:r>
              <a:rPr lang="en-CA" sz="1200" kern="1200" baseline="0" dirty="0" smtClean="0">
                <a:solidFill>
                  <a:schemeClr val="tx1"/>
                </a:solidFill>
                <a:effectLst/>
                <a:latin typeface="+mn-lt"/>
                <a:ea typeface="+mn-ea"/>
                <a:cs typeface="+mn-cs"/>
              </a:rPr>
              <a:t> using the number five.  Ask them what they notice about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CA"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B05530-18B3-4D8D-AA46-1BA80417C9DF}" type="slidenum">
              <a:rPr lang="en-CA" smtClean="0"/>
              <a:t>111</a:t>
            </a:fld>
            <a:endParaRPr lang="en-CA"/>
          </a:p>
        </p:txBody>
      </p:sp>
    </p:spTree>
    <p:extLst>
      <p:ext uri="{BB962C8B-B14F-4D97-AF65-F5344CB8AC3E}">
        <p14:creationId xmlns:p14="http://schemas.microsoft.com/office/powerpoint/2010/main" val="33404909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This template may be uploaded to </a:t>
            </a:r>
            <a:r>
              <a:rPr lang="en-CA" sz="1200" kern="1200" dirty="0" err="1" smtClean="0">
                <a:solidFill>
                  <a:schemeClr val="tx1"/>
                </a:solidFill>
                <a:effectLst/>
                <a:latin typeface="+mn-lt"/>
                <a:ea typeface="+mn-ea"/>
                <a:cs typeface="+mn-cs"/>
              </a:rPr>
              <a:t>SeeSaw</a:t>
            </a:r>
            <a:r>
              <a:rPr lang="en-CA" sz="1200" kern="1200" dirty="0" smtClean="0">
                <a:solidFill>
                  <a:schemeClr val="tx1"/>
                </a:solidFill>
                <a:effectLst/>
                <a:latin typeface="+mn-lt"/>
                <a:ea typeface="+mn-ea"/>
                <a:cs typeface="+mn-cs"/>
              </a:rPr>
              <a:t> or a similar platform for students to use. </a:t>
            </a:r>
          </a:p>
          <a:p>
            <a:r>
              <a:rPr lang="en-CA" baseline="0" dirty="0" smtClean="0"/>
              <a:t>These questions could also be used with individually students for assessment.  </a:t>
            </a:r>
          </a:p>
          <a:p>
            <a:endParaRPr lang="en-CA" baseline="0" dirty="0" smtClean="0"/>
          </a:p>
          <a:p>
            <a:r>
              <a:rPr lang="en-CA" baseline="0" dirty="0" smtClean="0"/>
              <a:t>Use this template to demonstrate what to do for students</a:t>
            </a:r>
          </a:p>
          <a:p>
            <a:endParaRPr lang="en-CA" baseline="0" dirty="0" smtClean="0"/>
          </a:p>
          <a:p>
            <a:r>
              <a:rPr lang="en-CA" baseline="0" dirty="0" smtClean="0"/>
              <a:t>Student instructions:  Move the blocks into the parts  Make the matching math fact family.  Create all the fact families for 10.  </a:t>
            </a:r>
          </a:p>
          <a:p>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112</a:t>
            </a:fld>
            <a:endParaRPr lang="en-CA"/>
          </a:p>
        </p:txBody>
      </p:sp>
    </p:spTree>
    <p:extLst>
      <p:ext uri="{BB962C8B-B14F-4D97-AF65-F5344CB8AC3E}">
        <p14:creationId xmlns:p14="http://schemas.microsoft.com/office/powerpoint/2010/main" val="178134965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a:p>
            <a:r>
              <a:rPr lang="en-CA" baseline="0" dirty="0" smtClean="0"/>
              <a:t>Student instructions:  Move the blocks into the parts  Make the matching math fact family.  Create all the fact families for 10.  Record your equations on paper.  </a:t>
            </a:r>
          </a:p>
          <a:p>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113</a:t>
            </a:fld>
            <a:endParaRPr lang="en-CA"/>
          </a:p>
        </p:txBody>
      </p:sp>
    </p:spTree>
    <p:extLst>
      <p:ext uri="{BB962C8B-B14F-4D97-AF65-F5344CB8AC3E}">
        <p14:creationId xmlns:p14="http://schemas.microsoft.com/office/powerpoint/2010/main" val="402006763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Use the following problem</a:t>
            </a:r>
            <a:r>
              <a:rPr lang="en-CA" baseline="0" dirty="0" smtClean="0"/>
              <a:t> to assess students.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114</a:t>
            </a:fld>
            <a:endParaRPr lang="en-CA"/>
          </a:p>
        </p:txBody>
      </p:sp>
    </p:spTree>
    <p:extLst>
      <p:ext uri="{BB962C8B-B14F-4D97-AF65-F5344CB8AC3E}">
        <p14:creationId xmlns:p14="http://schemas.microsoft.com/office/powerpoint/2010/main" val="1759198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kern="1200" dirty="0">
                <a:solidFill>
                  <a:schemeClr val="tx1"/>
                </a:solidFill>
                <a:effectLst/>
                <a:latin typeface="+mn-lt"/>
                <a:ea typeface="+mn-ea"/>
                <a:cs typeface="+mn-cs"/>
              </a:rPr>
              <a:t>Show the action</a:t>
            </a:r>
            <a:r>
              <a:rPr lang="en-CA" sz="1200" kern="1200" baseline="0" dirty="0">
                <a:solidFill>
                  <a:schemeClr val="tx1"/>
                </a:solidFill>
                <a:effectLst/>
                <a:latin typeface="+mn-lt"/>
                <a:ea typeface="+mn-ea"/>
                <a:cs typeface="+mn-cs"/>
              </a:rPr>
              <a:t> cards one at time. </a:t>
            </a:r>
            <a:r>
              <a:rPr lang="en-CA" sz="1200" kern="1200" dirty="0">
                <a:solidFill>
                  <a:schemeClr val="tx1"/>
                </a:solidFill>
                <a:effectLst/>
                <a:latin typeface="+mn-lt"/>
                <a:ea typeface="+mn-ea"/>
                <a:cs typeface="+mn-cs"/>
              </a:rPr>
              <a:t>The students perform the activity on the card that number of times. Have students count aloud as the actions are performed.  This activating strategy can </a:t>
            </a:r>
            <a:r>
              <a:rPr lang="en-CA" sz="1200" kern="1200" baseline="0" dirty="0">
                <a:solidFill>
                  <a:schemeClr val="tx1"/>
                </a:solidFill>
                <a:effectLst/>
                <a:latin typeface="+mn-lt"/>
                <a:ea typeface="+mn-ea"/>
                <a:cs typeface="+mn-cs"/>
              </a:rPr>
              <a:t>review counting principles such as: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Stable Order </a:t>
            </a:r>
            <a:endParaRPr lang="en-CA"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One-to-one correspondence</a:t>
            </a:r>
            <a:endParaRPr lang="en-CA"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Cardinality</a:t>
            </a:r>
            <a:endParaRPr lang="en-CA" sz="1100" kern="1200" dirty="0">
              <a:solidFill>
                <a:schemeClr val="tx1"/>
              </a:solidFill>
              <a:effectLst/>
              <a:latin typeface="+mn-lt"/>
              <a:ea typeface="+mn-ea"/>
              <a:cs typeface="+mn-cs"/>
            </a:endParaRPr>
          </a:p>
          <a:p>
            <a:r>
              <a:rPr lang="en-CA" sz="1200" kern="1200" baseline="0" dirty="0">
                <a:solidFill>
                  <a:schemeClr val="tx1"/>
                </a:solidFill>
                <a:effectLst/>
                <a:latin typeface="+mn-lt"/>
                <a:ea typeface="+mn-ea"/>
                <a:cs typeface="+mn-cs"/>
              </a:rPr>
              <a:t>For more information regarding the counting principles see the </a:t>
            </a:r>
            <a:r>
              <a:rPr lang="en-CA" sz="1200" i="1" kern="1200" baseline="0" dirty="0">
                <a:solidFill>
                  <a:schemeClr val="tx1"/>
                </a:solidFill>
                <a:effectLst/>
                <a:latin typeface="+mn-lt"/>
                <a:ea typeface="+mn-ea"/>
                <a:cs typeface="+mn-cs"/>
              </a:rPr>
              <a:t>Grade 1 Math Support document </a:t>
            </a:r>
            <a:r>
              <a:rPr lang="en-CA" sz="1200" kern="1200" baseline="0" dirty="0">
                <a:solidFill>
                  <a:schemeClr val="tx1"/>
                </a:solidFill>
                <a:effectLst/>
                <a:latin typeface="+mn-lt"/>
                <a:ea typeface="+mn-ea"/>
                <a:cs typeface="+mn-cs"/>
              </a:rPr>
              <a:t>(https://www.edu.gov.mb.ca/k12/cur/math/support_gr1/index.html).  Also check out Kyle Pearce’s document, </a:t>
            </a:r>
            <a:r>
              <a:rPr lang="en-CA" sz="1200" i="1" kern="1200" baseline="0" dirty="0">
                <a:solidFill>
                  <a:schemeClr val="tx1"/>
                </a:solidFill>
                <a:effectLst/>
                <a:latin typeface="+mn-lt"/>
                <a:ea typeface="+mn-ea"/>
                <a:cs typeface="+mn-cs"/>
              </a:rPr>
              <a:t>Principles of Counting and Quantity </a:t>
            </a:r>
            <a:r>
              <a:rPr lang="en-CA" sz="1200" kern="1200" baseline="0" dirty="0">
                <a:solidFill>
                  <a:schemeClr val="tx1"/>
                </a:solidFill>
                <a:effectLst/>
                <a:latin typeface="+mn-lt"/>
                <a:ea typeface="+mn-ea"/>
                <a:cs typeface="+mn-cs"/>
              </a:rPr>
              <a:t>(https://tapintoteenminds.com/counting-principles/).</a:t>
            </a: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Action</a:t>
            </a:r>
            <a:r>
              <a:rPr lang="en-CA" sz="1200" kern="1200" baseline="0" dirty="0">
                <a:solidFill>
                  <a:schemeClr val="tx1"/>
                </a:solidFill>
                <a:effectLst/>
                <a:latin typeface="+mn-lt"/>
                <a:ea typeface="+mn-ea"/>
                <a:cs typeface="+mn-cs"/>
              </a:rPr>
              <a:t> cards can be found in the Kindergarten Support Document BLMs (https://www.edu.gov.mb.ca/k12/cur/math/k_support/blms/index.html) </a:t>
            </a:r>
            <a:endParaRPr lang="en-CA" dirty="0"/>
          </a:p>
        </p:txBody>
      </p:sp>
    </p:spTree>
    <p:extLst>
      <p:ext uri="{BB962C8B-B14F-4D97-AF65-F5344CB8AC3E}">
        <p14:creationId xmlns:p14="http://schemas.microsoft.com/office/powerpoint/2010/main" val="385395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dirty="0"/>
              <a:t>Discuss the questions.  </a:t>
            </a:r>
          </a:p>
          <a:p>
            <a:r>
              <a:rPr lang="en-CA" dirty="0"/>
              <a:t>The range of answers</a:t>
            </a:r>
            <a:r>
              <a:rPr lang="en-CA" baseline="0" dirty="0"/>
              <a:t> may vary.  Some students will say the five frame because the frame is full.  A student may say the dice because they play games and use it all the time.  The reflections from students will help you understand their thinking.  An additional question to ask students is, “Does how each picture is shown, help you see it the number more quickly and easier?”  OR “Which picture did you just know there was 5?”  </a:t>
            </a:r>
          </a:p>
          <a:p>
            <a:r>
              <a:rPr lang="en-CA" baseline="0" dirty="0"/>
              <a:t>We want to have students not relying on counting from one.  The tools we use helps us relate number to objects, conservation of number, representation of number and with part-part-whole understanding.  </a:t>
            </a:r>
            <a:endParaRPr lang="en-CA" baseline="0" dirty="0" smtClean="0"/>
          </a:p>
          <a:p>
            <a:r>
              <a:rPr lang="en-CA" dirty="0" smtClean="0"/>
              <a:t>Question</a:t>
            </a:r>
            <a:r>
              <a:rPr lang="en-CA" baseline="0" dirty="0" smtClean="0"/>
              <a:t> adapted from </a:t>
            </a:r>
            <a:r>
              <a:rPr lang="en-CA" i="1" baseline="0" dirty="0" smtClean="0"/>
              <a:t>Open Questions for Rich Math Lessons </a:t>
            </a:r>
            <a:r>
              <a:rPr lang="en-CA" baseline="0" dirty="0" smtClean="0"/>
              <a:t>by Marian Small.  Rubicon Publishing, 2016. </a:t>
            </a:r>
            <a:endParaRPr lang="en-CA" dirty="0"/>
          </a:p>
        </p:txBody>
      </p:sp>
    </p:spTree>
    <p:extLst>
      <p:ext uri="{BB962C8B-B14F-4D97-AF65-F5344CB8AC3E}">
        <p14:creationId xmlns:p14="http://schemas.microsoft.com/office/powerpoint/2010/main" val="12014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t>https://thenounproject.com/term/clothes-button/730376/</a:t>
            </a:r>
          </a:p>
          <a:p>
            <a:r>
              <a:rPr lang="en-CA" sz="1100"/>
              <a:t>https://hobbii.com/plastikknap-18-mm-sort?store_id=10&amp;gclid=Cj0KCQiAw_H-BRD-ARIsALQE_2PVYjhVCx77Ae3X8jjsCD93w1t_067rbBmylQ7Cq2qCHdGXHK4m5pcaAvvOEALw_wcB</a:t>
            </a:r>
          </a:p>
          <a:p>
            <a:r>
              <a:rPr lang="en-CA" sz="1100"/>
              <a:t>https://www.onlinewebfonts.com/icon/62337</a:t>
            </a:r>
          </a:p>
          <a:p>
            <a:r>
              <a:rPr lang="en-CA" sz="1100"/>
              <a:t>https://pixabay.com/vectors/search/record%20button/</a:t>
            </a:r>
          </a:p>
          <a:p>
            <a:r>
              <a:rPr lang="en-CA" sz="1100"/>
              <a:t>https://pixy.org/2782713/</a:t>
            </a:r>
          </a:p>
          <a:p>
            <a:r>
              <a:rPr lang="en-CA" sz="1100"/>
              <a:t>https://www.dewyvenerius.com/en/product/shaman-stone-button-hollow-knight/</a:t>
            </a:r>
          </a:p>
          <a:p>
            <a:r>
              <a:rPr lang="en-CA" sz="1100"/>
              <a:t>https://www.dewyvenerius.com/en/product/gathering-swarm-button-hollow-knight/</a:t>
            </a:r>
          </a:p>
          <a:p>
            <a:r>
              <a:rPr lang="en-CA" sz="1100"/>
              <a:t>https://www.indiamart.com/proddetail/shirt-button-11877492897.html</a:t>
            </a:r>
          </a:p>
          <a:p>
            <a:r>
              <a:rPr lang="en-CA" sz="1100"/>
              <a:t>https://www.123rf.com/photo_29287257_blue-shirt-button.html</a:t>
            </a:r>
          </a:p>
          <a:p>
            <a:r>
              <a:rPr lang="en-CA" sz="1100"/>
              <a:t>https://shop.buttons.com/770012836100141-p/770012836100141.htm</a:t>
            </a:r>
          </a:p>
          <a:p>
            <a:r>
              <a:rPr lang="en-CA" sz="1100"/>
              <a:t>https://shop.buttons.com/770012836100361-p/770012836100361.htm</a:t>
            </a:r>
          </a:p>
          <a:p>
            <a:r>
              <a:rPr lang="en-CA" sz="1100"/>
              <a:t>https://dolejsi.si/en/products/buttons_and_accessories_made_of_plastic/women/shirt_buttons/1379/button_g_5128/</a:t>
            </a:r>
          </a:p>
          <a:p>
            <a:r>
              <a:rPr lang="en-CA" sz="1100"/>
              <a:t>https://shop.buttons.com/770012836100331-p/770012836100331.htm</a:t>
            </a:r>
          </a:p>
          <a:p>
            <a:r>
              <a:rPr lang="en-CA" sz="1100"/>
              <a:t>https://www.pinterest.ca/pin/482307441315092730/</a:t>
            </a:r>
          </a:p>
          <a:p>
            <a:r>
              <a:rPr lang="en-CA" sz="1100"/>
              <a:t>https://www.myfabrics.co.uk/24-453037-040_mother-of-pearl-button-roots-sunshine-yellow.html</a:t>
            </a:r>
          </a:p>
          <a:p>
            <a:r>
              <a:rPr lang="en-CA" sz="1100"/>
              <a:t>https://buttontopia.com.au/reddish-brown-plain-wood-large-button-4-holes-40mm-1-5-8/</a:t>
            </a:r>
          </a:p>
          <a:p>
            <a:r>
              <a:rPr lang="en-CA" sz="1100"/>
              <a:t>https://www.aliexpress.com/item/32849332625.html</a:t>
            </a:r>
          </a:p>
          <a:p>
            <a:r>
              <a:rPr lang="en-CA" sz="1100"/>
              <a:t>https://www.indiamart.com/proddetail/garment-plain-button-12193290548.html</a:t>
            </a:r>
          </a:p>
          <a:p>
            <a:r>
              <a:rPr lang="en-CA" sz="1100"/>
              <a:t>https://www.indiamart.com/proddetail/plastic-button-10119889348.html</a:t>
            </a:r>
          </a:p>
          <a:p>
            <a:r>
              <a:rPr lang="en-CA" sz="1100"/>
              <a:t>https://www.pixelscrapper.com/melo-vrijhof/designs/hello-hot-pink-button-asset-embellishment-4-hole-sewing</a:t>
            </a:r>
          </a:p>
          <a:p>
            <a:r>
              <a:rPr lang="en-CA" sz="1100"/>
              <a:t>https://webiconspng.com/icon/53760</a:t>
            </a:r>
          </a:p>
          <a:p>
            <a:r>
              <a:rPr lang="en-CA" sz="1100"/>
              <a:t>https://webiconspng.com/icon/53736</a:t>
            </a:r>
          </a:p>
          <a:p>
            <a:endParaRPr lang="en-CA" sz="1100"/>
          </a:p>
          <a:p>
            <a:endParaRPr lang="en-CA" sz="1100"/>
          </a:p>
          <a:p>
            <a:endParaRPr lang="en-CA" sz="1100"/>
          </a:p>
          <a:p>
            <a:endParaRPr lang="en-CA" sz="1100"/>
          </a:p>
          <a:p>
            <a:endParaRPr lang="en-CA" sz="1100"/>
          </a:p>
          <a:p>
            <a:endParaRPr lang="en-CA" sz="1100"/>
          </a:p>
        </p:txBody>
      </p:sp>
      <p:sp>
        <p:nvSpPr>
          <p:cNvPr id="4" name="Slide Number Placeholder 3"/>
          <p:cNvSpPr>
            <a:spLocks noGrp="1"/>
          </p:cNvSpPr>
          <p:nvPr>
            <p:ph type="sldNum" sz="quarter" idx="5"/>
          </p:nvPr>
        </p:nvSpPr>
        <p:spPr/>
        <p:txBody>
          <a:bodyPr/>
          <a:lstStyle/>
          <a:p>
            <a:fld id="{3EB05530-18B3-4D8D-AA46-1BA80417C9DF}" type="slidenum">
              <a:rPr lang="en-CA" smtClean="0"/>
              <a:t>13</a:t>
            </a:fld>
            <a:endParaRPr lang="en-CA"/>
          </a:p>
        </p:txBody>
      </p:sp>
    </p:spTree>
    <p:extLst>
      <p:ext uri="{BB962C8B-B14F-4D97-AF65-F5344CB8AC3E}">
        <p14:creationId xmlns:p14="http://schemas.microsoft.com/office/powerpoint/2010/main" val="290922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smtClean="0"/>
              <a:t>Have students</a:t>
            </a:r>
            <a:r>
              <a:rPr lang="en-CA" sz="1100" baseline="0" dirty="0" smtClean="0"/>
              <a:t> share their different ways of counting.  </a:t>
            </a:r>
          </a:p>
          <a:p>
            <a:endParaRPr lang="en-CA" sz="1100" baseline="0" dirty="0" smtClean="0"/>
          </a:p>
          <a:p>
            <a:r>
              <a:rPr lang="en-CA" sz="1100" dirty="0" smtClean="0"/>
              <a:t>https</a:t>
            </a:r>
            <a:r>
              <a:rPr lang="en-CA" sz="1100" dirty="0"/>
              <a:t>://thenounproject.com/term/clothes-button/730376/</a:t>
            </a:r>
          </a:p>
          <a:p>
            <a:r>
              <a:rPr lang="en-CA" sz="1100" dirty="0"/>
              <a:t>https://hobbii.com/plastikknap-18-mm-sort?store_id=10&amp;gclid=Cj0KCQiAw_H-BRD-ARIsALQE_2PVYjhVCx77Ae3X8jjsCD93w1t_067rbBmylQ7Cq2qCHdGXHK4m5pcaAvvOEALw_wcB</a:t>
            </a:r>
          </a:p>
          <a:p>
            <a:r>
              <a:rPr lang="en-CA" sz="1100" dirty="0"/>
              <a:t>https://www.onlinewebfonts.com/icon/62337</a:t>
            </a:r>
          </a:p>
          <a:p>
            <a:r>
              <a:rPr lang="en-CA" sz="1100" dirty="0"/>
              <a:t>https://pixabay.com/vectors/search/record%20button/</a:t>
            </a:r>
          </a:p>
          <a:p>
            <a:r>
              <a:rPr lang="en-CA" sz="1100" dirty="0"/>
              <a:t>https://pixy.org/2782713/</a:t>
            </a:r>
          </a:p>
          <a:p>
            <a:r>
              <a:rPr lang="en-CA" sz="1100" dirty="0"/>
              <a:t>https://www.dewyvenerius.com/en/product/shaman-stone-button-hollow-knight/</a:t>
            </a:r>
          </a:p>
          <a:p>
            <a:r>
              <a:rPr lang="en-CA" sz="1100" dirty="0"/>
              <a:t>https://www.dewyvenerius.com/en/product/gathering-swarm-button-hollow-knight/</a:t>
            </a:r>
          </a:p>
          <a:p>
            <a:r>
              <a:rPr lang="en-CA" sz="1100" dirty="0"/>
              <a:t>https://www.indiamart.com/proddetail/shirt-button-11877492897.html</a:t>
            </a:r>
          </a:p>
          <a:p>
            <a:r>
              <a:rPr lang="en-CA" sz="1100" dirty="0"/>
              <a:t>https://www.123rf.com/photo_29287257_blue-shirt-button.html</a:t>
            </a:r>
          </a:p>
          <a:p>
            <a:r>
              <a:rPr lang="en-CA" sz="1100" dirty="0"/>
              <a:t>https://shop.buttons.com/770012836100141-p/770012836100141.htm</a:t>
            </a:r>
          </a:p>
          <a:p>
            <a:r>
              <a:rPr lang="en-CA" sz="1100" dirty="0"/>
              <a:t>https://shop.buttons.com/770012836100361-p/770012836100361.htm</a:t>
            </a:r>
          </a:p>
          <a:p>
            <a:r>
              <a:rPr lang="en-CA" sz="1100" dirty="0"/>
              <a:t>https://dolejsi.si/en/products/buttons_and_accessories_made_of_plastic/women/shirt_buttons/1379/button_g_5128/</a:t>
            </a:r>
          </a:p>
          <a:p>
            <a:r>
              <a:rPr lang="en-CA" sz="1100" dirty="0"/>
              <a:t>https://shop.buttons.com/770012836100331-p/770012836100331.htm</a:t>
            </a:r>
          </a:p>
          <a:p>
            <a:r>
              <a:rPr lang="en-CA" sz="1100" dirty="0"/>
              <a:t>https://www.pinterest.ca/pin/482307441315092730/</a:t>
            </a:r>
          </a:p>
          <a:p>
            <a:r>
              <a:rPr lang="en-CA" sz="1100" dirty="0"/>
              <a:t>https://www.myfabrics.co.uk/24-453037-040_mother-of-pearl-button-roots-sunshine-yellow.html</a:t>
            </a:r>
          </a:p>
          <a:p>
            <a:r>
              <a:rPr lang="en-CA" sz="1100" dirty="0"/>
              <a:t>https://buttontopia.com.au/reddish-brown-plain-wood-large-button-4-holes-40mm-1-5-8/</a:t>
            </a:r>
          </a:p>
          <a:p>
            <a:r>
              <a:rPr lang="en-CA" sz="1100" dirty="0"/>
              <a:t>https://www.aliexpress.com/item/32849332625.html</a:t>
            </a:r>
          </a:p>
          <a:p>
            <a:r>
              <a:rPr lang="en-CA" sz="1100" dirty="0"/>
              <a:t>https://www.indiamart.com/proddetail/garment-plain-button-12193290548.html</a:t>
            </a:r>
          </a:p>
          <a:p>
            <a:r>
              <a:rPr lang="en-CA" sz="1100" dirty="0"/>
              <a:t>https://www.indiamart.com/proddetail/plastic-button-10119889348.html</a:t>
            </a:r>
          </a:p>
          <a:p>
            <a:r>
              <a:rPr lang="en-CA" sz="1100" dirty="0"/>
              <a:t>https://www.pixelscrapper.com/melo-vrijhof/designs/hello-hot-pink-button-asset-embellishment-4-hole-sewing</a:t>
            </a:r>
          </a:p>
          <a:p>
            <a:r>
              <a:rPr lang="en-CA" sz="1100" dirty="0"/>
              <a:t>https://webiconspng.com/icon/53760</a:t>
            </a:r>
          </a:p>
          <a:p>
            <a:r>
              <a:rPr lang="en-CA" sz="1100" dirty="0"/>
              <a:t>https://webiconspng.com/icon/53736</a:t>
            </a:r>
          </a:p>
          <a:p>
            <a:endParaRPr lang="en-CA" sz="1100" dirty="0"/>
          </a:p>
          <a:p>
            <a:endParaRPr lang="en-CA" sz="1100" dirty="0"/>
          </a:p>
          <a:p>
            <a:endParaRPr lang="en-CA" sz="1100" dirty="0"/>
          </a:p>
          <a:p>
            <a:endParaRPr lang="en-CA" sz="1100" dirty="0"/>
          </a:p>
          <a:p>
            <a:endParaRPr lang="en-CA" sz="1100" dirty="0"/>
          </a:p>
          <a:p>
            <a:endParaRPr lang="en-CA" sz="1100" dirty="0"/>
          </a:p>
        </p:txBody>
      </p:sp>
      <p:sp>
        <p:nvSpPr>
          <p:cNvPr id="4" name="Slide Number Placeholder 3"/>
          <p:cNvSpPr>
            <a:spLocks noGrp="1"/>
          </p:cNvSpPr>
          <p:nvPr>
            <p:ph type="sldNum" sz="quarter" idx="5"/>
          </p:nvPr>
        </p:nvSpPr>
        <p:spPr/>
        <p:txBody>
          <a:bodyPr/>
          <a:lstStyle/>
          <a:p>
            <a:fld id="{3EB05530-18B3-4D8D-AA46-1BA80417C9DF}" type="slidenum">
              <a:rPr lang="en-CA" smtClean="0"/>
              <a:t>14</a:t>
            </a:fld>
            <a:endParaRPr lang="en-CA"/>
          </a:p>
        </p:txBody>
      </p:sp>
    </p:spTree>
    <p:extLst>
      <p:ext uri="{BB962C8B-B14F-4D97-AF65-F5344CB8AC3E}">
        <p14:creationId xmlns:p14="http://schemas.microsoft.com/office/powerpoint/2010/main" val="1939442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smtClean="0"/>
              <a:t>Send</a:t>
            </a:r>
            <a:r>
              <a:rPr lang="en-CA" sz="1100" baseline="0" dirty="0" smtClean="0"/>
              <a:t> students the slide so they can count the buttons.  Students can work in breakout rooms and work as partners if this is available.</a:t>
            </a:r>
            <a:endParaRPr lang="en-CA" sz="1100" dirty="0" smtClean="0"/>
          </a:p>
          <a:p>
            <a:endParaRPr lang="en-CA" sz="1100" dirty="0" smtClean="0"/>
          </a:p>
          <a:p>
            <a:endParaRPr lang="en-CA" sz="1100" dirty="0" smtClean="0"/>
          </a:p>
          <a:p>
            <a:r>
              <a:rPr lang="en-CA" sz="1100" dirty="0" smtClean="0"/>
              <a:t>https</a:t>
            </a:r>
            <a:r>
              <a:rPr lang="en-CA" sz="1100" dirty="0"/>
              <a:t>://thenounproject.com/term/clothes-button/730376/</a:t>
            </a:r>
          </a:p>
          <a:p>
            <a:r>
              <a:rPr lang="en-CA" sz="1100" dirty="0"/>
              <a:t>https://hobbii.com/plastikknap-18-mm-sort?store_id=10&amp;gclid=Cj0KCQiAw_H-BRD-ARIsALQE_2PVYjhVCx77Ae3X8jjsCD93w1t_067rbBmylQ7Cq2qCHdGXHK4m5pcaAvvOEALw_wcB</a:t>
            </a:r>
          </a:p>
          <a:p>
            <a:r>
              <a:rPr lang="en-CA" sz="1100" dirty="0"/>
              <a:t>https://www.onlinewebfonts.com/icon/62337</a:t>
            </a:r>
          </a:p>
          <a:p>
            <a:r>
              <a:rPr lang="en-CA" sz="1100" dirty="0"/>
              <a:t>https://pixabay.com/vectors/search/record%20button/</a:t>
            </a:r>
          </a:p>
          <a:p>
            <a:r>
              <a:rPr lang="en-CA" sz="1100" dirty="0"/>
              <a:t>https://pixy.org/2782713/</a:t>
            </a:r>
          </a:p>
          <a:p>
            <a:r>
              <a:rPr lang="en-CA" sz="1100" dirty="0"/>
              <a:t>https://www.dewyvenerius.com/en/product/shaman-stone-button-hollow-knight/</a:t>
            </a:r>
          </a:p>
          <a:p>
            <a:r>
              <a:rPr lang="en-CA" sz="1100" dirty="0"/>
              <a:t>https://www.dewyvenerius.com/en/product/gathering-swarm-button-hollow-knight/</a:t>
            </a:r>
          </a:p>
          <a:p>
            <a:r>
              <a:rPr lang="en-CA" sz="1100" dirty="0"/>
              <a:t>https://www.indiamart.com/proddetail/shirt-button-11877492897.html</a:t>
            </a:r>
          </a:p>
          <a:p>
            <a:r>
              <a:rPr lang="en-CA" sz="1100" dirty="0"/>
              <a:t>https://www.123rf.com/photo_29287257_blue-shirt-button.html</a:t>
            </a:r>
          </a:p>
          <a:p>
            <a:r>
              <a:rPr lang="en-CA" sz="1100" dirty="0"/>
              <a:t>https://shop.buttons.com/770012836100141-p/770012836100141.htm</a:t>
            </a:r>
          </a:p>
          <a:p>
            <a:r>
              <a:rPr lang="en-CA" sz="1100" dirty="0"/>
              <a:t>https://shop.buttons.com/770012836100361-p/770012836100361.htm</a:t>
            </a:r>
          </a:p>
          <a:p>
            <a:r>
              <a:rPr lang="en-CA" sz="1100" dirty="0"/>
              <a:t>https://dolejsi.si/en/products/buttons_and_accessories_made_of_plastic/women/shirt_buttons/1379/button_g_5128/</a:t>
            </a:r>
          </a:p>
          <a:p>
            <a:r>
              <a:rPr lang="en-CA" sz="1100" dirty="0"/>
              <a:t>https://shop.buttons.com/770012836100331-p/770012836100331.htm</a:t>
            </a:r>
          </a:p>
          <a:p>
            <a:r>
              <a:rPr lang="en-CA" sz="1100" dirty="0"/>
              <a:t>https://www.pinterest.ca/pin/482307441315092730/</a:t>
            </a:r>
          </a:p>
          <a:p>
            <a:r>
              <a:rPr lang="en-CA" sz="1100" dirty="0"/>
              <a:t>https://www.myfabrics.co.uk/24-453037-040_mother-of-pearl-button-roots-sunshine-yellow.html</a:t>
            </a:r>
          </a:p>
          <a:p>
            <a:r>
              <a:rPr lang="en-CA" sz="1100" dirty="0"/>
              <a:t>https://buttontopia.com.au/reddish-brown-plain-wood-large-button-4-holes-40mm-1-5-8/</a:t>
            </a:r>
          </a:p>
          <a:p>
            <a:r>
              <a:rPr lang="en-CA" sz="1100" dirty="0"/>
              <a:t>https://www.aliexpress.com/item/32849332625.html</a:t>
            </a:r>
          </a:p>
          <a:p>
            <a:r>
              <a:rPr lang="en-CA" sz="1100" dirty="0"/>
              <a:t>https://www.indiamart.com/proddetail/garment-plain-button-12193290548.html</a:t>
            </a:r>
          </a:p>
          <a:p>
            <a:r>
              <a:rPr lang="en-CA" sz="1100" dirty="0"/>
              <a:t>https://www.indiamart.com/proddetail/plastic-button-10119889348.html</a:t>
            </a:r>
          </a:p>
          <a:p>
            <a:r>
              <a:rPr lang="en-CA" sz="1100" dirty="0"/>
              <a:t>https://www.pixelscrapper.com/melo-vrijhof/designs/hello-hot-pink-button-asset-embellishment-4-hole-sewing</a:t>
            </a:r>
          </a:p>
          <a:p>
            <a:r>
              <a:rPr lang="en-CA" sz="1100" dirty="0"/>
              <a:t>https://webiconspng.com/icon/53760</a:t>
            </a:r>
          </a:p>
          <a:p>
            <a:r>
              <a:rPr lang="en-CA" sz="1100" dirty="0"/>
              <a:t>https://webiconspng.com/icon/53736</a:t>
            </a:r>
          </a:p>
          <a:p>
            <a:endParaRPr lang="en-CA" sz="1100" dirty="0"/>
          </a:p>
          <a:p>
            <a:endParaRPr lang="en-CA" sz="1100" dirty="0"/>
          </a:p>
          <a:p>
            <a:endParaRPr lang="en-CA" sz="1100" dirty="0"/>
          </a:p>
          <a:p>
            <a:endParaRPr lang="en-CA" sz="1100" dirty="0"/>
          </a:p>
          <a:p>
            <a:endParaRPr lang="en-CA" sz="1100" dirty="0"/>
          </a:p>
          <a:p>
            <a:endParaRPr lang="en-CA" sz="1100" dirty="0"/>
          </a:p>
        </p:txBody>
      </p:sp>
      <p:sp>
        <p:nvSpPr>
          <p:cNvPr id="4" name="Slide Number Placeholder 3"/>
          <p:cNvSpPr>
            <a:spLocks noGrp="1"/>
          </p:cNvSpPr>
          <p:nvPr>
            <p:ph type="sldNum" sz="quarter" idx="5"/>
          </p:nvPr>
        </p:nvSpPr>
        <p:spPr/>
        <p:txBody>
          <a:bodyPr/>
          <a:lstStyle/>
          <a:p>
            <a:fld id="{3EB05530-18B3-4D8D-AA46-1BA80417C9DF}" type="slidenum">
              <a:rPr lang="en-CA" smtClean="0"/>
              <a:t>15</a:t>
            </a:fld>
            <a:endParaRPr lang="en-CA"/>
          </a:p>
        </p:txBody>
      </p:sp>
    </p:spTree>
    <p:extLst>
      <p:ext uri="{BB962C8B-B14F-4D97-AF65-F5344CB8AC3E}">
        <p14:creationId xmlns:p14="http://schemas.microsoft.com/office/powerpoint/2010/main" val="3133676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kern="1200" baseline="0" dirty="0">
                <a:solidFill>
                  <a:schemeClr val="tx1"/>
                </a:solidFill>
                <a:effectLst/>
                <a:latin typeface="+mn-lt"/>
                <a:ea typeface="+mn-ea"/>
                <a:cs typeface="+mn-cs"/>
              </a:rPr>
              <a:t>Within the editing mode of PowerPoint, you can move the buttons around in the different ways students suggest.  Four slides have been created to show the different ways students counted the collections.  Duplicate the slide if more slides are needed.</a:t>
            </a:r>
          </a:p>
          <a:p>
            <a:endParaRPr lang="en-CA" sz="1100" dirty="0"/>
          </a:p>
          <a:p>
            <a:endParaRPr lang="en-CA" sz="1100" dirty="0"/>
          </a:p>
          <a:p>
            <a:r>
              <a:rPr lang="en-CA" sz="1100" dirty="0"/>
              <a:t>ttps://thenounproject.com/term/clothes-button/730376/</a:t>
            </a:r>
          </a:p>
          <a:p>
            <a:r>
              <a:rPr lang="en-CA" sz="1100" dirty="0"/>
              <a:t>https://hobbii.com/plastikknap-18-mm-sort?store_id=10&amp;gclid=Cj0KCQiAw_H-BRD-ARIsALQE_2PVYjhVCx77Ae3X8jjsCD93w1t_067rbBmylQ7Cq2qCHdGXHK4m5pcaAvvOEALw_wcB</a:t>
            </a:r>
          </a:p>
          <a:p>
            <a:r>
              <a:rPr lang="en-CA" sz="1100" dirty="0"/>
              <a:t>https://www.onlinewebfonts.com/icon/62337</a:t>
            </a:r>
          </a:p>
          <a:p>
            <a:r>
              <a:rPr lang="en-CA" sz="1100" dirty="0"/>
              <a:t>https://pixabay.com/vectors/search/record%20button/</a:t>
            </a:r>
          </a:p>
          <a:p>
            <a:r>
              <a:rPr lang="en-CA" sz="1100" dirty="0"/>
              <a:t>https://pixy.org/2782713/</a:t>
            </a:r>
          </a:p>
          <a:p>
            <a:r>
              <a:rPr lang="en-CA" sz="1100" dirty="0"/>
              <a:t>https://www.dewyvenerius.com/en/product/shaman-stone-button-hollow-knight/</a:t>
            </a:r>
          </a:p>
          <a:p>
            <a:r>
              <a:rPr lang="en-CA" sz="1100" dirty="0"/>
              <a:t>https://www.dewyvenerius.com/en/product/gathering-swarm-button-hollow-knight/</a:t>
            </a:r>
          </a:p>
          <a:p>
            <a:r>
              <a:rPr lang="en-CA" sz="1100" dirty="0"/>
              <a:t>https://www.indiamart.com/proddetail/shirt-button-11877492897.html</a:t>
            </a:r>
          </a:p>
          <a:p>
            <a:r>
              <a:rPr lang="en-CA" sz="1100" dirty="0"/>
              <a:t>https://www.123rf.com/photo_29287257_blue-shirt-button.html</a:t>
            </a:r>
          </a:p>
          <a:p>
            <a:r>
              <a:rPr lang="en-CA" sz="1100" dirty="0"/>
              <a:t>https://shop.buttons.com/770012836100141-p/770012836100141.htm</a:t>
            </a:r>
          </a:p>
          <a:p>
            <a:r>
              <a:rPr lang="en-CA" sz="1100" dirty="0"/>
              <a:t>https://shop.buttons.com/770012836100361-p/770012836100361.htm</a:t>
            </a:r>
          </a:p>
          <a:p>
            <a:r>
              <a:rPr lang="en-CA" sz="1100" dirty="0"/>
              <a:t>https://dolejsi.si/en/products/buttons_and_accessories_made_of_plastic/women/shirt_buttons/1379/button_g_5128/</a:t>
            </a:r>
          </a:p>
          <a:p>
            <a:r>
              <a:rPr lang="en-CA" sz="1100" dirty="0"/>
              <a:t>https://shop.buttons.com/770012836100331-p/770012836100331.htm</a:t>
            </a:r>
          </a:p>
          <a:p>
            <a:r>
              <a:rPr lang="en-CA" sz="1100" dirty="0"/>
              <a:t>https://www.pinterest.ca/pin/482307441315092730/</a:t>
            </a:r>
          </a:p>
          <a:p>
            <a:r>
              <a:rPr lang="en-CA" sz="1100" dirty="0"/>
              <a:t>https://www.myfabrics.co.uk/24-453037-040_mother-of-pearl-button-roots-sunshine-yellow.html</a:t>
            </a:r>
          </a:p>
          <a:p>
            <a:r>
              <a:rPr lang="en-CA" sz="1100" dirty="0"/>
              <a:t>https://buttontopia.com.au/reddish-brown-plain-wood-large-button-4-holes-40mm-1-5-8/</a:t>
            </a:r>
          </a:p>
          <a:p>
            <a:r>
              <a:rPr lang="en-CA" sz="1100" dirty="0"/>
              <a:t>https://www.aliexpress.com/item/32849332625.html</a:t>
            </a:r>
          </a:p>
          <a:p>
            <a:r>
              <a:rPr lang="en-CA" sz="1100" dirty="0"/>
              <a:t>https://www.indiamart.com/proddetail/garment-plain-button-12193290548.html</a:t>
            </a:r>
          </a:p>
          <a:p>
            <a:r>
              <a:rPr lang="en-CA" sz="1100" dirty="0"/>
              <a:t>https://www.indiamart.com/proddetail/plastic-button-10119889348.html</a:t>
            </a:r>
          </a:p>
          <a:p>
            <a:r>
              <a:rPr lang="en-CA" sz="1100" dirty="0"/>
              <a:t>https://www.pixelscrapper.com/melo-vrijhof/designs/hello-hot-pink-button-asset-embellishment-4-hole-sewing</a:t>
            </a:r>
          </a:p>
          <a:p>
            <a:r>
              <a:rPr lang="en-CA" sz="1100" dirty="0"/>
              <a:t>https://webiconspng.com/icon/53760</a:t>
            </a:r>
          </a:p>
          <a:p>
            <a:r>
              <a:rPr lang="en-CA" sz="1100" dirty="0"/>
              <a:t>https://webiconspng.com/icon/53736</a:t>
            </a:r>
          </a:p>
          <a:p>
            <a:endParaRPr lang="en-CA" sz="1100" dirty="0"/>
          </a:p>
          <a:p>
            <a:endParaRPr lang="en-CA" sz="1100" dirty="0"/>
          </a:p>
          <a:p>
            <a:endParaRPr lang="en-CA" sz="1100" dirty="0"/>
          </a:p>
          <a:p>
            <a:endParaRPr lang="en-CA" sz="1100" dirty="0"/>
          </a:p>
          <a:p>
            <a:endParaRPr lang="en-CA" sz="1100" dirty="0"/>
          </a:p>
          <a:p>
            <a:endParaRPr lang="en-CA" sz="1100" dirty="0"/>
          </a:p>
        </p:txBody>
      </p:sp>
      <p:sp>
        <p:nvSpPr>
          <p:cNvPr id="4" name="Slide Number Placeholder 3"/>
          <p:cNvSpPr>
            <a:spLocks noGrp="1"/>
          </p:cNvSpPr>
          <p:nvPr>
            <p:ph type="sldNum" sz="quarter" idx="5"/>
          </p:nvPr>
        </p:nvSpPr>
        <p:spPr/>
        <p:txBody>
          <a:bodyPr/>
          <a:lstStyle/>
          <a:p>
            <a:fld id="{3EB05530-18B3-4D8D-AA46-1BA80417C9DF}" type="slidenum">
              <a:rPr lang="en-CA" smtClean="0"/>
              <a:t>16</a:t>
            </a:fld>
            <a:endParaRPr lang="en-CA"/>
          </a:p>
        </p:txBody>
      </p:sp>
    </p:spTree>
    <p:extLst>
      <p:ext uri="{BB962C8B-B14F-4D97-AF65-F5344CB8AC3E}">
        <p14:creationId xmlns:p14="http://schemas.microsoft.com/office/powerpoint/2010/main" val="3072785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kern="1200" baseline="0" dirty="0">
                <a:solidFill>
                  <a:schemeClr val="tx1"/>
                </a:solidFill>
                <a:effectLst/>
                <a:latin typeface="+mn-lt"/>
                <a:ea typeface="+mn-ea"/>
                <a:cs typeface="+mn-cs"/>
              </a:rPr>
              <a:t>This is one example students may share.  We want students to </a:t>
            </a:r>
            <a:r>
              <a:rPr lang="en-CA" sz="1100" kern="1200" dirty="0">
                <a:solidFill>
                  <a:schemeClr val="tx1"/>
                </a:solidFill>
                <a:effectLst/>
                <a:latin typeface="+mn-lt"/>
                <a:ea typeface="+mn-ea"/>
                <a:cs typeface="+mn-cs"/>
              </a:rPr>
              <a:t>move toward increasingly sophisticated and efficient strategies, like counting by tens but this may take time.  If students have access to ten frames, or five frames, that will help with their grouping. </a:t>
            </a:r>
            <a:endParaRPr lang="en-CA" sz="11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kern="1200" baseline="0" dirty="0">
                <a:solidFill>
                  <a:schemeClr val="tx1"/>
                </a:solidFill>
                <a:effectLst/>
                <a:latin typeface="+mn-lt"/>
                <a:ea typeface="+mn-ea"/>
                <a:cs typeface="+mn-cs"/>
              </a:rPr>
              <a:t>With continued experience and guiding questions, students should learn to group items. </a:t>
            </a:r>
            <a:r>
              <a:rPr lang="en-CA" sz="1100" kern="1200" baseline="0" dirty="0" smtClean="0">
                <a:solidFill>
                  <a:schemeClr val="tx1"/>
                </a:solidFill>
                <a:effectLst/>
                <a:latin typeface="+mn-lt"/>
                <a:ea typeface="+mn-ea"/>
                <a:cs typeface="+mn-cs"/>
              </a:rPr>
              <a:t> needed</a:t>
            </a:r>
            <a:r>
              <a:rPr lang="en-CA" sz="1100" kern="1200" baseline="0" dirty="0">
                <a:solidFill>
                  <a:schemeClr val="tx1"/>
                </a:solidFill>
                <a:effectLst/>
                <a:latin typeface="+mn-lt"/>
                <a:ea typeface="+mn-ea"/>
                <a:cs typeface="+mn-cs"/>
              </a:rPr>
              <a:t>.</a:t>
            </a:r>
          </a:p>
          <a:p>
            <a:endParaRPr lang="en-CA" sz="1100" dirty="0"/>
          </a:p>
          <a:p>
            <a:endParaRPr lang="en-CA" sz="1100" dirty="0"/>
          </a:p>
          <a:p>
            <a:r>
              <a:rPr lang="en-CA" sz="1100" dirty="0"/>
              <a:t>ttps://thenounproject.com/term/clothes-button/730376/</a:t>
            </a:r>
          </a:p>
          <a:p>
            <a:r>
              <a:rPr lang="en-CA" sz="1100" dirty="0"/>
              <a:t>https://hobbii.com/plastikknap-18-mm-sort?store_id=10&amp;gclid=Cj0KCQiAw_H-BRD-ARIsALQE_2PVYjhVCx77Ae3X8jjsCD93w1t_067rbBmylQ7Cq2qCHdGXHK4m5pcaAvvOEALw_wcB</a:t>
            </a:r>
          </a:p>
          <a:p>
            <a:r>
              <a:rPr lang="en-CA" sz="1100" dirty="0"/>
              <a:t>https://www.onlinewebfonts.com/icon/62337</a:t>
            </a:r>
          </a:p>
          <a:p>
            <a:r>
              <a:rPr lang="en-CA" sz="1100" dirty="0"/>
              <a:t>https://pixabay.com/vectors/search/record%20button/</a:t>
            </a:r>
          </a:p>
          <a:p>
            <a:r>
              <a:rPr lang="en-CA" sz="1100" dirty="0"/>
              <a:t>https://pixy.org/2782713/</a:t>
            </a:r>
          </a:p>
          <a:p>
            <a:r>
              <a:rPr lang="en-CA" sz="1100" dirty="0"/>
              <a:t>https://www.dewyvenerius.com/en/product/shaman-stone-button-hollow-knight/</a:t>
            </a:r>
          </a:p>
          <a:p>
            <a:r>
              <a:rPr lang="en-CA" sz="1100" dirty="0"/>
              <a:t>https://www.dewyvenerius.com/en/product/gathering-swarm-button-hollow-knight/</a:t>
            </a:r>
          </a:p>
          <a:p>
            <a:r>
              <a:rPr lang="en-CA" sz="1100" dirty="0"/>
              <a:t>https://www.indiamart.com/proddetail/shirt-button-11877492897.html</a:t>
            </a:r>
          </a:p>
          <a:p>
            <a:r>
              <a:rPr lang="en-CA" sz="1100" dirty="0"/>
              <a:t>https://www.123rf.com/photo_29287257_blue-shirt-button.html</a:t>
            </a:r>
          </a:p>
          <a:p>
            <a:r>
              <a:rPr lang="en-CA" sz="1100" dirty="0"/>
              <a:t>https://shop.buttons.com/770012836100141-p/770012836100141.htm</a:t>
            </a:r>
          </a:p>
          <a:p>
            <a:r>
              <a:rPr lang="en-CA" sz="1100" dirty="0"/>
              <a:t>https://shop.buttons.com/770012836100361-p/770012836100361.htm</a:t>
            </a:r>
          </a:p>
          <a:p>
            <a:r>
              <a:rPr lang="en-CA" sz="1100" dirty="0"/>
              <a:t>https://dolejsi.si/en/products/buttons_and_accessories_made_of_plastic/women/shirt_buttons/1379/button_g_5128/</a:t>
            </a:r>
          </a:p>
          <a:p>
            <a:r>
              <a:rPr lang="en-CA" sz="1100" dirty="0"/>
              <a:t>https://shop.buttons.com/770012836100331-p/770012836100331.htm</a:t>
            </a:r>
          </a:p>
          <a:p>
            <a:r>
              <a:rPr lang="en-CA" sz="1100" dirty="0"/>
              <a:t>https://www.pinterest.ca/pin/482307441315092730/</a:t>
            </a:r>
          </a:p>
          <a:p>
            <a:r>
              <a:rPr lang="en-CA" sz="1100" dirty="0"/>
              <a:t>https://www.myfabrics.co.uk/24-453037-040_mother-of-pearl-button-roots-sunshine-yellow.html</a:t>
            </a:r>
          </a:p>
          <a:p>
            <a:r>
              <a:rPr lang="en-CA" sz="1100" dirty="0"/>
              <a:t>https://buttontopia.com.au/reddish-brown-plain-wood-large-button-4-holes-40mm-1-5-8/</a:t>
            </a:r>
          </a:p>
          <a:p>
            <a:r>
              <a:rPr lang="en-CA" sz="1100" dirty="0"/>
              <a:t>https://www.aliexpress.com/item/32849332625.html</a:t>
            </a:r>
          </a:p>
          <a:p>
            <a:r>
              <a:rPr lang="en-CA" sz="1100" dirty="0"/>
              <a:t>https://www.indiamart.com/proddetail/garment-plain-button-12193290548.html</a:t>
            </a:r>
          </a:p>
          <a:p>
            <a:r>
              <a:rPr lang="en-CA" sz="1100" dirty="0"/>
              <a:t>https://www.indiamart.com/proddetail/plastic-button-10119889348.html</a:t>
            </a:r>
          </a:p>
          <a:p>
            <a:r>
              <a:rPr lang="en-CA" sz="1100" dirty="0"/>
              <a:t>https://www.pixelscrapper.com/melo-vrijhof/designs/hello-hot-pink-button-asset-embellishment-4-hole-sewing</a:t>
            </a:r>
          </a:p>
          <a:p>
            <a:r>
              <a:rPr lang="en-CA" sz="1100" dirty="0"/>
              <a:t>https://webiconspng.com/icon/53760</a:t>
            </a:r>
          </a:p>
          <a:p>
            <a:r>
              <a:rPr lang="en-CA" sz="1100" dirty="0"/>
              <a:t>https://webiconspng.com/icon/53736</a:t>
            </a:r>
          </a:p>
          <a:p>
            <a:endParaRPr lang="en-CA" sz="1100" dirty="0"/>
          </a:p>
          <a:p>
            <a:endParaRPr lang="en-CA" sz="1100" dirty="0"/>
          </a:p>
          <a:p>
            <a:endParaRPr lang="en-CA" sz="1100" dirty="0"/>
          </a:p>
          <a:p>
            <a:endParaRPr lang="en-CA" sz="1100" dirty="0"/>
          </a:p>
          <a:p>
            <a:endParaRPr lang="en-CA" sz="1100" dirty="0"/>
          </a:p>
          <a:p>
            <a:endParaRPr lang="en-CA" sz="1100" dirty="0"/>
          </a:p>
        </p:txBody>
      </p:sp>
      <p:sp>
        <p:nvSpPr>
          <p:cNvPr id="4" name="Slide Number Placeholder 3"/>
          <p:cNvSpPr>
            <a:spLocks noGrp="1"/>
          </p:cNvSpPr>
          <p:nvPr>
            <p:ph type="sldNum" sz="quarter" idx="5"/>
          </p:nvPr>
        </p:nvSpPr>
        <p:spPr/>
        <p:txBody>
          <a:bodyPr/>
          <a:lstStyle/>
          <a:p>
            <a:fld id="{3EB05530-18B3-4D8D-AA46-1BA80417C9DF}" type="slidenum">
              <a:rPr lang="en-CA" smtClean="0"/>
              <a:t>17</a:t>
            </a:fld>
            <a:endParaRPr lang="en-CA"/>
          </a:p>
        </p:txBody>
      </p:sp>
    </p:spTree>
    <p:extLst>
      <p:ext uri="{BB962C8B-B14F-4D97-AF65-F5344CB8AC3E}">
        <p14:creationId xmlns:p14="http://schemas.microsoft.com/office/powerpoint/2010/main" val="4159356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solidFill>
                  <a:schemeClr val="tx1"/>
                </a:solidFill>
                <a:effectLst/>
                <a:latin typeface="+mn-lt"/>
                <a:ea typeface="+mn-ea"/>
                <a:cs typeface="+mn-cs"/>
              </a:rPr>
              <a:t>You may suggest tools to help students keep track of their count.  Empty five frames and ten frames can be used from the </a:t>
            </a:r>
            <a:r>
              <a:rPr lang="en-CA" sz="1200" u="none" kern="1200" baseline="0" dirty="0">
                <a:solidFill>
                  <a:schemeClr val="tx1"/>
                </a:solidFill>
                <a:effectLst/>
                <a:latin typeface="+mn-lt"/>
                <a:ea typeface="+mn-ea"/>
                <a:cs typeface="+mn-cs"/>
                <a:hlinkClick r:id="rId3"/>
              </a:rPr>
              <a:t>Math Tool Kits: Tools to Support Thinking and Learning in the Early Years' Mathematics Classroom</a:t>
            </a:r>
            <a:r>
              <a:rPr lang="en-CA" sz="1200" u="none" kern="1200" baseline="0" dirty="0">
                <a:solidFill>
                  <a:schemeClr val="tx1"/>
                </a:solidFill>
                <a:effectLst/>
                <a:latin typeface="+mn-lt"/>
                <a:ea typeface="+mn-ea"/>
                <a:cs typeface="+mn-cs"/>
              </a:rPr>
              <a:t> (https://www.edu.gov.mb.ca/k12/cur/math/math_toolkit/).  The five and </a:t>
            </a:r>
            <a:r>
              <a:rPr lang="en-CA" sz="1200" kern="1200" baseline="0" dirty="0">
                <a:solidFill>
                  <a:schemeClr val="tx1"/>
                </a:solidFill>
                <a:effectLst/>
                <a:latin typeface="+mn-lt"/>
                <a:ea typeface="+mn-ea"/>
                <a:cs typeface="+mn-cs"/>
              </a:rPr>
              <a:t>ten frame from this slide could be cut and pasted onto other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244198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1" kern="1200" dirty="0">
                <a:solidFill>
                  <a:schemeClr val="tx1"/>
                </a:solidFill>
                <a:effectLst/>
                <a:latin typeface="+mn-lt"/>
                <a:ea typeface="+mn-ea"/>
                <a:cs typeface="+mn-cs"/>
              </a:rPr>
              <a:t>Observations: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What mathematical thinking did students show?</a:t>
            </a:r>
          </a:p>
          <a:p>
            <a:r>
              <a:rPr lang="en-CA" sz="1200" kern="1200" dirty="0">
                <a:solidFill>
                  <a:schemeClr val="tx1"/>
                </a:solidFill>
                <a:effectLst/>
                <a:latin typeface="+mn-lt"/>
                <a:ea typeface="+mn-ea"/>
                <a:cs typeface="+mn-cs"/>
              </a:rPr>
              <a:t>How did the group organize the collection? Let them show you their thinking. Was it efficient for the count?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Discuss the questions and</a:t>
            </a:r>
            <a:r>
              <a:rPr lang="en-CA" sz="1200" kern="1200" baseline="0" dirty="0">
                <a:solidFill>
                  <a:schemeClr val="tx1"/>
                </a:solidFill>
                <a:effectLst/>
                <a:latin typeface="+mn-lt"/>
                <a:ea typeface="+mn-ea"/>
                <a:cs typeface="+mn-cs"/>
              </a:rPr>
              <a:t> let students share their thinking.  You can listen to reflections or have students write about and send you their reflections.  Choose two questions for students to share in breakout rooms if </a:t>
            </a:r>
            <a:r>
              <a:rPr lang="en-CA" sz="1200" kern="1200" baseline="0" dirty="0" smtClean="0">
                <a:solidFill>
                  <a:schemeClr val="tx1"/>
                </a:solidFill>
                <a:effectLst/>
                <a:latin typeface="+mn-lt"/>
                <a:ea typeface="+mn-ea"/>
                <a:cs typeface="+mn-cs"/>
              </a:rPr>
              <a:t>this </a:t>
            </a:r>
            <a:r>
              <a:rPr lang="en-CA" sz="1200" kern="1200" baseline="0" dirty="0">
                <a:solidFill>
                  <a:schemeClr val="tx1"/>
                </a:solidFill>
                <a:effectLst/>
                <a:latin typeface="+mn-lt"/>
                <a:ea typeface="+mn-ea"/>
                <a:cs typeface="+mn-cs"/>
              </a:rPr>
              <a:t>is available.   </a:t>
            </a:r>
            <a:endParaRPr lang="en-CA" sz="1200" kern="1200" dirty="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116089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smtClean="0"/>
              <a:t>1.  Opening</a:t>
            </a:r>
            <a:r>
              <a:rPr lang="en-CA" baseline="0" dirty="0" smtClean="0"/>
              <a:t> Routine</a:t>
            </a:r>
            <a:r>
              <a:rPr lang="en-CA" dirty="0" smtClean="0"/>
              <a:t> – number talk to get students thinking and sharing ideas</a:t>
            </a:r>
          </a:p>
          <a:p>
            <a:pPr marL="0" indent="0">
              <a:buNone/>
            </a:pPr>
            <a:r>
              <a:rPr lang="en-CA" dirty="0" smtClean="0"/>
              <a:t>2.  Work it out - </a:t>
            </a:r>
            <a:r>
              <a:rPr lang="en-CA" sz="1200" noProof="0" dirty="0" smtClean="0"/>
              <a:t>These are learning experiences for each lesson. </a:t>
            </a:r>
            <a:r>
              <a:rPr lang="en-CA" sz="1200" dirty="0" smtClean="0"/>
              <a:t>Lessons can be done with the whole class, small groups or individuals</a:t>
            </a:r>
            <a:r>
              <a:rPr lang="en-CA" baseline="0" dirty="0" smtClean="0"/>
              <a:t>   Depending on the set up available, you can put students into breakout rooms to work on the lessons together.  </a:t>
            </a:r>
            <a:endParaRPr lang="en-CA" dirty="0" smtClean="0"/>
          </a:p>
          <a:p>
            <a:pPr marL="0" indent="0">
              <a:buNone/>
            </a:pPr>
            <a:r>
              <a:rPr lang="en-CA" dirty="0" smtClean="0"/>
              <a:t>3.  Debrie</a:t>
            </a:r>
            <a:r>
              <a:rPr lang="en-CA" baseline="0" dirty="0" smtClean="0"/>
              <a:t>f and Consolidation</a:t>
            </a:r>
            <a:r>
              <a:rPr lang="en-CA" dirty="0" smtClean="0"/>
              <a:t>– Learning</a:t>
            </a:r>
            <a:r>
              <a:rPr lang="en-CA" baseline="0" dirty="0" smtClean="0"/>
              <a:t> experiences that involve </a:t>
            </a:r>
            <a:r>
              <a:rPr lang="en-CA" dirty="0" smtClean="0"/>
              <a:t>reflections,</a:t>
            </a:r>
            <a:r>
              <a:rPr lang="en-CA" baseline="0" dirty="0" smtClean="0"/>
              <a:t> </a:t>
            </a:r>
            <a:r>
              <a:rPr lang="en-CA" dirty="0" smtClean="0"/>
              <a:t>assessments,</a:t>
            </a:r>
            <a:r>
              <a:rPr lang="en-CA" baseline="0" dirty="0" smtClean="0"/>
              <a:t> </a:t>
            </a:r>
            <a:r>
              <a:rPr lang="en-CA" dirty="0" smtClean="0"/>
              <a:t>further consolidation or extensions.</a:t>
            </a:r>
          </a:p>
          <a:p>
            <a:endParaRPr lang="en-US" dirty="0" smtClean="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9164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484053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1" kern="1200" dirty="0">
                <a:solidFill>
                  <a:schemeClr val="tx1"/>
                </a:solidFill>
                <a:effectLst/>
                <a:latin typeface="+mn-lt"/>
                <a:ea typeface="+mn-ea"/>
                <a:cs typeface="+mn-cs"/>
              </a:rPr>
              <a:t>One</a:t>
            </a:r>
            <a:r>
              <a:rPr lang="en-CA" sz="1200" b="1" kern="1200" baseline="0" dirty="0">
                <a:solidFill>
                  <a:schemeClr val="tx1"/>
                </a:solidFill>
                <a:effectLst/>
                <a:latin typeface="+mn-lt"/>
                <a:ea typeface="+mn-ea"/>
                <a:cs typeface="+mn-cs"/>
              </a:rPr>
              <a:t> of the counting principles is stable order.  </a:t>
            </a:r>
            <a:r>
              <a:rPr lang="en-CA" sz="1200" b="0" kern="1200" baseline="0" dirty="0">
                <a:solidFill>
                  <a:schemeClr val="tx1"/>
                </a:solidFill>
                <a:effectLst/>
                <a:latin typeface="+mn-lt"/>
                <a:ea typeface="+mn-ea"/>
                <a:cs typeface="+mn-cs"/>
              </a:rPr>
              <a:t>Stable order are the w</a:t>
            </a:r>
            <a:r>
              <a:rPr lang="en-CA" sz="1200" b="0" i="0" u="none" strike="noStrike" kern="1200" baseline="0" dirty="0">
                <a:solidFill>
                  <a:schemeClr val="tx1"/>
                </a:solidFill>
                <a:latin typeface="+mn-lt"/>
                <a:ea typeface="+mn-ea"/>
                <a:cs typeface="+mn-cs"/>
              </a:rPr>
              <a:t>ords used in </a:t>
            </a:r>
            <a:r>
              <a:rPr lang="en-CA" sz="1200" b="0" i="0" u="none" strike="noStrike" kern="1200" baseline="0" dirty="0" smtClean="0">
                <a:solidFill>
                  <a:schemeClr val="tx1"/>
                </a:solidFill>
                <a:latin typeface="+mn-lt"/>
                <a:ea typeface="+mn-ea"/>
                <a:cs typeface="+mn-cs"/>
              </a:rPr>
              <a:t>counting and </a:t>
            </a:r>
            <a:r>
              <a:rPr lang="en-CA" sz="1200" b="0" i="0" u="none" strike="noStrike" kern="1200" baseline="0" dirty="0">
                <a:solidFill>
                  <a:schemeClr val="tx1"/>
                </a:solidFill>
                <a:latin typeface="+mn-lt"/>
                <a:ea typeface="+mn-ea"/>
                <a:cs typeface="+mn-cs"/>
              </a:rPr>
              <a:t>must be the same sequence of words used from</a:t>
            </a:r>
          </a:p>
          <a:p>
            <a:r>
              <a:rPr lang="en-CA" sz="1200" b="0" i="0" u="none" strike="noStrike" kern="1200" baseline="0" dirty="0">
                <a:solidFill>
                  <a:schemeClr val="tx1"/>
                </a:solidFill>
                <a:latin typeface="+mn-lt"/>
                <a:ea typeface="+mn-ea"/>
                <a:cs typeface="+mn-cs"/>
              </a:rPr>
              <a:t>one count to the next.</a:t>
            </a:r>
            <a:r>
              <a:rPr lang="en-CA" sz="1200" b="0" kern="1200" baseline="0" dirty="0">
                <a:solidFill>
                  <a:schemeClr val="tx1"/>
                </a:solidFill>
                <a:effectLst/>
                <a:latin typeface="+mn-lt"/>
                <a:ea typeface="+mn-ea"/>
                <a:cs typeface="+mn-cs"/>
              </a:rPr>
              <a:t> Helping students acquire the flexibility to count on and count backwards will take time but will help build an understanding of counting and quantity.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baseline="0" dirty="0">
                <a:solidFill>
                  <a:schemeClr val="tx1"/>
                </a:solidFill>
                <a:effectLst/>
                <a:latin typeface="+mn-lt"/>
                <a:ea typeface="+mn-ea"/>
                <a:cs typeface="+mn-cs"/>
              </a:rPr>
              <a:t>If you observed students miscounting try intentionally miscounting and asking the student to tell what number you missed.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Change the Count</a:t>
            </a:r>
            <a:r>
              <a:rPr lang="en-CA" sz="1200" kern="1200" dirty="0">
                <a:solidFill>
                  <a:schemeClr val="tx1"/>
                </a:solidFill>
                <a:effectLst/>
                <a:latin typeface="+mn-lt"/>
                <a:ea typeface="+mn-ea"/>
                <a:cs typeface="+mn-cs"/>
              </a:rPr>
              <a:t> – Start counting together from a given starting point. After a short time clap your hands and </a:t>
            </a:r>
            <a:r>
              <a:rPr lang="en-CA" sz="1200" kern="1200" dirty="0" smtClean="0">
                <a:solidFill>
                  <a:schemeClr val="tx1"/>
                </a:solidFill>
                <a:effectLst/>
                <a:latin typeface="+mn-lt"/>
                <a:ea typeface="+mn-ea"/>
                <a:cs typeface="+mn-cs"/>
              </a:rPr>
              <a:t>move on</a:t>
            </a:r>
            <a:r>
              <a:rPr lang="en-CA" sz="1200" kern="1200" baseline="0" dirty="0" smtClean="0">
                <a:solidFill>
                  <a:schemeClr val="tx1"/>
                </a:solidFill>
                <a:effectLst/>
                <a:latin typeface="+mn-lt"/>
                <a:ea typeface="+mn-ea"/>
                <a:cs typeface="+mn-cs"/>
              </a:rPr>
              <a:t> to the next count. </a:t>
            </a:r>
            <a:r>
              <a:rPr lang="en-CA" dirty="0" smtClean="0"/>
              <a:t>For example: The number 8 is shown in the slide, students will starting counting the next number until you clap or give a signal.  Switch slides and start at another number.</a:t>
            </a:r>
            <a:r>
              <a:rPr lang="en-CA" baseline="0" dirty="0" smtClean="0"/>
              <a:t>  The emoji tells students to count forwards or backwards.  Explain the directions for the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Different numbers have been placed on the slide</a:t>
            </a:r>
            <a:r>
              <a:rPr lang="en-CA" sz="1200" kern="1200" baseline="0" dirty="0">
                <a:solidFill>
                  <a:schemeClr val="tx1"/>
                </a:solidFill>
                <a:effectLst/>
                <a:latin typeface="+mn-lt"/>
                <a:ea typeface="+mn-ea"/>
                <a:cs typeface="+mn-cs"/>
              </a:rPr>
              <a:t> to help with the count.  Students can use number charts found in the </a:t>
            </a:r>
            <a:r>
              <a:rPr lang="en-CA" sz="1200" u="none" kern="1200" baseline="0" dirty="0">
                <a:solidFill>
                  <a:schemeClr val="tx1"/>
                </a:solidFill>
                <a:effectLst/>
                <a:latin typeface="+mn-lt"/>
                <a:ea typeface="+mn-ea"/>
                <a:cs typeface="+mn-cs"/>
                <a:hlinkClick r:id="rId3"/>
              </a:rPr>
              <a:t>Math Tool Kits: Tools to Support Thinking and Learning in the Early Years' Mathematics Classroom</a:t>
            </a:r>
            <a:r>
              <a:rPr lang="en-CA" sz="1200" u="none" kern="1200" baseline="0" dirty="0">
                <a:solidFill>
                  <a:schemeClr val="tx1"/>
                </a:solidFill>
                <a:effectLst/>
                <a:latin typeface="+mn-lt"/>
                <a:ea typeface="+mn-ea"/>
                <a:cs typeface="+mn-cs"/>
              </a:rPr>
              <a:t> (https://www.edu.gov.mb.ca/k12/cur/math/math_toolkit/).</a:t>
            </a:r>
            <a:endParaRPr lang="en-CA" sz="1200" kern="1200" dirty="0">
              <a:solidFill>
                <a:schemeClr val="tx1"/>
              </a:solidFill>
              <a:effectLst/>
              <a:latin typeface="+mn-lt"/>
              <a:ea typeface="+mn-ea"/>
              <a:cs typeface="+mn-cs"/>
            </a:endParaRPr>
          </a:p>
          <a:p>
            <a:endParaRPr lang="en-CA" dirty="0"/>
          </a:p>
          <a:p>
            <a:endParaRPr lang="en-CA" baseline="0" dirty="0"/>
          </a:p>
          <a:p>
            <a:r>
              <a:rPr lang="en-CA" sz="1200" b="0" i="0" u="none" strike="noStrike" kern="1200" baseline="0" dirty="0">
                <a:solidFill>
                  <a:schemeClr val="tx1"/>
                </a:solidFill>
                <a:latin typeface="+mn-lt"/>
                <a:ea typeface="+mn-ea"/>
                <a:cs typeface="+mn-cs"/>
              </a:rPr>
              <a:t>In counting on, the students count forwards beginning at any number. Counting back is challenging for many young students, and students need many opportunities to gain skill and confidence in counting backwards from different numbers.</a:t>
            </a:r>
            <a:endParaRPr lang="en-CA" baseline="0" dirty="0"/>
          </a:p>
        </p:txBody>
      </p:sp>
    </p:spTree>
    <p:extLst>
      <p:ext uri="{BB962C8B-B14F-4D97-AF65-F5344CB8AC3E}">
        <p14:creationId xmlns:p14="http://schemas.microsoft.com/office/powerpoint/2010/main" val="1769878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33669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2355811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1190616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629375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1431198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2231646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1792719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46711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5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1486250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0" i="0" u="none" strike="noStrike" kern="1200" baseline="0" dirty="0" smtClean="0">
                <a:solidFill>
                  <a:schemeClr val="tx1"/>
                </a:solidFill>
                <a:latin typeface="+mn-lt"/>
                <a:ea typeface="+mn-ea"/>
                <a:cs typeface="+mn-cs"/>
              </a:rPr>
              <a:t>Splat </a:t>
            </a:r>
            <a:r>
              <a:rPr lang="en-CA" sz="1200" b="0" i="0" u="none" strike="noStrike" kern="1200" baseline="0" dirty="0">
                <a:solidFill>
                  <a:schemeClr val="tx1"/>
                </a:solidFill>
                <a:latin typeface="+mn-lt"/>
                <a:ea typeface="+mn-ea"/>
                <a:cs typeface="+mn-cs"/>
              </a:rPr>
              <a:t>is a thinking game. Some ink has spilled onto the picture. Look at the ink splats below and reason out how many dots are hidden beneath each one. </a:t>
            </a:r>
          </a:p>
          <a:p>
            <a:r>
              <a:rPr lang="en-CA" sz="1200" b="0" i="0" u="none" strike="noStrike" kern="1200" baseline="0" dirty="0">
                <a:solidFill>
                  <a:schemeClr val="tx1"/>
                </a:solidFill>
                <a:latin typeface="+mn-lt"/>
                <a:ea typeface="+mn-ea"/>
                <a:cs typeface="+mn-cs"/>
              </a:rPr>
              <a:t>The number on top represents the number of dots in the entire picture. </a:t>
            </a:r>
          </a:p>
          <a:p>
            <a:r>
              <a:rPr lang="en-CA" sz="1200" b="0" i="0" u="none" strike="noStrike" kern="1200" baseline="0" dirty="0">
                <a:solidFill>
                  <a:schemeClr val="tx1"/>
                </a:solidFill>
                <a:latin typeface="+mn-lt"/>
                <a:ea typeface="+mn-ea"/>
                <a:cs typeface="+mn-cs"/>
              </a:rPr>
              <a:t>Ask the following questions:</a:t>
            </a:r>
          </a:p>
          <a:p>
            <a:r>
              <a:rPr lang="en-CA" sz="1200" b="0" i="0" u="none" strike="noStrike" kern="1200" baseline="0" dirty="0">
                <a:solidFill>
                  <a:schemeClr val="tx1"/>
                </a:solidFill>
                <a:latin typeface="+mn-lt"/>
                <a:ea typeface="+mn-ea"/>
                <a:cs typeface="+mn-cs"/>
              </a:rPr>
              <a:t>How many dots do you see? </a:t>
            </a:r>
          </a:p>
          <a:p>
            <a:r>
              <a:rPr lang="en-CA" sz="1200" b="0" i="0" u="none" strike="noStrike" kern="1200" baseline="0" dirty="0">
                <a:solidFill>
                  <a:schemeClr val="tx1"/>
                </a:solidFill>
                <a:latin typeface="+mn-lt"/>
                <a:ea typeface="+mn-ea"/>
                <a:cs typeface="+mn-cs"/>
              </a:rPr>
              <a:t>When splats are different colours, they are covering different amounts of dots. </a:t>
            </a:r>
          </a:p>
          <a:p>
            <a:r>
              <a:rPr lang="en-CA" sz="1200" b="0" i="0" u="none" strike="noStrike" kern="1200" baseline="0" dirty="0">
                <a:solidFill>
                  <a:schemeClr val="tx1"/>
                </a:solidFill>
                <a:latin typeface="+mn-lt"/>
                <a:ea typeface="+mn-ea"/>
                <a:cs typeface="+mn-cs"/>
              </a:rPr>
              <a:t>How many dots have been covered by the ink splats? </a:t>
            </a:r>
          </a:p>
          <a:p>
            <a:r>
              <a:rPr lang="en-CA" sz="1200" b="0" i="0" u="none" strike="noStrike" kern="1200" baseline="0" dirty="0">
                <a:solidFill>
                  <a:schemeClr val="tx1"/>
                </a:solidFill>
                <a:latin typeface="+mn-lt"/>
                <a:ea typeface="+mn-ea"/>
                <a:cs typeface="+mn-cs"/>
              </a:rPr>
              <a:t>Explain how you know? Is there more than one way?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This particular splat was taken from the Grade 1 Numeracy Learning At Home Newsletter, Issue 2.  For more examples, please link to Steve </a:t>
            </a:r>
            <a:r>
              <a:rPr lang="en-CA" sz="1200" b="0" i="0" u="none" strike="noStrike" kern="1200" baseline="0" dirty="0" err="1">
                <a:solidFill>
                  <a:schemeClr val="tx1"/>
                </a:solidFill>
                <a:latin typeface="+mn-lt"/>
                <a:ea typeface="+mn-ea"/>
                <a:cs typeface="+mn-cs"/>
              </a:rPr>
              <a:t>Wyborney’s</a:t>
            </a:r>
            <a:r>
              <a:rPr lang="en-CA" sz="1200" b="0" i="0" u="none" strike="noStrike" kern="1200" baseline="0" dirty="0">
                <a:solidFill>
                  <a:schemeClr val="tx1"/>
                </a:solidFill>
                <a:latin typeface="+mn-lt"/>
                <a:ea typeface="+mn-ea"/>
                <a:cs typeface="+mn-cs"/>
              </a:rPr>
              <a:t> site that gives other examples (</a:t>
            </a:r>
            <a:r>
              <a:rPr lang="en-CA" dirty="0">
                <a:hlinkClick r:id="rId3"/>
              </a:rPr>
              <a:t>Splat! - Steve </a:t>
            </a:r>
            <a:r>
              <a:rPr lang="en-CA" dirty="0" err="1">
                <a:hlinkClick r:id="rId3"/>
              </a:rPr>
              <a:t>Wyborney's</a:t>
            </a:r>
            <a:r>
              <a:rPr lang="en-CA" dirty="0">
                <a:hlinkClick r:id="rId3"/>
              </a:rPr>
              <a:t> Blog: I'm on a Learning Mission.</a:t>
            </a:r>
            <a:r>
              <a:rPr lang="en-CA" dirty="0"/>
              <a:t>)</a:t>
            </a:r>
            <a:endParaRPr lang="en-C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284542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smtClean="0">
                <a:solidFill>
                  <a:schemeClr val="tx1"/>
                </a:solidFill>
                <a:latin typeface="+mn-lt"/>
                <a:ea typeface="+mn-ea"/>
                <a:cs typeface="+mn-cs"/>
              </a:rPr>
              <a:t>Show </a:t>
            </a:r>
            <a:r>
              <a:rPr lang="en-CA" sz="1200" b="0" i="0" u="none" strike="noStrike" kern="1200" baseline="0" dirty="0">
                <a:solidFill>
                  <a:schemeClr val="tx1"/>
                </a:solidFill>
                <a:latin typeface="+mn-lt"/>
                <a:ea typeface="+mn-ea"/>
                <a:cs typeface="+mn-cs"/>
              </a:rPr>
              <a:t>the visual and have students share their thinking.  </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Remain open to various types of groupings and have students explain efficient counting strategies. </a:t>
            </a:r>
            <a:r>
              <a:rPr lang="en-CA" sz="1200" b="0" i="0" u="none" strike="noStrike" kern="1200" baseline="0" dirty="0">
                <a:solidFill>
                  <a:schemeClr val="tx1"/>
                </a:solidFill>
                <a:latin typeface="+mn-lt"/>
                <a:ea typeface="+mn-ea"/>
                <a:cs typeface="+mn-cs"/>
              </a:rPr>
              <a:t>The following introduction nudges students into groupings by ten. Allow students to share responses.  Some guiding questions to 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effectLst/>
                <a:latin typeface="+mn-lt"/>
                <a:ea typeface="+mn-ea"/>
                <a:cs typeface="+mn-cs"/>
              </a:rPr>
              <a:t>What strategy to you think this person used to count?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smtClean="0">
                <a:solidFill>
                  <a:schemeClr val="tx1"/>
                </a:solidFill>
                <a:effectLst/>
                <a:latin typeface="+mn-lt"/>
                <a:ea typeface="+mn-ea"/>
                <a:cs typeface="+mn-cs"/>
              </a:rPr>
              <a:t>What are other ways to count the collection?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u="none" strike="noStrike" kern="1200" baseline="0" dirty="0" smtClean="0">
                <a:solidFill>
                  <a:schemeClr val="tx1"/>
                </a:solidFill>
                <a:effectLst/>
                <a:latin typeface="+mn-lt"/>
                <a:ea typeface="+mn-ea"/>
                <a:cs typeface="+mn-cs"/>
              </a:rPr>
              <a:t>For the next activity s</a:t>
            </a:r>
            <a:r>
              <a:rPr lang="en-CA" sz="1200" b="0" i="0" u="none" strike="noStrike" kern="1200" baseline="0" dirty="0" smtClean="0">
                <a:solidFill>
                  <a:schemeClr val="tx1"/>
                </a:solidFill>
                <a:latin typeface="+mn-lt"/>
                <a:ea typeface="+mn-ea"/>
                <a:cs typeface="+mn-cs"/>
              </a:rPr>
              <a:t>tudents will be working asynchronously to find counting collections around their home. </a:t>
            </a:r>
            <a:endParaRPr lang="en-CA"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0" i="0" u="none" strike="noStrike"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u="none" strike="noStrike" kern="1200" baseline="0" dirty="0" smtClean="0">
                <a:solidFill>
                  <a:schemeClr val="tx1"/>
                </a:solidFill>
                <a:latin typeface="+mn-lt"/>
                <a:ea typeface="+mn-ea"/>
                <a:cs typeface="+mn-cs"/>
              </a:rPr>
              <a:t>Counting collections is an instructional routine that helps students understand the big idea of counting, “Counting tells how many or how much.” At first, counting collections can be done informally as way to observe and collect evidence of students counting abilities. As students become familiar and more confident with counting collections, short classroom lessons can be introduced to go over strategies and to guide students’ in their thinking and understanding about counting.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kern="1200" dirty="0">
              <a:solidFill>
                <a:schemeClr val="tx1"/>
              </a:solidFill>
              <a:effectLst/>
              <a:latin typeface="+mn-lt"/>
              <a:ea typeface="+mn-ea"/>
              <a:cs typeface="+mn-cs"/>
            </a:endParaRPr>
          </a:p>
          <a:p>
            <a:r>
              <a:rPr lang="en-CA" sz="1200" b="0" i="0" u="none" strike="noStrike" kern="1200" baseline="0" dirty="0">
                <a:solidFill>
                  <a:schemeClr val="tx1"/>
                </a:solidFill>
                <a:latin typeface="+mn-lt"/>
                <a:ea typeface="+mn-ea"/>
                <a:cs typeface="+mn-cs"/>
              </a:rPr>
              <a:t> </a:t>
            </a:r>
            <a:endParaRPr lang="en-CA"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a:t>
            </a:r>
            <a:r>
              <a:rPr lang="en-CA" sz="1200" b="0" i="0" u="none" strike="noStrike" kern="1200" baseline="0" dirty="0" smtClean="0">
                <a:solidFill>
                  <a:schemeClr val="tx1"/>
                </a:solidFill>
                <a:latin typeface="+mn-lt"/>
                <a:ea typeface="+mn-ea"/>
                <a:cs typeface="+mn-cs"/>
              </a:rPr>
              <a:t>We find out who can make one-to-one correspondence and count consistently, who can “count on,” who remembers what comes after 59, and who can then count his groups by tens.”  Counting Collections by Julie Ken Schwerdtfeger and Angela Chan, Teaching Children Mathematic, NCTM, March 2007.</a:t>
            </a:r>
          </a:p>
          <a:p>
            <a:endParaRPr lang="en-CA" dirty="0"/>
          </a:p>
        </p:txBody>
      </p:sp>
    </p:spTree>
    <p:extLst>
      <p:ext uri="{BB962C8B-B14F-4D97-AF65-F5344CB8AC3E}">
        <p14:creationId xmlns:p14="http://schemas.microsoft.com/office/powerpoint/2010/main" val="2008552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Copy</a:t>
            </a:r>
            <a:r>
              <a:rPr lang="en-CA" sz="1200" kern="1200" baseline="0" dirty="0" smtClean="0">
                <a:solidFill>
                  <a:schemeClr val="tx1"/>
                </a:solidFill>
                <a:effectLst/>
                <a:latin typeface="+mn-lt"/>
                <a:ea typeface="+mn-ea"/>
                <a:cs typeface="+mn-cs"/>
              </a:rPr>
              <a:t> or send the next slides for students.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27375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1620321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1" kern="1200" dirty="0">
                <a:solidFill>
                  <a:schemeClr val="tx1"/>
                </a:solidFill>
                <a:effectLst/>
                <a:latin typeface="+mn-lt"/>
                <a:ea typeface="+mn-ea"/>
                <a:cs typeface="+mn-cs"/>
              </a:rPr>
              <a:t>Observations</a:t>
            </a:r>
            <a:r>
              <a:rPr lang="en-CA" sz="1200" b="1" kern="1200" dirty="0" smtClean="0">
                <a:solidFill>
                  <a:schemeClr val="tx1"/>
                </a:solidFill>
                <a:effectLst/>
                <a:latin typeface="+mn-lt"/>
                <a:ea typeface="+mn-ea"/>
                <a:cs typeface="+mn-cs"/>
              </a:rPr>
              <a:t>:</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Set up interviews</a:t>
            </a:r>
            <a:r>
              <a:rPr lang="en-CA" sz="1200" b="1" kern="1200" baseline="0" dirty="0" smtClean="0">
                <a:solidFill>
                  <a:schemeClr val="tx1"/>
                </a:solidFill>
                <a:effectLst/>
                <a:latin typeface="+mn-lt"/>
                <a:ea typeface="+mn-ea"/>
                <a:cs typeface="+mn-cs"/>
              </a:rPr>
              <a:t> with students: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What mathematical thinking did students show?</a:t>
            </a:r>
          </a:p>
          <a:p>
            <a:r>
              <a:rPr lang="en-CA" sz="1200" kern="1200" dirty="0">
                <a:solidFill>
                  <a:schemeClr val="tx1"/>
                </a:solidFill>
                <a:effectLst/>
                <a:latin typeface="+mn-lt"/>
                <a:ea typeface="+mn-ea"/>
                <a:cs typeface="+mn-cs"/>
              </a:rPr>
              <a:t>How did the group organize the collection? Let them show you their thinking. Was it efficient for the count?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Discuss the questions and</a:t>
            </a:r>
            <a:r>
              <a:rPr lang="en-CA" sz="1200" kern="1200" baseline="0" dirty="0">
                <a:solidFill>
                  <a:schemeClr val="tx1"/>
                </a:solidFill>
                <a:effectLst/>
                <a:latin typeface="+mn-lt"/>
                <a:ea typeface="+mn-ea"/>
                <a:cs typeface="+mn-cs"/>
              </a:rPr>
              <a:t> let students share their </a:t>
            </a:r>
            <a:r>
              <a:rPr lang="en-CA" sz="1200" kern="1200" baseline="0" dirty="0" smtClean="0">
                <a:solidFill>
                  <a:schemeClr val="tx1"/>
                </a:solidFill>
                <a:effectLst/>
                <a:latin typeface="+mn-lt"/>
                <a:ea typeface="+mn-ea"/>
                <a:cs typeface="+mn-cs"/>
              </a:rPr>
              <a:t>thinking the next time you meet with them.  </a:t>
            </a:r>
            <a:r>
              <a:rPr lang="en-CA" sz="1200" kern="1200" baseline="0" dirty="0">
                <a:solidFill>
                  <a:schemeClr val="tx1"/>
                </a:solidFill>
                <a:effectLst/>
                <a:latin typeface="+mn-lt"/>
                <a:ea typeface="+mn-ea"/>
                <a:cs typeface="+mn-cs"/>
              </a:rPr>
              <a:t>You can listen to reflections or have students write about and send you their reflections.  Choose two questions for students to share in breakout rooms if that is available.   </a:t>
            </a:r>
            <a:endParaRPr lang="en-CA" sz="1200" kern="1200" dirty="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2765587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1" kern="1200" dirty="0">
                <a:solidFill>
                  <a:schemeClr val="tx1"/>
                </a:solidFill>
                <a:effectLst/>
                <a:latin typeface="+mn-lt"/>
                <a:ea typeface="+mn-ea"/>
                <a:cs typeface="+mn-cs"/>
              </a:rPr>
              <a:t>Observations:</a:t>
            </a:r>
          </a:p>
          <a:p>
            <a:r>
              <a:rPr lang="en-CA" sz="1200" kern="1200" dirty="0">
                <a:solidFill>
                  <a:schemeClr val="tx1"/>
                </a:solidFill>
                <a:effectLst/>
                <a:latin typeface="+mn-lt"/>
                <a:ea typeface="+mn-ea"/>
                <a:cs typeface="+mn-cs"/>
              </a:rPr>
              <a:t>This template may be uploaded to </a:t>
            </a:r>
            <a:r>
              <a:rPr lang="en-CA" sz="1200" kern="1200" dirty="0" err="1">
                <a:solidFill>
                  <a:schemeClr val="tx1"/>
                </a:solidFill>
                <a:effectLst/>
                <a:latin typeface="+mn-lt"/>
                <a:ea typeface="+mn-ea"/>
                <a:cs typeface="+mn-cs"/>
              </a:rPr>
              <a:t>SeeSaw</a:t>
            </a:r>
            <a:r>
              <a:rPr lang="en-CA" sz="1200" kern="1200" dirty="0">
                <a:solidFill>
                  <a:schemeClr val="tx1"/>
                </a:solidFill>
                <a:effectLst/>
                <a:latin typeface="+mn-lt"/>
                <a:ea typeface="+mn-ea"/>
                <a:cs typeface="+mn-cs"/>
              </a:rPr>
              <a:t> or a similar platform for students to use. </a:t>
            </a:r>
          </a:p>
          <a:p>
            <a:r>
              <a:rPr lang="en-CA" sz="1200" kern="1200" dirty="0">
                <a:solidFill>
                  <a:schemeClr val="tx1"/>
                </a:solidFill>
                <a:effectLst/>
                <a:latin typeface="+mn-lt"/>
                <a:ea typeface="+mn-ea"/>
                <a:cs typeface="+mn-cs"/>
              </a:rPr>
              <a:t>Image source: http://www.meaningfulmathmoments.com/counting-collections.html</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What mathematical thinking did students show?</a:t>
            </a:r>
          </a:p>
          <a:p>
            <a:r>
              <a:rPr lang="en-CA" sz="1200" kern="1200" dirty="0">
                <a:solidFill>
                  <a:schemeClr val="tx1"/>
                </a:solidFill>
                <a:effectLst/>
                <a:latin typeface="+mn-lt"/>
                <a:ea typeface="+mn-ea"/>
                <a:cs typeface="+mn-cs"/>
              </a:rPr>
              <a:t>How did the group organize the collection? Let them show you their thinking. Was it efficient for the count?</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Discuss the questions and</a:t>
            </a:r>
            <a:r>
              <a:rPr lang="en-CA" sz="1200" kern="1200" baseline="0" dirty="0">
                <a:solidFill>
                  <a:schemeClr val="tx1"/>
                </a:solidFill>
                <a:effectLst/>
                <a:latin typeface="+mn-lt"/>
                <a:ea typeface="+mn-ea"/>
                <a:cs typeface="+mn-cs"/>
              </a:rPr>
              <a:t> let students share their thinking.  You can listen to reflections or have students write about and send you their reflections.  Choose two questions for students to share in breakout rooms if that is available.   </a:t>
            </a:r>
            <a:endParaRPr lang="en-CA" sz="1200" kern="1200" dirty="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2565272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291179" indent="-291179">
              <a:buAutoNum type="romanUcParenR"/>
            </a:pPr>
            <a:endParaRPr/>
          </a:p>
        </p:txBody>
      </p:sp>
    </p:spTree>
    <p:extLst>
      <p:ext uri="{BB962C8B-B14F-4D97-AF65-F5344CB8AC3E}">
        <p14:creationId xmlns:p14="http://schemas.microsoft.com/office/powerpoint/2010/main" val="441400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routine directly</a:t>
            </a:r>
            <a:r>
              <a:rPr lang="en-US" sz="1200" kern="1200" baseline="0" dirty="0">
                <a:solidFill>
                  <a:schemeClr val="tx1"/>
                </a:solidFill>
                <a:effectLst/>
                <a:latin typeface="+mn-lt"/>
                <a:ea typeface="+mn-ea"/>
                <a:cs typeface="+mn-cs"/>
              </a:rPr>
              <a:t> links to </a:t>
            </a:r>
            <a:r>
              <a:rPr lang="en-US" sz="1200" kern="1200" baseline="0" dirty="0" smtClean="0">
                <a:solidFill>
                  <a:schemeClr val="tx1"/>
                </a:solidFill>
                <a:effectLst/>
                <a:latin typeface="+mn-lt"/>
                <a:ea typeface="+mn-ea"/>
                <a:cs typeface="+mn-cs"/>
              </a:rPr>
              <a:t>goal of the </a:t>
            </a:r>
            <a:r>
              <a:rPr lang="en-US" sz="1200" kern="1200" baseline="0" dirty="0">
                <a:solidFill>
                  <a:schemeClr val="tx1"/>
                </a:solidFill>
                <a:effectLst/>
                <a:latin typeface="+mn-lt"/>
                <a:ea typeface="+mn-ea"/>
                <a:cs typeface="+mn-cs"/>
              </a:rPr>
              <a:t>lesson project.  This activity can be adapted easily depending on the needs of students. </a:t>
            </a:r>
            <a:r>
              <a:rPr lang="en-CA" sz="1200" b="0" i="0" kern="1200" baseline="0" dirty="0">
                <a:solidFill>
                  <a:schemeClr val="tx1"/>
                </a:solidFill>
                <a:effectLst/>
                <a:latin typeface="+mn-lt"/>
                <a:ea typeface="+mn-ea"/>
                <a:cs typeface="+mn-cs"/>
              </a:rPr>
              <a:t>The v</a:t>
            </a:r>
            <a:r>
              <a:rPr lang="en-CA" sz="1200" b="0" i="0" kern="1200" dirty="0">
                <a:solidFill>
                  <a:schemeClr val="tx1"/>
                </a:solidFill>
                <a:effectLst/>
                <a:latin typeface="+mn-lt"/>
                <a:ea typeface="+mn-ea"/>
                <a:cs typeface="+mn-cs"/>
              </a:rPr>
              <a:t>arious arrangements of counters on the</a:t>
            </a:r>
            <a:r>
              <a:rPr lang="en-CA" sz="1200" b="0" i="0" kern="1200" baseline="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ten frames will prompt different mental images of numbers, all in connection with the numbers' relationship to ten. The arrangement</a:t>
            </a:r>
            <a:r>
              <a:rPr lang="en-CA" sz="1200" b="0" i="0" kern="1200" baseline="0" dirty="0">
                <a:solidFill>
                  <a:schemeClr val="tx1"/>
                </a:solidFill>
                <a:effectLst/>
                <a:latin typeface="+mn-lt"/>
                <a:ea typeface="+mn-ea"/>
                <a:cs typeface="+mn-cs"/>
              </a:rPr>
              <a:t> of the dots are in a five-wise pattern. </a:t>
            </a:r>
            <a:r>
              <a:rPr lang="en-CA" sz="1200" b="0" i="0" u="none" strike="noStrike" kern="1200" baseline="0" dirty="0">
                <a:solidFill>
                  <a:schemeClr val="tx1"/>
                </a:solidFill>
                <a:effectLst/>
                <a:latin typeface="+mn-lt"/>
                <a:ea typeface="+mn-ea"/>
                <a:cs typeface="+mn-cs"/>
              </a:rPr>
              <a:t>Using the five-wise pattern helps students use the number 5 as an anchor.  The top row is filled, so you know there are five, count on from 5 instead of starting from one.   </a:t>
            </a:r>
            <a:endParaRPr lang="en-CA" sz="1200" b="0" i="0" u="none" strike="noStrike" kern="1200" baseline="0" dirty="0">
              <a:solidFill>
                <a:schemeClr val="tx1"/>
              </a:solidFill>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Go over the three questions you will ask students.  If you are using an online platform such as Teams or Zoom, have students place their answers to one of the questions in the chat box or call upon students to answer one of the questions. Use the first ten frame as an example.  Flash each frame for about 3 seconds and move onto the next slide with the questions.  </a:t>
            </a:r>
            <a:r>
              <a:rPr lang="en-US" sz="1200" kern="1200" baseline="0" dirty="0" smtClean="0">
                <a:solidFill>
                  <a:schemeClr val="tx1"/>
                </a:solidFill>
                <a:effectLst/>
                <a:latin typeface="+mn-lt"/>
                <a:ea typeface="+mn-ea"/>
                <a:cs typeface="+mn-cs"/>
              </a:rPr>
              <a:t>There is an empty slide after each ten frame so you can quickly flash and it and  have an opportunity to have a discussion if necessary. </a:t>
            </a:r>
            <a:endParaRPr lang="en-US" sz="1200" kern="1200" baseline="0" dirty="0">
              <a:solidFill>
                <a:schemeClr val="tx1"/>
              </a:solidFill>
              <a:effectLst/>
              <a:latin typeface="+mn-lt"/>
              <a:ea typeface="+mn-ea"/>
              <a:cs typeface="+mn-cs"/>
            </a:endParaRPr>
          </a:p>
          <a:p>
            <a:endParaRPr lang="en-CA" sz="1200" dirty="0" smtClean="0"/>
          </a:p>
          <a:p>
            <a:r>
              <a:rPr lang="en-CA" sz="1200" dirty="0" smtClean="0"/>
              <a:t>How </a:t>
            </a:r>
            <a:r>
              <a:rPr lang="en-CA" sz="1200" dirty="0"/>
              <a:t>many do you see?</a:t>
            </a:r>
          </a:p>
          <a:p>
            <a:endParaRPr lang="en-CA" sz="1200" dirty="0"/>
          </a:p>
          <a:p>
            <a:r>
              <a:rPr lang="en-CA" sz="1200" dirty="0"/>
              <a:t>How do you know?</a:t>
            </a:r>
          </a:p>
          <a:p>
            <a:endParaRPr lang="en-CA" sz="1200" dirty="0"/>
          </a:p>
          <a:p>
            <a:r>
              <a:rPr lang="en-CA" sz="1200" dirty="0"/>
              <a:t>How many more to 10?</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38</a:t>
            </a:fld>
            <a:endParaRPr lang="en-CA"/>
          </a:p>
        </p:txBody>
      </p:sp>
    </p:spTree>
    <p:extLst>
      <p:ext uri="{BB962C8B-B14F-4D97-AF65-F5344CB8AC3E}">
        <p14:creationId xmlns:p14="http://schemas.microsoft.com/office/powerpoint/2010/main" val="287485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endParaRPr lang="en-US" dirty="0"/>
          </a:p>
        </p:txBody>
      </p:sp>
      <p:sp>
        <p:nvSpPr>
          <p:cNvPr id="4" name="Slide Number Placeholder 3"/>
          <p:cNvSpPr>
            <a:spLocks noGrp="1"/>
          </p:cNvSpPr>
          <p:nvPr>
            <p:ph type="sldNum" sz="quarter" idx="5"/>
          </p:nvPr>
        </p:nvSpPr>
        <p:spPr/>
        <p:txBody>
          <a:bodyPr/>
          <a:lstStyle/>
          <a:p>
            <a:fld id="{3EB05530-18B3-4D8D-AA46-1BA80417C9DF}" type="slidenum">
              <a:rPr lang="en-CA" smtClean="0"/>
              <a:t>40</a:t>
            </a:fld>
            <a:endParaRPr lang="en-CA"/>
          </a:p>
        </p:txBody>
      </p:sp>
    </p:spTree>
    <p:extLst>
      <p:ext uri="{BB962C8B-B14F-4D97-AF65-F5344CB8AC3E}">
        <p14:creationId xmlns:p14="http://schemas.microsoft.com/office/powerpoint/2010/main" val="393961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67337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EB05530-18B3-4D8D-AA46-1BA80417C9DF}" type="slidenum">
              <a:rPr lang="en-CA" smtClean="0"/>
              <a:t>42</a:t>
            </a:fld>
            <a:endParaRPr lang="en-CA"/>
          </a:p>
        </p:txBody>
      </p:sp>
    </p:spTree>
    <p:extLst>
      <p:ext uri="{BB962C8B-B14F-4D97-AF65-F5344CB8AC3E}">
        <p14:creationId xmlns:p14="http://schemas.microsoft.com/office/powerpoint/2010/main" val="4275590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EB05530-18B3-4D8D-AA46-1BA80417C9DF}" type="slidenum">
              <a:rPr lang="en-CA" smtClean="0"/>
              <a:t>44</a:t>
            </a:fld>
            <a:endParaRPr lang="en-CA"/>
          </a:p>
        </p:txBody>
      </p:sp>
    </p:spTree>
    <p:extLst>
      <p:ext uri="{BB962C8B-B14F-4D97-AF65-F5344CB8AC3E}">
        <p14:creationId xmlns:p14="http://schemas.microsoft.com/office/powerpoint/2010/main" val="265568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EB05530-18B3-4D8D-AA46-1BA80417C9DF}" type="slidenum">
              <a:rPr lang="en-CA" smtClean="0"/>
              <a:t>46</a:t>
            </a:fld>
            <a:endParaRPr lang="en-CA"/>
          </a:p>
        </p:txBody>
      </p:sp>
    </p:spTree>
    <p:extLst>
      <p:ext uri="{BB962C8B-B14F-4D97-AF65-F5344CB8AC3E}">
        <p14:creationId xmlns:p14="http://schemas.microsoft.com/office/powerpoint/2010/main" val="3901926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EB05530-18B3-4D8D-AA46-1BA80417C9DF}" type="slidenum">
              <a:rPr lang="en-CA" smtClean="0"/>
              <a:t>48</a:t>
            </a:fld>
            <a:endParaRPr lang="en-CA"/>
          </a:p>
        </p:txBody>
      </p:sp>
    </p:spTree>
    <p:extLst>
      <p:ext uri="{BB962C8B-B14F-4D97-AF65-F5344CB8AC3E}">
        <p14:creationId xmlns:p14="http://schemas.microsoft.com/office/powerpoint/2010/main" val="23007655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EB05530-18B3-4D8D-AA46-1BA80417C9DF}" type="slidenum">
              <a:rPr lang="en-CA" smtClean="0"/>
              <a:t>50</a:t>
            </a:fld>
            <a:endParaRPr lang="en-CA"/>
          </a:p>
        </p:txBody>
      </p:sp>
    </p:spTree>
    <p:extLst>
      <p:ext uri="{BB962C8B-B14F-4D97-AF65-F5344CB8AC3E}">
        <p14:creationId xmlns:p14="http://schemas.microsoft.com/office/powerpoint/2010/main" val="3936800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EB05530-18B3-4D8D-AA46-1BA80417C9DF}" type="slidenum">
              <a:rPr lang="en-CA" smtClean="0"/>
              <a:t>52</a:t>
            </a:fld>
            <a:endParaRPr lang="en-CA"/>
          </a:p>
        </p:txBody>
      </p:sp>
    </p:spTree>
    <p:extLst>
      <p:ext uri="{BB962C8B-B14F-4D97-AF65-F5344CB8AC3E}">
        <p14:creationId xmlns:p14="http://schemas.microsoft.com/office/powerpoint/2010/main" val="14701557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0" i="0" u="none" strike="noStrike" kern="1200" baseline="0" dirty="0">
                <a:solidFill>
                  <a:schemeClr val="tx1"/>
                </a:solidFill>
                <a:latin typeface="+mn-lt"/>
                <a:ea typeface="+mn-ea"/>
                <a:cs typeface="+mn-cs"/>
              </a:rPr>
              <a:t>To develop a good sense of number, students have to develop an intuition about numbers and their relationships. Their ability to think flexibly about numbers develops gradually as a result of exploring numbers and visualizing them in a variety of contexts.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When students are representing numbers in a variety of ways, they demonstrate their understanding of the use of a number (e.g., my house number is 34), how a number compares to another number (e.g., 34 is 1 less than 35), how a number can be broken into parts (e.g., 34 is 32 + 2), and place value (e.g., 34 is 30 + 4 or 20 + 14 or 10 + 24).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ability to represent numbers in a variety of ways will benefit students when doing operations and mental mathematics problems. Present number sentences horizontally as well as vertically to encourage students to use different representations of numbers and part-part-whole thinking. </a:t>
            </a:r>
          </a:p>
          <a:p>
            <a:endParaRPr lang="en-C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a:solidFill>
                  <a:schemeClr val="tx1"/>
                </a:solidFill>
                <a:latin typeface="+mn-lt"/>
                <a:ea typeface="+mn-ea"/>
                <a:cs typeface="+mn-cs"/>
              </a:rPr>
              <a:t>Ask students, “</a:t>
            </a:r>
            <a:r>
              <a:rPr lang="en-CA" sz="1200" dirty="0"/>
              <a:t>What do you notice about 10 in each of these pictures?”  It’s important to have students make different representation</a:t>
            </a:r>
            <a:r>
              <a:rPr lang="en-CA" sz="1200" baseline="0" dirty="0"/>
              <a:t>s of numbers but it is important to have students to see what they see in each representation.  This question helps students see different relationships in numbers and elicits the big ideas such as:</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showing the number is made up of parts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showing the number is greater or less than another number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showing the number is made up of equal parts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making the number easy to identify quickly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showing the number is close to a familiar benchmark number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showing how the number relates to another number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CA"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6762237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Have students show the six different ways to show 10.  </a:t>
            </a:r>
          </a:p>
          <a:p>
            <a:r>
              <a:rPr lang="en-CA" sz="1200" b="0" i="0" u="none" strike="noStrike" kern="1200" baseline="0" dirty="0">
                <a:solidFill>
                  <a:schemeClr val="tx1"/>
                </a:solidFill>
                <a:latin typeface="+mn-lt"/>
                <a:ea typeface="+mn-ea"/>
                <a:cs typeface="+mn-cs"/>
              </a:rPr>
              <a:t>Students can work synchronously in breakout groups or asynchronously  at home.  </a:t>
            </a:r>
            <a:r>
              <a:rPr lang="en-CA" sz="1200" b="0" i="0" u="none" strike="noStrike" kern="1200" baseline="0" dirty="0" smtClean="0">
                <a:solidFill>
                  <a:schemeClr val="tx1"/>
                </a:solidFill>
                <a:latin typeface="+mn-lt"/>
                <a:ea typeface="+mn-ea"/>
                <a:cs typeface="+mn-cs"/>
              </a:rPr>
              <a:t>Send these instructions home or post them to your platform.  </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CA"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666751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1222182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kern="1200" dirty="0">
                <a:solidFill>
                  <a:schemeClr val="tx1"/>
                </a:solidFill>
                <a:effectLst/>
                <a:latin typeface="+mn-lt"/>
                <a:ea typeface="+mn-ea"/>
                <a:cs typeface="+mn-cs"/>
              </a:rPr>
              <a:t>Instead</a:t>
            </a:r>
            <a:r>
              <a:rPr lang="en-CA" sz="1200" kern="1200" baseline="0" dirty="0">
                <a:solidFill>
                  <a:schemeClr val="tx1"/>
                </a:solidFill>
                <a:effectLst/>
                <a:latin typeface="+mn-lt"/>
                <a:ea typeface="+mn-ea"/>
                <a:cs typeface="+mn-cs"/>
              </a:rPr>
              <a:t> of just </a:t>
            </a:r>
            <a:r>
              <a:rPr lang="en-CA" sz="1200" kern="1200" dirty="0">
                <a:solidFill>
                  <a:schemeClr val="tx1"/>
                </a:solidFill>
                <a:effectLst/>
                <a:latin typeface="+mn-lt"/>
                <a:ea typeface="+mn-ea"/>
                <a:cs typeface="+mn-cs"/>
              </a:rPr>
              <a:t>performing the activity on the card that number of times, adapt</a:t>
            </a:r>
            <a:r>
              <a:rPr lang="en-CA" sz="1200" kern="1200" baseline="0" dirty="0">
                <a:solidFill>
                  <a:schemeClr val="tx1"/>
                </a:solidFill>
                <a:effectLst/>
                <a:latin typeface="+mn-lt"/>
                <a:ea typeface="+mn-ea"/>
                <a:cs typeface="+mn-cs"/>
              </a:rPr>
              <a:t> the number by telling students to take the action and the number and do the following:</a:t>
            </a:r>
          </a:p>
          <a:p>
            <a:endParaRPr lang="en-CA"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baseline="0" dirty="0">
                <a:solidFill>
                  <a:schemeClr val="tx1"/>
                </a:solidFill>
                <a:effectLst/>
                <a:latin typeface="+mn-lt"/>
                <a:ea typeface="+mn-ea"/>
                <a:cs typeface="+mn-cs"/>
              </a:rPr>
              <a:t>The number one/two less of the number shown</a:t>
            </a:r>
          </a:p>
          <a:p>
            <a:pPr marL="171450" indent="-171450">
              <a:buFont typeface="Arial" panose="020B0604020202020204" pitchFamily="34" charset="0"/>
              <a:buChar char="•"/>
            </a:pPr>
            <a:r>
              <a:rPr lang="en-CA" sz="1200" kern="1200" baseline="0" dirty="0">
                <a:solidFill>
                  <a:schemeClr val="tx1"/>
                </a:solidFill>
                <a:effectLst/>
                <a:latin typeface="+mn-lt"/>
                <a:ea typeface="+mn-ea"/>
                <a:cs typeface="+mn-cs"/>
              </a:rPr>
              <a:t>The number one/two more of the number shown</a:t>
            </a:r>
          </a:p>
          <a:p>
            <a:pPr marL="0" indent="0">
              <a:buFont typeface="Arial" panose="020B0604020202020204" pitchFamily="34" charset="0"/>
              <a:buNone/>
            </a:pPr>
            <a:r>
              <a:rPr lang="en-CA" sz="1200" kern="1200" baseline="0" dirty="0">
                <a:solidFill>
                  <a:schemeClr val="tx1"/>
                </a:solidFill>
                <a:effectLst/>
                <a:latin typeface="+mn-lt"/>
                <a:ea typeface="+mn-ea"/>
                <a:cs typeface="+mn-cs"/>
              </a:rPr>
              <a:t>Make connections to mental math strategies:</a:t>
            </a:r>
          </a:p>
          <a:p>
            <a:pPr marL="171450" indent="-171450">
              <a:buFont typeface="Arial" panose="020B0604020202020204" pitchFamily="34" charset="0"/>
              <a:buChar char="•"/>
            </a:pPr>
            <a:r>
              <a:rPr lang="en-CA" sz="1200" kern="1200" baseline="0" dirty="0">
                <a:solidFill>
                  <a:schemeClr val="tx1"/>
                </a:solidFill>
                <a:effectLst/>
                <a:latin typeface="+mn-lt"/>
                <a:ea typeface="+mn-ea"/>
                <a:cs typeface="+mn-cs"/>
              </a:rPr>
              <a:t>Double the number shown</a:t>
            </a:r>
          </a:p>
          <a:p>
            <a:pPr marL="171450" indent="-171450">
              <a:buFont typeface="Arial" panose="020B0604020202020204" pitchFamily="34" charset="0"/>
              <a:buChar char="•"/>
            </a:pPr>
            <a:r>
              <a:rPr lang="en-CA" sz="1200" kern="1200" baseline="0" dirty="0">
                <a:solidFill>
                  <a:schemeClr val="tx1"/>
                </a:solidFill>
                <a:effectLst/>
                <a:latin typeface="+mn-lt"/>
                <a:ea typeface="+mn-ea"/>
                <a:cs typeface="+mn-cs"/>
              </a:rPr>
              <a:t>Double plus one the number shown</a:t>
            </a:r>
          </a:p>
          <a:p>
            <a:pPr marL="171450" indent="-171450">
              <a:buFont typeface="Arial" panose="020B0604020202020204" pitchFamily="34" charset="0"/>
              <a:buChar char="•"/>
            </a:pPr>
            <a:r>
              <a:rPr lang="en-CA" sz="1200" kern="1200" baseline="0" dirty="0">
                <a:solidFill>
                  <a:schemeClr val="tx1"/>
                </a:solidFill>
                <a:effectLst/>
                <a:latin typeface="+mn-lt"/>
                <a:ea typeface="+mn-ea"/>
                <a:cs typeface="+mn-cs"/>
              </a:rPr>
              <a:t>Double minus the number shown</a:t>
            </a:r>
          </a:p>
          <a:p>
            <a:pPr marL="0" indent="0">
              <a:buFont typeface="Arial" panose="020B0604020202020204" pitchFamily="34" charset="0"/>
              <a:buNone/>
            </a:pP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Action</a:t>
            </a:r>
            <a:r>
              <a:rPr lang="en-CA" sz="1200" kern="1200" baseline="0" dirty="0">
                <a:solidFill>
                  <a:schemeClr val="tx1"/>
                </a:solidFill>
                <a:effectLst/>
                <a:latin typeface="+mn-lt"/>
                <a:ea typeface="+mn-ea"/>
                <a:cs typeface="+mn-cs"/>
              </a:rPr>
              <a:t> cards can be found in the Kindergarten Support Document BLMs (https://www.edu.gov.mb.ca/k12/cur/math/k_support/blms/index.html) </a:t>
            </a:r>
            <a:endParaRPr lang="en-CA" dirty="0"/>
          </a:p>
        </p:txBody>
      </p:sp>
    </p:spTree>
    <p:extLst>
      <p:ext uri="{BB962C8B-B14F-4D97-AF65-F5344CB8AC3E}">
        <p14:creationId xmlns:p14="http://schemas.microsoft.com/office/powerpoint/2010/main" val="59189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404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number path is</a:t>
            </a:r>
            <a:r>
              <a:rPr lang="en-CA" baseline="0" dirty="0"/>
              <a:t> </a:t>
            </a:r>
            <a:r>
              <a:rPr lang="en-CA" dirty="0"/>
              <a:t>a good tool to use before</a:t>
            </a:r>
            <a:r>
              <a:rPr lang="en-CA" baseline="0" dirty="0"/>
              <a:t> students use the number line.  The number path is a counting model.  Each rectangle space can be counted.  The units on a number path are easier to recognize.  The number path accentuates the units (the spaces).  Students can also build a number path with linking cubes.  The cubes show that each block is “one unit”, and that same unit is repeated over and over (iterated) to form the number path.  This is a big idea for measurement.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Students will give various answers.  There are four text boxes available to write in.  You can have students share their responses orally or in the chat box and </a:t>
            </a:r>
            <a:r>
              <a:rPr lang="en-CA" baseline="0" dirty="0" smtClean="0"/>
              <a:t>you can write them in the boxes.  </a:t>
            </a:r>
            <a:r>
              <a:rPr lang="en-CA" baseline="0" dirty="0"/>
              <a:t>If students do not notice how the numbers are shaded in groups of five, ask them about it.  The shading helps students recognize benchmark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How the number </a:t>
            </a:r>
            <a:r>
              <a:rPr lang="en-CA" baseline="0" dirty="0"/>
              <a:t>pathway is </a:t>
            </a:r>
            <a:r>
              <a:rPr lang="en-CA" baseline="0" dirty="0" smtClean="0"/>
              <a:t>structured (shaded) </a:t>
            </a:r>
            <a:r>
              <a:rPr lang="en-CA" baseline="0" dirty="0"/>
              <a:t>brings out the importance of the benchmark numbers such as </a:t>
            </a:r>
            <a:r>
              <a:rPr lang="en-CA" baseline="0" dirty="0" smtClean="0"/>
              <a:t>5, 10 and 20.  </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22489989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Have students show different numbers. Remember if they are showing you five, the first five rectangles need to be shaded or circled.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endParaRPr lang="en-CA"/>
          </a:p>
        </p:txBody>
      </p:sp>
    </p:spTree>
    <p:extLst>
      <p:ext uri="{BB962C8B-B14F-4D97-AF65-F5344CB8AC3E}">
        <p14:creationId xmlns:p14="http://schemas.microsoft.com/office/powerpoint/2010/main" val="6602839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Illustration of how to show 5. </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*Remember if they are showing you five, the first five rectangles need to be circled. If you show 7, the first seven rectangles must be circled. This supports the counting principle of cardinality.  Emphasize how the structure of this number path helps them recognize numbers quickly.  The structure can support students to get past counting one-to-one. </a:t>
            </a:r>
            <a:r>
              <a:rPr lang="en-CA" dirty="0">
                <a:effectLst/>
              </a:rPr>
              <a:t>The shading on</a:t>
            </a:r>
            <a:r>
              <a:rPr lang="en-CA" baseline="0" dirty="0">
                <a:effectLst/>
              </a:rPr>
              <a:t> the number paths in groups of 5 makes it </a:t>
            </a:r>
            <a:r>
              <a:rPr lang="en-CA" dirty="0">
                <a:effectLst/>
              </a:rPr>
              <a:t>easier to</a:t>
            </a:r>
            <a:r>
              <a:rPr lang="en-CA" baseline="0" dirty="0">
                <a:effectLst/>
              </a:rPr>
              <a:t> </a:t>
            </a:r>
            <a:r>
              <a:rPr lang="en-CA" dirty="0">
                <a:effectLst/>
              </a:rPr>
              <a:t>relate numbers to the benchmarks of 5 and 10.</a:t>
            </a:r>
            <a:r>
              <a:rPr lang="en-CA"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2767699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Have students describe how they would show 12 and then show it on the number path.  Ask students if they agree.  Discuss.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6019899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Have students describe </a:t>
            </a:r>
            <a:r>
              <a:rPr lang="en-CA" baseline="0" dirty="0" smtClean="0"/>
              <a:t>how they would show 12 and then show it on the number path.  Ask students if they agree.  Discuss.  </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35681695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following video from Motion-Tutor describes how to add on more jumps.  The video link can be shown or sent to students.  You can show the video or discuss the concept with students.   </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3"/>
              </a:rPr>
              <a:t>https://youtu.be/wf32qr0eXWg</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60189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Have students describe how they would show the numbers and then show it on the number path.  Ask students if they agree.  Discuss.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number path is a good tool to teach operations with.  It is a good scaffold before using number lines.  If students understand the addition symbol, you can have students record equations.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Reminder:  If you introduce the “=“ symbol to students write the equations different ways so students do not learn that the sign means “give the answer”.  Record equations in different ways:  8 = 5 + 3, 5 + 3 = 8, 8 = 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Discuss the students thinking about predicting what number it will land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37527737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Have students describe how they would show the numbers and then show it on the number path.  Ask students if they agree.  Discuss.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This template may be uploaded to </a:t>
            </a:r>
            <a:r>
              <a:rPr lang="en-CA" sz="1200" kern="1200" dirty="0" err="1" smtClean="0">
                <a:solidFill>
                  <a:schemeClr val="tx1"/>
                </a:solidFill>
                <a:effectLst/>
                <a:latin typeface="+mn-lt"/>
                <a:ea typeface="+mn-ea"/>
                <a:cs typeface="+mn-cs"/>
              </a:rPr>
              <a:t>SeeSaw</a:t>
            </a:r>
            <a:r>
              <a:rPr lang="en-CA" sz="1200" kern="1200" dirty="0" smtClean="0">
                <a:solidFill>
                  <a:schemeClr val="tx1"/>
                </a:solidFill>
                <a:effectLst/>
                <a:latin typeface="+mn-lt"/>
                <a:ea typeface="+mn-ea"/>
                <a:cs typeface="+mn-cs"/>
              </a:rPr>
              <a:t> or a similar platform for students to use. </a:t>
            </a:r>
          </a:p>
          <a:p>
            <a:r>
              <a:rPr lang="en-CA" baseline="0" dirty="0" smtClean="0"/>
              <a:t>These questions could also be used with individually students for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15156007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Have students describe how they would show the numbers and then show it on the number path.  Ask students if they agree.  Discuss.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This template may be uploaded to </a:t>
            </a:r>
            <a:r>
              <a:rPr lang="en-CA" sz="1200" kern="1200" dirty="0" err="1" smtClean="0">
                <a:solidFill>
                  <a:schemeClr val="tx1"/>
                </a:solidFill>
                <a:effectLst/>
                <a:latin typeface="+mn-lt"/>
                <a:ea typeface="+mn-ea"/>
                <a:cs typeface="+mn-cs"/>
              </a:rPr>
              <a:t>SeeSaw</a:t>
            </a:r>
            <a:r>
              <a:rPr lang="en-CA" sz="1200" kern="1200" dirty="0" smtClean="0">
                <a:solidFill>
                  <a:schemeClr val="tx1"/>
                </a:solidFill>
                <a:effectLst/>
                <a:latin typeface="+mn-lt"/>
                <a:ea typeface="+mn-ea"/>
                <a:cs typeface="+mn-cs"/>
              </a:rPr>
              <a:t> or a similar platform for students to use. </a:t>
            </a:r>
          </a:p>
          <a:p>
            <a:r>
              <a:rPr lang="en-CA" baseline="0" dirty="0" smtClean="0"/>
              <a:t>These questions could also be used with individually students for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4688411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Have students describe how they would show the numbers and then show it on the number path.  Ask students if they agree.  Discuss.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This template may be uploaded to </a:t>
            </a:r>
            <a:r>
              <a:rPr lang="en-CA" sz="1200" kern="1200" dirty="0" err="1" smtClean="0">
                <a:solidFill>
                  <a:schemeClr val="tx1"/>
                </a:solidFill>
                <a:effectLst/>
                <a:latin typeface="+mn-lt"/>
                <a:ea typeface="+mn-ea"/>
                <a:cs typeface="+mn-cs"/>
              </a:rPr>
              <a:t>SeeSaw</a:t>
            </a:r>
            <a:r>
              <a:rPr lang="en-CA" sz="1200" kern="1200" dirty="0" smtClean="0">
                <a:solidFill>
                  <a:schemeClr val="tx1"/>
                </a:solidFill>
                <a:effectLst/>
                <a:latin typeface="+mn-lt"/>
                <a:ea typeface="+mn-ea"/>
                <a:cs typeface="+mn-cs"/>
              </a:rPr>
              <a:t> or a similar platform for students to use. </a:t>
            </a:r>
          </a:p>
          <a:p>
            <a:r>
              <a:rPr lang="en-CA" baseline="0" dirty="0" smtClean="0"/>
              <a:t>These questions could also be used with individually students for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210352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82199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020835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a:t>
            </a:r>
            <a:r>
              <a:rPr lang="en-CA" baseline="0" dirty="0"/>
              <a:t> want to nudge students to be strategic about counting.  We do not want students overly reliant on immature counting-based strategies (one-to-one counting).  Ask students to find how many in the picture by asking them to find how many </a:t>
            </a:r>
            <a:r>
              <a:rPr lang="en-CA" baseline="0" dirty="0" smtClean="0"/>
              <a:t>stars </a:t>
            </a:r>
            <a:r>
              <a:rPr lang="en-CA" baseline="0" dirty="0"/>
              <a:t>but do not count them one at a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a:defRPr/>
            </a:pPr>
            <a:r>
              <a:rPr lang="en-CA" baseline="0" dirty="0"/>
              <a:t>Have students share strategies.</a:t>
            </a:r>
            <a:r>
              <a:rPr lang="en-CA" dirty="0"/>
              <a:t> </a:t>
            </a:r>
          </a:p>
        </p:txBody>
      </p:sp>
    </p:spTree>
    <p:extLst>
      <p:ext uri="{BB962C8B-B14F-4D97-AF65-F5344CB8AC3E}">
        <p14:creationId xmlns:p14="http://schemas.microsoft.com/office/powerpoint/2010/main" val="23867913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a:t>
            </a:r>
            <a:r>
              <a:rPr lang="en-CA" baseline="0" dirty="0"/>
              <a:t> opening routine is using the number path and having students reason out what the missing number is.  Focus on the explanation of students.  Listen to </a:t>
            </a:r>
            <a:r>
              <a:rPr lang="en-CA" baseline="0" dirty="0" smtClean="0"/>
              <a:t>hear </a:t>
            </a:r>
            <a:r>
              <a:rPr lang="en-CA" baseline="0" dirty="0"/>
              <a:t>if </a:t>
            </a:r>
            <a:r>
              <a:rPr lang="en-CA" baseline="0" dirty="0" smtClean="0"/>
              <a:t>students are using </a:t>
            </a:r>
            <a:r>
              <a:rPr lang="en-CA" baseline="0" dirty="0"/>
              <a:t>the structure of the number path.  </a:t>
            </a:r>
            <a:r>
              <a:rPr lang="en-CA" baseline="0" dirty="0" smtClean="0"/>
              <a:t>Students may not know the term “benchmark” yet. In this lesson students will learn the term.  </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Some of the language you can model:</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It must be more than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I used groups of 5 and counted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Tree>
    <p:extLst>
      <p:ext uri="{BB962C8B-B14F-4D97-AF65-F5344CB8AC3E}">
        <p14:creationId xmlns:p14="http://schemas.microsoft.com/office/powerpoint/2010/main" val="33868582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lvl="0"/>
            <a:r>
              <a:rPr lang="en-US" sz="1200" kern="1200" dirty="0">
                <a:solidFill>
                  <a:schemeClr val="tx1"/>
                </a:solidFill>
                <a:effectLst/>
                <a:latin typeface="+mn-lt"/>
                <a:ea typeface="+mn-ea"/>
                <a:cs typeface="+mn-cs"/>
              </a:rPr>
              <a:t>Discuss the question</a:t>
            </a:r>
            <a:r>
              <a:rPr lang="en-US" sz="1200" kern="1200" baseline="0" dirty="0">
                <a:solidFill>
                  <a:schemeClr val="tx1"/>
                </a:solidFill>
                <a:effectLst/>
                <a:latin typeface="+mn-lt"/>
                <a:ea typeface="+mn-ea"/>
                <a:cs typeface="+mn-cs"/>
              </a:rPr>
              <a:t> with students.  This slide could be sent earlier to allow students time to think.  Each </a:t>
            </a:r>
            <a:r>
              <a:rPr lang="en-US" sz="1200" kern="1200" baseline="0" dirty="0" smtClean="0">
                <a:solidFill>
                  <a:schemeClr val="tx1"/>
                </a:solidFill>
                <a:effectLst/>
                <a:latin typeface="+mn-lt"/>
                <a:ea typeface="+mn-ea"/>
                <a:cs typeface="+mn-cs"/>
              </a:rPr>
              <a:t>tool </a:t>
            </a:r>
            <a:r>
              <a:rPr lang="en-US" sz="1200" kern="1200" baseline="0" dirty="0">
                <a:solidFill>
                  <a:schemeClr val="tx1"/>
                </a:solidFill>
                <a:effectLst/>
                <a:latin typeface="+mn-lt"/>
                <a:ea typeface="+mn-ea"/>
                <a:cs typeface="+mn-cs"/>
              </a:rPr>
              <a:t>emphasizes benchmarks of 5 and 10.  Have students use the word benchmark.   If you have a Rekenrek available, it would be good to show the students how it is arranged.  You can also show a digital Rekenrek from The Math Learning Center, https://apps.mathlearningcenter.org/number-rack/.</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Benchmarks of numbers are useful for comparing and relating numbers.  We</a:t>
            </a:r>
            <a:r>
              <a:rPr lang="en-US" sz="1200" kern="1200" baseline="0" dirty="0">
                <a:solidFill>
                  <a:schemeClr val="tx1"/>
                </a:solidFill>
                <a:effectLst/>
                <a:latin typeface="+mn-lt"/>
                <a:ea typeface="+mn-ea"/>
                <a:cs typeface="+mn-cs"/>
              </a:rPr>
              <a:t> want to students to understand: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Numbers are related to each other through a variety of number relationships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Benchmark numbers of 5 and 10 are useful for comparing and relating numbers. </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They</a:t>
            </a:r>
            <a:r>
              <a:rPr lang="en-US" sz="1200" kern="1200" baseline="0" dirty="0" smtClean="0">
                <a:solidFill>
                  <a:schemeClr val="tx1"/>
                </a:solidFill>
                <a:effectLst/>
                <a:latin typeface="+mn-lt"/>
                <a:ea typeface="+mn-ea"/>
                <a:cs typeface="+mn-cs"/>
              </a:rPr>
              <a:t> can g</a:t>
            </a:r>
            <a:r>
              <a:rPr lang="en-US" sz="1200" kern="1200" dirty="0" smtClean="0">
                <a:solidFill>
                  <a:schemeClr val="tx1"/>
                </a:solidFill>
                <a:effectLst/>
                <a:latin typeface="+mn-lt"/>
                <a:ea typeface="+mn-ea"/>
                <a:cs typeface="+mn-cs"/>
              </a:rPr>
              <a:t>ain </a:t>
            </a:r>
            <a:r>
              <a:rPr lang="en-US" sz="1200" kern="1200" dirty="0">
                <a:solidFill>
                  <a:schemeClr val="tx1"/>
                </a:solidFill>
                <a:effectLst/>
                <a:latin typeface="+mn-lt"/>
                <a:ea typeface="+mn-ea"/>
                <a:cs typeface="+mn-cs"/>
              </a:rPr>
              <a:t>a sense of the size of number by comparing them to the benchmark </a:t>
            </a:r>
            <a:r>
              <a:rPr lang="en-US" sz="1200" kern="1200" dirty="0" smtClean="0">
                <a:solidFill>
                  <a:schemeClr val="tx1"/>
                </a:solidFill>
                <a:effectLst/>
                <a:latin typeface="+mn-lt"/>
                <a:ea typeface="+mn-ea"/>
                <a:cs typeface="+mn-cs"/>
              </a:rPr>
              <a:t>numbers </a:t>
            </a:r>
            <a:r>
              <a:rPr lang="en-US" sz="1200" kern="1200" dirty="0">
                <a:solidFill>
                  <a:schemeClr val="tx1"/>
                </a:solidFill>
                <a:effectLst/>
                <a:latin typeface="+mn-lt"/>
                <a:ea typeface="+mn-ea"/>
                <a:cs typeface="+mn-cs"/>
              </a:rPr>
              <a:t>of 5 and 10.</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We can do this by</a:t>
            </a:r>
            <a:r>
              <a:rPr lang="en-CA" sz="12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drawing</a:t>
            </a:r>
            <a:r>
              <a:rPr lang="en-US" sz="1200" kern="1200" dirty="0">
                <a:solidFill>
                  <a:schemeClr val="tx1"/>
                </a:solidFill>
                <a:effectLst/>
                <a:latin typeface="+mn-lt"/>
                <a:ea typeface="+mn-ea"/>
                <a:cs typeface="+mn-cs"/>
              </a:rPr>
              <a:t> upon students’ understanding of the number order and sequence and develop a visual picture that numbers have value.  Using the number</a:t>
            </a:r>
            <a:r>
              <a:rPr lang="en-US" sz="1200" kern="1200" baseline="0" dirty="0">
                <a:solidFill>
                  <a:schemeClr val="tx1"/>
                </a:solidFill>
                <a:effectLst/>
                <a:latin typeface="+mn-lt"/>
                <a:ea typeface="+mn-ea"/>
                <a:cs typeface="+mn-cs"/>
              </a:rPr>
              <a:t> path and the Rekenrek can support this thinking.</a:t>
            </a:r>
          </a:p>
          <a:p>
            <a:pPr lvl="0"/>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25608554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dirty="0"/>
              <a:t>Discuss the questions</a:t>
            </a:r>
            <a:r>
              <a:rPr lang="en-CA" baseline="0" dirty="0"/>
              <a:t> with the students.  </a:t>
            </a:r>
          </a:p>
          <a:p>
            <a:r>
              <a:rPr lang="en-CA" baseline="0" dirty="0"/>
              <a:t>Follow-up questions:</a:t>
            </a:r>
          </a:p>
          <a:p>
            <a:pPr marL="171450" indent="-171450">
              <a:buFont typeface="Arial" panose="020B0604020202020204" pitchFamily="34" charset="0"/>
              <a:buChar char="•"/>
            </a:pPr>
            <a:r>
              <a:rPr lang="en-CA" baseline="0" dirty="0"/>
              <a:t>How can we use the groupings to help us choose numbers?</a:t>
            </a:r>
          </a:p>
          <a:p>
            <a:pPr marL="171450" indent="-171450">
              <a:buFont typeface="Arial" panose="020B0604020202020204" pitchFamily="34" charset="0"/>
              <a:buChar char="•"/>
            </a:pPr>
            <a:r>
              <a:rPr lang="en-CA" baseline="0" dirty="0"/>
              <a:t>How can we explain where 12 is on the number path?</a:t>
            </a:r>
          </a:p>
          <a:p>
            <a:pPr marL="171450" indent="-171450">
              <a:buFont typeface="Arial" panose="020B0604020202020204" pitchFamily="34" charset="0"/>
              <a:buChar char="•"/>
            </a:pPr>
            <a:r>
              <a:rPr lang="en-CA" baseline="0" dirty="0"/>
              <a:t>How can we explain where 7 is on the number path?</a:t>
            </a:r>
          </a:p>
          <a:p>
            <a:pPr marL="171450" indent="-171450">
              <a:buFont typeface="Arial" panose="020B0604020202020204" pitchFamily="34" charset="0"/>
              <a:buChar char="•"/>
            </a:pPr>
            <a:endParaRPr lang="en-CA" baseline="0" dirty="0"/>
          </a:p>
          <a:p>
            <a:pPr marL="0" indent="0">
              <a:buFont typeface="Arial" panose="020B0604020202020204" pitchFamily="34" charset="0"/>
              <a:buNone/>
            </a:pPr>
            <a:r>
              <a:rPr lang="en-CA" baseline="0" dirty="0"/>
              <a:t>Model the following language:</a:t>
            </a:r>
          </a:p>
          <a:p>
            <a:pPr marL="171450" indent="-171450">
              <a:buFont typeface="Arial" panose="020B0604020202020204" pitchFamily="34" charset="0"/>
              <a:buChar char="•"/>
            </a:pPr>
            <a:r>
              <a:rPr lang="en-CA" baseline="0" dirty="0"/>
              <a:t>Benchmark number (5, 10, 15, 20) – “You know where 7 is because in between the benchmark numbers of 5 and 10.”</a:t>
            </a:r>
          </a:p>
          <a:p>
            <a:pPr marL="171450" indent="-171450">
              <a:buFont typeface="Arial" panose="020B0604020202020204" pitchFamily="34" charset="0"/>
              <a:buChar char="•"/>
            </a:pPr>
            <a:r>
              <a:rPr lang="en-CA" baseline="0" dirty="0"/>
              <a:t>One more/two more - “You used the benchmark number of 5 to find by counting two more from 5.”</a:t>
            </a:r>
          </a:p>
          <a:p>
            <a:pPr marL="171450" indent="-171450">
              <a:buFont typeface="Arial" panose="020B0604020202020204" pitchFamily="34" charset="0"/>
              <a:buChar char="•"/>
            </a:pPr>
            <a:r>
              <a:rPr lang="en-CA" baseline="0" dirty="0"/>
              <a:t>One less/two less – “You know that 7 is less than the benchmark number of 10.”</a:t>
            </a:r>
          </a:p>
          <a:p>
            <a:pPr marL="171450" indent="-171450">
              <a:buFont typeface="Arial" panose="020B0604020202020204" pitchFamily="34" charset="0"/>
              <a:buChar char="•"/>
            </a:pPr>
            <a:r>
              <a:rPr lang="en-CA" baseline="0" dirty="0"/>
              <a:t>“You did not have to count from 1 because you used the benchmark number of 5 and counted on.”</a:t>
            </a:r>
          </a:p>
          <a:p>
            <a:pPr marL="171450" indent="-171450">
              <a:buFont typeface="Arial" panose="020B0604020202020204" pitchFamily="34" charset="0"/>
              <a:buChar char="•"/>
            </a:pPr>
            <a:endParaRPr lang="en-CA" baseline="0" dirty="0"/>
          </a:p>
          <a:p>
            <a:pPr marL="0" indent="0">
              <a:buFont typeface="Arial" panose="020B0604020202020204" pitchFamily="34" charset="0"/>
              <a:buNone/>
            </a:pPr>
            <a:endParaRPr lang="en-CA" dirty="0"/>
          </a:p>
          <a:p>
            <a:pPr marL="0" indent="0">
              <a:buNone/>
            </a:pPr>
            <a:r>
              <a:rPr lang="en-CA" dirty="0"/>
              <a:t>Teacher background</a:t>
            </a:r>
            <a:r>
              <a:rPr lang="en-CA" baseline="0" dirty="0"/>
              <a:t> information:</a:t>
            </a:r>
          </a:p>
          <a:p>
            <a:pPr marL="0" indent="0">
              <a:buNone/>
            </a:pPr>
            <a:endParaRPr lang="en-CA" baseline="0" dirty="0"/>
          </a:p>
          <a:p>
            <a:pPr marL="0" indent="0">
              <a:buNone/>
            </a:pPr>
            <a:r>
              <a:rPr lang="en-CA" dirty="0"/>
              <a:t>Using benchmark numbers five and ten:</a:t>
            </a:r>
          </a:p>
          <a:p>
            <a:pPr marL="171450" indent="-171450">
              <a:buFont typeface="Arial" panose="020B0604020202020204" pitchFamily="34" charset="0"/>
              <a:buChar char="•"/>
            </a:pPr>
            <a:r>
              <a:rPr lang="en-CA" dirty="0"/>
              <a:t>Helps students’ understanding of how a number relates to other numbers to support thinking about various number relationships</a:t>
            </a:r>
          </a:p>
          <a:p>
            <a:pPr marL="171450" indent="-171450">
              <a:buFont typeface="Arial" panose="020B0604020202020204" pitchFamily="34" charset="0"/>
              <a:buChar char="•"/>
            </a:pPr>
            <a:r>
              <a:rPr lang="en-CA" dirty="0"/>
              <a:t>Helps students move away from the of reliance of counting</a:t>
            </a:r>
          </a:p>
          <a:p>
            <a:pPr marL="171450" indent="-171450">
              <a:buFont typeface="Arial" panose="020B0604020202020204" pitchFamily="34" charset="0"/>
              <a:buChar char="•"/>
            </a:pPr>
            <a:r>
              <a:rPr lang="en-CA" dirty="0"/>
              <a:t>Helps students see how any number is within 2 of any of the benchmark numbers</a:t>
            </a:r>
          </a:p>
          <a:p>
            <a:pPr marL="171450" indent="-171450">
              <a:buFont typeface="Arial" panose="020B0604020202020204" pitchFamily="34" charset="0"/>
              <a:buChar char="•"/>
            </a:pPr>
            <a:r>
              <a:rPr lang="en-CA" dirty="0"/>
              <a:t>Using the benchmarks helps chunk numbers in order to add and subtract more efficiently</a:t>
            </a:r>
          </a:p>
          <a:p>
            <a:pPr marL="171450" indent="-171450">
              <a:buFont typeface="Arial" panose="020B0604020202020204" pitchFamily="34" charset="0"/>
              <a:buChar char="•"/>
            </a:pPr>
            <a:r>
              <a:rPr lang="en-CA" dirty="0"/>
              <a:t>Using specific manipulatives helps bring out those relationships</a:t>
            </a:r>
          </a:p>
          <a:p>
            <a:pPr lvl="1"/>
            <a:r>
              <a:rPr lang="en-CA" dirty="0"/>
              <a:t>Five frames</a:t>
            </a:r>
          </a:p>
          <a:p>
            <a:pPr lvl="1"/>
            <a:r>
              <a:rPr lang="en-CA" dirty="0"/>
              <a:t>Ten frames</a:t>
            </a:r>
          </a:p>
          <a:p>
            <a:pPr lvl="1"/>
            <a:r>
              <a:rPr lang="en-CA" dirty="0"/>
              <a:t>Rekenrek/Arithmetic Rack/Number Rack</a:t>
            </a:r>
          </a:p>
          <a:p>
            <a:pPr marL="0" indent="0">
              <a:buNone/>
            </a:pPr>
            <a:endParaRPr lang="en-CA" dirty="0"/>
          </a:p>
          <a:p>
            <a:endParaRPr lang="en-CA" dirty="0"/>
          </a:p>
        </p:txBody>
      </p:sp>
    </p:spTree>
    <p:extLst>
      <p:ext uri="{BB962C8B-B14F-4D97-AF65-F5344CB8AC3E}">
        <p14:creationId xmlns:p14="http://schemas.microsoft.com/office/powerpoint/2010/main" val="33712176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dirty="0"/>
              <a:t>Place The Number:  Students will </a:t>
            </a:r>
            <a:r>
              <a:rPr lang="en-CA" dirty="0" smtClean="0"/>
              <a:t>choose</a:t>
            </a:r>
            <a:r>
              <a:rPr lang="en-CA" baseline="0" dirty="0" smtClean="0"/>
              <a:t> a number and place the number on the path and explain their reason. Most students will think the number path starts at one.  Some students will choose a different way.  We want students to justify their answers.  We want to hear and see the students using the language of more/less, counted on, starting from a known number, and benchmark number.  </a:t>
            </a:r>
          </a:p>
          <a:p>
            <a:endParaRPr lang="en-CA" baseline="0" dirty="0" smtClean="0"/>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This template may be uploaded to </a:t>
            </a:r>
            <a:r>
              <a:rPr lang="en-CA" sz="1200" kern="1200" dirty="0" err="1" smtClean="0">
                <a:solidFill>
                  <a:schemeClr val="tx1"/>
                </a:solidFill>
                <a:effectLst/>
                <a:latin typeface="+mn-lt"/>
                <a:ea typeface="+mn-ea"/>
                <a:cs typeface="+mn-cs"/>
              </a:rPr>
              <a:t>SeeSaw</a:t>
            </a:r>
            <a:r>
              <a:rPr lang="en-CA" sz="1200" kern="1200" dirty="0" smtClean="0">
                <a:solidFill>
                  <a:schemeClr val="tx1"/>
                </a:solidFill>
                <a:effectLst/>
                <a:latin typeface="+mn-lt"/>
                <a:ea typeface="+mn-ea"/>
                <a:cs typeface="+mn-cs"/>
              </a:rPr>
              <a:t> or a similar platform for students to use. </a:t>
            </a:r>
          </a:p>
          <a:p>
            <a:r>
              <a:rPr lang="en-CA" baseline="0" dirty="0" smtClean="0"/>
              <a:t>These questions could also be used with individually students for assessment.  </a:t>
            </a:r>
          </a:p>
          <a:p>
            <a:endParaRPr lang="en-CA" baseline="0" dirty="0"/>
          </a:p>
          <a:p>
            <a:r>
              <a:rPr lang="en-CA" baseline="0" dirty="0"/>
              <a:t>They have to explain their strategy of placing that number on the number path.</a:t>
            </a:r>
            <a:r>
              <a:rPr lang="en-CA" dirty="0"/>
              <a:t> </a:t>
            </a:r>
            <a:r>
              <a:rPr lang="en-CA" baseline="0" dirty="0"/>
              <a:t> Copy the next four slides so that they explain their strategy to send to you. They could also video record their explanation and send it to you.</a:t>
            </a:r>
            <a:r>
              <a:rPr lang="en-CA" dirty="0"/>
              <a:t> </a:t>
            </a:r>
            <a:r>
              <a:rPr lang="en-CA" baseline="0" dirty="0"/>
              <a:t> You can also use this in small groups or with individuals.</a:t>
            </a:r>
            <a:r>
              <a:rPr lang="en-CA" dirty="0"/>
              <a:t> </a:t>
            </a:r>
            <a:r>
              <a:rPr lang="en-CA" baseline="0" dirty="0"/>
              <a:t> You can also put pair up students in breakout rooms to explain their thinking to another student.</a:t>
            </a:r>
            <a:r>
              <a:rPr lang="en-CA" dirty="0"/>
              <a:t>  </a:t>
            </a:r>
            <a:endParaRPr lang="en-CA" dirty="0">
              <a:cs typeface="Calibri"/>
            </a:endParaRPr>
          </a:p>
          <a:p>
            <a:endParaRPr lang="en-CA" dirty="0"/>
          </a:p>
          <a:p>
            <a:endParaRPr lang="en-CA" dirty="0"/>
          </a:p>
        </p:txBody>
      </p:sp>
    </p:spTree>
    <p:extLst>
      <p:ext uri="{BB962C8B-B14F-4D97-AF65-F5344CB8AC3E}">
        <p14:creationId xmlns:p14="http://schemas.microsoft.com/office/powerpoint/2010/main" val="26791264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Font typeface="Arial" panose="020B0604020202020204" pitchFamily="34" charset="0"/>
              <a:buNone/>
            </a:pPr>
            <a:endParaRPr lang="en-CA" baseline="0" dirty="0"/>
          </a:p>
          <a:p>
            <a:pPr marL="171450" indent="-171450">
              <a:buFont typeface="Arial" panose="020B0604020202020204" pitchFamily="34" charset="0"/>
              <a:buChar char="•"/>
            </a:pPr>
            <a:endParaRPr lang="en-CA" dirty="0"/>
          </a:p>
        </p:txBody>
      </p:sp>
    </p:spTree>
    <p:extLst>
      <p:ext uri="{BB962C8B-B14F-4D97-AF65-F5344CB8AC3E}">
        <p14:creationId xmlns:p14="http://schemas.microsoft.com/office/powerpoint/2010/main" val="40527023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a:p>
          <a:p>
            <a:endParaRPr lang="en-CA"/>
          </a:p>
        </p:txBody>
      </p:sp>
    </p:spTree>
    <p:extLst>
      <p:ext uri="{BB962C8B-B14F-4D97-AF65-F5344CB8AC3E}">
        <p14:creationId xmlns:p14="http://schemas.microsoft.com/office/powerpoint/2010/main" val="10273147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a:p>
          <a:p>
            <a:endParaRPr lang="en-CA"/>
          </a:p>
        </p:txBody>
      </p:sp>
    </p:spTree>
    <p:extLst>
      <p:ext uri="{BB962C8B-B14F-4D97-AF65-F5344CB8AC3E}">
        <p14:creationId xmlns:p14="http://schemas.microsoft.com/office/powerpoint/2010/main" val="22226346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fld id="{197E8500-A212-E346-AF34-40C15B4B1588}" type="slidenum">
              <a:rPr lang="en-US">
                <a:solidFill>
                  <a:prstClr val="black"/>
                </a:solidFill>
                <a:latin typeface="Calibri"/>
              </a:rPr>
              <a:pPr defTabSz="931774"/>
              <a:t>76</a:t>
            </a:fld>
            <a:endParaRPr lang="en-US">
              <a:solidFill>
                <a:prstClr val="black"/>
              </a:solidFill>
              <a:latin typeface="Calibri"/>
            </a:endParaRPr>
          </a:p>
        </p:txBody>
      </p:sp>
    </p:spTree>
    <p:extLst>
      <p:ext uri="{BB962C8B-B14F-4D97-AF65-F5344CB8AC3E}">
        <p14:creationId xmlns:p14="http://schemas.microsoft.com/office/powerpoint/2010/main" val="752447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97840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085659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dirty="0"/>
              <a:t>The following slides are a</a:t>
            </a:r>
            <a:r>
              <a:rPr lang="en-CA" baseline="0" dirty="0"/>
              <a:t> quick routine by showing a ten frame and having students say the number that is </a:t>
            </a:r>
            <a:r>
              <a:rPr lang="en-CA" baseline="0" dirty="0" smtClean="0"/>
              <a:t>2 more</a:t>
            </a:r>
            <a:r>
              <a:rPr lang="en-CA" baseline="0" dirty="0"/>
              <a:t>.  </a:t>
            </a:r>
            <a:endParaRPr lang="en-CA" dirty="0"/>
          </a:p>
        </p:txBody>
      </p:sp>
    </p:spTree>
    <p:extLst>
      <p:ext uri="{BB962C8B-B14F-4D97-AF65-F5344CB8AC3E}">
        <p14:creationId xmlns:p14="http://schemas.microsoft.com/office/powerpoint/2010/main" val="35382792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following slides are a</a:t>
            </a:r>
            <a:r>
              <a:rPr lang="en-CA" baseline="0" dirty="0"/>
              <a:t> quick routine by showing a ten frame and having students say the number that is 2 </a:t>
            </a:r>
            <a:r>
              <a:rPr lang="en-CA" baseline="0" dirty="0" smtClean="0"/>
              <a:t>less.  </a:t>
            </a:r>
            <a:endParaRPr lang="en-CA" dirty="0"/>
          </a:p>
        </p:txBody>
      </p:sp>
    </p:spTree>
    <p:extLst>
      <p:ext uri="{BB962C8B-B14F-4D97-AF65-F5344CB8AC3E}">
        <p14:creationId xmlns:p14="http://schemas.microsoft.com/office/powerpoint/2010/main" val="7050557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You can use this question as an opening prompt or as an assessment question. This assessment question would be a good question to have students answer in a digital journal or write and send it via email.  Look for how the student reasons or justifies their answer and communicates mathematically. This question could be send earlier so that students are ready to share and show their thinking.  </a:t>
            </a:r>
            <a:endParaRPr lang="en-CA"/>
          </a:p>
          <a:p>
            <a:endParaRPr lang="en-CA"/>
          </a:p>
        </p:txBody>
      </p:sp>
    </p:spTree>
    <p:extLst>
      <p:ext uri="{BB962C8B-B14F-4D97-AF65-F5344CB8AC3E}">
        <p14:creationId xmlns:p14="http://schemas.microsoft.com/office/powerpoint/2010/main" val="8773809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Discuss possible answers. </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6604009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Discuss possible answers.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32699443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baseline="0" dirty="0" smtClean="0"/>
              <a:t>This question can be used as an assessment question to assess if students are using benchmark numbers.  This question could be sent out earlier and students could respond to you via email or you could set up an individual interview with students. </a:t>
            </a: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Question</a:t>
            </a:r>
            <a:r>
              <a:rPr lang="en-CA" baseline="0" dirty="0" smtClean="0"/>
              <a:t> adapted from </a:t>
            </a:r>
            <a:r>
              <a:rPr lang="en-CA" i="1" baseline="0" dirty="0" smtClean="0"/>
              <a:t>Open Questions for Rich Math Lessons </a:t>
            </a:r>
            <a:r>
              <a:rPr lang="en-CA" baseline="0" dirty="0" smtClean="0"/>
              <a:t>by Marian Small.  Rubicon Publishing, 2016.  </a:t>
            </a:r>
          </a:p>
          <a:p>
            <a:endParaRPr lang="en-CA" baseline="0" dirty="0" smtClean="0"/>
          </a:p>
          <a:p>
            <a:r>
              <a:rPr lang="en-CA" baseline="0" dirty="0" smtClean="0"/>
              <a:t>The question mark and the number on the number path can be moved/changed to make other numbers.    </a:t>
            </a:r>
          </a:p>
          <a:p>
            <a:endParaRPr lang="en-CA" dirty="0" smtClean="0"/>
          </a:p>
          <a:p>
            <a:r>
              <a:rPr lang="en-CA" dirty="0" smtClean="0"/>
              <a:t>Remind</a:t>
            </a:r>
            <a:r>
              <a:rPr lang="en-CA" baseline="0" dirty="0" smtClean="0"/>
              <a:t> students to communicate mathematically using math words .  </a:t>
            </a:r>
            <a:endParaRPr lang="en-CA" dirty="0"/>
          </a:p>
        </p:txBody>
      </p:sp>
    </p:spTree>
    <p:extLst>
      <p:ext uri="{BB962C8B-B14F-4D97-AF65-F5344CB8AC3E}">
        <p14:creationId xmlns:p14="http://schemas.microsoft.com/office/powerpoint/2010/main" val="41421665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Make a number path out of ten frames with the </a:t>
            </a:r>
            <a:r>
              <a:rPr lang="en-CA" baseline="0" dirty="0" smtClean="0"/>
              <a:t>students from 1 to 10.  </a:t>
            </a:r>
            <a:r>
              <a:rPr lang="en-CA" baseline="0" dirty="0"/>
              <a:t>This activity allows students to use the learning within the last week and connect it to prior learning.  </a:t>
            </a:r>
            <a:r>
              <a:rPr lang="en-CA" baseline="0" dirty="0" smtClean="0"/>
              <a:t>This learning experience involves </a:t>
            </a:r>
            <a:r>
              <a:rPr lang="en-CA" baseline="0" dirty="0"/>
              <a:t>students </a:t>
            </a:r>
            <a:r>
              <a:rPr lang="en-CA" baseline="0" dirty="0" smtClean="0"/>
              <a:t>explaining how </a:t>
            </a:r>
            <a:r>
              <a:rPr lang="en-CA" baseline="0" dirty="0"/>
              <a:t>you could make a number path with the ten frames. Ask them how  to start it.  Listen if students will place them in order or if they will tell you to place the benchmark numbers first.  You may have to nudge them their thinking. </a:t>
            </a:r>
            <a:r>
              <a:rPr lang="en-CA" baseline="0" dirty="0" smtClean="0"/>
              <a:t>Model the following language in order for students to hear and use it in context.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Can we start our number path with benchmark numbers?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Can we place numbers that are less than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Can we place numbers that are more than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What comes after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What comes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25863861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Students will build a number path (1 to 10) using a different representations of numbers Students make two number paths 1-10.  The number paths can have the same representations or different ones.  </a:t>
            </a:r>
            <a:r>
              <a:rPr lang="en-CA" sz="1200" baseline="0" dirty="0" smtClean="0"/>
              <a:t>Remind them to use math words</a:t>
            </a:r>
            <a:r>
              <a:rPr lang="en-CA" sz="1200" dirty="0" smtClean="0"/>
              <a:t> like, benchmark, counting-on, more than, less than, and skipped count as they make the number path.  </a:t>
            </a:r>
            <a:r>
              <a:rPr lang="en-CA"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Have </a:t>
            </a:r>
            <a:r>
              <a:rPr lang="en-CA" baseline="0" dirty="0"/>
              <a:t>students </a:t>
            </a:r>
            <a:r>
              <a:rPr lang="en-CA" baseline="0" dirty="0" smtClean="0"/>
              <a:t>share videos or pictures showing their thinking or set </a:t>
            </a:r>
            <a:r>
              <a:rPr lang="en-CA" baseline="0" dirty="0"/>
              <a:t>up individual meetings to </a:t>
            </a:r>
            <a:r>
              <a:rPr lang="en-CA" baseline="0" dirty="0" smtClean="0"/>
              <a:t>observe students. Explain </a:t>
            </a:r>
            <a:r>
              <a:rPr lang="en-CA" baseline="0" dirty="0"/>
              <a:t>to students that you want them to use what they learned about benchmark numbers to create the number paths.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85</a:t>
            </a:fld>
            <a:endParaRPr lang="en-CA"/>
          </a:p>
        </p:txBody>
      </p:sp>
    </p:spTree>
    <p:extLst>
      <p:ext uri="{BB962C8B-B14F-4D97-AF65-F5344CB8AC3E}">
        <p14:creationId xmlns:p14="http://schemas.microsoft.com/office/powerpoint/2010/main" val="29523118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Student</a:t>
            </a:r>
            <a:r>
              <a:rPr lang="en-CA" baseline="0" dirty="0" smtClean="0"/>
              <a:t> instructions:  Choose any two different representations of the numbers and build a number path.  Please share it with your teacher. </a:t>
            </a:r>
            <a:r>
              <a:rPr lang="en-CA" sz="1200" dirty="0" smtClean="0"/>
              <a:t>Use words like, benchmark, counting-on, more than, less than, and skipped count.</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86</a:t>
            </a:fld>
            <a:endParaRPr lang="en-CA"/>
          </a:p>
        </p:txBody>
      </p:sp>
    </p:spTree>
    <p:extLst>
      <p:ext uri="{BB962C8B-B14F-4D97-AF65-F5344CB8AC3E}">
        <p14:creationId xmlns:p14="http://schemas.microsoft.com/office/powerpoint/2010/main" val="203693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1003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188106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Students</a:t>
            </a:r>
            <a:r>
              <a:rPr lang="en-CA" baseline="0" dirty="0" smtClean="0"/>
              <a:t> will present various answers.  Welcome all answers.  This routine builds a community. </a:t>
            </a:r>
            <a:r>
              <a:rPr lang="en-CA" sz="1200" b="0" i="0" u="none" strike="noStrike" kern="1200" baseline="0" dirty="0" smtClean="0">
                <a:solidFill>
                  <a:schemeClr val="tx1"/>
                </a:solidFill>
                <a:latin typeface="+mn-lt"/>
                <a:ea typeface="+mn-ea"/>
                <a:cs typeface="+mn-cs"/>
              </a:rPr>
              <a:t>This is a routine to help students communicate mathematically. 	</a:t>
            </a:r>
          </a:p>
          <a:p>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88</a:t>
            </a:fld>
            <a:endParaRPr lang="en-CA"/>
          </a:p>
        </p:txBody>
      </p:sp>
    </p:spTree>
    <p:extLst>
      <p:ext uri="{BB962C8B-B14F-4D97-AF65-F5344CB8AC3E}">
        <p14:creationId xmlns:p14="http://schemas.microsoft.com/office/powerpoint/2010/main" val="20189713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smtClean="0">
                <a:solidFill>
                  <a:schemeClr val="tx1"/>
                </a:solidFill>
                <a:latin typeface="+mn-lt"/>
                <a:ea typeface="+mn-ea"/>
                <a:cs typeface="+mn-cs"/>
              </a:rPr>
              <a:t>These secondary questions are to help focus the thinking on the mathematics of the images in case students did not notice it with the “Notice and Wonder” slide.   The way the red and white beads are arranged shows how arranging collections in groups helps us to count efficiently.  	</a:t>
            </a:r>
          </a:p>
          <a:p>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89</a:t>
            </a:fld>
            <a:endParaRPr lang="en-CA"/>
          </a:p>
        </p:txBody>
      </p:sp>
    </p:spTree>
    <p:extLst>
      <p:ext uri="{BB962C8B-B14F-4D97-AF65-F5344CB8AC3E}">
        <p14:creationId xmlns:p14="http://schemas.microsoft.com/office/powerpoint/2010/main" val="41899602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Click the link to the story “Ten Flashing Fireflies</a:t>
            </a:r>
            <a:r>
              <a:rPr lang="en-CA" baseline="0" dirty="0" smtClean="0"/>
              <a:t> </a:t>
            </a:r>
            <a:r>
              <a:rPr lang="en-CA" dirty="0" smtClean="0"/>
              <a:t>" on YouTube. Have students listen.. </a:t>
            </a:r>
            <a:endParaRPr lang="en-CA" dirty="0" smtClean="0">
              <a:cs typeface="Calibri"/>
            </a:endParaRPr>
          </a:p>
          <a:p>
            <a:endParaRPr lang="en-CA" dirty="0"/>
          </a:p>
        </p:txBody>
      </p:sp>
    </p:spTree>
    <p:extLst>
      <p:ext uri="{BB962C8B-B14F-4D97-AF65-F5344CB8AC3E}">
        <p14:creationId xmlns:p14="http://schemas.microsoft.com/office/powerpoint/2010/main" val="41226735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Click the link to the story “Ten Flashing Fireflies</a:t>
            </a:r>
            <a:r>
              <a:rPr lang="en-CA" baseline="0" dirty="0" smtClean="0"/>
              <a:t> </a:t>
            </a:r>
            <a:r>
              <a:rPr lang="en-CA" dirty="0" smtClean="0"/>
              <a:t>" on YouTube. In</a:t>
            </a:r>
            <a:r>
              <a:rPr lang="en-CA" baseline="0" dirty="0" smtClean="0"/>
              <a:t> the reading the second time, students will be modelling the story using counters.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Have students get counters from their math tool kit or something around the house such as coins, buttons or little pieces of paper.  Have students ask an adult for any empty jar.  The students will model the actions as they hear the story.  You can stop the story and ask students what their representation looks like.  </a:t>
            </a:r>
          </a:p>
        </p:txBody>
      </p:sp>
    </p:spTree>
    <p:extLst>
      <p:ext uri="{BB962C8B-B14F-4D97-AF65-F5344CB8AC3E}">
        <p14:creationId xmlns:p14="http://schemas.microsoft.com/office/powerpoint/2010/main" val="40732535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Students will arrange the different ways the fireflies can be arranged into two different ways.  Explain to students that they will show all the possible ways they can arrange the fireflies into two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Have students share videos showing their thinking or set up individual meetings to observe and listen what they do. Explain to students that you want them to use what they learned about benchmark numbers to create the number paths.  </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a:t>
            </a:r>
            <a:r>
              <a:rPr lang="en-CA" sz="1200" kern="1200" baseline="0" dirty="0" smtClean="0">
                <a:solidFill>
                  <a:schemeClr val="tx1"/>
                </a:solidFill>
                <a:effectLst/>
                <a:latin typeface="+mn-lt"/>
                <a:ea typeface="+mn-ea"/>
                <a:cs typeface="+mn-cs"/>
              </a:rPr>
              <a:t>e next</a:t>
            </a:r>
            <a:r>
              <a:rPr lang="en-CA" sz="1200" kern="1200" dirty="0" smtClean="0">
                <a:solidFill>
                  <a:schemeClr val="tx1"/>
                </a:solidFill>
                <a:effectLst/>
                <a:latin typeface="+mn-lt"/>
                <a:ea typeface="+mn-ea"/>
                <a:cs typeface="+mn-cs"/>
              </a:rPr>
              <a:t> template may be uploaded to </a:t>
            </a:r>
            <a:r>
              <a:rPr lang="en-CA" sz="1200" kern="1200" dirty="0" err="1" smtClean="0">
                <a:solidFill>
                  <a:schemeClr val="tx1"/>
                </a:solidFill>
                <a:effectLst/>
                <a:latin typeface="+mn-lt"/>
                <a:ea typeface="+mn-ea"/>
                <a:cs typeface="+mn-cs"/>
              </a:rPr>
              <a:t>SeeSaw</a:t>
            </a:r>
            <a:r>
              <a:rPr lang="en-CA" sz="1200" kern="1200" dirty="0" smtClean="0">
                <a:solidFill>
                  <a:schemeClr val="tx1"/>
                </a:solidFill>
                <a:effectLst/>
                <a:latin typeface="+mn-lt"/>
                <a:ea typeface="+mn-ea"/>
                <a:cs typeface="+mn-cs"/>
              </a:rPr>
              <a:t> or a similar platform for students to use. </a:t>
            </a:r>
          </a:p>
          <a:p>
            <a:r>
              <a:rPr lang="en-CA" baseline="0" dirty="0" smtClean="0"/>
              <a:t>These questions could also be used with individually students for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4574584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dirty="0" smtClean="0"/>
              <a:t>Student</a:t>
            </a:r>
            <a:r>
              <a:rPr lang="en-CA" baseline="0" dirty="0" smtClean="0"/>
              <a:t> instructions:   Move the fireflies into two groups, in the jar and out of the jar.  Record your way in the box.  Write all the ways you can.  </a:t>
            </a:r>
            <a:endParaRPr lang="en-CA" dirty="0"/>
          </a:p>
        </p:txBody>
      </p:sp>
    </p:spTree>
    <p:extLst>
      <p:ext uri="{BB962C8B-B14F-4D97-AF65-F5344CB8AC3E}">
        <p14:creationId xmlns:p14="http://schemas.microsoft.com/office/powerpoint/2010/main" val="4114606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291179" indent="-291179">
              <a:buAutoNum type="romanUcParenR"/>
            </a:pPr>
            <a:endParaRPr/>
          </a:p>
        </p:txBody>
      </p:sp>
    </p:spTree>
    <p:extLst>
      <p:ext uri="{BB962C8B-B14F-4D97-AF65-F5344CB8AC3E}">
        <p14:creationId xmlns:p14="http://schemas.microsoft.com/office/powerpoint/2010/main" val="22987180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dirty="0">
                <a:cs typeface="Calibri"/>
              </a:rPr>
              <a:t>Present this image on the screen. Ask What do you notice? Gather student responses. Then ask "What do you wonder?"</a:t>
            </a:r>
          </a:p>
          <a:p>
            <a:endParaRPr lang="en-CA" dirty="0">
              <a:cs typeface="Calibri"/>
            </a:endParaRPr>
          </a:p>
          <a:p>
            <a:r>
              <a:rPr lang="en-CA" dirty="0">
                <a:cs typeface="Calibri"/>
              </a:rPr>
              <a:t>**Note** To allow all students think time, teachers can push this slide out to students prior to the synchronous lesson. That allows for all students to collect their ideas ahead of time and have something to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30315086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a:cs typeface="Calibri"/>
              </a:rPr>
              <a:t>Present this image on the screen. Ask What do you notice? Gather student responses. Then ask "What do you wonder?"</a:t>
            </a:r>
          </a:p>
          <a:p>
            <a:endParaRPr lang="en-CA">
              <a:cs typeface="Calibri"/>
            </a:endParaRPr>
          </a:p>
          <a:p>
            <a:r>
              <a:rPr lang="en-CA">
                <a:cs typeface="Calibri"/>
              </a:rPr>
              <a:t>**Note** To allow all students think time, teachers can push this slide out to students prior to the synchronous lesson. That allows for all students to collect their ideas ahead of time and have something to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Tree>
    <p:extLst>
      <p:ext uri="{BB962C8B-B14F-4D97-AF65-F5344CB8AC3E}">
        <p14:creationId xmlns:p14="http://schemas.microsoft.com/office/powerpoint/2010/main" val="595259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9944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Students will participate in partitioning the number 10.  Have students use a part-part-whole board and 10 blocks to partition them into two parts.  Part-whole relationships refer to the idea that numbers can be broken down into parts, and that these parts can be compared to the whole. According to John Van de Walle, to conceptualize a number as being made up of two or more parts is the most important relationship that can be developed about numbers. A pair of numbers that is easy to work with mentally (also known as friendly or nice numbers) are said to be </a:t>
            </a:r>
            <a:r>
              <a:rPr lang="en-CA" sz="1200" b="1" i="0" u="none" strike="noStrike" kern="1200" baseline="0" dirty="0" smtClean="0">
                <a:solidFill>
                  <a:schemeClr val="tx1"/>
                </a:solidFill>
                <a:latin typeface="+mn-lt"/>
                <a:ea typeface="+mn-ea"/>
                <a:cs typeface="+mn-cs"/>
              </a:rPr>
              <a:t>compatible</a:t>
            </a:r>
            <a:r>
              <a:rPr lang="en-CA" sz="1200" b="0" i="0" u="none" strike="noStrike" kern="1200" baseline="0" dirty="0" smtClean="0">
                <a:solidFill>
                  <a:schemeClr val="tx1"/>
                </a:solidFill>
                <a:latin typeface="+mn-lt"/>
                <a:ea typeface="+mn-ea"/>
                <a:cs typeface="+mn-cs"/>
              </a:rPr>
              <a:t>. </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Go over the meaning of whole and parts:  </a:t>
            </a:r>
            <a:r>
              <a:rPr lang="en-US" sz="1200" kern="1200" dirty="0" smtClean="0">
                <a:solidFill>
                  <a:schemeClr val="tx1"/>
                </a:solidFill>
                <a:effectLst/>
                <a:latin typeface="+mn-lt"/>
                <a:ea typeface="+mn-ea"/>
                <a:cs typeface="+mn-cs"/>
              </a:rPr>
              <a:t>The whole of 10 and break it into two parts, 6 and 4.</a:t>
            </a:r>
            <a:r>
              <a:rPr lang="en-C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Model other numbers</a:t>
            </a:r>
            <a:r>
              <a:rPr lang="en-US" sz="1200" kern="1200" baseline="0" dirty="0" smtClean="0">
                <a:solidFill>
                  <a:schemeClr val="tx1"/>
                </a:solidFill>
                <a:effectLst/>
                <a:latin typeface="+mn-lt"/>
                <a:ea typeface="+mn-ea"/>
                <a:cs typeface="+mn-cs"/>
              </a:rPr>
              <a:t> and language. </a:t>
            </a:r>
          </a:p>
          <a:p>
            <a:endParaRPr lang="en-US" sz="1200" kern="1200" baseline="0" dirty="0" smtClean="0">
              <a:solidFill>
                <a:schemeClr val="tx1"/>
              </a:solidFill>
              <a:effectLst/>
              <a:latin typeface="+mn-lt"/>
              <a:ea typeface="+mn-ea"/>
              <a:cs typeface="+mn-cs"/>
            </a:endParaRPr>
          </a:p>
          <a:p>
            <a:r>
              <a:rPr lang="en-CA" sz="1200" b="0" i="0" u="none" strike="noStrike" kern="1200" baseline="0" dirty="0" smtClean="0">
                <a:solidFill>
                  <a:schemeClr val="tx1"/>
                </a:solidFill>
                <a:latin typeface="+mn-lt"/>
                <a:ea typeface="+mn-ea"/>
                <a:cs typeface="+mn-cs"/>
              </a:rPr>
              <a:t>Part-whole relationships refer to the idea that numbers can be broken down into parts, and that these parts can be compared to the whole. According to John Van de Walle, to conceptualize a number as being made up of two or more parts is the most important relationship that can be developed about numbers. A pair of numbers that is easy to work with mentally (also known as friendly or nice</a:t>
            </a:r>
          </a:p>
          <a:p>
            <a:r>
              <a:rPr lang="en-CA" sz="1200" b="0" i="0" u="none" strike="noStrike" kern="1200" baseline="0" dirty="0" smtClean="0">
                <a:solidFill>
                  <a:schemeClr val="tx1"/>
                </a:solidFill>
                <a:latin typeface="+mn-lt"/>
                <a:ea typeface="+mn-ea"/>
                <a:cs typeface="+mn-cs"/>
              </a:rPr>
              <a:t>numbers) are said to be </a:t>
            </a:r>
            <a:r>
              <a:rPr lang="en-CA" sz="1200" b="1" i="0" u="none" strike="noStrike" kern="1200" baseline="0" dirty="0" smtClean="0">
                <a:solidFill>
                  <a:schemeClr val="tx1"/>
                </a:solidFill>
                <a:latin typeface="+mn-lt"/>
                <a:ea typeface="+mn-ea"/>
                <a:cs typeface="+mn-cs"/>
              </a:rPr>
              <a:t>compatible</a:t>
            </a:r>
            <a:r>
              <a:rPr lang="en-CA" sz="1200" b="0" i="0" u="none" strike="noStrike" kern="1200" baseline="0" dirty="0" smtClean="0">
                <a:solidFill>
                  <a:schemeClr val="tx1"/>
                </a:solidFill>
                <a:latin typeface="+mn-lt"/>
                <a:ea typeface="+mn-ea"/>
                <a:cs typeface="+mn-cs"/>
              </a:rPr>
              <a:t>. </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Go over the meaning of whole and parts:  </a:t>
            </a:r>
            <a:r>
              <a:rPr lang="en-US" sz="1200" kern="1200" dirty="0" smtClean="0">
                <a:solidFill>
                  <a:schemeClr val="tx1"/>
                </a:solidFill>
                <a:effectLst/>
                <a:latin typeface="+mn-lt"/>
                <a:ea typeface="+mn-ea"/>
                <a:cs typeface="+mn-cs"/>
              </a:rPr>
              <a:t>The whole of 10 and break it into two parts, 6 and 4.</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Model other numbers</a:t>
            </a:r>
            <a:r>
              <a:rPr lang="en-US" sz="1200" kern="1200" baseline="0" dirty="0" smtClean="0">
                <a:solidFill>
                  <a:schemeClr val="tx1"/>
                </a:solidFill>
                <a:effectLst/>
                <a:latin typeface="+mn-lt"/>
                <a:ea typeface="+mn-ea"/>
                <a:cs typeface="+mn-cs"/>
              </a:rPr>
              <a:t> and language.  </a:t>
            </a:r>
            <a:endParaRPr lang="en-CA" dirty="0" smtClean="0"/>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 If some students are not ready for 10, use a smaller number with them.   </a:t>
            </a:r>
            <a:endParaRPr lang="en-CA" dirty="0" smtClean="0"/>
          </a:p>
          <a:p>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97</a:t>
            </a:fld>
            <a:endParaRPr lang="en-CA"/>
          </a:p>
        </p:txBody>
      </p:sp>
    </p:spTree>
    <p:extLst>
      <p:ext uri="{BB962C8B-B14F-4D97-AF65-F5344CB8AC3E}">
        <p14:creationId xmlns:p14="http://schemas.microsoft.com/office/powerpoint/2010/main" val="33379191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Continue</a:t>
            </a:r>
            <a:r>
              <a:rPr lang="en-CA" baseline="0" dirty="0" smtClean="0"/>
              <a:t> to discuss with students.  These slides can be duplicated and sent to students to complete.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98</a:t>
            </a:fld>
            <a:endParaRPr lang="en-CA"/>
          </a:p>
        </p:txBody>
      </p:sp>
    </p:spTree>
    <p:extLst>
      <p:ext uri="{BB962C8B-B14F-4D97-AF65-F5344CB8AC3E}">
        <p14:creationId xmlns:p14="http://schemas.microsoft.com/office/powerpoint/2010/main" val="20810209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Continue</a:t>
            </a:r>
            <a:r>
              <a:rPr lang="en-CA" baseline="0" dirty="0" smtClean="0"/>
              <a:t> to discuss with students.  These slides can be duplicated and sent to students to complete.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99</a:t>
            </a:fld>
            <a:endParaRPr lang="en-CA"/>
          </a:p>
        </p:txBody>
      </p:sp>
    </p:spTree>
    <p:extLst>
      <p:ext uri="{BB962C8B-B14F-4D97-AF65-F5344CB8AC3E}">
        <p14:creationId xmlns:p14="http://schemas.microsoft.com/office/powerpoint/2010/main" val="31812211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Continue</a:t>
            </a:r>
            <a:r>
              <a:rPr lang="en-CA" baseline="0" dirty="0" smtClean="0"/>
              <a:t> to discuss with students.  These slides can be duplicated and sent to students to complete.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100</a:t>
            </a:fld>
            <a:endParaRPr lang="en-CA"/>
          </a:p>
        </p:txBody>
      </p:sp>
    </p:spTree>
    <p:extLst>
      <p:ext uri="{BB962C8B-B14F-4D97-AF65-F5344CB8AC3E}">
        <p14:creationId xmlns:p14="http://schemas.microsoft.com/office/powerpoint/2010/main" val="36642508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Continue</a:t>
            </a:r>
            <a:r>
              <a:rPr lang="en-CA" baseline="0" dirty="0" smtClean="0"/>
              <a:t> to discuss with students.  These slides can be duplicated and sent to students to complete.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101</a:t>
            </a:fld>
            <a:endParaRPr lang="en-CA"/>
          </a:p>
        </p:txBody>
      </p:sp>
    </p:spTree>
    <p:extLst>
      <p:ext uri="{BB962C8B-B14F-4D97-AF65-F5344CB8AC3E}">
        <p14:creationId xmlns:p14="http://schemas.microsoft.com/office/powerpoint/2010/main" val="2433444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Continue</a:t>
            </a:r>
            <a:r>
              <a:rPr lang="en-CA" baseline="0" dirty="0" smtClean="0"/>
              <a:t> to discuss with students.  These slides can be duplicated and sent to students to complete.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102</a:t>
            </a:fld>
            <a:endParaRPr lang="en-CA"/>
          </a:p>
        </p:txBody>
      </p:sp>
    </p:spTree>
    <p:extLst>
      <p:ext uri="{BB962C8B-B14F-4D97-AF65-F5344CB8AC3E}">
        <p14:creationId xmlns:p14="http://schemas.microsoft.com/office/powerpoint/2010/main" val="14850401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following game allows for the practice of making ten.  Explain the game to students.  A copy of the game is found in the Teacher’s Instruction document. A copy of a game also comes in a version with dot patterns and if found in the Teacher’s Instruction document.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Instructions:  T</a:t>
            </a:r>
            <a:r>
              <a:rPr lang="en-CA" sz="1200" kern="1200" dirty="0" smtClean="0">
                <a:solidFill>
                  <a:schemeClr val="tx1"/>
                </a:solidFill>
                <a:effectLst/>
                <a:latin typeface="+mn-lt"/>
                <a:ea typeface="+mn-ea"/>
                <a:cs typeface="+mn-cs"/>
              </a:rPr>
              <a:t>wo players take turns covering pairs of digits that add to 10 along the caterpillar with different colours of counters.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Add an element of strategy to the game.  The winner is the one with the longest string of numbers covered in their colour.  </a:t>
            </a:r>
          </a:p>
          <a:p>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103</a:t>
            </a:fld>
            <a:endParaRPr lang="en-CA"/>
          </a:p>
        </p:txBody>
      </p:sp>
    </p:spTree>
    <p:extLst>
      <p:ext uri="{BB962C8B-B14F-4D97-AF65-F5344CB8AC3E}">
        <p14:creationId xmlns:p14="http://schemas.microsoft.com/office/powerpoint/2010/main" val="1850465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Find a family</a:t>
            </a:r>
            <a:r>
              <a:rPr lang="en-US" sz="1200" kern="1200" baseline="0" dirty="0" smtClean="0">
                <a:solidFill>
                  <a:schemeClr val="tx1"/>
                </a:solidFill>
                <a:effectLst/>
                <a:latin typeface="+mn-lt"/>
                <a:ea typeface="+mn-ea"/>
                <a:cs typeface="+mn-cs"/>
              </a:rPr>
              <a:t> member or play yourself.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Instructions:  T</a:t>
            </a:r>
            <a:r>
              <a:rPr lang="en-CA" sz="1200" kern="1200" dirty="0" smtClean="0">
                <a:solidFill>
                  <a:schemeClr val="tx1"/>
                </a:solidFill>
                <a:effectLst/>
                <a:latin typeface="+mn-lt"/>
                <a:ea typeface="+mn-ea"/>
                <a:cs typeface="+mn-cs"/>
              </a:rPr>
              <a:t>wo players take turns covering pairs of digits that add to 10 along the caterpillar with different colours of counters.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Add an element of strategy to the game.  The winner is the one with the longest string of numbers covered in their colour.  Will this change</a:t>
            </a:r>
            <a:r>
              <a:rPr lang="en-CA" sz="1200" kern="1200" baseline="0" dirty="0" smtClean="0">
                <a:solidFill>
                  <a:schemeClr val="tx1"/>
                </a:solidFill>
                <a:effectLst/>
                <a:latin typeface="+mn-lt"/>
                <a:ea typeface="+mn-ea"/>
                <a:cs typeface="+mn-cs"/>
              </a:rPr>
              <a:t> how you find the ways to make 10?</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104</a:t>
            </a:fld>
            <a:endParaRPr lang="en-CA"/>
          </a:p>
        </p:txBody>
      </p:sp>
    </p:spTree>
    <p:extLst>
      <p:ext uri="{BB962C8B-B14F-4D97-AF65-F5344CB8AC3E}">
        <p14:creationId xmlns:p14="http://schemas.microsoft.com/office/powerpoint/2010/main" val="90994816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29417976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Students</a:t>
            </a:r>
            <a:r>
              <a:rPr lang="en-CA" baseline="0" dirty="0" smtClean="0"/>
              <a:t> will present various answers.  Welcome all answers.  The routine builds a community. </a:t>
            </a:r>
            <a:r>
              <a:rPr lang="en-CA" sz="1200" b="0" i="0" u="none" strike="noStrike" kern="1200" baseline="0" dirty="0" smtClean="0">
                <a:solidFill>
                  <a:schemeClr val="tx1"/>
                </a:solidFill>
                <a:latin typeface="+mn-lt"/>
                <a:ea typeface="+mn-ea"/>
                <a:cs typeface="+mn-cs"/>
              </a:rPr>
              <a:t>This is a routine to help students communicate mathematically.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106</a:t>
            </a:fld>
            <a:endParaRPr lang="en-CA"/>
          </a:p>
        </p:txBody>
      </p:sp>
    </p:spTree>
    <p:extLst>
      <p:ext uri="{BB962C8B-B14F-4D97-AF65-F5344CB8AC3E}">
        <p14:creationId xmlns:p14="http://schemas.microsoft.com/office/powerpoint/2010/main" val="65919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A674BCE-5007-40C5-AC59-FB5C839F92F2}" type="datetimeFigureOut">
              <a:rPr lang="en-CA" smtClean="0"/>
              <a:t>2020-12-22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4DD3BD-310D-49E9-87AA-F61FE866A0FF}" type="slidenum">
              <a:rPr lang="en-CA" smtClean="0"/>
              <a:t>‹#›</a:t>
            </a:fld>
            <a:endParaRPr lang="en-CA"/>
          </a:p>
        </p:txBody>
      </p:sp>
    </p:spTree>
    <p:extLst>
      <p:ext uri="{BB962C8B-B14F-4D97-AF65-F5344CB8AC3E}">
        <p14:creationId xmlns:p14="http://schemas.microsoft.com/office/powerpoint/2010/main" val="3694699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A674BCE-5007-40C5-AC59-FB5C839F92F2}" type="datetimeFigureOut">
              <a:rPr lang="en-CA" smtClean="0"/>
              <a:t>2020-12-22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4DD3BD-310D-49E9-87AA-F61FE866A0FF}" type="slidenum">
              <a:rPr lang="en-CA" smtClean="0"/>
              <a:t>‹#›</a:t>
            </a:fld>
            <a:endParaRPr lang="en-CA"/>
          </a:p>
        </p:txBody>
      </p:sp>
    </p:spTree>
    <p:extLst>
      <p:ext uri="{BB962C8B-B14F-4D97-AF65-F5344CB8AC3E}">
        <p14:creationId xmlns:p14="http://schemas.microsoft.com/office/powerpoint/2010/main" val="308112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A674BCE-5007-40C5-AC59-FB5C839F92F2}" type="datetimeFigureOut">
              <a:rPr lang="en-CA" smtClean="0"/>
              <a:t>2020-12-22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4DD3BD-310D-49E9-87AA-F61FE866A0FF}" type="slidenum">
              <a:rPr lang="en-CA" smtClean="0"/>
              <a:t>‹#›</a:t>
            </a:fld>
            <a:endParaRPr lang="en-CA"/>
          </a:p>
        </p:txBody>
      </p:sp>
    </p:spTree>
    <p:extLst>
      <p:ext uri="{BB962C8B-B14F-4D97-AF65-F5344CB8AC3E}">
        <p14:creationId xmlns:p14="http://schemas.microsoft.com/office/powerpoint/2010/main" val="1064729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4786-55C8-844F-89F4-53DB30D9F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8AEBC8-B318-4A44-88A1-4113D44A0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0785A-E97D-5F49-9FEE-B714B7E8962C}"/>
              </a:ext>
            </a:extLst>
          </p:cNvPr>
          <p:cNvSpPr>
            <a:spLocks noGrp="1"/>
          </p:cNvSpPr>
          <p:nvPr>
            <p:ph type="dt" sz="half" idx="10"/>
          </p:nvPr>
        </p:nvSpPr>
        <p:spPr/>
        <p:txBody>
          <a:bodyPr/>
          <a:lstStyle/>
          <a:p>
            <a:fld id="{CA5E5204-91D8-A646-96C4-29445D885905}" type="datetimeFigureOut">
              <a:rPr lang="en-US" smtClean="0"/>
              <a:t>12/22/2020</a:t>
            </a:fld>
            <a:endParaRPr lang="en-US"/>
          </a:p>
        </p:txBody>
      </p:sp>
      <p:sp>
        <p:nvSpPr>
          <p:cNvPr id="5" name="Footer Placeholder 4">
            <a:extLst>
              <a:ext uri="{FF2B5EF4-FFF2-40B4-BE49-F238E27FC236}">
                <a16:creationId xmlns:a16="http://schemas.microsoft.com/office/drawing/2014/main" id="{56060E04-E49E-0041-859D-A35E1405E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0D6D2-CC76-524D-9109-238AA8BACF27}"/>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875942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21C4-E83F-E846-9EA5-7519F835D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7E216-12AC-FC49-83E4-B1E742DCAB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FB530-FE39-0247-99E4-C8DC463E62D7}"/>
              </a:ext>
            </a:extLst>
          </p:cNvPr>
          <p:cNvSpPr>
            <a:spLocks noGrp="1"/>
          </p:cNvSpPr>
          <p:nvPr>
            <p:ph type="dt" sz="half" idx="10"/>
          </p:nvPr>
        </p:nvSpPr>
        <p:spPr/>
        <p:txBody>
          <a:bodyPr/>
          <a:lstStyle/>
          <a:p>
            <a:fld id="{CA5E5204-91D8-A646-96C4-29445D885905}" type="datetimeFigureOut">
              <a:rPr lang="en-US" smtClean="0"/>
              <a:t>12/22/2020</a:t>
            </a:fld>
            <a:endParaRPr lang="en-US"/>
          </a:p>
        </p:txBody>
      </p:sp>
      <p:sp>
        <p:nvSpPr>
          <p:cNvPr id="5" name="Footer Placeholder 4">
            <a:extLst>
              <a:ext uri="{FF2B5EF4-FFF2-40B4-BE49-F238E27FC236}">
                <a16:creationId xmlns:a16="http://schemas.microsoft.com/office/drawing/2014/main" id="{3CB8078F-62B4-A840-B607-8D68AD0A0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E16A8-8F92-4F41-9F25-5322C6871488}"/>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568633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EC74-9BE4-6345-ADAF-30B81381C1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7D8426-94E9-FD46-900C-C590463E1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80210-1C67-E94F-BFD9-4CE8715FEAB8}"/>
              </a:ext>
            </a:extLst>
          </p:cNvPr>
          <p:cNvSpPr>
            <a:spLocks noGrp="1"/>
          </p:cNvSpPr>
          <p:nvPr>
            <p:ph type="dt" sz="half" idx="10"/>
          </p:nvPr>
        </p:nvSpPr>
        <p:spPr/>
        <p:txBody>
          <a:bodyPr/>
          <a:lstStyle/>
          <a:p>
            <a:fld id="{CA5E5204-91D8-A646-96C4-29445D885905}" type="datetimeFigureOut">
              <a:rPr lang="en-US" smtClean="0"/>
              <a:t>12/22/2020</a:t>
            </a:fld>
            <a:endParaRPr lang="en-US"/>
          </a:p>
        </p:txBody>
      </p:sp>
      <p:sp>
        <p:nvSpPr>
          <p:cNvPr id="5" name="Footer Placeholder 4">
            <a:extLst>
              <a:ext uri="{FF2B5EF4-FFF2-40B4-BE49-F238E27FC236}">
                <a16:creationId xmlns:a16="http://schemas.microsoft.com/office/drawing/2014/main" id="{20AC479A-EC29-7B4E-B5CD-B90E7E6DB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8CC0C-C9DC-3242-A460-90454514DDB5}"/>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970774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CC46-7D18-004D-ACC0-D9D72635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F2563-AA61-5840-BE9B-8B1E67D4BB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9B8296-E267-D64F-9EDF-082022B7F6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3C5770-6F9D-FF43-AAD3-26D2B3557255}"/>
              </a:ext>
            </a:extLst>
          </p:cNvPr>
          <p:cNvSpPr>
            <a:spLocks noGrp="1"/>
          </p:cNvSpPr>
          <p:nvPr>
            <p:ph type="dt" sz="half" idx="10"/>
          </p:nvPr>
        </p:nvSpPr>
        <p:spPr/>
        <p:txBody>
          <a:bodyPr/>
          <a:lstStyle/>
          <a:p>
            <a:fld id="{CA5E5204-91D8-A646-96C4-29445D885905}" type="datetimeFigureOut">
              <a:rPr lang="en-US" smtClean="0"/>
              <a:t>12/22/2020</a:t>
            </a:fld>
            <a:endParaRPr lang="en-US"/>
          </a:p>
        </p:txBody>
      </p:sp>
      <p:sp>
        <p:nvSpPr>
          <p:cNvPr id="6" name="Footer Placeholder 5">
            <a:extLst>
              <a:ext uri="{FF2B5EF4-FFF2-40B4-BE49-F238E27FC236}">
                <a16:creationId xmlns:a16="http://schemas.microsoft.com/office/drawing/2014/main" id="{0D870155-5EED-2644-84D4-8F87C040B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3DAC2-4CF0-204B-8AA9-422B2CFFCFC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06580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12D1-4451-C245-9BE2-57A51AE040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B3CEDD-B968-C644-9148-4ECEA58C5E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34B885-9CDE-5447-A203-DF72C04657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4CBE8-0C36-A941-8952-6BC746015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5309F-21AB-D143-AFEB-4E71A7CD60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61140B-DB11-4344-9FC5-131D767F42A9}"/>
              </a:ext>
            </a:extLst>
          </p:cNvPr>
          <p:cNvSpPr>
            <a:spLocks noGrp="1"/>
          </p:cNvSpPr>
          <p:nvPr>
            <p:ph type="dt" sz="half" idx="10"/>
          </p:nvPr>
        </p:nvSpPr>
        <p:spPr/>
        <p:txBody>
          <a:bodyPr/>
          <a:lstStyle/>
          <a:p>
            <a:fld id="{CA5E5204-91D8-A646-96C4-29445D885905}" type="datetimeFigureOut">
              <a:rPr lang="en-US" smtClean="0"/>
              <a:t>12/22/2020</a:t>
            </a:fld>
            <a:endParaRPr lang="en-US"/>
          </a:p>
        </p:txBody>
      </p:sp>
      <p:sp>
        <p:nvSpPr>
          <p:cNvPr id="8" name="Footer Placeholder 7">
            <a:extLst>
              <a:ext uri="{FF2B5EF4-FFF2-40B4-BE49-F238E27FC236}">
                <a16:creationId xmlns:a16="http://schemas.microsoft.com/office/drawing/2014/main" id="{8F1586FE-A525-BC4F-9656-80DF81DD4A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5EFF1D-D3C7-2943-B284-9B28A3DEC64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337804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461B-F9DD-9B41-9953-6B3E66AC40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794B15-F83B-8847-9C35-E684DAF2412F}"/>
              </a:ext>
            </a:extLst>
          </p:cNvPr>
          <p:cNvSpPr>
            <a:spLocks noGrp="1"/>
          </p:cNvSpPr>
          <p:nvPr>
            <p:ph type="dt" sz="half" idx="10"/>
          </p:nvPr>
        </p:nvSpPr>
        <p:spPr/>
        <p:txBody>
          <a:bodyPr/>
          <a:lstStyle/>
          <a:p>
            <a:fld id="{CA5E5204-91D8-A646-96C4-29445D885905}" type="datetimeFigureOut">
              <a:rPr lang="en-US" smtClean="0"/>
              <a:t>12/22/2020</a:t>
            </a:fld>
            <a:endParaRPr lang="en-US"/>
          </a:p>
        </p:txBody>
      </p:sp>
      <p:sp>
        <p:nvSpPr>
          <p:cNvPr id="4" name="Footer Placeholder 3">
            <a:extLst>
              <a:ext uri="{FF2B5EF4-FFF2-40B4-BE49-F238E27FC236}">
                <a16:creationId xmlns:a16="http://schemas.microsoft.com/office/drawing/2014/main" id="{0FCEE789-5A01-1842-9076-B228C9192E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9C543-C6F6-E649-9853-2A61695C342C}"/>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607137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12C27-6C1C-9449-A932-C43635E3BC68}"/>
              </a:ext>
            </a:extLst>
          </p:cNvPr>
          <p:cNvSpPr>
            <a:spLocks noGrp="1"/>
          </p:cNvSpPr>
          <p:nvPr>
            <p:ph type="dt" sz="half" idx="10"/>
          </p:nvPr>
        </p:nvSpPr>
        <p:spPr/>
        <p:txBody>
          <a:bodyPr/>
          <a:lstStyle/>
          <a:p>
            <a:fld id="{CA5E5204-91D8-A646-96C4-29445D885905}" type="datetimeFigureOut">
              <a:rPr lang="en-US" smtClean="0"/>
              <a:t>12/22/2020</a:t>
            </a:fld>
            <a:endParaRPr lang="en-US"/>
          </a:p>
        </p:txBody>
      </p:sp>
      <p:sp>
        <p:nvSpPr>
          <p:cNvPr id="3" name="Footer Placeholder 2">
            <a:extLst>
              <a:ext uri="{FF2B5EF4-FFF2-40B4-BE49-F238E27FC236}">
                <a16:creationId xmlns:a16="http://schemas.microsoft.com/office/drawing/2014/main" id="{F4CDD725-E810-E344-93D5-BE86B9AF6D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3299B6-C034-5846-928B-46F93BC42F3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082577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B9DC-5EDB-7842-8058-82126654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D3608B-CA83-F642-99A9-EB61E3474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AD1039-CCCC-774C-9C07-07597CCA9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E10D8-3DE9-1640-8245-06F08ECD4D44}"/>
              </a:ext>
            </a:extLst>
          </p:cNvPr>
          <p:cNvSpPr>
            <a:spLocks noGrp="1"/>
          </p:cNvSpPr>
          <p:nvPr>
            <p:ph type="dt" sz="half" idx="10"/>
          </p:nvPr>
        </p:nvSpPr>
        <p:spPr/>
        <p:txBody>
          <a:bodyPr/>
          <a:lstStyle/>
          <a:p>
            <a:fld id="{CA5E5204-91D8-A646-96C4-29445D885905}" type="datetimeFigureOut">
              <a:rPr lang="en-US" smtClean="0"/>
              <a:t>12/22/2020</a:t>
            </a:fld>
            <a:endParaRPr lang="en-US"/>
          </a:p>
        </p:txBody>
      </p:sp>
      <p:sp>
        <p:nvSpPr>
          <p:cNvPr id="6" name="Footer Placeholder 5">
            <a:extLst>
              <a:ext uri="{FF2B5EF4-FFF2-40B4-BE49-F238E27FC236}">
                <a16:creationId xmlns:a16="http://schemas.microsoft.com/office/drawing/2014/main" id="{08FB8E0F-ABF9-8745-A812-9DFD98FF4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861F5-5386-3C4A-9491-B307B137F7B7}"/>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22764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A674BCE-5007-40C5-AC59-FB5C839F92F2}" type="datetimeFigureOut">
              <a:rPr lang="en-CA" smtClean="0"/>
              <a:t>2020-12-22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4DD3BD-310D-49E9-87AA-F61FE866A0FF}" type="slidenum">
              <a:rPr lang="en-CA" smtClean="0"/>
              <a:t>‹#›</a:t>
            </a:fld>
            <a:endParaRPr lang="en-CA"/>
          </a:p>
        </p:txBody>
      </p:sp>
    </p:spTree>
    <p:extLst>
      <p:ext uri="{BB962C8B-B14F-4D97-AF65-F5344CB8AC3E}">
        <p14:creationId xmlns:p14="http://schemas.microsoft.com/office/powerpoint/2010/main" val="1236458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6382-4F49-C341-997E-20A5218C1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F0A95F-DD43-E347-8FD9-52338FCBB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F0FF9-A09D-524D-8390-FA6CB467C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75CBC-4231-C440-A80B-F318296A0231}"/>
              </a:ext>
            </a:extLst>
          </p:cNvPr>
          <p:cNvSpPr>
            <a:spLocks noGrp="1"/>
          </p:cNvSpPr>
          <p:nvPr>
            <p:ph type="dt" sz="half" idx="10"/>
          </p:nvPr>
        </p:nvSpPr>
        <p:spPr/>
        <p:txBody>
          <a:bodyPr/>
          <a:lstStyle/>
          <a:p>
            <a:fld id="{CA5E5204-91D8-A646-96C4-29445D885905}" type="datetimeFigureOut">
              <a:rPr lang="en-US" smtClean="0"/>
              <a:t>12/22/2020</a:t>
            </a:fld>
            <a:endParaRPr lang="en-US"/>
          </a:p>
        </p:txBody>
      </p:sp>
      <p:sp>
        <p:nvSpPr>
          <p:cNvPr id="6" name="Footer Placeholder 5">
            <a:extLst>
              <a:ext uri="{FF2B5EF4-FFF2-40B4-BE49-F238E27FC236}">
                <a16:creationId xmlns:a16="http://schemas.microsoft.com/office/drawing/2014/main" id="{137E7930-C2B0-DD4C-A3CA-2CBD0D84B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C90005-D470-734A-814A-AD92936A472C}"/>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010505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DC59-8060-A644-A237-B881955F63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F46C4-5C24-074E-8392-AB49A7EF4E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D07C1-BC87-CA44-91C9-BAA742B16B47}"/>
              </a:ext>
            </a:extLst>
          </p:cNvPr>
          <p:cNvSpPr>
            <a:spLocks noGrp="1"/>
          </p:cNvSpPr>
          <p:nvPr>
            <p:ph type="dt" sz="half" idx="10"/>
          </p:nvPr>
        </p:nvSpPr>
        <p:spPr/>
        <p:txBody>
          <a:bodyPr/>
          <a:lstStyle/>
          <a:p>
            <a:fld id="{CA5E5204-91D8-A646-96C4-29445D885905}" type="datetimeFigureOut">
              <a:rPr lang="en-US" smtClean="0"/>
              <a:t>12/22/2020</a:t>
            </a:fld>
            <a:endParaRPr lang="en-US"/>
          </a:p>
        </p:txBody>
      </p:sp>
      <p:sp>
        <p:nvSpPr>
          <p:cNvPr id="5" name="Footer Placeholder 4">
            <a:extLst>
              <a:ext uri="{FF2B5EF4-FFF2-40B4-BE49-F238E27FC236}">
                <a16:creationId xmlns:a16="http://schemas.microsoft.com/office/drawing/2014/main" id="{2596561E-F993-7642-BA87-E49406A7E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2D165-4539-A54E-B22F-30F6B9075E98}"/>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281524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85DC7-483E-0E4E-946C-2B0DB378AA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11C766-B0B9-7940-9FE9-228DD75297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4F41E-3632-264E-B150-EAB276115FB0}"/>
              </a:ext>
            </a:extLst>
          </p:cNvPr>
          <p:cNvSpPr>
            <a:spLocks noGrp="1"/>
          </p:cNvSpPr>
          <p:nvPr>
            <p:ph type="dt" sz="half" idx="10"/>
          </p:nvPr>
        </p:nvSpPr>
        <p:spPr/>
        <p:txBody>
          <a:bodyPr/>
          <a:lstStyle/>
          <a:p>
            <a:fld id="{CA5E5204-91D8-A646-96C4-29445D885905}" type="datetimeFigureOut">
              <a:rPr lang="en-US" smtClean="0"/>
              <a:t>12/22/2020</a:t>
            </a:fld>
            <a:endParaRPr lang="en-US"/>
          </a:p>
        </p:txBody>
      </p:sp>
      <p:sp>
        <p:nvSpPr>
          <p:cNvPr id="5" name="Footer Placeholder 4">
            <a:extLst>
              <a:ext uri="{FF2B5EF4-FFF2-40B4-BE49-F238E27FC236}">
                <a16:creationId xmlns:a16="http://schemas.microsoft.com/office/drawing/2014/main" id="{D3E9F796-B3E3-074F-9BE0-5CD81A792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8BC5B-A67C-BF4A-A664-5A98DE7ECB6D}"/>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7642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674BCE-5007-40C5-AC59-FB5C839F92F2}" type="datetimeFigureOut">
              <a:rPr lang="en-CA" smtClean="0"/>
              <a:t>2020-12-22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E4DD3BD-310D-49E9-87AA-F61FE866A0FF}" type="slidenum">
              <a:rPr lang="en-CA" smtClean="0"/>
              <a:t>‹#›</a:t>
            </a:fld>
            <a:endParaRPr lang="en-CA"/>
          </a:p>
        </p:txBody>
      </p:sp>
    </p:spTree>
    <p:extLst>
      <p:ext uri="{BB962C8B-B14F-4D97-AF65-F5344CB8AC3E}">
        <p14:creationId xmlns:p14="http://schemas.microsoft.com/office/powerpoint/2010/main" val="3397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A674BCE-5007-40C5-AC59-FB5C839F92F2}" type="datetimeFigureOut">
              <a:rPr lang="en-CA" smtClean="0"/>
              <a:t>2020-12-22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4DD3BD-310D-49E9-87AA-F61FE866A0FF}" type="slidenum">
              <a:rPr lang="en-CA" smtClean="0"/>
              <a:t>‹#›</a:t>
            </a:fld>
            <a:endParaRPr lang="en-CA"/>
          </a:p>
        </p:txBody>
      </p:sp>
    </p:spTree>
    <p:extLst>
      <p:ext uri="{BB962C8B-B14F-4D97-AF65-F5344CB8AC3E}">
        <p14:creationId xmlns:p14="http://schemas.microsoft.com/office/powerpoint/2010/main" val="223227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A674BCE-5007-40C5-AC59-FB5C839F92F2}" type="datetimeFigureOut">
              <a:rPr lang="en-CA" smtClean="0"/>
              <a:t>2020-12-22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E4DD3BD-310D-49E9-87AA-F61FE866A0FF}" type="slidenum">
              <a:rPr lang="en-CA" smtClean="0"/>
              <a:t>‹#›</a:t>
            </a:fld>
            <a:endParaRPr lang="en-CA"/>
          </a:p>
        </p:txBody>
      </p:sp>
    </p:spTree>
    <p:extLst>
      <p:ext uri="{BB962C8B-B14F-4D97-AF65-F5344CB8AC3E}">
        <p14:creationId xmlns:p14="http://schemas.microsoft.com/office/powerpoint/2010/main" val="101437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A674BCE-5007-40C5-AC59-FB5C839F92F2}" type="datetimeFigureOut">
              <a:rPr lang="en-CA" smtClean="0"/>
              <a:t>2020-12-22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E4DD3BD-310D-49E9-87AA-F61FE866A0FF}" type="slidenum">
              <a:rPr lang="en-CA" smtClean="0"/>
              <a:t>‹#›</a:t>
            </a:fld>
            <a:endParaRPr lang="en-CA"/>
          </a:p>
        </p:txBody>
      </p:sp>
    </p:spTree>
    <p:extLst>
      <p:ext uri="{BB962C8B-B14F-4D97-AF65-F5344CB8AC3E}">
        <p14:creationId xmlns:p14="http://schemas.microsoft.com/office/powerpoint/2010/main" val="354696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74BCE-5007-40C5-AC59-FB5C839F92F2}" type="datetimeFigureOut">
              <a:rPr lang="en-CA" smtClean="0"/>
              <a:t>2020-12-22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E4DD3BD-310D-49E9-87AA-F61FE866A0FF}" type="slidenum">
              <a:rPr lang="en-CA" smtClean="0"/>
              <a:t>‹#›</a:t>
            </a:fld>
            <a:endParaRPr lang="en-CA"/>
          </a:p>
        </p:txBody>
      </p:sp>
    </p:spTree>
    <p:extLst>
      <p:ext uri="{BB962C8B-B14F-4D97-AF65-F5344CB8AC3E}">
        <p14:creationId xmlns:p14="http://schemas.microsoft.com/office/powerpoint/2010/main" val="44666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674BCE-5007-40C5-AC59-FB5C839F92F2}" type="datetimeFigureOut">
              <a:rPr lang="en-CA" smtClean="0"/>
              <a:t>2020-12-22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4DD3BD-310D-49E9-87AA-F61FE866A0FF}" type="slidenum">
              <a:rPr lang="en-CA" smtClean="0"/>
              <a:t>‹#›</a:t>
            </a:fld>
            <a:endParaRPr lang="en-CA"/>
          </a:p>
        </p:txBody>
      </p:sp>
    </p:spTree>
    <p:extLst>
      <p:ext uri="{BB962C8B-B14F-4D97-AF65-F5344CB8AC3E}">
        <p14:creationId xmlns:p14="http://schemas.microsoft.com/office/powerpoint/2010/main" val="66271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674BCE-5007-40C5-AC59-FB5C839F92F2}" type="datetimeFigureOut">
              <a:rPr lang="en-CA" smtClean="0"/>
              <a:t>2020-12-22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E4DD3BD-310D-49E9-87AA-F61FE866A0FF}" type="slidenum">
              <a:rPr lang="en-CA" smtClean="0"/>
              <a:t>‹#›</a:t>
            </a:fld>
            <a:endParaRPr lang="en-CA"/>
          </a:p>
        </p:txBody>
      </p:sp>
    </p:spTree>
    <p:extLst>
      <p:ext uri="{BB962C8B-B14F-4D97-AF65-F5344CB8AC3E}">
        <p14:creationId xmlns:p14="http://schemas.microsoft.com/office/powerpoint/2010/main" val="136982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74BCE-5007-40C5-AC59-FB5C839F92F2}" type="datetimeFigureOut">
              <a:rPr lang="en-CA" smtClean="0"/>
              <a:t>2020-12-22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DD3BD-310D-49E9-87AA-F61FE866A0FF}" type="slidenum">
              <a:rPr lang="en-CA" smtClean="0"/>
              <a:t>‹#›</a:t>
            </a:fld>
            <a:endParaRPr lang="en-CA"/>
          </a:p>
        </p:txBody>
      </p:sp>
    </p:spTree>
    <p:extLst>
      <p:ext uri="{BB962C8B-B14F-4D97-AF65-F5344CB8AC3E}">
        <p14:creationId xmlns:p14="http://schemas.microsoft.com/office/powerpoint/2010/main" val="4089147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36440-69B9-AE48-85BA-CCB6BDD77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BD804-E64E-7E4E-B553-1CAE52A68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BA102-3F1D-A048-8575-D17BE872A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E5204-91D8-A646-96C4-29445D885905}" type="datetimeFigureOut">
              <a:rPr lang="en-US" smtClean="0"/>
              <a:t>12/22/2020</a:t>
            </a:fld>
            <a:endParaRPr lang="en-US"/>
          </a:p>
        </p:txBody>
      </p:sp>
      <p:sp>
        <p:nvSpPr>
          <p:cNvPr id="5" name="Footer Placeholder 4">
            <a:extLst>
              <a:ext uri="{FF2B5EF4-FFF2-40B4-BE49-F238E27FC236}">
                <a16:creationId xmlns:a16="http://schemas.microsoft.com/office/drawing/2014/main" id="{C44C5E1E-8085-2449-B021-C37F830E0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4072CE-94E7-224C-8ADF-5E744E1F6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3E77E-303E-7146-B126-50C10EFE49DF}" type="slidenum">
              <a:rPr lang="en-US" smtClean="0"/>
              <a:t>‹#›</a:t>
            </a:fld>
            <a:endParaRPr lang="en-US"/>
          </a:p>
        </p:txBody>
      </p:sp>
    </p:spTree>
    <p:extLst>
      <p:ext uri="{BB962C8B-B14F-4D97-AF65-F5344CB8AC3E}">
        <p14:creationId xmlns:p14="http://schemas.microsoft.com/office/powerpoint/2010/main" val="3400123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72.png"/><Relationship Id="rId7" Type="http://schemas.openxmlformats.org/officeDocument/2006/relationships/image" Target="../media/image77.png"/><Relationship Id="rId12" Type="http://schemas.openxmlformats.org/officeDocument/2006/relationships/image" Target="../media/image75.png"/><Relationship Id="rId2" Type="http://schemas.openxmlformats.org/officeDocument/2006/relationships/notesSlide" Target="../notesSlides/notesSlide100.xml"/><Relationship Id="rId1" Type="http://schemas.openxmlformats.org/officeDocument/2006/relationships/slideLayout" Target="../slideLayouts/slideLayout18.xml"/><Relationship Id="rId6" Type="http://schemas.openxmlformats.org/officeDocument/2006/relationships/image" Target="../media/image73.pn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76.png"/><Relationship Id="rId4" Type="http://schemas.openxmlformats.org/officeDocument/2006/relationships/image" Target="../media/image68.png"/><Relationship Id="rId9" Type="http://schemas.openxmlformats.org/officeDocument/2006/relationships/image" Target="../media/image71.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18" Type="http://schemas.openxmlformats.org/officeDocument/2006/relationships/image" Target="../media/image35.jpeg"/><Relationship Id="rId26" Type="http://schemas.openxmlformats.org/officeDocument/2006/relationships/image" Target="../media/image43.jpeg"/><Relationship Id="rId3" Type="http://schemas.openxmlformats.org/officeDocument/2006/relationships/image" Target="../media/image20.jpeg"/><Relationship Id="rId21" Type="http://schemas.openxmlformats.org/officeDocument/2006/relationships/image" Target="../media/image38.jpe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jpeg"/><Relationship Id="rId25" Type="http://schemas.openxmlformats.org/officeDocument/2006/relationships/image" Target="../media/image42.jpeg"/><Relationship Id="rId2" Type="http://schemas.openxmlformats.org/officeDocument/2006/relationships/notesSlide" Target="../notesSlides/notesSlide13.xml"/><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jpeg"/><Relationship Id="rId23" Type="http://schemas.openxmlformats.org/officeDocument/2006/relationships/image" Target="../media/image40.jpeg"/><Relationship Id="rId10" Type="http://schemas.openxmlformats.org/officeDocument/2006/relationships/image" Target="../media/image27.png"/><Relationship Id="rId19" Type="http://schemas.openxmlformats.org/officeDocument/2006/relationships/image" Target="../media/image36.jpe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18" Type="http://schemas.openxmlformats.org/officeDocument/2006/relationships/image" Target="../media/image35.jpeg"/><Relationship Id="rId26" Type="http://schemas.openxmlformats.org/officeDocument/2006/relationships/image" Target="../media/image43.jpeg"/><Relationship Id="rId3" Type="http://schemas.openxmlformats.org/officeDocument/2006/relationships/image" Target="../media/image20.jpeg"/><Relationship Id="rId21" Type="http://schemas.openxmlformats.org/officeDocument/2006/relationships/image" Target="../media/image38.jpe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jpeg"/><Relationship Id="rId25" Type="http://schemas.openxmlformats.org/officeDocument/2006/relationships/image" Target="../media/image42.jpeg"/><Relationship Id="rId2" Type="http://schemas.openxmlformats.org/officeDocument/2006/relationships/notesSlide" Target="../notesSlides/notesSlide14.xml"/><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jpeg"/><Relationship Id="rId23" Type="http://schemas.openxmlformats.org/officeDocument/2006/relationships/image" Target="../media/image40.jpeg"/><Relationship Id="rId10" Type="http://schemas.openxmlformats.org/officeDocument/2006/relationships/image" Target="../media/image27.png"/><Relationship Id="rId19" Type="http://schemas.openxmlformats.org/officeDocument/2006/relationships/image" Target="../media/image36.jpe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18" Type="http://schemas.openxmlformats.org/officeDocument/2006/relationships/image" Target="../media/image35.jpeg"/><Relationship Id="rId26" Type="http://schemas.openxmlformats.org/officeDocument/2006/relationships/image" Target="../media/image43.jpeg"/><Relationship Id="rId3" Type="http://schemas.openxmlformats.org/officeDocument/2006/relationships/image" Target="../media/image20.jpeg"/><Relationship Id="rId21" Type="http://schemas.openxmlformats.org/officeDocument/2006/relationships/image" Target="../media/image38.jpe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jpeg"/><Relationship Id="rId25" Type="http://schemas.openxmlformats.org/officeDocument/2006/relationships/image" Target="../media/image42.jpeg"/><Relationship Id="rId2" Type="http://schemas.openxmlformats.org/officeDocument/2006/relationships/notesSlide" Target="../notesSlides/notesSlide15.xml"/><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jpeg"/><Relationship Id="rId23" Type="http://schemas.openxmlformats.org/officeDocument/2006/relationships/image" Target="../media/image40.jpeg"/><Relationship Id="rId10" Type="http://schemas.openxmlformats.org/officeDocument/2006/relationships/image" Target="../media/image27.png"/><Relationship Id="rId19" Type="http://schemas.openxmlformats.org/officeDocument/2006/relationships/image" Target="../media/image36.jpe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jpe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18" Type="http://schemas.openxmlformats.org/officeDocument/2006/relationships/image" Target="../media/image35.jpeg"/><Relationship Id="rId26" Type="http://schemas.openxmlformats.org/officeDocument/2006/relationships/image" Target="../media/image43.jpeg"/><Relationship Id="rId3" Type="http://schemas.openxmlformats.org/officeDocument/2006/relationships/image" Target="../media/image20.jpeg"/><Relationship Id="rId21" Type="http://schemas.openxmlformats.org/officeDocument/2006/relationships/image" Target="../media/image38.jpe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jpeg"/><Relationship Id="rId25" Type="http://schemas.openxmlformats.org/officeDocument/2006/relationships/image" Target="../media/image42.jpeg"/><Relationship Id="rId2" Type="http://schemas.openxmlformats.org/officeDocument/2006/relationships/notesSlide" Target="../notesSlides/notesSlide16.xml"/><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jpeg"/><Relationship Id="rId23" Type="http://schemas.openxmlformats.org/officeDocument/2006/relationships/image" Target="../media/image40.jpeg"/><Relationship Id="rId10" Type="http://schemas.openxmlformats.org/officeDocument/2006/relationships/image" Target="../media/image27.png"/><Relationship Id="rId19" Type="http://schemas.openxmlformats.org/officeDocument/2006/relationships/image" Target="../media/image36.jpe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18" Type="http://schemas.openxmlformats.org/officeDocument/2006/relationships/image" Target="../media/image35.jpeg"/><Relationship Id="rId26" Type="http://schemas.openxmlformats.org/officeDocument/2006/relationships/image" Target="../media/image43.jpeg"/><Relationship Id="rId3" Type="http://schemas.openxmlformats.org/officeDocument/2006/relationships/image" Target="../media/image20.jpeg"/><Relationship Id="rId21" Type="http://schemas.openxmlformats.org/officeDocument/2006/relationships/image" Target="../media/image38.jpe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jpeg"/><Relationship Id="rId25" Type="http://schemas.openxmlformats.org/officeDocument/2006/relationships/image" Target="../media/image42.jpeg"/><Relationship Id="rId2" Type="http://schemas.openxmlformats.org/officeDocument/2006/relationships/notesSlide" Target="../notesSlides/notesSlide17.xml"/><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jpeg"/><Relationship Id="rId23" Type="http://schemas.openxmlformats.org/officeDocument/2006/relationships/image" Target="../media/image40.jpeg"/><Relationship Id="rId10" Type="http://schemas.openxmlformats.org/officeDocument/2006/relationships/image" Target="../media/image27.png"/><Relationship Id="rId19" Type="http://schemas.openxmlformats.org/officeDocument/2006/relationships/image" Target="../media/image36.jpe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8.xml"/><Relationship Id="rId5" Type="http://schemas.openxmlformats.org/officeDocument/2006/relationships/image" Target="../media/image61.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64.png"/><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edu.gov.mb.ca/k12/cur/math/glance_k-9/index.htm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8.xml"/><Relationship Id="rId1" Type="http://schemas.openxmlformats.org/officeDocument/2006/relationships/video" Target="https://www.youtube.com/embed/wf32qr0eXWg" TargetMode="External"/><Relationship Id="rId5" Type="http://schemas.openxmlformats.org/officeDocument/2006/relationships/hyperlink" Target="https://www.youtube.com/watch?v=wf32qr0eXWg&amp;feature=emb_imp_woyt" TargetMode="External"/><Relationship Id="rId4" Type="http://schemas.openxmlformats.org/officeDocument/2006/relationships/image" Target="../media/image65.png"/></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hyperlink" Target="https://www.edu.gov.mb.ca/k12/cur/math/glance_k-9/index.html"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67.png"/></Relationships>
</file>

<file path=ppt/slides/_rels/slide7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71.xml"/><Relationship Id="rId1" Type="http://schemas.openxmlformats.org/officeDocument/2006/relationships/slideLayout" Target="../slideLayouts/slideLayout18.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79.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72.xml"/><Relationship Id="rId1" Type="http://schemas.openxmlformats.org/officeDocument/2006/relationships/slideLayout" Target="../slideLayouts/slideLayout18.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6.xml"/><Relationship Id="rId1" Type="http://schemas.openxmlformats.org/officeDocument/2006/relationships/slideLayout" Target="../slideLayouts/slideLayout18.xml"/><Relationship Id="rId4" Type="http://schemas.openxmlformats.org/officeDocument/2006/relationships/image" Target="../media/image66.png"/></Relationships>
</file>

<file path=ppt/slides/_rels/slide8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72.png"/><Relationship Id="rId7" Type="http://schemas.openxmlformats.org/officeDocument/2006/relationships/image" Target="../media/image77.png"/><Relationship Id="rId12" Type="http://schemas.openxmlformats.org/officeDocument/2006/relationships/image" Target="../media/image75.png"/><Relationship Id="rId2" Type="http://schemas.openxmlformats.org/officeDocument/2006/relationships/notesSlide" Target="../notesSlides/notesSlide77.xml"/><Relationship Id="rId1" Type="http://schemas.openxmlformats.org/officeDocument/2006/relationships/slideLayout" Target="../slideLayouts/slideLayout18.xml"/><Relationship Id="rId6" Type="http://schemas.openxmlformats.org/officeDocument/2006/relationships/image" Target="../media/image73.pn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76.png"/><Relationship Id="rId4" Type="http://schemas.openxmlformats.org/officeDocument/2006/relationships/image" Target="../media/image68.png"/><Relationship Id="rId9" Type="http://schemas.openxmlformats.org/officeDocument/2006/relationships/image" Target="../media/image71.png"/></Relationships>
</file>

<file path=ppt/slides/_rels/slide85.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26" Type="http://schemas.openxmlformats.org/officeDocument/2006/relationships/image" Target="../media/image102.png"/><Relationship Id="rId39" Type="http://schemas.openxmlformats.org/officeDocument/2006/relationships/image" Target="../media/image71.png"/><Relationship Id="rId3" Type="http://schemas.openxmlformats.org/officeDocument/2006/relationships/image" Target="../media/image79.png"/><Relationship Id="rId21" Type="http://schemas.openxmlformats.org/officeDocument/2006/relationships/image" Target="../media/image97.png"/><Relationship Id="rId34" Type="http://schemas.openxmlformats.org/officeDocument/2006/relationships/image" Target="../media/image68.png"/><Relationship Id="rId42" Type="http://schemas.openxmlformats.org/officeDocument/2006/relationships/image" Target="../media/image75.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5" Type="http://schemas.openxmlformats.org/officeDocument/2006/relationships/image" Target="../media/image101.png"/><Relationship Id="rId33" Type="http://schemas.openxmlformats.org/officeDocument/2006/relationships/image" Target="../media/image72.png"/><Relationship Id="rId38" Type="http://schemas.openxmlformats.org/officeDocument/2006/relationships/image" Target="../media/image70.png"/><Relationship Id="rId2" Type="http://schemas.openxmlformats.org/officeDocument/2006/relationships/notesSlide" Target="../notesSlides/notesSlide78.xml"/><Relationship Id="rId16" Type="http://schemas.openxmlformats.org/officeDocument/2006/relationships/image" Target="../media/image92.png"/><Relationship Id="rId20" Type="http://schemas.openxmlformats.org/officeDocument/2006/relationships/image" Target="../media/image96.png"/><Relationship Id="rId29" Type="http://schemas.openxmlformats.org/officeDocument/2006/relationships/image" Target="../media/image105.png"/><Relationship Id="rId41" Type="http://schemas.openxmlformats.org/officeDocument/2006/relationships/image" Target="../media/image74.png"/><Relationship Id="rId1" Type="http://schemas.openxmlformats.org/officeDocument/2006/relationships/slideLayout" Target="../slideLayouts/slideLayout18.xml"/><Relationship Id="rId6" Type="http://schemas.openxmlformats.org/officeDocument/2006/relationships/image" Target="../media/image82.png"/><Relationship Id="rId11" Type="http://schemas.openxmlformats.org/officeDocument/2006/relationships/image" Target="../media/image87.png"/><Relationship Id="rId24" Type="http://schemas.openxmlformats.org/officeDocument/2006/relationships/image" Target="../media/image100.png"/><Relationship Id="rId32" Type="http://schemas.openxmlformats.org/officeDocument/2006/relationships/image" Target="../media/image108.png"/><Relationship Id="rId37" Type="http://schemas.openxmlformats.org/officeDocument/2006/relationships/image" Target="../media/image77.png"/><Relationship Id="rId40" Type="http://schemas.openxmlformats.org/officeDocument/2006/relationships/image" Target="../media/image76.png"/><Relationship Id="rId5" Type="http://schemas.openxmlformats.org/officeDocument/2006/relationships/image" Target="../media/image81.png"/><Relationship Id="rId15" Type="http://schemas.openxmlformats.org/officeDocument/2006/relationships/image" Target="../media/image91.png"/><Relationship Id="rId23" Type="http://schemas.openxmlformats.org/officeDocument/2006/relationships/image" Target="../media/image99.png"/><Relationship Id="rId28" Type="http://schemas.openxmlformats.org/officeDocument/2006/relationships/image" Target="../media/image104.png"/><Relationship Id="rId36" Type="http://schemas.openxmlformats.org/officeDocument/2006/relationships/image" Target="../media/image73.png"/><Relationship Id="rId10" Type="http://schemas.openxmlformats.org/officeDocument/2006/relationships/image" Target="../media/image86.png"/><Relationship Id="rId19" Type="http://schemas.openxmlformats.org/officeDocument/2006/relationships/image" Target="../media/image95.png"/><Relationship Id="rId31" Type="http://schemas.openxmlformats.org/officeDocument/2006/relationships/image" Target="../media/image107.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png"/><Relationship Id="rId27" Type="http://schemas.openxmlformats.org/officeDocument/2006/relationships/image" Target="../media/image103.png"/><Relationship Id="rId30" Type="http://schemas.openxmlformats.org/officeDocument/2006/relationships/image" Target="../media/image106.png"/><Relationship Id="rId35" Type="http://schemas.openxmlformats.org/officeDocument/2006/relationships/image" Target="../media/image69.png"/></Relationships>
</file>

<file path=ppt/slides/_rels/slide8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26" Type="http://schemas.openxmlformats.org/officeDocument/2006/relationships/image" Target="../media/image102.png"/><Relationship Id="rId39" Type="http://schemas.openxmlformats.org/officeDocument/2006/relationships/image" Target="../media/image71.png"/><Relationship Id="rId3" Type="http://schemas.openxmlformats.org/officeDocument/2006/relationships/image" Target="../media/image79.png"/><Relationship Id="rId21" Type="http://schemas.openxmlformats.org/officeDocument/2006/relationships/image" Target="../media/image97.png"/><Relationship Id="rId34" Type="http://schemas.openxmlformats.org/officeDocument/2006/relationships/image" Target="../media/image68.png"/><Relationship Id="rId42" Type="http://schemas.openxmlformats.org/officeDocument/2006/relationships/image" Target="../media/image75.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5" Type="http://schemas.openxmlformats.org/officeDocument/2006/relationships/image" Target="../media/image101.png"/><Relationship Id="rId33" Type="http://schemas.openxmlformats.org/officeDocument/2006/relationships/image" Target="../media/image72.png"/><Relationship Id="rId38" Type="http://schemas.openxmlformats.org/officeDocument/2006/relationships/image" Target="../media/image70.png"/><Relationship Id="rId2" Type="http://schemas.openxmlformats.org/officeDocument/2006/relationships/notesSlide" Target="../notesSlides/notesSlide79.xml"/><Relationship Id="rId16" Type="http://schemas.openxmlformats.org/officeDocument/2006/relationships/image" Target="../media/image92.png"/><Relationship Id="rId20" Type="http://schemas.openxmlformats.org/officeDocument/2006/relationships/image" Target="../media/image96.png"/><Relationship Id="rId29" Type="http://schemas.openxmlformats.org/officeDocument/2006/relationships/image" Target="../media/image105.png"/><Relationship Id="rId41" Type="http://schemas.openxmlformats.org/officeDocument/2006/relationships/image" Target="../media/image74.png"/><Relationship Id="rId1" Type="http://schemas.openxmlformats.org/officeDocument/2006/relationships/slideLayout" Target="../slideLayouts/slideLayout18.xml"/><Relationship Id="rId6" Type="http://schemas.openxmlformats.org/officeDocument/2006/relationships/image" Target="../media/image82.png"/><Relationship Id="rId11" Type="http://schemas.openxmlformats.org/officeDocument/2006/relationships/image" Target="../media/image87.png"/><Relationship Id="rId24" Type="http://schemas.openxmlformats.org/officeDocument/2006/relationships/image" Target="../media/image100.png"/><Relationship Id="rId32" Type="http://schemas.openxmlformats.org/officeDocument/2006/relationships/image" Target="../media/image108.png"/><Relationship Id="rId37" Type="http://schemas.openxmlformats.org/officeDocument/2006/relationships/image" Target="../media/image77.png"/><Relationship Id="rId40" Type="http://schemas.openxmlformats.org/officeDocument/2006/relationships/image" Target="../media/image76.png"/><Relationship Id="rId5" Type="http://schemas.openxmlformats.org/officeDocument/2006/relationships/image" Target="../media/image81.png"/><Relationship Id="rId15" Type="http://schemas.openxmlformats.org/officeDocument/2006/relationships/image" Target="../media/image91.png"/><Relationship Id="rId23" Type="http://schemas.openxmlformats.org/officeDocument/2006/relationships/image" Target="../media/image99.png"/><Relationship Id="rId28" Type="http://schemas.openxmlformats.org/officeDocument/2006/relationships/image" Target="../media/image104.png"/><Relationship Id="rId36" Type="http://schemas.openxmlformats.org/officeDocument/2006/relationships/image" Target="../media/image73.png"/><Relationship Id="rId10" Type="http://schemas.openxmlformats.org/officeDocument/2006/relationships/image" Target="../media/image86.png"/><Relationship Id="rId19" Type="http://schemas.openxmlformats.org/officeDocument/2006/relationships/image" Target="../media/image95.png"/><Relationship Id="rId31" Type="http://schemas.openxmlformats.org/officeDocument/2006/relationships/image" Target="../media/image107.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png"/><Relationship Id="rId27" Type="http://schemas.openxmlformats.org/officeDocument/2006/relationships/image" Target="../media/image103.png"/><Relationship Id="rId30" Type="http://schemas.openxmlformats.org/officeDocument/2006/relationships/image" Target="../media/image106.png"/><Relationship Id="rId35" Type="http://schemas.openxmlformats.org/officeDocument/2006/relationships/image" Target="../media/image69.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1.xml"/><Relationship Id="rId1" Type="http://schemas.openxmlformats.org/officeDocument/2006/relationships/slideLayout" Target="../slideLayouts/slideLayout18.xml"/><Relationship Id="rId4" Type="http://schemas.openxmlformats.org/officeDocument/2006/relationships/image" Target="../media/image110.png"/></Relationships>
</file>

<file path=ppt/slides/_rels/slide8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2.xml"/><Relationship Id="rId1" Type="http://schemas.openxmlformats.org/officeDocument/2006/relationships/slideLayout" Target="../slideLayouts/slideLayout18.xml"/><Relationship Id="rId4" Type="http://schemas.openxmlformats.org/officeDocument/2006/relationships/image" Target="../media/image1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8.xml"/><Relationship Id="rId1" Type="http://schemas.openxmlformats.org/officeDocument/2006/relationships/video" Target="https://www.youtube.com/embed/YXCHLDAhxmg" TargetMode="External"/><Relationship Id="rId4" Type="http://schemas.openxmlformats.org/officeDocument/2006/relationships/image" Target="../media/image111.jpe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8.xml"/><Relationship Id="rId1" Type="http://schemas.openxmlformats.org/officeDocument/2006/relationships/video" Target="https://www.youtube.com/embed/YXCHLDAhxmg" TargetMode="External"/><Relationship Id="rId5" Type="http://schemas.openxmlformats.org/officeDocument/2006/relationships/image" Target="../media/image112.png"/><Relationship Id="rId4" Type="http://schemas.openxmlformats.org/officeDocument/2006/relationships/image" Target="../media/image111.jpeg"/></Relationships>
</file>

<file path=ppt/slides/_rels/slide9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p14">
            <a:extLst>
              <a:ext uri="{FF2B5EF4-FFF2-40B4-BE49-F238E27FC236}">
                <a16:creationId xmlns:a16="http://schemas.microsoft.com/office/drawing/2014/main" id="{94097BE9-47BC-B641-89B8-5AE467BBFA6C}"/>
              </a:ext>
            </a:extLst>
          </p:cNvPr>
          <p:cNvSpPr txBox="1">
            <a:spLocks/>
          </p:cNvSpPr>
          <p:nvPr/>
        </p:nvSpPr>
        <p:spPr>
          <a:xfrm>
            <a:off x="0" y="233996"/>
            <a:ext cx="5980639" cy="2383844"/>
          </a:xfrm>
          <a:prstGeom prst="rect">
            <a:avLst/>
          </a:prstGeom>
        </p:spPr>
        <p:txBody>
          <a:bodyPr spcFirstLastPara="1"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Calibri Light"/>
              <a:ea typeface="+mj-ea"/>
              <a:cs typeface="+mj-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b="1" noProof="0" dirty="0">
                <a:solidFill>
                  <a:srgbClr val="000000"/>
                </a:solidFill>
                <a:latin typeface="Calibri Light"/>
              </a:rPr>
              <a:t>Exploring the Number </a:t>
            </a:r>
            <a:r>
              <a:rPr kumimoji="0" lang="en-US" sz="3600" b="1" i="0" u="none" strike="noStrike" kern="1200" cap="none" spc="0" normalizeH="0" baseline="0" dirty="0">
                <a:ln>
                  <a:noFill/>
                </a:ln>
                <a:solidFill>
                  <a:srgbClr val="000000"/>
                </a:solidFill>
                <a:effectLst/>
                <a:uLnTx/>
                <a:uFillTx/>
                <a:latin typeface="Calibri Light"/>
              </a:rPr>
              <a:t>Ten</a:t>
            </a:r>
            <a:endParaRPr kumimoji="0" lang="en-US" sz="3600" b="1" i="0" u="none" strike="noStrike" kern="1200" cap="none" spc="0" normalizeH="0" baseline="0" noProof="0" dirty="0">
              <a:ln>
                <a:noFill/>
              </a:ln>
              <a:solidFill>
                <a:srgbClr val="000000"/>
              </a:solidFill>
              <a:effectLst/>
              <a:uLnTx/>
              <a:uFillTx/>
              <a:latin typeface="Calibri Light"/>
            </a:endParaRPr>
          </a:p>
        </p:txBody>
      </p:sp>
      <p:pic>
        <p:nvPicPr>
          <p:cNvPr id="3" name="Picture 2"/>
          <p:cNvPicPr>
            <a:picLocks noChangeAspect="1"/>
          </p:cNvPicPr>
          <p:nvPr/>
        </p:nvPicPr>
        <p:blipFill>
          <a:blip r:embed="rId3"/>
          <a:stretch>
            <a:fillRect/>
          </a:stretch>
        </p:blipFill>
        <p:spPr>
          <a:xfrm rot="2233777">
            <a:off x="2143215" y="2195808"/>
            <a:ext cx="1219200" cy="2209800"/>
          </a:xfrm>
          <a:prstGeom prst="rect">
            <a:avLst/>
          </a:prstGeom>
        </p:spPr>
      </p:pic>
      <p:pic>
        <p:nvPicPr>
          <p:cNvPr id="8" name="Picture 7"/>
          <p:cNvPicPr>
            <a:picLocks noChangeAspect="1"/>
          </p:cNvPicPr>
          <p:nvPr/>
        </p:nvPicPr>
        <p:blipFill>
          <a:blip r:embed="rId4"/>
          <a:stretch>
            <a:fillRect/>
          </a:stretch>
        </p:blipFill>
        <p:spPr>
          <a:xfrm rot="651172">
            <a:off x="5126828" y="1575121"/>
            <a:ext cx="3438525" cy="1571625"/>
          </a:xfrm>
          <a:prstGeom prst="rect">
            <a:avLst/>
          </a:prstGeom>
        </p:spPr>
      </p:pic>
      <p:pic>
        <p:nvPicPr>
          <p:cNvPr id="9" name="Picture 8"/>
          <p:cNvPicPr>
            <a:picLocks noChangeAspect="1"/>
          </p:cNvPicPr>
          <p:nvPr/>
        </p:nvPicPr>
        <p:blipFill>
          <a:blip r:embed="rId5"/>
          <a:stretch>
            <a:fillRect/>
          </a:stretch>
        </p:blipFill>
        <p:spPr>
          <a:xfrm>
            <a:off x="971019" y="4671857"/>
            <a:ext cx="4038600" cy="1704975"/>
          </a:xfrm>
          <a:prstGeom prst="rect">
            <a:avLst/>
          </a:prstGeom>
        </p:spPr>
      </p:pic>
      <p:pic>
        <p:nvPicPr>
          <p:cNvPr id="10" name="Picture 9"/>
          <p:cNvPicPr>
            <a:picLocks noChangeAspect="1"/>
          </p:cNvPicPr>
          <p:nvPr/>
        </p:nvPicPr>
        <p:blipFill>
          <a:blip r:embed="rId6"/>
          <a:stretch>
            <a:fillRect/>
          </a:stretch>
        </p:blipFill>
        <p:spPr>
          <a:xfrm rot="16200000">
            <a:off x="9374187" y="3700884"/>
            <a:ext cx="3495675" cy="800100"/>
          </a:xfrm>
          <a:prstGeom prst="rect">
            <a:avLst/>
          </a:prstGeom>
        </p:spPr>
      </p:pic>
      <p:pic>
        <p:nvPicPr>
          <p:cNvPr id="11" name="Picture 10"/>
          <p:cNvPicPr>
            <a:picLocks noChangeAspect="1"/>
          </p:cNvPicPr>
          <p:nvPr/>
        </p:nvPicPr>
        <p:blipFill>
          <a:blip r:embed="rId7"/>
          <a:stretch>
            <a:fillRect/>
          </a:stretch>
        </p:blipFill>
        <p:spPr>
          <a:xfrm>
            <a:off x="9045059" y="323400"/>
            <a:ext cx="2361816" cy="172875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58825" y="3798598"/>
            <a:ext cx="3641092" cy="2543330"/>
          </a:xfrm>
          <a:prstGeom prst="rect">
            <a:avLst/>
          </a:prstGeom>
        </p:spPr>
      </p:pic>
      <p:sp>
        <p:nvSpPr>
          <p:cNvPr id="4" name="Rounded Rectangle 3"/>
          <p:cNvSpPr/>
          <p:nvPr/>
        </p:nvSpPr>
        <p:spPr>
          <a:xfrm>
            <a:off x="185980" y="123986"/>
            <a:ext cx="11778712" cy="6586780"/>
          </a:xfrm>
          <a:prstGeom prst="roundRect">
            <a:avLst/>
          </a:prstGeom>
          <a:noFill/>
          <a:ln w="76200" cmpd="tri">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78001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2" y="1455348"/>
            <a:ext cx="2930632" cy="7386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Debrief and</a:t>
            </a:r>
            <a:r>
              <a:rPr kumimoji="0" lang="en-US" sz="2100" b="0" i="0" u="none" strike="noStrike" kern="1200" cap="none" spc="0" normalizeH="0" noProof="0">
                <a:ln>
                  <a:noFill/>
                </a:ln>
                <a:solidFill>
                  <a:prstClr val="white"/>
                </a:solidFill>
                <a:effectLst/>
                <a:uLnTx/>
                <a:uFillTx/>
                <a:latin typeface="Cavolini"/>
                <a:ea typeface="+mn-ea"/>
                <a:cs typeface="Cavolini"/>
              </a:rPr>
              <a:t> Consolidation</a:t>
            </a:r>
            <a:endParaRPr kumimoji="0" lang="en-US" sz="2100" b="0" i="0" u="none" strike="noStrike" kern="1200" cap="none" spc="0" normalizeH="0" baseline="0" noProof="0">
              <a:ln>
                <a:noFill/>
              </a:ln>
              <a:solidFill>
                <a:prstClr val="white"/>
              </a:solidFill>
              <a:effectLst/>
              <a:uLnTx/>
              <a:uFillTx/>
              <a:latin typeface="Cavolini"/>
              <a:ea typeface="+mn-ea"/>
              <a:cs typeface="Cavolini"/>
            </a:endParaRP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45273"/>
            <a:ext cx="2879677" cy="415498"/>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Opening Routine</a:t>
            </a:r>
          </a:p>
        </p:txBody>
      </p:sp>
      <p:sp>
        <p:nvSpPr>
          <p:cNvPr id="4" name="TextBox 3">
            <a:extLst>
              <a:ext uri="{FF2B5EF4-FFF2-40B4-BE49-F238E27FC236}">
                <a16:creationId xmlns:a16="http://schemas.microsoft.com/office/drawing/2014/main" id="{F3857C70-6F07-3A4E-91D0-3B2F2CA78D55}"/>
              </a:ext>
            </a:extLst>
          </p:cNvPr>
          <p:cNvSpPr txBox="1"/>
          <p:nvPr/>
        </p:nvSpPr>
        <p:spPr>
          <a:xfrm>
            <a:off x="245423" y="3578212"/>
            <a:ext cx="3327838" cy="523220"/>
          </a:xfrm>
          <a:prstGeom prst="rect">
            <a:avLst/>
          </a:prstGeom>
          <a:noFill/>
        </p:spPr>
        <p:txBody>
          <a:bodyPr wrap="square" rtlCol="0" anchor="ctr">
            <a:spAutoFit/>
          </a:bodyPr>
          <a:lstStyle/>
          <a:p>
            <a:pPr marL="742950" marR="0" lvl="0" indent="-74295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rPr>
              <a:t>Action Cards</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Cavolini"/>
                <a:ea typeface="+mn-ea"/>
                <a:cs typeface="Cavolini"/>
              </a:rPr>
              <a:t>Day 1</a:t>
            </a: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2927564"/>
            <a:ext cx="2915605" cy="144655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Bradley Hand" pitchFamily="2" charset="77"/>
              </a:rPr>
              <a:t>Counting</a:t>
            </a:r>
            <a:r>
              <a:rPr kumimoji="0" lang="en-US" sz="3200" b="0" i="0" u="none" strike="noStrike" kern="1200" cap="none" spc="0" normalizeH="0" baseline="0" noProof="0">
                <a:ln>
                  <a:noFill/>
                </a:ln>
                <a:solidFill>
                  <a:prstClr val="black"/>
                </a:solidFill>
                <a:effectLst/>
                <a:uLnTx/>
                <a:uFillTx/>
                <a:latin typeface="Marker Felt Thin" panose="02000400000000000000" pitchFamily="2" charset="77"/>
                <a:ea typeface="+mn-ea"/>
                <a:cs typeface="+mn-cs"/>
              </a:rPr>
              <a:t> </a:t>
            </a:r>
            <a:r>
              <a:rPr lang="en-US" sz="2800">
                <a:solidFill>
                  <a:prstClr val="black"/>
                </a:solidFill>
                <a:latin typeface="Bradley Hand" pitchFamily="2" charset="77"/>
              </a:rPr>
              <a:t>Collections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a:solidFill>
                <a:prstClr val="black"/>
              </a:solidFill>
              <a:latin typeface="Bradley Hand" pitchFamily="2" charset="77"/>
            </a:endParaRPr>
          </a:p>
        </p:txBody>
      </p:sp>
      <p:sp>
        <p:nvSpPr>
          <p:cNvPr id="18" name="TextBox 17">
            <a:extLst>
              <a:ext uri="{FF2B5EF4-FFF2-40B4-BE49-F238E27FC236}">
                <a16:creationId xmlns:a16="http://schemas.microsoft.com/office/drawing/2014/main" id="{C65C62B4-EBD6-9748-B921-5987D891F189}"/>
              </a:ext>
            </a:extLst>
          </p:cNvPr>
          <p:cNvSpPr txBox="1"/>
          <p:nvPr/>
        </p:nvSpPr>
        <p:spPr>
          <a:xfrm>
            <a:off x="8704433" y="2633698"/>
            <a:ext cx="2915605" cy="224676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Bradley Hand" pitchFamily="2" charset="77"/>
              </a:rPr>
              <a:t>Sharing and Recording Thinking About Counting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a:solidFill>
                <a:prstClr val="black"/>
              </a:solidFill>
              <a:latin typeface="Bradley Hand" pitchFamily="2" charset="77"/>
            </a:endParaRPr>
          </a:p>
        </p:txBody>
      </p:sp>
    </p:spTree>
    <p:extLst>
      <p:ext uri="{BB962C8B-B14F-4D97-AF65-F5344CB8AC3E}">
        <p14:creationId xmlns:p14="http://schemas.microsoft.com/office/powerpoint/2010/main" val="12581366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403" y="-145416"/>
            <a:ext cx="4359317" cy="1325563"/>
          </a:xfrm>
        </p:spPr>
        <p:txBody>
          <a:bodyPr/>
          <a:lstStyle/>
          <a:p>
            <a:r>
              <a:rPr lang="en-CA" dirty="0" smtClean="0"/>
              <a:t>Part-Part-Whole</a:t>
            </a:r>
            <a:endParaRPr lang="en-CA" dirty="0"/>
          </a:p>
        </p:txBody>
      </p:sp>
      <p:sp>
        <p:nvSpPr>
          <p:cNvPr id="4" name="Cube 3"/>
          <p:cNvSpPr/>
          <p:nvPr/>
        </p:nvSpPr>
        <p:spPr>
          <a:xfrm>
            <a:off x="2133600" y="236315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7" name="Cube 6"/>
          <p:cNvSpPr/>
          <p:nvPr/>
        </p:nvSpPr>
        <p:spPr>
          <a:xfrm>
            <a:off x="2753360" y="234696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8" name="Cube 7"/>
          <p:cNvSpPr/>
          <p:nvPr/>
        </p:nvSpPr>
        <p:spPr>
          <a:xfrm>
            <a:off x="3413760" y="23164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9" name="Cube 8"/>
          <p:cNvSpPr/>
          <p:nvPr/>
        </p:nvSpPr>
        <p:spPr>
          <a:xfrm>
            <a:off x="4053840" y="23164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0" name="Cube 9"/>
          <p:cNvSpPr/>
          <p:nvPr/>
        </p:nvSpPr>
        <p:spPr>
          <a:xfrm>
            <a:off x="4795520" y="230219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1" name="Cube 10"/>
          <p:cNvSpPr/>
          <p:nvPr/>
        </p:nvSpPr>
        <p:spPr>
          <a:xfrm>
            <a:off x="5455920" y="230219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2" name="Cube 11"/>
          <p:cNvSpPr/>
          <p:nvPr/>
        </p:nvSpPr>
        <p:spPr>
          <a:xfrm>
            <a:off x="6177280" y="2273776"/>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3" name="Cube 12"/>
          <p:cNvSpPr/>
          <p:nvPr/>
        </p:nvSpPr>
        <p:spPr>
          <a:xfrm>
            <a:off x="6908800" y="224536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4" name="Cube 13"/>
          <p:cNvSpPr/>
          <p:nvPr/>
        </p:nvSpPr>
        <p:spPr>
          <a:xfrm>
            <a:off x="7680960" y="2227104"/>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5" name="Cube 14"/>
          <p:cNvSpPr/>
          <p:nvPr/>
        </p:nvSpPr>
        <p:spPr>
          <a:xfrm>
            <a:off x="8371840" y="220472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6" name="Cube 15"/>
          <p:cNvSpPr/>
          <p:nvPr/>
        </p:nvSpPr>
        <p:spPr>
          <a:xfrm>
            <a:off x="9062720" y="22148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7" name="Rectangle 16"/>
          <p:cNvSpPr/>
          <p:nvPr/>
        </p:nvSpPr>
        <p:spPr>
          <a:xfrm>
            <a:off x="1286617" y="1690723"/>
            <a:ext cx="9110765" cy="176268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478935" y="927552"/>
            <a:ext cx="5378204" cy="584775"/>
          </a:xfrm>
          <a:prstGeom prst="rect">
            <a:avLst/>
          </a:prstGeom>
          <a:noFill/>
        </p:spPr>
        <p:txBody>
          <a:bodyPr wrap="none" rtlCol="0">
            <a:spAutoFit/>
          </a:bodyPr>
          <a:lstStyle/>
          <a:p>
            <a:r>
              <a:rPr lang="en-CA" sz="3200" dirty="0" smtClean="0"/>
              <a:t>How many blocks?   The Whole</a:t>
            </a:r>
            <a:endParaRPr lang="en-CA" sz="3200" dirty="0"/>
          </a:p>
        </p:txBody>
      </p:sp>
      <p:sp>
        <p:nvSpPr>
          <p:cNvPr id="21" name="Round Diagonal Corner Rectangle 20">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803993" y="432243"/>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3"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grpSp>
        <p:nvGrpSpPr>
          <p:cNvPr id="27" name="Group 26"/>
          <p:cNvGrpSpPr/>
          <p:nvPr/>
        </p:nvGrpSpPr>
        <p:grpSpPr>
          <a:xfrm>
            <a:off x="203200" y="3724557"/>
            <a:ext cx="4978400" cy="2250698"/>
            <a:chOff x="477520" y="4343142"/>
            <a:chExt cx="4978400" cy="2250698"/>
          </a:xfrm>
        </p:grpSpPr>
        <p:sp>
          <p:nvSpPr>
            <p:cNvPr id="19" name="Rectangle 18"/>
            <p:cNvSpPr/>
            <p:nvPr/>
          </p:nvSpPr>
          <p:spPr>
            <a:xfrm>
              <a:off x="477520" y="4358640"/>
              <a:ext cx="4978400" cy="223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526811" y="4343142"/>
              <a:ext cx="865109" cy="584775"/>
            </a:xfrm>
            <a:prstGeom prst="rect">
              <a:avLst/>
            </a:prstGeom>
            <a:noFill/>
          </p:spPr>
          <p:txBody>
            <a:bodyPr wrap="none" rtlCol="0">
              <a:spAutoFit/>
            </a:bodyPr>
            <a:lstStyle/>
            <a:p>
              <a:r>
                <a:rPr lang="en-CA" sz="3200" dirty="0" smtClean="0"/>
                <a:t>Part</a:t>
              </a:r>
              <a:endParaRPr lang="en-CA" sz="3200" dirty="0"/>
            </a:p>
          </p:txBody>
        </p:sp>
      </p:grpSp>
      <p:grpSp>
        <p:nvGrpSpPr>
          <p:cNvPr id="26" name="Group 25"/>
          <p:cNvGrpSpPr/>
          <p:nvPr/>
        </p:nvGrpSpPr>
        <p:grpSpPr>
          <a:xfrm>
            <a:off x="6629061" y="3727392"/>
            <a:ext cx="4978400" cy="2250699"/>
            <a:chOff x="6573520" y="4343141"/>
            <a:chExt cx="4978400" cy="2250699"/>
          </a:xfrm>
        </p:grpSpPr>
        <p:sp>
          <p:nvSpPr>
            <p:cNvPr id="20" name="Rectangle 19"/>
            <p:cNvSpPr/>
            <p:nvPr/>
          </p:nvSpPr>
          <p:spPr>
            <a:xfrm>
              <a:off x="6573520" y="4358640"/>
              <a:ext cx="4978400" cy="223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6629061" y="4343141"/>
              <a:ext cx="865109" cy="584775"/>
            </a:xfrm>
            <a:prstGeom prst="rect">
              <a:avLst/>
            </a:prstGeom>
            <a:noFill/>
          </p:spPr>
          <p:txBody>
            <a:bodyPr wrap="none" rtlCol="0">
              <a:spAutoFit/>
            </a:bodyPr>
            <a:lstStyle/>
            <a:p>
              <a:r>
                <a:rPr lang="en-CA" sz="3200" dirty="0" smtClean="0"/>
                <a:t>Part</a:t>
              </a:r>
              <a:endParaRPr lang="en-CA" sz="3200" dirty="0"/>
            </a:p>
          </p:txBody>
        </p:sp>
      </p:grpSp>
      <p:sp>
        <p:nvSpPr>
          <p:cNvPr id="3" name="TextBox 2"/>
          <p:cNvSpPr txBox="1"/>
          <p:nvPr/>
        </p:nvSpPr>
        <p:spPr>
          <a:xfrm>
            <a:off x="4519072" y="6017493"/>
            <a:ext cx="3457678" cy="830997"/>
          </a:xfrm>
          <a:prstGeom prst="rect">
            <a:avLst/>
          </a:prstGeom>
          <a:noFill/>
        </p:spPr>
        <p:txBody>
          <a:bodyPr wrap="none" rtlCol="0">
            <a:spAutoFit/>
          </a:bodyPr>
          <a:lstStyle/>
          <a:p>
            <a:r>
              <a:rPr lang="en-CA" sz="2400" b="1" dirty="0" smtClean="0"/>
              <a:t>_____ and _____ make 10</a:t>
            </a:r>
          </a:p>
          <a:p>
            <a:r>
              <a:rPr lang="en-CA" sz="2400" b="1" dirty="0" smtClean="0"/>
              <a:t>10 = _____ + _____ </a:t>
            </a:r>
            <a:endParaRPr lang="en-CA" sz="2400" b="1" dirty="0"/>
          </a:p>
        </p:txBody>
      </p:sp>
    </p:spTree>
    <p:extLst>
      <p:ext uri="{BB962C8B-B14F-4D97-AF65-F5344CB8AC3E}">
        <p14:creationId xmlns:p14="http://schemas.microsoft.com/office/powerpoint/2010/main" val="213932277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403" y="-145416"/>
            <a:ext cx="4359317" cy="1325563"/>
          </a:xfrm>
        </p:spPr>
        <p:txBody>
          <a:bodyPr/>
          <a:lstStyle/>
          <a:p>
            <a:r>
              <a:rPr lang="en-CA" dirty="0" smtClean="0"/>
              <a:t>Part-Part-Whole</a:t>
            </a:r>
            <a:endParaRPr lang="en-CA" dirty="0"/>
          </a:p>
        </p:txBody>
      </p:sp>
      <p:sp>
        <p:nvSpPr>
          <p:cNvPr id="4" name="Cube 3"/>
          <p:cNvSpPr/>
          <p:nvPr/>
        </p:nvSpPr>
        <p:spPr>
          <a:xfrm>
            <a:off x="2133600" y="236315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7" name="Cube 6"/>
          <p:cNvSpPr/>
          <p:nvPr/>
        </p:nvSpPr>
        <p:spPr>
          <a:xfrm>
            <a:off x="2753360" y="234696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8" name="Cube 7"/>
          <p:cNvSpPr/>
          <p:nvPr/>
        </p:nvSpPr>
        <p:spPr>
          <a:xfrm>
            <a:off x="3413760" y="23164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9" name="Cube 8"/>
          <p:cNvSpPr/>
          <p:nvPr/>
        </p:nvSpPr>
        <p:spPr>
          <a:xfrm>
            <a:off x="4053840" y="23164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0" name="Cube 9"/>
          <p:cNvSpPr/>
          <p:nvPr/>
        </p:nvSpPr>
        <p:spPr>
          <a:xfrm>
            <a:off x="4795520" y="230219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1" name="Cube 10"/>
          <p:cNvSpPr/>
          <p:nvPr/>
        </p:nvSpPr>
        <p:spPr>
          <a:xfrm>
            <a:off x="5455920" y="230219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2" name="Cube 11"/>
          <p:cNvSpPr/>
          <p:nvPr/>
        </p:nvSpPr>
        <p:spPr>
          <a:xfrm>
            <a:off x="6177280" y="2273776"/>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3" name="Cube 12"/>
          <p:cNvSpPr/>
          <p:nvPr/>
        </p:nvSpPr>
        <p:spPr>
          <a:xfrm>
            <a:off x="6908800" y="224536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4" name="Cube 13"/>
          <p:cNvSpPr/>
          <p:nvPr/>
        </p:nvSpPr>
        <p:spPr>
          <a:xfrm>
            <a:off x="7680960" y="2227104"/>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5" name="Cube 14"/>
          <p:cNvSpPr/>
          <p:nvPr/>
        </p:nvSpPr>
        <p:spPr>
          <a:xfrm>
            <a:off x="8371840" y="220472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6" name="Cube 15"/>
          <p:cNvSpPr/>
          <p:nvPr/>
        </p:nvSpPr>
        <p:spPr>
          <a:xfrm>
            <a:off x="9062720" y="22148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7" name="Rectangle 16"/>
          <p:cNvSpPr/>
          <p:nvPr/>
        </p:nvSpPr>
        <p:spPr>
          <a:xfrm>
            <a:off x="1286617" y="1690723"/>
            <a:ext cx="9110765" cy="176268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478935" y="927552"/>
            <a:ext cx="5378204" cy="584775"/>
          </a:xfrm>
          <a:prstGeom prst="rect">
            <a:avLst/>
          </a:prstGeom>
          <a:noFill/>
        </p:spPr>
        <p:txBody>
          <a:bodyPr wrap="none" rtlCol="0">
            <a:spAutoFit/>
          </a:bodyPr>
          <a:lstStyle/>
          <a:p>
            <a:r>
              <a:rPr lang="en-CA" sz="3200" dirty="0" smtClean="0"/>
              <a:t>How many blocks?   The Whole</a:t>
            </a:r>
            <a:endParaRPr lang="en-CA" sz="3200" dirty="0"/>
          </a:p>
        </p:txBody>
      </p:sp>
      <p:sp>
        <p:nvSpPr>
          <p:cNvPr id="21" name="Round Diagonal Corner Rectangle 20">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803993" y="432243"/>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3"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grpSp>
        <p:nvGrpSpPr>
          <p:cNvPr id="27" name="Group 26"/>
          <p:cNvGrpSpPr/>
          <p:nvPr/>
        </p:nvGrpSpPr>
        <p:grpSpPr>
          <a:xfrm>
            <a:off x="203200" y="3724557"/>
            <a:ext cx="4978400" cy="2250698"/>
            <a:chOff x="477520" y="4343142"/>
            <a:chExt cx="4978400" cy="2250698"/>
          </a:xfrm>
        </p:grpSpPr>
        <p:sp>
          <p:nvSpPr>
            <p:cNvPr id="19" name="Rectangle 18"/>
            <p:cNvSpPr/>
            <p:nvPr/>
          </p:nvSpPr>
          <p:spPr>
            <a:xfrm>
              <a:off x="477520" y="4358640"/>
              <a:ext cx="4978400" cy="223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526811" y="4343142"/>
              <a:ext cx="865109" cy="584775"/>
            </a:xfrm>
            <a:prstGeom prst="rect">
              <a:avLst/>
            </a:prstGeom>
            <a:noFill/>
          </p:spPr>
          <p:txBody>
            <a:bodyPr wrap="none" rtlCol="0">
              <a:spAutoFit/>
            </a:bodyPr>
            <a:lstStyle/>
            <a:p>
              <a:r>
                <a:rPr lang="en-CA" sz="3200" dirty="0" smtClean="0"/>
                <a:t>Part</a:t>
              </a:r>
              <a:endParaRPr lang="en-CA" sz="3200" dirty="0"/>
            </a:p>
          </p:txBody>
        </p:sp>
      </p:grpSp>
      <p:grpSp>
        <p:nvGrpSpPr>
          <p:cNvPr id="26" name="Group 25"/>
          <p:cNvGrpSpPr/>
          <p:nvPr/>
        </p:nvGrpSpPr>
        <p:grpSpPr>
          <a:xfrm>
            <a:off x="6629061" y="3727392"/>
            <a:ext cx="4978400" cy="2250699"/>
            <a:chOff x="6573520" y="4343141"/>
            <a:chExt cx="4978400" cy="2250699"/>
          </a:xfrm>
        </p:grpSpPr>
        <p:sp>
          <p:nvSpPr>
            <p:cNvPr id="20" name="Rectangle 19"/>
            <p:cNvSpPr/>
            <p:nvPr/>
          </p:nvSpPr>
          <p:spPr>
            <a:xfrm>
              <a:off x="6573520" y="4358640"/>
              <a:ext cx="4978400" cy="223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6629061" y="4343141"/>
              <a:ext cx="865109" cy="584775"/>
            </a:xfrm>
            <a:prstGeom prst="rect">
              <a:avLst/>
            </a:prstGeom>
            <a:noFill/>
          </p:spPr>
          <p:txBody>
            <a:bodyPr wrap="none" rtlCol="0">
              <a:spAutoFit/>
            </a:bodyPr>
            <a:lstStyle/>
            <a:p>
              <a:r>
                <a:rPr lang="en-CA" sz="3200" dirty="0" smtClean="0"/>
                <a:t>Part</a:t>
              </a:r>
              <a:endParaRPr lang="en-CA" sz="3200" dirty="0"/>
            </a:p>
          </p:txBody>
        </p:sp>
      </p:grpSp>
      <p:sp>
        <p:nvSpPr>
          <p:cNvPr id="3" name="TextBox 2"/>
          <p:cNvSpPr txBox="1"/>
          <p:nvPr/>
        </p:nvSpPr>
        <p:spPr>
          <a:xfrm>
            <a:off x="4519072" y="6017493"/>
            <a:ext cx="3457678" cy="830997"/>
          </a:xfrm>
          <a:prstGeom prst="rect">
            <a:avLst/>
          </a:prstGeom>
          <a:noFill/>
        </p:spPr>
        <p:txBody>
          <a:bodyPr wrap="none" rtlCol="0">
            <a:spAutoFit/>
          </a:bodyPr>
          <a:lstStyle/>
          <a:p>
            <a:r>
              <a:rPr lang="en-CA" sz="2400" b="1" dirty="0" smtClean="0"/>
              <a:t>_____ and _____ make 10</a:t>
            </a:r>
          </a:p>
          <a:p>
            <a:r>
              <a:rPr lang="en-CA" sz="2400" b="1" dirty="0" smtClean="0"/>
              <a:t>10 = _____ + _____ </a:t>
            </a:r>
            <a:endParaRPr lang="en-CA" sz="2400" b="1" dirty="0"/>
          </a:p>
        </p:txBody>
      </p:sp>
    </p:spTree>
    <p:extLst>
      <p:ext uri="{BB962C8B-B14F-4D97-AF65-F5344CB8AC3E}">
        <p14:creationId xmlns:p14="http://schemas.microsoft.com/office/powerpoint/2010/main" val="26101528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403" y="-145416"/>
            <a:ext cx="4359317" cy="1325563"/>
          </a:xfrm>
        </p:spPr>
        <p:txBody>
          <a:bodyPr/>
          <a:lstStyle/>
          <a:p>
            <a:r>
              <a:rPr lang="en-CA" dirty="0" smtClean="0"/>
              <a:t>Part-Part-Whole</a:t>
            </a:r>
            <a:endParaRPr lang="en-CA" dirty="0"/>
          </a:p>
        </p:txBody>
      </p:sp>
      <p:sp>
        <p:nvSpPr>
          <p:cNvPr id="4" name="Cube 3"/>
          <p:cNvSpPr/>
          <p:nvPr/>
        </p:nvSpPr>
        <p:spPr>
          <a:xfrm>
            <a:off x="2133600" y="236315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7" name="Cube 6"/>
          <p:cNvSpPr/>
          <p:nvPr/>
        </p:nvSpPr>
        <p:spPr>
          <a:xfrm>
            <a:off x="2753360" y="234696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8" name="Cube 7"/>
          <p:cNvSpPr/>
          <p:nvPr/>
        </p:nvSpPr>
        <p:spPr>
          <a:xfrm>
            <a:off x="3413760" y="23164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9" name="Cube 8"/>
          <p:cNvSpPr/>
          <p:nvPr/>
        </p:nvSpPr>
        <p:spPr>
          <a:xfrm>
            <a:off x="4053840" y="23164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0" name="Cube 9"/>
          <p:cNvSpPr/>
          <p:nvPr/>
        </p:nvSpPr>
        <p:spPr>
          <a:xfrm>
            <a:off x="4795520" y="230219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1" name="Cube 10"/>
          <p:cNvSpPr/>
          <p:nvPr/>
        </p:nvSpPr>
        <p:spPr>
          <a:xfrm>
            <a:off x="5455920" y="230219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2" name="Cube 11"/>
          <p:cNvSpPr/>
          <p:nvPr/>
        </p:nvSpPr>
        <p:spPr>
          <a:xfrm>
            <a:off x="6177280" y="2273776"/>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3" name="Cube 12"/>
          <p:cNvSpPr/>
          <p:nvPr/>
        </p:nvSpPr>
        <p:spPr>
          <a:xfrm>
            <a:off x="6908800" y="224536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4" name="Cube 13"/>
          <p:cNvSpPr/>
          <p:nvPr/>
        </p:nvSpPr>
        <p:spPr>
          <a:xfrm>
            <a:off x="7680960" y="2227104"/>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5" name="Cube 14"/>
          <p:cNvSpPr/>
          <p:nvPr/>
        </p:nvSpPr>
        <p:spPr>
          <a:xfrm>
            <a:off x="8371840" y="220472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6" name="Cube 15"/>
          <p:cNvSpPr/>
          <p:nvPr/>
        </p:nvSpPr>
        <p:spPr>
          <a:xfrm>
            <a:off x="9062720" y="22148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7" name="Rectangle 16"/>
          <p:cNvSpPr/>
          <p:nvPr/>
        </p:nvSpPr>
        <p:spPr>
          <a:xfrm>
            <a:off x="1286617" y="1690723"/>
            <a:ext cx="9110765" cy="176268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478935" y="927552"/>
            <a:ext cx="5378204" cy="584775"/>
          </a:xfrm>
          <a:prstGeom prst="rect">
            <a:avLst/>
          </a:prstGeom>
          <a:noFill/>
        </p:spPr>
        <p:txBody>
          <a:bodyPr wrap="none" rtlCol="0">
            <a:spAutoFit/>
          </a:bodyPr>
          <a:lstStyle/>
          <a:p>
            <a:r>
              <a:rPr lang="en-CA" sz="3200" dirty="0" smtClean="0"/>
              <a:t>How many blocks?   The Whole</a:t>
            </a:r>
            <a:endParaRPr lang="en-CA" sz="3200" dirty="0"/>
          </a:p>
        </p:txBody>
      </p:sp>
      <p:sp>
        <p:nvSpPr>
          <p:cNvPr id="21" name="Round Diagonal Corner Rectangle 20">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803993" y="432243"/>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3"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grpSp>
        <p:nvGrpSpPr>
          <p:cNvPr id="27" name="Group 26"/>
          <p:cNvGrpSpPr/>
          <p:nvPr/>
        </p:nvGrpSpPr>
        <p:grpSpPr>
          <a:xfrm>
            <a:off x="203200" y="3724557"/>
            <a:ext cx="4978400" cy="2250698"/>
            <a:chOff x="477520" y="4343142"/>
            <a:chExt cx="4978400" cy="2250698"/>
          </a:xfrm>
        </p:grpSpPr>
        <p:sp>
          <p:nvSpPr>
            <p:cNvPr id="19" name="Rectangle 18"/>
            <p:cNvSpPr/>
            <p:nvPr/>
          </p:nvSpPr>
          <p:spPr>
            <a:xfrm>
              <a:off x="477520" y="4358640"/>
              <a:ext cx="4978400" cy="223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526811" y="4343142"/>
              <a:ext cx="865109" cy="584775"/>
            </a:xfrm>
            <a:prstGeom prst="rect">
              <a:avLst/>
            </a:prstGeom>
            <a:noFill/>
          </p:spPr>
          <p:txBody>
            <a:bodyPr wrap="none" rtlCol="0">
              <a:spAutoFit/>
            </a:bodyPr>
            <a:lstStyle/>
            <a:p>
              <a:r>
                <a:rPr lang="en-CA" sz="3200" dirty="0" smtClean="0"/>
                <a:t>Part</a:t>
              </a:r>
              <a:endParaRPr lang="en-CA" sz="3200" dirty="0"/>
            </a:p>
          </p:txBody>
        </p:sp>
      </p:grpSp>
      <p:grpSp>
        <p:nvGrpSpPr>
          <p:cNvPr id="26" name="Group 25"/>
          <p:cNvGrpSpPr/>
          <p:nvPr/>
        </p:nvGrpSpPr>
        <p:grpSpPr>
          <a:xfrm>
            <a:off x="6629061" y="3727392"/>
            <a:ext cx="4978400" cy="2250699"/>
            <a:chOff x="6573520" y="4343141"/>
            <a:chExt cx="4978400" cy="2250699"/>
          </a:xfrm>
        </p:grpSpPr>
        <p:sp>
          <p:nvSpPr>
            <p:cNvPr id="20" name="Rectangle 19"/>
            <p:cNvSpPr/>
            <p:nvPr/>
          </p:nvSpPr>
          <p:spPr>
            <a:xfrm>
              <a:off x="6573520" y="4358640"/>
              <a:ext cx="4978400" cy="223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6629061" y="4343141"/>
              <a:ext cx="865109" cy="584775"/>
            </a:xfrm>
            <a:prstGeom prst="rect">
              <a:avLst/>
            </a:prstGeom>
            <a:noFill/>
          </p:spPr>
          <p:txBody>
            <a:bodyPr wrap="none" rtlCol="0">
              <a:spAutoFit/>
            </a:bodyPr>
            <a:lstStyle/>
            <a:p>
              <a:r>
                <a:rPr lang="en-CA" sz="3200" dirty="0" smtClean="0"/>
                <a:t>Part</a:t>
              </a:r>
              <a:endParaRPr lang="en-CA" sz="3200" dirty="0"/>
            </a:p>
          </p:txBody>
        </p:sp>
      </p:grpSp>
      <p:sp>
        <p:nvSpPr>
          <p:cNvPr id="3" name="TextBox 2"/>
          <p:cNvSpPr txBox="1"/>
          <p:nvPr/>
        </p:nvSpPr>
        <p:spPr>
          <a:xfrm>
            <a:off x="4519072" y="6017493"/>
            <a:ext cx="3457678" cy="830997"/>
          </a:xfrm>
          <a:prstGeom prst="rect">
            <a:avLst/>
          </a:prstGeom>
          <a:noFill/>
        </p:spPr>
        <p:txBody>
          <a:bodyPr wrap="none" rtlCol="0">
            <a:spAutoFit/>
          </a:bodyPr>
          <a:lstStyle/>
          <a:p>
            <a:r>
              <a:rPr lang="en-CA" sz="2400" b="1" dirty="0" smtClean="0"/>
              <a:t>_____ and _____ make 10</a:t>
            </a:r>
          </a:p>
          <a:p>
            <a:r>
              <a:rPr lang="en-CA" sz="2400" b="1" dirty="0" smtClean="0"/>
              <a:t>10 = _____ + _____ </a:t>
            </a:r>
            <a:endParaRPr lang="en-CA" sz="2400" b="1" dirty="0"/>
          </a:p>
        </p:txBody>
      </p:sp>
    </p:spTree>
    <p:extLst>
      <p:ext uri="{BB962C8B-B14F-4D97-AF65-F5344CB8AC3E}">
        <p14:creationId xmlns:p14="http://schemas.microsoft.com/office/powerpoint/2010/main" val="8922287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22600" y="246958"/>
            <a:ext cx="6664960" cy="6641238"/>
          </a:xfrm>
          <a:prstGeom prst="rect">
            <a:avLst/>
          </a:prstGeom>
        </p:spPr>
      </p:pic>
      <p:sp>
        <p:nvSpPr>
          <p:cNvPr id="16" name="Oval 15"/>
          <p:cNvSpPr/>
          <p:nvPr/>
        </p:nvSpPr>
        <p:spPr>
          <a:xfrm>
            <a:off x="477520" y="1758358"/>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447040" y="1795447"/>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457200" y="1779678"/>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467360" y="1817261"/>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457200" y="1800159"/>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467360" y="1715259"/>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p:cNvSpPr/>
          <p:nvPr/>
        </p:nvSpPr>
        <p:spPr>
          <a:xfrm>
            <a:off x="457200" y="1738073"/>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467360" y="1778230"/>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457200" y="1777759"/>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p:cNvSpPr/>
          <p:nvPr/>
        </p:nvSpPr>
        <p:spPr>
          <a:xfrm>
            <a:off x="447040" y="1757588"/>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416560" y="1742589"/>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p:cNvSpPr/>
          <p:nvPr/>
        </p:nvSpPr>
        <p:spPr>
          <a:xfrm>
            <a:off x="10607040" y="2123601"/>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6" name="Oval 35"/>
          <p:cNvSpPr/>
          <p:nvPr/>
        </p:nvSpPr>
        <p:spPr>
          <a:xfrm>
            <a:off x="10556240" y="2016185"/>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7" name="Oval 36"/>
          <p:cNvSpPr/>
          <p:nvPr/>
        </p:nvSpPr>
        <p:spPr>
          <a:xfrm>
            <a:off x="10688320" y="2122061"/>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8" name="Oval 37"/>
          <p:cNvSpPr/>
          <p:nvPr/>
        </p:nvSpPr>
        <p:spPr>
          <a:xfrm>
            <a:off x="10698480" y="2113441"/>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9" name="Oval 38"/>
          <p:cNvSpPr/>
          <p:nvPr/>
        </p:nvSpPr>
        <p:spPr>
          <a:xfrm>
            <a:off x="10708640" y="2082708"/>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0" name="Oval 39"/>
          <p:cNvSpPr/>
          <p:nvPr/>
        </p:nvSpPr>
        <p:spPr>
          <a:xfrm>
            <a:off x="10617200" y="2050458"/>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1" name="Oval 40"/>
          <p:cNvSpPr/>
          <p:nvPr/>
        </p:nvSpPr>
        <p:spPr>
          <a:xfrm>
            <a:off x="10627360" y="2082708"/>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2" name="Oval 41"/>
          <p:cNvSpPr/>
          <p:nvPr/>
        </p:nvSpPr>
        <p:spPr>
          <a:xfrm>
            <a:off x="10535920" y="2092799"/>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3" name="Oval 42"/>
          <p:cNvSpPr/>
          <p:nvPr/>
        </p:nvSpPr>
        <p:spPr>
          <a:xfrm>
            <a:off x="10566400" y="2083030"/>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4" name="Oval 43"/>
          <p:cNvSpPr/>
          <p:nvPr/>
        </p:nvSpPr>
        <p:spPr>
          <a:xfrm>
            <a:off x="10581640" y="2104821"/>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5" name="Oval 44"/>
          <p:cNvSpPr/>
          <p:nvPr/>
        </p:nvSpPr>
        <p:spPr>
          <a:xfrm>
            <a:off x="10637520" y="2149553"/>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6" name="Rounded Rectangular Callout 45"/>
          <p:cNvSpPr/>
          <p:nvPr/>
        </p:nvSpPr>
        <p:spPr>
          <a:xfrm>
            <a:off x="355600" y="3040758"/>
            <a:ext cx="1905444" cy="1113132"/>
          </a:xfrm>
          <a:prstGeom prst="wedgeRoundRectCallout">
            <a:avLst>
              <a:gd name="adj1" fmla="val -20277"/>
              <a:gd name="adj2" fmla="val -86598"/>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chips</a:t>
            </a:r>
            <a:endParaRPr lang="en-CA" b="1" dirty="0"/>
          </a:p>
        </p:txBody>
      </p:sp>
      <p:sp>
        <p:nvSpPr>
          <p:cNvPr id="47" name="Rounded Rectangular Callout 46"/>
          <p:cNvSpPr/>
          <p:nvPr/>
        </p:nvSpPr>
        <p:spPr>
          <a:xfrm>
            <a:off x="10030238" y="3051402"/>
            <a:ext cx="1905444" cy="1113132"/>
          </a:xfrm>
          <a:prstGeom prst="wedgeRoundRectCallout">
            <a:avLst>
              <a:gd name="adj1" fmla="val -13878"/>
              <a:gd name="adj2" fmla="val -73820"/>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chips</a:t>
            </a:r>
            <a:endParaRPr lang="en-CA" b="1" dirty="0"/>
          </a:p>
        </p:txBody>
      </p:sp>
      <p:sp>
        <p:nvSpPr>
          <p:cNvPr id="48" name="Round Diagonal Corner Rectangle 47">
            <a:extLst>
              <a:ext uri="{FF2B5EF4-FFF2-40B4-BE49-F238E27FC236}">
                <a16:creationId xmlns:a16="http://schemas.microsoft.com/office/drawing/2014/main" id="{BFA02294-7002-6347-BD03-F6D435E893BC}"/>
              </a:ext>
            </a:extLst>
          </p:cNvPr>
          <p:cNvSpPr/>
          <p:nvPr/>
        </p:nvSpPr>
        <p:spPr>
          <a:xfrm>
            <a:off x="81280" y="43916"/>
            <a:ext cx="12110720" cy="6814084"/>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5426E6A3-570D-9245-B1C4-C4CA4683A894}"/>
              </a:ext>
            </a:extLst>
          </p:cNvPr>
          <p:cNvSpPr txBox="1"/>
          <p:nvPr/>
        </p:nvSpPr>
        <p:spPr>
          <a:xfrm>
            <a:off x="355600" y="189107"/>
            <a:ext cx="2721527" cy="276999"/>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a:t>
            </a:r>
            <a:r>
              <a:rPr kumimoji="0" lang="en-US" sz="1200"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and Consolidation</a:t>
            </a:r>
            <a:endParaRPr kumimoji="0" lang="en-US" sz="12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50" name="Rectangle 26">
            <a:extLst>
              <a:ext uri="{FF2B5EF4-FFF2-40B4-BE49-F238E27FC236}">
                <a16:creationId xmlns:a16="http://schemas.microsoft.com/office/drawing/2014/main" id="{2FFE1002-E844-3642-A0B9-10BEEFD39A80}"/>
              </a:ext>
            </a:extLst>
          </p:cNvPr>
          <p:cNvSpPr/>
          <p:nvPr/>
        </p:nvSpPr>
        <p:spPr>
          <a:xfrm>
            <a:off x="27102" y="12435"/>
            <a:ext cx="714578"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75202765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22600" y="246958"/>
            <a:ext cx="6664960" cy="6641238"/>
          </a:xfrm>
          <a:prstGeom prst="rect">
            <a:avLst/>
          </a:prstGeom>
        </p:spPr>
      </p:pic>
      <p:sp>
        <p:nvSpPr>
          <p:cNvPr id="16" name="Oval 15"/>
          <p:cNvSpPr/>
          <p:nvPr/>
        </p:nvSpPr>
        <p:spPr>
          <a:xfrm>
            <a:off x="477520" y="1758358"/>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447040" y="1795447"/>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457200" y="1779678"/>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p:cNvSpPr/>
          <p:nvPr/>
        </p:nvSpPr>
        <p:spPr>
          <a:xfrm>
            <a:off x="467360" y="1817261"/>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p:cNvSpPr/>
          <p:nvPr/>
        </p:nvSpPr>
        <p:spPr>
          <a:xfrm>
            <a:off x="457200" y="1800159"/>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p:cNvSpPr/>
          <p:nvPr/>
        </p:nvSpPr>
        <p:spPr>
          <a:xfrm>
            <a:off x="467360" y="1715259"/>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p:cNvSpPr/>
          <p:nvPr/>
        </p:nvSpPr>
        <p:spPr>
          <a:xfrm>
            <a:off x="457200" y="1738073"/>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467360" y="1778230"/>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457200" y="1777759"/>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p:cNvSpPr/>
          <p:nvPr/>
        </p:nvSpPr>
        <p:spPr>
          <a:xfrm>
            <a:off x="447040" y="1757588"/>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416560" y="1756462"/>
            <a:ext cx="589280" cy="6096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p:cNvSpPr/>
          <p:nvPr/>
        </p:nvSpPr>
        <p:spPr>
          <a:xfrm>
            <a:off x="10607040" y="2123601"/>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6" name="Oval 35"/>
          <p:cNvSpPr/>
          <p:nvPr/>
        </p:nvSpPr>
        <p:spPr>
          <a:xfrm>
            <a:off x="10556240" y="2016185"/>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7" name="Oval 36"/>
          <p:cNvSpPr/>
          <p:nvPr/>
        </p:nvSpPr>
        <p:spPr>
          <a:xfrm>
            <a:off x="10688320" y="2122061"/>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8" name="Oval 37"/>
          <p:cNvSpPr/>
          <p:nvPr/>
        </p:nvSpPr>
        <p:spPr>
          <a:xfrm>
            <a:off x="10698480" y="2113441"/>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39" name="Oval 38"/>
          <p:cNvSpPr/>
          <p:nvPr/>
        </p:nvSpPr>
        <p:spPr>
          <a:xfrm>
            <a:off x="10708640" y="2082708"/>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0" name="Oval 39"/>
          <p:cNvSpPr/>
          <p:nvPr/>
        </p:nvSpPr>
        <p:spPr>
          <a:xfrm>
            <a:off x="10617200" y="2050458"/>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1" name="Oval 40"/>
          <p:cNvSpPr/>
          <p:nvPr/>
        </p:nvSpPr>
        <p:spPr>
          <a:xfrm>
            <a:off x="10627360" y="2082708"/>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2" name="Oval 41"/>
          <p:cNvSpPr/>
          <p:nvPr/>
        </p:nvSpPr>
        <p:spPr>
          <a:xfrm>
            <a:off x="10535920" y="2092799"/>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3" name="Oval 42"/>
          <p:cNvSpPr/>
          <p:nvPr/>
        </p:nvSpPr>
        <p:spPr>
          <a:xfrm>
            <a:off x="10566400" y="2083030"/>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4" name="Oval 43"/>
          <p:cNvSpPr/>
          <p:nvPr/>
        </p:nvSpPr>
        <p:spPr>
          <a:xfrm>
            <a:off x="10581640" y="2104821"/>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5" name="Oval 44"/>
          <p:cNvSpPr/>
          <p:nvPr/>
        </p:nvSpPr>
        <p:spPr>
          <a:xfrm>
            <a:off x="10515600" y="2103120"/>
            <a:ext cx="589280"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46" name="Rounded Rectangular Callout 45"/>
          <p:cNvSpPr/>
          <p:nvPr/>
        </p:nvSpPr>
        <p:spPr>
          <a:xfrm>
            <a:off x="355600" y="3040758"/>
            <a:ext cx="1905444" cy="1113132"/>
          </a:xfrm>
          <a:prstGeom prst="wedgeRoundRectCallout">
            <a:avLst>
              <a:gd name="adj1" fmla="val -20277"/>
              <a:gd name="adj2" fmla="val -86598"/>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chips</a:t>
            </a:r>
            <a:endParaRPr lang="en-CA" b="1" dirty="0"/>
          </a:p>
        </p:txBody>
      </p:sp>
      <p:sp>
        <p:nvSpPr>
          <p:cNvPr id="47" name="Rounded Rectangular Callout 46"/>
          <p:cNvSpPr/>
          <p:nvPr/>
        </p:nvSpPr>
        <p:spPr>
          <a:xfrm>
            <a:off x="10030238" y="3051402"/>
            <a:ext cx="1905444" cy="1113132"/>
          </a:xfrm>
          <a:prstGeom prst="wedgeRoundRectCallout">
            <a:avLst>
              <a:gd name="adj1" fmla="val -13878"/>
              <a:gd name="adj2" fmla="val -73820"/>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chips</a:t>
            </a:r>
            <a:endParaRPr lang="en-CA" b="1" dirty="0"/>
          </a:p>
        </p:txBody>
      </p:sp>
      <p:sp>
        <p:nvSpPr>
          <p:cNvPr id="48" name="Round Diagonal Corner Rectangle 47">
            <a:extLst>
              <a:ext uri="{FF2B5EF4-FFF2-40B4-BE49-F238E27FC236}">
                <a16:creationId xmlns:a16="http://schemas.microsoft.com/office/drawing/2014/main" id="{BFA02294-7002-6347-BD03-F6D435E893BC}"/>
              </a:ext>
            </a:extLst>
          </p:cNvPr>
          <p:cNvSpPr/>
          <p:nvPr/>
        </p:nvSpPr>
        <p:spPr>
          <a:xfrm>
            <a:off x="81280" y="43916"/>
            <a:ext cx="12110720" cy="6814084"/>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7563534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Debrief and Consolidation</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Opening Routine</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avolini"/>
                <a:ea typeface="+mn-ea"/>
                <a:cs typeface="Cavolini"/>
              </a:rPr>
              <a:t>Day </a:t>
            </a:r>
            <a:r>
              <a:rPr lang="en-US" sz="4000" b="1" dirty="0">
                <a:solidFill>
                  <a:srgbClr val="C00000"/>
                </a:solidFill>
                <a:latin typeface="Cavolini"/>
                <a:cs typeface="Cavolini"/>
              </a:rPr>
              <a:t>4</a:t>
            </a:r>
            <a:endParaRPr kumimoji="0" lang="en-US" sz="4000" b="1" i="0" u="none" strike="noStrike" kern="1200" cap="none" spc="0" normalizeH="0" baseline="0" noProof="0" dirty="0">
              <a:ln>
                <a:noFill/>
              </a:ln>
              <a:solidFill>
                <a:srgbClr val="C00000"/>
              </a:solidFill>
              <a:effectLst/>
              <a:uLnTx/>
              <a:uFillTx/>
              <a:latin typeface="Cavolini"/>
              <a:ea typeface="+mn-ea"/>
              <a:cs typeface="Cavolini"/>
            </a:endParaRP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3173789"/>
            <a:ext cx="2915605"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Ways to Make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prstClr val="black"/>
                </a:solidFill>
                <a:latin typeface="Bradley Hand" pitchFamily="2" charset="77"/>
              </a:rPr>
              <a:t>Mice Mischief</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C65C62B4-EBD6-9748-B921-5987D891F189}"/>
              </a:ext>
            </a:extLst>
          </p:cNvPr>
          <p:cNvSpPr txBox="1"/>
          <p:nvPr/>
        </p:nvSpPr>
        <p:spPr>
          <a:xfrm>
            <a:off x="374619" y="3352690"/>
            <a:ext cx="2915605"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A</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356518551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043" y="1247320"/>
            <a:ext cx="11421588" cy="923330"/>
          </a:xfrm>
          <a:prstGeom prst="rect">
            <a:avLst/>
          </a:prstGeom>
          <a:noFill/>
        </p:spPr>
        <p:txBody>
          <a:bodyPr wrap="none" rtlCol="0">
            <a:spAutoFit/>
          </a:bodyPr>
          <a:lstStyle/>
          <a:p>
            <a:r>
              <a:rPr lang="en-CA" sz="5400" dirty="0" smtClean="0"/>
              <a:t>What do notice?  What do you wonder?</a:t>
            </a:r>
            <a:endParaRPr lang="en-CA" sz="5400" dirty="0"/>
          </a:p>
        </p:txBody>
      </p:sp>
      <p:sp>
        <p:nvSpPr>
          <p:cNvPr id="4" name="Round Diagonal Corner Rectangle 3">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6"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pic>
        <p:nvPicPr>
          <p:cNvPr id="7" name="Picture 6"/>
          <p:cNvPicPr>
            <a:picLocks noChangeAspect="1"/>
          </p:cNvPicPr>
          <p:nvPr/>
        </p:nvPicPr>
        <p:blipFill>
          <a:blip r:embed="rId3"/>
          <a:stretch>
            <a:fillRect/>
          </a:stretch>
        </p:blipFill>
        <p:spPr>
          <a:xfrm>
            <a:off x="1783270" y="2191749"/>
            <a:ext cx="8296275" cy="4362450"/>
          </a:xfrm>
          <a:prstGeom prst="rect">
            <a:avLst/>
          </a:prstGeom>
        </p:spPr>
      </p:pic>
    </p:spTree>
    <p:extLst>
      <p:ext uri="{BB962C8B-B14F-4D97-AF65-F5344CB8AC3E}">
        <p14:creationId xmlns:p14="http://schemas.microsoft.com/office/powerpoint/2010/main" val="22475435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6713" y="2260272"/>
            <a:ext cx="1197165" cy="1836408"/>
          </a:xfrm>
          <a:prstGeom prst="rect">
            <a:avLst/>
          </a:prstGeom>
          <a:ln w="12700">
            <a:solidFill>
              <a:schemeClr val="tx1"/>
            </a:solidFill>
          </a:ln>
        </p:spPr>
      </p:pic>
      <p:pic>
        <p:nvPicPr>
          <p:cNvPr id="3" name="Picture 2"/>
          <p:cNvPicPr>
            <a:picLocks noChangeAspect="1"/>
          </p:cNvPicPr>
          <p:nvPr/>
        </p:nvPicPr>
        <p:blipFill>
          <a:blip r:embed="rId4"/>
          <a:stretch>
            <a:fillRect/>
          </a:stretch>
        </p:blipFill>
        <p:spPr>
          <a:xfrm>
            <a:off x="2237335" y="2260272"/>
            <a:ext cx="1197165" cy="1836408"/>
          </a:xfrm>
          <a:prstGeom prst="rect">
            <a:avLst/>
          </a:prstGeom>
          <a:noFill/>
          <a:ln w="12700">
            <a:solidFill>
              <a:schemeClr val="tx1"/>
            </a:solidFill>
          </a:ln>
        </p:spPr>
      </p:pic>
      <p:pic>
        <p:nvPicPr>
          <p:cNvPr id="4" name="Picture 3"/>
          <p:cNvPicPr>
            <a:picLocks noChangeAspect="1"/>
          </p:cNvPicPr>
          <p:nvPr/>
        </p:nvPicPr>
        <p:blipFill>
          <a:blip r:embed="rId5"/>
          <a:stretch>
            <a:fillRect/>
          </a:stretch>
        </p:blipFill>
        <p:spPr>
          <a:xfrm>
            <a:off x="3613331" y="2260272"/>
            <a:ext cx="1179640" cy="1836408"/>
          </a:xfrm>
          <a:prstGeom prst="rect">
            <a:avLst/>
          </a:prstGeom>
          <a:solidFill>
            <a:schemeClr val="bg1"/>
          </a:solidFill>
          <a:ln w="12700">
            <a:solidFill>
              <a:schemeClr val="tx1"/>
            </a:solidFill>
          </a:ln>
        </p:spPr>
      </p:pic>
      <p:pic>
        <p:nvPicPr>
          <p:cNvPr id="5" name="Picture 4"/>
          <p:cNvPicPr>
            <a:picLocks noChangeAspect="1"/>
          </p:cNvPicPr>
          <p:nvPr/>
        </p:nvPicPr>
        <p:blipFill>
          <a:blip r:embed="rId6"/>
          <a:stretch>
            <a:fillRect/>
          </a:stretch>
        </p:blipFill>
        <p:spPr>
          <a:xfrm>
            <a:off x="5365871" y="2230908"/>
            <a:ext cx="1205101" cy="1800000"/>
          </a:xfrm>
          <a:prstGeom prst="rect">
            <a:avLst/>
          </a:prstGeom>
          <a:ln w="12700">
            <a:solidFill>
              <a:schemeClr val="tx1"/>
            </a:solidFill>
          </a:ln>
        </p:spPr>
      </p:pic>
      <p:pic>
        <p:nvPicPr>
          <p:cNvPr id="6" name="Picture 5"/>
          <p:cNvPicPr>
            <a:picLocks noChangeAspect="1"/>
          </p:cNvPicPr>
          <p:nvPr/>
        </p:nvPicPr>
        <p:blipFill>
          <a:blip r:embed="rId7"/>
          <a:stretch>
            <a:fillRect/>
          </a:stretch>
        </p:blipFill>
        <p:spPr>
          <a:xfrm>
            <a:off x="6889223" y="2230908"/>
            <a:ext cx="1216716" cy="1800000"/>
          </a:xfrm>
          <a:prstGeom prst="rect">
            <a:avLst/>
          </a:prstGeom>
          <a:ln w="12700">
            <a:solidFill>
              <a:schemeClr val="tx1"/>
            </a:solidFill>
          </a:ln>
        </p:spPr>
      </p:pic>
      <p:pic>
        <p:nvPicPr>
          <p:cNvPr id="7" name="Picture 6"/>
          <p:cNvPicPr>
            <a:picLocks noChangeAspect="1"/>
          </p:cNvPicPr>
          <p:nvPr/>
        </p:nvPicPr>
        <p:blipFill>
          <a:blip r:embed="rId8"/>
          <a:stretch>
            <a:fillRect/>
          </a:stretch>
        </p:blipFill>
        <p:spPr>
          <a:xfrm>
            <a:off x="526713" y="4508958"/>
            <a:ext cx="1202702" cy="1857494"/>
          </a:xfrm>
          <a:prstGeom prst="rect">
            <a:avLst/>
          </a:prstGeom>
          <a:ln w="12700">
            <a:solidFill>
              <a:schemeClr val="tx1"/>
            </a:solidFill>
          </a:ln>
        </p:spPr>
      </p:pic>
      <p:pic>
        <p:nvPicPr>
          <p:cNvPr id="8" name="Picture 7"/>
          <p:cNvPicPr>
            <a:picLocks noChangeAspect="1"/>
          </p:cNvPicPr>
          <p:nvPr/>
        </p:nvPicPr>
        <p:blipFill>
          <a:blip r:embed="rId9"/>
          <a:stretch>
            <a:fillRect/>
          </a:stretch>
        </p:blipFill>
        <p:spPr>
          <a:xfrm>
            <a:off x="2254689" y="4508958"/>
            <a:ext cx="1186261" cy="1816947"/>
          </a:xfrm>
          <a:prstGeom prst="rect">
            <a:avLst/>
          </a:prstGeom>
          <a:ln w="12700">
            <a:solidFill>
              <a:schemeClr val="tx1"/>
            </a:solidFill>
          </a:ln>
        </p:spPr>
      </p:pic>
      <p:pic>
        <p:nvPicPr>
          <p:cNvPr id="9" name="Picture 8"/>
          <p:cNvPicPr>
            <a:picLocks noChangeAspect="1"/>
          </p:cNvPicPr>
          <p:nvPr/>
        </p:nvPicPr>
        <p:blipFill>
          <a:blip r:embed="rId10"/>
          <a:stretch>
            <a:fillRect/>
          </a:stretch>
        </p:blipFill>
        <p:spPr>
          <a:xfrm>
            <a:off x="3749281" y="4498306"/>
            <a:ext cx="1230871" cy="1867683"/>
          </a:xfrm>
          <a:prstGeom prst="rect">
            <a:avLst/>
          </a:prstGeom>
          <a:ln w="12700">
            <a:solidFill>
              <a:schemeClr val="tx1"/>
            </a:solidFill>
          </a:ln>
        </p:spPr>
      </p:pic>
      <p:pic>
        <p:nvPicPr>
          <p:cNvPr id="10" name="Picture 9"/>
          <p:cNvPicPr>
            <a:picLocks noChangeAspect="1"/>
          </p:cNvPicPr>
          <p:nvPr/>
        </p:nvPicPr>
        <p:blipFill>
          <a:blip r:embed="rId11"/>
          <a:stretch>
            <a:fillRect/>
          </a:stretch>
        </p:blipFill>
        <p:spPr>
          <a:xfrm>
            <a:off x="5365871" y="4405792"/>
            <a:ext cx="1239478" cy="1867683"/>
          </a:xfrm>
          <a:prstGeom prst="rect">
            <a:avLst/>
          </a:prstGeom>
          <a:ln w="12700">
            <a:solidFill>
              <a:schemeClr val="tx1"/>
            </a:solidFill>
          </a:ln>
        </p:spPr>
      </p:pic>
      <p:pic>
        <p:nvPicPr>
          <p:cNvPr id="11" name="Picture 10"/>
          <p:cNvPicPr>
            <a:picLocks noChangeAspect="1"/>
          </p:cNvPicPr>
          <p:nvPr/>
        </p:nvPicPr>
        <p:blipFill>
          <a:blip r:embed="rId12"/>
          <a:stretch>
            <a:fillRect/>
          </a:stretch>
        </p:blipFill>
        <p:spPr>
          <a:xfrm>
            <a:off x="7082910" y="4458221"/>
            <a:ext cx="1245771" cy="1867683"/>
          </a:xfrm>
          <a:prstGeom prst="rect">
            <a:avLst/>
          </a:prstGeom>
          <a:ln w="12700">
            <a:solidFill>
              <a:schemeClr val="tx1"/>
            </a:solidFill>
          </a:ln>
        </p:spPr>
      </p:pic>
      <p:sp>
        <p:nvSpPr>
          <p:cNvPr id="12" name="Round Diagonal Corner Rectangle 11">
            <a:extLst>
              <a:ext uri="{FF2B5EF4-FFF2-40B4-BE49-F238E27FC236}">
                <a16:creationId xmlns:a16="http://schemas.microsoft.com/office/drawing/2014/main" id="{BFA02294-7002-6347-BD03-F6D435E893BC}"/>
              </a:ext>
            </a:extLst>
          </p:cNvPr>
          <p:cNvSpPr/>
          <p:nvPr/>
        </p:nvSpPr>
        <p:spPr>
          <a:xfrm>
            <a:off x="200526" y="-63558"/>
            <a:ext cx="12275822" cy="6814084"/>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125295" y="232206"/>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14" name="Rectangle 26">
            <a:extLst>
              <a:ext uri="{FF2B5EF4-FFF2-40B4-BE49-F238E27FC236}">
                <a16:creationId xmlns:a16="http://schemas.microsoft.com/office/drawing/2014/main" id="{2FFE1002-E844-3642-A0B9-10BEEFD39A80}"/>
              </a:ext>
            </a:extLst>
          </p:cNvPr>
          <p:cNvSpPr/>
          <p:nvPr/>
        </p:nvSpPr>
        <p:spPr>
          <a:xfrm>
            <a:off x="288863" y="2698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15" name="Picture 14"/>
          <p:cNvPicPr>
            <a:picLocks noChangeAspect="1"/>
          </p:cNvPicPr>
          <p:nvPr/>
        </p:nvPicPr>
        <p:blipFill>
          <a:blip r:embed="rId7"/>
          <a:stretch>
            <a:fillRect/>
          </a:stretch>
        </p:blipFill>
        <p:spPr>
          <a:xfrm>
            <a:off x="6889223" y="2230908"/>
            <a:ext cx="1216716" cy="1800000"/>
          </a:xfrm>
          <a:prstGeom prst="rect">
            <a:avLst/>
          </a:prstGeom>
          <a:ln w="12700">
            <a:solidFill>
              <a:schemeClr val="tx1"/>
            </a:solidFill>
          </a:ln>
        </p:spPr>
      </p:pic>
      <p:sp>
        <p:nvSpPr>
          <p:cNvPr id="16" name="TextBox 15"/>
          <p:cNvSpPr txBox="1"/>
          <p:nvPr/>
        </p:nvSpPr>
        <p:spPr>
          <a:xfrm>
            <a:off x="514556" y="1080083"/>
            <a:ext cx="8438849" cy="523220"/>
          </a:xfrm>
          <a:prstGeom prst="rect">
            <a:avLst/>
          </a:prstGeom>
          <a:noFill/>
        </p:spPr>
        <p:txBody>
          <a:bodyPr wrap="none" rtlCol="0">
            <a:spAutoFit/>
          </a:bodyPr>
          <a:lstStyle/>
          <a:p>
            <a:r>
              <a:rPr lang="en-CA" sz="2800" dirty="0" smtClean="0"/>
              <a:t>What are the ways we can make 10 with the ten frames?</a:t>
            </a:r>
            <a:endParaRPr lang="en-CA" sz="2800" dirty="0"/>
          </a:p>
        </p:txBody>
      </p:sp>
      <p:sp>
        <p:nvSpPr>
          <p:cNvPr id="17" name="Rounded Rectangular Callout 16"/>
          <p:cNvSpPr/>
          <p:nvPr/>
        </p:nvSpPr>
        <p:spPr>
          <a:xfrm>
            <a:off x="-1665181" y="2786918"/>
            <a:ext cx="1905444" cy="1113132"/>
          </a:xfrm>
          <a:prstGeom prst="wedgeRoundRectCallout">
            <a:avLst>
              <a:gd name="adj1" fmla="val 59325"/>
              <a:gd name="adj2" fmla="val 55665"/>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ten frames to make 10.</a:t>
            </a:r>
            <a:endParaRPr lang="en-CA" b="1" dirty="0"/>
          </a:p>
        </p:txBody>
      </p:sp>
    </p:spTree>
    <p:extLst>
      <p:ext uri="{BB962C8B-B14F-4D97-AF65-F5344CB8AC3E}">
        <p14:creationId xmlns:p14="http://schemas.microsoft.com/office/powerpoint/2010/main" val="314808210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7773322" y="3847300"/>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7</a:t>
            </a:r>
          </a:p>
        </p:txBody>
      </p:sp>
      <p:sp>
        <p:nvSpPr>
          <p:cNvPr id="3" name="TextBox 2"/>
          <p:cNvSpPr txBox="1"/>
          <p:nvPr/>
        </p:nvSpPr>
        <p:spPr>
          <a:xfrm>
            <a:off x="803993" y="925727"/>
            <a:ext cx="2421240" cy="707886"/>
          </a:xfrm>
          <a:prstGeom prst="rect">
            <a:avLst/>
          </a:prstGeom>
          <a:noFill/>
        </p:spPr>
        <p:txBody>
          <a:bodyPr wrap="none" rtlCol="0">
            <a:spAutoFit/>
          </a:bodyPr>
          <a:lstStyle/>
          <a:p>
            <a:r>
              <a:rPr lang="en-CA" sz="4000" dirty="0" smtClean="0"/>
              <a:t>Make Ten?</a:t>
            </a:r>
            <a:endParaRPr lang="en-CA" sz="4000" dirty="0"/>
          </a:p>
        </p:txBody>
      </p:sp>
      <p:sp>
        <p:nvSpPr>
          <p:cNvPr id="5" name="Round Diagonal Corner Rectangle 4">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880556" y="1989719"/>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6</a:t>
            </a:r>
          </a:p>
        </p:txBody>
      </p:sp>
      <p:sp>
        <p:nvSpPr>
          <p:cNvPr id="16" name="Rectangle 15"/>
          <p:cNvSpPr/>
          <p:nvPr/>
        </p:nvSpPr>
        <p:spPr>
          <a:xfrm>
            <a:off x="1880555" y="3580009"/>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7</a:t>
            </a:r>
          </a:p>
        </p:txBody>
      </p:sp>
      <p:sp>
        <p:nvSpPr>
          <p:cNvPr id="17" name="Rectangle 16"/>
          <p:cNvSpPr/>
          <p:nvPr/>
        </p:nvSpPr>
        <p:spPr>
          <a:xfrm>
            <a:off x="1880555" y="5158182"/>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5</a:t>
            </a:r>
          </a:p>
        </p:txBody>
      </p:sp>
      <p:sp>
        <p:nvSpPr>
          <p:cNvPr id="18" name="Rectangle 17"/>
          <p:cNvSpPr/>
          <p:nvPr/>
        </p:nvSpPr>
        <p:spPr>
          <a:xfrm>
            <a:off x="3792745" y="1996630"/>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2</a:t>
            </a:r>
          </a:p>
        </p:txBody>
      </p:sp>
      <p:sp>
        <p:nvSpPr>
          <p:cNvPr id="19" name="Rectangle 18"/>
          <p:cNvSpPr/>
          <p:nvPr/>
        </p:nvSpPr>
        <p:spPr>
          <a:xfrm>
            <a:off x="3792744" y="3586920"/>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1</a:t>
            </a:r>
            <a:endParaRPr lang="en-CA" sz="8000" dirty="0"/>
          </a:p>
        </p:txBody>
      </p:sp>
      <p:sp>
        <p:nvSpPr>
          <p:cNvPr id="20" name="Rectangle 19"/>
          <p:cNvSpPr/>
          <p:nvPr/>
        </p:nvSpPr>
        <p:spPr>
          <a:xfrm>
            <a:off x="7620451" y="3905812"/>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4</a:t>
            </a:r>
          </a:p>
        </p:txBody>
      </p:sp>
      <p:sp>
        <p:nvSpPr>
          <p:cNvPr id="21" name="Rectangle 20"/>
          <p:cNvSpPr/>
          <p:nvPr/>
        </p:nvSpPr>
        <p:spPr>
          <a:xfrm>
            <a:off x="5704934" y="1981485"/>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10</a:t>
            </a:r>
            <a:endParaRPr lang="en-CA" sz="8000" dirty="0"/>
          </a:p>
        </p:txBody>
      </p:sp>
      <p:sp>
        <p:nvSpPr>
          <p:cNvPr id="22" name="Rectangle 21"/>
          <p:cNvSpPr/>
          <p:nvPr/>
        </p:nvSpPr>
        <p:spPr>
          <a:xfrm>
            <a:off x="7774614" y="3709633"/>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3</a:t>
            </a:r>
          </a:p>
        </p:txBody>
      </p:sp>
      <p:sp>
        <p:nvSpPr>
          <p:cNvPr id="23" name="Rectangle 22"/>
          <p:cNvSpPr/>
          <p:nvPr/>
        </p:nvSpPr>
        <p:spPr>
          <a:xfrm>
            <a:off x="5704933" y="5149948"/>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8</a:t>
            </a:r>
            <a:endParaRPr lang="en-CA" sz="8000" dirty="0"/>
          </a:p>
        </p:txBody>
      </p:sp>
      <p:sp>
        <p:nvSpPr>
          <p:cNvPr id="24" name="Rectangle 23"/>
          <p:cNvSpPr/>
          <p:nvPr/>
        </p:nvSpPr>
        <p:spPr>
          <a:xfrm>
            <a:off x="7875862" y="3707145"/>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8</a:t>
            </a:r>
            <a:endParaRPr lang="en-CA" sz="8000" dirty="0"/>
          </a:p>
        </p:txBody>
      </p:sp>
      <p:sp>
        <p:nvSpPr>
          <p:cNvPr id="25" name="Rectangle 24"/>
          <p:cNvSpPr/>
          <p:nvPr/>
        </p:nvSpPr>
        <p:spPr>
          <a:xfrm>
            <a:off x="7931151" y="3703736"/>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3</a:t>
            </a:r>
          </a:p>
        </p:txBody>
      </p:sp>
      <p:sp>
        <p:nvSpPr>
          <p:cNvPr id="26" name="Rectangle 25"/>
          <p:cNvSpPr/>
          <p:nvPr/>
        </p:nvSpPr>
        <p:spPr>
          <a:xfrm>
            <a:off x="7929213" y="3806215"/>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1</a:t>
            </a:r>
          </a:p>
        </p:txBody>
      </p:sp>
      <p:sp>
        <p:nvSpPr>
          <p:cNvPr id="27" name="Rectangle 26"/>
          <p:cNvSpPr/>
          <p:nvPr/>
        </p:nvSpPr>
        <p:spPr>
          <a:xfrm>
            <a:off x="7805109" y="3753147"/>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2</a:t>
            </a:r>
          </a:p>
        </p:txBody>
      </p:sp>
      <p:sp>
        <p:nvSpPr>
          <p:cNvPr id="28" name="Rectangle 27"/>
          <p:cNvSpPr/>
          <p:nvPr/>
        </p:nvSpPr>
        <p:spPr>
          <a:xfrm>
            <a:off x="7840806" y="3713585"/>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8</a:t>
            </a:r>
          </a:p>
        </p:txBody>
      </p:sp>
      <p:sp>
        <p:nvSpPr>
          <p:cNvPr id="29" name="Rectangle 28"/>
          <p:cNvSpPr/>
          <p:nvPr/>
        </p:nvSpPr>
        <p:spPr>
          <a:xfrm>
            <a:off x="7868873" y="3749905"/>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2</a:t>
            </a:r>
          </a:p>
        </p:txBody>
      </p:sp>
      <p:sp>
        <p:nvSpPr>
          <p:cNvPr id="30" name="Rectangle 29"/>
          <p:cNvSpPr/>
          <p:nvPr/>
        </p:nvSpPr>
        <p:spPr>
          <a:xfrm>
            <a:off x="7639190" y="3755388"/>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1</a:t>
            </a:r>
            <a:endParaRPr lang="en-CA" sz="8000" dirty="0"/>
          </a:p>
        </p:txBody>
      </p:sp>
      <p:sp>
        <p:nvSpPr>
          <p:cNvPr id="31" name="Rectangle 30"/>
          <p:cNvSpPr/>
          <p:nvPr/>
        </p:nvSpPr>
        <p:spPr>
          <a:xfrm>
            <a:off x="7846340" y="3882952"/>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3</a:t>
            </a:r>
            <a:endParaRPr lang="en-CA" sz="8000" dirty="0"/>
          </a:p>
        </p:txBody>
      </p:sp>
      <p:sp>
        <p:nvSpPr>
          <p:cNvPr id="32" name="Rectangle 31"/>
          <p:cNvSpPr/>
          <p:nvPr/>
        </p:nvSpPr>
        <p:spPr>
          <a:xfrm>
            <a:off x="7850600" y="3770781"/>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4</a:t>
            </a:r>
            <a:endParaRPr lang="en-CA" sz="8000" dirty="0"/>
          </a:p>
        </p:txBody>
      </p:sp>
      <p:sp>
        <p:nvSpPr>
          <p:cNvPr id="33" name="Rectangle 32"/>
          <p:cNvSpPr/>
          <p:nvPr/>
        </p:nvSpPr>
        <p:spPr>
          <a:xfrm>
            <a:off x="7710939" y="3705521"/>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9</a:t>
            </a:r>
            <a:endParaRPr lang="en-CA" sz="8000" dirty="0"/>
          </a:p>
        </p:txBody>
      </p:sp>
      <p:sp>
        <p:nvSpPr>
          <p:cNvPr id="34" name="Rectangle 33"/>
          <p:cNvSpPr/>
          <p:nvPr/>
        </p:nvSpPr>
        <p:spPr>
          <a:xfrm>
            <a:off x="7793913" y="3720108"/>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6</a:t>
            </a:r>
            <a:endParaRPr lang="en-CA" sz="8000" dirty="0"/>
          </a:p>
        </p:txBody>
      </p:sp>
      <p:sp>
        <p:nvSpPr>
          <p:cNvPr id="35" name="Rectangle 34"/>
          <p:cNvSpPr/>
          <p:nvPr/>
        </p:nvSpPr>
        <p:spPr>
          <a:xfrm>
            <a:off x="7749299" y="3827898"/>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10</a:t>
            </a:r>
            <a:endParaRPr lang="en-CA" sz="8000" dirty="0"/>
          </a:p>
        </p:txBody>
      </p:sp>
      <p:sp>
        <p:nvSpPr>
          <p:cNvPr id="36" name="Rectangle 35"/>
          <p:cNvSpPr/>
          <p:nvPr/>
        </p:nvSpPr>
        <p:spPr>
          <a:xfrm>
            <a:off x="7793913" y="3833319"/>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1</a:t>
            </a:r>
          </a:p>
        </p:txBody>
      </p:sp>
      <p:sp>
        <p:nvSpPr>
          <p:cNvPr id="37" name="Rectangle 36"/>
          <p:cNvSpPr/>
          <p:nvPr/>
        </p:nvSpPr>
        <p:spPr>
          <a:xfrm>
            <a:off x="7685612" y="3942682"/>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3</a:t>
            </a:r>
          </a:p>
        </p:txBody>
      </p:sp>
      <p:sp>
        <p:nvSpPr>
          <p:cNvPr id="38" name="Rectangle 37"/>
          <p:cNvSpPr/>
          <p:nvPr/>
        </p:nvSpPr>
        <p:spPr>
          <a:xfrm>
            <a:off x="7874171" y="3727656"/>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2</a:t>
            </a:r>
          </a:p>
        </p:txBody>
      </p:sp>
      <p:sp>
        <p:nvSpPr>
          <p:cNvPr id="39" name="Rectangle 38"/>
          <p:cNvSpPr/>
          <p:nvPr/>
        </p:nvSpPr>
        <p:spPr>
          <a:xfrm>
            <a:off x="7727979" y="3974445"/>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10</a:t>
            </a:r>
            <a:endParaRPr lang="en-CA" sz="8000" dirty="0"/>
          </a:p>
        </p:txBody>
      </p:sp>
      <p:sp>
        <p:nvSpPr>
          <p:cNvPr id="40" name="Rectangle 39"/>
          <p:cNvSpPr/>
          <p:nvPr/>
        </p:nvSpPr>
        <p:spPr>
          <a:xfrm>
            <a:off x="7997288" y="3880920"/>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5</a:t>
            </a:r>
            <a:endParaRPr lang="en-CA" sz="8000" dirty="0"/>
          </a:p>
        </p:txBody>
      </p:sp>
      <p:sp>
        <p:nvSpPr>
          <p:cNvPr id="41" name="Rectangle 40"/>
          <p:cNvSpPr/>
          <p:nvPr/>
        </p:nvSpPr>
        <p:spPr>
          <a:xfrm>
            <a:off x="7593504" y="3815486"/>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3</a:t>
            </a:r>
          </a:p>
        </p:txBody>
      </p:sp>
      <p:sp>
        <p:nvSpPr>
          <p:cNvPr id="42" name="Rectangle 41"/>
          <p:cNvSpPr/>
          <p:nvPr/>
        </p:nvSpPr>
        <p:spPr>
          <a:xfrm>
            <a:off x="8043278" y="3907844"/>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4</a:t>
            </a:r>
            <a:endParaRPr lang="en-CA" sz="8000" dirty="0"/>
          </a:p>
        </p:txBody>
      </p:sp>
      <p:sp>
        <p:nvSpPr>
          <p:cNvPr id="43" name="Rectangle 42"/>
          <p:cNvSpPr/>
          <p:nvPr/>
        </p:nvSpPr>
        <p:spPr>
          <a:xfrm>
            <a:off x="7807787" y="3924247"/>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5</a:t>
            </a:r>
          </a:p>
        </p:txBody>
      </p:sp>
      <p:sp>
        <p:nvSpPr>
          <p:cNvPr id="45" name="Rectangle 44"/>
          <p:cNvSpPr/>
          <p:nvPr/>
        </p:nvSpPr>
        <p:spPr>
          <a:xfrm>
            <a:off x="5698460" y="3593831"/>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6</a:t>
            </a:r>
            <a:endParaRPr lang="en-CA" sz="8000" dirty="0"/>
          </a:p>
        </p:txBody>
      </p:sp>
      <p:sp>
        <p:nvSpPr>
          <p:cNvPr id="46" name="Rectangle 45"/>
          <p:cNvSpPr/>
          <p:nvPr/>
        </p:nvSpPr>
        <p:spPr>
          <a:xfrm>
            <a:off x="7889760" y="3939273"/>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7</a:t>
            </a:r>
          </a:p>
        </p:txBody>
      </p:sp>
      <p:sp>
        <p:nvSpPr>
          <p:cNvPr id="47" name="Rectangle 46"/>
          <p:cNvSpPr/>
          <p:nvPr/>
        </p:nvSpPr>
        <p:spPr>
          <a:xfrm>
            <a:off x="7846104" y="3894203"/>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5</a:t>
            </a:r>
            <a:endParaRPr lang="en-CA" sz="8000" dirty="0"/>
          </a:p>
        </p:txBody>
      </p:sp>
      <p:sp>
        <p:nvSpPr>
          <p:cNvPr id="48" name="Rectangle 47"/>
          <p:cNvSpPr/>
          <p:nvPr/>
        </p:nvSpPr>
        <p:spPr>
          <a:xfrm>
            <a:off x="7686902" y="4049848"/>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7</a:t>
            </a:r>
            <a:endParaRPr lang="en-CA" sz="8000" dirty="0"/>
          </a:p>
        </p:txBody>
      </p:sp>
      <p:sp>
        <p:nvSpPr>
          <p:cNvPr id="49" name="Rectangle 48"/>
          <p:cNvSpPr/>
          <p:nvPr/>
        </p:nvSpPr>
        <p:spPr>
          <a:xfrm>
            <a:off x="7756853" y="3866134"/>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4</a:t>
            </a:r>
          </a:p>
        </p:txBody>
      </p:sp>
      <p:sp>
        <p:nvSpPr>
          <p:cNvPr id="50" name="Rectangle 49"/>
          <p:cNvSpPr/>
          <p:nvPr/>
        </p:nvSpPr>
        <p:spPr>
          <a:xfrm>
            <a:off x="7754618" y="3700656"/>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6</a:t>
            </a:r>
            <a:endParaRPr lang="en-CA" sz="8000" dirty="0"/>
          </a:p>
        </p:txBody>
      </p:sp>
      <p:sp>
        <p:nvSpPr>
          <p:cNvPr id="51" name="Rectangle 50"/>
          <p:cNvSpPr/>
          <p:nvPr/>
        </p:nvSpPr>
        <p:spPr>
          <a:xfrm>
            <a:off x="7964589" y="3704608"/>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5</a:t>
            </a:r>
            <a:endParaRPr lang="en-CA" sz="8000" dirty="0"/>
          </a:p>
        </p:txBody>
      </p:sp>
      <p:sp>
        <p:nvSpPr>
          <p:cNvPr id="52" name="Rectangle 51"/>
          <p:cNvSpPr/>
          <p:nvPr/>
        </p:nvSpPr>
        <p:spPr>
          <a:xfrm>
            <a:off x="3744518" y="5177210"/>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8</a:t>
            </a:r>
          </a:p>
        </p:txBody>
      </p:sp>
      <p:sp>
        <p:nvSpPr>
          <p:cNvPr id="53" name="Rectangle 52"/>
          <p:cNvSpPr/>
          <p:nvPr/>
        </p:nvSpPr>
        <p:spPr>
          <a:xfrm>
            <a:off x="7910371" y="3843087"/>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smtClean="0"/>
              <a:t>10</a:t>
            </a:r>
            <a:endParaRPr lang="en-CA" sz="8000" dirty="0"/>
          </a:p>
        </p:txBody>
      </p:sp>
      <p:sp>
        <p:nvSpPr>
          <p:cNvPr id="54" name="Rectangle 53"/>
          <p:cNvSpPr/>
          <p:nvPr/>
        </p:nvSpPr>
        <p:spPr>
          <a:xfrm>
            <a:off x="7846360" y="3852493"/>
            <a:ext cx="1552755" cy="134572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CA" sz="8000" dirty="0"/>
              <a:t>9</a:t>
            </a:r>
          </a:p>
        </p:txBody>
      </p:sp>
      <p:sp>
        <p:nvSpPr>
          <p:cNvPr id="4" name="Cloud Callout 3"/>
          <p:cNvSpPr/>
          <p:nvPr/>
        </p:nvSpPr>
        <p:spPr>
          <a:xfrm>
            <a:off x="7850600" y="172212"/>
            <a:ext cx="3795060" cy="1507030"/>
          </a:xfrm>
          <a:prstGeom prst="cloudCallout">
            <a:avLst>
              <a:gd name="adj1" fmla="val -25438"/>
              <a:gd name="adj2" fmla="val 8196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tx1"/>
                </a:solidFill>
              </a:rPr>
              <a:t>4 and 6 equals 10.</a:t>
            </a:r>
            <a:endParaRPr lang="en-CA" sz="2400" dirty="0">
              <a:solidFill>
                <a:schemeClr val="tx1"/>
              </a:solidFill>
            </a:endParaRPr>
          </a:p>
        </p:txBody>
      </p:sp>
      <p:sp>
        <p:nvSpPr>
          <p:cNvPr id="57" name="TextBox 56"/>
          <p:cNvSpPr txBox="1"/>
          <p:nvPr/>
        </p:nvSpPr>
        <p:spPr>
          <a:xfrm>
            <a:off x="8181301" y="1925772"/>
            <a:ext cx="3844514" cy="707886"/>
          </a:xfrm>
          <a:prstGeom prst="rect">
            <a:avLst/>
          </a:prstGeom>
          <a:noFill/>
        </p:spPr>
        <p:txBody>
          <a:bodyPr wrap="none" rtlCol="0">
            <a:spAutoFit/>
          </a:bodyPr>
          <a:lstStyle/>
          <a:p>
            <a:r>
              <a:rPr lang="en-CA" sz="4000" dirty="0" smtClean="0"/>
              <a:t>Say the equation!</a:t>
            </a:r>
            <a:endParaRPr lang="en-CA" sz="4000" dirty="0"/>
          </a:p>
        </p:txBody>
      </p:sp>
      <p:sp>
        <p:nvSpPr>
          <p:cNvPr id="58" name="Rounded Rectangular Callout 57"/>
          <p:cNvSpPr/>
          <p:nvPr/>
        </p:nvSpPr>
        <p:spPr>
          <a:xfrm>
            <a:off x="10103558" y="3843950"/>
            <a:ext cx="1905444" cy="1113132"/>
          </a:xfrm>
          <a:prstGeom prst="wedgeRoundRectCallout">
            <a:avLst>
              <a:gd name="adj1" fmla="val -70016"/>
              <a:gd name="adj2" fmla="val -2523"/>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Number cards to move to make a 3 by 3 array</a:t>
            </a:r>
            <a:endParaRPr lang="en-CA" b="1" dirty="0"/>
          </a:p>
        </p:txBody>
      </p:sp>
      <p:sp>
        <p:nvSpPr>
          <p:cNvPr id="59" name="TextBox 58">
            <a:extLst>
              <a:ext uri="{FF2B5EF4-FFF2-40B4-BE49-F238E27FC236}">
                <a16:creationId xmlns:a16="http://schemas.microsoft.com/office/drawing/2014/main" id="{5426E6A3-570D-9245-B1C4-C4CA4683A894}"/>
              </a:ext>
            </a:extLst>
          </p:cNvPr>
          <p:cNvSpPr txBox="1"/>
          <p:nvPr/>
        </p:nvSpPr>
        <p:spPr>
          <a:xfrm>
            <a:off x="1036958" y="280109"/>
            <a:ext cx="2721527" cy="276999"/>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a:t>
            </a:r>
            <a:r>
              <a:rPr kumimoji="0" lang="en-US" sz="1200"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and Consolidation</a:t>
            </a:r>
            <a:endParaRPr kumimoji="0" lang="en-US" sz="12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7" name="Rectangle 26">
            <a:extLst>
              <a:ext uri="{FF2B5EF4-FFF2-40B4-BE49-F238E27FC236}">
                <a16:creationId xmlns:a16="http://schemas.microsoft.com/office/drawing/2014/main" id="{2FFE1002-E844-3642-A0B9-10BEEFD39A80}"/>
              </a:ext>
            </a:extLst>
          </p:cNvPr>
          <p:cNvSpPr/>
          <p:nvPr/>
        </p:nvSpPr>
        <p:spPr>
          <a:xfrm>
            <a:off x="269295" y="182118"/>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15859837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Debrief and Consolidation</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Opening Routine</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avolini"/>
                <a:ea typeface="+mn-ea"/>
                <a:cs typeface="Cavolini"/>
              </a:rPr>
              <a:t>Day </a:t>
            </a:r>
            <a:r>
              <a:rPr kumimoji="0" lang="en-US" sz="4000" b="1" i="0" u="none" strike="noStrike" kern="1200" cap="none" spc="0" normalizeH="0" baseline="0" noProof="0" dirty="0" smtClean="0">
                <a:ln>
                  <a:noFill/>
                </a:ln>
                <a:solidFill>
                  <a:srgbClr val="C00000"/>
                </a:solidFill>
                <a:effectLst/>
                <a:uLnTx/>
                <a:uFillTx/>
                <a:latin typeface="Cavolini"/>
                <a:ea typeface="+mn-ea"/>
                <a:cs typeface="Cavolini"/>
              </a:rPr>
              <a:t>5</a:t>
            </a:r>
            <a:endParaRPr kumimoji="0" lang="en-US" sz="4000" b="1" i="0" u="none" strike="noStrike" kern="1200" cap="none" spc="0" normalizeH="0" baseline="0" noProof="0" dirty="0">
              <a:ln>
                <a:noFill/>
              </a:ln>
              <a:solidFill>
                <a:srgbClr val="C00000"/>
              </a:solidFill>
              <a:effectLst/>
              <a:uLnTx/>
              <a:uFillTx/>
              <a:latin typeface="Cavolini"/>
              <a:ea typeface="+mn-ea"/>
              <a:cs typeface="Cavolini"/>
            </a:endParaRP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2958345"/>
            <a:ext cx="2915605" cy="13849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Connecting to Addition</a:t>
            </a:r>
            <a:r>
              <a:rPr kumimoji="0" lang="en-US" sz="2800" b="0" i="0" u="none" strike="noStrike" kern="1200" cap="none" spc="0" normalizeH="0" noProof="0" dirty="0" smtClean="0">
                <a:ln>
                  <a:noFill/>
                </a:ln>
                <a:solidFill>
                  <a:prstClr val="black"/>
                </a:solidFill>
                <a:effectLst/>
                <a:uLnTx/>
                <a:uFillTx/>
                <a:latin typeface="Bradley Hand" pitchFamily="2" charset="77"/>
                <a:ea typeface="+mn-ea"/>
                <a:cs typeface="+mn-cs"/>
              </a:rPr>
              <a:t> and Subtraction</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C65C62B4-EBD6-9748-B921-5987D891F189}"/>
              </a:ext>
            </a:extLst>
          </p:cNvPr>
          <p:cNvSpPr txBox="1"/>
          <p:nvPr/>
        </p:nvSpPr>
        <p:spPr>
          <a:xfrm>
            <a:off x="374619" y="2490917"/>
            <a:ext cx="2915605" cy="224676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noProof="0" dirty="0" smtClean="0">
                <a:solidFill>
                  <a:prstClr val="black"/>
                </a:solidFill>
                <a:latin typeface="Bradley Hand" pitchFamily="2" charset="77"/>
              </a:rPr>
              <a:t>Another way to say?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noProof="0" dirty="0" smtClean="0">
                <a:solidFill>
                  <a:prstClr val="black"/>
                </a:solidFill>
                <a:latin typeface="Bradley Hand" pitchFamily="2" charset="77"/>
              </a:rPr>
              <a:t>What do notice?  What do you wonder?</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4" name="TextBox 13">
            <a:extLst>
              <a:ext uri="{FF2B5EF4-FFF2-40B4-BE49-F238E27FC236}">
                <a16:creationId xmlns:a16="http://schemas.microsoft.com/office/drawing/2014/main" id="{C65C62B4-EBD6-9748-B921-5987D891F189}"/>
              </a:ext>
            </a:extLst>
          </p:cNvPr>
          <p:cNvSpPr txBox="1"/>
          <p:nvPr/>
        </p:nvSpPr>
        <p:spPr>
          <a:xfrm>
            <a:off x="8446278" y="3350366"/>
            <a:ext cx="2915605"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prstClr val="black"/>
                </a:solidFill>
                <a:latin typeface="Bradley Hand" pitchFamily="2" charset="77"/>
              </a:rPr>
              <a:t>Fact Families</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281110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59666" y="14295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1401956" y="969268"/>
            <a:ext cx="5525252"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Bradley Hand" pitchFamily="2" charset="77"/>
                <a:ea typeface="+mn-ea"/>
                <a:cs typeface="+mn-cs"/>
              </a:rPr>
              <a:t>Get ready to count</a:t>
            </a:r>
            <a:r>
              <a:rPr kumimoji="0" lang="en-US" sz="4000" b="0" i="0" u="none" strike="noStrike" kern="1200" cap="none" spc="0" normalizeH="0" noProof="0">
                <a:ln>
                  <a:noFill/>
                </a:ln>
                <a:solidFill>
                  <a:prstClr val="black"/>
                </a:solidFill>
                <a:effectLst/>
                <a:uLnTx/>
                <a:uFillTx/>
                <a:latin typeface="Bradley Hand" pitchFamily="2" charset="77"/>
                <a:ea typeface="+mn-ea"/>
                <a:cs typeface="+mn-cs"/>
              </a:rPr>
              <a:t> and move!</a:t>
            </a:r>
            <a:endParaRPr kumimoji="0" lang="en-US" sz="4000" b="0" i="0" u="none" strike="noStrike" kern="1200" cap="none" spc="0" normalizeH="0" baseline="0" noProof="0">
              <a:ln>
                <a:noFill/>
              </a:ln>
              <a:solidFill>
                <a:prstClr val="black"/>
              </a:solidFill>
              <a:effectLst/>
              <a:uLnTx/>
              <a:uFillTx/>
              <a:latin typeface="Bradley Hand" pitchFamily="2" charset="77"/>
              <a:ea typeface="+mn-ea"/>
              <a:cs typeface="+mn-cs"/>
            </a:endParaRPr>
          </a:p>
        </p:txBody>
      </p:sp>
      <p:pic>
        <p:nvPicPr>
          <p:cNvPr id="2" name="Picture 1"/>
          <p:cNvPicPr>
            <a:picLocks noChangeAspect="1"/>
          </p:cNvPicPr>
          <p:nvPr/>
        </p:nvPicPr>
        <p:blipFill>
          <a:blip r:embed="rId3"/>
          <a:stretch>
            <a:fillRect/>
          </a:stretch>
        </p:blipFill>
        <p:spPr>
          <a:xfrm>
            <a:off x="8123311" y="518353"/>
            <a:ext cx="3765010" cy="5099877"/>
          </a:xfrm>
          <a:prstGeom prst="rect">
            <a:avLst/>
          </a:prstGeom>
        </p:spPr>
      </p:pic>
      <p:pic>
        <p:nvPicPr>
          <p:cNvPr id="4" name="Picture 3"/>
          <p:cNvPicPr>
            <a:picLocks noChangeAspect="1"/>
          </p:cNvPicPr>
          <p:nvPr/>
        </p:nvPicPr>
        <p:blipFill>
          <a:blip r:embed="rId4"/>
          <a:stretch>
            <a:fillRect/>
          </a:stretch>
        </p:blipFill>
        <p:spPr>
          <a:xfrm>
            <a:off x="8159254" y="518353"/>
            <a:ext cx="3701248" cy="5099877"/>
          </a:xfrm>
          <a:prstGeom prst="rect">
            <a:avLst/>
          </a:prstGeom>
        </p:spPr>
      </p:pic>
      <p:pic>
        <p:nvPicPr>
          <p:cNvPr id="6" name="Picture 5"/>
          <p:cNvPicPr>
            <a:picLocks noChangeAspect="1"/>
          </p:cNvPicPr>
          <p:nvPr/>
        </p:nvPicPr>
        <p:blipFill>
          <a:blip r:embed="rId5"/>
          <a:stretch>
            <a:fillRect/>
          </a:stretch>
        </p:blipFill>
        <p:spPr>
          <a:xfrm>
            <a:off x="8238330" y="561485"/>
            <a:ext cx="3532137" cy="5012271"/>
          </a:xfrm>
          <a:prstGeom prst="rect">
            <a:avLst/>
          </a:prstGeom>
        </p:spPr>
      </p:pic>
      <p:pic>
        <p:nvPicPr>
          <p:cNvPr id="9" name="Picture 8"/>
          <p:cNvPicPr>
            <a:picLocks noChangeAspect="1"/>
          </p:cNvPicPr>
          <p:nvPr/>
        </p:nvPicPr>
        <p:blipFill>
          <a:blip r:embed="rId6"/>
          <a:stretch>
            <a:fillRect/>
          </a:stretch>
        </p:blipFill>
        <p:spPr>
          <a:xfrm>
            <a:off x="8159254" y="446466"/>
            <a:ext cx="3685099" cy="5249528"/>
          </a:xfrm>
          <a:prstGeom prst="rect">
            <a:avLst/>
          </a:prstGeom>
        </p:spPr>
      </p:pic>
      <p:pic>
        <p:nvPicPr>
          <p:cNvPr id="10" name="Picture 9"/>
          <p:cNvPicPr>
            <a:picLocks noChangeAspect="1"/>
          </p:cNvPicPr>
          <p:nvPr/>
        </p:nvPicPr>
        <p:blipFill>
          <a:blip r:embed="rId7"/>
          <a:stretch>
            <a:fillRect/>
          </a:stretch>
        </p:blipFill>
        <p:spPr>
          <a:xfrm>
            <a:off x="8173632" y="532730"/>
            <a:ext cx="3655719" cy="5080247"/>
          </a:xfrm>
          <a:prstGeom prst="rect">
            <a:avLst/>
          </a:prstGeom>
        </p:spPr>
      </p:pic>
      <p:sp>
        <p:nvSpPr>
          <p:cNvPr id="11" name="Rounded Rectangle 10"/>
          <p:cNvSpPr/>
          <p:nvPr/>
        </p:nvSpPr>
        <p:spPr>
          <a:xfrm>
            <a:off x="8015458" y="232206"/>
            <a:ext cx="3845044" cy="5981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a:t>Action Cards</a:t>
            </a:r>
          </a:p>
        </p:txBody>
      </p:sp>
      <p:sp>
        <p:nvSpPr>
          <p:cNvPr id="14" name="Rectangle 13">
            <a:extLst>
              <a:ext uri="{FF2B5EF4-FFF2-40B4-BE49-F238E27FC236}">
                <a16:creationId xmlns:a16="http://schemas.microsoft.com/office/drawing/2014/main" id="{6F724026-2B5A-A843-9F3E-B41F4EB90726}"/>
              </a:ext>
            </a:extLst>
          </p:cNvPr>
          <p:cNvSpPr/>
          <p:nvPr/>
        </p:nvSpPr>
        <p:spPr>
          <a:xfrm>
            <a:off x="134423" y="5116073"/>
            <a:ext cx="739632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Bradley Hand" pitchFamily="2" charset="77"/>
                <a:ea typeface="+mn-ea"/>
                <a:cs typeface="+mn-cs"/>
              </a:rPr>
              <a:t>Remember to count</a:t>
            </a:r>
            <a:r>
              <a:rPr kumimoji="0" lang="en-US" sz="3600" b="0" i="0" u="none" strike="noStrike" kern="1200" cap="none" spc="0" normalizeH="0" noProof="0" dirty="0">
                <a:ln>
                  <a:noFill/>
                </a:ln>
                <a:solidFill>
                  <a:prstClr val="black"/>
                </a:solidFill>
                <a:effectLst/>
                <a:uLnTx/>
                <a:uFillTx/>
                <a:latin typeface="Bradley Hand" pitchFamily="2" charset="77"/>
                <a:ea typeface="+mn-ea"/>
                <a:cs typeface="+mn-cs"/>
              </a:rPr>
              <a:t> out loud and the </a:t>
            </a:r>
            <a:r>
              <a:rPr kumimoji="0" lang="en-US" sz="3600" b="0" i="0" u="none" strike="noStrike" kern="1200" cap="none" spc="0" normalizeH="0" noProof="0" dirty="0" smtClean="0">
                <a:ln>
                  <a:noFill/>
                </a:ln>
                <a:solidFill>
                  <a:prstClr val="black"/>
                </a:solidFill>
                <a:effectLst/>
                <a:uLnTx/>
                <a:uFillTx/>
                <a:latin typeface="Bradley Hand" pitchFamily="2" charset="77"/>
                <a:ea typeface="+mn-ea"/>
                <a:cs typeface="+mn-cs"/>
              </a:rPr>
              <a:t>correct number of </a:t>
            </a:r>
            <a:r>
              <a:rPr kumimoji="0" lang="en-US" sz="3600" b="0" i="0" u="none" strike="noStrike" kern="1200" cap="none" spc="0" normalizeH="0" noProof="0" dirty="0">
                <a:ln>
                  <a:noFill/>
                </a:ln>
                <a:solidFill>
                  <a:prstClr val="black"/>
                </a:solidFill>
                <a:effectLst/>
                <a:uLnTx/>
                <a:uFillTx/>
                <a:latin typeface="Bradley Hand" pitchFamily="2" charset="77"/>
                <a:ea typeface="+mn-ea"/>
                <a:cs typeface="+mn-cs"/>
              </a:rPr>
              <a:t>times.</a:t>
            </a:r>
            <a:endParaRPr kumimoji="0" lang="en-US" sz="36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7" name="Rounded Rectangular Callout 6"/>
          <p:cNvSpPr/>
          <p:nvPr/>
        </p:nvSpPr>
        <p:spPr>
          <a:xfrm>
            <a:off x="11888321" y="647704"/>
            <a:ext cx="1587151" cy="1057751"/>
          </a:xfrm>
          <a:prstGeom prst="wedgeRoundRectCallout">
            <a:avLst>
              <a:gd name="adj1" fmla="val -49746"/>
              <a:gd name="adj2" fmla="val 68196"/>
              <a:gd name="adj3" fmla="val 16667"/>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CA" dirty="0" smtClean="0">
                <a:solidFill>
                  <a:schemeClr val="tx1"/>
                </a:solidFill>
              </a:rPr>
              <a:t>Move the Cards to see the Action Cards.</a:t>
            </a:r>
            <a:endParaRPr lang="en-CA" dirty="0">
              <a:solidFill>
                <a:schemeClr val="tx1"/>
              </a:solidFill>
            </a:endParaRPr>
          </a:p>
        </p:txBody>
      </p:sp>
    </p:spTree>
    <p:extLst>
      <p:ext uri="{BB962C8B-B14F-4D97-AF65-F5344CB8AC3E}">
        <p14:creationId xmlns:p14="http://schemas.microsoft.com/office/powerpoint/2010/main" val="59071491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2953" y="1679396"/>
            <a:ext cx="8666090" cy="923330"/>
          </a:xfrm>
          <a:prstGeom prst="rect">
            <a:avLst/>
          </a:prstGeom>
          <a:noFill/>
        </p:spPr>
        <p:txBody>
          <a:bodyPr wrap="none" rtlCol="0">
            <a:spAutoFit/>
          </a:bodyPr>
          <a:lstStyle/>
          <a:p>
            <a:r>
              <a:rPr lang="en-CA" sz="5400" dirty="0" smtClean="0"/>
              <a:t>What is another way to say it?</a:t>
            </a:r>
            <a:endParaRPr lang="en-CA" sz="5400" dirty="0"/>
          </a:p>
        </p:txBody>
      </p:sp>
      <p:sp>
        <p:nvSpPr>
          <p:cNvPr id="3" name="TextBox 2"/>
          <p:cNvSpPr txBox="1"/>
          <p:nvPr/>
        </p:nvSpPr>
        <p:spPr>
          <a:xfrm>
            <a:off x="4794246" y="3074436"/>
            <a:ext cx="1545616" cy="923330"/>
          </a:xfrm>
          <a:prstGeom prst="rect">
            <a:avLst/>
          </a:prstGeom>
          <a:noFill/>
        </p:spPr>
        <p:txBody>
          <a:bodyPr wrap="none" rtlCol="0">
            <a:spAutoFit/>
          </a:bodyPr>
          <a:lstStyle/>
          <a:p>
            <a:r>
              <a:rPr lang="en-CA" sz="5400" b="1" dirty="0" smtClean="0"/>
              <a:t>5 + 5</a:t>
            </a:r>
            <a:endParaRPr lang="en-CA" sz="5400" b="1" dirty="0"/>
          </a:p>
        </p:txBody>
      </p:sp>
      <p:sp>
        <p:nvSpPr>
          <p:cNvPr id="4" name="Round Diagonal Corner Rectangle 3">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6"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22887493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4756" y="1063203"/>
            <a:ext cx="8969250" cy="707886"/>
          </a:xfrm>
          <a:prstGeom prst="rect">
            <a:avLst/>
          </a:prstGeom>
          <a:noFill/>
        </p:spPr>
        <p:txBody>
          <a:bodyPr wrap="none" rtlCol="0">
            <a:spAutoFit/>
          </a:bodyPr>
          <a:lstStyle/>
          <a:p>
            <a:r>
              <a:rPr lang="en-CA" sz="4000" dirty="0" smtClean="0"/>
              <a:t>What do you notice about the math facts?</a:t>
            </a:r>
            <a:endParaRPr lang="en-CA" sz="4000" dirty="0"/>
          </a:p>
        </p:txBody>
      </p:sp>
      <p:sp>
        <p:nvSpPr>
          <p:cNvPr id="4" name="TextBox 3"/>
          <p:cNvSpPr txBox="1"/>
          <p:nvPr/>
        </p:nvSpPr>
        <p:spPr>
          <a:xfrm>
            <a:off x="4178727" y="2234431"/>
            <a:ext cx="2207656" cy="3046988"/>
          </a:xfrm>
          <a:prstGeom prst="rect">
            <a:avLst/>
          </a:prstGeom>
          <a:noFill/>
        </p:spPr>
        <p:txBody>
          <a:bodyPr wrap="none" rtlCol="0">
            <a:spAutoFit/>
          </a:bodyPr>
          <a:lstStyle/>
          <a:p>
            <a:endParaRPr lang="en-CA" sz="3200" dirty="0" smtClean="0"/>
          </a:p>
          <a:p>
            <a:pPr algn="ctr"/>
            <a:r>
              <a:rPr lang="en-CA" sz="4000" dirty="0" smtClean="0"/>
              <a:t>  5 = 2 + 3</a:t>
            </a:r>
          </a:p>
          <a:p>
            <a:pPr algn="ctr"/>
            <a:r>
              <a:rPr lang="en-CA" sz="4000" dirty="0" smtClean="0"/>
              <a:t>  5 = 3 + 2</a:t>
            </a:r>
          </a:p>
          <a:p>
            <a:pPr algn="ctr"/>
            <a:r>
              <a:rPr lang="en-CA" sz="4000" dirty="0" smtClean="0"/>
              <a:t>  5 = </a:t>
            </a:r>
            <a:r>
              <a:rPr lang="en-CA" sz="4000" dirty="0"/>
              <a:t>5</a:t>
            </a:r>
            <a:r>
              <a:rPr lang="en-CA" sz="4000" dirty="0" smtClean="0"/>
              <a:t> - 2</a:t>
            </a:r>
          </a:p>
          <a:p>
            <a:pPr algn="ctr"/>
            <a:r>
              <a:rPr lang="en-CA" sz="4000" dirty="0" smtClean="0"/>
              <a:t>   </a:t>
            </a:r>
            <a:r>
              <a:rPr lang="en-CA" sz="4000" dirty="0"/>
              <a:t>5</a:t>
            </a:r>
            <a:r>
              <a:rPr lang="en-CA" sz="4000" dirty="0" smtClean="0"/>
              <a:t> = </a:t>
            </a:r>
            <a:r>
              <a:rPr lang="en-CA" sz="4000" dirty="0"/>
              <a:t>5</a:t>
            </a:r>
            <a:r>
              <a:rPr lang="en-CA" sz="4000" dirty="0" smtClean="0"/>
              <a:t> - 3</a:t>
            </a:r>
            <a:endParaRPr lang="en-CA" sz="4000" dirty="0"/>
          </a:p>
        </p:txBody>
      </p:sp>
      <p:sp>
        <p:nvSpPr>
          <p:cNvPr id="5" name="Round Diagonal Corner Rectangle 4">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426E6A3-570D-9245-B1C4-C4CA4683A894}"/>
              </a:ext>
            </a:extLst>
          </p:cNvPr>
          <p:cNvSpPr txBox="1"/>
          <p:nvPr/>
        </p:nvSpPr>
        <p:spPr>
          <a:xfrm>
            <a:off x="803993" y="432243"/>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4811371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94593" y="1209601"/>
            <a:ext cx="11019938" cy="5738965"/>
          </a:xfrm>
          <a:prstGeom prst="rect">
            <a:avLst/>
          </a:prstGeom>
        </p:spPr>
      </p:pic>
      <p:sp>
        <p:nvSpPr>
          <p:cNvPr id="48" name="Round Diagonal Corner Rectangle 47">
            <a:extLst>
              <a:ext uri="{FF2B5EF4-FFF2-40B4-BE49-F238E27FC236}">
                <a16:creationId xmlns:a16="http://schemas.microsoft.com/office/drawing/2014/main" id="{BFA02294-7002-6347-BD03-F6D435E893BC}"/>
              </a:ext>
            </a:extLst>
          </p:cNvPr>
          <p:cNvSpPr/>
          <p:nvPr/>
        </p:nvSpPr>
        <p:spPr>
          <a:xfrm>
            <a:off x="-83822" y="43916"/>
            <a:ext cx="12275822" cy="6814084"/>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5426E6A3-570D-9245-B1C4-C4CA4683A894}"/>
              </a:ext>
            </a:extLst>
          </p:cNvPr>
          <p:cNvSpPr txBox="1"/>
          <p:nvPr/>
        </p:nvSpPr>
        <p:spPr>
          <a:xfrm>
            <a:off x="355600" y="189107"/>
            <a:ext cx="2721527" cy="748795"/>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and Consolidation</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50" name="Rectangle 26">
            <a:extLst>
              <a:ext uri="{FF2B5EF4-FFF2-40B4-BE49-F238E27FC236}">
                <a16:creationId xmlns:a16="http://schemas.microsoft.com/office/drawing/2014/main" id="{2FFE1002-E844-3642-A0B9-10BEEFD39A80}"/>
              </a:ext>
            </a:extLst>
          </p:cNvPr>
          <p:cNvSpPr/>
          <p:nvPr/>
        </p:nvSpPr>
        <p:spPr>
          <a:xfrm>
            <a:off x="-1656" y="167297"/>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1" name="TextBox 30"/>
          <p:cNvSpPr txBox="1"/>
          <p:nvPr/>
        </p:nvSpPr>
        <p:spPr>
          <a:xfrm>
            <a:off x="3544982" y="288038"/>
            <a:ext cx="6284862" cy="707886"/>
          </a:xfrm>
          <a:prstGeom prst="rect">
            <a:avLst/>
          </a:prstGeom>
          <a:noFill/>
        </p:spPr>
        <p:txBody>
          <a:bodyPr wrap="none" rtlCol="0">
            <a:spAutoFit/>
          </a:bodyPr>
          <a:lstStyle/>
          <a:p>
            <a:r>
              <a:rPr lang="en-CA" sz="4000" dirty="0" smtClean="0"/>
              <a:t>Make the fact families for 10!</a:t>
            </a:r>
            <a:endParaRPr lang="en-CA" sz="4000" dirty="0"/>
          </a:p>
        </p:txBody>
      </p:sp>
      <p:sp>
        <p:nvSpPr>
          <p:cNvPr id="4" name="Rectangle 3"/>
          <p:cNvSpPr/>
          <p:nvPr/>
        </p:nvSpPr>
        <p:spPr>
          <a:xfrm>
            <a:off x="11117273" y="167297"/>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1</a:t>
            </a:r>
            <a:endParaRPr lang="en-CA" sz="2000" dirty="0">
              <a:solidFill>
                <a:schemeClr val="tx1"/>
              </a:solidFill>
            </a:endParaRPr>
          </a:p>
        </p:txBody>
      </p:sp>
      <p:sp>
        <p:nvSpPr>
          <p:cNvPr id="34" name="Rectangle 33"/>
          <p:cNvSpPr/>
          <p:nvPr/>
        </p:nvSpPr>
        <p:spPr>
          <a:xfrm>
            <a:off x="11137750" y="189107"/>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1</a:t>
            </a:r>
            <a:endParaRPr lang="en-CA" sz="2000" dirty="0">
              <a:solidFill>
                <a:schemeClr val="tx1"/>
              </a:solidFill>
            </a:endParaRPr>
          </a:p>
        </p:txBody>
      </p:sp>
      <p:sp>
        <p:nvSpPr>
          <p:cNvPr id="51" name="Rectangle 50"/>
          <p:cNvSpPr/>
          <p:nvPr/>
        </p:nvSpPr>
        <p:spPr>
          <a:xfrm>
            <a:off x="11117273" y="210917"/>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1</a:t>
            </a:r>
            <a:endParaRPr lang="en-CA" sz="2000" dirty="0">
              <a:solidFill>
                <a:schemeClr val="tx1"/>
              </a:solidFill>
            </a:endParaRPr>
          </a:p>
        </p:txBody>
      </p:sp>
      <p:sp>
        <p:nvSpPr>
          <p:cNvPr id="52" name="Rectangle 51"/>
          <p:cNvSpPr/>
          <p:nvPr/>
        </p:nvSpPr>
        <p:spPr>
          <a:xfrm>
            <a:off x="11137750" y="814799"/>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2</a:t>
            </a:r>
          </a:p>
        </p:txBody>
      </p:sp>
      <p:sp>
        <p:nvSpPr>
          <p:cNvPr id="53" name="Rectangle 52"/>
          <p:cNvSpPr/>
          <p:nvPr/>
        </p:nvSpPr>
        <p:spPr>
          <a:xfrm>
            <a:off x="11111010" y="868443"/>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2</a:t>
            </a:r>
          </a:p>
        </p:txBody>
      </p:sp>
      <p:sp>
        <p:nvSpPr>
          <p:cNvPr id="54" name="Rectangle 53"/>
          <p:cNvSpPr/>
          <p:nvPr/>
        </p:nvSpPr>
        <p:spPr>
          <a:xfrm>
            <a:off x="11137750" y="841621"/>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2</a:t>
            </a:r>
          </a:p>
        </p:txBody>
      </p:sp>
      <p:sp>
        <p:nvSpPr>
          <p:cNvPr id="55" name="Rectangle 54"/>
          <p:cNvSpPr/>
          <p:nvPr/>
        </p:nvSpPr>
        <p:spPr>
          <a:xfrm>
            <a:off x="11111009" y="1525969"/>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3</a:t>
            </a:r>
            <a:endParaRPr lang="en-CA" sz="2000" dirty="0">
              <a:solidFill>
                <a:schemeClr val="tx1"/>
              </a:solidFill>
            </a:endParaRPr>
          </a:p>
        </p:txBody>
      </p:sp>
      <p:sp>
        <p:nvSpPr>
          <p:cNvPr id="57" name="Rectangle 56"/>
          <p:cNvSpPr/>
          <p:nvPr/>
        </p:nvSpPr>
        <p:spPr>
          <a:xfrm>
            <a:off x="11137750" y="2757612"/>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5</a:t>
            </a:r>
          </a:p>
        </p:txBody>
      </p:sp>
      <p:sp>
        <p:nvSpPr>
          <p:cNvPr id="58" name="Rectangle 57"/>
          <p:cNvSpPr/>
          <p:nvPr/>
        </p:nvSpPr>
        <p:spPr>
          <a:xfrm>
            <a:off x="10125207" y="2662105"/>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6</a:t>
            </a:r>
          </a:p>
        </p:txBody>
      </p:sp>
      <p:sp>
        <p:nvSpPr>
          <p:cNvPr id="59" name="Rectangle 58"/>
          <p:cNvSpPr/>
          <p:nvPr/>
        </p:nvSpPr>
        <p:spPr>
          <a:xfrm>
            <a:off x="10063162" y="4176751"/>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4</a:t>
            </a:r>
          </a:p>
        </p:txBody>
      </p:sp>
      <p:sp>
        <p:nvSpPr>
          <p:cNvPr id="60" name="Rectangle 59"/>
          <p:cNvSpPr/>
          <p:nvPr/>
        </p:nvSpPr>
        <p:spPr>
          <a:xfrm>
            <a:off x="11168018" y="5700579"/>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10</a:t>
            </a:r>
            <a:endParaRPr lang="en-CA" sz="2000" dirty="0">
              <a:solidFill>
                <a:schemeClr val="tx1"/>
              </a:solidFill>
            </a:endParaRPr>
          </a:p>
        </p:txBody>
      </p:sp>
      <p:sp>
        <p:nvSpPr>
          <p:cNvPr id="61" name="Rectangle 60"/>
          <p:cNvSpPr/>
          <p:nvPr/>
        </p:nvSpPr>
        <p:spPr>
          <a:xfrm>
            <a:off x="11148533" y="5129856"/>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9</a:t>
            </a:r>
          </a:p>
        </p:txBody>
      </p:sp>
      <p:sp>
        <p:nvSpPr>
          <p:cNvPr id="62" name="Rectangle 61"/>
          <p:cNvSpPr/>
          <p:nvPr/>
        </p:nvSpPr>
        <p:spPr>
          <a:xfrm>
            <a:off x="11127581" y="4582782"/>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8</a:t>
            </a:r>
          </a:p>
        </p:txBody>
      </p:sp>
      <p:sp>
        <p:nvSpPr>
          <p:cNvPr id="63" name="Rectangle 62"/>
          <p:cNvSpPr/>
          <p:nvPr/>
        </p:nvSpPr>
        <p:spPr>
          <a:xfrm>
            <a:off x="11148533" y="3961467"/>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7</a:t>
            </a:r>
          </a:p>
        </p:txBody>
      </p:sp>
      <p:sp>
        <p:nvSpPr>
          <p:cNvPr id="64" name="Rectangle 63"/>
          <p:cNvSpPr/>
          <p:nvPr/>
        </p:nvSpPr>
        <p:spPr>
          <a:xfrm>
            <a:off x="11082415" y="1531167"/>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3</a:t>
            </a:r>
            <a:endParaRPr lang="en-CA" sz="2000" dirty="0">
              <a:solidFill>
                <a:schemeClr val="tx1"/>
              </a:solidFill>
            </a:endParaRPr>
          </a:p>
        </p:txBody>
      </p:sp>
      <p:sp>
        <p:nvSpPr>
          <p:cNvPr id="65" name="Rectangle 64"/>
          <p:cNvSpPr/>
          <p:nvPr/>
        </p:nvSpPr>
        <p:spPr>
          <a:xfrm>
            <a:off x="11096712" y="1536365"/>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3</a:t>
            </a:r>
            <a:endParaRPr lang="en-CA" sz="2000" dirty="0">
              <a:solidFill>
                <a:schemeClr val="tx1"/>
              </a:solidFill>
            </a:endParaRPr>
          </a:p>
        </p:txBody>
      </p:sp>
      <p:sp>
        <p:nvSpPr>
          <p:cNvPr id="66" name="Rectangle 65"/>
          <p:cNvSpPr/>
          <p:nvPr/>
        </p:nvSpPr>
        <p:spPr>
          <a:xfrm>
            <a:off x="9204093" y="2606793"/>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4</a:t>
            </a:r>
          </a:p>
        </p:txBody>
      </p:sp>
      <p:sp>
        <p:nvSpPr>
          <p:cNvPr id="67" name="Rectangle 66"/>
          <p:cNvSpPr/>
          <p:nvPr/>
        </p:nvSpPr>
        <p:spPr>
          <a:xfrm>
            <a:off x="10108019" y="1842688"/>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4</a:t>
            </a:r>
          </a:p>
        </p:txBody>
      </p:sp>
      <p:sp>
        <p:nvSpPr>
          <p:cNvPr id="68" name="Rectangle 67"/>
          <p:cNvSpPr/>
          <p:nvPr/>
        </p:nvSpPr>
        <p:spPr>
          <a:xfrm>
            <a:off x="11120538" y="2762976"/>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5</a:t>
            </a:r>
          </a:p>
        </p:txBody>
      </p:sp>
      <p:sp>
        <p:nvSpPr>
          <p:cNvPr id="69" name="Rectangle 68"/>
          <p:cNvSpPr/>
          <p:nvPr/>
        </p:nvSpPr>
        <p:spPr>
          <a:xfrm>
            <a:off x="11137749" y="2754181"/>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5</a:t>
            </a:r>
          </a:p>
        </p:txBody>
      </p:sp>
      <p:sp>
        <p:nvSpPr>
          <p:cNvPr id="70" name="Rectangle 69"/>
          <p:cNvSpPr/>
          <p:nvPr/>
        </p:nvSpPr>
        <p:spPr>
          <a:xfrm>
            <a:off x="8248133" y="3450958"/>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6</a:t>
            </a:r>
          </a:p>
        </p:txBody>
      </p:sp>
      <p:sp>
        <p:nvSpPr>
          <p:cNvPr id="71" name="Rectangle 70"/>
          <p:cNvSpPr/>
          <p:nvPr/>
        </p:nvSpPr>
        <p:spPr>
          <a:xfrm>
            <a:off x="9204094" y="1842688"/>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6</a:t>
            </a:r>
          </a:p>
        </p:txBody>
      </p:sp>
      <p:sp>
        <p:nvSpPr>
          <p:cNvPr id="72" name="Rectangle 71"/>
          <p:cNvSpPr/>
          <p:nvPr/>
        </p:nvSpPr>
        <p:spPr>
          <a:xfrm>
            <a:off x="11137748" y="3967361"/>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7</a:t>
            </a:r>
          </a:p>
        </p:txBody>
      </p:sp>
      <p:sp>
        <p:nvSpPr>
          <p:cNvPr id="73" name="Rectangle 72"/>
          <p:cNvSpPr/>
          <p:nvPr/>
        </p:nvSpPr>
        <p:spPr>
          <a:xfrm>
            <a:off x="11088611" y="4005391"/>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7</a:t>
            </a:r>
          </a:p>
        </p:txBody>
      </p:sp>
      <p:sp>
        <p:nvSpPr>
          <p:cNvPr id="74" name="Rectangle 73"/>
          <p:cNvSpPr/>
          <p:nvPr/>
        </p:nvSpPr>
        <p:spPr>
          <a:xfrm>
            <a:off x="11148533" y="4569736"/>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8</a:t>
            </a:r>
          </a:p>
        </p:txBody>
      </p:sp>
      <p:sp>
        <p:nvSpPr>
          <p:cNvPr id="75" name="Rectangle 74"/>
          <p:cNvSpPr/>
          <p:nvPr/>
        </p:nvSpPr>
        <p:spPr>
          <a:xfrm>
            <a:off x="11137788" y="4577418"/>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8</a:t>
            </a:r>
          </a:p>
        </p:txBody>
      </p:sp>
      <p:sp>
        <p:nvSpPr>
          <p:cNvPr id="76" name="Rectangle 75"/>
          <p:cNvSpPr/>
          <p:nvPr/>
        </p:nvSpPr>
        <p:spPr>
          <a:xfrm>
            <a:off x="11158823" y="5105521"/>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9</a:t>
            </a:r>
          </a:p>
        </p:txBody>
      </p:sp>
      <p:sp>
        <p:nvSpPr>
          <p:cNvPr id="77" name="Rectangle 76"/>
          <p:cNvSpPr/>
          <p:nvPr/>
        </p:nvSpPr>
        <p:spPr>
          <a:xfrm>
            <a:off x="11159173" y="5124065"/>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9</a:t>
            </a:r>
          </a:p>
        </p:txBody>
      </p:sp>
      <p:sp>
        <p:nvSpPr>
          <p:cNvPr id="78" name="Rectangle 77"/>
          <p:cNvSpPr/>
          <p:nvPr/>
        </p:nvSpPr>
        <p:spPr>
          <a:xfrm>
            <a:off x="9185660" y="4251272"/>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10</a:t>
            </a:r>
            <a:endParaRPr lang="en-CA" sz="2000" dirty="0">
              <a:solidFill>
                <a:schemeClr val="tx1"/>
              </a:solidFill>
            </a:endParaRPr>
          </a:p>
        </p:txBody>
      </p:sp>
      <p:sp>
        <p:nvSpPr>
          <p:cNvPr id="79" name="Rectangle 78"/>
          <p:cNvSpPr/>
          <p:nvPr/>
        </p:nvSpPr>
        <p:spPr>
          <a:xfrm>
            <a:off x="9215737" y="3370898"/>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10</a:t>
            </a:r>
            <a:endParaRPr lang="en-CA" sz="2000" dirty="0">
              <a:solidFill>
                <a:schemeClr val="tx1"/>
              </a:solidFill>
            </a:endParaRPr>
          </a:p>
        </p:txBody>
      </p:sp>
      <p:sp>
        <p:nvSpPr>
          <p:cNvPr id="80" name="Cube 79"/>
          <p:cNvSpPr/>
          <p:nvPr/>
        </p:nvSpPr>
        <p:spPr>
          <a:xfrm>
            <a:off x="5077135" y="5846621"/>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1" name="Cube 80"/>
          <p:cNvSpPr/>
          <p:nvPr/>
        </p:nvSpPr>
        <p:spPr>
          <a:xfrm>
            <a:off x="5868090" y="1726856"/>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2" name="Cube 81"/>
          <p:cNvSpPr/>
          <p:nvPr/>
        </p:nvSpPr>
        <p:spPr>
          <a:xfrm>
            <a:off x="5868090" y="5105521"/>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3" name="Cube 82"/>
          <p:cNvSpPr/>
          <p:nvPr/>
        </p:nvSpPr>
        <p:spPr>
          <a:xfrm>
            <a:off x="6789131" y="2432477"/>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4" name="Cube 83"/>
          <p:cNvSpPr/>
          <p:nvPr/>
        </p:nvSpPr>
        <p:spPr>
          <a:xfrm>
            <a:off x="5058120" y="1784323"/>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5" name="Cube 84"/>
          <p:cNvSpPr/>
          <p:nvPr/>
        </p:nvSpPr>
        <p:spPr>
          <a:xfrm>
            <a:off x="5868090" y="5846621"/>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6" name="Cube 85"/>
          <p:cNvSpPr/>
          <p:nvPr/>
        </p:nvSpPr>
        <p:spPr>
          <a:xfrm>
            <a:off x="6714487" y="1713264"/>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7" name="Cube 86"/>
          <p:cNvSpPr/>
          <p:nvPr/>
        </p:nvSpPr>
        <p:spPr>
          <a:xfrm>
            <a:off x="5021462" y="5047156"/>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8" name="Cube 87"/>
          <p:cNvSpPr/>
          <p:nvPr/>
        </p:nvSpPr>
        <p:spPr>
          <a:xfrm>
            <a:off x="5768410" y="2573543"/>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9" name="Cube 88"/>
          <p:cNvSpPr/>
          <p:nvPr/>
        </p:nvSpPr>
        <p:spPr>
          <a:xfrm>
            <a:off x="4966572" y="2548428"/>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 name="TextBox 5"/>
          <p:cNvSpPr txBox="1"/>
          <p:nvPr/>
        </p:nvSpPr>
        <p:spPr>
          <a:xfrm>
            <a:off x="1387929" y="1343932"/>
            <a:ext cx="1164366" cy="369332"/>
          </a:xfrm>
          <a:prstGeom prst="rect">
            <a:avLst/>
          </a:prstGeom>
          <a:noFill/>
        </p:spPr>
        <p:txBody>
          <a:bodyPr wrap="square" rtlCol="0">
            <a:spAutoFit/>
          </a:bodyPr>
          <a:lstStyle/>
          <a:p>
            <a:r>
              <a:rPr lang="en-CA" dirty="0" smtClean="0"/>
              <a:t>Whole</a:t>
            </a:r>
            <a:endParaRPr lang="en-CA" dirty="0"/>
          </a:p>
        </p:txBody>
      </p:sp>
      <p:sp>
        <p:nvSpPr>
          <p:cNvPr id="90" name="TextBox 89"/>
          <p:cNvSpPr txBox="1"/>
          <p:nvPr/>
        </p:nvSpPr>
        <p:spPr>
          <a:xfrm>
            <a:off x="4931411" y="843717"/>
            <a:ext cx="1164366" cy="369332"/>
          </a:xfrm>
          <a:prstGeom prst="rect">
            <a:avLst/>
          </a:prstGeom>
          <a:noFill/>
        </p:spPr>
        <p:txBody>
          <a:bodyPr wrap="square" rtlCol="0">
            <a:spAutoFit/>
          </a:bodyPr>
          <a:lstStyle/>
          <a:p>
            <a:r>
              <a:rPr lang="en-CA" dirty="0" smtClean="0"/>
              <a:t>Parts</a:t>
            </a:r>
            <a:endParaRPr lang="en-CA" dirty="0"/>
          </a:p>
        </p:txBody>
      </p:sp>
      <p:sp>
        <p:nvSpPr>
          <p:cNvPr id="91" name="Rectangle 90"/>
          <p:cNvSpPr/>
          <p:nvPr/>
        </p:nvSpPr>
        <p:spPr>
          <a:xfrm>
            <a:off x="10020541" y="3357334"/>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6</a:t>
            </a:r>
          </a:p>
        </p:txBody>
      </p:sp>
      <p:sp>
        <p:nvSpPr>
          <p:cNvPr id="92" name="Rectangle 91"/>
          <p:cNvSpPr/>
          <p:nvPr/>
        </p:nvSpPr>
        <p:spPr>
          <a:xfrm>
            <a:off x="8209214" y="4194772"/>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4</a:t>
            </a:r>
          </a:p>
        </p:txBody>
      </p:sp>
      <p:sp>
        <p:nvSpPr>
          <p:cNvPr id="93" name="Rectangle 92"/>
          <p:cNvSpPr/>
          <p:nvPr/>
        </p:nvSpPr>
        <p:spPr>
          <a:xfrm>
            <a:off x="11168018" y="3345885"/>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6</a:t>
            </a:r>
          </a:p>
        </p:txBody>
      </p:sp>
      <p:sp>
        <p:nvSpPr>
          <p:cNvPr id="94" name="Rectangle 93"/>
          <p:cNvSpPr/>
          <p:nvPr/>
        </p:nvSpPr>
        <p:spPr>
          <a:xfrm>
            <a:off x="11148532" y="2178669"/>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4</a:t>
            </a:r>
          </a:p>
        </p:txBody>
      </p:sp>
      <p:sp>
        <p:nvSpPr>
          <p:cNvPr id="95" name="Rectangle 94"/>
          <p:cNvSpPr/>
          <p:nvPr/>
        </p:nvSpPr>
        <p:spPr>
          <a:xfrm>
            <a:off x="11137748" y="199919"/>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1</a:t>
            </a:r>
            <a:endParaRPr lang="en-CA" sz="2000" dirty="0">
              <a:solidFill>
                <a:schemeClr val="tx1"/>
              </a:solidFill>
            </a:endParaRPr>
          </a:p>
        </p:txBody>
      </p:sp>
      <p:sp>
        <p:nvSpPr>
          <p:cNvPr id="96" name="Rectangle 95"/>
          <p:cNvSpPr/>
          <p:nvPr/>
        </p:nvSpPr>
        <p:spPr>
          <a:xfrm>
            <a:off x="11111008" y="835821"/>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2</a:t>
            </a:r>
          </a:p>
        </p:txBody>
      </p:sp>
      <p:sp>
        <p:nvSpPr>
          <p:cNvPr id="97" name="Rectangle 96"/>
          <p:cNvSpPr/>
          <p:nvPr/>
        </p:nvSpPr>
        <p:spPr>
          <a:xfrm>
            <a:off x="11071360" y="1558591"/>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3</a:t>
            </a:r>
            <a:endParaRPr lang="en-CA" sz="2000" dirty="0">
              <a:solidFill>
                <a:schemeClr val="tx1"/>
              </a:solidFill>
            </a:endParaRPr>
          </a:p>
        </p:txBody>
      </p:sp>
      <p:sp>
        <p:nvSpPr>
          <p:cNvPr id="98" name="Rectangle 97"/>
          <p:cNvSpPr/>
          <p:nvPr/>
        </p:nvSpPr>
        <p:spPr>
          <a:xfrm>
            <a:off x="11158823" y="2776397"/>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5</a:t>
            </a:r>
          </a:p>
        </p:txBody>
      </p:sp>
      <p:sp>
        <p:nvSpPr>
          <p:cNvPr id="99" name="Rectangle 98"/>
          <p:cNvSpPr/>
          <p:nvPr/>
        </p:nvSpPr>
        <p:spPr>
          <a:xfrm>
            <a:off x="11126962" y="2774609"/>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5</a:t>
            </a:r>
          </a:p>
        </p:txBody>
      </p:sp>
      <p:sp>
        <p:nvSpPr>
          <p:cNvPr id="101" name="Rectangle 100"/>
          <p:cNvSpPr/>
          <p:nvPr/>
        </p:nvSpPr>
        <p:spPr>
          <a:xfrm>
            <a:off x="11077826" y="3962453"/>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7</a:t>
            </a:r>
          </a:p>
        </p:txBody>
      </p:sp>
      <p:sp>
        <p:nvSpPr>
          <p:cNvPr id="102" name="Rectangle 101"/>
          <p:cNvSpPr/>
          <p:nvPr/>
        </p:nvSpPr>
        <p:spPr>
          <a:xfrm>
            <a:off x="11110904" y="4582583"/>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8</a:t>
            </a:r>
          </a:p>
        </p:txBody>
      </p:sp>
      <p:sp>
        <p:nvSpPr>
          <p:cNvPr id="103" name="Rectangle 102"/>
          <p:cNvSpPr/>
          <p:nvPr/>
        </p:nvSpPr>
        <p:spPr>
          <a:xfrm>
            <a:off x="11148183" y="5112386"/>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9</a:t>
            </a:r>
          </a:p>
        </p:txBody>
      </p:sp>
      <p:sp>
        <p:nvSpPr>
          <p:cNvPr id="104" name="Rectangle 103"/>
          <p:cNvSpPr/>
          <p:nvPr/>
        </p:nvSpPr>
        <p:spPr>
          <a:xfrm>
            <a:off x="11158822" y="5721760"/>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10</a:t>
            </a:r>
            <a:endParaRPr lang="en-CA" sz="2000" dirty="0">
              <a:solidFill>
                <a:schemeClr val="tx1"/>
              </a:solidFill>
            </a:endParaRPr>
          </a:p>
        </p:txBody>
      </p:sp>
      <p:sp>
        <p:nvSpPr>
          <p:cNvPr id="105" name="Rounded Rectangular Callout 104"/>
          <p:cNvSpPr/>
          <p:nvPr/>
        </p:nvSpPr>
        <p:spPr>
          <a:xfrm>
            <a:off x="12276469" y="2680980"/>
            <a:ext cx="1905444" cy="1113132"/>
          </a:xfrm>
          <a:prstGeom prst="wedgeRoundRectCallout">
            <a:avLst>
              <a:gd name="adj1" fmla="val -70016"/>
              <a:gd name="adj2" fmla="val -2523"/>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number cards to make equations.</a:t>
            </a:r>
            <a:endParaRPr lang="en-CA" b="1" dirty="0"/>
          </a:p>
        </p:txBody>
      </p:sp>
      <p:sp>
        <p:nvSpPr>
          <p:cNvPr id="106" name="Rounded Rectangular Callout 105"/>
          <p:cNvSpPr/>
          <p:nvPr/>
        </p:nvSpPr>
        <p:spPr>
          <a:xfrm>
            <a:off x="-2346052" y="3138140"/>
            <a:ext cx="1905444" cy="1113132"/>
          </a:xfrm>
          <a:prstGeom prst="wedgeRoundRectCallout">
            <a:avLst>
              <a:gd name="adj1" fmla="val 62532"/>
              <a:gd name="adj2" fmla="val 26287"/>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blocks to make parts.</a:t>
            </a:r>
            <a:endParaRPr lang="en-CA" b="1" dirty="0"/>
          </a:p>
        </p:txBody>
      </p:sp>
    </p:spTree>
    <p:extLst>
      <p:ext uri="{BB962C8B-B14F-4D97-AF65-F5344CB8AC3E}">
        <p14:creationId xmlns:p14="http://schemas.microsoft.com/office/powerpoint/2010/main" val="78531356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 Diagonal Corner Rectangle 47">
            <a:extLst>
              <a:ext uri="{FF2B5EF4-FFF2-40B4-BE49-F238E27FC236}">
                <a16:creationId xmlns:a16="http://schemas.microsoft.com/office/drawing/2014/main" id="{BFA02294-7002-6347-BD03-F6D435E893BC}"/>
              </a:ext>
            </a:extLst>
          </p:cNvPr>
          <p:cNvSpPr/>
          <p:nvPr/>
        </p:nvSpPr>
        <p:spPr>
          <a:xfrm>
            <a:off x="81280" y="43916"/>
            <a:ext cx="12110720" cy="6814084"/>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5426E6A3-570D-9245-B1C4-C4CA4683A894}"/>
              </a:ext>
            </a:extLst>
          </p:cNvPr>
          <p:cNvSpPr txBox="1"/>
          <p:nvPr/>
        </p:nvSpPr>
        <p:spPr>
          <a:xfrm>
            <a:off x="355600" y="189107"/>
            <a:ext cx="2721527" cy="748795"/>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and Consolidation</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50" name="Rectangle 26">
            <a:extLst>
              <a:ext uri="{FF2B5EF4-FFF2-40B4-BE49-F238E27FC236}">
                <a16:creationId xmlns:a16="http://schemas.microsoft.com/office/drawing/2014/main" id="{2FFE1002-E844-3642-A0B9-10BEEFD39A80}"/>
              </a:ext>
            </a:extLst>
          </p:cNvPr>
          <p:cNvSpPr/>
          <p:nvPr/>
        </p:nvSpPr>
        <p:spPr>
          <a:xfrm>
            <a:off x="-1656" y="167297"/>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1" name="TextBox 30"/>
          <p:cNvSpPr txBox="1"/>
          <p:nvPr/>
        </p:nvSpPr>
        <p:spPr>
          <a:xfrm>
            <a:off x="3544982" y="288038"/>
            <a:ext cx="6284862" cy="707886"/>
          </a:xfrm>
          <a:prstGeom prst="rect">
            <a:avLst/>
          </a:prstGeom>
          <a:noFill/>
        </p:spPr>
        <p:txBody>
          <a:bodyPr wrap="none" rtlCol="0">
            <a:spAutoFit/>
          </a:bodyPr>
          <a:lstStyle/>
          <a:p>
            <a:r>
              <a:rPr lang="en-CA" sz="4000" dirty="0" smtClean="0"/>
              <a:t>Make the fact families for 10!</a:t>
            </a:r>
            <a:endParaRPr lang="en-CA" sz="4000" dirty="0"/>
          </a:p>
        </p:txBody>
      </p:sp>
      <p:pic>
        <p:nvPicPr>
          <p:cNvPr id="2" name="Picture 1"/>
          <p:cNvPicPr>
            <a:picLocks noChangeAspect="1"/>
          </p:cNvPicPr>
          <p:nvPr/>
        </p:nvPicPr>
        <p:blipFill>
          <a:blip r:embed="rId3"/>
          <a:stretch>
            <a:fillRect/>
          </a:stretch>
        </p:blipFill>
        <p:spPr>
          <a:xfrm>
            <a:off x="355600" y="1412853"/>
            <a:ext cx="9931303" cy="4922364"/>
          </a:xfrm>
          <a:prstGeom prst="rect">
            <a:avLst/>
          </a:prstGeom>
        </p:spPr>
      </p:pic>
      <p:sp>
        <p:nvSpPr>
          <p:cNvPr id="4" name="Rectangle 3"/>
          <p:cNvSpPr/>
          <p:nvPr/>
        </p:nvSpPr>
        <p:spPr>
          <a:xfrm>
            <a:off x="11117273" y="167297"/>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1</a:t>
            </a:r>
            <a:endParaRPr lang="en-CA" sz="2000" dirty="0">
              <a:solidFill>
                <a:schemeClr val="tx1"/>
              </a:solidFill>
            </a:endParaRPr>
          </a:p>
        </p:txBody>
      </p:sp>
      <p:sp>
        <p:nvSpPr>
          <p:cNvPr id="34" name="Rectangle 33"/>
          <p:cNvSpPr/>
          <p:nvPr/>
        </p:nvSpPr>
        <p:spPr>
          <a:xfrm>
            <a:off x="11137750" y="189107"/>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1</a:t>
            </a:r>
            <a:endParaRPr lang="en-CA" sz="2000" dirty="0">
              <a:solidFill>
                <a:schemeClr val="tx1"/>
              </a:solidFill>
            </a:endParaRPr>
          </a:p>
        </p:txBody>
      </p:sp>
      <p:sp>
        <p:nvSpPr>
          <p:cNvPr id="51" name="Rectangle 50"/>
          <p:cNvSpPr/>
          <p:nvPr/>
        </p:nvSpPr>
        <p:spPr>
          <a:xfrm>
            <a:off x="11117273" y="210917"/>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1</a:t>
            </a:r>
            <a:endParaRPr lang="en-CA" sz="2000" dirty="0">
              <a:solidFill>
                <a:schemeClr val="tx1"/>
              </a:solidFill>
            </a:endParaRPr>
          </a:p>
        </p:txBody>
      </p:sp>
      <p:sp>
        <p:nvSpPr>
          <p:cNvPr id="52" name="Rectangle 51"/>
          <p:cNvSpPr/>
          <p:nvPr/>
        </p:nvSpPr>
        <p:spPr>
          <a:xfrm>
            <a:off x="11137750" y="814799"/>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2</a:t>
            </a:r>
          </a:p>
        </p:txBody>
      </p:sp>
      <p:sp>
        <p:nvSpPr>
          <p:cNvPr id="53" name="Rectangle 52"/>
          <p:cNvSpPr/>
          <p:nvPr/>
        </p:nvSpPr>
        <p:spPr>
          <a:xfrm>
            <a:off x="11111010" y="868443"/>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2</a:t>
            </a:r>
          </a:p>
        </p:txBody>
      </p:sp>
      <p:sp>
        <p:nvSpPr>
          <p:cNvPr id="54" name="Rectangle 53"/>
          <p:cNvSpPr/>
          <p:nvPr/>
        </p:nvSpPr>
        <p:spPr>
          <a:xfrm>
            <a:off x="11137750" y="841621"/>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2</a:t>
            </a:r>
          </a:p>
        </p:txBody>
      </p:sp>
      <p:sp>
        <p:nvSpPr>
          <p:cNvPr id="55" name="Rectangle 54"/>
          <p:cNvSpPr/>
          <p:nvPr/>
        </p:nvSpPr>
        <p:spPr>
          <a:xfrm>
            <a:off x="11111009" y="1525969"/>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3</a:t>
            </a:r>
            <a:endParaRPr lang="en-CA" sz="2000" dirty="0">
              <a:solidFill>
                <a:schemeClr val="tx1"/>
              </a:solidFill>
            </a:endParaRPr>
          </a:p>
        </p:txBody>
      </p:sp>
      <p:sp>
        <p:nvSpPr>
          <p:cNvPr id="57" name="Rectangle 56"/>
          <p:cNvSpPr/>
          <p:nvPr/>
        </p:nvSpPr>
        <p:spPr>
          <a:xfrm>
            <a:off x="11137750" y="2757612"/>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5</a:t>
            </a:r>
          </a:p>
        </p:txBody>
      </p:sp>
      <p:sp>
        <p:nvSpPr>
          <p:cNvPr id="58" name="Rectangle 57"/>
          <p:cNvSpPr/>
          <p:nvPr/>
        </p:nvSpPr>
        <p:spPr>
          <a:xfrm>
            <a:off x="11119243" y="3401712"/>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6</a:t>
            </a:r>
          </a:p>
        </p:txBody>
      </p:sp>
      <p:sp>
        <p:nvSpPr>
          <p:cNvPr id="59" name="Rectangle 58"/>
          <p:cNvSpPr/>
          <p:nvPr/>
        </p:nvSpPr>
        <p:spPr>
          <a:xfrm>
            <a:off x="11096713" y="2151661"/>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4</a:t>
            </a:r>
          </a:p>
        </p:txBody>
      </p:sp>
      <p:sp>
        <p:nvSpPr>
          <p:cNvPr id="60" name="Rectangle 59"/>
          <p:cNvSpPr/>
          <p:nvPr/>
        </p:nvSpPr>
        <p:spPr>
          <a:xfrm>
            <a:off x="11168018" y="5700579"/>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10</a:t>
            </a:r>
            <a:endParaRPr lang="en-CA" sz="2000" dirty="0">
              <a:solidFill>
                <a:schemeClr val="tx1"/>
              </a:solidFill>
            </a:endParaRPr>
          </a:p>
        </p:txBody>
      </p:sp>
      <p:sp>
        <p:nvSpPr>
          <p:cNvPr id="61" name="Rectangle 60"/>
          <p:cNvSpPr/>
          <p:nvPr/>
        </p:nvSpPr>
        <p:spPr>
          <a:xfrm>
            <a:off x="11148533" y="5129856"/>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9</a:t>
            </a:r>
          </a:p>
        </p:txBody>
      </p:sp>
      <p:sp>
        <p:nvSpPr>
          <p:cNvPr id="62" name="Rectangle 61"/>
          <p:cNvSpPr/>
          <p:nvPr/>
        </p:nvSpPr>
        <p:spPr>
          <a:xfrm>
            <a:off x="11127581" y="4582782"/>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8</a:t>
            </a:r>
          </a:p>
        </p:txBody>
      </p:sp>
      <p:sp>
        <p:nvSpPr>
          <p:cNvPr id="63" name="Rectangle 62"/>
          <p:cNvSpPr/>
          <p:nvPr/>
        </p:nvSpPr>
        <p:spPr>
          <a:xfrm>
            <a:off x="11148533" y="3961467"/>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7</a:t>
            </a:r>
          </a:p>
        </p:txBody>
      </p:sp>
      <p:sp>
        <p:nvSpPr>
          <p:cNvPr id="64" name="Rectangle 63"/>
          <p:cNvSpPr/>
          <p:nvPr/>
        </p:nvSpPr>
        <p:spPr>
          <a:xfrm>
            <a:off x="11082415" y="1531167"/>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3</a:t>
            </a:r>
            <a:endParaRPr lang="en-CA" sz="2000" dirty="0">
              <a:solidFill>
                <a:schemeClr val="tx1"/>
              </a:solidFill>
            </a:endParaRPr>
          </a:p>
        </p:txBody>
      </p:sp>
      <p:sp>
        <p:nvSpPr>
          <p:cNvPr id="65" name="Rectangle 64"/>
          <p:cNvSpPr/>
          <p:nvPr/>
        </p:nvSpPr>
        <p:spPr>
          <a:xfrm>
            <a:off x="11096712" y="1536365"/>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3</a:t>
            </a:r>
            <a:endParaRPr lang="en-CA" sz="2000" dirty="0">
              <a:solidFill>
                <a:schemeClr val="tx1"/>
              </a:solidFill>
            </a:endParaRPr>
          </a:p>
        </p:txBody>
      </p:sp>
      <p:sp>
        <p:nvSpPr>
          <p:cNvPr id="66" name="Rectangle 65"/>
          <p:cNvSpPr/>
          <p:nvPr/>
        </p:nvSpPr>
        <p:spPr>
          <a:xfrm>
            <a:off x="11103335" y="2141265"/>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4</a:t>
            </a:r>
          </a:p>
        </p:txBody>
      </p:sp>
      <p:sp>
        <p:nvSpPr>
          <p:cNvPr id="67" name="Rectangle 66"/>
          <p:cNvSpPr/>
          <p:nvPr/>
        </p:nvSpPr>
        <p:spPr>
          <a:xfrm>
            <a:off x="11109957" y="2161390"/>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4</a:t>
            </a:r>
          </a:p>
        </p:txBody>
      </p:sp>
      <p:sp>
        <p:nvSpPr>
          <p:cNvPr id="68" name="Rectangle 67"/>
          <p:cNvSpPr/>
          <p:nvPr/>
        </p:nvSpPr>
        <p:spPr>
          <a:xfrm>
            <a:off x="11120538" y="2762976"/>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5</a:t>
            </a:r>
          </a:p>
        </p:txBody>
      </p:sp>
      <p:sp>
        <p:nvSpPr>
          <p:cNvPr id="69" name="Rectangle 68"/>
          <p:cNvSpPr/>
          <p:nvPr/>
        </p:nvSpPr>
        <p:spPr>
          <a:xfrm>
            <a:off x="11137749" y="2754181"/>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5</a:t>
            </a:r>
          </a:p>
        </p:txBody>
      </p:sp>
      <p:sp>
        <p:nvSpPr>
          <p:cNvPr id="70" name="Rectangle 69"/>
          <p:cNvSpPr/>
          <p:nvPr/>
        </p:nvSpPr>
        <p:spPr>
          <a:xfrm>
            <a:off x="11143005" y="3387223"/>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6</a:t>
            </a:r>
          </a:p>
        </p:txBody>
      </p:sp>
      <p:sp>
        <p:nvSpPr>
          <p:cNvPr id="71" name="Rectangle 70"/>
          <p:cNvSpPr/>
          <p:nvPr/>
        </p:nvSpPr>
        <p:spPr>
          <a:xfrm>
            <a:off x="11112422" y="3396348"/>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6</a:t>
            </a:r>
          </a:p>
        </p:txBody>
      </p:sp>
      <p:sp>
        <p:nvSpPr>
          <p:cNvPr id="72" name="Rectangle 71"/>
          <p:cNvSpPr/>
          <p:nvPr/>
        </p:nvSpPr>
        <p:spPr>
          <a:xfrm>
            <a:off x="11137748" y="4000117"/>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7</a:t>
            </a:r>
          </a:p>
        </p:txBody>
      </p:sp>
      <p:sp>
        <p:nvSpPr>
          <p:cNvPr id="73" name="Rectangle 72"/>
          <p:cNvSpPr/>
          <p:nvPr/>
        </p:nvSpPr>
        <p:spPr>
          <a:xfrm>
            <a:off x="11153297" y="3956975"/>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7</a:t>
            </a:r>
          </a:p>
        </p:txBody>
      </p:sp>
      <p:sp>
        <p:nvSpPr>
          <p:cNvPr id="74" name="Rectangle 73"/>
          <p:cNvSpPr/>
          <p:nvPr/>
        </p:nvSpPr>
        <p:spPr>
          <a:xfrm>
            <a:off x="11148533" y="4569736"/>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8</a:t>
            </a:r>
          </a:p>
        </p:txBody>
      </p:sp>
      <p:sp>
        <p:nvSpPr>
          <p:cNvPr id="75" name="Rectangle 74"/>
          <p:cNvSpPr/>
          <p:nvPr/>
        </p:nvSpPr>
        <p:spPr>
          <a:xfrm>
            <a:off x="11137788" y="4577418"/>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8</a:t>
            </a:r>
          </a:p>
        </p:txBody>
      </p:sp>
      <p:sp>
        <p:nvSpPr>
          <p:cNvPr id="76" name="Rectangle 75"/>
          <p:cNvSpPr/>
          <p:nvPr/>
        </p:nvSpPr>
        <p:spPr>
          <a:xfrm>
            <a:off x="11158823" y="5105521"/>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9</a:t>
            </a:r>
          </a:p>
        </p:txBody>
      </p:sp>
      <p:sp>
        <p:nvSpPr>
          <p:cNvPr id="77" name="Rectangle 76"/>
          <p:cNvSpPr/>
          <p:nvPr/>
        </p:nvSpPr>
        <p:spPr>
          <a:xfrm>
            <a:off x="11159173" y="5124065"/>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9</a:t>
            </a:r>
          </a:p>
        </p:txBody>
      </p:sp>
      <p:sp>
        <p:nvSpPr>
          <p:cNvPr id="78" name="Rectangle 77"/>
          <p:cNvSpPr/>
          <p:nvPr/>
        </p:nvSpPr>
        <p:spPr>
          <a:xfrm>
            <a:off x="11158822" y="5722139"/>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10</a:t>
            </a:r>
            <a:endParaRPr lang="en-CA" sz="2000" dirty="0">
              <a:solidFill>
                <a:schemeClr val="tx1"/>
              </a:solidFill>
            </a:endParaRPr>
          </a:p>
        </p:txBody>
      </p:sp>
      <p:sp>
        <p:nvSpPr>
          <p:cNvPr id="79" name="Rectangle 78"/>
          <p:cNvSpPr/>
          <p:nvPr/>
        </p:nvSpPr>
        <p:spPr>
          <a:xfrm>
            <a:off x="11160611" y="5726836"/>
            <a:ext cx="580145" cy="502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rPr>
              <a:t>10</a:t>
            </a:r>
            <a:endParaRPr lang="en-CA" sz="2000" dirty="0">
              <a:solidFill>
                <a:schemeClr val="tx1"/>
              </a:solidFill>
            </a:endParaRPr>
          </a:p>
        </p:txBody>
      </p:sp>
      <p:sp>
        <p:nvSpPr>
          <p:cNvPr id="80" name="Cube 79"/>
          <p:cNvSpPr/>
          <p:nvPr/>
        </p:nvSpPr>
        <p:spPr>
          <a:xfrm>
            <a:off x="620920" y="3450958"/>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1" name="Cube 80"/>
          <p:cNvSpPr/>
          <p:nvPr/>
        </p:nvSpPr>
        <p:spPr>
          <a:xfrm>
            <a:off x="3455703" y="3506917"/>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2" name="Cube 81"/>
          <p:cNvSpPr/>
          <p:nvPr/>
        </p:nvSpPr>
        <p:spPr>
          <a:xfrm>
            <a:off x="1259026" y="3439441"/>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3" name="Cube 82"/>
          <p:cNvSpPr/>
          <p:nvPr/>
        </p:nvSpPr>
        <p:spPr>
          <a:xfrm>
            <a:off x="1964467" y="3439441"/>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4" name="Cube 83"/>
          <p:cNvSpPr/>
          <p:nvPr/>
        </p:nvSpPr>
        <p:spPr>
          <a:xfrm>
            <a:off x="2719395" y="3469205"/>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5" name="Cube 84"/>
          <p:cNvSpPr/>
          <p:nvPr/>
        </p:nvSpPr>
        <p:spPr>
          <a:xfrm>
            <a:off x="620920" y="4257846"/>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6" name="Cube 85"/>
          <p:cNvSpPr/>
          <p:nvPr/>
        </p:nvSpPr>
        <p:spPr>
          <a:xfrm>
            <a:off x="3441360" y="4246329"/>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7" name="Cube 86"/>
          <p:cNvSpPr/>
          <p:nvPr/>
        </p:nvSpPr>
        <p:spPr>
          <a:xfrm>
            <a:off x="1259026" y="4246329"/>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8" name="Cube 87"/>
          <p:cNvSpPr/>
          <p:nvPr/>
        </p:nvSpPr>
        <p:spPr>
          <a:xfrm>
            <a:off x="1964467" y="4246329"/>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89" name="Cube 88"/>
          <p:cNvSpPr/>
          <p:nvPr/>
        </p:nvSpPr>
        <p:spPr>
          <a:xfrm>
            <a:off x="2719395" y="4276093"/>
            <a:ext cx="587828" cy="560676"/>
          </a:xfrm>
          <a:prstGeom prst="cube">
            <a:avLst/>
          </a:prstGeom>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6" name="TextBox 5"/>
          <p:cNvSpPr txBox="1"/>
          <p:nvPr/>
        </p:nvSpPr>
        <p:spPr>
          <a:xfrm>
            <a:off x="1387929" y="1343932"/>
            <a:ext cx="1164366" cy="369332"/>
          </a:xfrm>
          <a:prstGeom prst="rect">
            <a:avLst/>
          </a:prstGeom>
          <a:noFill/>
        </p:spPr>
        <p:txBody>
          <a:bodyPr wrap="square" rtlCol="0">
            <a:spAutoFit/>
          </a:bodyPr>
          <a:lstStyle/>
          <a:p>
            <a:r>
              <a:rPr lang="en-CA" dirty="0" smtClean="0"/>
              <a:t>Whole</a:t>
            </a:r>
            <a:endParaRPr lang="en-CA" dirty="0"/>
          </a:p>
        </p:txBody>
      </p:sp>
      <p:sp>
        <p:nvSpPr>
          <p:cNvPr id="90" name="TextBox 89"/>
          <p:cNvSpPr txBox="1"/>
          <p:nvPr/>
        </p:nvSpPr>
        <p:spPr>
          <a:xfrm>
            <a:off x="4964798" y="1055380"/>
            <a:ext cx="1164366" cy="369332"/>
          </a:xfrm>
          <a:prstGeom prst="rect">
            <a:avLst/>
          </a:prstGeom>
          <a:noFill/>
        </p:spPr>
        <p:txBody>
          <a:bodyPr wrap="square" rtlCol="0">
            <a:spAutoFit/>
          </a:bodyPr>
          <a:lstStyle/>
          <a:p>
            <a:r>
              <a:rPr lang="en-CA" dirty="0" smtClean="0"/>
              <a:t>Parts</a:t>
            </a:r>
            <a:endParaRPr lang="en-CA" dirty="0"/>
          </a:p>
        </p:txBody>
      </p:sp>
      <p:sp>
        <p:nvSpPr>
          <p:cNvPr id="56" name="Rounded Rectangular Callout 55"/>
          <p:cNvSpPr/>
          <p:nvPr/>
        </p:nvSpPr>
        <p:spPr>
          <a:xfrm>
            <a:off x="12276469" y="2680980"/>
            <a:ext cx="1905444" cy="1113132"/>
          </a:xfrm>
          <a:prstGeom prst="wedgeRoundRectCallout">
            <a:avLst>
              <a:gd name="adj1" fmla="val -70016"/>
              <a:gd name="adj2" fmla="val -2523"/>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number cards to make equations.</a:t>
            </a:r>
            <a:endParaRPr lang="en-CA" b="1" dirty="0"/>
          </a:p>
        </p:txBody>
      </p:sp>
      <p:sp>
        <p:nvSpPr>
          <p:cNvPr id="91" name="Rounded Rectangular Callout 90"/>
          <p:cNvSpPr/>
          <p:nvPr/>
        </p:nvSpPr>
        <p:spPr>
          <a:xfrm>
            <a:off x="12428869" y="2833380"/>
            <a:ext cx="1905444" cy="1113132"/>
          </a:xfrm>
          <a:prstGeom prst="wedgeRoundRectCallout">
            <a:avLst>
              <a:gd name="adj1" fmla="val -70016"/>
              <a:gd name="adj2" fmla="val -2523"/>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number cards to make equations.</a:t>
            </a:r>
            <a:endParaRPr lang="en-CA" b="1" dirty="0"/>
          </a:p>
        </p:txBody>
      </p:sp>
      <p:sp>
        <p:nvSpPr>
          <p:cNvPr id="92" name="Rounded Rectangular Callout 91"/>
          <p:cNvSpPr/>
          <p:nvPr/>
        </p:nvSpPr>
        <p:spPr>
          <a:xfrm>
            <a:off x="-1829556" y="2882875"/>
            <a:ext cx="1905444" cy="1113132"/>
          </a:xfrm>
          <a:prstGeom prst="wedgeRoundRectCallout">
            <a:avLst>
              <a:gd name="adj1" fmla="val 62532"/>
              <a:gd name="adj2" fmla="val 26287"/>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blocks to make parts.</a:t>
            </a:r>
            <a:endParaRPr lang="en-CA" b="1" dirty="0"/>
          </a:p>
        </p:txBody>
      </p:sp>
    </p:spTree>
    <p:extLst>
      <p:ext uri="{BB962C8B-B14F-4D97-AF65-F5344CB8AC3E}">
        <p14:creationId xmlns:p14="http://schemas.microsoft.com/office/powerpoint/2010/main" val="273279615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065" y="1097568"/>
            <a:ext cx="10881360" cy="2646365"/>
          </a:xfrm>
          <a:prstGeom prst="rect">
            <a:avLst/>
          </a:prstGeom>
        </p:spPr>
        <p:txBody>
          <a:bodyPr wrap="square">
            <a:spAutoFit/>
          </a:bodyPr>
          <a:lstStyle/>
          <a:p>
            <a:pPr>
              <a:lnSpc>
                <a:spcPct val="106000"/>
              </a:lnSpc>
              <a:spcAft>
                <a:spcPts val="800"/>
              </a:spcAft>
            </a:pPr>
            <a:r>
              <a:rPr lang="en-CA" dirty="0">
                <a:latin typeface="Calibri" panose="020F0502020204030204" pitchFamily="34" charset="0"/>
                <a:ea typeface="Calibri" panose="020F0502020204030204" pitchFamily="34" charset="0"/>
                <a:cs typeface="Calibri" panose="020F0502020204030204" pitchFamily="34" charset="0"/>
              </a:rPr>
              <a:t>Lee has 10 skipping ropes in two baskets.  How many skipping ropes could be in the two baskets?  Show all the possible answers.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CA" b="1" dirty="0">
                <a:latin typeface="Calibri" panose="020F0502020204030204" pitchFamily="34" charset="0"/>
                <a:ea typeface="Calibri" panose="020F0502020204030204" pitchFamily="34" charset="0"/>
                <a:cs typeface="Calibri" panose="020F0502020204030204" pitchFamily="34" charset="0"/>
              </a:rPr>
              <a:t>To solve the problem use:</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Symbol" panose="05050102010706020507" pitchFamily="18" charset="2"/>
              <a:buChar char=""/>
            </a:pPr>
            <a:r>
              <a:rPr lang="en-CA" dirty="0">
                <a:latin typeface="Calibri" panose="020F0502020204030204" pitchFamily="34" charset="0"/>
                <a:ea typeface="Calibri" panose="020F0502020204030204" pitchFamily="34" charset="0"/>
                <a:cs typeface="Calibri" panose="020F0502020204030204" pitchFamily="34" charset="0"/>
              </a:rPr>
              <a:t>Pictures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Symbol" panose="05050102010706020507" pitchFamily="18" charset="2"/>
              <a:buChar char=""/>
            </a:pPr>
            <a:r>
              <a:rPr lang="en-CA" dirty="0">
                <a:latin typeface="Calibri" panose="020F0502020204030204" pitchFamily="34" charset="0"/>
                <a:ea typeface="Calibri" panose="020F0502020204030204" pitchFamily="34" charset="0"/>
                <a:cs typeface="Calibri" panose="020F0502020204030204" pitchFamily="34" charset="0"/>
              </a:rPr>
              <a:t>Counting</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Symbol" panose="05050102010706020507" pitchFamily="18" charset="2"/>
              <a:buChar char=""/>
            </a:pPr>
            <a:r>
              <a:rPr lang="en-CA" dirty="0">
                <a:latin typeface="Calibri" panose="020F0502020204030204" pitchFamily="34" charset="0"/>
                <a:ea typeface="Calibri" panose="020F0502020204030204" pitchFamily="34" charset="0"/>
                <a:cs typeface="Calibri" panose="020F0502020204030204" pitchFamily="34" charset="0"/>
              </a:rPr>
              <a:t>Counters</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Symbol" panose="05050102010706020507" pitchFamily="18" charset="2"/>
              <a:buChar char=""/>
            </a:pPr>
            <a:r>
              <a:rPr lang="en-CA" dirty="0">
                <a:latin typeface="Calibri" panose="020F0502020204030204" pitchFamily="34" charset="0"/>
                <a:ea typeface="Calibri" panose="020F0502020204030204" pitchFamily="34" charset="0"/>
                <a:cs typeface="Calibri" panose="020F0502020204030204" pitchFamily="34" charset="0"/>
              </a:rPr>
              <a:t>Number Path</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Symbol" panose="05050102010706020507" pitchFamily="18" charset="2"/>
              <a:buChar char=""/>
            </a:pPr>
            <a:r>
              <a:rPr lang="en-CA" dirty="0">
                <a:latin typeface="Calibri" panose="020F0502020204030204" pitchFamily="34" charset="0"/>
                <a:ea typeface="Calibri" panose="020F0502020204030204" pitchFamily="34" charset="0"/>
                <a:cs typeface="Calibri" panose="020F0502020204030204" pitchFamily="34" charset="0"/>
              </a:rPr>
              <a:t>Other:</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 Diagonal Corner Rectangle 3">
            <a:extLst>
              <a:ext uri="{FF2B5EF4-FFF2-40B4-BE49-F238E27FC236}">
                <a16:creationId xmlns:a16="http://schemas.microsoft.com/office/drawing/2014/main" id="{BFA02294-7002-6347-BD03-F6D435E893BC}"/>
              </a:ext>
            </a:extLst>
          </p:cNvPr>
          <p:cNvSpPr/>
          <p:nvPr/>
        </p:nvSpPr>
        <p:spPr>
          <a:xfrm>
            <a:off x="81280" y="43916"/>
            <a:ext cx="12110720" cy="6814084"/>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5426E6A3-570D-9245-B1C4-C4CA4683A894}"/>
              </a:ext>
            </a:extLst>
          </p:cNvPr>
          <p:cNvSpPr txBox="1"/>
          <p:nvPr/>
        </p:nvSpPr>
        <p:spPr>
          <a:xfrm>
            <a:off x="1196848" y="266571"/>
            <a:ext cx="2721527" cy="307777"/>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a:t>
            </a:r>
            <a:r>
              <a:rPr kumimoji="0" lang="en-US" sz="1400"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and Consolidation</a:t>
            </a:r>
            <a:endParaRPr kumimoji="0" lang="en-US" sz="14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6" name="Rectangle 26">
            <a:extLst>
              <a:ext uri="{FF2B5EF4-FFF2-40B4-BE49-F238E27FC236}">
                <a16:creationId xmlns:a16="http://schemas.microsoft.com/office/drawing/2014/main" id="{2FFE1002-E844-3642-A0B9-10BEEFD39A80}"/>
              </a:ext>
            </a:extLst>
          </p:cNvPr>
          <p:cNvSpPr/>
          <p:nvPr/>
        </p:nvSpPr>
        <p:spPr>
          <a:xfrm>
            <a:off x="620136" y="2665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1209586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9" y="437422"/>
            <a:ext cx="2326174" cy="420564"/>
          </a:xfrm>
          <a:prstGeom prst="rect">
            <a:avLst/>
          </a:prstGeom>
          <a:solidFill>
            <a:srgbClr val="C00000"/>
          </a:solidFill>
          <a:ln w="28575">
            <a:solidFill>
              <a:srgbClr val="920305"/>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567000" y="1627346"/>
            <a:ext cx="11057997" cy="1446550"/>
          </a:xfrm>
          <a:prstGeom prst="rect">
            <a:avLst/>
          </a:prstGeom>
          <a:noFill/>
        </p:spPr>
        <p:txBody>
          <a:bodyPr wrap="square" rtlCol="0">
            <a:spAutoFit/>
          </a:bodyPr>
          <a:lstStyle/>
          <a:p>
            <a:r>
              <a:rPr lang="en-CA" sz="4400">
                <a:latin typeface="Calibri" panose="020F0502020204030204" pitchFamily="34" charset="0"/>
                <a:ea typeface="Calibri" panose="020F0502020204030204" pitchFamily="34" charset="0"/>
                <a:cs typeface="Times New Roman" panose="02020603050405020304" pitchFamily="18" charset="0"/>
              </a:rPr>
              <a:t>Which pictures make it easy to see five without counting?  Why? </a:t>
            </a:r>
            <a:endParaRPr lang="en-CA" sz="440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rot="5400000">
            <a:off x="5052327" y="2637485"/>
            <a:ext cx="1023962" cy="3224481"/>
          </a:xfrm>
          <a:prstGeom prst="rect">
            <a:avLst/>
          </a:prstGeom>
        </p:spPr>
      </p:pic>
      <p:pic>
        <p:nvPicPr>
          <p:cNvPr id="14" name="Picture 6" descr="Dice Five Icons - Download Free Vector Icons | Noun Project">
            <a:extLst>
              <a:ext uri="{FF2B5EF4-FFF2-40B4-BE49-F238E27FC236}">
                <a16:creationId xmlns:a16="http://schemas.microsoft.com/office/drawing/2014/main" id="{7E046B51-38DD-4633-BE2B-4292FE7C6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85" y="3473894"/>
            <a:ext cx="1861938" cy="186193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9068934" y="3358019"/>
            <a:ext cx="2454831" cy="2504238"/>
            <a:chOff x="9068934" y="3358019"/>
            <a:chExt cx="2454831" cy="2504238"/>
          </a:xfrm>
        </p:grpSpPr>
        <p:sp>
          <p:nvSpPr>
            <p:cNvPr id="2" name="Heart 1"/>
            <p:cNvSpPr/>
            <p:nvPr/>
          </p:nvSpPr>
          <p:spPr>
            <a:xfrm>
              <a:off x="9302200" y="3454083"/>
              <a:ext cx="466531" cy="55027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Heart 14"/>
            <p:cNvSpPr/>
            <p:nvPr/>
          </p:nvSpPr>
          <p:spPr>
            <a:xfrm>
              <a:off x="10268505" y="3358019"/>
              <a:ext cx="466531" cy="55027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Heart 15"/>
            <p:cNvSpPr/>
            <p:nvPr/>
          </p:nvSpPr>
          <p:spPr>
            <a:xfrm>
              <a:off x="9068934" y="4646963"/>
              <a:ext cx="466531" cy="55027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Heart 16"/>
            <p:cNvSpPr/>
            <p:nvPr/>
          </p:nvSpPr>
          <p:spPr>
            <a:xfrm>
              <a:off x="11057234" y="4486569"/>
              <a:ext cx="466531" cy="55027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Heart 17"/>
            <p:cNvSpPr/>
            <p:nvPr/>
          </p:nvSpPr>
          <p:spPr>
            <a:xfrm>
              <a:off x="10081076" y="5311982"/>
              <a:ext cx="466531" cy="55027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 name="Rectangle 5"/>
          <p:cNvSpPr/>
          <p:nvPr/>
        </p:nvSpPr>
        <p:spPr>
          <a:xfrm>
            <a:off x="429208" y="3073896"/>
            <a:ext cx="2780523" cy="278836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1" name="Rectangle 20"/>
          <p:cNvSpPr/>
          <p:nvPr/>
        </p:nvSpPr>
        <p:spPr>
          <a:xfrm>
            <a:off x="3758485" y="3092388"/>
            <a:ext cx="3630098" cy="278836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3" name="Rectangle 22"/>
          <p:cNvSpPr/>
          <p:nvPr/>
        </p:nvSpPr>
        <p:spPr>
          <a:xfrm>
            <a:off x="8509976" y="3132155"/>
            <a:ext cx="3395885" cy="278836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757590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2B2117A-55FE-42B7-8D2C-5EBD4DFCE92A}"/>
              </a:ext>
            </a:extLst>
          </p:cNvPr>
          <p:cNvSpPr txBox="1"/>
          <p:nvPr/>
        </p:nvSpPr>
        <p:spPr>
          <a:xfrm>
            <a:off x="933640" y="216299"/>
            <a:ext cx="2079723"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a:t>
            </a: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out</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pic>
        <p:nvPicPr>
          <p:cNvPr id="2050" name="Picture 2">
            <a:extLst>
              <a:ext uri="{FF2B5EF4-FFF2-40B4-BE49-F238E27FC236}">
                <a16:creationId xmlns:a16="http://schemas.microsoft.com/office/drawing/2014/main" id="{29184A0F-F740-4134-97B0-DB422EE2CC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1500" y="3077942"/>
            <a:ext cx="752147" cy="7521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othes Button Icons - Download Free Vector Icons | Noun Project">
            <a:extLst>
              <a:ext uri="{FF2B5EF4-FFF2-40B4-BE49-F238E27FC236}">
                <a16:creationId xmlns:a16="http://schemas.microsoft.com/office/drawing/2014/main" id="{083CDA28-C172-4023-B111-E178D0A8D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366" y="304793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ircle, Circle Shapes, button, shapes, Clothes Button, Circles, Clothing  Button icon">
            <a:extLst>
              <a:ext uri="{FF2B5EF4-FFF2-40B4-BE49-F238E27FC236}">
                <a16:creationId xmlns:a16="http://schemas.microsoft.com/office/drawing/2014/main" id="{0C938E02-6762-44E5-92D6-CB7920C21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3502" y="1836023"/>
            <a:ext cx="1557667" cy="155766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ewing Button icon PNG and SVG Vector Free Download">
            <a:extLst>
              <a:ext uri="{FF2B5EF4-FFF2-40B4-BE49-F238E27FC236}">
                <a16:creationId xmlns:a16="http://schemas.microsoft.com/office/drawing/2014/main" id="{7A8E4838-5AEC-4CE2-9F22-028CBA8C45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4899" y="3830089"/>
            <a:ext cx="1157206" cy="115720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Icon | Button with cross stitch">
            <a:extLst>
              <a:ext uri="{FF2B5EF4-FFF2-40B4-BE49-F238E27FC236}">
                <a16:creationId xmlns:a16="http://schemas.microsoft.com/office/drawing/2014/main" id="{0DE2B826-9B63-4D04-B2D8-C991C8B156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6921" y="4123176"/>
            <a:ext cx="942153" cy="94215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utton - Free fashion icons">
            <a:extLst>
              <a:ext uri="{FF2B5EF4-FFF2-40B4-BE49-F238E27FC236}">
                <a16:creationId xmlns:a16="http://schemas.microsoft.com/office/drawing/2014/main" id="{65AEFF2F-6439-423D-A078-40C26B26C0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33340" y="3716886"/>
            <a:ext cx="752147" cy="75214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Dominica flag button free image">
            <a:extLst>
              <a:ext uri="{FF2B5EF4-FFF2-40B4-BE49-F238E27FC236}">
                <a16:creationId xmlns:a16="http://schemas.microsoft.com/office/drawing/2014/main" id="{DB2A675B-1631-4CF5-882F-79AD75396D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4987" y="5388138"/>
            <a:ext cx="1058861" cy="10541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F36000D-1222-479E-91AE-3266C38676AF}"/>
              </a:ext>
            </a:extLst>
          </p:cNvPr>
          <p:cNvPicPr>
            <a:picLocks noChangeAspect="1"/>
          </p:cNvPicPr>
          <p:nvPr/>
        </p:nvPicPr>
        <p:blipFill>
          <a:blip r:embed="rId10"/>
          <a:stretch>
            <a:fillRect/>
          </a:stretch>
        </p:blipFill>
        <p:spPr>
          <a:xfrm>
            <a:off x="5911082" y="5065329"/>
            <a:ext cx="1019175" cy="1076325"/>
          </a:xfrm>
          <a:prstGeom prst="rect">
            <a:avLst/>
          </a:prstGeom>
        </p:spPr>
      </p:pic>
      <p:pic>
        <p:nvPicPr>
          <p:cNvPr id="5" name="Picture 4">
            <a:extLst>
              <a:ext uri="{FF2B5EF4-FFF2-40B4-BE49-F238E27FC236}">
                <a16:creationId xmlns:a16="http://schemas.microsoft.com/office/drawing/2014/main" id="{36CE698F-40F6-4D4C-B5F9-F6F589E3DC65}"/>
              </a:ext>
            </a:extLst>
          </p:cNvPr>
          <p:cNvPicPr>
            <a:picLocks noChangeAspect="1"/>
          </p:cNvPicPr>
          <p:nvPr/>
        </p:nvPicPr>
        <p:blipFill>
          <a:blip r:embed="rId11"/>
          <a:stretch>
            <a:fillRect/>
          </a:stretch>
        </p:blipFill>
        <p:spPr>
          <a:xfrm>
            <a:off x="3881539" y="2679285"/>
            <a:ext cx="1155317" cy="1185036"/>
          </a:xfrm>
          <a:prstGeom prst="rect">
            <a:avLst/>
          </a:prstGeom>
        </p:spPr>
      </p:pic>
      <p:pic>
        <p:nvPicPr>
          <p:cNvPr id="2076" name="Picture 28" descr="Light Blue Shirt Button, Shri Ganpati Traders | ID: 11877492897">
            <a:extLst>
              <a:ext uri="{FF2B5EF4-FFF2-40B4-BE49-F238E27FC236}">
                <a16:creationId xmlns:a16="http://schemas.microsoft.com/office/drawing/2014/main" id="{EFFA379D-35E9-4FE5-B542-1A52A63FB28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4218" y="3544572"/>
            <a:ext cx="1157207" cy="1157207"/>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Blue shirt button Stock Photo - 29287257">
            <a:extLst>
              <a:ext uri="{FF2B5EF4-FFF2-40B4-BE49-F238E27FC236}">
                <a16:creationId xmlns:a16="http://schemas.microsoft.com/office/drawing/2014/main" id="{ADC49432-1396-4678-8CC0-D01DE9F2D59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11353" y="5176126"/>
            <a:ext cx="1105091" cy="1105091"/>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a:extLst>
              <a:ext uri="{FF2B5EF4-FFF2-40B4-BE49-F238E27FC236}">
                <a16:creationId xmlns:a16="http://schemas.microsoft.com/office/drawing/2014/main" id="{DC9967DA-A2C7-40C1-A3D9-05395943A1A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33950" y="1003734"/>
            <a:ext cx="1557668" cy="1557668"/>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a:extLst>
              <a:ext uri="{FF2B5EF4-FFF2-40B4-BE49-F238E27FC236}">
                <a16:creationId xmlns:a16="http://schemas.microsoft.com/office/drawing/2014/main" id="{428093B7-4E02-46FA-B31D-9EF332C1B9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43294" y="5155101"/>
            <a:ext cx="1382767" cy="1382767"/>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BUTTON G-5128">
            <a:extLst>
              <a:ext uri="{FF2B5EF4-FFF2-40B4-BE49-F238E27FC236}">
                <a16:creationId xmlns:a16="http://schemas.microsoft.com/office/drawing/2014/main" id="{83B674C0-9453-46EE-B8B2-79CCB226491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44422" y="5105512"/>
            <a:ext cx="1384616" cy="1384616"/>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a:extLst>
              <a:ext uri="{FF2B5EF4-FFF2-40B4-BE49-F238E27FC236}">
                <a16:creationId xmlns:a16="http://schemas.microsoft.com/office/drawing/2014/main" id="{AFEFF253-2671-4C7F-B196-5361AE6CDFA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13903" y="3950195"/>
            <a:ext cx="1155317" cy="1155317"/>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黄色 - Google 画像検索 | Yellow, Shades of yellow, Yellow aesthetic">
            <a:extLst>
              <a:ext uri="{FF2B5EF4-FFF2-40B4-BE49-F238E27FC236}">
                <a16:creationId xmlns:a16="http://schemas.microsoft.com/office/drawing/2014/main" id="{3ECA55DD-69F6-4FBB-AAF6-F8983DF6E81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88526" y="1854031"/>
            <a:ext cx="1315476" cy="1315476"/>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Mother of Pearl Button Roots - sunshine yellow - Yellow Buttonsfavorable  buying at our shop">
            <a:extLst>
              <a:ext uri="{FF2B5EF4-FFF2-40B4-BE49-F238E27FC236}">
                <a16:creationId xmlns:a16="http://schemas.microsoft.com/office/drawing/2014/main" id="{F7540B0F-8B66-4870-821A-459152F8885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1450" y="5038317"/>
            <a:ext cx="820464" cy="820464"/>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Buttontopia - Wood Buttons">
            <a:extLst>
              <a:ext uri="{FF2B5EF4-FFF2-40B4-BE49-F238E27FC236}">
                <a16:creationId xmlns:a16="http://schemas.microsoft.com/office/drawing/2014/main" id="{268FF30C-8FC6-4458-BF44-CC91DC51BC3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660487" y="751755"/>
            <a:ext cx="1043974" cy="936900"/>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2/10pcs 40/50/60mm 6CM Extra Large Wood Buttons Li Brown 4 Holes Round  Sewing Button Embellishments Crafts Scrapbooking Boutons|scrapbooking  boutons|wooden buttonssewing buttons - AliExpress">
            <a:extLst>
              <a:ext uri="{FF2B5EF4-FFF2-40B4-BE49-F238E27FC236}">
                <a16:creationId xmlns:a16="http://schemas.microsoft.com/office/drawing/2014/main" id="{8CFE4617-DFDC-4D4C-9594-E8549EC4C96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01514" y="2175642"/>
            <a:ext cx="1420335" cy="1420335"/>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White Round Garment Plain Button, For Garments, Pratyush Texports | ID:  12193290548">
            <a:extLst>
              <a:ext uri="{FF2B5EF4-FFF2-40B4-BE49-F238E27FC236}">
                <a16:creationId xmlns:a16="http://schemas.microsoft.com/office/drawing/2014/main" id="{6379F842-4FA1-41F2-ACEC-FF2E73D706E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24871" y="5226161"/>
            <a:ext cx="1335616" cy="1335616"/>
          </a:xfrm>
          <a:prstGeom prst="rect">
            <a:avLst/>
          </a:prstGeom>
          <a:noFill/>
          <a:extLst>
            <a:ext uri="{909E8E84-426E-40DD-AFC4-6F175D3DCCD1}">
              <a14:hiddenFill xmlns:a14="http://schemas.microsoft.com/office/drawing/2010/main">
                <a:solidFill>
                  <a:srgbClr val="FFFFFF"/>
                </a:solidFill>
              </a14:hiddenFill>
            </a:ext>
          </a:extLst>
        </p:spPr>
      </p:pic>
      <p:pic>
        <p:nvPicPr>
          <p:cNvPr id="2102" name="Picture 54" descr="Plastic Button, Costume Plastic Button, Plastic Ka Costume Button,  प्लास्टिक बटन in Avinashi Nagar, Tiruppur , B. S. Zippers | ID: 10119889348">
            <a:extLst>
              <a:ext uri="{FF2B5EF4-FFF2-40B4-BE49-F238E27FC236}">
                <a16:creationId xmlns:a16="http://schemas.microsoft.com/office/drawing/2014/main" id="{5B0C594D-5F22-439C-B25A-4A24DD8DE61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043293" y="2511013"/>
            <a:ext cx="1382768" cy="1382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79DA836-C036-4B2D-BAA0-6B3326E01341}"/>
              </a:ext>
            </a:extLst>
          </p:cNvPr>
          <p:cNvPicPr>
            <a:picLocks noChangeAspect="1"/>
          </p:cNvPicPr>
          <p:nvPr/>
        </p:nvPicPr>
        <p:blipFill>
          <a:blip r:embed="rId24"/>
          <a:stretch>
            <a:fillRect/>
          </a:stretch>
        </p:blipFill>
        <p:spPr>
          <a:xfrm>
            <a:off x="5763772" y="1963885"/>
            <a:ext cx="857250" cy="809625"/>
          </a:xfrm>
          <a:prstGeom prst="rect">
            <a:avLst/>
          </a:prstGeom>
        </p:spPr>
      </p:pic>
      <p:pic>
        <p:nvPicPr>
          <p:cNvPr id="2110" name="Picture 62" descr="Clothes Button PNG Image Without Background | Web Icons PNG">
            <a:extLst>
              <a:ext uri="{FF2B5EF4-FFF2-40B4-BE49-F238E27FC236}">
                <a16:creationId xmlns:a16="http://schemas.microsoft.com/office/drawing/2014/main" id="{6C365D34-17CE-4E10-AE38-9DD72A08CEA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056458" y="4789154"/>
            <a:ext cx="883488" cy="895373"/>
          </a:xfrm>
          <a:prstGeom prst="rect">
            <a:avLst/>
          </a:prstGeom>
          <a:noFill/>
          <a:extLst>
            <a:ext uri="{909E8E84-426E-40DD-AFC4-6F175D3DCCD1}">
              <a14:hiddenFill xmlns:a14="http://schemas.microsoft.com/office/drawing/2010/main">
                <a:solidFill>
                  <a:srgbClr val="FFFFFF"/>
                </a:solidFill>
              </a14:hiddenFill>
            </a:ext>
          </a:extLst>
        </p:spPr>
      </p:pic>
      <p:pic>
        <p:nvPicPr>
          <p:cNvPr id="2116" name="Picture 68" descr="Clothes Button PNG Image | Web Icons PNG">
            <a:extLst>
              <a:ext uri="{FF2B5EF4-FFF2-40B4-BE49-F238E27FC236}">
                <a16:creationId xmlns:a16="http://schemas.microsoft.com/office/drawing/2014/main" id="{68E137D2-5051-4657-B4B8-389EE154C6F5}"/>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flipV="1">
            <a:off x="4605179" y="1782477"/>
            <a:ext cx="857251" cy="868784"/>
          </a:xfrm>
          <a:prstGeom prst="rect">
            <a:avLst/>
          </a:prstGeom>
          <a:noFill/>
          <a:extLst>
            <a:ext uri="{909E8E84-426E-40DD-AFC4-6F175D3DCCD1}">
              <a14:hiddenFill xmlns:a14="http://schemas.microsoft.com/office/drawing/2010/main">
                <a:solidFill>
                  <a:srgbClr val="FFFFFF"/>
                </a:solidFill>
              </a14:hiddenFill>
            </a:ext>
          </a:extLst>
        </p:spPr>
      </p:pic>
      <p:sp>
        <p:nvSpPr>
          <p:cNvPr id="42" name="Round Diagonal Corner Rectangle 2">
            <a:extLst>
              <a:ext uri="{FF2B5EF4-FFF2-40B4-BE49-F238E27FC236}">
                <a16:creationId xmlns:a16="http://schemas.microsoft.com/office/drawing/2014/main" id="{82FFE10E-64FC-44B1-8A04-D94C2635BB72}"/>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C33399A6-C4F2-4335-8AF8-3B62FC7FDEBF}"/>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5" name="TextBox 44">
            <a:extLst>
              <a:ext uri="{FF2B5EF4-FFF2-40B4-BE49-F238E27FC236}">
                <a16:creationId xmlns:a16="http://schemas.microsoft.com/office/drawing/2014/main" id="{2C02D990-0EFB-46AE-8659-97DC3FB96734}"/>
              </a:ext>
            </a:extLst>
          </p:cNvPr>
          <p:cNvSpPr txBox="1"/>
          <p:nvPr/>
        </p:nvSpPr>
        <p:spPr>
          <a:xfrm>
            <a:off x="533399" y="1220205"/>
            <a:ext cx="11125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Calibri"/>
              </a:rPr>
              <a:t>Today we will be learning to count collections in different ways.  </a:t>
            </a:r>
          </a:p>
        </p:txBody>
      </p:sp>
    </p:spTree>
    <p:extLst>
      <p:ext uri="{BB962C8B-B14F-4D97-AF65-F5344CB8AC3E}">
        <p14:creationId xmlns:p14="http://schemas.microsoft.com/office/powerpoint/2010/main" val="2919778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F8FEC602-E693-4215-923F-F3B1004FEC31}"/>
              </a:ext>
            </a:extLst>
          </p:cNvPr>
          <p:cNvSpPr txBox="1"/>
          <p:nvPr/>
        </p:nvSpPr>
        <p:spPr>
          <a:xfrm>
            <a:off x="348482" y="1111732"/>
            <a:ext cx="111252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Calibri"/>
              </a:rPr>
              <a:t>My grandma gave me some buttons to add to my collection.  I would like to find out how many buttons there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Calibri"/>
              </a:rPr>
              <a:t>Think about a way we can count this collection of buttons?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prstClr val="black"/>
              </a:solidFill>
              <a:latin typeface="Calibri"/>
            </a:endParaRPr>
          </a:p>
        </p:txBody>
      </p:sp>
      <p:pic>
        <p:nvPicPr>
          <p:cNvPr id="2050" name="Picture 2">
            <a:extLst>
              <a:ext uri="{FF2B5EF4-FFF2-40B4-BE49-F238E27FC236}">
                <a16:creationId xmlns:a16="http://schemas.microsoft.com/office/drawing/2014/main" id="{29184A0F-F740-4134-97B0-DB422EE2CC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811" y="5919531"/>
            <a:ext cx="752147" cy="7521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othes Button Icons - Download Free Vector Icons | Noun Project">
            <a:extLst>
              <a:ext uri="{FF2B5EF4-FFF2-40B4-BE49-F238E27FC236}">
                <a16:creationId xmlns:a16="http://schemas.microsoft.com/office/drawing/2014/main" id="{083CDA28-C172-4023-B111-E178D0A8D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366" y="304793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ircle, Circle Shapes, button, shapes, Clothes Button, Circles, Clothing  Button icon">
            <a:extLst>
              <a:ext uri="{FF2B5EF4-FFF2-40B4-BE49-F238E27FC236}">
                <a16:creationId xmlns:a16="http://schemas.microsoft.com/office/drawing/2014/main" id="{0C938E02-6762-44E5-92D6-CB7920C21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1455" y="3673514"/>
            <a:ext cx="1557667" cy="155766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ewing Button icon PNG and SVG Vector Free Download">
            <a:extLst>
              <a:ext uri="{FF2B5EF4-FFF2-40B4-BE49-F238E27FC236}">
                <a16:creationId xmlns:a16="http://schemas.microsoft.com/office/drawing/2014/main" id="{7A8E4838-5AEC-4CE2-9F22-028CBA8C45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8050" y="3381705"/>
            <a:ext cx="1157206" cy="115720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Icon | Button with cross stitch">
            <a:extLst>
              <a:ext uri="{FF2B5EF4-FFF2-40B4-BE49-F238E27FC236}">
                <a16:creationId xmlns:a16="http://schemas.microsoft.com/office/drawing/2014/main" id="{0DE2B826-9B63-4D04-B2D8-C991C8B156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8334" y="2635805"/>
            <a:ext cx="942153" cy="94215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utton - Free fashion icons">
            <a:extLst>
              <a:ext uri="{FF2B5EF4-FFF2-40B4-BE49-F238E27FC236}">
                <a16:creationId xmlns:a16="http://schemas.microsoft.com/office/drawing/2014/main" id="{65AEFF2F-6439-423D-A078-40C26B26C0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0218" y="5913926"/>
            <a:ext cx="752147" cy="75214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Dominica flag button free image">
            <a:extLst>
              <a:ext uri="{FF2B5EF4-FFF2-40B4-BE49-F238E27FC236}">
                <a16:creationId xmlns:a16="http://schemas.microsoft.com/office/drawing/2014/main" id="{DB2A675B-1631-4CF5-882F-79AD75396D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4987" y="5388138"/>
            <a:ext cx="1058861" cy="10541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F36000D-1222-479E-91AE-3266C38676AF}"/>
              </a:ext>
            </a:extLst>
          </p:cNvPr>
          <p:cNvPicPr>
            <a:picLocks noChangeAspect="1"/>
          </p:cNvPicPr>
          <p:nvPr/>
        </p:nvPicPr>
        <p:blipFill>
          <a:blip r:embed="rId10"/>
          <a:stretch>
            <a:fillRect/>
          </a:stretch>
        </p:blipFill>
        <p:spPr>
          <a:xfrm>
            <a:off x="6257972" y="5176655"/>
            <a:ext cx="1019175" cy="1076325"/>
          </a:xfrm>
          <a:prstGeom prst="rect">
            <a:avLst/>
          </a:prstGeom>
        </p:spPr>
      </p:pic>
      <p:pic>
        <p:nvPicPr>
          <p:cNvPr id="5" name="Picture 4">
            <a:extLst>
              <a:ext uri="{FF2B5EF4-FFF2-40B4-BE49-F238E27FC236}">
                <a16:creationId xmlns:a16="http://schemas.microsoft.com/office/drawing/2014/main" id="{36CE698F-40F6-4D4C-B5F9-F6F589E3DC65}"/>
              </a:ext>
            </a:extLst>
          </p:cNvPr>
          <p:cNvPicPr>
            <a:picLocks noChangeAspect="1"/>
          </p:cNvPicPr>
          <p:nvPr/>
        </p:nvPicPr>
        <p:blipFill>
          <a:blip r:embed="rId11"/>
          <a:stretch>
            <a:fillRect/>
          </a:stretch>
        </p:blipFill>
        <p:spPr>
          <a:xfrm>
            <a:off x="3990829" y="4016898"/>
            <a:ext cx="1155317" cy="1185036"/>
          </a:xfrm>
          <a:prstGeom prst="rect">
            <a:avLst/>
          </a:prstGeom>
        </p:spPr>
      </p:pic>
      <p:pic>
        <p:nvPicPr>
          <p:cNvPr id="2076" name="Picture 28" descr="Light Blue Shirt Button, Shri Ganpati Traders | ID: 11877492897">
            <a:extLst>
              <a:ext uri="{FF2B5EF4-FFF2-40B4-BE49-F238E27FC236}">
                <a16:creationId xmlns:a16="http://schemas.microsoft.com/office/drawing/2014/main" id="{EFFA379D-35E9-4FE5-B542-1A52A63FB28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9059" y="3956651"/>
            <a:ext cx="1157207" cy="1157207"/>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Blue shirt button Stock Photo - 29287257">
            <a:extLst>
              <a:ext uri="{FF2B5EF4-FFF2-40B4-BE49-F238E27FC236}">
                <a16:creationId xmlns:a16="http://schemas.microsoft.com/office/drawing/2014/main" id="{ADC49432-1396-4678-8CC0-D01DE9F2D59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11353" y="5176126"/>
            <a:ext cx="1105091" cy="1105091"/>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a:extLst>
              <a:ext uri="{FF2B5EF4-FFF2-40B4-BE49-F238E27FC236}">
                <a16:creationId xmlns:a16="http://schemas.microsoft.com/office/drawing/2014/main" id="{DC9967DA-A2C7-40C1-A3D9-05395943A1A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22350" y="3556190"/>
            <a:ext cx="1557668" cy="1557668"/>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a:extLst>
              <a:ext uri="{FF2B5EF4-FFF2-40B4-BE49-F238E27FC236}">
                <a16:creationId xmlns:a16="http://schemas.microsoft.com/office/drawing/2014/main" id="{428093B7-4E02-46FA-B31D-9EF332C1B9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43294" y="5155101"/>
            <a:ext cx="1382767" cy="1382767"/>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BUTTON G-5128">
            <a:extLst>
              <a:ext uri="{FF2B5EF4-FFF2-40B4-BE49-F238E27FC236}">
                <a16:creationId xmlns:a16="http://schemas.microsoft.com/office/drawing/2014/main" id="{83B674C0-9453-46EE-B8B2-79CCB226491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67441" y="4509353"/>
            <a:ext cx="1384616" cy="1384616"/>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a:extLst>
              <a:ext uri="{FF2B5EF4-FFF2-40B4-BE49-F238E27FC236}">
                <a16:creationId xmlns:a16="http://schemas.microsoft.com/office/drawing/2014/main" id="{AFEFF253-2671-4C7F-B196-5361AE6CDFA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13903" y="3950195"/>
            <a:ext cx="1155317" cy="1155317"/>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黄色 - Google 画像検索 | Yellow, Shades of yellow, Yellow aesthetic">
            <a:extLst>
              <a:ext uri="{FF2B5EF4-FFF2-40B4-BE49-F238E27FC236}">
                <a16:creationId xmlns:a16="http://schemas.microsoft.com/office/drawing/2014/main" id="{3ECA55DD-69F6-4FBB-AAF6-F8983DF6E81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60487" y="2025574"/>
            <a:ext cx="1315476" cy="1315476"/>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Mother of Pearl Button Roots - sunshine yellow - Yellow Buttonsfavorable  buying at our shop">
            <a:extLst>
              <a:ext uri="{FF2B5EF4-FFF2-40B4-BE49-F238E27FC236}">
                <a16:creationId xmlns:a16="http://schemas.microsoft.com/office/drawing/2014/main" id="{F7540B0F-8B66-4870-821A-459152F8885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1450" y="5038317"/>
            <a:ext cx="820464" cy="820464"/>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Buttontopia - Wood Buttons">
            <a:extLst>
              <a:ext uri="{FF2B5EF4-FFF2-40B4-BE49-F238E27FC236}">
                <a16:creationId xmlns:a16="http://schemas.microsoft.com/office/drawing/2014/main" id="{268FF30C-8FC6-4458-BF44-CC91DC51BC3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63774" y="5784530"/>
            <a:ext cx="1043974" cy="936900"/>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2/10pcs 40/50/60mm 6CM Extra Large Wood Buttons Li Brown 4 Holes Round  Sewing Button Embellishments Crafts Scrapbooking Boutons|scrapbooking  boutons|wooden buttonssewing buttons - AliExpress">
            <a:extLst>
              <a:ext uri="{FF2B5EF4-FFF2-40B4-BE49-F238E27FC236}">
                <a16:creationId xmlns:a16="http://schemas.microsoft.com/office/drawing/2014/main" id="{8CFE4617-DFDC-4D4C-9594-E8549EC4C96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3607" y="2580096"/>
            <a:ext cx="1420335" cy="1420335"/>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White Round Garment Plain Button, For Garments, Pratyush Texports | ID:  12193290548">
            <a:extLst>
              <a:ext uri="{FF2B5EF4-FFF2-40B4-BE49-F238E27FC236}">
                <a16:creationId xmlns:a16="http://schemas.microsoft.com/office/drawing/2014/main" id="{6379F842-4FA1-41F2-ACEC-FF2E73D706E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24871" y="5226161"/>
            <a:ext cx="1335616" cy="1335616"/>
          </a:xfrm>
          <a:prstGeom prst="rect">
            <a:avLst/>
          </a:prstGeom>
          <a:noFill/>
          <a:extLst>
            <a:ext uri="{909E8E84-426E-40DD-AFC4-6F175D3DCCD1}">
              <a14:hiddenFill xmlns:a14="http://schemas.microsoft.com/office/drawing/2010/main">
                <a:solidFill>
                  <a:srgbClr val="FFFFFF"/>
                </a:solidFill>
              </a14:hiddenFill>
            </a:ext>
          </a:extLst>
        </p:spPr>
      </p:pic>
      <p:pic>
        <p:nvPicPr>
          <p:cNvPr id="2102" name="Picture 54" descr="Plastic Button, Costume Plastic Button, Plastic Ka Costume Button,  प्लास्टिक बटन in Avinashi Nagar, Tiruppur , B. S. Zippers | ID: 10119889348">
            <a:extLst>
              <a:ext uri="{FF2B5EF4-FFF2-40B4-BE49-F238E27FC236}">
                <a16:creationId xmlns:a16="http://schemas.microsoft.com/office/drawing/2014/main" id="{5B0C594D-5F22-439C-B25A-4A24DD8DE61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01551" y="2111154"/>
            <a:ext cx="1382768" cy="1382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79DA836-C036-4B2D-BAA0-6B3326E01341}"/>
              </a:ext>
            </a:extLst>
          </p:cNvPr>
          <p:cNvPicPr>
            <a:picLocks noChangeAspect="1"/>
          </p:cNvPicPr>
          <p:nvPr/>
        </p:nvPicPr>
        <p:blipFill>
          <a:blip r:embed="rId24"/>
          <a:stretch>
            <a:fillRect/>
          </a:stretch>
        </p:blipFill>
        <p:spPr>
          <a:xfrm>
            <a:off x="9760132" y="1613456"/>
            <a:ext cx="857250" cy="809625"/>
          </a:xfrm>
          <a:prstGeom prst="rect">
            <a:avLst/>
          </a:prstGeom>
        </p:spPr>
      </p:pic>
      <p:pic>
        <p:nvPicPr>
          <p:cNvPr id="2110" name="Picture 62" descr="Clothes Button PNG Image Without Background | Web Icons PNG">
            <a:extLst>
              <a:ext uri="{FF2B5EF4-FFF2-40B4-BE49-F238E27FC236}">
                <a16:creationId xmlns:a16="http://schemas.microsoft.com/office/drawing/2014/main" id="{6C365D34-17CE-4E10-AE38-9DD72A08CEA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721691" y="5474240"/>
            <a:ext cx="883488" cy="895373"/>
          </a:xfrm>
          <a:prstGeom prst="rect">
            <a:avLst/>
          </a:prstGeom>
          <a:noFill/>
          <a:extLst>
            <a:ext uri="{909E8E84-426E-40DD-AFC4-6F175D3DCCD1}">
              <a14:hiddenFill xmlns:a14="http://schemas.microsoft.com/office/drawing/2010/main">
                <a:solidFill>
                  <a:srgbClr val="FFFFFF"/>
                </a:solidFill>
              </a14:hiddenFill>
            </a:ext>
          </a:extLst>
        </p:spPr>
      </p:pic>
      <p:pic>
        <p:nvPicPr>
          <p:cNvPr id="2116" name="Picture 68" descr="Clothes Button PNG Image | Web Icons PNG">
            <a:extLst>
              <a:ext uri="{FF2B5EF4-FFF2-40B4-BE49-F238E27FC236}">
                <a16:creationId xmlns:a16="http://schemas.microsoft.com/office/drawing/2014/main" id="{68E137D2-5051-4657-B4B8-389EE154C6F5}"/>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flipV="1">
            <a:off x="4163435" y="3011961"/>
            <a:ext cx="857251" cy="868784"/>
          </a:xfrm>
          <a:prstGeom prst="rect">
            <a:avLst/>
          </a:prstGeom>
          <a:noFill/>
          <a:extLst>
            <a:ext uri="{909E8E84-426E-40DD-AFC4-6F175D3DCCD1}">
              <a14:hiddenFill xmlns:a14="http://schemas.microsoft.com/office/drawing/2010/main">
                <a:solidFill>
                  <a:srgbClr val="FFFFFF"/>
                </a:solidFill>
              </a14:hiddenFill>
            </a:ext>
          </a:extLst>
        </p:spPr>
      </p:pic>
      <p:sp>
        <p:nvSpPr>
          <p:cNvPr id="42" name="Round Diagonal Corner Rectangle 2">
            <a:extLst>
              <a:ext uri="{FF2B5EF4-FFF2-40B4-BE49-F238E27FC236}">
                <a16:creationId xmlns:a16="http://schemas.microsoft.com/office/drawing/2014/main" id="{82FFE10E-64FC-44B1-8A04-D94C2635BB72}"/>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C33399A6-C4F2-4335-8AF8-3B62FC7FDEBF}"/>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4" name="TextBox 43">
            <a:extLst>
              <a:ext uri="{FF2B5EF4-FFF2-40B4-BE49-F238E27FC236}">
                <a16:creationId xmlns:a16="http://schemas.microsoft.com/office/drawing/2014/main" id="{02B2117A-55FE-42B7-8D2C-5EBD4DFCE92A}"/>
              </a:ext>
            </a:extLst>
          </p:cNvPr>
          <p:cNvSpPr txBox="1"/>
          <p:nvPr/>
        </p:nvSpPr>
        <p:spPr>
          <a:xfrm>
            <a:off x="1005665" y="294136"/>
            <a:ext cx="1350077" cy="374398"/>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out </a:t>
            </a:r>
          </a:p>
        </p:txBody>
      </p:sp>
    </p:spTree>
    <p:extLst>
      <p:ext uri="{BB962C8B-B14F-4D97-AF65-F5344CB8AC3E}">
        <p14:creationId xmlns:p14="http://schemas.microsoft.com/office/powerpoint/2010/main" val="763186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F8FEC602-E693-4215-923F-F3B1004FEC31}"/>
              </a:ext>
            </a:extLst>
          </p:cNvPr>
          <p:cNvSpPr txBox="1"/>
          <p:nvPr/>
        </p:nvSpPr>
        <p:spPr>
          <a:xfrm>
            <a:off x="386647" y="1174161"/>
            <a:ext cx="5854915"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Calibri"/>
              </a:rPr>
              <a:t>How could we count the buttons?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Calibri"/>
              </a:rPr>
              <a:t>What  strategy could we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Calibri"/>
              </a:rPr>
              <a:t>How can we record the way we counted?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a:solidFill>
                  <a:prstClr val="black"/>
                </a:solidFill>
                <a:latin typeface="Calibri"/>
              </a:rPr>
              <a:t>Can we count the buttons another way?</a:t>
            </a:r>
            <a:endParaRPr kumimoji="0" lang="en-US"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prstClr val="black"/>
              </a:solidFill>
              <a:latin typeface="Calibri"/>
            </a:endParaRPr>
          </a:p>
        </p:txBody>
      </p:sp>
      <p:pic>
        <p:nvPicPr>
          <p:cNvPr id="2050" name="Picture 2">
            <a:extLst>
              <a:ext uri="{FF2B5EF4-FFF2-40B4-BE49-F238E27FC236}">
                <a16:creationId xmlns:a16="http://schemas.microsoft.com/office/drawing/2014/main" id="{29184A0F-F740-4134-97B0-DB422EE2CC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6031" y="351702"/>
            <a:ext cx="752147" cy="7521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othes Button Icons - Download Free Vector Icons | Noun Project">
            <a:extLst>
              <a:ext uri="{FF2B5EF4-FFF2-40B4-BE49-F238E27FC236}">
                <a16:creationId xmlns:a16="http://schemas.microsoft.com/office/drawing/2014/main" id="{083CDA28-C172-4023-B111-E178D0A8D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6942" y="306439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ircle, Circle Shapes, button, shapes, Clothes Button, Circles, Clothing  Button icon">
            <a:extLst>
              <a:ext uri="{FF2B5EF4-FFF2-40B4-BE49-F238E27FC236}">
                <a16:creationId xmlns:a16="http://schemas.microsoft.com/office/drawing/2014/main" id="{0C938E02-6762-44E5-92D6-CB7920C21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3625" y="3769935"/>
            <a:ext cx="1557667" cy="155766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ewing Button icon PNG and SVG Vector Free Download">
            <a:extLst>
              <a:ext uri="{FF2B5EF4-FFF2-40B4-BE49-F238E27FC236}">
                <a16:creationId xmlns:a16="http://schemas.microsoft.com/office/drawing/2014/main" id="{7A8E4838-5AEC-4CE2-9F22-028CBA8C45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2294" y="3833863"/>
            <a:ext cx="1157206" cy="115720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Icon | Button with cross stitch">
            <a:extLst>
              <a:ext uri="{FF2B5EF4-FFF2-40B4-BE49-F238E27FC236}">
                <a16:creationId xmlns:a16="http://schemas.microsoft.com/office/drawing/2014/main" id="{0DE2B826-9B63-4D04-B2D8-C991C8B156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8334" y="2635805"/>
            <a:ext cx="942153" cy="94215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utton - Free fashion icons">
            <a:extLst>
              <a:ext uri="{FF2B5EF4-FFF2-40B4-BE49-F238E27FC236}">
                <a16:creationId xmlns:a16="http://schemas.microsoft.com/office/drawing/2014/main" id="{65AEFF2F-6439-423D-A078-40C26B26C0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40370" y="344287"/>
            <a:ext cx="752147" cy="75214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Dominica flag button free image">
            <a:extLst>
              <a:ext uri="{FF2B5EF4-FFF2-40B4-BE49-F238E27FC236}">
                <a16:creationId xmlns:a16="http://schemas.microsoft.com/office/drawing/2014/main" id="{DB2A675B-1631-4CF5-882F-79AD75396D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4987" y="5388138"/>
            <a:ext cx="1058861" cy="10541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F36000D-1222-479E-91AE-3266C38676AF}"/>
              </a:ext>
            </a:extLst>
          </p:cNvPr>
          <p:cNvPicPr>
            <a:picLocks noChangeAspect="1"/>
          </p:cNvPicPr>
          <p:nvPr/>
        </p:nvPicPr>
        <p:blipFill>
          <a:blip r:embed="rId10"/>
          <a:stretch>
            <a:fillRect/>
          </a:stretch>
        </p:blipFill>
        <p:spPr>
          <a:xfrm>
            <a:off x="5994491" y="5301026"/>
            <a:ext cx="1019175" cy="1076325"/>
          </a:xfrm>
          <a:prstGeom prst="rect">
            <a:avLst/>
          </a:prstGeom>
        </p:spPr>
      </p:pic>
      <p:pic>
        <p:nvPicPr>
          <p:cNvPr id="5" name="Picture 4">
            <a:extLst>
              <a:ext uri="{FF2B5EF4-FFF2-40B4-BE49-F238E27FC236}">
                <a16:creationId xmlns:a16="http://schemas.microsoft.com/office/drawing/2014/main" id="{36CE698F-40F6-4D4C-B5F9-F6F589E3DC65}"/>
              </a:ext>
            </a:extLst>
          </p:cNvPr>
          <p:cNvPicPr>
            <a:picLocks noChangeAspect="1"/>
          </p:cNvPicPr>
          <p:nvPr/>
        </p:nvPicPr>
        <p:blipFill>
          <a:blip r:embed="rId11"/>
          <a:stretch>
            <a:fillRect/>
          </a:stretch>
        </p:blipFill>
        <p:spPr>
          <a:xfrm>
            <a:off x="3990829" y="4016898"/>
            <a:ext cx="1155317" cy="1185036"/>
          </a:xfrm>
          <a:prstGeom prst="rect">
            <a:avLst/>
          </a:prstGeom>
        </p:spPr>
      </p:pic>
      <p:pic>
        <p:nvPicPr>
          <p:cNvPr id="2076" name="Picture 28" descr="Light Blue Shirt Button, Shri Ganpati Traders | ID: 11877492897">
            <a:extLst>
              <a:ext uri="{FF2B5EF4-FFF2-40B4-BE49-F238E27FC236}">
                <a16:creationId xmlns:a16="http://schemas.microsoft.com/office/drawing/2014/main" id="{EFFA379D-35E9-4FE5-B542-1A52A63FB28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61848" y="1169104"/>
            <a:ext cx="1157207" cy="1157207"/>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Blue shirt button Stock Photo - 29287257">
            <a:extLst>
              <a:ext uri="{FF2B5EF4-FFF2-40B4-BE49-F238E27FC236}">
                <a16:creationId xmlns:a16="http://schemas.microsoft.com/office/drawing/2014/main" id="{ADC49432-1396-4678-8CC0-D01DE9F2D59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11353" y="5176126"/>
            <a:ext cx="1105091" cy="1105091"/>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a:extLst>
              <a:ext uri="{FF2B5EF4-FFF2-40B4-BE49-F238E27FC236}">
                <a16:creationId xmlns:a16="http://schemas.microsoft.com/office/drawing/2014/main" id="{DC9967DA-A2C7-40C1-A3D9-05395943A1A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22350" y="3556190"/>
            <a:ext cx="1557668" cy="1557668"/>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a:extLst>
              <a:ext uri="{FF2B5EF4-FFF2-40B4-BE49-F238E27FC236}">
                <a16:creationId xmlns:a16="http://schemas.microsoft.com/office/drawing/2014/main" id="{428093B7-4E02-46FA-B31D-9EF332C1B9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43294" y="5155101"/>
            <a:ext cx="1382767" cy="1382767"/>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BUTTON G-5128">
            <a:extLst>
              <a:ext uri="{FF2B5EF4-FFF2-40B4-BE49-F238E27FC236}">
                <a16:creationId xmlns:a16="http://schemas.microsoft.com/office/drawing/2014/main" id="{83B674C0-9453-46EE-B8B2-79CCB226491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80070" y="5094424"/>
            <a:ext cx="1384616" cy="1384616"/>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a:extLst>
              <a:ext uri="{FF2B5EF4-FFF2-40B4-BE49-F238E27FC236}">
                <a16:creationId xmlns:a16="http://schemas.microsoft.com/office/drawing/2014/main" id="{AFEFF253-2671-4C7F-B196-5361AE6CDFA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13903" y="3950195"/>
            <a:ext cx="1155317" cy="1155317"/>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黄色 - Google 画像検索 | Yellow, Shades of yellow, Yellow aesthetic">
            <a:extLst>
              <a:ext uri="{FF2B5EF4-FFF2-40B4-BE49-F238E27FC236}">
                <a16:creationId xmlns:a16="http://schemas.microsoft.com/office/drawing/2014/main" id="{3ECA55DD-69F6-4FBB-AAF6-F8983DF6E81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60487" y="2025574"/>
            <a:ext cx="1315476" cy="1315476"/>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Mother of Pearl Button Roots - sunshine yellow - Yellow Buttonsfavorable  buying at our shop">
            <a:extLst>
              <a:ext uri="{FF2B5EF4-FFF2-40B4-BE49-F238E27FC236}">
                <a16:creationId xmlns:a16="http://schemas.microsoft.com/office/drawing/2014/main" id="{F7540B0F-8B66-4870-821A-459152F8885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90712" y="5301026"/>
            <a:ext cx="820464" cy="820464"/>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Buttontopia - Wood Buttons">
            <a:extLst>
              <a:ext uri="{FF2B5EF4-FFF2-40B4-BE49-F238E27FC236}">
                <a16:creationId xmlns:a16="http://schemas.microsoft.com/office/drawing/2014/main" id="{268FF30C-8FC6-4458-BF44-CC91DC51BC3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219866" y="281711"/>
            <a:ext cx="1043974" cy="936900"/>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2/10pcs 40/50/60mm 6CM Extra Large Wood Buttons Li Brown 4 Holes Round  Sewing Button Embellishments Crafts Scrapbooking Boutons|scrapbooking  boutons|wooden buttonssewing buttons - AliExpress">
            <a:extLst>
              <a:ext uri="{FF2B5EF4-FFF2-40B4-BE49-F238E27FC236}">
                <a16:creationId xmlns:a16="http://schemas.microsoft.com/office/drawing/2014/main" id="{8CFE4617-DFDC-4D4C-9594-E8549EC4C96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1746" y="3781599"/>
            <a:ext cx="1420335" cy="1420335"/>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White Round Garment Plain Button, For Garments, Pratyush Texports | ID:  12193290548">
            <a:extLst>
              <a:ext uri="{FF2B5EF4-FFF2-40B4-BE49-F238E27FC236}">
                <a16:creationId xmlns:a16="http://schemas.microsoft.com/office/drawing/2014/main" id="{6379F842-4FA1-41F2-ACEC-FF2E73D706E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53802" y="5336150"/>
            <a:ext cx="1335616" cy="1335616"/>
          </a:xfrm>
          <a:prstGeom prst="rect">
            <a:avLst/>
          </a:prstGeom>
          <a:noFill/>
          <a:extLst>
            <a:ext uri="{909E8E84-426E-40DD-AFC4-6F175D3DCCD1}">
              <a14:hiddenFill xmlns:a14="http://schemas.microsoft.com/office/drawing/2010/main">
                <a:solidFill>
                  <a:srgbClr val="FFFFFF"/>
                </a:solidFill>
              </a14:hiddenFill>
            </a:ext>
          </a:extLst>
        </p:spPr>
      </p:pic>
      <p:pic>
        <p:nvPicPr>
          <p:cNvPr id="2102" name="Picture 54" descr="Plastic Button, Costume Plastic Button, Plastic Ka Costume Button,  प्लास्टिक बटन in Avinashi Nagar, Tiruppur , B. S. Zippers | ID: 10119889348">
            <a:extLst>
              <a:ext uri="{FF2B5EF4-FFF2-40B4-BE49-F238E27FC236}">
                <a16:creationId xmlns:a16="http://schemas.microsoft.com/office/drawing/2014/main" id="{5B0C594D-5F22-439C-B25A-4A24DD8DE61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01551" y="2111154"/>
            <a:ext cx="1382768" cy="1382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79DA836-C036-4B2D-BAA0-6B3326E01341}"/>
              </a:ext>
            </a:extLst>
          </p:cNvPr>
          <p:cNvPicPr>
            <a:picLocks noChangeAspect="1"/>
          </p:cNvPicPr>
          <p:nvPr/>
        </p:nvPicPr>
        <p:blipFill>
          <a:blip r:embed="rId24"/>
          <a:stretch>
            <a:fillRect/>
          </a:stretch>
        </p:blipFill>
        <p:spPr>
          <a:xfrm>
            <a:off x="7870928" y="1550858"/>
            <a:ext cx="857250" cy="809625"/>
          </a:xfrm>
          <a:prstGeom prst="rect">
            <a:avLst/>
          </a:prstGeom>
        </p:spPr>
      </p:pic>
      <p:pic>
        <p:nvPicPr>
          <p:cNvPr id="2110" name="Picture 62" descr="Clothes Button PNG Image Without Background | Web Icons PNG">
            <a:extLst>
              <a:ext uri="{FF2B5EF4-FFF2-40B4-BE49-F238E27FC236}">
                <a16:creationId xmlns:a16="http://schemas.microsoft.com/office/drawing/2014/main" id="{6C365D34-17CE-4E10-AE38-9DD72A08CEA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721691" y="5474240"/>
            <a:ext cx="883488" cy="895373"/>
          </a:xfrm>
          <a:prstGeom prst="rect">
            <a:avLst/>
          </a:prstGeom>
          <a:noFill/>
          <a:extLst>
            <a:ext uri="{909E8E84-426E-40DD-AFC4-6F175D3DCCD1}">
              <a14:hiddenFill xmlns:a14="http://schemas.microsoft.com/office/drawing/2010/main">
                <a:solidFill>
                  <a:srgbClr val="FFFFFF"/>
                </a:solidFill>
              </a14:hiddenFill>
            </a:ext>
          </a:extLst>
        </p:spPr>
      </p:pic>
      <p:pic>
        <p:nvPicPr>
          <p:cNvPr id="2116" name="Picture 68" descr="Clothes Button PNG Image | Web Icons PNG">
            <a:extLst>
              <a:ext uri="{FF2B5EF4-FFF2-40B4-BE49-F238E27FC236}">
                <a16:creationId xmlns:a16="http://schemas.microsoft.com/office/drawing/2014/main" id="{68E137D2-5051-4657-B4B8-389EE154C6F5}"/>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flipV="1">
            <a:off x="6504079" y="1521278"/>
            <a:ext cx="857251" cy="868784"/>
          </a:xfrm>
          <a:prstGeom prst="rect">
            <a:avLst/>
          </a:prstGeom>
          <a:noFill/>
          <a:extLst>
            <a:ext uri="{909E8E84-426E-40DD-AFC4-6F175D3DCCD1}">
              <a14:hiddenFill xmlns:a14="http://schemas.microsoft.com/office/drawing/2010/main">
                <a:solidFill>
                  <a:srgbClr val="FFFFFF"/>
                </a:solidFill>
              </a14:hiddenFill>
            </a:ext>
          </a:extLst>
        </p:spPr>
      </p:pic>
      <p:sp>
        <p:nvSpPr>
          <p:cNvPr id="42" name="Round Diagonal Corner Rectangle 2">
            <a:extLst>
              <a:ext uri="{FF2B5EF4-FFF2-40B4-BE49-F238E27FC236}">
                <a16:creationId xmlns:a16="http://schemas.microsoft.com/office/drawing/2014/main" id="{82FFE10E-64FC-44B1-8A04-D94C2635BB72}"/>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C33399A6-C4F2-4335-8AF8-3B62FC7FDEBF}"/>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4" name="TextBox 43">
            <a:extLst>
              <a:ext uri="{FF2B5EF4-FFF2-40B4-BE49-F238E27FC236}">
                <a16:creationId xmlns:a16="http://schemas.microsoft.com/office/drawing/2014/main" id="{02B2117A-55FE-42B7-8D2C-5EBD4DFCE92A}"/>
              </a:ext>
            </a:extLst>
          </p:cNvPr>
          <p:cNvSpPr txBox="1"/>
          <p:nvPr/>
        </p:nvSpPr>
        <p:spPr>
          <a:xfrm>
            <a:off x="1036958" y="437422"/>
            <a:ext cx="1504764" cy="420564"/>
          </a:xfrm>
          <a:prstGeom prst="rect">
            <a:avLst/>
          </a:prstGeom>
          <a:solidFill>
            <a:srgbClr val="C00000"/>
          </a:solidFill>
          <a:ln w="28575">
            <a:solidFill>
              <a:srgbClr val="920305"/>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out </a:t>
            </a:r>
          </a:p>
        </p:txBody>
      </p:sp>
      <p:sp>
        <p:nvSpPr>
          <p:cNvPr id="31" name="Rounded Rectangular Callout 30"/>
          <p:cNvSpPr/>
          <p:nvPr/>
        </p:nvSpPr>
        <p:spPr>
          <a:xfrm>
            <a:off x="11888321" y="647704"/>
            <a:ext cx="1587151" cy="1057751"/>
          </a:xfrm>
          <a:prstGeom prst="wedgeRoundRectCallout">
            <a:avLst>
              <a:gd name="adj1" fmla="val -49746"/>
              <a:gd name="adj2" fmla="val 68196"/>
              <a:gd name="adj3" fmla="val 16667"/>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CA" dirty="0" smtClean="0">
                <a:solidFill>
                  <a:schemeClr val="tx1"/>
                </a:solidFill>
              </a:rPr>
              <a:t>Move the buttons.</a:t>
            </a:r>
            <a:endParaRPr lang="en-CA" dirty="0">
              <a:solidFill>
                <a:schemeClr val="tx1"/>
              </a:solidFill>
            </a:endParaRPr>
          </a:p>
        </p:txBody>
      </p:sp>
    </p:spTree>
    <p:extLst>
      <p:ext uri="{BB962C8B-B14F-4D97-AF65-F5344CB8AC3E}">
        <p14:creationId xmlns:p14="http://schemas.microsoft.com/office/powerpoint/2010/main" val="3526181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F8FEC602-E693-4215-923F-F3B1004FEC31}"/>
              </a:ext>
            </a:extLst>
          </p:cNvPr>
          <p:cNvSpPr txBox="1"/>
          <p:nvPr/>
        </p:nvSpPr>
        <p:spPr>
          <a:xfrm>
            <a:off x="407681" y="1430388"/>
            <a:ext cx="58549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Calibri"/>
              </a:rPr>
              <a:t>Let’s record how we counted.</a:t>
            </a:r>
            <a:endParaRPr kumimoji="0" lang="en-US"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prstClr val="black"/>
              </a:solidFill>
              <a:latin typeface="Calibri"/>
            </a:endParaRPr>
          </a:p>
        </p:txBody>
      </p:sp>
      <p:pic>
        <p:nvPicPr>
          <p:cNvPr id="2050" name="Picture 2">
            <a:extLst>
              <a:ext uri="{FF2B5EF4-FFF2-40B4-BE49-F238E27FC236}">
                <a16:creationId xmlns:a16="http://schemas.microsoft.com/office/drawing/2014/main" id="{29184A0F-F740-4134-97B0-DB422EE2CC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6031" y="351702"/>
            <a:ext cx="752147" cy="7521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othes Button Icons - Download Free Vector Icons | Noun Project">
            <a:extLst>
              <a:ext uri="{FF2B5EF4-FFF2-40B4-BE49-F238E27FC236}">
                <a16:creationId xmlns:a16="http://schemas.microsoft.com/office/drawing/2014/main" id="{083CDA28-C172-4023-B111-E178D0A8D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194" y="188860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ircle, Circle Shapes, button, shapes, Clothes Button, Circles, Clothing  Button icon">
            <a:extLst>
              <a:ext uri="{FF2B5EF4-FFF2-40B4-BE49-F238E27FC236}">
                <a16:creationId xmlns:a16="http://schemas.microsoft.com/office/drawing/2014/main" id="{0C938E02-6762-44E5-92D6-CB7920C21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9374" y="4006983"/>
            <a:ext cx="1557667" cy="155766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ewing Button icon PNG and SVG Vector Free Download">
            <a:extLst>
              <a:ext uri="{FF2B5EF4-FFF2-40B4-BE49-F238E27FC236}">
                <a16:creationId xmlns:a16="http://schemas.microsoft.com/office/drawing/2014/main" id="{7A8E4838-5AEC-4CE2-9F22-028CBA8C45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2294" y="3833863"/>
            <a:ext cx="1157206" cy="115720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Icon | Button with cross stitch">
            <a:extLst>
              <a:ext uri="{FF2B5EF4-FFF2-40B4-BE49-F238E27FC236}">
                <a16:creationId xmlns:a16="http://schemas.microsoft.com/office/drawing/2014/main" id="{0DE2B826-9B63-4D04-B2D8-C991C8B156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8334" y="2635805"/>
            <a:ext cx="942153" cy="94215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utton - Free fashion icons">
            <a:extLst>
              <a:ext uri="{FF2B5EF4-FFF2-40B4-BE49-F238E27FC236}">
                <a16:creationId xmlns:a16="http://schemas.microsoft.com/office/drawing/2014/main" id="{65AEFF2F-6439-423D-A078-40C26B26C0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40370" y="344287"/>
            <a:ext cx="752147" cy="75214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Dominica flag button free image">
            <a:extLst>
              <a:ext uri="{FF2B5EF4-FFF2-40B4-BE49-F238E27FC236}">
                <a16:creationId xmlns:a16="http://schemas.microsoft.com/office/drawing/2014/main" id="{DB2A675B-1631-4CF5-882F-79AD75396D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4987" y="5388138"/>
            <a:ext cx="1058861" cy="10541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F36000D-1222-479E-91AE-3266C38676AF}"/>
              </a:ext>
            </a:extLst>
          </p:cNvPr>
          <p:cNvPicPr>
            <a:picLocks noChangeAspect="1"/>
          </p:cNvPicPr>
          <p:nvPr/>
        </p:nvPicPr>
        <p:blipFill>
          <a:blip r:embed="rId10"/>
          <a:stretch>
            <a:fillRect/>
          </a:stretch>
        </p:blipFill>
        <p:spPr>
          <a:xfrm>
            <a:off x="1214034" y="2212630"/>
            <a:ext cx="1019175" cy="1076325"/>
          </a:xfrm>
          <a:prstGeom prst="rect">
            <a:avLst/>
          </a:prstGeom>
        </p:spPr>
      </p:pic>
      <p:pic>
        <p:nvPicPr>
          <p:cNvPr id="5" name="Picture 4">
            <a:extLst>
              <a:ext uri="{FF2B5EF4-FFF2-40B4-BE49-F238E27FC236}">
                <a16:creationId xmlns:a16="http://schemas.microsoft.com/office/drawing/2014/main" id="{36CE698F-40F6-4D4C-B5F9-F6F589E3DC65}"/>
              </a:ext>
            </a:extLst>
          </p:cNvPr>
          <p:cNvPicPr>
            <a:picLocks noChangeAspect="1"/>
          </p:cNvPicPr>
          <p:nvPr/>
        </p:nvPicPr>
        <p:blipFill>
          <a:blip r:embed="rId11"/>
          <a:stretch>
            <a:fillRect/>
          </a:stretch>
        </p:blipFill>
        <p:spPr>
          <a:xfrm>
            <a:off x="3990829" y="4016898"/>
            <a:ext cx="1155317" cy="1185036"/>
          </a:xfrm>
          <a:prstGeom prst="rect">
            <a:avLst/>
          </a:prstGeom>
        </p:spPr>
      </p:pic>
      <p:pic>
        <p:nvPicPr>
          <p:cNvPr id="2076" name="Picture 28" descr="Light Blue Shirt Button, Shri Ganpati Traders | ID: 11877492897">
            <a:extLst>
              <a:ext uri="{FF2B5EF4-FFF2-40B4-BE49-F238E27FC236}">
                <a16:creationId xmlns:a16="http://schemas.microsoft.com/office/drawing/2014/main" id="{EFFA379D-35E9-4FE5-B542-1A52A63FB28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03501" y="2540503"/>
            <a:ext cx="1157207" cy="1157207"/>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Blue shirt button Stock Photo - 29287257">
            <a:extLst>
              <a:ext uri="{FF2B5EF4-FFF2-40B4-BE49-F238E27FC236}">
                <a16:creationId xmlns:a16="http://schemas.microsoft.com/office/drawing/2014/main" id="{ADC49432-1396-4678-8CC0-D01DE9F2D59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11353" y="5176126"/>
            <a:ext cx="1105091" cy="1105091"/>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a:extLst>
              <a:ext uri="{FF2B5EF4-FFF2-40B4-BE49-F238E27FC236}">
                <a16:creationId xmlns:a16="http://schemas.microsoft.com/office/drawing/2014/main" id="{DC9967DA-A2C7-40C1-A3D9-05395943A1A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22350" y="3556190"/>
            <a:ext cx="1557668" cy="1557668"/>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a:extLst>
              <a:ext uri="{FF2B5EF4-FFF2-40B4-BE49-F238E27FC236}">
                <a16:creationId xmlns:a16="http://schemas.microsoft.com/office/drawing/2014/main" id="{428093B7-4E02-46FA-B31D-9EF332C1B9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43294" y="5155101"/>
            <a:ext cx="1382767" cy="1382767"/>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BUTTON G-5128">
            <a:extLst>
              <a:ext uri="{FF2B5EF4-FFF2-40B4-BE49-F238E27FC236}">
                <a16:creationId xmlns:a16="http://schemas.microsoft.com/office/drawing/2014/main" id="{83B674C0-9453-46EE-B8B2-79CCB226491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80070" y="5094424"/>
            <a:ext cx="1384616" cy="1384616"/>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a:extLst>
              <a:ext uri="{FF2B5EF4-FFF2-40B4-BE49-F238E27FC236}">
                <a16:creationId xmlns:a16="http://schemas.microsoft.com/office/drawing/2014/main" id="{AFEFF253-2671-4C7F-B196-5361AE6CDFA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13903" y="3950195"/>
            <a:ext cx="1155317" cy="1155317"/>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黄色 - Google 画像検索 | Yellow, Shades of yellow, Yellow aesthetic">
            <a:extLst>
              <a:ext uri="{FF2B5EF4-FFF2-40B4-BE49-F238E27FC236}">
                <a16:creationId xmlns:a16="http://schemas.microsoft.com/office/drawing/2014/main" id="{3ECA55DD-69F6-4FBB-AAF6-F8983DF6E81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60487" y="2025574"/>
            <a:ext cx="1315476" cy="1315476"/>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Mother of Pearl Button Roots - sunshine yellow - Yellow Buttonsfavorable  buying at our shop">
            <a:extLst>
              <a:ext uri="{FF2B5EF4-FFF2-40B4-BE49-F238E27FC236}">
                <a16:creationId xmlns:a16="http://schemas.microsoft.com/office/drawing/2014/main" id="{F7540B0F-8B66-4870-821A-459152F8885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1450" y="5038317"/>
            <a:ext cx="820464" cy="820464"/>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Buttontopia - Wood Buttons">
            <a:extLst>
              <a:ext uri="{FF2B5EF4-FFF2-40B4-BE49-F238E27FC236}">
                <a16:creationId xmlns:a16="http://schemas.microsoft.com/office/drawing/2014/main" id="{268FF30C-8FC6-4458-BF44-CC91DC51BC3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125042" y="1378103"/>
            <a:ext cx="1043974" cy="936900"/>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2/10pcs 40/50/60mm 6CM Extra Large Wood Buttons Li Brown 4 Holes Round  Sewing Button Embellishments Crafts Scrapbooking Boutons|scrapbooking  boutons|wooden buttonssewing buttons - AliExpress">
            <a:extLst>
              <a:ext uri="{FF2B5EF4-FFF2-40B4-BE49-F238E27FC236}">
                <a16:creationId xmlns:a16="http://schemas.microsoft.com/office/drawing/2014/main" id="{8CFE4617-DFDC-4D4C-9594-E8549EC4C96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76224" y="3474873"/>
            <a:ext cx="1420335" cy="1420335"/>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White Round Garment Plain Button, For Garments, Pratyush Texports | ID:  12193290548">
            <a:extLst>
              <a:ext uri="{FF2B5EF4-FFF2-40B4-BE49-F238E27FC236}">
                <a16:creationId xmlns:a16="http://schemas.microsoft.com/office/drawing/2014/main" id="{6379F842-4FA1-41F2-ACEC-FF2E73D706E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53802" y="5336150"/>
            <a:ext cx="1335616" cy="1335616"/>
          </a:xfrm>
          <a:prstGeom prst="rect">
            <a:avLst/>
          </a:prstGeom>
          <a:noFill/>
          <a:extLst>
            <a:ext uri="{909E8E84-426E-40DD-AFC4-6F175D3DCCD1}">
              <a14:hiddenFill xmlns:a14="http://schemas.microsoft.com/office/drawing/2010/main">
                <a:solidFill>
                  <a:srgbClr val="FFFFFF"/>
                </a:solidFill>
              </a14:hiddenFill>
            </a:ext>
          </a:extLst>
        </p:spPr>
      </p:pic>
      <p:pic>
        <p:nvPicPr>
          <p:cNvPr id="2102" name="Picture 54" descr="Plastic Button, Costume Plastic Button, Plastic Ka Costume Button,  प्लास्टिक बटन in Avinashi Nagar, Tiruppur , B. S. Zippers | ID: 10119889348">
            <a:extLst>
              <a:ext uri="{FF2B5EF4-FFF2-40B4-BE49-F238E27FC236}">
                <a16:creationId xmlns:a16="http://schemas.microsoft.com/office/drawing/2014/main" id="{5B0C594D-5F22-439C-B25A-4A24DD8DE61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01551" y="2111154"/>
            <a:ext cx="1382768" cy="1382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79DA836-C036-4B2D-BAA0-6B3326E01341}"/>
              </a:ext>
            </a:extLst>
          </p:cNvPr>
          <p:cNvPicPr>
            <a:picLocks noChangeAspect="1"/>
          </p:cNvPicPr>
          <p:nvPr/>
        </p:nvPicPr>
        <p:blipFill>
          <a:blip r:embed="rId24"/>
          <a:stretch>
            <a:fillRect/>
          </a:stretch>
        </p:blipFill>
        <p:spPr>
          <a:xfrm>
            <a:off x="7870928" y="1550858"/>
            <a:ext cx="857250" cy="809625"/>
          </a:xfrm>
          <a:prstGeom prst="rect">
            <a:avLst/>
          </a:prstGeom>
        </p:spPr>
      </p:pic>
      <p:pic>
        <p:nvPicPr>
          <p:cNvPr id="2110" name="Picture 62" descr="Clothes Button PNG Image Without Background | Web Icons PNG">
            <a:extLst>
              <a:ext uri="{FF2B5EF4-FFF2-40B4-BE49-F238E27FC236}">
                <a16:creationId xmlns:a16="http://schemas.microsoft.com/office/drawing/2014/main" id="{6C365D34-17CE-4E10-AE38-9DD72A08CEA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721691" y="5474240"/>
            <a:ext cx="883488" cy="895373"/>
          </a:xfrm>
          <a:prstGeom prst="rect">
            <a:avLst/>
          </a:prstGeom>
          <a:noFill/>
          <a:extLst>
            <a:ext uri="{909E8E84-426E-40DD-AFC4-6F175D3DCCD1}">
              <a14:hiddenFill xmlns:a14="http://schemas.microsoft.com/office/drawing/2010/main">
                <a:solidFill>
                  <a:srgbClr val="FFFFFF"/>
                </a:solidFill>
              </a14:hiddenFill>
            </a:ext>
          </a:extLst>
        </p:spPr>
      </p:pic>
      <p:pic>
        <p:nvPicPr>
          <p:cNvPr id="2116" name="Picture 68" descr="Clothes Button PNG Image | Web Icons PNG">
            <a:extLst>
              <a:ext uri="{FF2B5EF4-FFF2-40B4-BE49-F238E27FC236}">
                <a16:creationId xmlns:a16="http://schemas.microsoft.com/office/drawing/2014/main" id="{68E137D2-5051-4657-B4B8-389EE154C6F5}"/>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flipV="1">
            <a:off x="6173114" y="2750793"/>
            <a:ext cx="857251" cy="868784"/>
          </a:xfrm>
          <a:prstGeom prst="rect">
            <a:avLst/>
          </a:prstGeom>
          <a:noFill/>
          <a:extLst>
            <a:ext uri="{909E8E84-426E-40DD-AFC4-6F175D3DCCD1}">
              <a14:hiddenFill xmlns:a14="http://schemas.microsoft.com/office/drawing/2010/main">
                <a:solidFill>
                  <a:srgbClr val="FFFFFF"/>
                </a:solidFill>
              </a14:hiddenFill>
            </a:ext>
          </a:extLst>
        </p:spPr>
      </p:pic>
      <p:sp>
        <p:nvSpPr>
          <p:cNvPr id="42" name="Round Diagonal Corner Rectangle 2">
            <a:extLst>
              <a:ext uri="{FF2B5EF4-FFF2-40B4-BE49-F238E27FC236}">
                <a16:creationId xmlns:a16="http://schemas.microsoft.com/office/drawing/2014/main" id="{82FFE10E-64FC-44B1-8A04-D94C2635BB72}"/>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C33399A6-C4F2-4335-8AF8-3B62FC7FDEBF}"/>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4" name="TextBox 43">
            <a:extLst>
              <a:ext uri="{FF2B5EF4-FFF2-40B4-BE49-F238E27FC236}">
                <a16:creationId xmlns:a16="http://schemas.microsoft.com/office/drawing/2014/main" id="{02B2117A-55FE-42B7-8D2C-5EBD4DFCE92A}"/>
              </a:ext>
            </a:extLst>
          </p:cNvPr>
          <p:cNvSpPr txBox="1"/>
          <p:nvPr/>
        </p:nvSpPr>
        <p:spPr>
          <a:xfrm>
            <a:off x="1056629" y="281053"/>
            <a:ext cx="4557018"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out </a:t>
            </a:r>
          </a:p>
        </p:txBody>
      </p:sp>
      <p:sp>
        <p:nvSpPr>
          <p:cNvPr id="31" name="Rounded Rectangular Callout 30"/>
          <p:cNvSpPr/>
          <p:nvPr/>
        </p:nvSpPr>
        <p:spPr>
          <a:xfrm>
            <a:off x="11888321" y="647704"/>
            <a:ext cx="1587151" cy="1057751"/>
          </a:xfrm>
          <a:prstGeom prst="wedgeRoundRectCallout">
            <a:avLst>
              <a:gd name="adj1" fmla="val -49746"/>
              <a:gd name="adj2" fmla="val 68196"/>
              <a:gd name="adj3" fmla="val 16667"/>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CA" dirty="0" smtClean="0">
                <a:solidFill>
                  <a:schemeClr val="tx1"/>
                </a:solidFill>
              </a:rPr>
              <a:t>Move the buttons.</a:t>
            </a:r>
            <a:endParaRPr lang="en-CA" dirty="0">
              <a:solidFill>
                <a:schemeClr val="tx1"/>
              </a:solidFill>
            </a:endParaRPr>
          </a:p>
        </p:txBody>
      </p:sp>
    </p:spTree>
    <p:extLst>
      <p:ext uri="{BB962C8B-B14F-4D97-AF65-F5344CB8AC3E}">
        <p14:creationId xmlns:p14="http://schemas.microsoft.com/office/powerpoint/2010/main" val="838647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F8FEC602-E693-4215-923F-F3B1004FEC31}"/>
              </a:ext>
            </a:extLst>
          </p:cNvPr>
          <p:cNvSpPr txBox="1"/>
          <p:nvPr/>
        </p:nvSpPr>
        <p:spPr>
          <a:xfrm>
            <a:off x="365898" y="1347646"/>
            <a:ext cx="58549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Calibri"/>
              </a:rPr>
              <a:t>Let’s record how we counted.</a:t>
            </a:r>
            <a:endParaRPr kumimoji="0" lang="en-US"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prstClr val="black"/>
              </a:solidFill>
              <a:latin typeface="Calibri"/>
            </a:endParaRPr>
          </a:p>
        </p:txBody>
      </p:sp>
      <p:pic>
        <p:nvPicPr>
          <p:cNvPr id="2050" name="Picture 2">
            <a:extLst>
              <a:ext uri="{FF2B5EF4-FFF2-40B4-BE49-F238E27FC236}">
                <a16:creationId xmlns:a16="http://schemas.microsoft.com/office/drawing/2014/main" id="{29184A0F-F740-4134-97B0-DB422EE2CC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2350" y="2111609"/>
            <a:ext cx="752147" cy="7521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othes Button Icons - Download Free Vector Icons | Noun Project">
            <a:extLst>
              <a:ext uri="{FF2B5EF4-FFF2-40B4-BE49-F238E27FC236}">
                <a16:creationId xmlns:a16="http://schemas.microsoft.com/office/drawing/2014/main" id="{083CDA28-C172-4023-B111-E178D0A8D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177" y="146387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ircle, Circle Shapes, button, shapes, Clothes Button, Circles, Clothing  Button icon">
            <a:extLst>
              <a:ext uri="{FF2B5EF4-FFF2-40B4-BE49-F238E27FC236}">
                <a16:creationId xmlns:a16="http://schemas.microsoft.com/office/drawing/2014/main" id="{0C938E02-6762-44E5-92D6-CB7920C21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3728" y="4869027"/>
            <a:ext cx="1557667" cy="155766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ewing Button icon PNG and SVG Vector Free Download">
            <a:extLst>
              <a:ext uri="{FF2B5EF4-FFF2-40B4-BE49-F238E27FC236}">
                <a16:creationId xmlns:a16="http://schemas.microsoft.com/office/drawing/2014/main" id="{7A8E4838-5AEC-4CE2-9F22-028CBA8C45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1693" y="3066958"/>
            <a:ext cx="1157206" cy="115720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Icon | Button with cross stitch">
            <a:extLst>
              <a:ext uri="{FF2B5EF4-FFF2-40B4-BE49-F238E27FC236}">
                <a16:creationId xmlns:a16="http://schemas.microsoft.com/office/drawing/2014/main" id="{0DE2B826-9B63-4D04-B2D8-C991C8B156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7916" y="2087019"/>
            <a:ext cx="942153" cy="94215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utton - Free fashion icons">
            <a:extLst>
              <a:ext uri="{FF2B5EF4-FFF2-40B4-BE49-F238E27FC236}">
                <a16:creationId xmlns:a16="http://schemas.microsoft.com/office/drawing/2014/main" id="{65AEFF2F-6439-423D-A078-40C26B26C0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40370" y="344287"/>
            <a:ext cx="752147" cy="75214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Dominica flag button free image">
            <a:extLst>
              <a:ext uri="{FF2B5EF4-FFF2-40B4-BE49-F238E27FC236}">
                <a16:creationId xmlns:a16="http://schemas.microsoft.com/office/drawing/2014/main" id="{DB2A675B-1631-4CF5-882F-79AD75396D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5040" y="5115062"/>
            <a:ext cx="1058861" cy="10541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F36000D-1222-479E-91AE-3266C38676AF}"/>
              </a:ext>
            </a:extLst>
          </p:cNvPr>
          <p:cNvPicPr>
            <a:picLocks noChangeAspect="1"/>
          </p:cNvPicPr>
          <p:nvPr/>
        </p:nvPicPr>
        <p:blipFill>
          <a:blip r:embed="rId10"/>
          <a:stretch>
            <a:fillRect/>
          </a:stretch>
        </p:blipFill>
        <p:spPr>
          <a:xfrm>
            <a:off x="1214034" y="2212630"/>
            <a:ext cx="1019175" cy="1076325"/>
          </a:xfrm>
          <a:prstGeom prst="rect">
            <a:avLst/>
          </a:prstGeom>
        </p:spPr>
      </p:pic>
      <p:pic>
        <p:nvPicPr>
          <p:cNvPr id="5" name="Picture 4">
            <a:extLst>
              <a:ext uri="{FF2B5EF4-FFF2-40B4-BE49-F238E27FC236}">
                <a16:creationId xmlns:a16="http://schemas.microsoft.com/office/drawing/2014/main" id="{36CE698F-40F6-4D4C-B5F9-F6F589E3DC65}"/>
              </a:ext>
            </a:extLst>
          </p:cNvPr>
          <p:cNvPicPr>
            <a:picLocks noChangeAspect="1"/>
          </p:cNvPicPr>
          <p:nvPr/>
        </p:nvPicPr>
        <p:blipFill>
          <a:blip r:embed="rId11"/>
          <a:stretch>
            <a:fillRect/>
          </a:stretch>
        </p:blipFill>
        <p:spPr>
          <a:xfrm>
            <a:off x="6972457" y="3186423"/>
            <a:ext cx="1155317" cy="1185036"/>
          </a:xfrm>
          <a:prstGeom prst="rect">
            <a:avLst/>
          </a:prstGeom>
        </p:spPr>
      </p:pic>
      <p:pic>
        <p:nvPicPr>
          <p:cNvPr id="2076" name="Picture 28" descr="Light Blue Shirt Button, Shri Ganpati Traders | ID: 11877492897">
            <a:extLst>
              <a:ext uri="{FF2B5EF4-FFF2-40B4-BE49-F238E27FC236}">
                <a16:creationId xmlns:a16="http://schemas.microsoft.com/office/drawing/2014/main" id="{EFFA379D-35E9-4FE5-B542-1A52A63FB28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1131" y="1926359"/>
            <a:ext cx="1157207" cy="1157207"/>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Blue shirt button Stock Photo - 29287257">
            <a:extLst>
              <a:ext uri="{FF2B5EF4-FFF2-40B4-BE49-F238E27FC236}">
                <a16:creationId xmlns:a16="http://schemas.microsoft.com/office/drawing/2014/main" id="{ADC49432-1396-4678-8CC0-D01DE9F2D59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38887" y="5018716"/>
            <a:ext cx="1105091" cy="1105091"/>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a:extLst>
              <a:ext uri="{FF2B5EF4-FFF2-40B4-BE49-F238E27FC236}">
                <a16:creationId xmlns:a16="http://schemas.microsoft.com/office/drawing/2014/main" id="{DC9967DA-A2C7-40C1-A3D9-05395943A1A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22350" y="3556190"/>
            <a:ext cx="1557668" cy="1557668"/>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a:extLst>
              <a:ext uri="{FF2B5EF4-FFF2-40B4-BE49-F238E27FC236}">
                <a16:creationId xmlns:a16="http://schemas.microsoft.com/office/drawing/2014/main" id="{428093B7-4E02-46FA-B31D-9EF332C1B9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88191" y="5155211"/>
            <a:ext cx="1382767" cy="1382767"/>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BUTTON G-5128">
            <a:extLst>
              <a:ext uri="{FF2B5EF4-FFF2-40B4-BE49-F238E27FC236}">
                <a16:creationId xmlns:a16="http://schemas.microsoft.com/office/drawing/2014/main" id="{83B674C0-9453-46EE-B8B2-79CCB226491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5384" y="5139401"/>
            <a:ext cx="1384616" cy="1384616"/>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a:extLst>
              <a:ext uri="{FF2B5EF4-FFF2-40B4-BE49-F238E27FC236}">
                <a16:creationId xmlns:a16="http://schemas.microsoft.com/office/drawing/2014/main" id="{AFEFF253-2671-4C7F-B196-5361AE6CDFA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507314" y="3999894"/>
            <a:ext cx="1155317" cy="1155317"/>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黄色 - Google 画像検索 | Yellow, Shades of yellow, Yellow aesthetic">
            <a:extLst>
              <a:ext uri="{FF2B5EF4-FFF2-40B4-BE49-F238E27FC236}">
                <a16:creationId xmlns:a16="http://schemas.microsoft.com/office/drawing/2014/main" id="{3ECA55DD-69F6-4FBB-AAF6-F8983DF6E81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321837" y="568053"/>
            <a:ext cx="1315476" cy="1315476"/>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Mother of Pearl Button Roots - sunshine yellow - Yellow Buttonsfavorable  buying at our shop">
            <a:extLst>
              <a:ext uri="{FF2B5EF4-FFF2-40B4-BE49-F238E27FC236}">
                <a16:creationId xmlns:a16="http://schemas.microsoft.com/office/drawing/2014/main" id="{F7540B0F-8B66-4870-821A-459152F8885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0494" y="2669083"/>
            <a:ext cx="820464" cy="820464"/>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Buttontopia - Wood Buttons">
            <a:extLst>
              <a:ext uri="{FF2B5EF4-FFF2-40B4-BE49-F238E27FC236}">
                <a16:creationId xmlns:a16="http://schemas.microsoft.com/office/drawing/2014/main" id="{268FF30C-8FC6-4458-BF44-CC91DC51BC3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93444" y="1153930"/>
            <a:ext cx="1043974" cy="936900"/>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2/10pcs 40/50/60mm 6CM Extra Large Wood Buttons Li Brown 4 Holes Round  Sewing Button Embellishments Crafts Scrapbooking Boutons|scrapbooking  boutons|wooden buttonssewing buttons - AliExpress">
            <a:extLst>
              <a:ext uri="{FF2B5EF4-FFF2-40B4-BE49-F238E27FC236}">
                <a16:creationId xmlns:a16="http://schemas.microsoft.com/office/drawing/2014/main" id="{8CFE4617-DFDC-4D4C-9594-E8549EC4C96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75650" y="3525417"/>
            <a:ext cx="1420335" cy="1420335"/>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White Round Garment Plain Button, For Garments, Pratyush Texports | ID:  12193290548">
            <a:extLst>
              <a:ext uri="{FF2B5EF4-FFF2-40B4-BE49-F238E27FC236}">
                <a16:creationId xmlns:a16="http://schemas.microsoft.com/office/drawing/2014/main" id="{6379F842-4FA1-41F2-ACEC-FF2E73D706E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05134" y="4655746"/>
            <a:ext cx="1335616" cy="1335616"/>
          </a:xfrm>
          <a:prstGeom prst="rect">
            <a:avLst/>
          </a:prstGeom>
          <a:noFill/>
          <a:extLst>
            <a:ext uri="{909E8E84-426E-40DD-AFC4-6F175D3DCCD1}">
              <a14:hiddenFill xmlns:a14="http://schemas.microsoft.com/office/drawing/2010/main">
                <a:solidFill>
                  <a:srgbClr val="FFFFFF"/>
                </a:solidFill>
              </a14:hiddenFill>
            </a:ext>
          </a:extLst>
        </p:spPr>
      </p:pic>
      <p:pic>
        <p:nvPicPr>
          <p:cNvPr id="2102" name="Picture 54" descr="Plastic Button, Costume Plastic Button, Plastic Ka Costume Button,  प्लास्टिक बटन in Avinashi Nagar, Tiruppur , B. S. Zippers | ID: 10119889348">
            <a:extLst>
              <a:ext uri="{FF2B5EF4-FFF2-40B4-BE49-F238E27FC236}">
                <a16:creationId xmlns:a16="http://schemas.microsoft.com/office/drawing/2014/main" id="{5B0C594D-5F22-439C-B25A-4A24DD8DE61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929340" y="1913511"/>
            <a:ext cx="1382768" cy="1382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79DA836-C036-4B2D-BAA0-6B3326E01341}"/>
              </a:ext>
            </a:extLst>
          </p:cNvPr>
          <p:cNvPicPr>
            <a:picLocks noChangeAspect="1"/>
          </p:cNvPicPr>
          <p:nvPr/>
        </p:nvPicPr>
        <p:blipFill>
          <a:blip r:embed="rId24"/>
          <a:stretch>
            <a:fillRect/>
          </a:stretch>
        </p:blipFill>
        <p:spPr>
          <a:xfrm>
            <a:off x="9595242" y="1186716"/>
            <a:ext cx="857250" cy="809625"/>
          </a:xfrm>
          <a:prstGeom prst="rect">
            <a:avLst/>
          </a:prstGeom>
        </p:spPr>
      </p:pic>
      <p:pic>
        <p:nvPicPr>
          <p:cNvPr id="2110" name="Picture 62" descr="Clothes Button PNG Image Without Background | Web Icons PNG">
            <a:extLst>
              <a:ext uri="{FF2B5EF4-FFF2-40B4-BE49-F238E27FC236}">
                <a16:creationId xmlns:a16="http://schemas.microsoft.com/office/drawing/2014/main" id="{6C365D34-17CE-4E10-AE38-9DD72A08CEA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233209" y="5642605"/>
            <a:ext cx="883488" cy="895373"/>
          </a:xfrm>
          <a:prstGeom prst="rect">
            <a:avLst/>
          </a:prstGeom>
          <a:noFill/>
          <a:extLst>
            <a:ext uri="{909E8E84-426E-40DD-AFC4-6F175D3DCCD1}">
              <a14:hiddenFill xmlns:a14="http://schemas.microsoft.com/office/drawing/2010/main">
                <a:solidFill>
                  <a:srgbClr val="FFFFFF"/>
                </a:solidFill>
              </a14:hiddenFill>
            </a:ext>
          </a:extLst>
        </p:spPr>
      </p:pic>
      <p:pic>
        <p:nvPicPr>
          <p:cNvPr id="2116" name="Picture 68" descr="Clothes Button PNG Image | Web Icons PNG">
            <a:extLst>
              <a:ext uri="{FF2B5EF4-FFF2-40B4-BE49-F238E27FC236}">
                <a16:creationId xmlns:a16="http://schemas.microsoft.com/office/drawing/2014/main" id="{68E137D2-5051-4657-B4B8-389EE154C6F5}"/>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flipV="1">
            <a:off x="5936654" y="2968094"/>
            <a:ext cx="857251" cy="868784"/>
          </a:xfrm>
          <a:prstGeom prst="rect">
            <a:avLst/>
          </a:prstGeom>
          <a:noFill/>
          <a:extLst>
            <a:ext uri="{909E8E84-426E-40DD-AFC4-6F175D3DCCD1}">
              <a14:hiddenFill xmlns:a14="http://schemas.microsoft.com/office/drawing/2010/main">
                <a:solidFill>
                  <a:srgbClr val="FFFFFF"/>
                </a:solidFill>
              </a14:hiddenFill>
            </a:ext>
          </a:extLst>
        </p:spPr>
      </p:pic>
      <p:sp>
        <p:nvSpPr>
          <p:cNvPr id="42" name="Round Diagonal Corner Rectangle 2">
            <a:extLst>
              <a:ext uri="{FF2B5EF4-FFF2-40B4-BE49-F238E27FC236}">
                <a16:creationId xmlns:a16="http://schemas.microsoft.com/office/drawing/2014/main" id="{82FFE10E-64FC-44B1-8A04-D94C2635BB72}"/>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C33399A6-C4F2-4335-8AF8-3B62FC7FDEBF}"/>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4" name="TextBox 43">
            <a:extLst>
              <a:ext uri="{FF2B5EF4-FFF2-40B4-BE49-F238E27FC236}">
                <a16:creationId xmlns:a16="http://schemas.microsoft.com/office/drawing/2014/main" id="{02B2117A-55FE-42B7-8D2C-5EBD4DFCE92A}"/>
              </a:ext>
            </a:extLst>
          </p:cNvPr>
          <p:cNvSpPr txBox="1"/>
          <p:nvPr/>
        </p:nvSpPr>
        <p:spPr>
          <a:xfrm>
            <a:off x="1080089" y="264894"/>
            <a:ext cx="1531604" cy="420564"/>
          </a:xfrm>
          <a:prstGeom prst="rect">
            <a:avLst/>
          </a:prstGeom>
          <a:solidFill>
            <a:srgbClr val="C00000"/>
          </a:solidFill>
          <a:ln w="28575">
            <a:solidFill>
              <a:srgbClr val="920305"/>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out </a:t>
            </a:r>
          </a:p>
        </p:txBody>
      </p:sp>
      <p:sp>
        <p:nvSpPr>
          <p:cNvPr id="2" name="Oval 1">
            <a:extLst>
              <a:ext uri="{FF2B5EF4-FFF2-40B4-BE49-F238E27FC236}">
                <a16:creationId xmlns:a16="http://schemas.microsoft.com/office/drawing/2014/main" id="{CFD8D582-2E52-453D-9167-9D8E9B853A0B}"/>
              </a:ext>
            </a:extLst>
          </p:cNvPr>
          <p:cNvSpPr/>
          <p:nvPr/>
        </p:nvSpPr>
        <p:spPr>
          <a:xfrm>
            <a:off x="371247" y="1858385"/>
            <a:ext cx="4144863" cy="333154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585E464D-6B5F-4782-9643-D3742634C3C2}"/>
              </a:ext>
            </a:extLst>
          </p:cNvPr>
          <p:cNvSpPr/>
          <p:nvPr/>
        </p:nvSpPr>
        <p:spPr>
          <a:xfrm>
            <a:off x="4481258" y="929216"/>
            <a:ext cx="4310974" cy="3881224"/>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DFC62F51-3115-4FF0-BAAA-BDD464A4164B}"/>
              </a:ext>
            </a:extLst>
          </p:cNvPr>
          <p:cNvSpPr/>
          <p:nvPr/>
        </p:nvSpPr>
        <p:spPr>
          <a:xfrm>
            <a:off x="8672234" y="153493"/>
            <a:ext cx="3422721" cy="34573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50ED1E09-8290-444B-A743-832C863B7B0C}"/>
              </a:ext>
            </a:extLst>
          </p:cNvPr>
          <p:cNvSpPr/>
          <p:nvPr/>
        </p:nvSpPr>
        <p:spPr>
          <a:xfrm>
            <a:off x="7773853" y="3553505"/>
            <a:ext cx="4310974" cy="3295224"/>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D2BC481E-F807-41E3-82A6-457AA7C7740B}"/>
              </a:ext>
            </a:extLst>
          </p:cNvPr>
          <p:cNvSpPr txBox="1"/>
          <p:nvPr/>
        </p:nvSpPr>
        <p:spPr>
          <a:xfrm>
            <a:off x="2461216" y="4433941"/>
            <a:ext cx="357847" cy="584775"/>
          </a:xfrm>
          <a:prstGeom prst="rect">
            <a:avLst/>
          </a:prstGeom>
          <a:noFill/>
          <a:ln w="25400">
            <a:solidFill>
              <a:schemeClr val="tx1"/>
            </a:solidFill>
          </a:ln>
        </p:spPr>
        <p:txBody>
          <a:bodyPr wrap="square" rtlCol="0">
            <a:spAutoFit/>
          </a:bodyPr>
          <a:lstStyle/>
          <a:p>
            <a:r>
              <a:rPr lang="en-CA" sz="3200"/>
              <a:t>5</a:t>
            </a:r>
          </a:p>
        </p:txBody>
      </p:sp>
      <p:sp>
        <p:nvSpPr>
          <p:cNvPr id="35" name="TextBox 34">
            <a:extLst>
              <a:ext uri="{FF2B5EF4-FFF2-40B4-BE49-F238E27FC236}">
                <a16:creationId xmlns:a16="http://schemas.microsoft.com/office/drawing/2014/main" id="{048D376B-40B1-4FF7-A0FA-E263E07B9AC3}"/>
              </a:ext>
            </a:extLst>
          </p:cNvPr>
          <p:cNvSpPr txBox="1"/>
          <p:nvPr/>
        </p:nvSpPr>
        <p:spPr>
          <a:xfrm>
            <a:off x="5514458" y="3584751"/>
            <a:ext cx="357847" cy="584775"/>
          </a:xfrm>
          <a:prstGeom prst="rect">
            <a:avLst/>
          </a:prstGeom>
          <a:noFill/>
          <a:ln w="25400">
            <a:solidFill>
              <a:schemeClr val="tx1"/>
            </a:solidFill>
          </a:ln>
        </p:spPr>
        <p:txBody>
          <a:bodyPr wrap="square" rtlCol="0">
            <a:spAutoFit/>
          </a:bodyPr>
          <a:lstStyle/>
          <a:p>
            <a:r>
              <a:rPr lang="en-CA" sz="3200"/>
              <a:t>5</a:t>
            </a:r>
          </a:p>
        </p:txBody>
      </p:sp>
      <p:sp>
        <p:nvSpPr>
          <p:cNvPr id="36" name="TextBox 35">
            <a:extLst>
              <a:ext uri="{FF2B5EF4-FFF2-40B4-BE49-F238E27FC236}">
                <a16:creationId xmlns:a16="http://schemas.microsoft.com/office/drawing/2014/main" id="{4217BC12-B9F4-4D4B-9549-67ED8C431FB6}"/>
              </a:ext>
            </a:extLst>
          </p:cNvPr>
          <p:cNvSpPr txBox="1"/>
          <p:nvPr/>
        </p:nvSpPr>
        <p:spPr>
          <a:xfrm>
            <a:off x="8825018" y="5743273"/>
            <a:ext cx="357847" cy="584775"/>
          </a:xfrm>
          <a:prstGeom prst="rect">
            <a:avLst/>
          </a:prstGeom>
          <a:noFill/>
          <a:ln w="25400">
            <a:solidFill>
              <a:schemeClr val="tx1"/>
            </a:solidFill>
          </a:ln>
        </p:spPr>
        <p:txBody>
          <a:bodyPr wrap="square" rtlCol="0">
            <a:spAutoFit/>
          </a:bodyPr>
          <a:lstStyle/>
          <a:p>
            <a:r>
              <a:rPr lang="en-CA" sz="3200"/>
              <a:t>5</a:t>
            </a:r>
          </a:p>
        </p:txBody>
      </p:sp>
      <p:sp>
        <p:nvSpPr>
          <p:cNvPr id="37" name="TextBox 36">
            <a:extLst>
              <a:ext uri="{FF2B5EF4-FFF2-40B4-BE49-F238E27FC236}">
                <a16:creationId xmlns:a16="http://schemas.microsoft.com/office/drawing/2014/main" id="{76305DB1-5E4B-4320-B3A5-33D3EF1A18EE}"/>
              </a:ext>
            </a:extLst>
          </p:cNvPr>
          <p:cNvSpPr txBox="1"/>
          <p:nvPr/>
        </p:nvSpPr>
        <p:spPr>
          <a:xfrm>
            <a:off x="9024825" y="1206672"/>
            <a:ext cx="357847" cy="584775"/>
          </a:xfrm>
          <a:prstGeom prst="rect">
            <a:avLst/>
          </a:prstGeom>
          <a:noFill/>
          <a:ln w="25400">
            <a:solidFill>
              <a:schemeClr val="tx1"/>
            </a:solidFill>
          </a:ln>
        </p:spPr>
        <p:txBody>
          <a:bodyPr wrap="square" rtlCol="0">
            <a:spAutoFit/>
          </a:bodyPr>
          <a:lstStyle/>
          <a:p>
            <a:r>
              <a:rPr lang="en-CA" sz="3200"/>
              <a:t>5</a:t>
            </a:r>
          </a:p>
        </p:txBody>
      </p:sp>
      <p:sp>
        <p:nvSpPr>
          <p:cNvPr id="38" name="TextBox 37">
            <a:extLst>
              <a:ext uri="{FF2B5EF4-FFF2-40B4-BE49-F238E27FC236}">
                <a16:creationId xmlns:a16="http://schemas.microsoft.com/office/drawing/2014/main" id="{AFA7ADB5-3400-4B61-89A6-5C6EE5C1DF96}"/>
              </a:ext>
            </a:extLst>
          </p:cNvPr>
          <p:cNvSpPr txBox="1"/>
          <p:nvPr/>
        </p:nvSpPr>
        <p:spPr>
          <a:xfrm>
            <a:off x="1729605" y="5584442"/>
            <a:ext cx="357847" cy="584775"/>
          </a:xfrm>
          <a:prstGeom prst="rect">
            <a:avLst/>
          </a:prstGeom>
          <a:noFill/>
          <a:ln w="25400">
            <a:solidFill>
              <a:schemeClr val="tx1"/>
            </a:solidFill>
          </a:ln>
        </p:spPr>
        <p:txBody>
          <a:bodyPr wrap="square" rtlCol="0">
            <a:spAutoFit/>
          </a:bodyPr>
          <a:lstStyle/>
          <a:p>
            <a:r>
              <a:rPr lang="en-CA" sz="3200"/>
              <a:t>1</a:t>
            </a:r>
          </a:p>
        </p:txBody>
      </p:sp>
      <p:sp>
        <p:nvSpPr>
          <p:cNvPr id="39" name="TextBox 38">
            <a:extLst>
              <a:ext uri="{FF2B5EF4-FFF2-40B4-BE49-F238E27FC236}">
                <a16:creationId xmlns:a16="http://schemas.microsoft.com/office/drawing/2014/main" id="{E36EC11D-4FF0-4459-ADC4-13D99BEF38EC}"/>
              </a:ext>
            </a:extLst>
          </p:cNvPr>
          <p:cNvSpPr txBox="1"/>
          <p:nvPr/>
        </p:nvSpPr>
        <p:spPr>
          <a:xfrm>
            <a:off x="3191082" y="5831419"/>
            <a:ext cx="357847" cy="584775"/>
          </a:xfrm>
          <a:prstGeom prst="rect">
            <a:avLst/>
          </a:prstGeom>
          <a:noFill/>
          <a:ln w="25400">
            <a:solidFill>
              <a:schemeClr val="tx1"/>
            </a:solidFill>
          </a:ln>
        </p:spPr>
        <p:txBody>
          <a:bodyPr wrap="square" rtlCol="0">
            <a:spAutoFit/>
          </a:bodyPr>
          <a:lstStyle/>
          <a:p>
            <a:r>
              <a:rPr lang="en-CA" sz="3200"/>
              <a:t>1</a:t>
            </a:r>
          </a:p>
        </p:txBody>
      </p:sp>
      <p:sp>
        <p:nvSpPr>
          <p:cNvPr id="40" name="TextBox 39">
            <a:extLst>
              <a:ext uri="{FF2B5EF4-FFF2-40B4-BE49-F238E27FC236}">
                <a16:creationId xmlns:a16="http://schemas.microsoft.com/office/drawing/2014/main" id="{61B85452-C9B9-474B-BC19-4B112206FCA1}"/>
              </a:ext>
            </a:extLst>
          </p:cNvPr>
          <p:cNvSpPr txBox="1"/>
          <p:nvPr/>
        </p:nvSpPr>
        <p:spPr>
          <a:xfrm>
            <a:off x="4745655" y="5318703"/>
            <a:ext cx="357847" cy="584775"/>
          </a:xfrm>
          <a:prstGeom prst="rect">
            <a:avLst/>
          </a:prstGeom>
          <a:noFill/>
          <a:ln w="25400">
            <a:solidFill>
              <a:schemeClr val="tx1"/>
            </a:solidFill>
          </a:ln>
        </p:spPr>
        <p:txBody>
          <a:bodyPr wrap="square" rtlCol="0">
            <a:spAutoFit/>
          </a:bodyPr>
          <a:lstStyle/>
          <a:p>
            <a:r>
              <a:rPr lang="en-CA" sz="3200"/>
              <a:t>1</a:t>
            </a:r>
          </a:p>
        </p:txBody>
      </p:sp>
      <p:sp>
        <p:nvSpPr>
          <p:cNvPr id="45" name="TextBox 44">
            <a:extLst>
              <a:ext uri="{FF2B5EF4-FFF2-40B4-BE49-F238E27FC236}">
                <a16:creationId xmlns:a16="http://schemas.microsoft.com/office/drawing/2014/main" id="{F86EBB3C-A95F-41FA-9E53-E571120C8B01}"/>
              </a:ext>
            </a:extLst>
          </p:cNvPr>
          <p:cNvSpPr txBox="1"/>
          <p:nvPr/>
        </p:nvSpPr>
        <p:spPr>
          <a:xfrm>
            <a:off x="7122222" y="5554206"/>
            <a:ext cx="357847" cy="584775"/>
          </a:xfrm>
          <a:prstGeom prst="rect">
            <a:avLst/>
          </a:prstGeom>
          <a:noFill/>
          <a:ln w="25400">
            <a:solidFill>
              <a:schemeClr val="tx1"/>
            </a:solidFill>
          </a:ln>
        </p:spPr>
        <p:txBody>
          <a:bodyPr wrap="square" rtlCol="0">
            <a:spAutoFit/>
          </a:bodyPr>
          <a:lstStyle/>
          <a:p>
            <a:r>
              <a:rPr lang="en-CA" sz="3200"/>
              <a:t>1</a:t>
            </a:r>
          </a:p>
        </p:txBody>
      </p:sp>
      <p:sp>
        <p:nvSpPr>
          <p:cNvPr id="46" name="Rectangle 45">
            <a:extLst>
              <a:ext uri="{FF2B5EF4-FFF2-40B4-BE49-F238E27FC236}">
                <a16:creationId xmlns:a16="http://schemas.microsoft.com/office/drawing/2014/main" id="{D6376C8D-3AF0-480D-AB8E-12385398492C}"/>
              </a:ext>
            </a:extLst>
          </p:cNvPr>
          <p:cNvSpPr/>
          <p:nvPr/>
        </p:nvSpPr>
        <p:spPr>
          <a:xfrm rot="-1800000">
            <a:off x="5275362" y="1302695"/>
            <a:ext cx="3884601" cy="859751"/>
          </a:xfrm>
          <a:prstGeom prst="rect">
            <a:avLst/>
          </a:prstGeom>
          <a:noFill/>
          <a:ln>
            <a:noFill/>
          </a:ln>
        </p:spPr>
        <p:txBody>
          <a:bodyPr wrap="square" lIns="91440" tIns="45720" rIns="91440" bIns="45720">
            <a:spAutoFit/>
          </a:bodyPr>
          <a:lstStyle/>
          <a:p>
            <a:pPr algn="ctr"/>
            <a:r>
              <a:rPr lang="en-CA" sz="4800" b="1" kern="1200" cap="none" spc="50" baseline="0">
                <a:ln w="0"/>
                <a:solidFill>
                  <a:schemeClr val="bg2"/>
                </a:solidFill>
                <a:effectLst>
                  <a:innerShdw blurRad="63500" dist="50800" dir="13500000">
                    <a:srgbClr val="000000">
                      <a:alpha val="50000"/>
                    </a:srgbClr>
                  </a:innerShdw>
                </a:effectLst>
              </a:rPr>
              <a:t>EXAMPLE</a:t>
            </a:r>
            <a:endParaRPr lang="en-CA" sz="4800" b="1" cap="none" spc="50">
              <a:ln w="0"/>
              <a:solidFill>
                <a:schemeClr val="bg2"/>
              </a:solidFill>
              <a:effectLst>
                <a:innerShdw blurRad="63500" dist="50800" dir="13500000">
                  <a:srgbClr val="000000">
                    <a:alpha val="50000"/>
                  </a:srgbClr>
                </a:innerShdw>
              </a:effectLst>
            </a:endParaRPr>
          </a:p>
        </p:txBody>
      </p:sp>
      <p:sp>
        <p:nvSpPr>
          <p:cNvPr id="47" name="TextBox 46">
            <a:extLst>
              <a:ext uri="{FF2B5EF4-FFF2-40B4-BE49-F238E27FC236}">
                <a16:creationId xmlns:a16="http://schemas.microsoft.com/office/drawing/2014/main" id="{44E6B37B-A461-4328-8AAD-31F39962D9D5}"/>
              </a:ext>
            </a:extLst>
          </p:cNvPr>
          <p:cNvSpPr txBox="1"/>
          <p:nvPr/>
        </p:nvSpPr>
        <p:spPr>
          <a:xfrm>
            <a:off x="438645" y="1922125"/>
            <a:ext cx="357847" cy="584775"/>
          </a:xfrm>
          <a:prstGeom prst="rect">
            <a:avLst/>
          </a:prstGeom>
          <a:noFill/>
          <a:ln w="25400">
            <a:solidFill>
              <a:schemeClr val="tx1"/>
            </a:solidFill>
          </a:ln>
        </p:spPr>
        <p:txBody>
          <a:bodyPr wrap="square" rtlCol="0">
            <a:spAutoFit/>
          </a:bodyPr>
          <a:lstStyle/>
          <a:p>
            <a:r>
              <a:rPr lang="en-CA" sz="3200">
                <a:solidFill>
                  <a:srgbClr val="FF0000"/>
                </a:solidFill>
              </a:rPr>
              <a:t>5</a:t>
            </a:r>
          </a:p>
        </p:txBody>
      </p:sp>
      <p:sp>
        <p:nvSpPr>
          <p:cNvPr id="48" name="TextBox 47">
            <a:extLst>
              <a:ext uri="{FF2B5EF4-FFF2-40B4-BE49-F238E27FC236}">
                <a16:creationId xmlns:a16="http://schemas.microsoft.com/office/drawing/2014/main" id="{5A8B9200-B2CB-41AB-B04A-F1FE00246D45}"/>
              </a:ext>
            </a:extLst>
          </p:cNvPr>
          <p:cNvSpPr txBox="1"/>
          <p:nvPr/>
        </p:nvSpPr>
        <p:spPr>
          <a:xfrm>
            <a:off x="6388062" y="307131"/>
            <a:ext cx="734160" cy="584775"/>
          </a:xfrm>
          <a:prstGeom prst="rect">
            <a:avLst/>
          </a:prstGeom>
          <a:noFill/>
          <a:ln w="25400">
            <a:solidFill>
              <a:schemeClr val="tx1"/>
            </a:solidFill>
          </a:ln>
        </p:spPr>
        <p:txBody>
          <a:bodyPr wrap="square" rtlCol="0">
            <a:spAutoFit/>
          </a:bodyPr>
          <a:lstStyle/>
          <a:p>
            <a:r>
              <a:rPr lang="en-CA" sz="3200">
                <a:solidFill>
                  <a:srgbClr val="FF0000"/>
                </a:solidFill>
              </a:rPr>
              <a:t>10</a:t>
            </a:r>
          </a:p>
        </p:txBody>
      </p:sp>
      <p:sp>
        <p:nvSpPr>
          <p:cNvPr id="49" name="TextBox 48">
            <a:extLst>
              <a:ext uri="{FF2B5EF4-FFF2-40B4-BE49-F238E27FC236}">
                <a16:creationId xmlns:a16="http://schemas.microsoft.com/office/drawing/2014/main" id="{C005C5DE-3FF9-4878-9EDC-4BAA05AE7BC1}"/>
              </a:ext>
            </a:extLst>
          </p:cNvPr>
          <p:cNvSpPr txBox="1"/>
          <p:nvPr/>
        </p:nvSpPr>
        <p:spPr>
          <a:xfrm>
            <a:off x="8576890" y="317995"/>
            <a:ext cx="734160" cy="584775"/>
          </a:xfrm>
          <a:prstGeom prst="rect">
            <a:avLst/>
          </a:prstGeom>
          <a:noFill/>
          <a:ln w="25400">
            <a:solidFill>
              <a:schemeClr val="tx1"/>
            </a:solidFill>
          </a:ln>
        </p:spPr>
        <p:txBody>
          <a:bodyPr wrap="square" rtlCol="0">
            <a:spAutoFit/>
          </a:bodyPr>
          <a:lstStyle/>
          <a:p>
            <a:r>
              <a:rPr lang="en-CA" sz="3200">
                <a:solidFill>
                  <a:srgbClr val="FF0000"/>
                </a:solidFill>
              </a:rPr>
              <a:t>15</a:t>
            </a:r>
          </a:p>
        </p:txBody>
      </p:sp>
      <p:sp>
        <p:nvSpPr>
          <p:cNvPr id="50" name="TextBox 49">
            <a:extLst>
              <a:ext uri="{FF2B5EF4-FFF2-40B4-BE49-F238E27FC236}">
                <a16:creationId xmlns:a16="http://schemas.microsoft.com/office/drawing/2014/main" id="{860B67A2-85B2-4DA1-A2D8-55052E918B68}"/>
              </a:ext>
            </a:extLst>
          </p:cNvPr>
          <p:cNvSpPr txBox="1"/>
          <p:nvPr/>
        </p:nvSpPr>
        <p:spPr>
          <a:xfrm>
            <a:off x="8624972" y="3482934"/>
            <a:ext cx="734160" cy="584775"/>
          </a:xfrm>
          <a:prstGeom prst="rect">
            <a:avLst/>
          </a:prstGeom>
          <a:noFill/>
          <a:ln w="25400">
            <a:solidFill>
              <a:schemeClr val="tx1"/>
            </a:solidFill>
          </a:ln>
        </p:spPr>
        <p:txBody>
          <a:bodyPr wrap="square" rtlCol="0">
            <a:spAutoFit/>
          </a:bodyPr>
          <a:lstStyle/>
          <a:p>
            <a:r>
              <a:rPr lang="en-CA" sz="3200">
                <a:solidFill>
                  <a:srgbClr val="FF0000"/>
                </a:solidFill>
              </a:rPr>
              <a:t>20</a:t>
            </a:r>
          </a:p>
        </p:txBody>
      </p:sp>
      <p:sp>
        <p:nvSpPr>
          <p:cNvPr id="51" name="TextBox 50">
            <a:extLst>
              <a:ext uri="{FF2B5EF4-FFF2-40B4-BE49-F238E27FC236}">
                <a16:creationId xmlns:a16="http://schemas.microsoft.com/office/drawing/2014/main" id="{5CEE9388-CC30-49E2-84FE-A17FDFE7B848}"/>
              </a:ext>
            </a:extLst>
          </p:cNvPr>
          <p:cNvSpPr txBox="1"/>
          <p:nvPr/>
        </p:nvSpPr>
        <p:spPr>
          <a:xfrm>
            <a:off x="6570525" y="4945752"/>
            <a:ext cx="734160" cy="584775"/>
          </a:xfrm>
          <a:prstGeom prst="rect">
            <a:avLst/>
          </a:prstGeom>
          <a:noFill/>
          <a:ln w="25400">
            <a:solidFill>
              <a:schemeClr val="tx1"/>
            </a:solidFill>
          </a:ln>
        </p:spPr>
        <p:txBody>
          <a:bodyPr wrap="square" rtlCol="0">
            <a:spAutoFit/>
          </a:bodyPr>
          <a:lstStyle/>
          <a:p>
            <a:r>
              <a:rPr lang="en-CA" sz="3200">
                <a:solidFill>
                  <a:srgbClr val="FF0000"/>
                </a:solidFill>
              </a:rPr>
              <a:t>24</a:t>
            </a:r>
          </a:p>
        </p:txBody>
      </p:sp>
      <p:sp>
        <p:nvSpPr>
          <p:cNvPr id="52" name="TextBox 51">
            <a:extLst>
              <a:ext uri="{FF2B5EF4-FFF2-40B4-BE49-F238E27FC236}">
                <a16:creationId xmlns:a16="http://schemas.microsoft.com/office/drawing/2014/main" id="{F0F1106D-EE76-49AF-9E3E-12D8B80A2439}"/>
              </a:ext>
            </a:extLst>
          </p:cNvPr>
          <p:cNvSpPr txBox="1"/>
          <p:nvPr/>
        </p:nvSpPr>
        <p:spPr>
          <a:xfrm>
            <a:off x="4026759" y="4772184"/>
            <a:ext cx="734160" cy="584775"/>
          </a:xfrm>
          <a:prstGeom prst="rect">
            <a:avLst/>
          </a:prstGeom>
          <a:noFill/>
          <a:ln w="25400">
            <a:solidFill>
              <a:schemeClr val="tx1"/>
            </a:solidFill>
          </a:ln>
        </p:spPr>
        <p:txBody>
          <a:bodyPr wrap="square" rtlCol="0">
            <a:spAutoFit/>
          </a:bodyPr>
          <a:lstStyle/>
          <a:p>
            <a:r>
              <a:rPr lang="en-CA" sz="3200">
                <a:solidFill>
                  <a:srgbClr val="FF0000"/>
                </a:solidFill>
              </a:rPr>
              <a:t>23</a:t>
            </a:r>
          </a:p>
        </p:txBody>
      </p:sp>
      <p:sp>
        <p:nvSpPr>
          <p:cNvPr id="53" name="TextBox 52">
            <a:extLst>
              <a:ext uri="{FF2B5EF4-FFF2-40B4-BE49-F238E27FC236}">
                <a16:creationId xmlns:a16="http://schemas.microsoft.com/office/drawing/2014/main" id="{2CB5CB1B-F628-4793-B4B7-7CBFEF462B62}"/>
              </a:ext>
            </a:extLst>
          </p:cNvPr>
          <p:cNvSpPr txBox="1"/>
          <p:nvPr/>
        </p:nvSpPr>
        <p:spPr>
          <a:xfrm>
            <a:off x="2364564" y="5278873"/>
            <a:ext cx="734160" cy="584775"/>
          </a:xfrm>
          <a:prstGeom prst="rect">
            <a:avLst/>
          </a:prstGeom>
          <a:noFill/>
          <a:ln w="25400">
            <a:solidFill>
              <a:schemeClr val="tx1"/>
            </a:solidFill>
          </a:ln>
        </p:spPr>
        <p:txBody>
          <a:bodyPr wrap="square" rtlCol="0">
            <a:spAutoFit/>
          </a:bodyPr>
          <a:lstStyle/>
          <a:p>
            <a:r>
              <a:rPr lang="en-CA" sz="3200">
                <a:solidFill>
                  <a:srgbClr val="FF0000"/>
                </a:solidFill>
              </a:rPr>
              <a:t>22</a:t>
            </a:r>
          </a:p>
        </p:txBody>
      </p:sp>
      <p:sp>
        <p:nvSpPr>
          <p:cNvPr id="54" name="TextBox 53">
            <a:extLst>
              <a:ext uri="{FF2B5EF4-FFF2-40B4-BE49-F238E27FC236}">
                <a16:creationId xmlns:a16="http://schemas.microsoft.com/office/drawing/2014/main" id="{F9D48540-677C-4149-8A9A-E7E8050511B5}"/>
              </a:ext>
            </a:extLst>
          </p:cNvPr>
          <p:cNvSpPr txBox="1"/>
          <p:nvPr/>
        </p:nvSpPr>
        <p:spPr>
          <a:xfrm>
            <a:off x="659789" y="4882883"/>
            <a:ext cx="734160" cy="584775"/>
          </a:xfrm>
          <a:prstGeom prst="rect">
            <a:avLst/>
          </a:prstGeom>
          <a:noFill/>
          <a:ln w="25400">
            <a:solidFill>
              <a:schemeClr val="tx1"/>
            </a:solidFill>
          </a:ln>
        </p:spPr>
        <p:txBody>
          <a:bodyPr wrap="square" rtlCol="0">
            <a:spAutoFit/>
          </a:bodyPr>
          <a:lstStyle/>
          <a:p>
            <a:r>
              <a:rPr lang="en-CA" sz="3200">
                <a:solidFill>
                  <a:srgbClr val="FF0000"/>
                </a:solidFill>
              </a:rPr>
              <a:t>21</a:t>
            </a:r>
          </a:p>
        </p:txBody>
      </p:sp>
    </p:spTree>
    <p:extLst>
      <p:ext uri="{BB962C8B-B14F-4D97-AF65-F5344CB8AC3E}">
        <p14:creationId xmlns:p14="http://schemas.microsoft.com/office/powerpoint/2010/main" val="683048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44" name="Group 43"/>
          <p:cNvGrpSpPr/>
          <p:nvPr/>
        </p:nvGrpSpPr>
        <p:grpSpPr>
          <a:xfrm>
            <a:off x="555199" y="1355273"/>
            <a:ext cx="8207287" cy="1438967"/>
            <a:chOff x="1420837" y="1209820"/>
            <a:chExt cx="11043140" cy="1744394"/>
          </a:xfrm>
        </p:grpSpPr>
        <p:sp>
          <p:nvSpPr>
            <p:cNvPr id="45" name="Rectangle 44"/>
            <p:cNvSpPr/>
            <p:nvPr/>
          </p:nvSpPr>
          <p:spPr>
            <a:xfrm>
              <a:off x="1420837" y="1209821"/>
              <a:ext cx="2208628" cy="1744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3629465" y="1209821"/>
              <a:ext cx="2208628" cy="1744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838093" y="1209821"/>
              <a:ext cx="2208628" cy="1744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8046721" y="1209821"/>
              <a:ext cx="2208628" cy="1744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10255349" y="1209820"/>
              <a:ext cx="2208628" cy="1744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5" name="Picture 14"/>
          <p:cNvPicPr>
            <a:picLocks noChangeAspect="1"/>
          </p:cNvPicPr>
          <p:nvPr/>
        </p:nvPicPr>
        <p:blipFill>
          <a:blip r:embed="rId3"/>
          <a:stretch>
            <a:fillRect/>
          </a:stretch>
        </p:blipFill>
        <p:spPr>
          <a:xfrm rot="5400000">
            <a:off x="2870080" y="387225"/>
            <a:ext cx="3665585" cy="8630364"/>
          </a:xfrm>
          <a:prstGeom prst="rect">
            <a:avLst/>
          </a:prstGeom>
        </p:spPr>
      </p:pic>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9" y="279270"/>
            <a:ext cx="1489266" cy="420564"/>
          </a:xfrm>
          <a:prstGeom prst="rect">
            <a:avLst/>
          </a:prstGeom>
          <a:solidFill>
            <a:srgbClr val="C00000"/>
          </a:solidFill>
          <a:ln w="28575">
            <a:solidFill>
              <a:srgbClr val="920305"/>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out </a:t>
            </a:r>
          </a:p>
        </p:txBody>
      </p:sp>
      <p:sp>
        <p:nvSpPr>
          <p:cNvPr id="17" name="Round Diagonal Corner Rectangle 16">
            <a:extLst>
              <a:ext uri="{FF2B5EF4-FFF2-40B4-BE49-F238E27FC236}">
                <a16:creationId xmlns:a16="http://schemas.microsoft.com/office/drawing/2014/main" id="{BFA02294-7002-6347-BD03-F6D435E893BC}"/>
              </a:ext>
            </a:extLst>
          </p:cNvPr>
          <p:cNvSpPr/>
          <p:nvPr/>
        </p:nvSpPr>
        <p:spPr>
          <a:xfrm>
            <a:off x="184113" y="23446"/>
            <a:ext cx="11997911" cy="6607791"/>
          </a:xfrm>
          <a:prstGeom prst="round2Diag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849606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4535DED3-E5DD-3949-A266-11039620B4C5}"/>
              </a:ext>
            </a:extLst>
          </p:cNvPr>
          <p:cNvSpPr txBox="1"/>
          <p:nvPr/>
        </p:nvSpPr>
        <p:spPr>
          <a:xfrm>
            <a:off x="389448" y="2317733"/>
            <a:ext cx="1112520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a:solidFill>
                  <a:prstClr val="black"/>
                </a:solidFill>
                <a:latin typeface="Calibri"/>
              </a:rPr>
              <a:t>What did you discover?</a:t>
            </a:r>
          </a:p>
          <a:p>
            <a:pPr lvl="0">
              <a:defRPr/>
            </a:pPr>
            <a:endParaRPr lang="en-CA" sz="3600">
              <a:solidFill>
                <a:prstClr val="black"/>
              </a:solidFill>
            </a:endParaRPr>
          </a:p>
          <a:p>
            <a:pPr lvl="0">
              <a:defRPr/>
            </a:pPr>
            <a:r>
              <a:rPr lang="en-CA" sz="3600">
                <a:solidFill>
                  <a:prstClr val="black"/>
                </a:solidFill>
              </a:rPr>
              <a:t>What was a common way of counting the collections?</a:t>
            </a:r>
            <a:endParaRPr lang="en-US" sz="3600" noProof="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a:ln>
                <a:noFill/>
              </a:ln>
              <a:solidFill>
                <a:prstClr val="black"/>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a:solidFill>
                  <a:prstClr val="black"/>
                </a:solidFill>
                <a:latin typeface="Calibri"/>
              </a:rPr>
              <a:t>What strategy helped us count quickly and easily?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a:ln>
                <a:noFill/>
              </a:ln>
              <a:solidFill>
                <a:prstClr val="black"/>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a:solidFill>
                  <a:prstClr val="black"/>
                </a:solidFill>
                <a:latin typeface="Calibri"/>
              </a:rPr>
              <a:t>Why do we count?</a:t>
            </a:r>
            <a:endParaRPr kumimoji="0" lang="en-US" sz="3600" b="0" i="0" u="none" strike="noStrike" kern="1200" cap="none" spc="0" normalizeH="0" baseline="0" noProof="0">
              <a:ln>
                <a:noFill/>
              </a:ln>
              <a:solidFill>
                <a:prstClr val="black"/>
              </a:solidFill>
              <a:effectLst/>
              <a:uLnTx/>
              <a:uFillTx/>
              <a:latin typeface="Calibri"/>
            </a:endParaRPr>
          </a:p>
        </p:txBody>
      </p:sp>
      <p:pic>
        <p:nvPicPr>
          <p:cNvPr id="5" name="Picture 4"/>
          <p:cNvPicPr>
            <a:picLocks noChangeAspect="1"/>
          </p:cNvPicPr>
          <p:nvPr/>
        </p:nvPicPr>
        <p:blipFill>
          <a:blip r:embed="rId3"/>
          <a:stretch>
            <a:fillRect/>
          </a:stretch>
        </p:blipFill>
        <p:spPr>
          <a:xfrm>
            <a:off x="6778120" y="204196"/>
            <a:ext cx="2319696" cy="1908321"/>
          </a:xfrm>
          <a:prstGeom prst="rect">
            <a:avLst/>
          </a:prstGeom>
        </p:spPr>
      </p:pic>
      <p:pic>
        <p:nvPicPr>
          <p:cNvPr id="6" name="Picture 5"/>
          <p:cNvPicPr>
            <a:picLocks noChangeAspect="1"/>
          </p:cNvPicPr>
          <p:nvPr/>
        </p:nvPicPr>
        <p:blipFill>
          <a:blip r:embed="rId4"/>
          <a:stretch>
            <a:fillRect/>
          </a:stretch>
        </p:blipFill>
        <p:spPr>
          <a:xfrm>
            <a:off x="9700619" y="857986"/>
            <a:ext cx="1814029" cy="2594061"/>
          </a:xfrm>
          <a:prstGeom prst="rect">
            <a:avLst/>
          </a:prstGeom>
        </p:spPr>
      </p:pic>
      <p:sp>
        <p:nvSpPr>
          <p:cNvPr id="8" name="TextBox 7">
            <a:extLst>
              <a:ext uri="{FF2B5EF4-FFF2-40B4-BE49-F238E27FC236}">
                <a16:creationId xmlns:a16="http://schemas.microsoft.com/office/drawing/2014/main" id="{5426E6A3-570D-9245-B1C4-C4CA4683A894}"/>
              </a:ext>
            </a:extLst>
          </p:cNvPr>
          <p:cNvSpPr txBox="1"/>
          <p:nvPr/>
        </p:nvSpPr>
        <p:spPr>
          <a:xfrm>
            <a:off x="898902" y="293654"/>
            <a:ext cx="2721527" cy="33855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Debrief and Consolidation</a:t>
            </a:r>
          </a:p>
        </p:txBody>
      </p:sp>
      <p:sp>
        <p:nvSpPr>
          <p:cNvPr id="9" name="Rectangle 26">
            <a:extLst>
              <a:ext uri="{FF2B5EF4-FFF2-40B4-BE49-F238E27FC236}">
                <a16:creationId xmlns:a16="http://schemas.microsoft.com/office/drawing/2014/main" id="{2FFE1002-E844-3642-A0B9-10BEEFD39A80}"/>
              </a:ext>
            </a:extLst>
          </p:cNvPr>
          <p:cNvSpPr/>
          <p:nvPr/>
        </p:nvSpPr>
        <p:spPr>
          <a:xfrm>
            <a:off x="309014" y="128565"/>
            <a:ext cx="698376"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200127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399678" y="917847"/>
            <a:ext cx="11411321" cy="5632311"/>
          </a:xfrm>
          <a:prstGeom prst="rect">
            <a:avLst/>
          </a:prstGeom>
          <a:noFill/>
        </p:spPr>
        <p:txBody>
          <a:bodyPr wrap="square" lIns="91440" tIns="45720" rIns="91440" bIns="45720" anchor="t">
            <a:spAutoFit/>
          </a:bodyPr>
          <a:lstStyle/>
          <a:p>
            <a:pPr lvl="0"/>
            <a:r>
              <a:rPr lang="en-US" sz="2000" dirty="0"/>
              <a:t>This collection of learning experiences is designed around the concept of number and the development of number ideas for numbers up to 10, specifically the number five.  Students come to schools with many ideas about number but it takes many learning experiences and time to develop a full understanding of a sense of number. The learning experiences represented in the PowerPoint consist of daily sessions that can take place over two weeks.  The 30 to 45 minutes sessions are a combination of synchronous and asynchronous parts that can be adapted depending on your situation and access to technology and connectivity.  </a:t>
            </a:r>
          </a:p>
          <a:p>
            <a:r>
              <a:rPr lang="en-US" sz="2000" b="1" dirty="0">
                <a:solidFill>
                  <a:srgbClr val="FF0000"/>
                </a:solidFill>
              </a:rPr>
              <a:t>*FOR SYNCHRONOUS LEARNING, THE SLIDEDECK MUST BE IN EDIT MODE (not present mode)*</a:t>
            </a:r>
          </a:p>
          <a:p>
            <a:r>
              <a:rPr lang="en-US" sz="2000" b="1" dirty="0">
                <a:solidFill>
                  <a:srgbClr val="FF0000"/>
                </a:solidFill>
              </a:rPr>
              <a:t>Slides with</a:t>
            </a:r>
            <a:r>
              <a:rPr lang="en-US" sz="2000" b="1" dirty="0">
                <a:solidFill>
                  <a:srgbClr val="92D050"/>
                </a:solidFill>
              </a:rPr>
              <a:t> </a:t>
            </a:r>
            <a:r>
              <a:rPr lang="en-US" sz="2000" b="1" dirty="0">
                <a:solidFill>
                  <a:schemeClr val="accent6">
                    <a:lumMod val="75000"/>
                  </a:schemeClr>
                </a:solidFill>
              </a:rPr>
              <a:t>green </a:t>
            </a:r>
            <a:r>
              <a:rPr lang="en-US" sz="2000" b="1" dirty="0">
                <a:solidFill>
                  <a:srgbClr val="FF0000"/>
                </a:solidFill>
              </a:rPr>
              <a:t>borders are teacher instructions, slides with red borders are student presentation slides.  Slides with both </a:t>
            </a:r>
            <a:r>
              <a:rPr lang="en-US" sz="2000" b="1" dirty="0">
                <a:solidFill>
                  <a:schemeClr val="accent6">
                    <a:lumMod val="75000"/>
                  </a:schemeClr>
                </a:solidFill>
              </a:rPr>
              <a:t>green</a:t>
            </a:r>
            <a:r>
              <a:rPr lang="en-US" sz="2000" b="1" dirty="0">
                <a:solidFill>
                  <a:srgbClr val="FF0000"/>
                </a:solidFill>
              </a:rPr>
              <a:t> and red borders are slides that usually show an example.  The decision to show or not to show the slide is the decision of the teacher.  </a:t>
            </a:r>
            <a:endParaRPr lang="en-US" sz="2000" b="1" dirty="0" smtClean="0">
              <a:solidFill>
                <a:srgbClr val="FF0000"/>
              </a:solidFill>
            </a:endParaRPr>
          </a:p>
          <a:p>
            <a:r>
              <a:rPr lang="en-US" sz="2000" b="1" dirty="0">
                <a:solidFill>
                  <a:srgbClr val="FF0000"/>
                </a:solidFill>
              </a:rPr>
              <a:t>Turn the PowerPoint to present mode to show the story books. </a:t>
            </a:r>
            <a:endParaRPr lang="en-US" sz="2000" dirty="0"/>
          </a:p>
          <a:p>
            <a:endParaRPr lang="en-US" sz="2000" dirty="0"/>
          </a:p>
          <a:p>
            <a:r>
              <a:rPr lang="en-US" sz="2000" dirty="0" smtClean="0"/>
              <a:t>For </a:t>
            </a:r>
            <a:r>
              <a:rPr lang="en-US" sz="2000" dirty="0"/>
              <a:t>each day, the lesson is presented in three parts</a:t>
            </a:r>
            <a:r>
              <a:rPr lang="en-US" sz="2000" dirty="0" smtClean="0"/>
              <a:t>:</a:t>
            </a:r>
            <a:endParaRPr lang="en-US" sz="2000" dirty="0"/>
          </a:p>
          <a:p>
            <a:pPr marL="457200" indent="-457200">
              <a:buFontTx/>
              <a:buAutoNum type="arabicPeriod"/>
            </a:pPr>
            <a:r>
              <a:rPr lang="en-US" sz="2000" dirty="0"/>
              <a:t>Opening Routine - </a:t>
            </a:r>
            <a:r>
              <a:rPr lang="en-CA" sz="2000" dirty="0"/>
              <a:t>Number talk to get students thinking and sharing ideas</a:t>
            </a:r>
            <a:endParaRPr lang="en-US" sz="2000" dirty="0"/>
          </a:p>
          <a:p>
            <a:pPr marL="457200" lvl="0" indent="-457200">
              <a:buAutoNum type="arabicPeriod"/>
            </a:pPr>
            <a:r>
              <a:rPr lang="en-US" sz="2000" dirty="0"/>
              <a:t>Work it out – </a:t>
            </a:r>
            <a:r>
              <a:rPr lang="en-CA" sz="2000" dirty="0"/>
              <a:t>These are learning experiences for each lesson. Lessons can be done with the whole class, small groups or individuals. </a:t>
            </a:r>
            <a:endParaRPr lang="en-US" sz="2000" dirty="0"/>
          </a:p>
          <a:p>
            <a:pPr marL="457200" indent="-457200">
              <a:buFontTx/>
              <a:buAutoNum type="arabicPeriod"/>
            </a:pPr>
            <a:r>
              <a:rPr lang="en-US" sz="2000" dirty="0"/>
              <a:t>Debrief and Consolidation - </a:t>
            </a:r>
            <a:r>
              <a:rPr lang="en-CA" sz="2000" dirty="0"/>
              <a:t>Learning experiences that involve reflections, assessments, further consolidation or extensions.</a:t>
            </a: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788844" y="335354"/>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3200" b="1">
                <a:solidFill>
                  <a:srgbClr val="70AD47"/>
                </a:solidFill>
                <a:latin typeface="Montserrat" panose="020B0604020202020204" charset="0"/>
              </a:rPr>
              <a:t>Teacher Instructions</a:t>
            </a:r>
            <a:endParaRPr kumimoji="0" lang="en-CA" sz="3200" b="1" i="0" u="none" strike="noStrike" kern="1200" cap="none" spc="0" normalizeH="0" baseline="0" noProof="0">
              <a:ln>
                <a:noFill/>
              </a:ln>
              <a:solidFill>
                <a:srgbClr val="70AD47"/>
              </a:solidFill>
              <a:effectLst/>
              <a:uLnTx/>
              <a:uFillTx/>
              <a:latin typeface="Montserrat" panose="020B0604020202020204" charset="0"/>
              <a:cs typeface="Arial"/>
              <a:sym typeface="Arial"/>
            </a:endParaRPr>
          </a:p>
        </p:txBody>
      </p:sp>
    </p:spTree>
    <p:extLst>
      <p:ext uri="{BB962C8B-B14F-4D97-AF65-F5344CB8AC3E}">
        <p14:creationId xmlns:p14="http://schemas.microsoft.com/office/powerpoint/2010/main" val="1501324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989937"/>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lvl="0" algn="ctr">
              <a:defRPr/>
            </a:pPr>
            <a:r>
              <a:rPr lang="en-US" sz="2100">
                <a:solidFill>
                  <a:prstClr val="white"/>
                </a:solidFill>
                <a:latin typeface="Cavolini"/>
                <a:cs typeface="Cavolini"/>
              </a:rPr>
              <a:t>Debrief and Consolidation</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Opening Routine</a:t>
            </a:r>
          </a:p>
        </p:txBody>
      </p:sp>
      <p:sp>
        <p:nvSpPr>
          <p:cNvPr id="4" name="TextBox 3">
            <a:extLst>
              <a:ext uri="{FF2B5EF4-FFF2-40B4-BE49-F238E27FC236}">
                <a16:creationId xmlns:a16="http://schemas.microsoft.com/office/drawing/2014/main" id="{F3857C70-6F07-3A4E-91D0-3B2F2CA78D55}"/>
              </a:ext>
            </a:extLst>
          </p:cNvPr>
          <p:cNvSpPr txBox="1"/>
          <p:nvPr/>
        </p:nvSpPr>
        <p:spPr>
          <a:xfrm>
            <a:off x="245423" y="3147325"/>
            <a:ext cx="3327838" cy="1384995"/>
          </a:xfrm>
          <a:prstGeom prst="rect">
            <a:avLst/>
          </a:prstGeom>
          <a:noFill/>
        </p:spPr>
        <p:txBody>
          <a:bodyPr wrap="square" rtlCol="0" anchor="ctr">
            <a:spAutoFit/>
          </a:bodyPr>
          <a:lstStyle/>
          <a:p>
            <a:pPr marL="742950" marR="0" lvl="0" indent="-74295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rPr>
              <a:t>Change</a:t>
            </a:r>
            <a:r>
              <a:rPr kumimoji="0" lang="en-US" sz="2800" b="0" i="0" u="none" strike="noStrike" kern="1200" cap="none" spc="0" normalizeH="0" noProof="0" dirty="0">
                <a:ln>
                  <a:noFill/>
                </a:ln>
                <a:solidFill>
                  <a:prstClr val="black"/>
                </a:solidFill>
                <a:effectLst/>
                <a:uLnTx/>
                <a:uFillTx/>
                <a:latin typeface="Bradley Hand" pitchFamily="2" charset="77"/>
                <a:ea typeface="+mn-ea"/>
                <a:cs typeface="+mn-cs"/>
              </a:rPr>
              <a:t> the Count</a:t>
            </a:r>
          </a:p>
          <a:p>
            <a:pPr marL="742950" marR="0" lvl="0" indent="-74295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rPr>
              <a:t>Ink </a:t>
            </a:r>
            <a:r>
              <a:rPr lang="en-US" sz="2800" dirty="0" smtClean="0">
                <a:solidFill>
                  <a:prstClr val="black"/>
                </a:solidFill>
                <a:latin typeface="Bradley Hand" pitchFamily="2" charset="77"/>
              </a:rPr>
              <a:t>Splat </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Cavolini"/>
                <a:ea typeface="+mn-ea"/>
                <a:cs typeface="Cavolini"/>
              </a:rPr>
              <a:t>Day 2</a:t>
            </a: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2927565"/>
            <a:ext cx="2915605" cy="144655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rPr>
              <a:t>Counting</a:t>
            </a:r>
            <a:r>
              <a:rPr kumimoji="0" lang="en-US" sz="3200" b="0" i="0" u="none" strike="noStrike" kern="1200" cap="none" spc="0" normalizeH="0" baseline="0" noProof="0">
                <a:ln>
                  <a:noFill/>
                </a:ln>
                <a:solidFill>
                  <a:prstClr val="black"/>
                </a:solidFill>
                <a:effectLst/>
                <a:uLnTx/>
                <a:uFillTx/>
                <a:latin typeface="Marker Felt Thin" panose="02000400000000000000" pitchFamily="2" charset="77"/>
                <a:ea typeface="+mn-ea"/>
                <a:cs typeface="+mn-cs"/>
              </a:rPr>
              <a:t> </a:t>
            </a:r>
            <a:r>
              <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rPr>
              <a:t>Collections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rPr>
              <a:t>In</a:t>
            </a:r>
            <a:r>
              <a:rPr kumimoji="0" lang="en-US" sz="2800" b="0" i="0" u="none" strike="noStrike" kern="1200" cap="none" spc="0" normalizeH="0" noProof="0">
                <a:ln>
                  <a:noFill/>
                </a:ln>
                <a:solidFill>
                  <a:prstClr val="black"/>
                </a:solidFill>
                <a:effectLst/>
                <a:uLnTx/>
                <a:uFillTx/>
                <a:latin typeface="Bradley Hand" pitchFamily="2" charset="77"/>
                <a:ea typeface="+mn-ea"/>
                <a:cs typeface="+mn-cs"/>
              </a:rPr>
              <a:t> Our Home</a:t>
            </a:r>
            <a:endPar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18" name="TextBox 17">
            <a:extLst>
              <a:ext uri="{FF2B5EF4-FFF2-40B4-BE49-F238E27FC236}">
                <a16:creationId xmlns:a16="http://schemas.microsoft.com/office/drawing/2014/main" id="{C65C62B4-EBD6-9748-B921-5987D891F189}"/>
              </a:ext>
            </a:extLst>
          </p:cNvPr>
          <p:cNvSpPr txBox="1"/>
          <p:nvPr/>
        </p:nvSpPr>
        <p:spPr>
          <a:xfrm>
            <a:off x="8704433" y="2633698"/>
            <a:ext cx="2915605" cy="224676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rPr>
              <a:t>Sharing and Recording Thinking About Counting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1147444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264901" y="1268419"/>
            <a:ext cx="11662194" cy="156966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radley Hand" pitchFamily="2" charset="77"/>
              </a:rPr>
              <a:t>Look at the number shown</a:t>
            </a:r>
            <a:r>
              <a:rPr kumimoji="0" lang="en-US" sz="3200" b="0" i="0" u="none" strike="noStrike" kern="1200" cap="none" spc="0" normalizeH="0" noProof="0" dirty="0">
                <a:ln>
                  <a:noFill/>
                </a:ln>
                <a:solidFill>
                  <a:prstClr val="black"/>
                </a:solidFill>
                <a:effectLst/>
                <a:uLnTx/>
                <a:uFillTx/>
                <a:latin typeface="Bradley Hand" pitchFamily="2" charset="77"/>
              </a:rPr>
              <a:t> and count on from there.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noProof="0" dirty="0">
                <a:ln>
                  <a:noFill/>
                </a:ln>
                <a:solidFill>
                  <a:prstClr val="black"/>
                </a:solidFill>
                <a:effectLst/>
                <a:uLnTx/>
                <a:uFillTx/>
                <a:latin typeface="Bradley Hand" pitchFamily="2" charset="77"/>
              </a:rPr>
              <a:t>Mr. Happy’s finger will show you whether you count forward</a:t>
            </a:r>
            <a:r>
              <a:rPr lang="en-US" sz="3200" dirty="0">
                <a:solidFill>
                  <a:prstClr val="black"/>
                </a:solidFill>
                <a:latin typeface="Bradley Hand" pitchFamily="2" charset="77"/>
              </a:rPr>
              <a:t>s or backwards.  </a:t>
            </a:r>
            <a:r>
              <a:rPr kumimoji="0" lang="en-US" sz="3200" b="0" i="0" u="none" strike="noStrike" kern="1200" cap="none" spc="0" normalizeH="0" noProof="0" dirty="0">
                <a:ln>
                  <a:noFill/>
                </a:ln>
                <a:solidFill>
                  <a:prstClr val="black"/>
                </a:solidFill>
                <a:effectLst/>
                <a:uLnTx/>
                <a:uFillTx/>
                <a:latin typeface="Bradley Hand" pitchFamily="2" charset="77"/>
              </a:rPr>
              <a:t> </a:t>
            </a:r>
            <a:endParaRPr kumimoji="0" lang="en-US" sz="3200" b="0" i="0" u="none" strike="noStrike" kern="1200" cap="none" spc="0" normalizeH="0" baseline="0" noProof="0" dirty="0">
              <a:ln>
                <a:noFill/>
              </a:ln>
              <a:solidFill>
                <a:prstClr val="black"/>
              </a:solidFill>
              <a:effectLst/>
              <a:uLnTx/>
              <a:uFillTx/>
              <a:latin typeface="Bradley Hand" pitchFamily="2" charset="77"/>
            </a:endParaRPr>
          </a:p>
        </p:txBody>
      </p:sp>
      <p:sp>
        <p:nvSpPr>
          <p:cNvPr id="4" name="TextBox 3"/>
          <p:cNvSpPr txBox="1"/>
          <p:nvPr/>
        </p:nvSpPr>
        <p:spPr>
          <a:xfrm>
            <a:off x="8520545" y="5909049"/>
            <a:ext cx="1517082" cy="461665"/>
          </a:xfrm>
          <a:prstGeom prst="rect">
            <a:avLst/>
          </a:prstGeom>
          <a:noFill/>
        </p:spPr>
        <p:txBody>
          <a:bodyPr wrap="none" rtlCol="0">
            <a:spAutoFit/>
          </a:bodyPr>
          <a:lstStyle/>
          <a:p>
            <a:r>
              <a:rPr lang="en-CA" sz="2400"/>
              <a:t>Backwards</a:t>
            </a:r>
          </a:p>
        </p:txBody>
      </p:sp>
      <p:sp>
        <p:nvSpPr>
          <p:cNvPr id="10" name="TextBox 9"/>
          <p:cNvSpPr txBox="1"/>
          <p:nvPr/>
        </p:nvSpPr>
        <p:spPr>
          <a:xfrm>
            <a:off x="1627909" y="5909049"/>
            <a:ext cx="1341393" cy="461665"/>
          </a:xfrm>
          <a:prstGeom prst="rect">
            <a:avLst/>
          </a:prstGeom>
          <a:noFill/>
        </p:spPr>
        <p:txBody>
          <a:bodyPr wrap="none" rtlCol="0">
            <a:spAutoFit/>
          </a:bodyPr>
          <a:lstStyle/>
          <a:p>
            <a:r>
              <a:rPr lang="en-CA" sz="2400"/>
              <a:t>Forwards</a:t>
            </a:r>
          </a:p>
        </p:txBody>
      </p:sp>
      <p:pic>
        <p:nvPicPr>
          <p:cNvPr id="6" name="Picture 5"/>
          <p:cNvPicPr>
            <a:picLocks noChangeAspect="1"/>
          </p:cNvPicPr>
          <p:nvPr/>
        </p:nvPicPr>
        <p:blipFill>
          <a:blip r:embed="rId3"/>
          <a:stretch>
            <a:fillRect/>
          </a:stretch>
        </p:blipFill>
        <p:spPr>
          <a:xfrm>
            <a:off x="1036958" y="3486709"/>
            <a:ext cx="3400425" cy="1924050"/>
          </a:xfrm>
          <a:prstGeom prst="rect">
            <a:avLst/>
          </a:prstGeom>
        </p:spPr>
      </p:pic>
      <p:pic>
        <p:nvPicPr>
          <p:cNvPr id="9" name="Picture 8"/>
          <p:cNvPicPr>
            <a:picLocks noChangeAspect="1"/>
          </p:cNvPicPr>
          <p:nvPr/>
        </p:nvPicPr>
        <p:blipFill>
          <a:blip r:embed="rId4"/>
          <a:stretch>
            <a:fillRect/>
          </a:stretch>
        </p:blipFill>
        <p:spPr>
          <a:xfrm>
            <a:off x="7110412" y="3537526"/>
            <a:ext cx="3457575" cy="1943100"/>
          </a:xfrm>
          <a:prstGeom prst="rect">
            <a:avLst/>
          </a:prstGeom>
        </p:spPr>
      </p:pic>
    </p:spTree>
    <p:extLst>
      <p:ext uri="{BB962C8B-B14F-4D97-AF65-F5344CB8AC3E}">
        <p14:creationId xmlns:p14="http://schemas.microsoft.com/office/powerpoint/2010/main" val="931381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pic>
        <p:nvPicPr>
          <p:cNvPr id="2" name="Picture 1"/>
          <p:cNvPicPr>
            <a:picLocks noChangeAspect="1"/>
          </p:cNvPicPr>
          <p:nvPr/>
        </p:nvPicPr>
        <p:blipFill>
          <a:blip r:embed="rId3"/>
          <a:stretch>
            <a:fillRect/>
          </a:stretch>
        </p:blipFill>
        <p:spPr>
          <a:xfrm>
            <a:off x="3187410" y="2166505"/>
            <a:ext cx="5448657" cy="3070514"/>
          </a:xfrm>
          <a:prstGeom prst="rect">
            <a:avLst/>
          </a:prstGeom>
        </p:spPr>
      </p:pic>
    </p:spTree>
    <p:extLst>
      <p:ext uri="{BB962C8B-B14F-4D97-AF65-F5344CB8AC3E}">
        <p14:creationId xmlns:p14="http://schemas.microsoft.com/office/powerpoint/2010/main" val="2373113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pic>
        <p:nvPicPr>
          <p:cNvPr id="4" name="Picture 3"/>
          <p:cNvPicPr>
            <a:picLocks noChangeAspect="1"/>
          </p:cNvPicPr>
          <p:nvPr/>
        </p:nvPicPr>
        <p:blipFill>
          <a:blip r:embed="rId3"/>
          <a:stretch>
            <a:fillRect/>
          </a:stretch>
        </p:blipFill>
        <p:spPr>
          <a:xfrm>
            <a:off x="2612015" y="1745184"/>
            <a:ext cx="6196062" cy="3581833"/>
          </a:xfrm>
          <a:prstGeom prst="rect">
            <a:avLst/>
          </a:prstGeom>
        </p:spPr>
      </p:pic>
    </p:spTree>
    <p:extLst>
      <p:ext uri="{BB962C8B-B14F-4D97-AF65-F5344CB8AC3E}">
        <p14:creationId xmlns:p14="http://schemas.microsoft.com/office/powerpoint/2010/main" val="249023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pic>
        <p:nvPicPr>
          <p:cNvPr id="2" name="Picture 1"/>
          <p:cNvPicPr>
            <a:picLocks noChangeAspect="1"/>
          </p:cNvPicPr>
          <p:nvPr/>
        </p:nvPicPr>
        <p:blipFill>
          <a:blip r:embed="rId3"/>
          <a:stretch>
            <a:fillRect/>
          </a:stretch>
        </p:blipFill>
        <p:spPr>
          <a:xfrm>
            <a:off x="2447491" y="1553621"/>
            <a:ext cx="7677475" cy="4286070"/>
          </a:xfrm>
          <a:prstGeom prst="rect">
            <a:avLst/>
          </a:prstGeom>
        </p:spPr>
      </p:pic>
    </p:spTree>
    <p:extLst>
      <p:ext uri="{BB962C8B-B14F-4D97-AF65-F5344CB8AC3E}">
        <p14:creationId xmlns:p14="http://schemas.microsoft.com/office/powerpoint/2010/main" val="3173280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pic>
        <p:nvPicPr>
          <p:cNvPr id="4" name="Picture 3"/>
          <p:cNvPicPr>
            <a:picLocks noChangeAspect="1"/>
          </p:cNvPicPr>
          <p:nvPr/>
        </p:nvPicPr>
        <p:blipFill>
          <a:blip r:embed="rId3"/>
          <a:stretch>
            <a:fillRect/>
          </a:stretch>
        </p:blipFill>
        <p:spPr>
          <a:xfrm>
            <a:off x="2728912" y="1660777"/>
            <a:ext cx="7564238" cy="4220478"/>
          </a:xfrm>
          <a:prstGeom prst="rect">
            <a:avLst/>
          </a:prstGeom>
        </p:spPr>
      </p:pic>
    </p:spTree>
    <p:extLst>
      <p:ext uri="{BB962C8B-B14F-4D97-AF65-F5344CB8AC3E}">
        <p14:creationId xmlns:p14="http://schemas.microsoft.com/office/powerpoint/2010/main" val="1489595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pic>
        <p:nvPicPr>
          <p:cNvPr id="2" name="Picture 1"/>
          <p:cNvPicPr>
            <a:picLocks noChangeAspect="1"/>
          </p:cNvPicPr>
          <p:nvPr/>
        </p:nvPicPr>
        <p:blipFill>
          <a:blip r:embed="rId3"/>
          <a:stretch>
            <a:fillRect/>
          </a:stretch>
        </p:blipFill>
        <p:spPr>
          <a:xfrm>
            <a:off x="2189903" y="1734225"/>
            <a:ext cx="7214630" cy="4001557"/>
          </a:xfrm>
          <a:prstGeom prst="rect">
            <a:avLst/>
          </a:prstGeom>
        </p:spPr>
      </p:pic>
    </p:spTree>
    <p:extLst>
      <p:ext uri="{BB962C8B-B14F-4D97-AF65-F5344CB8AC3E}">
        <p14:creationId xmlns:p14="http://schemas.microsoft.com/office/powerpoint/2010/main" val="1164006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pic>
        <p:nvPicPr>
          <p:cNvPr id="2" name="Picture 1"/>
          <p:cNvPicPr>
            <a:picLocks noChangeAspect="1"/>
          </p:cNvPicPr>
          <p:nvPr/>
        </p:nvPicPr>
        <p:blipFill>
          <a:blip r:embed="rId3"/>
          <a:stretch>
            <a:fillRect/>
          </a:stretch>
        </p:blipFill>
        <p:spPr>
          <a:xfrm>
            <a:off x="2065212" y="1764748"/>
            <a:ext cx="7353839" cy="4168486"/>
          </a:xfrm>
          <a:prstGeom prst="rect">
            <a:avLst/>
          </a:prstGeom>
        </p:spPr>
      </p:pic>
    </p:spTree>
    <p:extLst>
      <p:ext uri="{BB962C8B-B14F-4D97-AF65-F5344CB8AC3E}">
        <p14:creationId xmlns:p14="http://schemas.microsoft.com/office/powerpoint/2010/main" val="2129951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pic>
        <p:nvPicPr>
          <p:cNvPr id="2" name="Picture 1"/>
          <p:cNvPicPr>
            <a:picLocks noChangeAspect="1"/>
          </p:cNvPicPr>
          <p:nvPr/>
        </p:nvPicPr>
        <p:blipFill>
          <a:blip r:embed="rId3"/>
          <a:stretch>
            <a:fillRect/>
          </a:stretch>
        </p:blipFill>
        <p:spPr>
          <a:xfrm>
            <a:off x="1950459" y="1873420"/>
            <a:ext cx="7017983" cy="3951143"/>
          </a:xfrm>
          <a:prstGeom prst="rect">
            <a:avLst/>
          </a:prstGeom>
        </p:spPr>
      </p:pic>
    </p:spTree>
    <p:extLst>
      <p:ext uri="{BB962C8B-B14F-4D97-AF65-F5344CB8AC3E}">
        <p14:creationId xmlns:p14="http://schemas.microsoft.com/office/powerpoint/2010/main" val="2033978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pic>
        <p:nvPicPr>
          <p:cNvPr id="2" name="Picture 1"/>
          <p:cNvPicPr>
            <a:picLocks noChangeAspect="1"/>
          </p:cNvPicPr>
          <p:nvPr/>
        </p:nvPicPr>
        <p:blipFill>
          <a:blip r:embed="rId3"/>
          <a:stretch>
            <a:fillRect/>
          </a:stretch>
        </p:blipFill>
        <p:spPr>
          <a:xfrm>
            <a:off x="2094200" y="1648716"/>
            <a:ext cx="7693505" cy="4253320"/>
          </a:xfrm>
          <a:prstGeom prst="rect">
            <a:avLst/>
          </a:prstGeom>
        </p:spPr>
      </p:pic>
    </p:spTree>
    <p:extLst>
      <p:ext uri="{BB962C8B-B14F-4D97-AF65-F5344CB8AC3E}">
        <p14:creationId xmlns:p14="http://schemas.microsoft.com/office/powerpoint/2010/main" val="2684163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249703" y="778412"/>
            <a:ext cx="8924777" cy="5940088"/>
          </a:xfrm>
          <a:prstGeom prst="rect">
            <a:avLst/>
          </a:prstGeom>
          <a:noFill/>
        </p:spPr>
        <p:txBody>
          <a:bodyPr wrap="square" lIns="91440" tIns="45720" rIns="91440" bIns="45720" anchor="t">
            <a:spAutoFit/>
          </a:bodyPr>
          <a:lstStyle/>
          <a:p>
            <a:r>
              <a:rPr lang="en-CA" b="1" dirty="0" smtClean="0"/>
              <a:t>The Importance of Building Community, Communication and Growth Mindset</a:t>
            </a:r>
          </a:p>
          <a:p>
            <a:endParaRPr lang="en-CA" b="1" dirty="0" smtClean="0"/>
          </a:p>
          <a:p>
            <a:r>
              <a:rPr lang="en-CA" dirty="0" smtClean="0"/>
              <a:t>Students and educators work together to nurture relationships and co-create school, classroom, and online environments to support mathematics learning. When building a community of online learners, wellness is nurtured by creating a sense of safety and belonging for each learner; providing opportunities for all students to build self-confidence and self-efficacy; empowering individuals as self-reflective learners; and valuing each student’s voice on the path to becoming an independent, lifelong learner. </a:t>
            </a:r>
          </a:p>
          <a:p>
            <a:endParaRPr lang="en-CA" dirty="0" smtClean="0"/>
          </a:p>
          <a:p>
            <a:r>
              <a:rPr lang="en-CA" dirty="0" smtClean="0"/>
              <a:t>Communicating and messaging effectively, facilitating discussions, assessing learning, using the best tools for each context and knowing your students and their families are some key factors to building an effective remote learning environment.   Building on routines but remembering to be flexible will help in planning, learning and teaching of mathematics.</a:t>
            </a:r>
          </a:p>
          <a:p>
            <a:endParaRPr kumimoji="0" lang="en-CA" sz="2000" b="0" i="0" u="none" strike="noStrike" kern="1200" cap="none" spc="0" normalizeH="0" baseline="0" noProof="0" dirty="0" smtClean="0">
              <a:ln>
                <a:noFill/>
              </a:ln>
              <a:effectLst/>
              <a:uLnTx/>
              <a:uFillTx/>
              <a:latin typeface="Calibri"/>
            </a:endParaRPr>
          </a:p>
          <a:p>
            <a:r>
              <a:rPr lang="en-CA" dirty="0" smtClean="0"/>
              <a:t>Students with a growth mindset believe they can develop their abilities through effort, persistence and hard work.  Teachers who actively model a growth mindset create an environment where students openly look for and engage in finding a variety of strategies for solving problems. Students who are engaged in the productive struggle of doing and discussing mathematics explore alternatives, and develop as confident mathematical risk takers. As teachers plan for remote learning, something to remember is that it will be different for all and being flexible will aid in the learning.   </a:t>
            </a:r>
            <a:endParaRPr kumimoji="0" lang="en-US" sz="2000" b="0" i="0" u="none" strike="noStrike" kern="1200" cap="none" spc="0" normalizeH="0" baseline="0" noProof="0" dirty="0">
              <a:ln>
                <a:noFill/>
              </a:ln>
              <a:effectLst/>
              <a:uLnTx/>
              <a:uFillTx/>
              <a:latin typeface="Calibri"/>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679725" y="228674"/>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3200" b="1" dirty="0">
                <a:solidFill>
                  <a:srgbClr val="70AD47"/>
                </a:solidFill>
                <a:latin typeface="Montserrat" panose="020B0604020202020204" charset="0"/>
              </a:rPr>
              <a:t>Teacher Instructions</a:t>
            </a:r>
            <a:endParaRPr kumimoji="0" lang="en-CA" sz="3200" b="1" i="0" u="none" strike="noStrike" kern="1200" cap="none" spc="0" normalizeH="0" baseline="0" noProof="0" dirty="0">
              <a:ln>
                <a:noFill/>
              </a:ln>
              <a:solidFill>
                <a:srgbClr val="70AD47"/>
              </a:solidFill>
              <a:effectLst/>
              <a:uLnTx/>
              <a:uFillTx/>
              <a:latin typeface="Montserrat" panose="020B0604020202020204" charset="0"/>
              <a:cs typeface="Arial"/>
              <a:sym typeface="Arial"/>
            </a:endParaRPr>
          </a:p>
        </p:txBody>
      </p:sp>
      <p:pic>
        <p:nvPicPr>
          <p:cNvPr id="6" name="Picture 5"/>
          <p:cNvPicPr>
            <a:picLocks noChangeAspect="1"/>
          </p:cNvPicPr>
          <p:nvPr/>
        </p:nvPicPr>
        <p:blipFill>
          <a:blip r:embed="rId4"/>
          <a:stretch>
            <a:fillRect/>
          </a:stretch>
        </p:blipFill>
        <p:spPr>
          <a:xfrm>
            <a:off x="9174480" y="1226757"/>
            <a:ext cx="2727844" cy="3572751"/>
          </a:xfrm>
          <a:prstGeom prst="rect">
            <a:avLst/>
          </a:prstGeom>
        </p:spPr>
      </p:pic>
    </p:spTree>
    <p:extLst>
      <p:ext uri="{BB962C8B-B14F-4D97-AF65-F5344CB8AC3E}">
        <p14:creationId xmlns:p14="http://schemas.microsoft.com/office/powerpoint/2010/main" val="225079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pic>
        <p:nvPicPr>
          <p:cNvPr id="4" name="Picture 3"/>
          <p:cNvPicPr>
            <a:picLocks noChangeAspect="1"/>
          </p:cNvPicPr>
          <p:nvPr/>
        </p:nvPicPr>
        <p:blipFill>
          <a:blip r:embed="rId3"/>
          <a:stretch>
            <a:fillRect/>
          </a:stretch>
        </p:blipFill>
        <p:spPr>
          <a:xfrm>
            <a:off x="2085738" y="1530872"/>
            <a:ext cx="8273559" cy="4724456"/>
          </a:xfrm>
          <a:prstGeom prst="rect">
            <a:avLst/>
          </a:prstGeom>
        </p:spPr>
      </p:pic>
    </p:spTree>
    <p:extLst>
      <p:ext uri="{BB962C8B-B14F-4D97-AF65-F5344CB8AC3E}">
        <p14:creationId xmlns:p14="http://schemas.microsoft.com/office/powerpoint/2010/main" val="3945469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pic>
        <p:nvPicPr>
          <p:cNvPr id="4" name="Picture 3"/>
          <p:cNvPicPr>
            <a:picLocks noChangeAspect="1"/>
          </p:cNvPicPr>
          <p:nvPr/>
        </p:nvPicPr>
        <p:blipFill>
          <a:blip r:embed="rId3"/>
          <a:stretch>
            <a:fillRect/>
          </a:stretch>
        </p:blipFill>
        <p:spPr>
          <a:xfrm>
            <a:off x="1036958" y="1336056"/>
            <a:ext cx="9987308" cy="5025871"/>
          </a:xfrm>
          <a:prstGeom prst="rect">
            <a:avLst/>
          </a:prstGeom>
        </p:spPr>
      </p:pic>
    </p:spTree>
    <p:extLst>
      <p:ext uri="{BB962C8B-B14F-4D97-AF65-F5344CB8AC3E}">
        <p14:creationId xmlns:p14="http://schemas.microsoft.com/office/powerpoint/2010/main" val="257642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1604105" cy="420564"/>
          </a:xfrm>
          <a:prstGeom prst="rect">
            <a:avLst/>
          </a:prstGeom>
          <a:solidFill>
            <a:srgbClr val="C00000"/>
          </a:solidFill>
          <a:ln w="28575">
            <a:solidFill>
              <a:srgbClr val="920305"/>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1036958" y="1162154"/>
            <a:ext cx="9247909" cy="1077218"/>
          </a:xfrm>
          <a:prstGeom prst="rect">
            <a:avLst/>
          </a:prstGeom>
          <a:noFill/>
        </p:spPr>
        <p:txBody>
          <a:bodyPr wrap="square" rtlCol="0">
            <a:spAutoFit/>
          </a:bodyPr>
          <a:lstStyle/>
          <a:p>
            <a:r>
              <a:rPr lang="en-CA" sz="3200"/>
              <a:t>What do you notice about this counting collection?</a:t>
            </a:r>
          </a:p>
          <a:p>
            <a:endParaRPr lang="en-CA" sz="3200"/>
          </a:p>
        </p:txBody>
      </p:sp>
      <p:pic>
        <p:nvPicPr>
          <p:cNvPr id="6" name="Picture 5"/>
          <p:cNvPicPr>
            <a:picLocks noChangeAspect="1"/>
          </p:cNvPicPr>
          <p:nvPr/>
        </p:nvPicPr>
        <p:blipFill>
          <a:blip r:embed="rId3"/>
          <a:stretch>
            <a:fillRect/>
          </a:stretch>
        </p:blipFill>
        <p:spPr>
          <a:xfrm>
            <a:off x="2641063" y="1891575"/>
            <a:ext cx="6039697" cy="4274922"/>
          </a:xfrm>
          <a:prstGeom prst="rect">
            <a:avLst/>
          </a:prstGeom>
        </p:spPr>
      </p:pic>
    </p:spTree>
    <p:extLst>
      <p:ext uri="{BB962C8B-B14F-4D97-AF65-F5344CB8AC3E}">
        <p14:creationId xmlns:p14="http://schemas.microsoft.com/office/powerpoint/2010/main" val="615661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314407"/>
            <a:ext cx="1473767" cy="420564"/>
          </a:xfrm>
          <a:prstGeom prst="rect">
            <a:avLst/>
          </a:prstGeom>
          <a:solidFill>
            <a:srgbClr val="C00000"/>
          </a:solidFill>
          <a:ln w="28575">
            <a:solidFill>
              <a:srgbClr val="920305"/>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a:t>
            </a: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out</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2" name="TextBox 1">
            <a:extLst>
              <a:ext uri="{FF2B5EF4-FFF2-40B4-BE49-F238E27FC236}">
                <a16:creationId xmlns:a16="http://schemas.microsoft.com/office/drawing/2014/main" id="{4535DED3-E5DD-3949-A266-11039620B4C5}"/>
              </a:ext>
            </a:extLst>
          </p:cNvPr>
          <p:cNvSpPr txBox="1"/>
          <p:nvPr/>
        </p:nvSpPr>
        <p:spPr>
          <a:xfrm>
            <a:off x="618742" y="1986402"/>
            <a:ext cx="479844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prstClr val="black"/>
                </a:solidFill>
                <a:latin typeface="Calibri"/>
              </a:rPr>
              <a:t>Ask an adult to help you find a collection of items to count.  Some items to count are toys, books, blocks, socks in a drawer, a cup of macaroni, rock collections, cards, craft material, buttons or paperclips. </a:t>
            </a:r>
          </a:p>
        </p:txBody>
      </p:sp>
      <p:sp>
        <p:nvSpPr>
          <p:cNvPr id="4" name="Rectangle 3"/>
          <p:cNvSpPr/>
          <p:nvPr/>
        </p:nvSpPr>
        <p:spPr>
          <a:xfrm>
            <a:off x="910699" y="1052862"/>
            <a:ext cx="10244343" cy="830997"/>
          </a:xfrm>
          <a:prstGeom prst="rect">
            <a:avLst/>
          </a:prstGeom>
          <a:noFill/>
        </p:spPr>
        <p:txBody>
          <a:bodyPr wrap="none" lIns="91440" tIns="45720" rIns="91440" bIns="45720">
            <a:spAutoFit/>
          </a:bodyPr>
          <a:lstStyle/>
          <a:p>
            <a:pPr algn="ctr"/>
            <a:r>
              <a:rPr lang="en-US" sz="4800" b="0" cap="none" spc="0">
                <a:ln w="0"/>
                <a:solidFill>
                  <a:schemeClr val="tx1"/>
                </a:solidFill>
                <a:effectLst>
                  <a:outerShdw blurRad="38100" dist="19050" dir="2700000" algn="tl" rotWithShape="0">
                    <a:schemeClr val="dk1">
                      <a:alpha val="40000"/>
                    </a:schemeClr>
                  </a:outerShdw>
                </a:effectLst>
              </a:rPr>
              <a:t>Find a counting collection in your home!</a:t>
            </a:r>
          </a:p>
        </p:txBody>
      </p:sp>
      <p:pic>
        <p:nvPicPr>
          <p:cNvPr id="5" name="Picture 4"/>
          <p:cNvPicPr>
            <a:picLocks noChangeAspect="1"/>
          </p:cNvPicPr>
          <p:nvPr/>
        </p:nvPicPr>
        <p:blipFill>
          <a:blip r:embed="rId3"/>
          <a:stretch>
            <a:fillRect/>
          </a:stretch>
        </p:blipFill>
        <p:spPr>
          <a:xfrm>
            <a:off x="6321857" y="1883859"/>
            <a:ext cx="3905356" cy="4778318"/>
          </a:xfrm>
          <a:prstGeom prst="rect">
            <a:avLst/>
          </a:prstGeom>
        </p:spPr>
      </p:pic>
    </p:spTree>
    <p:extLst>
      <p:ext uri="{BB962C8B-B14F-4D97-AF65-F5344CB8AC3E}">
        <p14:creationId xmlns:p14="http://schemas.microsoft.com/office/powerpoint/2010/main" val="2256762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Rectangle 3"/>
          <p:cNvSpPr/>
          <p:nvPr/>
        </p:nvSpPr>
        <p:spPr>
          <a:xfrm>
            <a:off x="60881" y="1965247"/>
            <a:ext cx="12094956" cy="6186309"/>
          </a:xfrm>
          <a:prstGeom prst="rect">
            <a:avLst/>
          </a:prstGeom>
          <a:noFill/>
        </p:spPr>
        <p:txBody>
          <a:bodyPr wrap="square" lIns="91440" tIns="45720" rIns="91440" bIns="45720">
            <a:spAutoFit/>
          </a:bodyPr>
          <a:lstStyle/>
          <a:p>
            <a:pPr marL="914400" indent="-914400">
              <a:buAutoNum type="arabicPeriod"/>
            </a:pPr>
            <a:r>
              <a:rPr lang="en-US" sz="4400" b="0" cap="none" spc="0" dirty="0">
                <a:ln w="0"/>
                <a:solidFill>
                  <a:schemeClr val="tx1"/>
                </a:solidFill>
                <a:effectLst>
                  <a:outerShdw blurRad="38100" dist="19050" dir="2700000" algn="tl" rotWithShape="0">
                    <a:schemeClr val="dk1">
                      <a:alpha val="40000"/>
                    </a:schemeClr>
                  </a:outerShdw>
                </a:effectLst>
              </a:rPr>
              <a:t>Find </a:t>
            </a:r>
            <a:r>
              <a:rPr lang="en-US" sz="4400" dirty="0" smtClean="0">
                <a:ln w="0"/>
                <a:effectLst>
                  <a:outerShdw blurRad="38100" dist="19050" dir="2700000" algn="tl" rotWithShape="0">
                    <a:schemeClr val="dk1">
                      <a:alpha val="40000"/>
                    </a:schemeClr>
                  </a:outerShdw>
                </a:effectLst>
              </a:rPr>
              <a:t>two or more collections </a:t>
            </a:r>
            <a:r>
              <a:rPr lang="en-US" sz="4400" dirty="0">
                <a:ln w="0"/>
                <a:effectLst>
                  <a:outerShdw blurRad="38100" dist="19050" dir="2700000" algn="tl" rotWithShape="0">
                    <a:schemeClr val="dk1">
                      <a:alpha val="40000"/>
                    </a:schemeClr>
                  </a:outerShdw>
                </a:effectLst>
              </a:rPr>
              <a:t>of items to count.</a:t>
            </a:r>
          </a:p>
          <a:p>
            <a:pPr marL="914400" indent="-914400">
              <a:buAutoNum type="arabicPeriod"/>
            </a:pPr>
            <a:r>
              <a:rPr lang="en-US" sz="4400" b="0" cap="none" spc="0" dirty="0">
                <a:ln w="0"/>
                <a:solidFill>
                  <a:schemeClr val="tx1"/>
                </a:solidFill>
                <a:effectLst>
                  <a:outerShdw blurRad="38100" dist="19050" dir="2700000" algn="tl" rotWithShape="0">
                    <a:schemeClr val="dk1">
                      <a:alpha val="40000"/>
                    </a:schemeClr>
                  </a:outerShdw>
                </a:effectLst>
              </a:rPr>
              <a:t>Count your collection.</a:t>
            </a:r>
          </a:p>
          <a:p>
            <a:pPr marL="914400" indent="-914400">
              <a:buAutoNum type="arabicPeriod"/>
            </a:pPr>
            <a:r>
              <a:rPr lang="en-US" sz="4400" dirty="0">
                <a:ln w="0"/>
                <a:effectLst>
                  <a:outerShdw blurRad="38100" dist="19050" dir="2700000" algn="tl" rotWithShape="0">
                    <a:schemeClr val="dk1">
                      <a:alpha val="40000"/>
                    </a:schemeClr>
                  </a:outerShdw>
                </a:effectLst>
              </a:rPr>
              <a:t>Record how you counted on a piece of paper</a:t>
            </a:r>
            <a:r>
              <a:rPr lang="en-US" sz="4400" dirty="0" smtClean="0">
                <a:ln w="0"/>
                <a:effectLst>
                  <a:outerShdw blurRad="38100" dist="19050" dir="2700000" algn="tl" rotWithShape="0">
                    <a:schemeClr val="dk1">
                      <a:alpha val="40000"/>
                    </a:schemeClr>
                  </a:outerShdw>
                </a:effectLst>
              </a:rPr>
              <a:t>.</a:t>
            </a:r>
          </a:p>
          <a:p>
            <a:pPr marL="914400" indent="-914400">
              <a:buAutoNum type="arabicPeriod"/>
            </a:pPr>
            <a:r>
              <a:rPr lang="en-US" sz="4400" dirty="0" smtClean="0">
                <a:ln w="0"/>
                <a:effectLst>
                  <a:outerShdw blurRad="38100" dist="19050" dir="2700000" algn="tl" rotWithShape="0">
                    <a:schemeClr val="dk1">
                      <a:alpha val="40000"/>
                    </a:schemeClr>
                  </a:outerShdw>
                </a:effectLst>
              </a:rPr>
              <a:t>Use ten frames, number charts, cups muffin cups or egg cartons to help you organize your count.  </a:t>
            </a:r>
            <a:endParaRPr lang="en-US" sz="4400" dirty="0">
              <a:ln w="0"/>
              <a:effectLst>
                <a:outerShdw blurRad="38100" dist="19050" dir="2700000" algn="tl" rotWithShape="0">
                  <a:schemeClr val="dk1">
                    <a:alpha val="40000"/>
                  </a:schemeClr>
                </a:outerShdw>
              </a:effectLst>
            </a:endParaRPr>
          </a:p>
          <a:p>
            <a:pPr marL="914400" indent="-914400">
              <a:buAutoNum type="arabicPeriod"/>
            </a:pPr>
            <a:r>
              <a:rPr lang="en-US" sz="4400" dirty="0">
                <a:ln w="0"/>
                <a:effectLst>
                  <a:outerShdw blurRad="38100" dist="19050" dir="2700000" algn="tl" rotWithShape="0">
                    <a:schemeClr val="dk1">
                      <a:alpha val="40000"/>
                    </a:schemeClr>
                  </a:outerShdw>
                </a:effectLst>
              </a:rPr>
              <a:t>On another piece of paper, record another way to count those items.</a:t>
            </a:r>
          </a:p>
          <a:p>
            <a:endParaRPr lang="en-US" sz="4400" dirty="0">
              <a:ln w="0"/>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8A512FA5-C986-6541-B150-F4A606105C21}"/>
              </a:ext>
            </a:extLst>
          </p:cNvPr>
          <p:cNvSpPr txBox="1"/>
          <p:nvPr/>
        </p:nvSpPr>
        <p:spPr>
          <a:xfrm>
            <a:off x="1036959" y="314408"/>
            <a:ext cx="1582256" cy="420564"/>
          </a:xfrm>
          <a:prstGeom prst="rect">
            <a:avLst/>
          </a:prstGeom>
          <a:solidFill>
            <a:srgbClr val="C00000"/>
          </a:solidFill>
          <a:ln w="28575">
            <a:solidFill>
              <a:srgbClr val="920305"/>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a:t>
            </a: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out</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7" name="Rectangle 6"/>
          <p:cNvSpPr/>
          <p:nvPr/>
        </p:nvSpPr>
        <p:spPr>
          <a:xfrm>
            <a:off x="727334" y="1030609"/>
            <a:ext cx="10244343" cy="830997"/>
          </a:xfrm>
          <a:prstGeom prst="rect">
            <a:avLst/>
          </a:prstGeom>
          <a:noFill/>
        </p:spPr>
        <p:txBody>
          <a:bodyPr wrap="non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Find a counting collection in your home!</a:t>
            </a:r>
          </a:p>
        </p:txBody>
      </p:sp>
    </p:spTree>
    <p:extLst>
      <p:ext uri="{BB962C8B-B14F-4D97-AF65-F5344CB8AC3E}">
        <p14:creationId xmlns:p14="http://schemas.microsoft.com/office/powerpoint/2010/main" val="1037067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3"/>
          <a:stretch>
            <a:fillRect/>
          </a:stretch>
        </p:blipFill>
        <p:spPr>
          <a:xfrm>
            <a:off x="6778120" y="204196"/>
            <a:ext cx="2319696" cy="1908321"/>
          </a:xfrm>
          <a:prstGeom prst="rect">
            <a:avLst/>
          </a:prstGeom>
        </p:spPr>
      </p:pic>
      <p:pic>
        <p:nvPicPr>
          <p:cNvPr id="6" name="Picture 5"/>
          <p:cNvPicPr>
            <a:picLocks noChangeAspect="1"/>
          </p:cNvPicPr>
          <p:nvPr/>
        </p:nvPicPr>
        <p:blipFill>
          <a:blip r:embed="rId4"/>
          <a:stretch>
            <a:fillRect/>
          </a:stretch>
        </p:blipFill>
        <p:spPr>
          <a:xfrm>
            <a:off x="9700619" y="857986"/>
            <a:ext cx="1814029" cy="2594061"/>
          </a:xfrm>
          <a:prstGeom prst="rect">
            <a:avLst/>
          </a:prstGeom>
        </p:spPr>
      </p:pic>
      <p:sp>
        <p:nvSpPr>
          <p:cNvPr id="2" name="Rectangle 1"/>
          <p:cNvSpPr/>
          <p:nvPr/>
        </p:nvSpPr>
        <p:spPr>
          <a:xfrm>
            <a:off x="618742" y="1956577"/>
            <a:ext cx="11573258" cy="4154984"/>
          </a:xfrm>
          <a:prstGeom prst="rect">
            <a:avLst/>
          </a:prstGeom>
        </p:spPr>
        <p:txBody>
          <a:bodyPr wrap="square">
            <a:spAutoFit/>
          </a:bodyPr>
          <a:lstStyle/>
          <a:p>
            <a:pPr lvl="0"/>
            <a:r>
              <a:rPr lang="en-CA" sz="4400" dirty="0"/>
              <a:t>How did you count? </a:t>
            </a:r>
          </a:p>
          <a:p>
            <a:pPr lvl="0"/>
            <a:r>
              <a:rPr lang="en-CA" sz="4400" dirty="0"/>
              <a:t>How many do you have in all?</a:t>
            </a:r>
          </a:p>
          <a:p>
            <a:pPr lvl="0"/>
            <a:r>
              <a:rPr lang="en-CA" sz="4400" dirty="0"/>
              <a:t>What strategy did you use to count?  </a:t>
            </a:r>
          </a:p>
          <a:p>
            <a:pPr lvl="0"/>
            <a:r>
              <a:rPr lang="en-CA" sz="4400" dirty="0"/>
              <a:t>How did you record your counting?</a:t>
            </a:r>
          </a:p>
          <a:p>
            <a:r>
              <a:rPr lang="en-CA" sz="4400" dirty="0"/>
              <a:t>How is the picture telling how you </a:t>
            </a:r>
            <a:r>
              <a:rPr lang="en-CA" sz="4400" dirty="0" smtClean="0"/>
              <a:t>counted</a:t>
            </a:r>
            <a:r>
              <a:rPr lang="en-CA" sz="4400" dirty="0"/>
              <a:t>?</a:t>
            </a:r>
          </a:p>
          <a:p>
            <a:pPr lvl="0"/>
            <a:r>
              <a:rPr lang="en-CA" sz="4400" dirty="0"/>
              <a:t>Why do we count?</a:t>
            </a:r>
          </a:p>
        </p:txBody>
      </p:sp>
      <p:sp>
        <p:nvSpPr>
          <p:cNvPr id="8" name="TextBox 7">
            <a:extLst>
              <a:ext uri="{FF2B5EF4-FFF2-40B4-BE49-F238E27FC236}">
                <a16:creationId xmlns:a16="http://schemas.microsoft.com/office/drawing/2014/main" id="{5426E6A3-570D-9245-B1C4-C4CA4683A894}"/>
              </a:ext>
            </a:extLst>
          </p:cNvPr>
          <p:cNvSpPr txBox="1"/>
          <p:nvPr/>
        </p:nvSpPr>
        <p:spPr>
          <a:xfrm>
            <a:off x="898902" y="293654"/>
            <a:ext cx="2721527" cy="33855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Debrief and Consolidation</a:t>
            </a:r>
          </a:p>
        </p:txBody>
      </p:sp>
      <p:sp>
        <p:nvSpPr>
          <p:cNvPr id="9" name="Rectangle 26">
            <a:extLst>
              <a:ext uri="{FF2B5EF4-FFF2-40B4-BE49-F238E27FC236}">
                <a16:creationId xmlns:a16="http://schemas.microsoft.com/office/drawing/2014/main" id="{2FFE1002-E844-3642-A0B9-10BEEFD39A80}"/>
              </a:ext>
            </a:extLst>
          </p:cNvPr>
          <p:cNvSpPr/>
          <p:nvPr/>
        </p:nvSpPr>
        <p:spPr>
          <a:xfrm>
            <a:off x="309014" y="128565"/>
            <a:ext cx="698376"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319979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3"/>
          <a:stretch>
            <a:fillRect/>
          </a:stretch>
        </p:blipFill>
        <p:spPr>
          <a:xfrm>
            <a:off x="8670818" y="259433"/>
            <a:ext cx="1455164" cy="1197105"/>
          </a:xfrm>
          <a:prstGeom prst="rect">
            <a:avLst/>
          </a:prstGeom>
        </p:spPr>
      </p:pic>
      <p:pic>
        <p:nvPicPr>
          <p:cNvPr id="6" name="Picture 5"/>
          <p:cNvPicPr>
            <a:picLocks noChangeAspect="1"/>
          </p:cNvPicPr>
          <p:nvPr/>
        </p:nvPicPr>
        <p:blipFill>
          <a:blip r:embed="rId4"/>
          <a:stretch>
            <a:fillRect/>
          </a:stretch>
        </p:blipFill>
        <p:spPr>
          <a:xfrm>
            <a:off x="10655539" y="194152"/>
            <a:ext cx="1022030" cy="1684840"/>
          </a:xfrm>
          <a:prstGeom prst="rect">
            <a:avLst/>
          </a:prstGeom>
        </p:spPr>
      </p:pic>
      <p:pic>
        <p:nvPicPr>
          <p:cNvPr id="2" name="Picture 1"/>
          <p:cNvPicPr>
            <a:picLocks noChangeAspect="1"/>
          </p:cNvPicPr>
          <p:nvPr/>
        </p:nvPicPr>
        <p:blipFill>
          <a:blip r:embed="rId5"/>
          <a:stretch>
            <a:fillRect/>
          </a:stretch>
        </p:blipFill>
        <p:spPr>
          <a:xfrm>
            <a:off x="363338" y="1103518"/>
            <a:ext cx="8042701" cy="5751675"/>
          </a:xfrm>
          <a:prstGeom prst="rect">
            <a:avLst/>
          </a:prstGeom>
        </p:spPr>
      </p:pic>
      <p:sp>
        <p:nvSpPr>
          <p:cNvPr id="9" name="TextBox 8">
            <a:extLst>
              <a:ext uri="{FF2B5EF4-FFF2-40B4-BE49-F238E27FC236}">
                <a16:creationId xmlns:a16="http://schemas.microsoft.com/office/drawing/2014/main" id="{5426E6A3-570D-9245-B1C4-C4CA4683A894}"/>
              </a:ext>
            </a:extLst>
          </p:cNvPr>
          <p:cNvSpPr txBox="1"/>
          <p:nvPr/>
        </p:nvSpPr>
        <p:spPr>
          <a:xfrm>
            <a:off x="898902" y="293654"/>
            <a:ext cx="2721527" cy="33855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Debrief and Consolidation</a:t>
            </a:r>
          </a:p>
        </p:txBody>
      </p:sp>
      <p:sp>
        <p:nvSpPr>
          <p:cNvPr id="10" name="Rectangle 26">
            <a:extLst>
              <a:ext uri="{FF2B5EF4-FFF2-40B4-BE49-F238E27FC236}">
                <a16:creationId xmlns:a16="http://schemas.microsoft.com/office/drawing/2014/main" id="{2FFE1002-E844-3642-A0B9-10BEEFD39A80}"/>
              </a:ext>
            </a:extLst>
          </p:cNvPr>
          <p:cNvSpPr/>
          <p:nvPr/>
        </p:nvSpPr>
        <p:spPr>
          <a:xfrm>
            <a:off x="309014" y="128565"/>
            <a:ext cx="698376"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1574029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lvl="0" algn="ctr">
              <a:defRPr/>
            </a:pPr>
            <a:r>
              <a:rPr lang="en-US" sz="2100">
                <a:solidFill>
                  <a:prstClr val="white"/>
                </a:solidFill>
                <a:latin typeface="Cavolini"/>
                <a:cs typeface="Cavolini"/>
              </a:rPr>
              <a:t>Debrief and Consolidation</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Opening Routine</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Cavolini"/>
                <a:ea typeface="+mn-ea"/>
                <a:cs typeface="Cavolini"/>
              </a:rPr>
              <a:t>Day 3</a:t>
            </a: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3389232"/>
            <a:ext cx="2915605"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0">
                <a:solidFill>
                  <a:prstClr val="black"/>
                </a:solidFill>
                <a:latin typeface="Bradley Hand" pitchFamily="2" charset="77"/>
              </a:rPr>
              <a:t>Ways to Show 10</a:t>
            </a:r>
            <a:endPar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16" name="TextBox 15">
            <a:extLst>
              <a:ext uri="{FF2B5EF4-FFF2-40B4-BE49-F238E27FC236}">
                <a16:creationId xmlns:a16="http://schemas.microsoft.com/office/drawing/2014/main" id="{C65C62B4-EBD6-9748-B921-5987D891F189}"/>
              </a:ext>
            </a:extLst>
          </p:cNvPr>
          <p:cNvSpPr txBox="1"/>
          <p:nvPr/>
        </p:nvSpPr>
        <p:spPr>
          <a:xfrm>
            <a:off x="445355" y="3147327"/>
            <a:ext cx="2915605" cy="13849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rPr>
              <a:t>Ten Frames:</a:t>
            </a:r>
            <a:r>
              <a:rPr kumimoji="0" lang="en-US" sz="2800" b="0" i="0" u="none" strike="noStrike" kern="1200" cap="none" spc="0" normalizeH="0" noProof="0">
                <a:ln>
                  <a:noFill/>
                </a:ln>
                <a:solidFill>
                  <a:prstClr val="black"/>
                </a:solidFill>
                <a:effectLst/>
                <a:uLnTx/>
                <a:uFillTx/>
                <a:latin typeface="Bradley Hand" pitchFamily="2" charset="77"/>
                <a:ea typeface="+mn-ea"/>
                <a:cs typeface="+mn-cs"/>
              </a:rPr>
              <a:t>  How many more to 10?</a:t>
            </a:r>
            <a:endPar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17" name="TextBox 16">
            <a:extLst>
              <a:ext uri="{FF2B5EF4-FFF2-40B4-BE49-F238E27FC236}">
                <a16:creationId xmlns:a16="http://schemas.microsoft.com/office/drawing/2014/main" id="{C65C62B4-EBD6-9748-B921-5987D891F189}"/>
              </a:ext>
            </a:extLst>
          </p:cNvPr>
          <p:cNvSpPr txBox="1"/>
          <p:nvPr/>
        </p:nvSpPr>
        <p:spPr>
          <a:xfrm>
            <a:off x="8704433" y="3280028"/>
            <a:ext cx="2915605" cy="954107"/>
          </a:xfrm>
          <a:prstGeom prst="rect">
            <a:avLst/>
          </a:prstGeom>
          <a:noFill/>
        </p:spPr>
        <p:txBody>
          <a:bodyPr wrap="square" rtlCol="0" anchor="ctr">
            <a:spAutoFit/>
          </a:bodyPr>
          <a:lstStyle/>
          <a:p>
            <a:pPr lvl="0" algn="ctr">
              <a:defRPr/>
            </a:pPr>
            <a:r>
              <a:rPr lang="en-CA" sz="2800"/>
              <a:t>Show 10 in  Different Ways</a:t>
            </a:r>
            <a:endPar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4106895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1828800" y="914400"/>
            <a:ext cx="8201890" cy="4247317"/>
          </a:xfrm>
          <a:prstGeom prst="rect">
            <a:avLst/>
          </a:prstGeom>
          <a:noFill/>
        </p:spPr>
        <p:txBody>
          <a:bodyPr wrap="square" rtlCol="0">
            <a:spAutoFit/>
          </a:bodyPr>
          <a:lstStyle/>
          <a:p>
            <a:r>
              <a:rPr lang="en-CA" sz="5400"/>
              <a:t>How many do you see?</a:t>
            </a:r>
          </a:p>
          <a:p>
            <a:endParaRPr lang="en-CA" sz="5400"/>
          </a:p>
          <a:p>
            <a:r>
              <a:rPr lang="en-CA" sz="5400"/>
              <a:t>How do you know?</a:t>
            </a:r>
          </a:p>
          <a:p>
            <a:endParaRPr lang="en-CA" sz="5400"/>
          </a:p>
          <a:p>
            <a:r>
              <a:rPr lang="en-CA" sz="5400"/>
              <a:t>How many more to 10?</a:t>
            </a:r>
          </a:p>
        </p:txBody>
      </p:sp>
      <p:sp>
        <p:nvSpPr>
          <p:cNvPr id="5" name="TextBox 4">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6"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6636338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Diagonal Corner Rectangle 19">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146" name="Rectangle 2"/>
          <p:cNvSpPr>
            <a:spLocks noChangeArrowheads="1"/>
          </p:cNvSpPr>
          <p:nvPr/>
        </p:nvSpPr>
        <p:spPr bwMode="auto">
          <a:xfrm>
            <a:off x="1828800" y="1752600"/>
            <a:ext cx="8534400" cy="3733800"/>
          </a:xfrm>
          <a:prstGeom prst="rect">
            <a:avLst/>
          </a:prstGeom>
          <a:solidFill>
            <a:schemeClr val="accent2"/>
          </a:solidFill>
          <a:ln w="762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47" name="Line 3"/>
          <p:cNvSpPr>
            <a:spLocks noChangeShapeType="1"/>
          </p:cNvSpPr>
          <p:nvPr/>
        </p:nvSpPr>
        <p:spPr bwMode="auto">
          <a:xfrm>
            <a:off x="1828800" y="35814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148" name="Line 4"/>
          <p:cNvSpPr>
            <a:spLocks noChangeShapeType="1"/>
          </p:cNvSpPr>
          <p:nvPr/>
        </p:nvSpPr>
        <p:spPr bwMode="auto">
          <a:xfrm>
            <a:off x="34290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149" name="Line 5"/>
          <p:cNvSpPr>
            <a:spLocks noChangeShapeType="1"/>
          </p:cNvSpPr>
          <p:nvPr/>
        </p:nvSpPr>
        <p:spPr bwMode="auto">
          <a:xfrm>
            <a:off x="51054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150" name="Line 6"/>
          <p:cNvSpPr>
            <a:spLocks noChangeShapeType="1"/>
          </p:cNvSpPr>
          <p:nvPr/>
        </p:nvSpPr>
        <p:spPr bwMode="auto">
          <a:xfrm>
            <a:off x="68580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151" name="Line 7"/>
          <p:cNvSpPr>
            <a:spLocks noChangeShapeType="1"/>
          </p:cNvSpPr>
          <p:nvPr/>
        </p:nvSpPr>
        <p:spPr bwMode="auto">
          <a:xfrm>
            <a:off x="85344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152" name="Oval 8"/>
          <p:cNvSpPr>
            <a:spLocks noChangeArrowheads="1"/>
          </p:cNvSpPr>
          <p:nvPr/>
        </p:nvSpPr>
        <p:spPr bwMode="auto">
          <a:xfrm>
            <a:off x="1981200" y="2039086"/>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53" name="Oval 11"/>
          <p:cNvSpPr>
            <a:spLocks noChangeArrowheads="1"/>
          </p:cNvSpPr>
          <p:nvPr/>
        </p:nvSpPr>
        <p:spPr bwMode="auto">
          <a:xfrm>
            <a:off x="5334000" y="38100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54" name="Oval 12"/>
          <p:cNvSpPr>
            <a:spLocks noChangeArrowheads="1"/>
          </p:cNvSpPr>
          <p:nvPr/>
        </p:nvSpPr>
        <p:spPr bwMode="auto">
          <a:xfrm>
            <a:off x="3657600" y="38100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55" name="Oval 13"/>
          <p:cNvSpPr>
            <a:spLocks noChangeArrowheads="1"/>
          </p:cNvSpPr>
          <p:nvPr/>
        </p:nvSpPr>
        <p:spPr bwMode="auto">
          <a:xfrm>
            <a:off x="1981200" y="38100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56" name="Oval 14"/>
          <p:cNvSpPr>
            <a:spLocks noChangeArrowheads="1"/>
          </p:cNvSpPr>
          <p:nvPr/>
        </p:nvSpPr>
        <p:spPr bwMode="auto">
          <a:xfrm>
            <a:off x="8839200" y="2039086"/>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57" name="Oval 15"/>
          <p:cNvSpPr>
            <a:spLocks noChangeArrowheads="1"/>
          </p:cNvSpPr>
          <p:nvPr/>
        </p:nvSpPr>
        <p:spPr bwMode="auto">
          <a:xfrm>
            <a:off x="7086600" y="2039086"/>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58" name="Oval 16"/>
          <p:cNvSpPr>
            <a:spLocks noChangeArrowheads="1"/>
          </p:cNvSpPr>
          <p:nvPr/>
        </p:nvSpPr>
        <p:spPr bwMode="auto">
          <a:xfrm>
            <a:off x="5334000" y="2039086"/>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6159" name="Oval 17"/>
          <p:cNvSpPr>
            <a:spLocks noChangeArrowheads="1"/>
          </p:cNvSpPr>
          <p:nvPr/>
        </p:nvSpPr>
        <p:spPr bwMode="auto">
          <a:xfrm>
            <a:off x="3581400" y="2039086"/>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8" name="TextBox 17">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19"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3788762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788844" y="319016"/>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3200" b="1" dirty="0">
                <a:solidFill>
                  <a:srgbClr val="70AD47"/>
                </a:solidFill>
                <a:latin typeface="Montserrat" panose="020B0604020202020204" charset="0"/>
              </a:rPr>
              <a:t>Teacher </a:t>
            </a:r>
            <a:r>
              <a:rPr lang="en-CA" sz="3200" b="1" dirty="0" smtClean="0">
                <a:solidFill>
                  <a:srgbClr val="70AD47"/>
                </a:solidFill>
                <a:latin typeface="Montserrat" panose="020B0604020202020204" charset="0"/>
              </a:rPr>
              <a:t>Background Information</a:t>
            </a:r>
            <a:endParaRPr kumimoji="0" lang="en-CA" sz="3200" b="1" i="0" u="none" strike="noStrike" kern="1200" cap="none" spc="0" normalizeH="0" baseline="0" noProof="0" dirty="0">
              <a:ln>
                <a:noFill/>
              </a:ln>
              <a:solidFill>
                <a:srgbClr val="70AD47"/>
              </a:solidFill>
              <a:effectLst/>
              <a:uLnTx/>
              <a:uFillTx/>
              <a:latin typeface="Montserrat" panose="020B0604020202020204" charset="0"/>
              <a:cs typeface="Arial"/>
              <a:sym typeface="Arial"/>
            </a:endParaRPr>
          </a:p>
        </p:txBody>
      </p:sp>
      <p:sp>
        <p:nvSpPr>
          <p:cNvPr id="6" name="Rectangle 5"/>
          <p:cNvSpPr/>
          <p:nvPr/>
        </p:nvSpPr>
        <p:spPr>
          <a:xfrm>
            <a:off x="233465" y="991772"/>
            <a:ext cx="11830739" cy="5160067"/>
          </a:xfrm>
          <a:prstGeom prst="rect">
            <a:avLst/>
          </a:prstGeom>
        </p:spPr>
        <p:txBody>
          <a:bodyPr wrap="square">
            <a:spAutoFit/>
          </a:bodyPr>
          <a:lstStyle/>
          <a:p>
            <a:pPr>
              <a:lnSpc>
                <a:spcPct val="107000"/>
              </a:lnSpc>
              <a:spcAft>
                <a:spcPts val="800"/>
              </a:spcAft>
            </a:pPr>
            <a:r>
              <a:rPr lang="en-CA" sz="1400" dirty="0">
                <a:latin typeface="Calibri" panose="020F0502020204030204" pitchFamily="34" charset="0"/>
                <a:ea typeface="Calibri" panose="020F0502020204030204" pitchFamily="34" charset="0"/>
                <a:cs typeface="Times New Roman" panose="02020603050405020304" pitchFamily="18" charset="0"/>
              </a:rPr>
              <a:t>Having good number sense involves an understanding of the many relationships that exist among numbers.  It is important to emphasize number relationships in order to use numbers in meaningful ways.  When students learn to represent numbers in various ways and investigate how numbers interconnected, they build their knowledge of how numbers relate to each other. </a:t>
            </a:r>
            <a:r>
              <a:rPr lang="en-CA" sz="1400" dirty="0" smtClean="0">
                <a:latin typeface="Calibri" panose="020F0502020204030204" pitchFamily="34" charset="0"/>
                <a:ea typeface="Calibri" panose="020F0502020204030204" pitchFamily="34" charset="0"/>
                <a:cs typeface="Times New Roman" panose="02020603050405020304" pitchFamily="18" charset="0"/>
              </a:rPr>
              <a:t>In the math resource, </a:t>
            </a:r>
            <a:r>
              <a:rPr lang="en-CA" sz="1400" i="1" dirty="0" smtClean="0">
                <a:latin typeface="Calibri" panose="020F0502020204030204" pitchFamily="34" charset="0"/>
                <a:ea typeface="Calibri" panose="020F0502020204030204" pitchFamily="34" charset="0"/>
                <a:cs typeface="Times New Roman" panose="02020603050405020304" pitchFamily="18" charset="0"/>
              </a:rPr>
              <a:t>Teaching </a:t>
            </a:r>
            <a:r>
              <a:rPr lang="en-CA" sz="1400" i="1" dirty="0">
                <a:latin typeface="Calibri" panose="020F0502020204030204" pitchFamily="34" charset="0"/>
                <a:ea typeface="Calibri" panose="020F0502020204030204" pitchFamily="34" charset="0"/>
                <a:cs typeface="Times New Roman" panose="02020603050405020304" pitchFamily="18" charset="0"/>
              </a:rPr>
              <a:t>Student Centered Mathematics PreK-2</a:t>
            </a:r>
            <a:r>
              <a:rPr lang="en-CA" sz="1400" dirty="0">
                <a:latin typeface="Calibri" panose="020F0502020204030204" pitchFamily="34" charset="0"/>
                <a:ea typeface="Calibri" panose="020F0502020204030204" pitchFamily="34" charset="0"/>
                <a:cs typeface="Times New Roman" panose="02020603050405020304" pitchFamily="18" charset="0"/>
              </a:rPr>
              <a:t> (2018) </a:t>
            </a:r>
            <a:r>
              <a:rPr lang="en-CA" sz="1400" dirty="0" smtClean="0">
                <a:latin typeface="Calibri" panose="020F0502020204030204" pitchFamily="34" charset="0"/>
                <a:ea typeface="Calibri" panose="020F0502020204030204" pitchFamily="34" charset="0"/>
                <a:cs typeface="Times New Roman" panose="02020603050405020304" pitchFamily="18" charset="0"/>
              </a:rPr>
              <a:t>, the author John </a:t>
            </a:r>
            <a:r>
              <a:rPr lang="en-CA" sz="1400" dirty="0">
                <a:latin typeface="Calibri" panose="020F0502020204030204" pitchFamily="34" charset="0"/>
                <a:ea typeface="Calibri" panose="020F0502020204030204" pitchFamily="34" charset="0"/>
                <a:cs typeface="Times New Roman" panose="02020603050405020304" pitchFamily="18" charset="0"/>
              </a:rPr>
              <a:t>Van de Walle’s </a:t>
            </a:r>
            <a:r>
              <a:rPr lang="en-CA" sz="1400" dirty="0" smtClean="0">
                <a:latin typeface="Calibri" panose="020F0502020204030204" pitchFamily="34" charset="0"/>
                <a:ea typeface="Calibri" panose="020F0502020204030204" pitchFamily="34" charset="0"/>
                <a:cs typeface="Times New Roman" panose="02020603050405020304" pitchFamily="18" charset="0"/>
              </a:rPr>
              <a:t>book outlines </a:t>
            </a:r>
            <a:r>
              <a:rPr lang="en-CA" sz="1400" dirty="0">
                <a:latin typeface="Calibri" panose="020F0502020204030204" pitchFamily="34" charset="0"/>
                <a:ea typeface="Calibri" panose="020F0502020204030204" pitchFamily="34" charset="0"/>
                <a:cs typeface="Times New Roman" panose="02020603050405020304" pitchFamily="18" charset="0"/>
              </a:rPr>
              <a:t>four important number relationships that help students develop number sense and working with operations.</a:t>
            </a:r>
          </a:p>
          <a:p>
            <a:pPr marL="342900" lvl="0" indent="-342900">
              <a:lnSpc>
                <a:spcPct val="107000"/>
              </a:lnSpc>
              <a:spcAft>
                <a:spcPts val="800"/>
              </a:spcAft>
              <a:buFont typeface="Times New Roman" panose="02020603050405020304" pitchFamily="18" charset="0"/>
              <a:buChar char="•"/>
              <a:tabLst>
                <a:tab pos="457200" algn="l"/>
              </a:tabLst>
            </a:pPr>
            <a:r>
              <a:rPr lang="en-CA" sz="1400" b="1" dirty="0">
                <a:latin typeface="Calibri" panose="020F0502020204030204" pitchFamily="34" charset="0"/>
                <a:ea typeface="Calibri" panose="020F0502020204030204" pitchFamily="34" charset="0"/>
                <a:cs typeface="Times New Roman" panose="02020603050405020304" pitchFamily="18" charset="0"/>
              </a:rPr>
              <a:t>One and Two More/Less – </a:t>
            </a:r>
            <a:r>
              <a:rPr lang="en-CA" sz="1400" dirty="0">
                <a:latin typeface="Calibri" panose="020F0502020204030204" pitchFamily="34" charset="0"/>
                <a:ea typeface="Calibri" panose="020F0502020204030204" pitchFamily="34" charset="0"/>
                <a:cs typeface="Times New Roman" panose="02020603050405020304" pitchFamily="18" charset="0"/>
              </a:rPr>
              <a:t>Knowing which numbers are one and </a:t>
            </a:r>
            <a:r>
              <a:rPr lang="en-CA" sz="1400" dirty="0" smtClean="0">
                <a:latin typeface="Calibri" panose="020F0502020204030204" pitchFamily="34" charset="0"/>
                <a:ea typeface="Calibri" panose="020F0502020204030204" pitchFamily="34" charset="0"/>
                <a:cs typeface="Times New Roman" panose="02020603050405020304" pitchFamily="18" charset="0"/>
              </a:rPr>
              <a:t> two </a:t>
            </a:r>
            <a:r>
              <a:rPr lang="en-CA" sz="1400" dirty="0">
                <a:latin typeface="Calibri" panose="020F0502020204030204" pitchFamily="34" charset="0"/>
                <a:ea typeface="Calibri" panose="020F0502020204030204" pitchFamily="34" charset="0"/>
                <a:cs typeface="Times New Roman" panose="02020603050405020304" pitchFamily="18" charset="0"/>
              </a:rPr>
              <a:t>less or more than any given number</a:t>
            </a:r>
            <a:r>
              <a:rPr lang="en-CA" sz="1400" b="1" dirty="0">
                <a:latin typeface="Calibri" panose="020F0502020204030204" pitchFamily="34" charset="0"/>
                <a:ea typeface="Calibri" panose="020F0502020204030204" pitchFamily="34" charset="0"/>
                <a:cs typeface="Times New Roman" panose="02020603050405020304" pitchFamily="18" charset="0"/>
              </a:rPr>
              <a:t>.  </a:t>
            </a:r>
            <a:r>
              <a:rPr lang="en-CA" sz="1400" dirty="0">
                <a:latin typeface="Calibri" panose="020F0502020204030204" pitchFamily="34" charset="0"/>
                <a:ea typeface="Calibri" panose="020F0502020204030204" pitchFamily="34" charset="0"/>
                <a:cs typeface="Times New Roman" panose="02020603050405020304" pitchFamily="18" charset="0"/>
              </a:rPr>
              <a:t>The one/two more or less than relationship involves more than just the ability to count. Students must also associate quantity with the count</a:t>
            </a:r>
            <a:r>
              <a:rPr lang="en-CA" sz="1400" b="1" dirty="0">
                <a:latin typeface="Calibri" panose="020F0502020204030204" pitchFamily="34" charset="0"/>
                <a:ea typeface="Calibri" panose="020F0502020204030204" pitchFamily="34" charset="0"/>
                <a:cs typeface="Times New Roman" panose="02020603050405020304" pitchFamily="18" charset="0"/>
              </a:rPr>
              <a:t>.    </a:t>
            </a:r>
            <a:r>
              <a:rPr lang="en-CA" sz="1400" dirty="0">
                <a:latin typeface="Calibri" panose="020F0502020204030204" pitchFamily="34" charset="0"/>
                <a:ea typeface="Calibri" panose="020F0502020204030204" pitchFamily="34" charset="0"/>
                <a:cs typeface="Times New Roman" panose="02020603050405020304" pitchFamily="18" charset="0"/>
              </a:rPr>
              <a:t>For example, being able to communicate to say 6 is one more than 5 and 2 less than 8.</a:t>
            </a:r>
          </a:p>
          <a:p>
            <a:pPr marL="342900" lvl="0" indent="-342900">
              <a:lnSpc>
                <a:spcPct val="107000"/>
              </a:lnSpc>
              <a:spcAft>
                <a:spcPts val="800"/>
              </a:spcAft>
              <a:buFont typeface="Times New Roman" panose="02020603050405020304" pitchFamily="18" charset="0"/>
              <a:buChar char="•"/>
              <a:tabLst>
                <a:tab pos="457200" algn="l"/>
              </a:tabLst>
            </a:pPr>
            <a:r>
              <a:rPr lang="en-CA" sz="1400" b="1" dirty="0">
                <a:latin typeface="Calibri" panose="020F0502020204030204" pitchFamily="34" charset="0"/>
                <a:ea typeface="Calibri" panose="020F0502020204030204" pitchFamily="34" charset="0"/>
                <a:cs typeface="Times New Roman" panose="02020603050405020304" pitchFamily="18" charset="0"/>
              </a:rPr>
              <a:t>Anchors and Benchmarks of Five and Ten – </a:t>
            </a:r>
            <a:r>
              <a:rPr lang="en-CA" sz="1400" dirty="0">
                <a:latin typeface="Calibri" panose="020F0502020204030204" pitchFamily="34" charset="0"/>
                <a:ea typeface="Calibri" panose="020F0502020204030204" pitchFamily="34" charset="0"/>
                <a:cs typeface="Times New Roman" panose="02020603050405020304" pitchFamily="18" charset="0"/>
              </a:rPr>
              <a:t>Ten is an important number in our numeration system.</a:t>
            </a:r>
            <a:r>
              <a:rPr lang="en-CA" sz="1400" b="1" dirty="0">
                <a:latin typeface="Calibri" panose="020F0502020204030204" pitchFamily="34" charset="0"/>
                <a:ea typeface="Calibri" panose="020F0502020204030204" pitchFamily="34" charset="0"/>
                <a:cs typeface="Times New Roman" panose="02020603050405020304" pitchFamily="18" charset="0"/>
              </a:rPr>
              <a:t> </a:t>
            </a:r>
            <a:r>
              <a:rPr lang="en-CA" sz="1400" dirty="0">
                <a:latin typeface="Calibri" panose="020F0502020204030204" pitchFamily="34" charset="0"/>
                <a:ea typeface="Calibri" panose="020F0502020204030204" pitchFamily="34" charset="0"/>
                <a:cs typeface="Times New Roman" panose="02020603050405020304" pitchFamily="18" charset="0"/>
              </a:rPr>
              <a:t>The ability to</a:t>
            </a:r>
            <a:r>
              <a:rPr lang="en-CA" sz="1400" b="1" dirty="0">
                <a:latin typeface="Calibri" panose="020F0502020204030204" pitchFamily="34" charset="0"/>
                <a:ea typeface="Calibri" panose="020F0502020204030204" pitchFamily="34" charset="0"/>
                <a:cs typeface="Times New Roman" panose="02020603050405020304" pitchFamily="18" charset="0"/>
              </a:rPr>
              <a:t> </a:t>
            </a:r>
            <a:r>
              <a:rPr lang="en-CA" sz="1400" dirty="0">
                <a:latin typeface="Calibri" panose="020F0502020204030204" pitchFamily="34" charset="0"/>
                <a:ea typeface="Calibri" panose="020F0502020204030204" pitchFamily="34" charset="0"/>
                <a:cs typeface="Times New Roman" panose="02020603050405020304" pitchFamily="18" charset="0"/>
              </a:rPr>
              <a:t>relate numbers to both 5 and 10 is useful for comparing and relating numbers.   A benchmark number serves as a reference to which something else (e.g., another number) may be compared (e.g., In the question, “Is the number 4 closer to the number 1 or to the number 5?“ the numbers 1 and 5 are benchmarks.).</a:t>
            </a:r>
          </a:p>
          <a:p>
            <a:pPr marL="342900" lvl="0" indent="-342900">
              <a:lnSpc>
                <a:spcPct val="107000"/>
              </a:lnSpc>
              <a:spcAft>
                <a:spcPts val="800"/>
              </a:spcAft>
              <a:buFont typeface="Times New Roman" panose="02020603050405020304" pitchFamily="18" charset="0"/>
              <a:buChar char="•"/>
              <a:tabLst>
                <a:tab pos="457200" algn="l"/>
              </a:tabLst>
            </a:pPr>
            <a:r>
              <a:rPr lang="en-CA" sz="1400" b="1" dirty="0">
                <a:latin typeface="Calibri" panose="020F0502020204030204" pitchFamily="34" charset="0"/>
                <a:ea typeface="Calibri" panose="020F0502020204030204" pitchFamily="34" charset="0"/>
                <a:cs typeface="Times New Roman" panose="02020603050405020304" pitchFamily="18" charset="0"/>
              </a:rPr>
              <a:t>Part-Part-Whole Relationships</a:t>
            </a:r>
            <a:r>
              <a:rPr lang="en-CA" sz="1400" dirty="0">
                <a:latin typeface="Calibri" panose="020F0502020204030204" pitchFamily="34" charset="0"/>
                <a:ea typeface="Calibri" panose="020F0502020204030204" pitchFamily="34" charset="0"/>
                <a:cs typeface="Times New Roman" panose="02020603050405020304" pitchFamily="18" charset="0"/>
              </a:rPr>
              <a:t> – Part-part-whole is being able</a:t>
            </a:r>
            <a:r>
              <a:rPr lang="en-CA" sz="1400" b="1" dirty="0">
                <a:latin typeface="Calibri" panose="020F0502020204030204" pitchFamily="34" charset="0"/>
                <a:ea typeface="Calibri" panose="020F0502020204030204" pitchFamily="34" charset="0"/>
                <a:cs typeface="Times New Roman" panose="02020603050405020304" pitchFamily="18" charset="0"/>
              </a:rPr>
              <a:t> </a:t>
            </a:r>
            <a:r>
              <a:rPr lang="en-CA" sz="1400" dirty="0">
                <a:latin typeface="Calibri" panose="020F0502020204030204" pitchFamily="34" charset="0"/>
                <a:ea typeface="Calibri" panose="020F0502020204030204" pitchFamily="34" charset="0"/>
                <a:cs typeface="Times New Roman" panose="02020603050405020304" pitchFamily="18" charset="0"/>
              </a:rPr>
              <a:t>to recognize numbers can be broken apart and then put together.  Understanding numbers can be represented in many ways supports students </a:t>
            </a:r>
            <a:r>
              <a:rPr lang="en-CA" sz="1400" dirty="0" smtClean="0">
                <a:latin typeface="Calibri" panose="020F0502020204030204" pitchFamily="34" charset="0"/>
                <a:ea typeface="Calibri" panose="020F0502020204030204" pitchFamily="34" charset="0"/>
                <a:cs typeface="Times New Roman" panose="02020603050405020304" pitchFamily="18" charset="0"/>
              </a:rPr>
              <a:t>understanding of  </a:t>
            </a:r>
            <a:r>
              <a:rPr lang="en-CA" sz="1400" dirty="0">
                <a:latin typeface="Calibri" panose="020F0502020204030204" pitchFamily="34" charset="0"/>
                <a:ea typeface="Calibri" panose="020F0502020204030204" pitchFamily="34" charset="0"/>
                <a:cs typeface="Times New Roman" panose="02020603050405020304" pitchFamily="18" charset="0"/>
              </a:rPr>
              <a:t>part-part-whole </a:t>
            </a:r>
            <a:r>
              <a:rPr lang="en-CA" sz="1400" dirty="0" smtClean="0">
                <a:latin typeface="Calibri" panose="020F0502020204030204" pitchFamily="34" charset="0"/>
                <a:ea typeface="Calibri" panose="020F0502020204030204" pitchFamily="34" charset="0"/>
                <a:cs typeface="Times New Roman" panose="02020603050405020304" pitchFamily="18" charset="0"/>
              </a:rPr>
              <a:t>relationships. </a:t>
            </a:r>
            <a:r>
              <a:rPr lang="en-CA" sz="1400" dirty="0">
                <a:latin typeface="Calibri" panose="020F0502020204030204" pitchFamily="34" charset="0"/>
                <a:ea typeface="Calibri" panose="020F0502020204030204" pitchFamily="34" charset="0"/>
                <a:cs typeface="Times New Roman" panose="02020603050405020304" pitchFamily="18" charset="0"/>
              </a:rPr>
              <a:t>Addition and subtraction are built on composition (putting numbers together) and decomposition (breaking up numbers). </a:t>
            </a:r>
          </a:p>
          <a:p>
            <a:pPr marL="342900" indent="-342900">
              <a:lnSpc>
                <a:spcPct val="107000"/>
              </a:lnSpc>
              <a:spcAft>
                <a:spcPts val="800"/>
              </a:spcAft>
              <a:buFont typeface="Times New Roman" panose="02020603050405020304" pitchFamily="18" charset="0"/>
              <a:buChar char="•"/>
              <a:tabLst>
                <a:tab pos="457200" algn="l"/>
              </a:tabLst>
            </a:pPr>
            <a:r>
              <a:rPr lang="en-CA" sz="1400" b="1" dirty="0">
                <a:latin typeface="Calibri" panose="020F0502020204030204" pitchFamily="34" charset="0"/>
                <a:ea typeface="Calibri" panose="020F0502020204030204" pitchFamily="34" charset="0"/>
                <a:cs typeface="Times New Roman" panose="02020603050405020304" pitchFamily="18" charset="0"/>
              </a:rPr>
              <a:t>Spatial Relationships (Subitizing) </a:t>
            </a:r>
            <a:r>
              <a:rPr lang="en-CA" sz="1400" dirty="0">
                <a:latin typeface="Calibri" panose="020F0502020204030204" pitchFamily="34" charset="0"/>
                <a:ea typeface="Calibri" panose="020F0502020204030204" pitchFamily="34" charset="0"/>
                <a:cs typeface="Times New Roman" panose="02020603050405020304" pitchFamily="18" charset="0"/>
              </a:rPr>
              <a:t>– Subitizing is being able to recognize sets of objects in patterned arrangements and tell how many without counting. There are two types of subitizing.</a:t>
            </a:r>
          </a:p>
          <a:p>
            <a:pPr marL="742950" lvl="1" indent="-285750">
              <a:lnSpc>
                <a:spcPct val="107000"/>
              </a:lnSpc>
              <a:spcAft>
                <a:spcPts val="800"/>
              </a:spcAft>
              <a:buFont typeface="Arial" panose="020B0604020202020204" pitchFamily="34" charset="0"/>
              <a:buChar char="•"/>
              <a:tabLst>
                <a:tab pos="457200" algn="l"/>
              </a:tabLst>
            </a:pPr>
            <a:r>
              <a:rPr lang="en-CA" sz="1400" dirty="0" smtClean="0">
                <a:latin typeface="Calibri" panose="020F0502020204030204" pitchFamily="34" charset="0"/>
                <a:ea typeface="Calibri" panose="020F0502020204030204" pitchFamily="34" charset="0"/>
                <a:cs typeface="Times New Roman" panose="02020603050405020304" pitchFamily="18" charset="0"/>
              </a:rPr>
              <a:t>Perceptual </a:t>
            </a:r>
            <a:r>
              <a:rPr lang="en-CA" sz="1400" dirty="0">
                <a:latin typeface="Calibri" panose="020F0502020204030204" pitchFamily="34" charset="0"/>
                <a:ea typeface="Calibri" panose="020F0502020204030204" pitchFamily="34" charset="0"/>
                <a:cs typeface="Times New Roman" panose="02020603050405020304" pitchFamily="18" charset="0"/>
              </a:rPr>
              <a:t>subitizing is the ability to recognize the quantity of a set without counting. It is the basis for counting and cardinality.</a:t>
            </a:r>
          </a:p>
          <a:p>
            <a:pPr marL="685800" lvl="1" indent="-228600">
              <a:lnSpc>
                <a:spcPct val="107000"/>
              </a:lnSpc>
              <a:spcAft>
                <a:spcPts val="800"/>
              </a:spcAft>
              <a:buFont typeface="Times New Roman" panose="02020603050405020304" pitchFamily="18" charset="0"/>
              <a:buChar char="•"/>
              <a:tabLst>
                <a:tab pos="1371600" algn="l"/>
              </a:tabLst>
            </a:pPr>
            <a:r>
              <a:rPr lang="en-CA" sz="1400" dirty="0">
                <a:latin typeface="Calibri" panose="020F0502020204030204" pitchFamily="34" charset="0"/>
                <a:ea typeface="Calibri" panose="020F0502020204030204" pitchFamily="34" charset="0"/>
                <a:cs typeface="Times New Roman" panose="02020603050405020304" pitchFamily="18" charset="0"/>
              </a:rPr>
              <a:t>Conceptual subitizing is seeing number patterns within a set (part—whole) and then determining the quantity by putting the number patterns together.</a:t>
            </a:r>
          </a:p>
          <a:p>
            <a:r>
              <a:rPr lang="en-CA" sz="1400" b="1" dirty="0">
                <a:latin typeface="Calibri" panose="020F0502020204030204" pitchFamily="34" charset="0"/>
                <a:ea typeface="Calibri" panose="020F0502020204030204" pitchFamily="34" charset="0"/>
                <a:cs typeface="Times New Roman" panose="02020603050405020304" pitchFamily="18" charset="0"/>
              </a:rPr>
              <a:t>These four relationships will be used to understand the importance of the number ten. Highlighting these number relationships is crucial to supporting students’ development of number sense. The following lessons focus on developing and strengthening these number relationships. </a:t>
            </a:r>
            <a:endParaRPr lang="en-CA" sz="1400" dirty="0"/>
          </a:p>
        </p:txBody>
      </p:sp>
    </p:spTree>
    <p:extLst>
      <p:ext uri="{BB962C8B-B14F-4D97-AF65-F5344CB8AC3E}">
        <p14:creationId xmlns:p14="http://schemas.microsoft.com/office/powerpoint/2010/main" val="1946281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603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 Diagonal Corner Rectangle 16">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170" name="Rectangle 2"/>
          <p:cNvSpPr>
            <a:spLocks noChangeArrowheads="1"/>
          </p:cNvSpPr>
          <p:nvPr/>
        </p:nvSpPr>
        <p:spPr bwMode="auto">
          <a:xfrm>
            <a:off x="1828800" y="1752600"/>
            <a:ext cx="8534400" cy="3733800"/>
          </a:xfrm>
          <a:prstGeom prst="rect">
            <a:avLst/>
          </a:prstGeom>
          <a:solidFill>
            <a:schemeClr val="accent2"/>
          </a:solidFill>
          <a:ln w="762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171" name="Line 3"/>
          <p:cNvSpPr>
            <a:spLocks noChangeShapeType="1"/>
          </p:cNvSpPr>
          <p:nvPr/>
        </p:nvSpPr>
        <p:spPr bwMode="auto">
          <a:xfrm>
            <a:off x="1828800" y="35814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7172" name="Line 4"/>
          <p:cNvSpPr>
            <a:spLocks noChangeShapeType="1"/>
          </p:cNvSpPr>
          <p:nvPr/>
        </p:nvSpPr>
        <p:spPr bwMode="auto">
          <a:xfrm>
            <a:off x="34290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7173" name="Line 5"/>
          <p:cNvSpPr>
            <a:spLocks noChangeShapeType="1"/>
          </p:cNvSpPr>
          <p:nvPr/>
        </p:nvSpPr>
        <p:spPr bwMode="auto">
          <a:xfrm>
            <a:off x="51054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7174" name="Line 6"/>
          <p:cNvSpPr>
            <a:spLocks noChangeShapeType="1"/>
          </p:cNvSpPr>
          <p:nvPr/>
        </p:nvSpPr>
        <p:spPr bwMode="auto">
          <a:xfrm>
            <a:off x="68580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7175" name="Line 7"/>
          <p:cNvSpPr>
            <a:spLocks noChangeShapeType="1"/>
          </p:cNvSpPr>
          <p:nvPr/>
        </p:nvSpPr>
        <p:spPr bwMode="auto">
          <a:xfrm>
            <a:off x="85344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7176" name="Oval 8"/>
          <p:cNvSpPr>
            <a:spLocks noChangeArrowheads="1"/>
          </p:cNvSpPr>
          <p:nvPr/>
        </p:nvSpPr>
        <p:spPr bwMode="auto">
          <a:xfrm>
            <a:off x="1981201" y="20193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177" name="Oval 12"/>
          <p:cNvSpPr>
            <a:spLocks noChangeArrowheads="1"/>
          </p:cNvSpPr>
          <p:nvPr/>
        </p:nvSpPr>
        <p:spPr bwMode="auto">
          <a:xfrm>
            <a:off x="8839201" y="20193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178" name="Oval 13"/>
          <p:cNvSpPr>
            <a:spLocks noChangeArrowheads="1"/>
          </p:cNvSpPr>
          <p:nvPr/>
        </p:nvSpPr>
        <p:spPr bwMode="auto">
          <a:xfrm>
            <a:off x="7086601" y="20193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179" name="Oval 14"/>
          <p:cNvSpPr>
            <a:spLocks noChangeArrowheads="1"/>
          </p:cNvSpPr>
          <p:nvPr/>
        </p:nvSpPr>
        <p:spPr bwMode="auto">
          <a:xfrm>
            <a:off x="5334001" y="20193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7180" name="Oval 15"/>
          <p:cNvSpPr>
            <a:spLocks noChangeArrowheads="1"/>
          </p:cNvSpPr>
          <p:nvPr/>
        </p:nvSpPr>
        <p:spPr bwMode="auto">
          <a:xfrm>
            <a:off x="3581401" y="20193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5" name="TextBox 14">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16"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40335387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413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Diagonal Corner Rectangle 13">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8194" name="Rectangle 2"/>
          <p:cNvSpPr>
            <a:spLocks noChangeArrowheads="1"/>
          </p:cNvSpPr>
          <p:nvPr/>
        </p:nvSpPr>
        <p:spPr bwMode="auto">
          <a:xfrm>
            <a:off x="1828800" y="1752600"/>
            <a:ext cx="8534400" cy="3733800"/>
          </a:xfrm>
          <a:prstGeom prst="rect">
            <a:avLst/>
          </a:prstGeom>
          <a:solidFill>
            <a:schemeClr val="accent2"/>
          </a:solidFill>
          <a:ln w="762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8195" name="Line 3"/>
          <p:cNvSpPr>
            <a:spLocks noChangeShapeType="1"/>
          </p:cNvSpPr>
          <p:nvPr/>
        </p:nvSpPr>
        <p:spPr bwMode="auto">
          <a:xfrm>
            <a:off x="1828800" y="35814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196" name="Line 4"/>
          <p:cNvSpPr>
            <a:spLocks noChangeShapeType="1"/>
          </p:cNvSpPr>
          <p:nvPr/>
        </p:nvSpPr>
        <p:spPr bwMode="auto">
          <a:xfrm>
            <a:off x="34290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197" name="Line 5"/>
          <p:cNvSpPr>
            <a:spLocks noChangeShapeType="1"/>
          </p:cNvSpPr>
          <p:nvPr/>
        </p:nvSpPr>
        <p:spPr bwMode="auto">
          <a:xfrm>
            <a:off x="51054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198" name="Line 6"/>
          <p:cNvSpPr>
            <a:spLocks noChangeShapeType="1"/>
          </p:cNvSpPr>
          <p:nvPr/>
        </p:nvSpPr>
        <p:spPr bwMode="auto">
          <a:xfrm>
            <a:off x="68580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199" name="Line 7"/>
          <p:cNvSpPr>
            <a:spLocks noChangeShapeType="1"/>
          </p:cNvSpPr>
          <p:nvPr/>
        </p:nvSpPr>
        <p:spPr bwMode="auto">
          <a:xfrm>
            <a:off x="85344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8200" name="Oval 8"/>
          <p:cNvSpPr>
            <a:spLocks noChangeArrowheads="1"/>
          </p:cNvSpPr>
          <p:nvPr/>
        </p:nvSpPr>
        <p:spPr bwMode="auto">
          <a:xfrm>
            <a:off x="1981200" y="19812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8201" name="Oval 17"/>
          <p:cNvSpPr>
            <a:spLocks noChangeArrowheads="1"/>
          </p:cNvSpPr>
          <p:nvPr/>
        </p:nvSpPr>
        <p:spPr bwMode="auto">
          <a:xfrm>
            <a:off x="3647660" y="2004392"/>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2" name="TextBox 1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13"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29497665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604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Diagonal Corner Rectangle 17">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218" name="Rectangle 2"/>
          <p:cNvSpPr>
            <a:spLocks noChangeArrowheads="1"/>
          </p:cNvSpPr>
          <p:nvPr/>
        </p:nvSpPr>
        <p:spPr bwMode="auto">
          <a:xfrm>
            <a:off x="1828800" y="1752600"/>
            <a:ext cx="8534400" cy="3733800"/>
          </a:xfrm>
          <a:prstGeom prst="rect">
            <a:avLst/>
          </a:prstGeom>
          <a:solidFill>
            <a:schemeClr val="accent2"/>
          </a:solidFill>
          <a:ln w="762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9219" name="Line 3"/>
          <p:cNvSpPr>
            <a:spLocks noChangeShapeType="1"/>
          </p:cNvSpPr>
          <p:nvPr/>
        </p:nvSpPr>
        <p:spPr bwMode="auto">
          <a:xfrm>
            <a:off x="1828800" y="35814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9220" name="Line 4"/>
          <p:cNvSpPr>
            <a:spLocks noChangeShapeType="1"/>
          </p:cNvSpPr>
          <p:nvPr/>
        </p:nvSpPr>
        <p:spPr bwMode="auto">
          <a:xfrm>
            <a:off x="34290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9221" name="Line 5"/>
          <p:cNvSpPr>
            <a:spLocks noChangeShapeType="1"/>
          </p:cNvSpPr>
          <p:nvPr/>
        </p:nvSpPr>
        <p:spPr bwMode="auto">
          <a:xfrm>
            <a:off x="51054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9222" name="Line 6"/>
          <p:cNvSpPr>
            <a:spLocks noChangeShapeType="1"/>
          </p:cNvSpPr>
          <p:nvPr/>
        </p:nvSpPr>
        <p:spPr bwMode="auto">
          <a:xfrm>
            <a:off x="68580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9223" name="Line 7"/>
          <p:cNvSpPr>
            <a:spLocks noChangeShapeType="1"/>
          </p:cNvSpPr>
          <p:nvPr/>
        </p:nvSpPr>
        <p:spPr bwMode="auto">
          <a:xfrm>
            <a:off x="85344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9224" name="Oval 8"/>
          <p:cNvSpPr>
            <a:spLocks noChangeArrowheads="1"/>
          </p:cNvSpPr>
          <p:nvPr/>
        </p:nvSpPr>
        <p:spPr bwMode="auto">
          <a:xfrm>
            <a:off x="1981200" y="2039086"/>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9225" name="Oval 13"/>
          <p:cNvSpPr>
            <a:spLocks noChangeArrowheads="1"/>
          </p:cNvSpPr>
          <p:nvPr/>
        </p:nvSpPr>
        <p:spPr bwMode="auto">
          <a:xfrm>
            <a:off x="1981200" y="38862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9226" name="Oval 14"/>
          <p:cNvSpPr>
            <a:spLocks noChangeArrowheads="1"/>
          </p:cNvSpPr>
          <p:nvPr/>
        </p:nvSpPr>
        <p:spPr bwMode="auto">
          <a:xfrm>
            <a:off x="8839200" y="2039086"/>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9227" name="Oval 15"/>
          <p:cNvSpPr>
            <a:spLocks noChangeArrowheads="1"/>
          </p:cNvSpPr>
          <p:nvPr/>
        </p:nvSpPr>
        <p:spPr bwMode="auto">
          <a:xfrm>
            <a:off x="7086600" y="2039086"/>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9228" name="Oval 16"/>
          <p:cNvSpPr>
            <a:spLocks noChangeArrowheads="1"/>
          </p:cNvSpPr>
          <p:nvPr/>
        </p:nvSpPr>
        <p:spPr bwMode="auto">
          <a:xfrm>
            <a:off x="5334000" y="2039086"/>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9229" name="Oval 17"/>
          <p:cNvSpPr>
            <a:spLocks noChangeArrowheads="1"/>
          </p:cNvSpPr>
          <p:nvPr/>
        </p:nvSpPr>
        <p:spPr bwMode="auto">
          <a:xfrm>
            <a:off x="3581400" y="2039086"/>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6" name="TextBox 15">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1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41856311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50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 Diagonal Corner Rectangle 18">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0242" name="Rectangle 2"/>
          <p:cNvSpPr>
            <a:spLocks noChangeArrowheads="1"/>
          </p:cNvSpPr>
          <p:nvPr/>
        </p:nvSpPr>
        <p:spPr bwMode="auto">
          <a:xfrm>
            <a:off x="1828800" y="1752600"/>
            <a:ext cx="8534400" cy="3733800"/>
          </a:xfrm>
          <a:prstGeom prst="rect">
            <a:avLst/>
          </a:prstGeom>
          <a:solidFill>
            <a:schemeClr val="accent2"/>
          </a:solidFill>
          <a:ln w="762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0243" name="Line 3"/>
          <p:cNvSpPr>
            <a:spLocks noChangeShapeType="1"/>
          </p:cNvSpPr>
          <p:nvPr/>
        </p:nvSpPr>
        <p:spPr bwMode="auto">
          <a:xfrm>
            <a:off x="1828800" y="35814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0244" name="Line 4"/>
          <p:cNvSpPr>
            <a:spLocks noChangeShapeType="1"/>
          </p:cNvSpPr>
          <p:nvPr/>
        </p:nvSpPr>
        <p:spPr bwMode="auto">
          <a:xfrm>
            <a:off x="34290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0245" name="Line 5"/>
          <p:cNvSpPr>
            <a:spLocks noChangeShapeType="1"/>
          </p:cNvSpPr>
          <p:nvPr/>
        </p:nvSpPr>
        <p:spPr bwMode="auto">
          <a:xfrm>
            <a:off x="51054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0246" name="Line 6"/>
          <p:cNvSpPr>
            <a:spLocks noChangeShapeType="1"/>
          </p:cNvSpPr>
          <p:nvPr/>
        </p:nvSpPr>
        <p:spPr bwMode="auto">
          <a:xfrm>
            <a:off x="68580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0247" name="Line 7"/>
          <p:cNvSpPr>
            <a:spLocks noChangeShapeType="1"/>
          </p:cNvSpPr>
          <p:nvPr/>
        </p:nvSpPr>
        <p:spPr bwMode="auto">
          <a:xfrm>
            <a:off x="85344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0248" name="Oval 8"/>
          <p:cNvSpPr>
            <a:spLocks noChangeArrowheads="1"/>
          </p:cNvSpPr>
          <p:nvPr/>
        </p:nvSpPr>
        <p:spPr bwMode="auto">
          <a:xfrm>
            <a:off x="1981200" y="20574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0249" name="Oval 12"/>
          <p:cNvSpPr>
            <a:spLocks noChangeArrowheads="1"/>
          </p:cNvSpPr>
          <p:nvPr/>
        </p:nvSpPr>
        <p:spPr bwMode="auto">
          <a:xfrm>
            <a:off x="3657600" y="38862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0250" name="Oval 13"/>
          <p:cNvSpPr>
            <a:spLocks noChangeArrowheads="1"/>
          </p:cNvSpPr>
          <p:nvPr/>
        </p:nvSpPr>
        <p:spPr bwMode="auto">
          <a:xfrm>
            <a:off x="1981200" y="38862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0251" name="Oval 14"/>
          <p:cNvSpPr>
            <a:spLocks noChangeArrowheads="1"/>
          </p:cNvSpPr>
          <p:nvPr/>
        </p:nvSpPr>
        <p:spPr bwMode="auto">
          <a:xfrm>
            <a:off x="8839200" y="20574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0252" name="Oval 15"/>
          <p:cNvSpPr>
            <a:spLocks noChangeArrowheads="1"/>
          </p:cNvSpPr>
          <p:nvPr/>
        </p:nvSpPr>
        <p:spPr bwMode="auto">
          <a:xfrm>
            <a:off x="7086600" y="20574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0253" name="Oval 16"/>
          <p:cNvSpPr>
            <a:spLocks noChangeArrowheads="1"/>
          </p:cNvSpPr>
          <p:nvPr/>
        </p:nvSpPr>
        <p:spPr bwMode="auto">
          <a:xfrm>
            <a:off x="5334000" y="20574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0254" name="Oval 17"/>
          <p:cNvSpPr>
            <a:spLocks noChangeArrowheads="1"/>
          </p:cNvSpPr>
          <p:nvPr/>
        </p:nvSpPr>
        <p:spPr bwMode="auto">
          <a:xfrm>
            <a:off x="3581400" y="20574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7" name="TextBox 16">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18"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17171911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637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Diagonal Corner Rectangle 17">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218" name="Rectangle 2"/>
          <p:cNvSpPr>
            <a:spLocks noChangeArrowheads="1"/>
          </p:cNvSpPr>
          <p:nvPr/>
        </p:nvSpPr>
        <p:spPr bwMode="auto">
          <a:xfrm>
            <a:off x="1828800" y="1752600"/>
            <a:ext cx="8534400" cy="3733800"/>
          </a:xfrm>
          <a:prstGeom prst="rect">
            <a:avLst/>
          </a:prstGeom>
          <a:solidFill>
            <a:schemeClr val="accent2"/>
          </a:solidFill>
          <a:ln w="762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9219" name="Line 3"/>
          <p:cNvSpPr>
            <a:spLocks noChangeShapeType="1"/>
          </p:cNvSpPr>
          <p:nvPr/>
        </p:nvSpPr>
        <p:spPr bwMode="auto">
          <a:xfrm>
            <a:off x="1828800" y="35814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9220" name="Line 4"/>
          <p:cNvSpPr>
            <a:spLocks noChangeShapeType="1"/>
          </p:cNvSpPr>
          <p:nvPr/>
        </p:nvSpPr>
        <p:spPr bwMode="auto">
          <a:xfrm>
            <a:off x="34290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9221" name="Line 5"/>
          <p:cNvSpPr>
            <a:spLocks noChangeShapeType="1"/>
          </p:cNvSpPr>
          <p:nvPr/>
        </p:nvSpPr>
        <p:spPr bwMode="auto">
          <a:xfrm>
            <a:off x="51054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9222" name="Line 6"/>
          <p:cNvSpPr>
            <a:spLocks noChangeShapeType="1"/>
          </p:cNvSpPr>
          <p:nvPr/>
        </p:nvSpPr>
        <p:spPr bwMode="auto">
          <a:xfrm>
            <a:off x="68580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9223" name="Line 7"/>
          <p:cNvSpPr>
            <a:spLocks noChangeShapeType="1"/>
          </p:cNvSpPr>
          <p:nvPr/>
        </p:nvSpPr>
        <p:spPr bwMode="auto">
          <a:xfrm>
            <a:off x="85344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9224" name="Oval 8"/>
          <p:cNvSpPr>
            <a:spLocks noChangeArrowheads="1"/>
          </p:cNvSpPr>
          <p:nvPr/>
        </p:nvSpPr>
        <p:spPr bwMode="auto">
          <a:xfrm>
            <a:off x="1981200" y="20574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9225" name="Oval 13"/>
          <p:cNvSpPr>
            <a:spLocks noChangeArrowheads="1"/>
          </p:cNvSpPr>
          <p:nvPr/>
        </p:nvSpPr>
        <p:spPr bwMode="auto">
          <a:xfrm>
            <a:off x="1981200" y="38862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9226" name="Oval 14"/>
          <p:cNvSpPr>
            <a:spLocks noChangeArrowheads="1"/>
          </p:cNvSpPr>
          <p:nvPr/>
        </p:nvSpPr>
        <p:spPr bwMode="auto">
          <a:xfrm>
            <a:off x="8839200" y="20574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9227" name="Oval 15"/>
          <p:cNvSpPr>
            <a:spLocks noChangeArrowheads="1"/>
          </p:cNvSpPr>
          <p:nvPr/>
        </p:nvSpPr>
        <p:spPr bwMode="auto">
          <a:xfrm>
            <a:off x="7086600" y="20574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9228" name="Oval 16"/>
          <p:cNvSpPr>
            <a:spLocks noChangeArrowheads="1"/>
          </p:cNvSpPr>
          <p:nvPr/>
        </p:nvSpPr>
        <p:spPr bwMode="auto">
          <a:xfrm>
            <a:off x="5334000" y="20574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9229" name="Oval 17"/>
          <p:cNvSpPr>
            <a:spLocks noChangeArrowheads="1"/>
          </p:cNvSpPr>
          <p:nvPr/>
        </p:nvSpPr>
        <p:spPr bwMode="auto">
          <a:xfrm>
            <a:off x="3581400" y="20574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6" name="TextBox 15">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1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3327756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549804" y="896522"/>
            <a:ext cx="11572765" cy="624786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1" i="0" u="none" strike="noStrike" kern="1200" cap="none" spc="0" normalizeH="0" baseline="0" noProof="0" dirty="0" smtClean="0">
                <a:ln>
                  <a:noFill/>
                </a:ln>
                <a:effectLst/>
                <a:uLnTx/>
                <a:uFillTx/>
                <a:latin typeface="Calibri"/>
                <a:ea typeface="+mn-ea"/>
                <a:cs typeface="+mn-cs"/>
              </a:rPr>
              <a:t>1.N.1</a:t>
            </a:r>
            <a:r>
              <a:rPr kumimoji="0" lang="en-CA" sz="2000" b="1" i="0" u="none" strike="noStrike" kern="1200" cap="none" spc="0" normalizeH="0" baseline="0" noProof="0" dirty="0">
                <a:ln>
                  <a:noFill/>
                </a:ln>
                <a:effectLst/>
                <a:uLnTx/>
                <a:uFillTx/>
                <a:latin typeface="Calibri"/>
                <a:ea typeface="+mn-ea"/>
                <a:cs typeface="+mn-cs"/>
              </a:rPr>
              <a:t>.  </a:t>
            </a:r>
            <a:r>
              <a:rPr kumimoji="0" lang="en-CA" sz="2000" b="0" i="0" u="none" strike="noStrike" kern="1200" cap="none" spc="0" normalizeH="0" baseline="0" noProof="0" dirty="0">
                <a:ln>
                  <a:noFill/>
                </a:ln>
                <a:effectLst/>
                <a:uLnTx/>
                <a:uFillTx/>
                <a:latin typeface="Calibri"/>
                <a:ea typeface="+mn-ea"/>
                <a:cs typeface="+mn-cs"/>
              </a:rPr>
              <a:t>Say the number sequence </a:t>
            </a:r>
            <a:r>
              <a:rPr kumimoji="0" lang="en-CA" sz="2000" b="0" i="0" u="none" strike="noStrike" kern="1200" cap="none" spc="0" normalizeH="0" baseline="0" noProof="0" dirty="0" smtClean="0">
                <a:ln>
                  <a:noFill/>
                </a:ln>
                <a:effectLst/>
                <a:uLnTx/>
                <a:uFillTx/>
                <a:latin typeface="Calibri"/>
                <a:ea typeface="+mn-ea"/>
                <a:cs typeface="+mn-cs"/>
              </a:rPr>
              <a:t>by</a:t>
            </a:r>
            <a:r>
              <a:rPr kumimoji="0" lang="en-CA" sz="2000" b="0" i="0" u="none" strike="noStrike" kern="1200" cap="none" spc="0" normalizeH="0" noProof="0" dirty="0" smtClean="0">
                <a:ln>
                  <a:noFill/>
                </a:ln>
                <a:effectLst/>
                <a:uLnTx/>
                <a:uFillTx/>
                <a:latin typeface="Calibri"/>
                <a:ea typeface="+mn-ea"/>
                <a:cs typeface="+mn-cs"/>
              </a:rPr>
              <a:t> </a:t>
            </a:r>
            <a:r>
              <a:rPr kumimoji="0" lang="en-CA" sz="2000" b="0" i="0" u="none" strike="noStrike" kern="1200" cap="none" spc="0" normalizeH="0" baseline="0" noProof="0" dirty="0" smtClean="0">
                <a:ln>
                  <a:noFill/>
                </a:ln>
                <a:effectLst/>
                <a:uLnTx/>
                <a:uFillTx/>
                <a:latin typeface="Calibri"/>
                <a:ea typeface="+mn-ea"/>
                <a:cs typeface="+mn-cs"/>
              </a:rPr>
              <a:t>1s </a:t>
            </a:r>
            <a:r>
              <a:rPr kumimoji="0" lang="en-CA" sz="2000" b="0" i="0" u="none" strike="noStrike" kern="1200" cap="none" spc="0" normalizeH="0" baseline="0" noProof="0" dirty="0">
                <a:ln>
                  <a:noFill/>
                </a:ln>
                <a:effectLst/>
                <a:uLnTx/>
                <a:uFillTx/>
                <a:latin typeface="Calibri"/>
                <a:ea typeface="+mn-ea"/>
                <a:cs typeface="+mn-cs"/>
              </a:rPr>
              <a:t>forward and backward between any two given numbers (0 to 100</a:t>
            </a:r>
            <a:r>
              <a:rPr kumimoji="0" lang="en-CA" sz="2000" b="0" i="0" u="none" strike="noStrike" kern="1200" cap="none" spc="0" normalizeH="0" baseline="0" noProof="0" dirty="0" smtClean="0">
                <a:ln>
                  <a:noFill/>
                </a:ln>
                <a:effectLst/>
                <a:uLnTx/>
                <a:uFillTx/>
                <a:latin typeface="Calibri"/>
                <a:ea typeface="+mn-ea"/>
                <a:cs typeface="+mn-cs"/>
              </a:rPr>
              <a:t>);</a:t>
            </a:r>
            <a:r>
              <a:rPr kumimoji="0" lang="en-CA" sz="2000" b="0" i="0" u="none" strike="noStrike" kern="1200" cap="none" spc="0" normalizeH="0" noProof="0" dirty="0" smtClean="0">
                <a:ln>
                  <a:noFill/>
                </a:ln>
                <a:effectLst/>
                <a:uLnTx/>
                <a:uFillTx/>
                <a:latin typeface="Calibri"/>
                <a:ea typeface="+mn-ea"/>
                <a:cs typeface="+mn-cs"/>
              </a:rPr>
              <a:t> </a:t>
            </a:r>
            <a:r>
              <a:rPr kumimoji="0" lang="en-CA" sz="2000" b="0" i="0" u="none" strike="noStrike" kern="1200" cap="none" spc="0" normalizeH="0" baseline="0" noProof="0" dirty="0" smtClean="0">
                <a:ln>
                  <a:noFill/>
                </a:ln>
                <a:effectLst/>
                <a:uLnTx/>
                <a:uFillTx/>
                <a:latin typeface="Calibri"/>
                <a:ea typeface="+mn-ea"/>
                <a:cs typeface="+mn-cs"/>
              </a:rPr>
              <a:t>2s </a:t>
            </a:r>
            <a:r>
              <a:rPr kumimoji="0" lang="en-CA" sz="2000" b="0" i="0" u="none" strike="noStrike" kern="1200" cap="none" spc="0" normalizeH="0" baseline="0" noProof="0" dirty="0">
                <a:ln>
                  <a:noFill/>
                </a:ln>
                <a:effectLst/>
                <a:uLnTx/>
                <a:uFillTx/>
                <a:latin typeface="Calibri"/>
                <a:ea typeface="+mn-ea"/>
                <a:cs typeface="+mn-cs"/>
              </a:rPr>
              <a:t>to 30, forward starting at </a:t>
            </a:r>
            <a:r>
              <a:rPr kumimoji="0" lang="en-CA" sz="2000" b="0" i="0" u="none" strike="noStrike" kern="1200" cap="none" spc="0" normalizeH="0" baseline="0" noProof="0" dirty="0" smtClean="0">
                <a:ln>
                  <a:noFill/>
                </a:ln>
                <a:effectLst/>
                <a:uLnTx/>
                <a:uFillTx/>
                <a:latin typeface="Calibri"/>
                <a:ea typeface="+mn-ea"/>
                <a:cs typeface="+mn-cs"/>
              </a:rPr>
              <a:t>0;</a:t>
            </a:r>
            <a:r>
              <a:rPr kumimoji="0" lang="en-CA" sz="2000" b="0" i="0" u="none" strike="noStrike" kern="1200" cap="none" spc="0" normalizeH="0" noProof="0" dirty="0" smtClean="0">
                <a:ln>
                  <a:noFill/>
                </a:ln>
                <a:effectLst/>
                <a:uLnTx/>
                <a:uFillTx/>
                <a:latin typeface="Calibri"/>
                <a:ea typeface="+mn-ea"/>
                <a:cs typeface="+mn-cs"/>
              </a:rPr>
              <a:t> </a:t>
            </a:r>
            <a:r>
              <a:rPr kumimoji="0" lang="en-CA" sz="2000" b="0" i="0" u="none" strike="noStrike" kern="1200" cap="none" spc="0" normalizeH="0" baseline="0" noProof="0" dirty="0" smtClean="0">
                <a:ln>
                  <a:noFill/>
                </a:ln>
                <a:effectLst/>
                <a:uLnTx/>
                <a:uFillTx/>
                <a:latin typeface="Calibri"/>
                <a:ea typeface="+mn-ea"/>
                <a:cs typeface="+mn-cs"/>
              </a:rPr>
              <a:t>5s </a:t>
            </a:r>
            <a:r>
              <a:rPr kumimoji="0" lang="en-CA" sz="2000" b="0" i="0" u="none" strike="noStrike" kern="1200" cap="none" spc="0" normalizeH="0" baseline="0" noProof="0" dirty="0">
                <a:ln>
                  <a:noFill/>
                </a:ln>
                <a:effectLst/>
                <a:uLnTx/>
                <a:uFillTx/>
                <a:latin typeface="Calibri"/>
                <a:ea typeface="+mn-ea"/>
                <a:cs typeface="+mn-cs"/>
              </a:rPr>
              <a:t>and 10s to 100, forward starting </a:t>
            </a:r>
            <a:r>
              <a:rPr kumimoji="0" lang="en-CA" sz="2000" b="0" i="0" u="none" strike="noStrike" kern="1200" cap="none" spc="0" normalizeH="0" baseline="0" noProof="0" dirty="0" smtClean="0">
                <a:ln>
                  <a:noFill/>
                </a:ln>
                <a:effectLst/>
                <a:uLnTx/>
                <a:uFillTx/>
                <a:latin typeface="Calibri"/>
                <a:ea typeface="+mn-ea"/>
                <a:cs typeface="+mn-cs"/>
              </a:rPr>
              <a:t>at 0.  </a:t>
            </a:r>
            <a:endParaRPr kumimoji="0" lang="en-CA" sz="2000" b="0" i="0" u="none" strike="noStrike" kern="1200" cap="none" spc="0" normalizeH="0" baseline="0" noProof="0" dirty="0">
              <a:ln>
                <a:noFill/>
              </a:ln>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effectLst/>
              <a:uLnTx/>
              <a:uFillTx/>
              <a:latin typeface="Calibri"/>
              <a:ea typeface="+mn-ea"/>
              <a:cs typeface="+mn-cs"/>
            </a:endParaRPr>
          </a:p>
          <a:p>
            <a:pPr marL="457200" lvl="0" indent="-457200">
              <a:buFont typeface="Arial" panose="020B0604020202020204" pitchFamily="34" charset="0"/>
              <a:buChar char="•"/>
              <a:defRPr/>
            </a:pPr>
            <a:r>
              <a:rPr lang="en-CA" sz="2000" b="1" dirty="0" smtClean="0"/>
              <a:t>1.N.2. </a:t>
            </a:r>
            <a:r>
              <a:rPr lang="en-CA" sz="2000" dirty="0" smtClean="0"/>
              <a:t>Subitize and name familiar arrangements of 1 to 10 dots (for objects).</a:t>
            </a:r>
          </a:p>
          <a:p>
            <a:pPr marL="457200" lvl="0" indent="-457200">
              <a:buFont typeface="Arial" panose="020B0604020202020204" pitchFamily="34" charset="0"/>
              <a:buChar char="•"/>
              <a:defRPr/>
            </a:pPr>
            <a:endParaRPr lang="en-CA" sz="2000" b="1" dirty="0"/>
          </a:p>
          <a:p>
            <a:pPr marL="457200" lvl="0" indent="-457200">
              <a:buFont typeface="Arial" panose="020B0604020202020204" pitchFamily="34" charset="0"/>
              <a:buChar char="•"/>
              <a:defRPr/>
            </a:pPr>
            <a:r>
              <a:rPr lang="en-CA" sz="2000" b="1" dirty="0" smtClean="0"/>
              <a:t>1.N.3</a:t>
            </a:r>
            <a:r>
              <a:rPr lang="en-CA" sz="2000" b="1" dirty="0"/>
              <a:t>. </a:t>
            </a:r>
            <a:r>
              <a:rPr lang="en-CA" sz="2000" dirty="0"/>
              <a:t>Demonstrate an understanding of counting by using the counting-on strategy and using parts of equal groups to count sets</a:t>
            </a:r>
            <a:endParaRPr kumimoji="0" lang="en-CA" sz="2000" b="0" i="0" u="none" strike="noStrike" kern="1200" cap="none" spc="0" normalizeH="0" baseline="0" noProof="0" dirty="0">
              <a:ln>
                <a:noFill/>
              </a:ln>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2000" dirty="0">
              <a:latin typeface="Calibri"/>
            </a:endParaRPr>
          </a:p>
          <a:p>
            <a:pPr marL="457200" indent="-457200">
              <a:buFont typeface="Arial" panose="020B0604020202020204" pitchFamily="34" charset="0"/>
              <a:buChar char="•"/>
              <a:defRPr/>
            </a:pPr>
            <a:r>
              <a:rPr lang="en-CA" sz="2000" b="1" dirty="0">
                <a:latin typeface="Calibri"/>
              </a:rPr>
              <a:t>1.N.4. </a:t>
            </a:r>
            <a:r>
              <a:rPr lang="en-CA" sz="2000" dirty="0">
                <a:latin typeface="Calibri"/>
              </a:rPr>
              <a:t>Represent and describe numbers to 20, concretely, pictorially, and symbolically. </a:t>
            </a:r>
          </a:p>
          <a:p>
            <a:pPr>
              <a:defRPr/>
            </a:pPr>
            <a:r>
              <a:rPr lang="en-CA" sz="2000" dirty="0">
                <a:solidFill>
                  <a:srgbClr val="191918"/>
                </a:solidFill>
                <a:latin typeface="Myriad Pro"/>
              </a:rPr>
              <a:t>	</a:t>
            </a:r>
            <a:endParaRPr kumimoji="0" lang="en-CA" sz="2000" b="0" i="0" u="none" strike="noStrike" kern="1200" cap="none" spc="0" normalizeH="0" baseline="0" noProof="0" dirty="0">
              <a:ln>
                <a:noFill/>
              </a:ln>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1" i="0" u="none" strike="noStrike" kern="1200" cap="none" spc="0" normalizeH="0" baseline="0" noProof="0" dirty="0">
                <a:ln>
                  <a:noFill/>
                </a:ln>
                <a:effectLst/>
                <a:uLnTx/>
                <a:uFillTx/>
                <a:latin typeface="Calibri"/>
                <a:ea typeface="+mn-ea"/>
                <a:cs typeface="+mn-cs"/>
              </a:rPr>
              <a:t>1.N.6. </a:t>
            </a:r>
            <a:r>
              <a:rPr kumimoji="0" lang="en-CA" sz="2000" b="0" i="0" u="none" strike="noStrike" kern="1200" cap="none" spc="0" normalizeH="0" baseline="0" noProof="0" dirty="0">
                <a:ln>
                  <a:noFill/>
                </a:ln>
                <a:effectLst/>
                <a:uLnTx/>
                <a:uFillTx/>
                <a:latin typeface="Calibri"/>
                <a:ea typeface="+mn-ea"/>
                <a:cs typeface="+mn-cs"/>
              </a:rPr>
              <a:t>Estimates quantities to 20 by using referents.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000" b="0" i="0" u="none" strike="noStrike" kern="1200" cap="none" spc="0" normalizeH="0" baseline="0" noProof="0" dirty="0">
              <a:ln>
                <a:noFill/>
              </a:ln>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1" i="0" u="none" strike="noStrike" kern="1200" cap="none" spc="0" normalizeH="0" baseline="0" noProof="0" dirty="0">
                <a:ln>
                  <a:noFill/>
                </a:ln>
                <a:effectLst/>
                <a:uLnTx/>
                <a:uFillTx/>
                <a:latin typeface="Calibri"/>
                <a:ea typeface="+mn-ea"/>
                <a:cs typeface="+mn-cs"/>
              </a:rPr>
              <a:t>1.N.8. </a:t>
            </a:r>
            <a:r>
              <a:rPr kumimoji="0" lang="en-CA" sz="2000" b="0" i="0" u="none" strike="noStrike" kern="1200" cap="none" spc="0" normalizeH="0" baseline="0" noProof="0" dirty="0">
                <a:ln>
                  <a:noFill/>
                </a:ln>
                <a:effectLst/>
                <a:uLnTx/>
                <a:uFillTx/>
                <a:latin typeface="Calibri"/>
                <a:ea typeface="+mn-ea"/>
                <a:cs typeface="+mn-cs"/>
              </a:rPr>
              <a:t>Identify the number, up to 20, that is one more, tow more, one less, and two less and than a given number. </a:t>
            </a:r>
            <a:endParaRPr kumimoji="0" lang="en-CA" sz="2000" b="0" i="0" u="none" strike="noStrike" kern="1200" cap="none" spc="0" normalizeH="0" baseline="0" noProof="0" dirty="0" smtClean="0">
              <a:ln>
                <a:noFill/>
              </a:ln>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2000" dirty="0">
              <a:latin typeface="Calibri"/>
            </a:endParaRPr>
          </a:p>
          <a:p>
            <a:pPr marL="457200" indent="-457200">
              <a:buFont typeface="Arial" panose="020B0604020202020204" pitchFamily="34" charset="0"/>
              <a:buChar char="•"/>
              <a:defRPr/>
            </a:pPr>
            <a:r>
              <a:rPr lang="en-CA" sz="2000" b="1" dirty="0">
                <a:latin typeface="Calibri"/>
              </a:rPr>
              <a:t>1.N.10. </a:t>
            </a:r>
            <a:r>
              <a:rPr lang="en-CA" sz="2000" dirty="0">
                <a:latin typeface="Calibri"/>
              </a:rPr>
              <a:t>Describe and use mental mathematics strategies, including counting on, counting back; </a:t>
            </a:r>
            <a:r>
              <a:rPr lang="en-CA" sz="2000" dirty="0" smtClean="0">
                <a:latin typeface="Calibri"/>
              </a:rPr>
              <a:t>using </a:t>
            </a:r>
            <a:r>
              <a:rPr lang="en-CA" sz="2000" dirty="0">
                <a:latin typeface="Calibri"/>
              </a:rPr>
              <a:t>one more, one less; making 10; starting from known doubles;  using addition to subtract </a:t>
            </a:r>
            <a:r>
              <a:rPr lang="en-CA" sz="2000" dirty="0" smtClean="0">
                <a:latin typeface="Calibri"/>
              </a:rPr>
              <a:t>to </a:t>
            </a:r>
            <a:r>
              <a:rPr lang="en-CA" sz="2000" dirty="0">
                <a:latin typeface="Calibri"/>
              </a:rPr>
              <a:t>determine the basic addition and related subtraction facts to 18. </a:t>
            </a:r>
          </a:p>
          <a:p>
            <a:r>
              <a:rPr lang="pt-BR" sz="2000" dirty="0">
                <a:solidFill>
                  <a:srgbClr val="191918"/>
                </a:solidFill>
                <a:latin typeface="Myriad Pro"/>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Calibri"/>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924035" y="240104"/>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200" b="1" i="0" u="none" strike="noStrike" kern="1200" cap="none" spc="0" normalizeH="0" baseline="0" noProof="0" dirty="0">
                <a:ln>
                  <a:noFill/>
                </a:ln>
                <a:solidFill>
                  <a:srgbClr val="70AD47"/>
                </a:solidFill>
                <a:effectLst/>
                <a:uLnTx/>
                <a:uFillTx/>
                <a:latin typeface="Montserrat" panose="020B0604020202020204" charset="0"/>
                <a:cs typeface="Arial"/>
                <a:sym typeface="Arial"/>
              </a:rPr>
              <a:t>Curricular Outcomes</a:t>
            </a:r>
          </a:p>
        </p:txBody>
      </p:sp>
    </p:spTree>
    <p:extLst>
      <p:ext uri="{BB962C8B-B14F-4D97-AF65-F5344CB8AC3E}">
        <p14:creationId xmlns:p14="http://schemas.microsoft.com/office/powerpoint/2010/main" val="9496693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4306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1266" name="Rectangle 2"/>
          <p:cNvSpPr>
            <a:spLocks noChangeArrowheads="1"/>
          </p:cNvSpPr>
          <p:nvPr/>
        </p:nvSpPr>
        <p:spPr bwMode="auto">
          <a:xfrm>
            <a:off x="1828800" y="1752600"/>
            <a:ext cx="8534400" cy="3733800"/>
          </a:xfrm>
          <a:prstGeom prst="rect">
            <a:avLst/>
          </a:prstGeom>
          <a:solidFill>
            <a:schemeClr val="accent2"/>
          </a:solidFill>
          <a:ln w="762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1267" name="Line 3"/>
          <p:cNvSpPr>
            <a:spLocks noChangeShapeType="1"/>
          </p:cNvSpPr>
          <p:nvPr/>
        </p:nvSpPr>
        <p:spPr bwMode="auto">
          <a:xfrm>
            <a:off x="1828800" y="3581400"/>
            <a:ext cx="853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1268" name="Line 4"/>
          <p:cNvSpPr>
            <a:spLocks noChangeShapeType="1"/>
          </p:cNvSpPr>
          <p:nvPr/>
        </p:nvSpPr>
        <p:spPr bwMode="auto">
          <a:xfrm>
            <a:off x="34290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1269" name="Line 5"/>
          <p:cNvSpPr>
            <a:spLocks noChangeShapeType="1"/>
          </p:cNvSpPr>
          <p:nvPr/>
        </p:nvSpPr>
        <p:spPr bwMode="auto">
          <a:xfrm>
            <a:off x="51054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1270" name="Line 6"/>
          <p:cNvSpPr>
            <a:spLocks noChangeShapeType="1"/>
          </p:cNvSpPr>
          <p:nvPr/>
        </p:nvSpPr>
        <p:spPr bwMode="auto">
          <a:xfrm>
            <a:off x="68580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1271" name="Line 7"/>
          <p:cNvSpPr>
            <a:spLocks noChangeShapeType="1"/>
          </p:cNvSpPr>
          <p:nvPr/>
        </p:nvSpPr>
        <p:spPr bwMode="auto">
          <a:xfrm>
            <a:off x="8534400" y="1752600"/>
            <a:ext cx="0" cy="3733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1272" name="Oval 8"/>
          <p:cNvSpPr>
            <a:spLocks noChangeArrowheads="1"/>
          </p:cNvSpPr>
          <p:nvPr/>
        </p:nvSpPr>
        <p:spPr bwMode="auto">
          <a:xfrm>
            <a:off x="1981200" y="20574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1273" name="Oval 16"/>
          <p:cNvSpPr>
            <a:spLocks noChangeArrowheads="1"/>
          </p:cNvSpPr>
          <p:nvPr/>
        </p:nvSpPr>
        <p:spPr bwMode="auto">
          <a:xfrm>
            <a:off x="5334000" y="20574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1274" name="Oval 17"/>
          <p:cNvSpPr>
            <a:spLocks noChangeArrowheads="1"/>
          </p:cNvSpPr>
          <p:nvPr/>
        </p:nvSpPr>
        <p:spPr bwMode="auto">
          <a:xfrm>
            <a:off x="3581400" y="2057400"/>
            <a:ext cx="1295400" cy="1295400"/>
          </a:xfrm>
          <a:prstGeom prst="ellipse">
            <a:avLst/>
          </a:prstGeom>
          <a:solidFill>
            <a:srgbClr val="99FFCC"/>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a:p>
        </p:txBody>
      </p:sp>
      <p:sp>
        <p:nvSpPr>
          <p:cNvPr id="14" name="TextBox 13">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26002252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3311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2018235" y="999110"/>
            <a:ext cx="8164531" cy="707886"/>
          </a:xfrm>
          <a:prstGeom prst="rect">
            <a:avLst/>
          </a:prstGeom>
          <a:noFill/>
        </p:spPr>
        <p:txBody>
          <a:bodyPr wrap="square" lIns="91440" tIns="45720" rIns="91440" bIns="45720" rtlCol="0" anchor="t">
            <a:spAutoFit/>
          </a:bodyPr>
          <a:lstStyle/>
          <a:p>
            <a:r>
              <a:rPr lang="en-CA" sz="4000"/>
              <a:t>What do you notice in these pictures? </a:t>
            </a:r>
          </a:p>
        </p:txBody>
      </p:sp>
      <p:pic>
        <p:nvPicPr>
          <p:cNvPr id="8" name="Picture 7"/>
          <p:cNvPicPr>
            <a:picLocks noChangeAspect="1"/>
          </p:cNvPicPr>
          <p:nvPr/>
        </p:nvPicPr>
        <p:blipFill>
          <a:blip r:embed="rId3"/>
          <a:stretch>
            <a:fillRect/>
          </a:stretch>
        </p:blipFill>
        <p:spPr>
          <a:xfrm>
            <a:off x="618742" y="2031708"/>
            <a:ext cx="1895858" cy="2398073"/>
          </a:xfrm>
          <a:prstGeom prst="rect">
            <a:avLst/>
          </a:prstGeom>
        </p:spPr>
      </p:pic>
      <p:sp>
        <p:nvSpPr>
          <p:cNvPr id="10" name="TextBox 9"/>
          <p:cNvSpPr txBox="1"/>
          <p:nvPr/>
        </p:nvSpPr>
        <p:spPr>
          <a:xfrm>
            <a:off x="3036298" y="2609740"/>
            <a:ext cx="3547382" cy="2554545"/>
          </a:xfrm>
          <a:prstGeom prst="rect">
            <a:avLst/>
          </a:prstGeom>
          <a:noFill/>
        </p:spPr>
        <p:txBody>
          <a:bodyPr wrap="square" rtlCol="0">
            <a:spAutoFit/>
          </a:bodyPr>
          <a:lstStyle/>
          <a:p>
            <a:r>
              <a:rPr lang="en-CA" sz="3200" b="1"/>
              <a:t>10 = 5 + 5</a:t>
            </a:r>
          </a:p>
          <a:p>
            <a:r>
              <a:rPr lang="en-CA" sz="3200" b="1"/>
              <a:t>10 = 6 + 4</a:t>
            </a:r>
          </a:p>
          <a:p>
            <a:r>
              <a:rPr lang="en-CA" sz="3200" b="1"/>
              <a:t>10 = 7 + 3</a:t>
            </a:r>
          </a:p>
          <a:p>
            <a:r>
              <a:rPr lang="en-CA" sz="3200" b="1"/>
              <a:t>10 = 4 + 4 + 2</a:t>
            </a:r>
          </a:p>
          <a:p>
            <a:r>
              <a:rPr lang="en-CA" sz="3200" b="1"/>
              <a:t>10 = 2 + 2 + 2 +2 + 2</a:t>
            </a:r>
          </a:p>
        </p:txBody>
      </p:sp>
      <p:pic>
        <p:nvPicPr>
          <p:cNvPr id="2" name="Picture 1"/>
          <p:cNvPicPr>
            <a:picLocks noChangeAspect="1"/>
          </p:cNvPicPr>
          <p:nvPr/>
        </p:nvPicPr>
        <p:blipFill>
          <a:blip r:embed="rId4"/>
          <a:stretch>
            <a:fillRect/>
          </a:stretch>
        </p:blipFill>
        <p:spPr>
          <a:xfrm>
            <a:off x="6810301" y="2008588"/>
            <a:ext cx="4133005" cy="1836170"/>
          </a:xfrm>
          <a:prstGeom prst="rect">
            <a:avLst/>
          </a:prstGeom>
        </p:spPr>
      </p:pic>
      <p:pic>
        <p:nvPicPr>
          <p:cNvPr id="5" name="Picture 4"/>
          <p:cNvPicPr>
            <a:picLocks noChangeAspect="1"/>
          </p:cNvPicPr>
          <p:nvPr/>
        </p:nvPicPr>
        <p:blipFill>
          <a:blip r:embed="rId5"/>
          <a:stretch>
            <a:fillRect/>
          </a:stretch>
        </p:blipFill>
        <p:spPr>
          <a:xfrm>
            <a:off x="811872" y="5669280"/>
            <a:ext cx="10323251" cy="675756"/>
          </a:xfrm>
          <a:prstGeom prst="rect">
            <a:avLst/>
          </a:prstGeom>
        </p:spPr>
      </p:pic>
      <p:pic>
        <p:nvPicPr>
          <p:cNvPr id="3078" name="Picture 6" descr="Dice Five Icons - Download Free Vector Icons | Noun Project">
            <a:extLst>
              <a:ext uri="{FF2B5EF4-FFF2-40B4-BE49-F238E27FC236}">
                <a16:creationId xmlns:a16="http://schemas.microsoft.com/office/drawing/2014/main" id="{3B78BEA8-E34A-484E-A4EE-015E012F2D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7444" y="4146350"/>
            <a:ext cx="1131610" cy="11316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Dice Five Icons - Download Free Vector Icons | Noun Project">
            <a:extLst>
              <a:ext uri="{FF2B5EF4-FFF2-40B4-BE49-F238E27FC236}">
                <a16:creationId xmlns:a16="http://schemas.microsoft.com/office/drawing/2014/main" id="{3CD6C2AB-AFC2-4D2C-9ECA-B87CCB38E4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6803" y="4146350"/>
            <a:ext cx="1131610" cy="113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9300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200526" y="308528"/>
            <a:ext cx="12659342" cy="6740307"/>
          </a:xfrm>
          <a:prstGeom prst="rect">
            <a:avLst/>
          </a:prstGeom>
          <a:noFill/>
        </p:spPr>
        <p:txBody>
          <a:bodyPr wrap="square" rtlCol="0">
            <a:spAutoFit/>
          </a:bodyPr>
          <a:lstStyle/>
          <a:p>
            <a:endParaRPr lang="en-CA" sz="4000" dirty="0"/>
          </a:p>
          <a:p>
            <a:r>
              <a:rPr lang="en-CA" sz="4000" dirty="0"/>
              <a:t>Show 10 in the following ways:</a:t>
            </a:r>
          </a:p>
          <a:p>
            <a:endParaRPr lang="en-CA" sz="4000" dirty="0"/>
          </a:p>
          <a:p>
            <a:pPr marL="171450" indent="-171450">
              <a:buFont typeface="Arial" panose="020B0604020202020204" pitchFamily="34" charset="0"/>
              <a:buChar char="•"/>
            </a:pPr>
            <a:r>
              <a:rPr lang="en-CA" sz="4000" dirty="0"/>
              <a:t> show how 10 is  made up of parts </a:t>
            </a:r>
          </a:p>
          <a:p>
            <a:pPr marL="171450" indent="-171450">
              <a:buFont typeface="Arial" panose="020B0604020202020204" pitchFamily="34" charset="0"/>
              <a:buChar char="•"/>
            </a:pPr>
            <a:r>
              <a:rPr lang="en-CA" sz="4000" dirty="0"/>
              <a:t> show how 10 is greater than </a:t>
            </a:r>
            <a:r>
              <a:rPr lang="en-CA" sz="4000" dirty="0" smtClean="0"/>
              <a:t>another </a:t>
            </a:r>
            <a:r>
              <a:rPr lang="en-CA" sz="4000" dirty="0"/>
              <a:t>number</a:t>
            </a:r>
          </a:p>
          <a:p>
            <a:pPr marL="171450" indent="-171450">
              <a:buFont typeface="Arial" panose="020B0604020202020204" pitchFamily="34" charset="0"/>
              <a:buChar char="•"/>
            </a:pPr>
            <a:r>
              <a:rPr lang="en-CA" sz="4000" dirty="0"/>
              <a:t> show how 10 is less than another number </a:t>
            </a:r>
          </a:p>
          <a:p>
            <a:pPr marL="171450" indent="-171450">
              <a:buFont typeface="Arial" panose="020B0604020202020204" pitchFamily="34" charset="0"/>
              <a:buChar char="•"/>
            </a:pPr>
            <a:r>
              <a:rPr lang="en-CA" sz="4000" dirty="0"/>
              <a:t> show how 10 is made up of equal parts </a:t>
            </a:r>
          </a:p>
          <a:p>
            <a:pPr marL="171450" indent="-171450">
              <a:buFont typeface="Arial" panose="020B0604020202020204" pitchFamily="34" charset="0"/>
              <a:buChar char="•"/>
            </a:pPr>
            <a:r>
              <a:rPr lang="en-CA" sz="4000" dirty="0"/>
              <a:t> show a 10 that is easy to identify </a:t>
            </a:r>
          </a:p>
          <a:p>
            <a:pPr marL="171450" indent="-171450">
              <a:buFont typeface="Arial" panose="020B0604020202020204" pitchFamily="34" charset="0"/>
              <a:buChar char="•"/>
            </a:pPr>
            <a:r>
              <a:rPr lang="en-CA" sz="4000" dirty="0"/>
              <a:t> show how 10 relates to another number </a:t>
            </a:r>
          </a:p>
          <a:p>
            <a:r>
              <a:rPr lang="en-CA" sz="3200" dirty="0" smtClean="0">
                <a:solidFill>
                  <a:srgbClr val="FF0000"/>
                </a:solidFill>
              </a:rPr>
              <a:t>Show your different ways on paper. Send a picture to you teacher</a:t>
            </a:r>
            <a:r>
              <a:rPr lang="en-CA" sz="3200" dirty="0" smtClean="0"/>
              <a:t>.</a:t>
            </a:r>
            <a:endParaRPr lang="en-CA" sz="3200" dirty="0"/>
          </a:p>
          <a:p>
            <a:endParaRPr lang="en-CA" sz="4000" dirty="0"/>
          </a:p>
        </p:txBody>
      </p:sp>
      <p:sp>
        <p:nvSpPr>
          <p:cNvPr id="6" name="TextBox 5">
            <a:extLst>
              <a:ext uri="{FF2B5EF4-FFF2-40B4-BE49-F238E27FC236}">
                <a16:creationId xmlns:a16="http://schemas.microsoft.com/office/drawing/2014/main" id="{5426E6A3-570D-9245-B1C4-C4CA4683A894}"/>
              </a:ext>
            </a:extLst>
          </p:cNvPr>
          <p:cNvSpPr txBox="1"/>
          <p:nvPr/>
        </p:nvSpPr>
        <p:spPr>
          <a:xfrm>
            <a:off x="898902" y="293654"/>
            <a:ext cx="2721527" cy="33855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Debrief and Consolidation</a:t>
            </a:r>
          </a:p>
        </p:txBody>
      </p:sp>
      <p:sp>
        <p:nvSpPr>
          <p:cNvPr id="12" name="Rectangle 26">
            <a:extLst>
              <a:ext uri="{FF2B5EF4-FFF2-40B4-BE49-F238E27FC236}">
                <a16:creationId xmlns:a16="http://schemas.microsoft.com/office/drawing/2014/main" id="{2FFE1002-E844-3642-A0B9-10BEEFD39A80}"/>
              </a:ext>
            </a:extLst>
          </p:cNvPr>
          <p:cNvSpPr/>
          <p:nvPr/>
        </p:nvSpPr>
        <p:spPr>
          <a:xfrm>
            <a:off x="309014" y="128565"/>
            <a:ext cx="698376"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13777270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lvl="0" algn="ctr">
              <a:defRPr/>
            </a:pPr>
            <a:r>
              <a:rPr lang="en-US" sz="2100">
                <a:solidFill>
                  <a:prstClr val="white"/>
                </a:solidFill>
                <a:latin typeface="Cavolini"/>
                <a:cs typeface="Cavolini"/>
              </a:rPr>
              <a:t>Debrief and Consolidation</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Opening Routine</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Cavolini"/>
                <a:ea typeface="+mn-ea"/>
                <a:cs typeface="Cavolini"/>
              </a:rPr>
              <a:t>Day 4</a:t>
            </a: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3173789"/>
            <a:ext cx="2915605"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Bradley Hand" pitchFamily="2" charset="77"/>
              </a:rPr>
              <a:t>Using the Number Path</a:t>
            </a:r>
            <a:endPar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C65C62B4-EBD6-9748-B921-5987D891F189}"/>
              </a:ext>
            </a:extLst>
          </p:cNvPr>
          <p:cNvSpPr txBox="1"/>
          <p:nvPr/>
        </p:nvSpPr>
        <p:spPr>
          <a:xfrm>
            <a:off x="374619" y="2921803"/>
            <a:ext cx="2915605" cy="13849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Bradley Hand" pitchFamily="2" charset="77"/>
              </a:rPr>
              <a:t>Action Cards: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Bradley Hand" pitchFamily="2" charset="77"/>
              </a:rPr>
              <a:t>Show Number Relationships</a:t>
            </a:r>
          </a:p>
        </p:txBody>
      </p:sp>
      <p:sp>
        <p:nvSpPr>
          <p:cNvPr id="14" name="TextBox 13">
            <a:extLst>
              <a:ext uri="{FF2B5EF4-FFF2-40B4-BE49-F238E27FC236}">
                <a16:creationId xmlns:a16="http://schemas.microsoft.com/office/drawing/2014/main" id="{C65C62B4-EBD6-9748-B921-5987D891F189}"/>
              </a:ext>
            </a:extLst>
          </p:cNvPr>
          <p:cNvSpPr txBox="1"/>
          <p:nvPr/>
        </p:nvSpPr>
        <p:spPr>
          <a:xfrm>
            <a:off x="8446278" y="2919479"/>
            <a:ext cx="2915605" cy="13849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Bradley Hand" pitchFamily="2" charset="77"/>
              </a:rPr>
              <a:t>Guess the Number on the Number Path</a:t>
            </a:r>
            <a:endPar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1110060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1401956" y="969268"/>
            <a:ext cx="552525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Bradley Hand" pitchFamily="2" charset="77"/>
                <a:ea typeface="+mn-ea"/>
                <a:cs typeface="+mn-cs"/>
              </a:rPr>
              <a:t>Listen to instructions!</a:t>
            </a:r>
          </a:p>
        </p:txBody>
      </p:sp>
      <p:pic>
        <p:nvPicPr>
          <p:cNvPr id="2" name="Picture 1"/>
          <p:cNvPicPr>
            <a:picLocks noChangeAspect="1"/>
          </p:cNvPicPr>
          <p:nvPr/>
        </p:nvPicPr>
        <p:blipFill>
          <a:blip r:embed="rId3"/>
          <a:stretch>
            <a:fillRect/>
          </a:stretch>
        </p:blipFill>
        <p:spPr>
          <a:xfrm>
            <a:off x="7838935" y="854519"/>
            <a:ext cx="3765010" cy="5099877"/>
          </a:xfrm>
          <a:prstGeom prst="rect">
            <a:avLst/>
          </a:prstGeom>
        </p:spPr>
      </p:pic>
      <p:pic>
        <p:nvPicPr>
          <p:cNvPr id="4" name="Picture 3"/>
          <p:cNvPicPr>
            <a:picLocks noChangeAspect="1"/>
          </p:cNvPicPr>
          <p:nvPr/>
        </p:nvPicPr>
        <p:blipFill>
          <a:blip r:embed="rId4"/>
          <a:stretch>
            <a:fillRect/>
          </a:stretch>
        </p:blipFill>
        <p:spPr>
          <a:xfrm>
            <a:off x="7867690" y="847330"/>
            <a:ext cx="3701248" cy="5099877"/>
          </a:xfrm>
          <a:prstGeom prst="rect">
            <a:avLst/>
          </a:prstGeom>
        </p:spPr>
      </p:pic>
      <p:pic>
        <p:nvPicPr>
          <p:cNvPr id="6" name="Picture 5"/>
          <p:cNvPicPr>
            <a:picLocks noChangeAspect="1"/>
          </p:cNvPicPr>
          <p:nvPr/>
        </p:nvPicPr>
        <p:blipFill>
          <a:blip r:embed="rId5"/>
          <a:stretch>
            <a:fillRect/>
          </a:stretch>
        </p:blipFill>
        <p:spPr>
          <a:xfrm>
            <a:off x="7946765" y="890462"/>
            <a:ext cx="3532137" cy="5012271"/>
          </a:xfrm>
          <a:prstGeom prst="rect">
            <a:avLst/>
          </a:prstGeom>
        </p:spPr>
      </p:pic>
      <p:pic>
        <p:nvPicPr>
          <p:cNvPr id="9" name="Picture 8"/>
          <p:cNvPicPr>
            <a:picLocks noChangeAspect="1"/>
          </p:cNvPicPr>
          <p:nvPr/>
        </p:nvPicPr>
        <p:blipFill>
          <a:blip r:embed="rId6"/>
          <a:stretch>
            <a:fillRect/>
          </a:stretch>
        </p:blipFill>
        <p:spPr>
          <a:xfrm>
            <a:off x="7874878" y="775443"/>
            <a:ext cx="3685099" cy="5249528"/>
          </a:xfrm>
          <a:prstGeom prst="rect">
            <a:avLst/>
          </a:prstGeom>
        </p:spPr>
      </p:pic>
      <p:pic>
        <p:nvPicPr>
          <p:cNvPr id="10" name="Picture 9"/>
          <p:cNvPicPr>
            <a:picLocks noChangeAspect="1"/>
          </p:cNvPicPr>
          <p:nvPr/>
        </p:nvPicPr>
        <p:blipFill>
          <a:blip r:embed="rId7"/>
          <a:stretch>
            <a:fillRect/>
          </a:stretch>
        </p:blipFill>
        <p:spPr>
          <a:xfrm>
            <a:off x="7889256" y="854519"/>
            <a:ext cx="3655719" cy="5080247"/>
          </a:xfrm>
          <a:prstGeom prst="rect">
            <a:avLst/>
          </a:prstGeom>
        </p:spPr>
      </p:pic>
      <p:sp>
        <p:nvSpPr>
          <p:cNvPr id="11" name="Rounded Rectangle 10"/>
          <p:cNvSpPr/>
          <p:nvPr/>
        </p:nvSpPr>
        <p:spPr>
          <a:xfrm>
            <a:off x="7769625" y="492571"/>
            <a:ext cx="3773157" cy="5981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a:t>Action Cards</a:t>
            </a: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12" name="Rounded Rectangular Callout 11"/>
          <p:cNvSpPr/>
          <p:nvPr/>
        </p:nvSpPr>
        <p:spPr>
          <a:xfrm>
            <a:off x="11888321" y="647704"/>
            <a:ext cx="1587151" cy="1057751"/>
          </a:xfrm>
          <a:prstGeom prst="wedgeRoundRectCallout">
            <a:avLst>
              <a:gd name="adj1" fmla="val -49746"/>
              <a:gd name="adj2" fmla="val 68196"/>
              <a:gd name="adj3" fmla="val 16667"/>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CA" dirty="0" smtClean="0">
                <a:solidFill>
                  <a:schemeClr val="tx1"/>
                </a:solidFill>
              </a:rPr>
              <a:t>Move the Cards to see the Action Cards.</a:t>
            </a:r>
            <a:endParaRPr lang="en-CA" dirty="0">
              <a:solidFill>
                <a:schemeClr val="tx1"/>
              </a:solidFill>
            </a:endParaRPr>
          </a:p>
        </p:txBody>
      </p:sp>
    </p:spTree>
    <p:extLst>
      <p:ext uri="{BB962C8B-B14F-4D97-AF65-F5344CB8AC3E}">
        <p14:creationId xmlns:p14="http://schemas.microsoft.com/office/powerpoint/2010/main" val="4412964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618742" y="1287168"/>
            <a:ext cx="11057997" cy="769441"/>
          </a:xfrm>
          <a:prstGeom prst="rect">
            <a:avLst/>
          </a:prstGeom>
          <a:noFill/>
        </p:spPr>
        <p:txBody>
          <a:bodyPr wrap="square" rtlCol="0">
            <a:spAutoFit/>
          </a:bodyPr>
          <a:lstStyle/>
          <a:p>
            <a:r>
              <a:rPr lang="en-US" sz="4400"/>
              <a:t>What do you notice about this number path?</a:t>
            </a:r>
            <a:endParaRPr lang="en-CA" sz="4400"/>
          </a:p>
        </p:txBody>
      </p:sp>
      <p:pic>
        <p:nvPicPr>
          <p:cNvPr id="6" name="Picture 5"/>
          <p:cNvPicPr>
            <a:picLocks noChangeAspect="1"/>
          </p:cNvPicPr>
          <p:nvPr/>
        </p:nvPicPr>
        <p:blipFill>
          <a:blip r:embed="rId3"/>
          <a:stretch>
            <a:fillRect/>
          </a:stretch>
        </p:blipFill>
        <p:spPr>
          <a:xfrm>
            <a:off x="725679" y="2187621"/>
            <a:ext cx="10652996" cy="834253"/>
          </a:xfrm>
          <a:prstGeom prst="rect">
            <a:avLst/>
          </a:prstGeom>
        </p:spPr>
      </p:pic>
      <p:sp>
        <p:nvSpPr>
          <p:cNvPr id="8" name="TextBox 7"/>
          <p:cNvSpPr txBox="1"/>
          <p:nvPr/>
        </p:nvSpPr>
        <p:spPr>
          <a:xfrm>
            <a:off x="6603102" y="3336484"/>
            <a:ext cx="4507808" cy="1459149"/>
          </a:xfrm>
          <a:prstGeom prst="rect">
            <a:avLst/>
          </a:prstGeom>
          <a:noFill/>
          <a:ln>
            <a:solidFill>
              <a:srgbClr val="7030A0"/>
            </a:solidFill>
          </a:ln>
        </p:spPr>
        <p:txBody>
          <a:bodyPr wrap="square" rtlCol="0">
            <a:spAutoFit/>
          </a:bodyPr>
          <a:lstStyle/>
          <a:p>
            <a:endParaRPr lang="en-CA"/>
          </a:p>
        </p:txBody>
      </p:sp>
      <p:sp>
        <p:nvSpPr>
          <p:cNvPr id="9" name="TextBox 8"/>
          <p:cNvSpPr txBox="1"/>
          <p:nvPr/>
        </p:nvSpPr>
        <p:spPr>
          <a:xfrm>
            <a:off x="725679" y="5036420"/>
            <a:ext cx="4507808" cy="1459149"/>
          </a:xfrm>
          <a:prstGeom prst="rect">
            <a:avLst/>
          </a:prstGeom>
          <a:noFill/>
          <a:ln>
            <a:solidFill>
              <a:srgbClr val="7030A0"/>
            </a:solidFill>
          </a:ln>
        </p:spPr>
        <p:txBody>
          <a:bodyPr wrap="square" rtlCol="0">
            <a:spAutoFit/>
          </a:bodyPr>
          <a:lstStyle/>
          <a:p>
            <a:endParaRPr lang="en-CA"/>
          </a:p>
        </p:txBody>
      </p:sp>
      <p:sp>
        <p:nvSpPr>
          <p:cNvPr id="10" name="TextBox 9"/>
          <p:cNvSpPr txBox="1"/>
          <p:nvPr/>
        </p:nvSpPr>
        <p:spPr>
          <a:xfrm>
            <a:off x="6603102" y="5036420"/>
            <a:ext cx="4507808" cy="1459149"/>
          </a:xfrm>
          <a:prstGeom prst="rect">
            <a:avLst/>
          </a:prstGeom>
          <a:noFill/>
          <a:ln>
            <a:solidFill>
              <a:srgbClr val="7030A0"/>
            </a:solidFill>
          </a:ln>
        </p:spPr>
        <p:txBody>
          <a:bodyPr wrap="square" rtlCol="0">
            <a:spAutoFit/>
          </a:bodyPr>
          <a:lstStyle/>
          <a:p>
            <a:endParaRPr lang="en-CA"/>
          </a:p>
        </p:txBody>
      </p:sp>
      <p:sp>
        <p:nvSpPr>
          <p:cNvPr id="11" name="TextBox 10"/>
          <p:cNvSpPr txBox="1"/>
          <p:nvPr/>
        </p:nvSpPr>
        <p:spPr>
          <a:xfrm>
            <a:off x="725679" y="3336483"/>
            <a:ext cx="4507808" cy="1459149"/>
          </a:xfrm>
          <a:prstGeom prst="rect">
            <a:avLst/>
          </a:prstGeom>
          <a:noFill/>
          <a:ln>
            <a:solidFill>
              <a:srgbClr val="7030A0"/>
            </a:solidFill>
          </a:ln>
        </p:spPr>
        <p:txBody>
          <a:bodyPr wrap="square" rtlCol="0">
            <a:spAutoFit/>
          </a:bodyPr>
          <a:lstStyle/>
          <a:p>
            <a:endParaRPr lang="en-CA"/>
          </a:p>
        </p:txBody>
      </p:sp>
    </p:spTree>
    <p:extLst>
      <p:ext uri="{BB962C8B-B14F-4D97-AF65-F5344CB8AC3E}">
        <p14:creationId xmlns:p14="http://schemas.microsoft.com/office/powerpoint/2010/main" val="31400042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618742" y="2555838"/>
            <a:ext cx="11057997" cy="769441"/>
          </a:xfrm>
          <a:prstGeom prst="rect">
            <a:avLst/>
          </a:prstGeom>
          <a:noFill/>
        </p:spPr>
        <p:txBody>
          <a:bodyPr wrap="square" rtlCol="0">
            <a:spAutoFit/>
          </a:bodyPr>
          <a:lstStyle/>
          <a:p>
            <a:r>
              <a:rPr lang="en-US" sz="4400"/>
              <a:t>Show 5!</a:t>
            </a:r>
            <a:endParaRPr lang="en-CA" sz="4400"/>
          </a:p>
        </p:txBody>
      </p:sp>
      <p:pic>
        <p:nvPicPr>
          <p:cNvPr id="6" name="Picture 5"/>
          <p:cNvPicPr>
            <a:picLocks noChangeAspect="1"/>
          </p:cNvPicPr>
          <p:nvPr/>
        </p:nvPicPr>
        <p:blipFill>
          <a:blip r:embed="rId3"/>
          <a:stretch>
            <a:fillRect/>
          </a:stretch>
        </p:blipFill>
        <p:spPr>
          <a:xfrm>
            <a:off x="618742" y="3821129"/>
            <a:ext cx="10652996" cy="834253"/>
          </a:xfrm>
          <a:prstGeom prst="rect">
            <a:avLst/>
          </a:prstGeom>
        </p:spPr>
      </p:pic>
      <p:sp>
        <p:nvSpPr>
          <p:cNvPr id="7" name="Oval 6"/>
          <p:cNvSpPr/>
          <p:nvPr/>
        </p:nvSpPr>
        <p:spPr>
          <a:xfrm>
            <a:off x="6147740" y="5151232"/>
            <a:ext cx="2739919" cy="123092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ular Callout 4"/>
          <p:cNvSpPr/>
          <p:nvPr/>
        </p:nvSpPr>
        <p:spPr>
          <a:xfrm>
            <a:off x="9293269" y="5603907"/>
            <a:ext cx="2187355" cy="877078"/>
          </a:xfrm>
          <a:prstGeom prst="wedgeRoundRectCallout">
            <a:avLst>
              <a:gd name="adj1" fmla="val -69155"/>
              <a:gd name="adj2" fmla="val 427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a:t>
            </a:r>
          </a:p>
          <a:p>
            <a:pPr algn="ctr"/>
            <a:r>
              <a:rPr lang="en-CA" b="1" dirty="0" smtClean="0"/>
              <a:t>Move and stretch </a:t>
            </a:r>
            <a:endParaRPr lang="en-CA" b="1" dirty="0"/>
          </a:p>
        </p:txBody>
      </p:sp>
    </p:spTree>
    <p:extLst>
      <p:ext uri="{BB962C8B-B14F-4D97-AF65-F5344CB8AC3E}">
        <p14:creationId xmlns:p14="http://schemas.microsoft.com/office/powerpoint/2010/main" val="30284954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618742" y="2555838"/>
            <a:ext cx="11057997" cy="769441"/>
          </a:xfrm>
          <a:prstGeom prst="rect">
            <a:avLst/>
          </a:prstGeom>
          <a:noFill/>
        </p:spPr>
        <p:txBody>
          <a:bodyPr wrap="square" rtlCol="0">
            <a:spAutoFit/>
          </a:bodyPr>
          <a:lstStyle/>
          <a:p>
            <a:r>
              <a:rPr lang="en-US" sz="4400"/>
              <a:t>Show 5!</a:t>
            </a:r>
            <a:endParaRPr lang="en-CA" sz="4400"/>
          </a:p>
        </p:txBody>
      </p:sp>
      <p:pic>
        <p:nvPicPr>
          <p:cNvPr id="6" name="Picture 5"/>
          <p:cNvPicPr>
            <a:picLocks noChangeAspect="1"/>
          </p:cNvPicPr>
          <p:nvPr/>
        </p:nvPicPr>
        <p:blipFill>
          <a:blip r:embed="rId3"/>
          <a:stretch>
            <a:fillRect/>
          </a:stretch>
        </p:blipFill>
        <p:spPr>
          <a:xfrm>
            <a:off x="442896" y="3766068"/>
            <a:ext cx="11233844" cy="1257063"/>
          </a:xfrm>
          <a:prstGeom prst="rect">
            <a:avLst/>
          </a:prstGeom>
        </p:spPr>
      </p:pic>
      <p:sp>
        <p:nvSpPr>
          <p:cNvPr id="2" name="Oval 1"/>
          <p:cNvSpPr/>
          <p:nvPr/>
        </p:nvSpPr>
        <p:spPr>
          <a:xfrm>
            <a:off x="442896" y="3604846"/>
            <a:ext cx="2739919" cy="123092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81020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505815" y="1477672"/>
            <a:ext cx="6007032" cy="5601533"/>
          </a:xfrm>
          <a:prstGeom prst="rect">
            <a:avLst/>
          </a:prstGeom>
          <a:noFill/>
        </p:spPr>
        <p:txBody>
          <a:bodyPr wrap="square">
            <a:spAutoFit/>
          </a:bodyPr>
          <a:lstStyle/>
          <a:p>
            <a:r>
              <a:rPr lang="en-CA" dirty="0"/>
              <a:t>The </a:t>
            </a:r>
            <a:r>
              <a:rPr lang="en-CA" dirty="0">
                <a:hlinkClick r:id="rId4"/>
              </a:rPr>
              <a:t>Glance Across the Grades </a:t>
            </a:r>
            <a:r>
              <a:rPr lang="en-CA" dirty="0"/>
              <a:t>document is a learning progression based on the Manitoba math curriculum. </a:t>
            </a:r>
            <a:r>
              <a:rPr lang="en-US" dirty="0"/>
              <a:t>Teachers can gain information about their students’ progress in math using the document, which in turn, can support differentiating instruction and support learning.</a:t>
            </a:r>
          </a:p>
          <a:p>
            <a:endParaRPr lang="en-US" sz="2000" dirty="0"/>
          </a:p>
          <a:p>
            <a:r>
              <a:rPr lang="en-CA" dirty="0"/>
              <a:t>Viewing learning outcomes as connections of big ideas allows students to think about the big picture of mathematics and its applications. Big ideas make connections between specific learning outcomes and mathematical concepts and provide purpose, focus, and meaning for teaching and learning the curriculum. </a:t>
            </a:r>
            <a:r>
              <a:rPr lang="en-CA" i="1" u="sng" dirty="0">
                <a:hlinkClick r:id="rId4"/>
              </a:rPr>
              <a:t>Glance Across the Grades </a:t>
            </a:r>
            <a:r>
              <a:rPr lang="en-CA" dirty="0"/>
              <a:t>provides descriptions of big ideas within strands that can lead to making mathematics instruction more purposeful. Framing big ideas within mathematical content and learning experiences allows students to make essential connections between mathematical concepts and procedures. </a:t>
            </a:r>
            <a:endParaRPr lang="en-CA" altLang="en-US" sz="2000" dirty="0"/>
          </a:p>
          <a:p>
            <a:endParaRPr lang="en-US" sz="2000" dirty="0"/>
          </a:p>
          <a:p>
            <a:pPr lvl="0"/>
            <a:endParaRPr kumimoji="0" lang="en-US" sz="2000" b="0" i="0" u="none" strike="noStrike" kern="1200" cap="none" spc="0" normalizeH="0" baseline="0" noProof="0" dirty="0">
              <a:ln>
                <a:noFill/>
              </a:ln>
              <a:effectLst/>
              <a:uLnTx/>
              <a:uFillTx/>
              <a:latin typeface="Calibri"/>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505815" y="792554"/>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200" b="1" i="0" u="none" strike="noStrike" kern="1200" cap="none" spc="0" normalizeH="0" baseline="0" noProof="0">
                <a:ln>
                  <a:noFill/>
                </a:ln>
                <a:solidFill>
                  <a:srgbClr val="70AD47"/>
                </a:solidFill>
                <a:effectLst/>
                <a:uLnTx/>
                <a:uFillTx/>
                <a:latin typeface="Montserrat" panose="020B0604020202020204" charset="0"/>
                <a:cs typeface="Arial"/>
                <a:sym typeface="Arial"/>
              </a:rPr>
              <a:t>Big Ideas</a:t>
            </a:r>
          </a:p>
        </p:txBody>
      </p:sp>
      <p:grpSp>
        <p:nvGrpSpPr>
          <p:cNvPr id="5" name="Group 4"/>
          <p:cNvGrpSpPr/>
          <p:nvPr/>
        </p:nvGrpSpPr>
        <p:grpSpPr>
          <a:xfrm rot="582438">
            <a:off x="6859886" y="1667413"/>
            <a:ext cx="4758987" cy="2039744"/>
            <a:chOff x="154097" y="976941"/>
            <a:chExt cx="6706769" cy="2241201"/>
          </a:xfrm>
        </p:grpSpPr>
        <p:pic>
          <p:nvPicPr>
            <p:cNvPr id="6" name="Picture 5"/>
            <p:cNvPicPr/>
            <p:nvPr/>
          </p:nvPicPr>
          <p:blipFill>
            <a:blip r:embed="rId5" cstate="print"/>
            <a:srcRect/>
            <a:stretch>
              <a:fillRect/>
            </a:stretch>
          </p:blipFill>
          <p:spPr bwMode="auto">
            <a:xfrm rot="455678">
              <a:off x="3754672" y="976941"/>
              <a:ext cx="3106194" cy="1619048"/>
            </a:xfrm>
            <a:prstGeom prst="rect">
              <a:avLst/>
            </a:prstGeom>
            <a:noFill/>
            <a:ln w="9525">
              <a:noFill/>
              <a:miter lim="800000"/>
              <a:headEnd/>
              <a:tailEnd/>
            </a:ln>
          </p:spPr>
        </p:pic>
        <p:pic>
          <p:nvPicPr>
            <p:cNvPr id="7" name="Picture 6"/>
            <p:cNvPicPr/>
            <p:nvPr/>
          </p:nvPicPr>
          <p:blipFill>
            <a:blip r:embed="rId6" cstate="print"/>
            <a:srcRect/>
            <a:stretch>
              <a:fillRect/>
            </a:stretch>
          </p:blipFill>
          <p:spPr bwMode="auto">
            <a:xfrm rot="775662">
              <a:off x="2391059" y="1594678"/>
              <a:ext cx="3121985" cy="1623464"/>
            </a:xfrm>
            <a:prstGeom prst="rect">
              <a:avLst/>
            </a:prstGeom>
            <a:noFill/>
            <a:ln w="9525">
              <a:noFill/>
              <a:miter lim="800000"/>
              <a:headEnd/>
              <a:tailEnd/>
            </a:ln>
          </p:spPr>
        </p:pic>
        <p:pic>
          <p:nvPicPr>
            <p:cNvPr id="8" name="Picture 7"/>
            <p:cNvPicPr/>
            <p:nvPr/>
          </p:nvPicPr>
          <p:blipFill>
            <a:blip r:embed="rId7" cstate="print"/>
            <a:srcRect/>
            <a:stretch>
              <a:fillRect/>
            </a:stretch>
          </p:blipFill>
          <p:spPr bwMode="auto">
            <a:xfrm rot="21152354">
              <a:off x="154097" y="1016282"/>
              <a:ext cx="2938915" cy="1773945"/>
            </a:xfrm>
            <a:prstGeom prst="rect">
              <a:avLst/>
            </a:prstGeom>
            <a:noFill/>
            <a:ln w="9525">
              <a:noFill/>
              <a:miter lim="800000"/>
              <a:headEnd/>
              <a:tailEnd/>
            </a:ln>
          </p:spPr>
        </p:pic>
      </p:grpSp>
      <p:sp>
        <p:nvSpPr>
          <p:cNvPr id="9" name="Rectangle 8"/>
          <p:cNvSpPr/>
          <p:nvPr/>
        </p:nvSpPr>
        <p:spPr>
          <a:xfrm>
            <a:off x="8137364" y="4093773"/>
            <a:ext cx="2611741" cy="369332"/>
          </a:xfrm>
          <a:prstGeom prst="rect">
            <a:avLst/>
          </a:prstGeom>
        </p:spPr>
        <p:txBody>
          <a:bodyPr wrap="none">
            <a:spAutoFit/>
          </a:bodyPr>
          <a:lstStyle/>
          <a:p>
            <a:r>
              <a:rPr lang="en-CA" i="1" u="sng">
                <a:hlinkClick r:id="rId4"/>
              </a:rPr>
              <a:t>Glance Across the Grades </a:t>
            </a:r>
            <a:endParaRPr lang="en-CA"/>
          </a:p>
        </p:txBody>
      </p:sp>
    </p:spTree>
    <p:extLst>
      <p:ext uri="{BB962C8B-B14F-4D97-AF65-F5344CB8AC3E}">
        <p14:creationId xmlns:p14="http://schemas.microsoft.com/office/powerpoint/2010/main" val="41426387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442896" y="1933991"/>
            <a:ext cx="11057997" cy="769441"/>
          </a:xfrm>
          <a:prstGeom prst="rect">
            <a:avLst/>
          </a:prstGeom>
          <a:noFill/>
        </p:spPr>
        <p:txBody>
          <a:bodyPr wrap="square" rtlCol="0">
            <a:spAutoFit/>
          </a:bodyPr>
          <a:lstStyle/>
          <a:p>
            <a:r>
              <a:rPr lang="en-US" sz="4400"/>
              <a:t>Show 7!</a:t>
            </a:r>
            <a:endParaRPr lang="en-CA" sz="4400"/>
          </a:p>
        </p:txBody>
      </p:sp>
      <p:pic>
        <p:nvPicPr>
          <p:cNvPr id="6" name="Picture 5"/>
          <p:cNvPicPr>
            <a:picLocks noChangeAspect="1"/>
          </p:cNvPicPr>
          <p:nvPr/>
        </p:nvPicPr>
        <p:blipFill>
          <a:blip r:embed="rId3"/>
          <a:stretch>
            <a:fillRect/>
          </a:stretch>
        </p:blipFill>
        <p:spPr>
          <a:xfrm>
            <a:off x="140680" y="3047847"/>
            <a:ext cx="11915721" cy="1463179"/>
          </a:xfrm>
          <a:prstGeom prst="rect">
            <a:avLst/>
          </a:prstGeom>
        </p:spPr>
      </p:pic>
      <p:sp>
        <p:nvSpPr>
          <p:cNvPr id="2" name="Oval 1"/>
          <p:cNvSpPr/>
          <p:nvPr/>
        </p:nvSpPr>
        <p:spPr>
          <a:xfrm>
            <a:off x="3758485" y="5103948"/>
            <a:ext cx="3940055" cy="12030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ular Callout 7"/>
          <p:cNvSpPr/>
          <p:nvPr/>
        </p:nvSpPr>
        <p:spPr>
          <a:xfrm>
            <a:off x="9293269" y="5603907"/>
            <a:ext cx="2187355" cy="877078"/>
          </a:xfrm>
          <a:prstGeom prst="wedgeRoundRectCallout">
            <a:avLst>
              <a:gd name="adj1" fmla="val -69155"/>
              <a:gd name="adj2" fmla="val 427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a:t>
            </a:r>
          </a:p>
          <a:p>
            <a:pPr algn="ctr"/>
            <a:r>
              <a:rPr lang="en-CA" b="1" dirty="0" smtClean="0"/>
              <a:t>Move and stretch </a:t>
            </a:r>
            <a:endParaRPr lang="en-CA" b="1" dirty="0"/>
          </a:p>
        </p:txBody>
      </p:sp>
    </p:spTree>
    <p:extLst>
      <p:ext uri="{BB962C8B-B14F-4D97-AF65-F5344CB8AC3E}">
        <p14:creationId xmlns:p14="http://schemas.microsoft.com/office/powerpoint/2010/main" val="31828155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442896" y="1933991"/>
            <a:ext cx="11057997" cy="769441"/>
          </a:xfrm>
          <a:prstGeom prst="rect">
            <a:avLst/>
          </a:prstGeom>
          <a:noFill/>
        </p:spPr>
        <p:txBody>
          <a:bodyPr wrap="square" rtlCol="0">
            <a:spAutoFit/>
          </a:bodyPr>
          <a:lstStyle/>
          <a:p>
            <a:r>
              <a:rPr lang="en-US" sz="4400"/>
              <a:t>Show 12!</a:t>
            </a:r>
            <a:endParaRPr lang="en-CA" sz="4400"/>
          </a:p>
        </p:txBody>
      </p:sp>
      <p:pic>
        <p:nvPicPr>
          <p:cNvPr id="6" name="Picture 5"/>
          <p:cNvPicPr>
            <a:picLocks noChangeAspect="1"/>
          </p:cNvPicPr>
          <p:nvPr/>
        </p:nvPicPr>
        <p:blipFill>
          <a:blip r:embed="rId3"/>
          <a:stretch>
            <a:fillRect/>
          </a:stretch>
        </p:blipFill>
        <p:spPr>
          <a:xfrm>
            <a:off x="140680" y="3047847"/>
            <a:ext cx="11915721" cy="1463179"/>
          </a:xfrm>
          <a:prstGeom prst="rect">
            <a:avLst/>
          </a:prstGeom>
        </p:spPr>
      </p:pic>
      <p:sp>
        <p:nvSpPr>
          <p:cNvPr id="2" name="Oval 1"/>
          <p:cNvSpPr/>
          <p:nvPr/>
        </p:nvSpPr>
        <p:spPr>
          <a:xfrm>
            <a:off x="4203149" y="5022152"/>
            <a:ext cx="3537490" cy="12030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ular Callout 7"/>
          <p:cNvSpPr/>
          <p:nvPr/>
        </p:nvSpPr>
        <p:spPr>
          <a:xfrm>
            <a:off x="9293269" y="5603907"/>
            <a:ext cx="2187355" cy="877078"/>
          </a:xfrm>
          <a:prstGeom prst="wedgeRoundRectCallout">
            <a:avLst>
              <a:gd name="adj1" fmla="val -69155"/>
              <a:gd name="adj2" fmla="val 427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a:t>
            </a:r>
          </a:p>
          <a:p>
            <a:pPr algn="ctr"/>
            <a:r>
              <a:rPr lang="en-CA" b="1" dirty="0" smtClean="0"/>
              <a:t>Move and stretch </a:t>
            </a:r>
            <a:endParaRPr lang="en-CA" b="1" dirty="0"/>
          </a:p>
        </p:txBody>
      </p:sp>
    </p:spTree>
    <p:extLst>
      <p:ext uri="{BB962C8B-B14F-4D97-AF65-F5344CB8AC3E}">
        <p14:creationId xmlns:p14="http://schemas.microsoft.com/office/powerpoint/2010/main" val="33870728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5" name="TextBox 4"/>
          <p:cNvSpPr txBox="1"/>
          <p:nvPr/>
        </p:nvSpPr>
        <p:spPr>
          <a:xfrm>
            <a:off x="4266795" y="192529"/>
            <a:ext cx="7319849" cy="369332"/>
          </a:xfrm>
          <a:prstGeom prst="rect">
            <a:avLst/>
          </a:prstGeom>
          <a:noFill/>
        </p:spPr>
        <p:txBody>
          <a:bodyPr wrap="square" rtlCol="0">
            <a:spAutoFit/>
          </a:bodyPr>
          <a:lstStyle/>
          <a:p>
            <a:r>
              <a:rPr lang="en-CA" b="1" dirty="0" smtClean="0"/>
              <a:t>Let’s learn about starting at a number and counting on from a number.</a:t>
            </a:r>
            <a:endParaRPr lang="en-CA" b="1" dirty="0"/>
          </a:p>
        </p:txBody>
      </p:sp>
      <p:sp>
        <p:nvSpPr>
          <p:cNvPr id="9" name="Rectangle 8"/>
          <p:cNvSpPr/>
          <p:nvPr/>
        </p:nvSpPr>
        <p:spPr>
          <a:xfrm>
            <a:off x="4511367" y="3244334"/>
            <a:ext cx="3169266" cy="646331"/>
          </a:xfrm>
          <a:prstGeom prst="rect">
            <a:avLst/>
          </a:prstGeom>
        </p:spPr>
        <p:txBody>
          <a:bodyPr wrap="none">
            <a:spAutoFit/>
          </a:bodyPr>
          <a:lstStyle/>
          <a:p>
            <a:r>
              <a:rPr lang="en-CA" dirty="0"/>
              <a:t>https://</a:t>
            </a:r>
            <a:r>
              <a:rPr lang="en-CA" dirty="0" smtClean="0"/>
              <a:t>youtu.be/wf32qr0eXWg</a:t>
            </a:r>
          </a:p>
          <a:p>
            <a:endParaRPr lang="en-CA" dirty="0"/>
          </a:p>
        </p:txBody>
      </p:sp>
      <p:pic>
        <p:nvPicPr>
          <p:cNvPr id="15" name="wf32qr0eXWg"/>
          <p:cNvPicPr>
            <a:picLocks noRot="1" noChangeAspect="1"/>
          </p:cNvPicPr>
          <p:nvPr>
            <a:videoFile r:link="rId1"/>
          </p:nvPr>
        </p:nvPicPr>
        <p:blipFill>
          <a:blip r:embed="rId4"/>
          <a:stretch>
            <a:fillRect/>
          </a:stretch>
        </p:blipFill>
        <p:spPr>
          <a:xfrm>
            <a:off x="2397721" y="1629173"/>
            <a:ext cx="7569200" cy="4257675"/>
          </a:xfrm>
          <a:prstGeom prst="rect">
            <a:avLst/>
          </a:prstGeom>
        </p:spPr>
      </p:pic>
      <p:sp>
        <p:nvSpPr>
          <p:cNvPr id="16" name="TextBox 15"/>
          <p:cNvSpPr txBox="1"/>
          <p:nvPr/>
        </p:nvSpPr>
        <p:spPr>
          <a:xfrm flipH="1">
            <a:off x="2623888" y="6367024"/>
            <a:ext cx="7714429" cy="369332"/>
          </a:xfrm>
          <a:prstGeom prst="rect">
            <a:avLst/>
          </a:prstGeom>
          <a:noFill/>
        </p:spPr>
        <p:txBody>
          <a:bodyPr wrap="square" rtlCol="0">
            <a:spAutoFit/>
          </a:bodyPr>
          <a:lstStyle/>
          <a:p>
            <a:r>
              <a:rPr lang="en-CA">
                <a:hlinkClick r:id="rId5"/>
              </a:rPr>
              <a:t>1st Grade Number Path - Count from a number - YouTube</a:t>
            </a:r>
            <a:endParaRPr lang="en-CA" dirty="0"/>
          </a:p>
        </p:txBody>
      </p:sp>
    </p:spTree>
    <p:extLst>
      <p:ext uri="{BB962C8B-B14F-4D97-AF65-F5344CB8AC3E}">
        <p14:creationId xmlns:p14="http://schemas.microsoft.com/office/powerpoint/2010/main" val="22937363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567000" y="1120784"/>
            <a:ext cx="11057997" cy="2308324"/>
          </a:xfrm>
          <a:prstGeom prst="rect">
            <a:avLst/>
          </a:prstGeom>
          <a:noFill/>
        </p:spPr>
        <p:txBody>
          <a:bodyPr wrap="square" rtlCol="0">
            <a:spAutoFit/>
          </a:bodyPr>
          <a:lstStyle/>
          <a:p>
            <a:r>
              <a:rPr lang="en-US" sz="3600" dirty="0"/>
              <a:t>Show 5 </a:t>
            </a:r>
            <a:r>
              <a:rPr lang="en-US" sz="3600" dirty="0" smtClean="0"/>
              <a:t>and </a:t>
            </a:r>
            <a:r>
              <a:rPr lang="en-US" sz="3600" dirty="0"/>
              <a:t>3 more</a:t>
            </a:r>
            <a:r>
              <a:rPr lang="en-US" sz="3600" dirty="0" smtClean="0"/>
              <a:t>!</a:t>
            </a:r>
          </a:p>
          <a:p>
            <a:r>
              <a:rPr lang="en-US" sz="3600" dirty="0" smtClean="0"/>
              <a:t>What number do you think we will land on?</a:t>
            </a:r>
          </a:p>
          <a:p>
            <a:r>
              <a:rPr lang="en-US" sz="3600" dirty="0" smtClean="0"/>
              <a:t>Explain your thinking?</a:t>
            </a:r>
          </a:p>
          <a:p>
            <a:r>
              <a:rPr lang="en-US" sz="3600" dirty="0" smtClean="0"/>
              <a:t>The number we land on is _____.</a:t>
            </a:r>
            <a:endParaRPr lang="en-CA" sz="3600" dirty="0"/>
          </a:p>
        </p:txBody>
      </p:sp>
      <p:pic>
        <p:nvPicPr>
          <p:cNvPr id="6" name="Picture 5"/>
          <p:cNvPicPr>
            <a:picLocks noChangeAspect="1"/>
          </p:cNvPicPr>
          <p:nvPr/>
        </p:nvPicPr>
        <p:blipFill>
          <a:blip r:embed="rId3"/>
          <a:stretch>
            <a:fillRect/>
          </a:stretch>
        </p:blipFill>
        <p:spPr>
          <a:xfrm>
            <a:off x="200526" y="3429108"/>
            <a:ext cx="11915721" cy="1463179"/>
          </a:xfrm>
          <a:prstGeom prst="rect">
            <a:avLst/>
          </a:prstGeom>
        </p:spPr>
      </p:pic>
      <p:sp>
        <p:nvSpPr>
          <p:cNvPr id="2" name="Oval 1"/>
          <p:cNvSpPr/>
          <p:nvPr/>
        </p:nvSpPr>
        <p:spPr>
          <a:xfrm>
            <a:off x="5522644" y="5438805"/>
            <a:ext cx="3563992" cy="116131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1881838" y="5395630"/>
            <a:ext cx="3537490" cy="12030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ular Callout 8"/>
          <p:cNvSpPr/>
          <p:nvPr/>
        </p:nvSpPr>
        <p:spPr>
          <a:xfrm>
            <a:off x="9293269" y="5603907"/>
            <a:ext cx="2187355" cy="877078"/>
          </a:xfrm>
          <a:prstGeom prst="wedgeRoundRectCallout">
            <a:avLst>
              <a:gd name="adj1" fmla="val -69155"/>
              <a:gd name="adj2" fmla="val 427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a:t>
            </a:r>
          </a:p>
          <a:p>
            <a:pPr algn="ctr"/>
            <a:r>
              <a:rPr lang="en-CA" b="1" dirty="0" smtClean="0"/>
              <a:t>Move and stretch </a:t>
            </a:r>
            <a:endParaRPr lang="en-CA" b="1" dirty="0"/>
          </a:p>
        </p:txBody>
      </p:sp>
      <p:sp>
        <p:nvSpPr>
          <p:cNvPr id="7" name="Smiley Face 6"/>
          <p:cNvSpPr/>
          <p:nvPr/>
        </p:nvSpPr>
        <p:spPr>
          <a:xfrm>
            <a:off x="9293269" y="647704"/>
            <a:ext cx="487680" cy="537953"/>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2" name="Rounded Rectangular Callout 11"/>
          <p:cNvSpPr/>
          <p:nvPr/>
        </p:nvSpPr>
        <p:spPr>
          <a:xfrm>
            <a:off x="10233183" y="409164"/>
            <a:ext cx="1633643" cy="870911"/>
          </a:xfrm>
          <a:prstGeom prst="wedgeRoundRectCallout">
            <a:avLst>
              <a:gd name="adj1" fmla="val -71643"/>
              <a:gd name="adj2" fmla="val 20608"/>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 to show the jumps.</a:t>
            </a:r>
            <a:endParaRPr lang="en-CA" b="1" dirty="0"/>
          </a:p>
        </p:txBody>
      </p:sp>
    </p:spTree>
    <p:extLst>
      <p:ext uri="{BB962C8B-B14F-4D97-AF65-F5344CB8AC3E}">
        <p14:creationId xmlns:p14="http://schemas.microsoft.com/office/powerpoint/2010/main" val="10631884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618742" y="1021706"/>
            <a:ext cx="11579695" cy="1754326"/>
          </a:xfrm>
          <a:prstGeom prst="rect">
            <a:avLst/>
          </a:prstGeom>
          <a:noFill/>
        </p:spPr>
        <p:txBody>
          <a:bodyPr wrap="square" rtlCol="0">
            <a:spAutoFit/>
          </a:bodyPr>
          <a:lstStyle/>
          <a:p>
            <a:r>
              <a:rPr lang="en-US" sz="3600" dirty="0"/>
              <a:t>Show 5 and 3 more!</a:t>
            </a:r>
          </a:p>
          <a:p>
            <a:r>
              <a:rPr lang="en-US" sz="3600" dirty="0"/>
              <a:t>What number do you think we will land </a:t>
            </a:r>
            <a:r>
              <a:rPr lang="en-US" sz="3600" dirty="0" smtClean="0"/>
              <a:t>on ___?</a:t>
            </a:r>
            <a:endParaRPr lang="en-US" sz="3600" dirty="0"/>
          </a:p>
          <a:p>
            <a:r>
              <a:rPr lang="en-US" sz="3600" dirty="0"/>
              <a:t>Explain your thinking</a:t>
            </a:r>
            <a:r>
              <a:rPr lang="en-US" sz="3600" dirty="0" smtClean="0"/>
              <a:t>?</a:t>
            </a:r>
            <a:endParaRPr lang="en-US" sz="3600" dirty="0"/>
          </a:p>
        </p:txBody>
      </p:sp>
      <p:pic>
        <p:nvPicPr>
          <p:cNvPr id="6" name="Picture 5"/>
          <p:cNvPicPr>
            <a:picLocks noChangeAspect="1"/>
          </p:cNvPicPr>
          <p:nvPr/>
        </p:nvPicPr>
        <p:blipFill>
          <a:blip r:embed="rId3"/>
          <a:stretch>
            <a:fillRect/>
          </a:stretch>
        </p:blipFill>
        <p:spPr>
          <a:xfrm>
            <a:off x="618742" y="3844772"/>
            <a:ext cx="11296979" cy="1387201"/>
          </a:xfrm>
          <a:prstGeom prst="rect">
            <a:avLst/>
          </a:prstGeom>
        </p:spPr>
      </p:pic>
      <p:sp>
        <p:nvSpPr>
          <p:cNvPr id="2" name="Oval 1"/>
          <p:cNvSpPr/>
          <p:nvPr/>
        </p:nvSpPr>
        <p:spPr>
          <a:xfrm>
            <a:off x="2434404" y="5354246"/>
            <a:ext cx="3537490" cy="12030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ular Callout 7"/>
          <p:cNvSpPr/>
          <p:nvPr/>
        </p:nvSpPr>
        <p:spPr>
          <a:xfrm>
            <a:off x="9293269" y="5603907"/>
            <a:ext cx="2187355" cy="877078"/>
          </a:xfrm>
          <a:prstGeom prst="wedgeRoundRectCallout">
            <a:avLst>
              <a:gd name="adj1" fmla="val -69155"/>
              <a:gd name="adj2" fmla="val 427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a:t>
            </a:r>
          </a:p>
          <a:p>
            <a:pPr algn="ctr"/>
            <a:r>
              <a:rPr lang="en-CA" b="1" dirty="0" smtClean="0"/>
              <a:t>Move and stretch </a:t>
            </a:r>
            <a:endParaRPr lang="en-CA" b="1" dirty="0"/>
          </a:p>
        </p:txBody>
      </p:sp>
      <p:sp>
        <p:nvSpPr>
          <p:cNvPr id="9" name="Oval 8"/>
          <p:cNvSpPr/>
          <p:nvPr/>
        </p:nvSpPr>
        <p:spPr>
          <a:xfrm>
            <a:off x="5495934" y="5277439"/>
            <a:ext cx="3537490" cy="12030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5426E6A3-570D-9245-B1C4-C4CA4683A894}"/>
              </a:ext>
            </a:extLst>
          </p:cNvPr>
          <p:cNvSpPr txBox="1"/>
          <p:nvPr/>
        </p:nvSpPr>
        <p:spPr>
          <a:xfrm>
            <a:off x="1036958" y="251697"/>
            <a:ext cx="2721527" cy="33855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Debrief and Consolidation</a:t>
            </a:r>
          </a:p>
        </p:txBody>
      </p:sp>
      <p:sp>
        <p:nvSpPr>
          <p:cNvPr id="11" name="TextBox 10"/>
          <p:cNvSpPr txBox="1"/>
          <p:nvPr/>
        </p:nvSpPr>
        <p:spPr>
          <a:xfrm>
            <a:off x="7848073" y="283908"/>
            <a:ext cx="4246880" cy="1077218"/>
          </a:xfrm>
          <a:prstGeom prst="rect">
            <a:avLst/>
          </a:prstGeom>
          <a:noFill/>
        </p:spPr>
        <p:txBody>
          <a:bodyPr wrap="square" rtlCol="0">
            <a:spAutoFit/>
          </a:bodyPr>
          <a:lstStyle/>
          <a:p>
            <a:r>
              <a:rPr lang="en-CA" sz="3200" dirty="0" smtClean="0"/>
              <a:t>Your turn to show me your thinking!</a:t>
            </a:r>
            <a:endParaRPr lang="en-CA" sz="3200" dirty="0"/>
          </a:p>
        </p:txBody>
      </p:sp>
      <p:sp>
        <p:nvSpPr>
          <p:cNvPr id="12" name="Smiley Face 11"/>
          <p:cNvSpPr/>
          <p:nvPr/>
        </p:nvSpPr>
        <p:spPr>
          <a:xfrm>
            <a:off x="9293269" y="2515595"/>
            <a:ext cx="487680" cy="537953"/>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3" name="Rounded Rectangular Callout 12"/>
          <p:cNvSpPr/>
          <p:nvPr/>
        </p:nvSpPr>
        <p:spPr>
          <a:xfrm>
            <a:off x="10233183" y="2277055"/>
            <a:ext cx="1633643" cy="870911"/>
          </a:xfrm>
          <a:prstGeom prst="wedgeRoundRectCallout">
            <a:avLst>
              <a:gd name="adj1" fmla="val -71643"/>
              <a:gd name="adj2" fmla="val 20608"/>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 to show the jumps.</a:t>
            </a:r>
            <a:endParaRPr lang="en-CA" b="1" dirty="0"/>
          </a:p>
        </p:txBody>
      </p:sp>
    </p:spTree>
    <p:extLst>
      <p:ext uri="{BB962C8B-B14F-4D97-AF65-F5344CB8AC3E}">
        <p14:creationId xmlns:p14="http://schemas.microsoft.com/office/powerpoint/2010/main" val="10694261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567000" y="1063202"/>
            <a:ext cx="11057997" cy="1754326"/>
          </a:xfrm>
          <a:prstGeom prst="rect">
            <a:avLst/>
          </a:prstGeom>
          <a:noFill/>
        </p:spPr>
        <p:txBody>
          <a:bodyPr wrap="square" rtlCol="0">
            <a:spAutoFit/>
          </a:bodyPr>
          <a:lstStyle/>
          <a:p>
            <a:pPr lvl="0"/>
            <a:r>
              <a:rPr lang="en-US" sz="3600">
                <a:solidFill>
                  <a:prstClr val="black"/>
                </a:solidFill>
              </a:rPr>
              <a:t>Show 5 and 3 more!</a:t>
            </a:r>
          </a:p>
          <a:p>
            <a:pPr lvl="0"/>
            <a:r>
              <a:rPr lang="en-US" sz="3600">
                <a:solidFill>
                  <a:prstClr val="black"/>
                </a:solidFill>
              </a:rPr>
              <a:t>What number do you think we will land on ___?</a:t>
            </a:r>
          </a:p>
          <a:p>
            <a:pPr lvl="0"/>
            <a:r>
              <a:rPr lang="en-US" sz="3600">
                <a:solidFill>
                  <a:prstClr val="black"/>
                </a:solidFill>
              </a:rPr>
              <a:t>Explain your thinking?</a:t>
            </a:r>
            <a:endParaRPr lang="en-US" sz="3600" dirty="0">
              <a:solidFill>
                <a:prstClr val="black"/>
              </a:solidFill>
            </a:endParaRPr>
          </a:p>
        </p:txBody>
      </p:sp>
      <p:pic>
        <p:nvPicPr>
          <p:cNvPr id="6" name="Picture 5"/>
          <p:cNvPicPr>
            <a:picLocks noChangeAspect="1"/>
          </p:cNvPicPr>
          <p:nvPr/>
        </p:nvPicPr>
        <p:blipFill>
          <a:blip r:embed="rId3"/>
          <a:stretch>
            <a:fillRect/>
          </a:stretch>
        </p:blipFill>
        <p:spPr>
          <a:xfrm>
            <a:off x="140680" y="3047847"/>
            <a:ext cx="11915721" cy="1463179"/>
          </a:xfrm>
          <a:prstGeom prst="rect">
            <a:avLst/>
          </a:prstGeom>
        </p:spPr>
      </p:pic>
      <p:sp>
        <p:nvSpPr>
          <p:cNvPr id="2" name="Oval 1"/>
          <p:cNvSpPr/>
          <p:nvPr/>
        </p:nvSpPr>
        <p:spPr>
          <a:xfrm>
            <a:off x="1982023" y="5437712"/>
            <a:ext cx="3537490" cy="12030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5519513" y="5342146"/>
            <a:ext cx="3537490" cy="12030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ular Callout 8"/>
          <p:cNvSpPr/>
          <p:nvPr/>
        </p:nvSpPr>
        <p:spPr>
          <a:xfrm>
            <a:off x="9293269" y="5603907"/>
            <a:ext cx="2187355" cy="877078"/>
          </a:xfrm>
          <a:prstGeom prst="wedgeRoundRectCallout">
            <a:avLst>
              <a:gd name="adj1" fmla="val -69155"/>
              <a:gd name="adj2" fmla="val 427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a:t>
            </a:r>
          </a:p>
          <a:p>
            <a:pPr algn="ctr"/>
            <a:r>
              <a:rPr lang="en-CA" b="1" dirty="0" smtClean="0"/>
              <a:t>Move and stretch </a:t>
            </a:r>
            <a:endParaRPr lang="en-CA" b="1" dirty="0"/>
          </a:p>
        </p:txBody>
      </p:sp>
      <p:sp>
        <p:nvSpPr>
          <p:cNvPr id="10" name="TextBox 9">
            <a:extLst>
              <a:ext uri="{FF2B5EF4-FFF2-40B4-BE49-F238E27FC236}">
                <a16:creationId xmlns:a16="http://schemas.microsoft.com/office/drawing/2014/main" id="{5426E6A3-570D-9245-B1C4-C4CA4683A894}"/>
              </a:ext>
            </a:extLst>
          </p:cNvPr>
          <p:cNvSpPr txBox="1"/>
          <p:nvPr/>
        </p:nvSpPr>
        <p:spPr>
          <a:xfrm>
            <a:off x="1036958" y="218840"/>
            <a:ext cx="2721527" cy="748795"/>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Debrief and Consolidation</a:t>
            </a:r>
          </a:p>
        </p:txBody>
      </p:sp>
      <p:sp>
        <p:nvSpPr>
          <p:cNvPr id="11" name="TextBox 10"/>
          <p:cNvSpPr txBox="1"/>
          <p:nvPr/>
        </p:nvSpPr>
        <p:spPr>
          <a:xfrm>
            <a:off x="7848073" y="283908"/>
            <a:ext cx="4246880" cy="1077218"/>
          </a:xfrm>
          <a:prstGeom prst="rect">
            <a:avLst/>
          </a:prstGeom>
          <a:noFill/>
        </p:spPr>
        <p:txBody>
          <a:bodyPr wrap="square" rtlCol="0">
            <a:spAutoFit/>
          </a:bodyPr>
          <a:lstStyle/>
          <a:p>
            <a:r>
              <a:rPr lang="en-CA" sz="3200" dirty="0" smtClean="0"/>
              <a:t>Your turn to show me your thinking!</a:t>
            </a:r>
            <a:endParaRPr lang="en-CA" sz="3200" dirty="0"/>
          </a:p>
        </p:txBody>
      </p:sp>
      <p:sp>
        <p:nvSpPr>
          <p:cNvPr id="12" name="Smiley Face 11"/>
          <p:cNvSpPr/>
          <p:nvPr/>
        </p:nvSpPr>
        <p:spPr>
          <a:xfrm>
            <a:off x="9274906" y="2359701"/>
            <a:ext cx="487680" cy="537953"/>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3" name="Rounded Rectangular Callout 12"/>
          <p:cNvSpPr/>
          <p:nvPr/>
        </p:nvSpPr>
        <p:spPr>
          <a:xfrm>
            <a:off x="10214820" y="2121161"/>
            <a:ext cx="1633643" cy="870911"/>
          </a:xfrm>
          <a:prstGeom prst="wedgeRoundRectCallout">
            <a:avLst>
              <a:gd name="adj1" fmla="val -71643"/>
              <a:gd name="adj2" fmla="val 20608"/>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 to show the jumps.</a:t>
            </a:r>
            <a:endParaRPr lang="en-CA" b="1" dirty="0"/>
          </a:p>
        </p:txBody>
      </p:sp>
    </p:spTree>
    <p:extLst>
      <p:ext uri="{BB962C8B-B14F-4D97-AF65-F5344CB8AC3E}">
        <p14:creationId xmlns:p14="http://schemas.microsoft.com/office/powerpoint/2010/main" val="25800668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277707" y="1146240"/>
            <a:ext cx="11057997" cy="1754326"/>
          </a:xfrm>
          <a:prstGeom prst="rect">
            <a:avLst/>
          </a:prstGeom>
          <a:noFill/>
        </p:spPr>
        <p:txBody>
          <a:bodyPr wrap="square" rtlCol="0">
            <a:spAutoFit/>
          </a:bodyPr>
          <a:lstStyle/>
          <a:p>
            <a:pPr lvl="0"/>
            <a:r>
              <a:rPr lang="en-US" sz="3600">
                <a:solidFill>
                  <a:prstClr val="black"/>
                </a:solidFill>
              </a:rPr>
              <a:t>Show 5 and 3 more!</a:t>
            </a:r>
          </a:p>
          <a:p>
            <a:pPr lvl="0"/>
            <a:r>
              <a:rPr lang="en-US" sz="3600">
                <a:solidFill>
                  <a:prstClr val="black"/>
                </a:solidFill>
              </a:rPr>
              <a:t>What number do you think we will land on ___?</a:t>
            </a:r>
          </a:p>
          <a:p>
            <a:pPr lvl="0"/>
            <a:r>
              <a:rPr lang="en-US" sz="3600">
                <a:solidFill>
                  <a:prstClr val="black"/>
                </a:solidFill>
              </a:rPr>
              <a:t>Explain your thinking?</a:t>
            </a:r>
            <a:endParaRPr lang="en-US" sz="3600" dirty="0">
              <a:solidFill>
                <a:prstClr val="black"/>
              </a:solidFill>
            </a:endParaRPr>
          </a:p>
        </p:txBody>
      </p:sp>
      <p:pic>
        <p:nvPicPr>
          <p:cNvPr id="6" name="Picture 5"/>
          <p:cNvPicPr>
            <a:picLocks noChangeAspect="1"/>
          </p:cNvPicPr>
          <p:nvPr/>
        </p:nvPicPr>
        <p:blipFill>
          <a:blip r:embed="rId3"/>
          <a:stretch>
            <a:fillRect/>
          </a:stretch>
        </p:blipFill>
        <p:spPr>
          <a:xfrm>
            <a:off x="200526" y="3574577"/>
            <a:ext cx="11915721" cy="1463179"/>
          </a:xfrm>
          <a:prstGeom prst="rect">
            <a:avLst/>
          </a:prstGeom>
        </p:spPr>
      </p:pic>
      <p:sp>
        <p:nvSpPr>
          <p:cNvPr id="2" name="Oval 1"/>
          <p:cNvSpPr/>
          <p:nvPr/>
        </p:nvSpPr>
        <p:spPr>
          <a:xfrm>
            <a:off x="1708108" y="5277908"/>
            <a:ext cx="3537490" cy="12030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ular Callout 7"/>
          <p:cNvSpPr/>
          <p:nvPr/>
        </p:nvSpPr>
        <p:spPr>
          <a:xfrm>
            <a:off x="9293269" y="5603907"/>
            <a:ext cx="2187355" cy="877078"/>
          </a:xfrm>
          <a:prstGeom prst="wedgeRoundRectCallout">
            <a:avLst>
              <a:gd name="adj1" fmla="val -69155"/>
              <a:gd name="adj2" fmla="val 427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a:t>
            </a:r>
          </a:p>
          <a:p>
            <a:pPr algn="ctr"/>
            <a:r>
              <a:rPr lang="en-CA" b="1" dirty="0" smtClean="0"/>
              <a:t>Move and stretch </a:t>
            </a:r>
            <a:endParaRPr lang="en-CA" b="1" dirty="0"/>
          </a:p>
        </p:txBody>
      </p:sp>
      <p:sp>
        <p:nvSpPr>
          <p:cNvPr id="9" name="Oval 8"/>
          <p:cNvSpPr/>
          <p:nvPr/>
        </p:nvSpPr>
        <p:spPr>
          <a:xfrm>
            <a:off x="5267703" y="5277907"/>
            <a:ext cx="3537490" cy="12030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5426E6A3-570D-9245-B1C4-C4CA4683A894}"/>
              </a:ext>
            </a:extLst>
          </p:cNvPr>
          <p:cNvSpPr txBox="1"/>
          <p:nvPr/>
        </p:nvSpPr>
        <p:spPr>
          <a:xfrm>
            <a:off x="1036958" y="300687"/>
            <a:ext cx="2721527" cy="33855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Debrief and Consolidation</a:t>
            </a:r>
          </a:p>
        </p:txBody>
      </p:sp>
      <p:sp>
        <p:nvSpPr>
          <p:cNvPr id="11" name="TextBox 10"/>
          <p:cNvSpPr txBox="1"/>
          <p:nvPr/>
        </p:nvSpPr>
        <p:spPr>
          <a:xfrm>
            <a:off x="7848073" y="283908"/>
            <a:ext cx="4246880" cy="1077218"/>
          </a:xfrm>
          <a:prstGeom prst="rect">
            <a:avLst/>
          </a:prstGeom>
          <a:noFill/>
        </p:spPr>
        <p:txBody>
          <a:bodyPr wrap="square" rtlCol="0">
            <a:spAutoFit/>
          </a:bodyPr>
          <a:lstStyle/>
          <a:p>
            <a:r>
              <a:rPr lang="en-CA" sz="3200" dirty="0" smtClean="0"/>
              <a:t>Your turn to show me your thinking!</a:t>
            </a:r>
            <a:endParaRPr lang="en-CA" sz="3200" dirty="0"/>
          </a:p>
        </p:txBody>
      </p:sp>
      <p:sp>
        <p:nvSpPr>
          <p:cNvPr id="12" name="Smiley Face 11"/>
          <p:cNvSpPr/>
          <p:nvPr/>
        </p:nvSpPr>
        <p:spPr>
          <a:xfrm>
            <a:off x="9313413" y="2783325"/>
            <a:ext cx="487680" cy="537953"/>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3" name="Rounded Rectangular Callout 12"/>
          <p:cNvSpPr/>
          <p:nvPr/>
        </p:nvSpPr>
        <p:spPr>
          <a:xfrm>
            <a:off x="10253327" y="2544785"/>
            <a:ext cx="1633643" cy="870911"/>
          </a:xfrm>
          <a:prstGeom prst="wedgeRoundRectCallout">
            <a:avLst>
              <a:gd name="adj1" fmla="val -71643"/>
              <a:gd name="adj2" fmla="val 20608"/>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 to show the jumps.</a:t>
            </a:r>
            <a:endParaRPr lang="en-CA" b="1" dirty="0"/>
          </a:p>
        </p:txBody>
      </p:sp>
    </p:spTree>
    <p:extLst>
      <p:ext uri="{BB962C8B-B14F-4D97-AF65-F5344CB8AC3E}">
        <p14:creationId xmlns:p14="http://schemas.microsoft.com/office/powerpoint/2010/main" val="14024443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Looking Back</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Opening Routine</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Cavolini"/>
                <a:ea typeface="+mn-ea"/>
                <a:cs typeface="Cavolini"/>
              </a:rPr>
              <a:t>Day 5</a:t>
            </a: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3173789"/>
            <a:ext cx="2915605"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noProof="0" dirty="0" smtClean="0">
                <a:solidFill>
                  <a:prstClr val="black"/>
                </a:solidFill>
                <a:latin typeface="Bradley Hand" pitchFamily="2" charset="77"/>
              </a:rPr>
              <a:t>Benchmark Numbers</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8" name="TextBox 17">
            <a:extLst>
              <a:ext uri="{FF2B5EF4-FFF2-40B4-BE49-F238E27FC236}">
                <a16:creationId xmlns:a16="http://schemas.microsoft.com/office/drawing/2014/main" id="{C65C62B4-EBD6-9748-B921-5987D891F189}"/>
              </a:ext>
            </a:extLst>
          </p:cNvPr>
          <p:cNvSpPr txBox="1"/>
          <p:nvPr/>
        </p:nvSpPr>
        <p:spPr>
          <a:xfrm>
            <a:off x="8704433" y="3064584"/>
            <a:ext cx="2915605" cy="1384995"/>
          </a:xfrm>
          <a:prstGeom prst="rect">
            <a:avLst/>
          </a:prstGeom>
          <a:noFill/>
        </p:spPr>
        <p:txBody>
          <a:bodyPr wrap="square" rtlCol="0" anchor="ctr">
            <a:spAutoFit/>
          </a:bodyPr>
          <a:lstStyle/>
          <a:p>
            <a:pPr lvl="0" algn="ctr">
              <a:defRPr/>
            </a:pPr>
            <a:r>
              <a:rPr lang="en-CA" sz="2800" dirty="0" smtClean="0"/>
              <a:t>Placing Numbers on the Number Path</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4" name="TextBox 13">
            <a:extLst>
              <a:ext uri="{FF2B5EF4-FFF2-40B4-BE49-F238E27FC236}">
                <a16:creationId xmlns:a16="http://schemas.microsoft.com/office/drawing/2014/main" id="{C65C62B4-EBD6-9748-B921-5987D891F189}"/>
              </a:ext>
            </a:extLst>
          </p:cNvPr>
          <p:cNvSpPr txBox="1"/>
          <p:nvPr/>
        </p:nvSpPr>
        <p:spPr>
          <a:xfrm>
            <a:off x="608816" y="2127256"/>
            <a:ext cx="2915605" cy="3970318"/>
          </a:xfrm>
          <a:prstGeom prst="rect">
            <a:avLst/>
          </a:prstGeom>
          <a:noFill/>
        </p:spPr>
        <p:txBody>
          <a:bodyPr wrap="square" rtlCol="0" anchor="ctr">
            <a:spAutoFit/>
          </a:bodyPr>
          <a:lstStyle/>
          <a:p>
            <a:pPr algn="ctr">
              <a:defRPr/>
            </a:pPr>
            <a:r>
              <a:rPr lang="en-CA" sz="2800">
                <a:solidFill>
                  <a:prstClr val="black"/>
                </a:solidFill>
                <a:latin typeface="Bradley Hand" pitchFamily="2" charset="77"/>
              </a:rPr>
              <a:t>1.  Counting Strategies</a:t>
            </a:r>
            <a:endParaRPr lang="en-US" sz="2800">
              <a:solidFill>
                <a:prstClr val="black"/>
              </a:solidFill>
              <a:latin typeface="Bradley Hand" pitchFamily="2" charset="77"/>
            </a:endParaRPr>
          </a:p>
          <a:p>
            <a:pPr lvl="0" algn="ctr">
              <a:defRPr/>
            </a:pPr>
            <a:endParaRPr lang="en-CA" sz="2800"/>
          </a:p>
          <a:p>
            <a:pPr lvl="0" algn="ctr">
              <a:defRPr/>
            </a:pPr>
            <a:r>
              <a:rPr lang="en-CA" sz="2800"/>
              <a:t>2.  Using the Number Path:  What number might the ?  represent?</a:t>
            </a:r>
          </a:p>
          <a:p>
            <a:pPr lvl="0" algn="ctr">
              <a:defRPr/>
            </a:pPr>
            <a:endParaRPr kumimoji="0" lang="en-CA" sz="2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19904829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7" name="Title 1"/>
          <p:cNvSpPr txBox="1">
            <a:spLocks/>
          </p:cNvSpPr>
          <p:nvPr/>
        </p:nvSpPr>
        <p:spPr>
          <a:xfrm>
            <a:off x="200526" y="1862291"/>
            <a:ext cx="9601200" cy="1485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a:p>
        </p:txBody>
      </p:sp>
      <p:grpSp>
        <p:nvGrpSpPr>
          <p:cNvPr id="6" name="Group 5"/>
          <p:cNvGrpSpPr/>
          <p:nvPr/>
        </p:nvGrpSpPr>
        <p:grpSpPr>
          <a:xfrm>
            <a:off x="2687292" y="2065862"/>
            <a:ext cx="4534378" cy="3581809"/>
            <a:chOff x="2687292" y="2065862"/>
            <a:chExt cx="4534378" cy="3581809"/>
          </a:xfrm>
        </p:grpSpPr>
        <p:sp>
          <p:nvSpPr>
            <p:cNvPr id="18" name="5-Point Star 17"/>
            <p:cNvSpPr/>
            <p:nvPr/>
          </p:nvSpPr>
          <p:spPr>
            <a:xfrm>
              <a:off x="3946520" y="3892578"/>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5-Point Star 11"/>
            <p:cNvSpPr/>
            <p:nvPr/>
          </p:nvSpPr>
          <p:spPr>
            <a:xfrm>
              <a:off x="2687292" y="2065862"/>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5-Point Star 12"/>
            <p:cNvSpPr/>
            <p:nvPr/>
          </p:nvSpPr>
          <p:spPr>
            <a:xfrm>
              <a:off x="2687292" y="3017448"/>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5-Point Star 13"/>
            <p:cNvSpPr/>
            <p:nvPr/>
          </p:nvSpPr>
          <p:spPr>
            <a:xfrm>
              <a:off x="2687292" y="4772541"/>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5-Point Star 14"/>
            <p:cNvSpPr/>
            <p:nvPr/>
          </p:nvSpPr>
          <p:spPr>
            <a:xfrm>
              <a:off x="2704670" y="3868957"/>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5-Point Star 15"/>
            <p:cNvSpPr/>
            <p:nvPr/>
          </p:nvSpPr>
          <p:spPr>
            <a:xfrm>
              <a:off x="3929142" y="3041069"/>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5-Point Star 16"/>
            <p:cNvSpPr/>
            <p:nvPr/>
          </p:nvSpPr>
          <p:spPr>
            <a:xfrm>
              <a:off x="3929142" y="4796162"/>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5-Point Star 18"/>
            <p:cNvSpPr/>
            <p:nvPr/>
          </p:nvSpPr>
          <p:spPr>
            <a:xfrm>
              <a:off x="5071407" y="4768365"/>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5-Point Star 19"/>
            <p:cNvSpPr/>
            <p:nvPr/>
          </p:nvSpPr>
          <p:spPr>
            <a:xfrm>
              <a:off x="5088785" y="3864781"/>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5-Point Star 20"/>
            <p:cNvSpPr/>
            <p:nvPr/>
          </p:nvSpPr>
          <p:spPr>
            <a:xfrm>
              <a:off x="6249213" y="4768364"/>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 name="TextBox 3"/>
          <p:cNvSpPr txBox="1"/>
          <p:nvPr/>
        </p:nvSpPr>
        <p:spPr>
          <a:xfrm>
            <a:off x="3659749" y="1251914"/>
            <a:ext cx="7790787" cy="584775"/>
          </a:xfrm>
          <a:prstGeom prst="rect">
            <a:avLst/>
          </a:prstGeom>
          <a:noFill/>
        </p:spPr>
        <p:txBody>
          <a:bodyPr wrap="none" rtlCol="0">
            <a:spAutoFit/>
          </a:bodyPr>
          <a:lstStyle/>
          <a:p>
            <a:r>
              <a:rPr lang="en-CA" sz="3200"/>
              <a:t>What strategy can you use to count the stars?</a:t>
            </a:r>
          </a:p>
        </p:txBody>
      </p:sp>
    </p:spTree>
    <p:extLst>
      <p:ext uri="{BB962C8B-B14F-4D97-AF65-F5344CB8AC3E}">
        <p14:creationId xmlns:p14="http://schemas.microsoft.com/office/powerpoint/2010/main" val="18531812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Rectangle 3"/>
          <p:cNvSpPr/>
          <p:nvPr/>
        </p:nvSpPr>
        <p:spPr>
          <a:xfrm>
            <a:off x="6214188" y="1455275"/>
            <a:ext cx="466531" cy="672104"/>
          </a:xfrm>
          <a:prstGeom prst="rect">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7" name="Title 1"/>
          <p:cNvSpPr txBox="1">
            <a:spLocks/>
          </p:cNvSpPr>
          <p:nvPr/>
        </p:nvSpPr>
        <p:spPr>
          <a:xfrm>
            <a:off x="618742" y="1450991"/>
            <a:ext cx="10449464" cy="147152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What number might the </a:t>
            </a:r>
            <a:r>
              <a:rPr lang="en-CA" b="1" dirty="0"/>
              <a:t>?</a:t>
            </a:r>
            <a:r>
              <a:rPr lang="en-CA" dirty="0"/>
              <a:t>  represent?  </a:t>
            </a:r>
            <a:endParaRPr lang="en-US" dirty="0"/>
          </a:p>
          <a:p>
            <a:r>
              <a:rPr lang="en-CA" dirty="0">
                <a:cs typeface="Calibri Light"/>
              </a:rPr>
              <a:t>Prove it!</a:t>
            </a:r>
          </a:p>
        </p:txBody>
      </p:sp>
      <p:pic>
        <p:nvPicPr>
          <p:cNvPr id="2" name="Picture 1"/>
          <p:cNvPicPr>
            <a:picLocks noChangeAspect="1"/>
          </p:cNvPicPr>
          <p:nvPr/>
        </p:nvPicPr>
        <p:blipFill>
          <a:blip r:embed="rId3"/>
          <a:stretch>
            <a:fillRect/>
          </a:stretch>
        </p:blipFill>
        <p:spPr>
          <a:xfrm>
            <a:off x="197442" y="3295926"/>
            <a:ext cx="11708419" cy="1033476"/>
          </a:xfrm>
          <a:prstGeom prst="rect">
            <a:avLst/>
          </a:prstGeom>
        </p:spPr>
      </p:pic>
      <p:sp>
        <p:nvSpPr>
          <p:cNvPr id="5" name="TextBox 4"/>
          <p:cNvSpPr txBox="1"/>
          <p:nvPr/>
        </p:nvSpPr>
        <p:spPr>
          <a:xfrm>
            <a:off x="2631234" y="3468885"/>
            <a:ext cx="391885" cy="830997"/>
          </a:xfrm>
          <a:prstGeom prst="rect">
            <a:avLst/>
          </a:prstGeom>
          <a:noFill/>
        </p:spPr>
        <p:txBody>
          <a:bodyPr wrap="square" rtlCol="0">
            <a:spAutoFit/>
          </a:bodyPr>
          <a:lstStyle/>
          <a:p>
            <a:r>
              <a:rPr lang="en-CA" sz="4800"/>
              <a:t>5</a:t>
            </a:r>
          </a:p>
        </p:txBody>
      </p:sp>
      <p:sp>
        <p:nvSpPr>
          <p:cNvPr id="33" name="TextBox 32"/>
          <p:cNvSpPr txBox="1"/>
          <p:nvPr/>
        </p:nvSpPr>
        <p:spPr>
          <a:xfrm>
            <a:off x="6661093" y="3397165"/>
            <a:ext cx="447869" cy="830997"/>
          </a:xfrm>
          <a:prstGeom prst="rect">
            <a:avLst/>
          </a:prstGeom>
          <a:solidFill>
            <a:srgbClr val="FF0000"/>
          </a:solidFill>
        </p:spPr>
        <p:txBody>
          <a:bodyPr wrap="square" rtlCol="0">
            <a:spAutoFit/>
          </a:bodyPr>
          <a:lstStyle/>
          <a:p>
            <a:r>
              <a:rPr lang="en-CA" sz="4800"/>
              <a:t>?</a:t>
            </a:r>
          </a:p>
        </p:txBody>
      </p:sp>
    </p:spTree>
    <p:extLst>
      <p:ext uri="{BB962C8B-B14F-4D97-AF65-F5344CB8AC3E}">
        <p14:creationId xmlns:p14="http://schemas.microsoft.com/office/powerpoint/2010/main" val="4048540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505815" y="1831143"/>
            <a:ext cx="10664692" cy="2677656"/>
          </a:xfrm>
          <a:prstGeom prst="rect">
            <a:avLst/>
          </a:prstGeom>
          <a:noFill/>
        </p:spPr>
        <p:txBody>
          <a:bodyPr wrap="square">
            <a:spAutoFit/>
          </a:bodyPr>
          <a:lstStyle/>
          <a:p>
            <a:pPr marL="285750" lvl="0" indent="-285750">
              <a:buFont typeface="Arial" panose="020B0604020202020204" pitchFamily="34" charset="0"/>
              <a:buChar char="•"/>
            </a:pPr>
            <a:r>
              <a:rPr lang="en-CA" sz="2400" dirty="0"/>
              <a:t>Counting tells how many and how much.</a:t>
            </a:r>
          </a:p>
          <a:p>
            <a:pPr marL="285750" lvl="0" indent="-285750">
              <a:buFont typeface="Arial" panose="020B0604020202020204" pitchFamily="34" charset="0"/>
              <a:buChar char="•"/>
            </a:pPr>
            <a:r>
              <a:rPr lang="en-CA" sz="2400" dirty="0"/>
              <a:t>Numbers are related to each other through a variety of number relationships</a:t>
            </a:r>
            <a:r>
              <a:rPr lang="en-CA" sz="2400" dirty="0" smtClean="0"/>
              <a:t>.</a:t>
            </a:r>
          </a:p>
          <a:p>
            <a:pPr marL="285750" indent="-285750">
              <a:buFont typeface="Arial" panose="020B0604020202020204" pitchFamily="34" charset="0"/>
              <a:buChar char="•"/>
            </a:pPr>
            <a:r>
              <a:rPr lang="en-CA" sz="2400" dirty="0"/>
              <a:t>Quantities can be represented concretely, pictorially, and symbolically</a:t>
            </a:r>
            <a:r>
              <a:rPr lang="en-CA" sz="2400" dirty="0" smtClean="0"/>
              <a:t>.</a:t>
            </a:r>
            <a:endParaRPr lang="en-CA" sz="2400" dirty="0"/>
          </a:p>
          <a:p>
            <a:pPr marL="285750" lvl="0" indent="-285750">
              <a:buFont typeface="Arial" panose="020B0604020202020204" pitchFamily="34" charset="0"/>
              <a:buChar char="•"/>
            </a:pPr>
            <a:r>
              <a:rPr lang="en-CA" sz="2400" dirty="0"/>
              <a:t>There are different but equivalent representations of numbers.  </a:t>
            </a:r>
          </a:p>
          <a:p>
            <a:pPr marL="285750" lvl="0" indent="-285750">
              <a:buFont typeface="Arial" panose="020B0604020202020204" pitchFamily="34" charset="0"/>
              <a:buChar char="•"/>
            </a:pPr>
            <a:r>
              <a:rPr lang="en-CA" sz="2400" dirty="0" smtClean="0">
                <a:solidFill>
                  <a:srgbClr val="221E1F"/>
                </a:solidFill>
              </a:rPr>
              <a:t>The </a:t>
            </a:r>
            <a:r>
              <a:rPr lang="en-CA" sz="2400" dirty="0">
                <a:solidFill>
                  <a:srgbClr val="221E1F"/>
                </a:solidFill>
              </a:rPr>
              <a:t>four operations are intrinsically related. </a:t>
            </a:r>
            <a:endParaRPr lang="en-CA" sz="2400" dirty="0" smtClean="0">
              <a:solidFill>
                <a:srgbClr val="221E1F"/>
              </a:solidFill>
            </a:endParaRPr>
          </a:p>
          <a:p>
            <a:pPr marL="285750" lvl="0" indent="-285750">
              <a:buFont typeface="Arial" panose="020B0604020202020204" pitchFamily="34" charset="0"/>
              <a:buChar char="•"/>
            </a:pPr>
            <a:r>
              <a:rPr lang="en-CA" sz="2400" dirty="0" smtClean="0">
                <a:solidFill>
                  <a:srgbClr val="221E1F"/>
                </a:solidFill>
              </a:rPr>
              <a:t>Flexible </a:t>
            </a:r>
            <a:r>
              <a:rPr lang="en-CA" sz="2400" dirty="0">
                <a:solidFill>
                  <a:srgbClr val="221E1F"/>
                </a:solidFill>
              </a:rPr>
              <a:t>methods of calculation in all operations involve decomposing and composing numbers in a wide variety of ways. </a:t>
            </a:r>
            <a:endParaRPr lang="en-CA" sz="2400" dirty="0"/>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505815" y="663525"/>
            <a:ext cx="8111712" cy="11676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3200" b="1">
                <a:solidFill>
                  <a:srgbClr val="70AD47"/>
                </a:solidFill>
                <a:latin typeface="Montserrat" panose="020B0604020202020204" charset="0"/>
              </a:rPr>
              <a:t>Big Ideas Within the Learning Experiences</a:t>
            </a:r>
            <a:endParaRPr kumimoji="0" lang="en-CA" sz="3200" b="1" i="0" u="none" strike="noStrike" kern="1200" cap="none" spc="0" normalizeH="0" baseline="0" noProof="0">
              <a:ln>
                <a:noFill/>
              </a:ln>
              <a:solidFill>
                <a:srgbClr val="70AD47"/>
              </a:solidFill>
              <a:effectLst/>
              <a:uLnTx/>
              <a:uFillTx/>
              <a:latin typeface="Montserrat" panose="020B0604020202020204" charset="0"/>
              <a:cs typeface="Arial"/>
              <a:sym typeface="Arial"/>
            </a:endParaRPr>
          </a:p>
        </p:txBody>
      </p:sp>
      <p:pic>
        <p:nvPicPr>
          <p:cNvPr id="5" name="Picture 4">
            <a:hlinkClick r:id="rId4"/>
          </p:cNvPr>
          <p:cNvPicPr>
            <a:picLocks noChangeAspect="1"/>
          </p:cNvPicPr>
          <p:nvPr/>
        </p:nvPicPr>
        <p:blipFill>
          <a:blip r:embed="rId5"/>
          <a:stretch>
            <a:fillRect/>
          </a:stretch>
        </p:blipFill>
        <p:spPr>
          <a:xfrm>
            <a:off x="7440138" y="4113946"/>
            <a:ext cx="3730369" cy="2386278"/>
          </a:xfrm>
          <a:prstGeom prst="rect">
            <a:avLst/>
          </a:prstGeom>
        </p:spPr>
      </p:pic>
    </p:spTree>
    <p:extLst>
      <p:ext uri="{BB962C8B-B14F-4D97-AF65-F5344CB8AC3E}">
        <p14:creationId xmlns:p14="http://schemas.microsoft.com/office/powerpoint/2010/main" val="11205608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618742" y="1372060"/>
            <a:ext cx="11057997" cy="1446550"/>
          </a:xfrm>
          <a:prstGeom prst="rect">
            <a:avLst/>
          </a:prstGeom>
          <a:noFill/>
        </p:spPr>
        <p:txBody>
          <a:bodyPr wrap="square" rtlCol="0">
            <a:spAutoFit/>
          </a:bodyPr>
          <a:lstStyle/>
          <a:p>
            <a:r>
              <a:rPr lang="en-CA" sz="4400"/>
              <a:t>How are these tools the same?</a:t>
            </a:r>
          </a:p>
          <a:p>
            <a:r>
              <a:rPr lang="en-CA" sz="4400"/>
              <a:t>How are these tools different?</a:t>
            </a:r>
          </a:p>
        </p:txBody>
      </p:sp>
      <p:pic>
        <p:nvPicPr>
          <p:cNvPr id="6" name="Picture 5"/>
          <p:cNvPicPr>
            <a:picLocks noChangeAspect="1"/>
          </p:cNvPicPr>
          <p:nvPr/>
        </p:nvPicPr>
        <p:blipFill>
          <a:blip r:embed="rId3"/>
          <a:stretch>
            <a:fillRect/>
          </a:stretch>
        </p:blipFill>
        <p:spPr>
          <a:xfrm>
            <a:off x="618742" y="3026246"/>
            <a:ext cx="10652996" cy="834253"/>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1549831" y="4062105"/>
            <a:ext cx="7966128" cy="2548807"/>
          </a:xfrm>
          <a:prstGeom prst="rect">
            <a:avLst/>
          </a:prstGeom>
          <a:noFill/>
          <a:ln w="9525">
            <a:noFill/>
            <a:miter lim="800000"/>
            <a:headEnd/>
            <a:tailEnd/>
          </a:ln>
        </p:spPr>
      </p:pic>
    </p:spTree>
    <p:extLst>
      <p:ext uri="{BB962C8B-B14F-4D97-AF65-F5344CB8AC3E}">
        <p14:creationId xmlns:p14="http://schemas.microsoft.com/office/powerpoint/2010/main" val="14553115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566999" y="1268419"/>
            <a:ext cx="11057997" cy="2123658"/>
          </a:xfrm>
          <a:prstGeom prst="rect">
            <a:avLst/>
          </a:prstGeom>
          <a:noFill/>
        </p:spPr>
        <p:txBody>
          <a:bodyPr wrap="square" rtlCol="0">
            <a:spAutoFit/>
          </a:bodyPr>
          <a:lstStyle/>
          <a:p>
            <a:r>
              <a:rPr lang="en-US" sz="4400"/>
              <a:t>Why are numbers like 5 and 10 important?</a:t>
            </a:r>
            <a:endParaRPr lang="en-CA" sz="4400"/>
          </a:p>
          <a:p>
            <a:r>
              <a:rPr lang="en-US" sz="4400"/>
              <a:t>What are benchmark numbers?</a:t>
            </a:r>
          </a:p>
          <a:p>
            <a:r>
              <a:rPr lang="en-US" sz="4400"/>
              <a:t>How can you describe where 7 is on the path.</a:t>
            </a:r>
            <a:endParaRPr lang="en-CA" sz="4400"/>
          </a:p>
        </p:txBody>
      </p:sp>
      <p:pic>
        <p:nvPicPr>
          <p:cNvPr id="6" name="Picture 5"/>
          <p:cNvPicPr>
            <a:picLocks noChangeAspect="1"/>
          </p:cNvPicPr>
          <p:nvPr/>
        </p:nvPicPr>
        <p:blipFill>
          <a:blip r:embed="rId3"/>
          <a:stretch>
            <a:fillRect/>
          </a:stretch>
        </p:blipFill>
        <p:spPr>
          <a:xfrm>
            <a:off x="329447" y="3432460"/>
            <a:ext cx="11533100" cy="1416195"/>
          </a:xfrm>
          <a:prstGeom prst="rect">
            <a:avLst/>
          </a:prstGeom>
        </p:spPr>
      </p:pic>
    </p:spTree>
    <p:extLst>
      <p:ext uri="{BB962C8B-B14F-4D97-AF65-F5344CB8AC3E}">
        <p14:creationId xmlns:p14="http://schemas.microsoft.com/office/powerpoint/2010/main" val="28213675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23126" y="327848"/>
            <a:ext cx="2721527" cy="33855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Debrief and</a:t>
            </a:r>
            <a:r>
              <a:rPr kumimoji="0" lang="en-US" sz="1600" b="0" i="0" u="none" strike="noStrike" kern="1200" cap="none" spc="0" normalizeH="0" noProof="0" dirty="0">
                <a:ln>
                  <a:noFill/>
                </a:ln>
                <a:solidFill>
                  <a:prstClr val="white"/>
                </a:solidFill>
                <a:effectLst/>
                <a:uLnTx/>
                <a:uFillTx/>
                <a:latin typeface="Cavolini" panose="03000502040302020204" pitchFamily="66" charset="0"/>
                <a:ea typeface="+mn-ea"/>
                <a:cs typeface="Cavolini" panose="03000502040302020204" pitchFamily="66" charset="0"/>
              </a:rPr>
              <a:t> Consolidation</a:t>
            </a:r>
            <a:endParaRPr kumimoji="0" lang="en-US" sz="16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7" name="Picture 6"/>
          <p:cNvPicPr>
            <a:picLocks noChangeAspect="1"/>
          </p:cNvPicPr>
          <p:nvPr/>
        </p:nvPicPr>
        <p:blipFill>
          <a:blip r:embed="rId3"/>
          <a:stretch>
            <a:fillRect/>
          </a:stretch>
        </p:blipFill>
        <p:spPr>
          <a:xfrm>
            <a:off x="126100" y="4058677"/>
            <a:ext cx="11939797" cy="1248378"/>
          </a:xfrm>
          <a:prstGeom prst="rect">
            <a:avLst/>
          </a:prstGeom>
        </p:spPr>
      </p:pic>
      <p:sp>
        <p:nvSpPr>
          <p:cNvPr id="8" name="TextBox 7"/>
          <p:cNvSpPr txBox="1"/>
          <p:nvPr/>
        </p:nvSpPr>
        <p:spPr>
          <a:xfrm>
            <a:off x="0" y="1227118"/>
            <a:ext cx="4379495" cy="769441"/>
          </a:xfrm>
          <a:prstGeom prst="rect">
            <a:avLst/>
          </a:prstGeom>
          <a:noFill/>
        </p:spPr>
        <p:txBody>
          <a:bodyPr wrap="square" rtlCol="0">
            <a:spAutoFit/>
          </a:bodyPr>
          <a:lstStyle/>
          <a:p>
            <a:r>
              <a:rPr lang="en-CA" sz="4400"/>
              <a:t>Place The Number</a:t>
            </a:r>
          </a:p>
        </p:txBody>
      </p:sp>
      <p:sp>
        <p:nvSpPr>
          <p:cNvPr id="25" name="Rectangle 24"/>
          <p:cNvSpPr/>
          <p:nvPr/>
        </p:nvSpPr>
        <p:spPr>
          <a:xfrm>
            <a:off x="2580597" y="2076773"/>
            <a:ext cx="559059" cy="67313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3</a:t>
            </a:r>
          </a:p>
        </p:txBody>
      </p:sp>
      <p:sp>
        <p:nvSpPr>
          <p:cNvPr id="37" name="Rectangle 36"/>
          <p:cNvSpPr/>
          <p:nvPr/>
        </p:nvSpPr>
        <p:spPr>
          <a:xfrm>
            <a:off x="3480046" y="2025652"/>
            <a:ext cx="559059" cy="8060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20</a:t>
            </a:r>
          </a:p>
        </p:txBody>
      </p:sp>
      <p:sp>
        <p:nvSpPr>
          <p:cNvPr id="38" name="Rectangle 37"/>
          <p:cNvSpPr/>
          <p:nvPr/>
        </p:nvSpPr>
        <p:spPr>
          <a:xfrm>
            <a:off x="4363300" y="2040834"/>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13</a:t>
            </a:r>
          </a:p>
        </p:txBody>
      </p:sp>
      <p:sp>
        <p:nvSpPr>
          <p:cNvPr id="40" name="Rectangle 39"/>
          <p:cNvSpPr/>
          <p:nvPr/>
        </p:nvSpPr>
        <p:spPr>
          <a:xfrm>
            <a:off x="5866473" y="191697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16</a:t>
            </a:r>
          </a:p>
        </p:txBody>
      </p:sp>
      <p:sp>
        <p:nvSpPr>
          <p:cNvPr id="42" name="Rectangle 41"/>
          <p:cNvSpPr/>
          <p:nvPr/>
        </p:nvSpPr>
        <p:spPr>
          <a:xfrm>
            <a:off x="7472289" y="1833218"/>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2</a:t>
            </a:r>
          </a:p>
        </p:txBody>
      </p:sp>
      <p:sp>
        <p:nvSpPr>
          <p:cNvPr id="43" name="Rectangle 42"/>
          <p:cNvSpPr/>
          <p:nvPr/>
        </p:nvSpPr>
        <p:spPr>
          <a:xfrm>
            <a:off x="8280449" y="1912554"/>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8</a:t>
            </a:r>
          </a:p>
        </p:txBody>
      </p:sp>
      <p:sp>
        <p:nvSpPr>
          <p:cNvPr id="46" name="Rectangle 45"/>
          <p:cNvSpPr/>
          <p:nvPr/>
        </p:nvSpPr>
        <p:spPr>
          <a:xfrm>
            <a:off x="5166208" y="194608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19</a:t>
            </a:r>
          </a:p>
        </p:txBody>
      </p:sp>
      <p:sp>
        <p:nvSpPr>
          <p:cNvPr id="48" name="Rectangle 47"/>
          <p:cNvSpPr/>
          <p:nvPr/>
        </p:nvSpPr>
        <p:spPr>
          <a:xfrm>
            <a:off x="6744841" y="191255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1</a:t>
            </a:r>
          </a:p>
        </p:txBody>
      </p:sp>
      <p:sp>
        <p:nvSpPr>
          <p:cNvPr id="51" name="Rectangle 50"/>
          <p:cNvSpPr/>
          <p:nvPr/>
        </p:nvSpPr>
        <p:spPr>
          <a:xfrm>
            <a:off x="4407541" y="860799"/>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6</a:t>
            </a:r>
          </a:p>
        </p:txBody>
      </p:sp>
      <p:sp>
        <p:nvSpPr>
          <p:cNvPr id="52" name="Rectangle 51"/>
          <p:cNvSpPr/>
          <p:nvPr/>
        </p:nvSpPr>
        <p:spPr>
          <a:xfrm>
            <a:off x="5308081" y="811860"/>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7</a:t>
            </a:r>
          </a:p>
        </p:txBody>
      </p:sp>
      <p:sp>
        <p:nvSpPr>
          <p:cNvPr id="53" name="Rectangle 52"/>
          <p:cNvSpPr/>
          <p:nvPr/>
        </p:nvSpPr>
        <p:spPr>
          <a:xfrm>
            <a:off x="5964184" y="80878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11</a:t>
            </a:r>
          </a:p>
        </p:txBody>
      </p:sp>
      <p:sp>
        <p:nvSpPr>
          <p:cNvPr id="54" name="Rectangle 53"/>
          <p:cNvSpPr/>
          <p:nvPr/>
        </p:nvSpPr>
        <p:spPr>
          <a:xfrm>
            <a:off x="6864724" y="761383"/>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14</a:t>
            </a:r>
          </a:p>
        </p:txBody>
      </p:sp>
      <p:sp>
        <p:nvSpPr>
          <p:cNvPr id="55" name="Rectangle 54"/>
          <p:cNvSpPr/>
          <p:nvPr/>
        </p:nvSpPr>
        <p:spPr>
          <a:xfrm>
            <a:off x="7692408" y="85926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9</a:t>
            </a:r>
          </a:p>
        </p:txBody>
      </p:sp>
      <p:sp>
        <p:nvSpPr>
          <p:cNvPr id="56" name="Rectangle 55"/>
          <p:cNvSpPr/>
          <p:nvPr/>
        </p:nvSpPr>
        <p:spPr>
          <a:xfrm>
            <a:off x="8592948" y="811860"/>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17</a:t>
            </a:r>
          </a:p>
        </p:txBody>
      </p:sp>
      <p:sp>
        <p:nvSpPr>
          <p:cNvPr id="57" name="Rectangle 56"/>
          <p:cNvSpPr/>
          <p:nvPr/>
        </p:nvSpPr>
        <p:spPr>
          <a:xfrm>
            <a:off x="9249051" y="80878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15</a:t>
            </a:r>
          </a:p>
        </p:txBody>
      </p:sp>
      <p:sp>
        <p:nvSpPr>
          <p:cNvPr id="58" name="Rectangle 57"/>
          <p:cNvSpPr/>
          <p:nvPr/>
        </p:nvSpPr>
        <p:spPr>
          <a:xfrm>
            <a:off x="10149591" y="761383"/>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18</a:t>
            </a:r>
          </a:p>
        </p:txBody>
      </p:sp>
      <p:sp>
        <p:nvSpPr>
          <p:cNvPr id="59" name="Rectangle 58"/>
          <p:cNvSpPr/>
          <p:nvPr/>
        </p:nvSpPr>
        <p:spPr>
          <a:xfrm>
            <a:off x="477899" y="198692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5</a:t>
            </a:r>
          </a:p>
        </p:txBody>
      </p:sp>
      <p:sp>
        <p:nvSpPr>
          <p:cNvPr id="60" name="Rectangle 59"/>
          <p:cNvSpPr/>
          <p:nvPr/>
        </p:nvSpPr>
        <p:spPr>
          <a:xfrm>
            <a:off x="1417813" y="207840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4</a:t>
            </a:r>
          </a:p>
        </p:txBody>
      </p:sp>
      <p:sp>
        <p:nvSpPr>
          <p:cNvPr id="61" name="Rectangle 60"/>
          <p:cNvSpPr/>
          <p:nvPr/>
        </p:nvSpPr>
        <p:spPr>
          <a:xfrm>
            <a:off x="9152007" y="1977187"/>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10</a:t>
            </a:r>
          </a:p>
        </p:txBody>
      </p:sp>
      <p:sp>
        <p:nvSpPr>
          <p:cNvPr id="62" name="Rectangle 61"/>
          <p:cNvSpPr/>
          <p:nvPr/>
        </p:nvSpPr>
        <p:spPr>
          <a:xfrm>
            <a:off x="10977275" y="104137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12</a:t>
            </a:r>
          </a:p>
        </p:txBody>
      </p:sp>
      <p:sp>
        <p:nvSpPr>
          <p:cNvPr id="10" name="TextBox 9"/>
          <p:cNvSpPr txBox="1"/>
          <p:nvPr/>
        </p:nvSpPr>
        <p:spPr>
          <a:xfrm>
            <a:off x="257069" y="5401807"/>
            <a:ext cx="11279265" cy="830997"/>
          </a:xfrm>
          <a:prstGeom prst="rect">
            <a:avLst/>
          </a:prstGeom>
          <a:noFill/>
        </p:spPr>
        <p:txBody>
          <a:bodyPr wrap="square" rtlCol="0">
            <a:spAutoFit/>
          </a:bodyPr>
          <a:lstStyle/>
          <a:p>
            <a:r>
              <a:rPr lang="en-CA" sz="2400" b="1" dirty="0"/>
              <a:t>I chose the number  ______ </a:t>
            </a:r>
          </a:p>
          <a:p>
            <a:r>
              <a:rPr lang="en-CA" sz="2400" b="1" dirty="0"/>
              <a:t>My strategy </a:t>
            </a:r>
            <a:r>
              <a:rPr lang="en-CA" sz="2400" b="1" dirty="0" smtClean="0"/>
              <a:t>for placing </a:t>
            </a:r>
            <a:r>
              <a:rPr lang="en-CA" sz="2400" b="1" dirty="0"/>
              <a:t>it that spot was ______________________________________    </a:t>
            </a:r>
          </a:p>
        </p:txBody>
      </p:sp>
      <p:sp>
        <p:nvSpPr>
          <p:cNvPr id="28" name="Rounded Rectangular Callout 27"/>
          <p:cNvSpPr/>
          <p:nvPr/>
        </p:nvSpPr>
        <p:spPr>
          <a:xfrm>
            <a:off x="10160453" y="1946083"/>
            <a:ext cx="1905444" cy="1113132"/>
          </a:xfrm>
          <a:prstGeom prst="wedgeRoundRectCallout">
            <a:avLst>
              <a:gd name="adj1" fmla="val -70399"/>
              <a:gd name="adj2" fmla="val -1905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numbers to show on the path.</a:t>
            </a:r>
            <a:endParaRPr lang="en-CA" b="1" dirty="0"/>
          </a:p>
        </p:txBody>
      </p:sp>
    </p:spTree>
    <p:extLst>
      <p:ext uri="{BB962C8B-B14F-4D97-AF65-F5344CB8AC3E}">
        <p14:creationId xmlns:p14="http://schemas.microsoft.com/office/powerpoint/2010/main" val="42251438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33855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Debrief and</a:t>
            </a:r>
            <a:r>
              <a:rPr kumimoji="0" lang="en-US" sz="1600" b="0" i="0" u="none" strike="noStrike" kern="1200" cap="none" spc="0" normalizeH="0" noProof="0" dirty="0">
                <a:ln>
                  <a:noFill/>
                </a:ln>
                <a:solidFill>
                  <a:prstClr val="white"/>
                </a:solidFill>
                <a:effectLst/>
                <a:uLnTx/>
                <a:uFillTx/>
                <a:latin typeface="Cavolini" panose="03000502040302020204" pitchFamily="66" charset="0"/>
                <a:ea typeface="+mn-ea"/>
                <a:cs typeface="Cavolini" panose="03000502040302020204" pitchFamily="66" charset="0"/>
              </a:rPr>
              <a:t> Consolidation</a:t>
            </a:r>
            <a:endParaRPr kumimoji="0" lang="en-US" sz="16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7" name="Picture 6"/>
          <p:cNvPicPr>
            <a:picLocks noChangeAspect="1"/>
          </p:cNvPicPr>
          <p:nvPr/>
        </p:nvPicPr>
        <p:blipFill>
          <a:blip r:embed="rId3"/>
          <a:stretch>
            <a:fillRect/>
          </a:stretch>
        </p:blipFill>
        <p:spPr>
          <a:xfrm>
            <a:off x="133331" y="3597583"/>
            <a:ext cx="11961624" cy="1248378"/>
          </a:xfrm>
          <a:prstGeom prst="rect">
            <a:avLst/>
          </a:prstGeom>
        </p:spPr>
      </p:pic>
      <p:sp>
        <p:nvSpPr>
          <p:cNvPr id="8" name="TextBox 7"/>
          <p:cNvSpPr txBox="1"/>
          <p:nvPr/>
        </p:nvSpPr>
        <p:spPr>
          <a:xfrm>
            <a:off x="0" y="1227118"/>
            <a:ext cx="4379495" cy="769441"/>
          </a:xfrm>
          <a:prstGeom prst="rect">
            <a:avLst/>
          </a:prstGeom>
          <a:noFill/>
        </p:spPr>
        <p:txBody>
          <a:bodyPr wrap="square" rtlCol="0">
            <a:spAutoFit/>
          </a:bodyPr>
          <a:lstStyle/>
          <a:p>
            <a:r>
              <a:rPr lang="en-CA" sz="4400"/>
              <a:t>Place The Number</a:t>
            </a:r>
          </a:p>
        </p:txBody>
      </p:sp>
      <p:sp>
        <p:nvSpPr>
          <p:cNvPr id="25" name="Rectangle 24"/>
          <p:cNvSpPr/>
          <p:nvPr/>
        </p:nvSpPr>
        <p:spPr>
          <a:xfrm>
            <a:off x="2580597" y="1996559"/>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3</a:t>
            </a:r>
          </a:p>
        </p:txBody>
      </p:sp>
      <p:sp>
        <p:nvSpPr>
          <p:cNvPr id="37" name="Rectangle 36"/>
          <p:cNvSpPr/>
          <p:nvPr/>
        </p:nvSpPr>
        <p:spPr>
          <a:xfrm>
            <a:off x="3480046" y="2078404"/>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20</a:t>
            </a:r>
          </a:p>
        </p:txBody>
      </p:sp>
      <p:sp>
        <p:nvSpPr>
          <p:cNvPr id="38" name="Rectangle 37"/>
          <p:cNvSpPr/>
          <p:nvPr/>
        </p:nvSpPr>
        <p:spPr>
          <a:xfrm>
            <a:off x="4363300" y="2040834"/>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13</a:t>
            </a:r>
          </a:p>
        </p:txBody>
      </p:sp>
      <p:sp>
        <p:nvSpPr>
          <p:cNvPr id="40" name="Rectangle 39"/>
          <p:cNvSpPr/>
          <p:nvPr/>
        </p:nvSpPr>
        <p:spPr>
          <a:xfrm>
            <a:off x="5866473" y="191697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16</a:t>
            </a:r>
          </a:p>
        </p:txBody>
      </p:sp>
      <p:sp>
        <p:nvSpPr>
          <p:cNvPr id="42" name="Rectangle 41"/>
          <p:cNvSpPr/>
          <p:nvPr/>
        </p:nvSpPr>
        <p:spPr>
          <a:xfrm>
            <a:off x="7472289" y="1833218"/>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2</a:t>
            </a:r>
          </a:p>
        </p:txBody>
      </p:sp>
      <p:sp>
        <p:nvSpPr>
          <p:cNvPr id="43" name="Rectangle 42"/>
          <p:cNvSpPr/>
          <p:nvPr/>
        </p:nvSpPr>
        <p:spPr>
          <a:xfrm>
            <a:off x="8280449" y="1912554"/>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8</a:t>
            </a:r>
          </a:p>
        </p:txBody>
      </p:sp>
      <p:sp>
        <p:nvSpPr>
          <p:cNvPr id="46" name="Rectangle 45"/>
          <p:cNvSpPr/>
          <p:nvPr/>
        </p:nvSpPr>
        <p:spPr>
          <a:xfrm>
            <a:off x="5166208" y="194608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19</a:t>
            </a:r>
          </a:p>
        </p:txBody>
      </p:sp>
      <p:sp>
        <p:nvSpPr>
          <p:cNvPr id="48" name="Rectangle 47"/>
          <p:cNvSpPr/>
          <p:nvPr/>
        </p:nvSpPr>
        <p:spPr>
          <a:xfrm>
            <a:off x="6744841" y="191255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a:t>
            </a:r>
          </a:p>
        </p:txBody>
      </p:sp>
      <p:sp>
        <p:nvSpPr>
          <p:cNvPr id="51" name="Rectangle 50"/>
          <p:cNvSpPr/>
          <p:nvPr/>
        </p:nvSpPr>
        <p:spPr>
          <a:xfrm>
            <a:off x="4407541" y="860799"/>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6</a:t>
            </a:r>
          </a:p>
        </p:txBody>
      </p:sp>
      <p:sp>
        <p:nvSpPr>
          <p:cNvPr id="52" name="Rectangle 51"/>
          <p:cNvSpPr/>
          <p:nvPr/>
        </p:nvSpPr>
        <p:spPr>
          <a:xfrm>
            <a:off x="5308081" y="811860"/>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7</a:t>
            </a:r>
          </a:p>
        </p:txBody>
      </p:sp>
      <p:sp>
        <p:nvSpPr>
          <p:cNvPr id="53" name="Rectangle 52"/>
          <p:cNvSpPr/>
          <p:nvPr/>
        </p:nvSpPr>
        <p:spPr>
          <a:xfrm>
            <a:off x="5964184" y="80878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11</a:t>
            </a:r>
          </a:p>
        </p:txBody>
      </p:sp>
      <p:sp>
        <p:nvSpPr>
          <p:cNvPr id="54" name="Rectangle 53"/>
          <p:cNvSpPr/>
          <p:nvPr/>
        </p:nvSpPr>
        <p:spPr>
          <a:xfrm>
            <a:off x="6864724" y="761383"/>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14</a:t>
            </a:r>
          </a:p>
        </p:txBody>
      </p:sp>
      <p:sp>
        <p:nvSpPr>
          <p:cNvPr id="55" name="Rectangle 54"/>
          <p:cNvSpPr/>
          <p:nvPr/>
        </p:nvSpPr>
        <p:spPr>
          <a:xfrm>
            <a:off x="7692408" y="85926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9</a:t>
            </a:r>
          </a:p>
        </p:txBody>
      </p:sp>
      <p:sp>
        <p:nvSpPr>
          <p:cNvPr id="56" name="Rectangle 55"/>
          <p:cNvSpPr/>
          <p:nvPr/>
        </p:nvSpPr>
        <p:spPr>
          <a:xfrm>
            <a:off x="8592948" y="811860"/>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17</a:t>
            </a:r>
          </a:p>
        </p:txBody>
      </p:sp>
      <p:sp>
        <p:nvSpPr>
          <p:cNvPr id="57" name="Rectangle 56"/>
          <p:cNvSpPr/>
          <p:nvPr/>
        </p:nvSpPr>
        <p:spPr>
          <a:xfrm>
            <a:off x="9249051" y="80878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15</a:t>
            </a:r>
          </a:p>
        </p:txBody>
      </p:sp>
      <p:sp>
        <p:nvSpPr>
          <p:cNvPr id="58" name="Rectangle 57"/>
          <p:cNvSpPr/>
          <p:nvPr/>
        </p:nvSpPr>
        <p:spPr>
          <a:xfrm>
            <a:off x="10149591" y="761383"/>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18</a:t>
            </a:r>
          </a:p>
        </p:txBody>
      </p:sp>
      <p:sp>
        <p:nvSpPr>
          <p:cNvPr id="59" name="Rectangle 58"/>
          <p:cNvSpPr/>
          <p:nvPr/>
        </p:nvSpPr>
        <p:spPr>
          <a:xfrm>
            <a:off x="477899" y="198692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5</a:t>
            </a:r>
          </a:p>
        </p:txBody>
      </p:sp>
      <p:sp>
        <p:nvSpPr>
          <p:cNvPr id="60" name="Rectangle 59"/>
          <p:cNvSpPr/>
          <p:nvPr/>
        </p:nvSpPr>
        <p:spPr>
          <a:xfrm>
            <a:off x="1417813" y="207840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4</a:t>
            </a:r>
          </a:p>
        </p:txBody>
      </p:sp>
      <p:sp>
        <p:nvSpPr>
          <p:cNvPr id="61" name="Rectangle 60"/>
          <p:cNvSpPr/>
          <p:nvPr/>
        </p:nvSpPr>
        <p:spPr>
          <a:xfrm>
            <a:off x="9152007" y="1977187"/>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10</a:t>
            </a:r>
          </a:p>
        </p:txBody>
      </p:sp>
      <p:sp>
        <p:nvSpPr>
          <p:cNvPr id="62" name="Rectangle 61"/>
          <p:cNvSpPr/>
          <p:nvPr/>
        </p:nvSpPr>
        <p:spPr>
          <a:xfrm>
            <a:off x="10977275" y="104137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12</a:t>
            </a:r>
          </a:p>
        </p:txBody>
      </p:sp>
      <p:sp>
        <p:nvSpPr>
          <p:cNvPr id="28" name="TextBox 27">
            <a:extLst>
              <a:ext uri="{FF2B5EF4-FFF2-40B4-BE49-F238E27FC236}">
                <a16:creationId xmlns:a16="http://schemas.microsoft.com/office/drawing/2014/main" id="{875FD5F0-F031-4F7D-81EB-153E2D48AF67}"/>
              </a:ext>
            </a:extLst>
          </p:cNvPr>
          <p:cNvSpPr txBox="1"/>
          <p:nvPr/>
        </p:nvSpPr>
        <p:spPr>
          <a:xfrm>
            <a:off x="257069" y="5401807"/>
            <a:ext cx="11279265" cy="830997"/>
          </a:xfrm>
          <a:prstGeom prst="rect">
            <a:avLst/>
          </a:prstGeom>
          <a:noFill/>
        </p:spPr>
        <p:txBody>
          <a:bodyPr wrap="square" rtlCol="0">
            <a:spAutoFit/>
          </a:bodyPr>
          <a:lstStyle/>
          <a:p>
            <a:r>
              <a:rPr lang="en-CA" sz="2400" b="1" dirty="0"/>
              <a:t>I chose the number  ______ </a:t>
            </a:r>
          </a:p>
          <a:p>
            <a:r>
              <a:rPr lang="en-CA" sz="2400" b="1" dirty="0"/>
              <a:t>My strategy </a:t>
            </a:r>
            <a:r>
              <a:rPr lang="en-CA" sz="2400" b="1" dirty="0" smtClean="0"/>
              <a:t>for </a:t>
            </a:r>
            <a:r>
              <a:rPr lang="en-CA" sz="2400" b="1" dirty="0"/>
              <a:t>placing it that spot was ______________________________________    </a:t>
            </a:r>
          </a:p>
        </p:txBody>
      </p:sp>
      <p:sp>
        <p:nvSpPr>
          <p:cNvPr id="29" name="Rounded Rectangular Callout 28"/>
          <p:cNvSpPr/>
          <p:nvPr/>
        </p:nvSpPr>
        <p:spPr>
          <a:xfrm>
            <a:off x="10160453" y="1946083"/>
            <a:ext cx="1905444" cy="1113132"/>
          </a:xfrm>
          <a:prstGeom prst="wedgeRoundRectCallout">
            <a:avLst>
              <a:gd name="adj1" fmla="val -70399"/>
              <a:gd name="adj2" fmla="val -1905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numbers to show on the path.</a:t>
            </a:r>
            <a:endParaRPr lang="en-CA" b="1" dirty="0"/>
          </a:p>
        </p:txBody>
      </p:sp>
    </p:spTree>
    <p:extLst>
      <p:ext uri="{BB962C8B-B14F-4D97-AF65-F5344CB8AC3E}">
        <p14:creationId xmlns:p14="http://schemas.microsoft.com/office/powerpoint/2010/main" val="35525547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33855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Debrief and</a:t>
            </a:r>
            <a:r>
              <a:rPr kumimoji="0" lang="en-US" sz="1600" b="0" i="0" u="none" strike="noStrike" kern="1200" cap="none" spc="0" normalizeH="0" noProof="0" dirty="0">
                <a:ln>
                  <a:noFill/>
                </a:ln>
                <a:solidFill>
                  <a:prstClr val="white"/>
                </a:solidFill>
                <a:effectLst/>
                <a:uLnTx/>
                <a:uFillTx/>
                <a:latin typeface="Cavolini" panose="03000502040302020204" pitchFamily="66" charset="0"/>
                <a:ea typeface="+mn-ea"/>
                <a:cs typeface="Cavolini" panose="03000502040302020204" pitchFamily="66" charset="0"/>
              </a:rPr>
              <a:t> Consolidation</a:t>
            </a:r>
            <a:endParaRPr kumimoji="0" lang="en-US" sz="16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7" name="Picture 6"/>
          <p:cNvPicPr>
            <a:picLocks noChangeAspect="1"/>
          </p:cNvPicPr>
          <p:nvPr/>
        </p:nvPicPr>
        <p:blipFill>
          <a:blip r:embed="rId3"/>
          <a:stretch>
            <a:fillRect/>
          </a:stretch>
        </p:blipFill>
        <p:spPr>
          <a:xfrm>
            <a:off x="125253" y="3552076"/>
            <a:ext cx="11969701" cy="1248378"/>
          </a:xfrm>
          <a:prstGeom prst="rect">
            <a:avLst/>
          </a:prstGeom>
        </p:spPr>
      </p:pic>
      <p:sp>
        <p:nvSpPr>
          <p:cNvPr id="8" name="TextBox 7"/>
          <p:cNvSpPr txBox="1"/>
          <p:nvPr/>
        </p:nvSpPr>
        <p:spPr>
          <a:xfrm>
            <a:off x="0" y="1227118"/>
            <a:ext cx="4379495" cy="769441"/>
          </a:xfrm>
          <a:prstGeom prst="rect">
            <a:avLst/>
          </a:prstGeom>
          <a:noFill/>
        </p:spPr>
        <p:txBody>
          <a:bodyPr wrap="square" rtlCol="0">
            <a:spAutoFit/>
          </a:bodyPr>
          <a:lstStyle/>
          <a:p>
            <a:r>
              <a:rPr lang="en-CA" sz="4400"/>
              <a:t>Place The Number</a:t>
            </a:r>
          </a:p>
        </p:txBody>
      </p:sp>
      <p:sp>
        <p:nvSpPr>
          <p:cNvPr id="25" name="Rectangle 24"/>
          <p:cNvSpPr/>
          <p:nvPr/>
        </p:nvSpPr>
        <p:spPr>
          <a:xfrm>
            <a:off x="2580597" y="1996559"/>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3</a:t>
            </a:r>
          </a:p>
        </p:txBody>
      </p:sp>
      <p:sp>
        <p:nvSpPr>
          <p:cNvPr id="37" name="Rectangle 36"/>
          <p:cNvSpPr/>
          <p:nvPr/>
        </p:nvSpPr>
        <p:spPr>
          <a:xfrm>
            <a:off x="3480046" y="2078404"/>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20</a:t>
            </a:r>
          </a:p>
        </p:txBody>
      </p:sp>
      <p:sp>
        <p:nvSpPr>
          <p:cNvPr id="38" name="Rectangle 37"/>
          <p:cNvSpPr/>
          <p:nvPr/>
        </p:nvSpPr>
        <p:spPr>
          <a:xfrm>
            <a:off x="4363300" y="2040834"/>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13</a:t>
            </a:r>
          </a:p>
        </p:txBody>
      </p:sp>
      <p:sp>
        <p:nvSpPr>
          <p:cNvPr id="40" name="Rectangle 39"/>
          <p:cNvSpPr/>
          <p:nvPr/>
        </p:nvSpPr>
        <p:spPr>
          <a:xfrm>
            <a:off x="5866473" y="191697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16</a:t>
            </a:r>
          </a:p>
        </p:txBody>
      </p:sp>
      <p:sp>
        <p:nvSpPr>
          <p:cNvPr id="42" name="Rectangle 41"/>
          <p:cNvSpPr/>
          <p:nvPr/>
        </p:nvSpPr>
        <p:spPr>
          <a:xfrm>
            <a:off x="7472289" y="1833218"/>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2</a:t>
            </a:r>
          </a:p>
        </p:txBody>
      </p:sp>
      <p:sp>
        <p:nvSpPr>
          <p:cNvPr id="43" name="Rectangle 42"/>
          <p:cNvSpPr/>
          <p:nvPr/>
        </p:nvSpPr>
        <p:spPr>
          <a:xfrm>
            <a:off x="8280449" y="1912554"/>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8</a:t>
            </a:r>
          </a:p>
        </p:txBody>
      </p:sp>
      <p:sp>
        <p:nvSpPr>
          <p:cNvPr id="46" name="Rectangle 45"/>
          <p:cNvSpPr/>
          <p:nvPr/>
        </p:nvSpPr>
        <p:spPr>
          <a:xfrm>
            <a:off x="5166208" y="194608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19</a:t>
            </a:r>
          </a:p>
        </p:txBody>
      </p:sp>
      <p:sp>
        <p:nvSpPr>
          <p:cNvPr id="48" name="Rectangle 47"/>
          <p:cNvSpPr/>
          <p:nvPr/>
        </p:nvSpPr>
        <p:spPr>
          <a:xfrm>
            <a:off x="6744841" y="191255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a:t>
            </a:r>
          </a:p>
        </p:txBody>
      </p:sp>
      <p:sp>
        <p:nvSpPr>
          <p:cNvPr id="51" name="Rectangle 50"/>
          <p:cNvSpPr/>
          <p:nvPr/>
        </p:nvSpPr>
        <p:spPr>
          <a:xfrm>
            <a:off x="4407541" y="860799"/>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6</a:t>
            </a:r>
          </a:p>
        </p:txBody>
      </p:sp>
      <p:sp>
        <p:nvSpPr>
          <p:cNvPr id="52" name="Rectangle 51"/>
          <p:cNvSpPr/>
          <p:nvPr/>
        </p:nvSpPr>
        <p:spPr>
          <a:xfrm>
            <a:off x="5308081" y="811860"/>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7</a:t>
            </a:r>
          </a:p>
        </p:txBody>
      </p:sp>
      <p:sp>
        <p:nvSpPr>
          <p:cNvPr id="53" name="Rectangle 52"/>
          <p:cNvSpPr/>
          <p:nvPr/>
        </p:nvSpPr>
        <p:spPr>
          <a:xfrm>
            <a:off x="5964184" y="80878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11</a:t>
            </a:r>
          </a:p>
        </p:txBody>
      </p:sp>
      <p:sp>
        <p:nvSpPr>
          <p:cNvPr id="54" name="Rectangle 53"/>
          <p:cNvSpPr/>
          <p:nvPr/>
        </p:nvSpPr>
        <p:spPr>
          <a:xfrm>
            <a:off x="6864724" y="761383"/>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14</a:t>
            </a:r>
          </a:p>
        </p:txBody>
      </p:sp>
      <p:sp>
        <p:nvSpPr>
          <p:cNvPr id="55" name="Rectangle 54"/>
          <p:cNvSpPr/>
          <p:nvPr/>
        </p:nvSpPr>
        <p:spPr>
          <a:xfrm>
            <a:off x="7692408" y="85926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9</a:t>
            </a:r>
          </a:p>
        </p:txBody>
      </p:sp>
      <p:sp>
        <p:nvSpPr>
          <p:cNvPr id="56" name="Rectangle 55"/>
          <p:cNvSpPr/>
          <p:nvPr/>
        </p:nvSpPr>
        <p:spPr>
          <a:xfrm>
            <a:off x="8592948" y="811860"/>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17</a:t>
            </a:r>
          </a:p>
        </p:txBody>
      </p:sp>
      <p:sp>
        <p:nvSpPr>
          <p:cNvPr id="57" name="Rectangle 56"/>
          <p:cNvSpPr/>
          <p:nvPr/>
        </p:nvSpPr>
        <p:spPr>
          <a:xfrm>
            <a:off x="9249051" y="80878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15</a:t>
            </a:r>
          </a:p>
        </p:txBody>
      </p:sp>
      <p:sp>
        <p:nvSpPr>
          <p:cNvPr id="58" name="Rectangle 57"/>
          <p:cNvSpPr/>
          <p:nvPr/>
        </p:nvSpPr>
        <p:spPr>
          <a:xfrm>
            <a:off x="10149591" y="761383"/>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18</a:t>
            </a:r>
          </a:p>
        </p:txBody>
      </p:sp>
      <p:sp>
        <p:nvSpPr>
          <p:cNvPr id="59" name="Rectangle 58"/>
          <p:cNvSpPr/>
          <p:nvPr/>
        </p:nvSpPr>
        <p:spPr>
          <a:xfrm>
            <a:off x="391635" y="2044434"/>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5</a:t>
            </a:r>
          </a:p>
        </p:txBody>
      </p:sp>
      <p:sp>
        <p:nvSpPr>
          <p:cNvPr id="60" name="Rectangle 59"/>
          <p:cNvSpPr/>
          <p:nvPr/>
        </p:nvSpPr>
        <p:spPr>
          <a:xfrm>
            <a:off x="1417813" y="207840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4</a:t>
            </a:r>
          </a:p>
        </p:txBody>
      </p:sp>
      <p:sp>
        <p:nvSpPr>
          <p:cNvPr id="61" name="Rectangle 60"/>
          <p:cNvSpPr/>
          <p:nvPr/>
        </p:nvSpPr>
        <p:spPr>
          <a:xfrm>
            <a:off x="9152007" y="1977187"/>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10</a:t>
            </a:r>
          </a:p>
        </p:txBody>
      </p:sp>
      <p:sp>
        <p:nvSpPr>
          <p:cNvPr id="62" name="Rectangle 61"/>
          <p:cNvSpPr/>
          <p:nvPr/>
        </p:nvSpPr>
        <p:spPr>
          <a:xfrm>
            <a:off x="10977275" y="104137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12</a:t>
            </a:r>
          </a:p>
        </p:txBody>
      </p:sp>
      <p:sp>
        <p:nvSpPr>
          <p:cNvPr id="28" name="TextBox 27">
            <a:extLst>
              <a:ext uri="{FF2B5EF4-FFF2-40B4-BE49-F238E27FC236}">
                <a16:creationId xmlns:a16="http://schemas.microsoft.com/office/drawing/2014/main" id="{B904B730-031F-4145-B665-ADD1EC40898C}"/>
              </a:ext>
            </a:extLst>
          </p:cNvPr>
          <p:cNvSpPr txBox="1"/>
          <p:nvPr/>
        </p:nvSpPr>
        <p:spPr>
          <a:xfrm>
            <a:off x="257069" y="5401807"/>
            <a:ext cx="11279265" cy="830997"/>
          </a:xfrm>
          <a:prstGeom prst="rect">
            <a:avLst/>
          </a:prstGeom>
          <a:noFill/>
        </p:spPr>
        <p:txBody>
          <a:bodyPr wrap="square" rtlCol="0">
            <a:spAutoFit/>
          </a:bodyPr>
          <a:lstStyle/>
          <a:p>
            <a:r>
              <a:rPr lang="en-CA" sz="2400" b="1" dirty="0"/>
              <a:t>I chose the number  ______ </a:t>
            </a:r>
          </a:p>
          <a:p>
            <a:r>
              <a:rPr lang="en-CA" sz="2400" b="1" dirty="0"/>
              <a:t>My strategy </a:t>
            </a:r>
            <a:r>
              <a:rPr lang="en-CA" sz="2400" b="1" dirty="0" smtClean="0"/>
              <a:t>for </a:t>
            </a:r>
            <a:r>
              <a:rPr lang="en-CA" sz="2400" b="1" dirty="0"/>
              <a:t>placing it that spot was ______________________________________    </a:t>
            </a:r>
          </a:p>
        </p:txBody>
      </p:sp>
      <p:sp>
        <p:nvSpPr>
          <p:cNvPr id="29" name="Rounded Rectangular Callout 28"/>
          <p:cNvSpPr/>
          <p:nvPr/>
        </p:nvSpPr>
        <p:spPr>
          <a:xfrm>
            <a:off x="10160453" y="1946083"/>
            <a:ext cx="1905444" cy="1113132"/>
          </a:xfrm>
          <a:prstGeom prst="wedgeRoundRectCallout">
            <a:avLst>
              <a:gd name="adj1" fmla="val -70399"/>
              <a:gd name="adj2" fmla="val -1905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numbers to show on the path.</a:t>
            </a:r>
            <a:endParaRPr lang="en-CA" b="1" dirty="0"/>
          </a:p>
        </p:txBody>
      </p:sp>
    </p:spTree>
    <p:extLst>
      <p:ext uri="{BB962C8B-B14F-4D97-AF65-F5344CB8AC3E}">
        <p14:creationId xmlns:p14="http://schemas.microsoft.com/office/powerpoint/2010/main" val="30216893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33855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Debrief and</a:t>
            </a:r>
            <a:r>
              <a:rPr kumimoji="0" lang="en-US" sz="1600" b="0" i="0" u="none" strike="noStrike" kern="1200" cap="none" spc="0" normalizeH="0" noProof="0" dirty="0">
                <a:ln>
                  <a:noFill/>
                </a:ln>
                <a:solidFill>
                  <a:prstClr val="white"/>
                </a:solidFill>
                <a:effectLst/>
                <a:uLnTx/>
                <a:uFillTx/>
                <a:latin typeface="Cavolini" panose="03000502040302020204" pitchFamily="66" charset="0"/>
                <a:ea typeface="+mn-ea"/>
                <a:cs typeface="Cavolini" panose="03000502040302020204" pitchFamily="66" charset="0"/>
              </a:rPr>
              <a:t> Consolidation</a:t>
            </a:r>
            <a:endParaRPr kumimoji="0" lang="en-US" sz="16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7" name="Picture 6"/>
          <p:cNvPicPr>
            <a:picLocks noChangeAspect="1"/>
          </p:cNvPicPr>
          <p:nvPr/>
        </p:nvPicPr>
        <p:blipFill>
          <a:blip r:embed="rId3"/>
          <a:stretch>
            <a:fillRect/>
          </a:stretch>
        </p:blipFill>
        <p:spPr>
          <a:xfrm>
            <a:off x="125253" y="3742268"/>
            <a:ext cx="11969701" cy="1248378"/>
          </a:xfrm>
          <a:prstGeom prst="rect">
            <a:avLst/>
          </a:prstGeom>
        </p:spPr>
      </p:pic>
      <p:sp>
        <p:nvSpPr>
          <p:cNvPr id="8" name="TextBox 7"/>
          <p:cNvSpPr txBox="1"/>
          <p:nvPr/>
        </p:nvSpPr>
        <p:spPr>
          <a:xfrm>
            <a:off x="0" y="1227118"/>
            <a:ext cx="4379495" cy="769441"/>
          </a:xfrm>
          <a:prstGeom prst="rect">
            <a:avLst/>
          </a:prstGeom>
          <a:noFill/>
        </p:spPr>
        <p:txBody>
          <a:bodyPr wrap="square" rtlCol="0">
            <a:spAutoFit/>
          </a:bodyPr>
          <a:lstStyle/>
          <a:p>
            <a:r>
              <a:rPr lang="en-CA" sz="4400"/>
              <a:t>Place The Number</a:t>
            </a:r>
          </a:p>
        </p:txBody>
      </p:sp>
      <p:sp>
        <p:nvSpPr>
          <p:cNvPr id="25" name="Rectangle 24"/>
          <p:cNvSpPr/>
          <p:nvPr/>
        </p:nvSpPr>
        <p:spPr>
          <a:xfrm>
            <a:off x="2580597" y="1996559"/>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3</a:t>
            </a:r>
          </a:p>
        </p:txBody>
      </p:sp>
      <p:sp>
        <p:nvSpPr>
          <p:cNvPr id="37" name="Rectangle 36"/>
          <p:cNvSpPr/>
          <p:nvPr/>
        </p:nvSpPr>
        <p:spPr>
          <a:xfrm>
            <a:off x="3480046" y="2078404"/>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20</a:t>
            </a:r>
          </a:p>
        </p:txBody>
      </p:sp>
      <p:sp>
        <p:nvSpPr>
          <p:cNvPr id="38" name="Rectangle 37"/>
          <p:cNvSpPr/>
          <p:nvPr/>
        </p:nvSpPr>
        <p:spPr>
          <a:xfrm>
            <a:off x="4363300" y="2040834"/>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13</a:t>
            </a:r>
          </a:p>
        </p:txBody>
      </p:sp>
      <p:sp>
        <p:nvSpPr>
          <p:cNvPr id="40" name="Rectangle 39"/>
          <p:cNvSpPr/>
          <p:nvPr/>
        </p:nvSpPr>
        <p:spPr>
          <a:xfrm>
            <a:off x="5866473" y="191697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16</a:t>
            </a:r>
          </a:p>
        </p:txBody>
      </p:sp>
      <p:sp>
        <p:nvSpPr>
          <p:cNvPr id="42" name="Rectangle 41"/>
          <p:cNvSpPr/>
          <p:nvPr/>
        </p:nvSpPr>
        <p:spPr>
          <a:xfrm>
            <a:off x="7472289" y="1833218"/>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2</a:t>
            </a:r>
          </a:p>
        </p:txBody>
      </p:sp>
      <p:sp>
        <p:nvSpPr>
          <p:cNvPr id="43" name="Rectangle 42"/>
          <p:cNvSpPr/>
          <p:nvPr/>
        </p:nvSpPr>
        <p:spPr>
          <a:xfrm>
            <a:off x="8280449" y="1912554"/>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8</a:t>
            </a:r>
          </a:p>
        </p:txBody>
      </p:sp>
      <p:sp>
        <p:nvSpPr>
          <p:cNvPr id="46" name="Rectangle 45"/>
          <p:cNvSpPr/>
          <p:nvPr/>
        </p:nvSpPr>
        <p:spPr>
          <a:xfrm>
            <a:off x="5166208" y="194608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19</a:t>
            </a:r>
          </a:p>
        </p:txBody>
      </p:sp>
      <p:sp>
        <p:nvSpPr>
          <p:cNvPr id="48" name="Rectangle 47"/>
          <p:cNvSpPr/>
          <p:nvPr/>
        </p:nvSpPr>
        <p:spPr>
          <a:xfrm>
            <a:off x="6744841" y="191255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a:t>
            </a:r>
          </a:p>
        </p:txBody>
      </p:sp>
      <p:sp>
        <p:nvSpPr>
          <p:cNvPr id="51" name="Rectangle 50"/>
          <p:cNvSpPr/>
          <p:nvPr/>
        </p:nvSpPr>
        <p:spPr>
          <a:xfrm>
            <a:off x="4407541" y="860799"/>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6</a:t>
            </a:r>
          </a:p>
        </p:txBody>
      </p:sp>
      <p:sp>
        <p:nvSpPr>
          <p:cNvPr id="52" name="Rectangle 51"/>
          <p:cNvSpPr/>
          <p:nvPr/>
        </p:nvSpPr>
        <p:spPr>
          <a:xfrm>
            <a:off x="5308081" y="811860"/>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7</a:t>
            </a:r>
          </a:p>
        </p:txBody>
      </p:sp>
      <p:sp>
        <p:nvSpPr>
          <p:cNvPr id="53" name="Rectangle 52"/>
          <p:cNvSpPr/>
          <p:nvPr/>
        </p:nvSpPr>
        <p:spPr>
          <a:xfrm>
            <a:off x="5964184" y="80878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11</a:t>
            </a:r>
          </a:p>
        </p:txBody>
      </p:sp>
      <p:sp>
        <p:nvSpPr>
          <p:cNvPr id="54" name="Rectangle 53"/>
          <p:cNvSpPr/>
          <p:nvPr/>
        </p:nvSpPr>
        <p:spPr>
          <a:xfrm>
            <a:off x="6864724" y="761383"/>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14</a:t>
            </a:r>
          </a:p>
        </p:txBody>
      </p:sp>
      <p:sp>
        <p:nvSpPr>
          <p:cNvPr id="55" name="Rectangle 54"/>
          <p:cNvSpPr/>
          <p:nvPr/>
        </p:nvSpPr>
        <p:spPr>
          <a:xfrm>
            <a:off x="7692408" y="85926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9</a:t>
            </a:r>
          </a:p>
        </p:txBody>
      </p:sp>
      <p:sp>
        <p:nvSpPr>
          <p:cNvPr id="56" name="Rectangle 55"/>
          <p:cNvSpPr/>
          <p:nvPr/>
        </p:nvSpPr>
        <p:spPr>
          <a:xfrm>
            <a:off x="8592948" y="811860"/>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17</a:t>
            </a:r>
          </a:p>
        </p:txBody>
      </p:sp>
      <p:sp>
        <p:nvSpPr>
          <p:cNvPr id="57" name="Rectangle 56"/>
          <p:cNvSpPr/>
          <p:nvPr/>
        </p:nvSpPr>
        <p:spPr>
          <a:xfrm>
            <a:off x="9249051" y="80878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15</a:t>
            </a:r>
          </a:p>
        </p:txBody>
      </p:sp>
      <p:sp>
        <p:nvSpPr>
          <p:cNvPr id="58" name="Rectangle 57"/>
          <p:cNvSpPr/>
          <p:nvPr/>
        </p:nvSpPr>
        <p:spPr>
          <a:xfrm>
            <a:off x="10149591" y="761383"/>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18</a:t>
            </a:r>
          </a:p>
        </p:txBody>
      </p:sp>
      <p:sp>
        <p:nvSpPr>
          <p:cNvPr id="59" name="Rectangle 58"/>
          <p:cNvSpPr/>
          <p:nvPr/>
        </p:nvSpPr>
        <p:spPr>
          <a:xfrm>
            <a:off x="477899" y="198692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5</a:t>
            </a:r>
          </a:p>
        </p:txBody>
      </p:sp>
      <p:sp>
        <p:nvSpPr>
          <p:cNvPr id="60" name="Rectangle 59"/>
          <p:cNvSpPr/>
          <p:nvPr/>
        </p:nvSpPr>
        <p:spPr>
          <a:xfrm>
            <a:off x="1417813" y="2078405"/>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4</a:t>
            </a:r>
          </a:p>
        </p:txBody>
      </p:sp>
      <p:sp>
        <p:nvSpPr>
          <p:cNvPr id="61" name="Rectangle 60"/>
          <p:cNvSpPr/>
          <p:nvPr/>
        </p:nvSpPr>
        <p:spPr>
          <a:xfrm>
            <a:off x="9152007" y="1977187"/>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10</a:t>
            </a:r>
          </a:p>
        </p:txBody>
      </p:sp>
      <p:sp>
        <p:nvSpPr>
          <p:cNvPr id="62" name="Rectangle 61"/>
          <p:cNvSpPr/>
          <p:nvPr/>
        </p:nvSpPr>
        <p:spPr>
          <a:xfrm>
            <a:off x="10977275" y="104137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tx1"/>
                </a:solidFill>
              </a:rPr>
              <a:t>12</a:t>
            </a:r>
          </a:p>
        </p:txBody>
      </p:sp>
      <p:sp>
        <p:nvSpPr>
          <p:cNvPr id="28" name="TextBox 27">
            <a:extLst>
              <a:ext uri="{FF2B5EF4-FFF2-40B4-BE49-F238E27FC236}">
                <a16:creationId xmlns:a16="http://schemas.microsoft.com/office/drawing/2014/main" id="{91EDAF23-953C-448C-AE0F-8F4D9A518E4D}"/>
              </a:ext>
            </a:extLst>
          </p:cNvPr>
          <p:cNvSpPr txBox="1"/>
          <p:nvPr/>
        </p:nvSpPr>
        <p:spPr>
          <a:xfrm>
            <a:off x="257069" y="5401807"/>
            <a:ext cx="11279265" cy="830997"/>
          </a:xfrm>
          <a:prstGeom prst="rect">
            <a:avLst/>
          </a:prstGeom>
          <a:noFill/>
        </p:spPr>
        <p:txBody>
          <a:bodyPr wrap="square" rtlCol="0">
            <a:spAutoFit/>
          </a:bodyPr>
          <a:lstStyle/>
          <a:p>
            <a:r>
              <a:rPr lang="en-CA" sz="2400" b="1" dirty="0"/>
              <a:t>I chose the number  ______ </a:t>
            </a:r>
          </a:p>
          <a:p>
            <a:r>
              <a:rPr lang="en-CA" sz="2400" b="1" dirty="0"/>
              <a:t>My strategy </a:t>
            </a:r>
            <a:r>
              <a:rPr lang="en-CA" sz="2400" b="1" dirty="0" smtClean="0"/>
              <a:t>for </a:t>
            </a:r>
            <a:r>
              <a:rPr lang="en-CA" sz="2400" b="1" dirty="0"/>
              <a:t>placing it that spot was ______________________________________    </a:t>
            </a:r>
          </a:p>
        </p:txBody>
      </p:sp>
      <p:sp>
        <p:nvSpPr>
          <p:cNvPr id="29" name="Rounded Rectangular Callout 28"/>
          <p:cNvSpPr/>
          <p:nvPr/>
        </p:nvSpPr>
        <p:spPr>
          <a:xfrm>
            <a:off x="10160453" y="1946083"/>
            <a:ext cx="1905444" cy="1113132"/>
          </a:xfrm>
          <a:prstGeom prst="wedgeRoundRectCallout">
            <a:avLst>
              <a:gd name="adj1" fmla="val -70399"/>
              <a:gd name="adj2" fmla="val -1905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numbers to show on the path.</a:t>
            </a:r>
            <a:endParaRPr lang="en-CA" b="1" dirty="0"/>
          </a:p>
        </p:txBody>
      </p:sp>
    </p:spTree>
    <p:extLst>
      <p:ext uri="{BB962C8B-B14F-4D97-AF65-F5344CB8AC3E}">
        <p14:creationId xmlns:p14="http://schemas.microsoft.com/office/powerpoint/2010/main" val="21749798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p14">
            <a:extLst>
              <a:ext uri="{FF2B5EF4-FFF2-40B4-BE49-F238E27FC236}">
                <a16:creationId xmlns:a16="http://schemas.microsoft.com/office/drawing/2014/main" id="{94097BE9-47BC-B641-89B8-5AE467BBFA6C}"/>
              </a:ext>
            </a:extLst>
          </p:cNvPr>
          <p:cNvSpPr txBox="1">
            <a:spLocks/>
          </p:cNvSpPr>
          <p:nvPr/>
        </p:nvSpPr>
        <p:spPr>
          <a:xfrm>
            <a:off x="3259693" y="1952786"/>
            <a:ext cx="5036024" cy="2383844"/>
          </a:xfrm>
          <a:prstGeom prst="rect">
            <a:avLst/>
          </a:prstGeom>
        </p:spPr>
        <p:txBody>
          <a:bodyPr spcFirstLastPara="1"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Calibri Light"/>
              <a:ea typeface="+mj-ea"/>
              <a:cs typeface="+mj-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b="1" noProof="0" dirty="0">
                <a:solidFill>
                  <a:srgbClr val="000000"/>
                </a:solidFill>
                <a:latin typeface="Calibri Light"/>
              </a:rPr>
              <a:t>Exploring the Number </a:t>
            </a:r>
            <a:r>
              <a:rPr kumimoji="0" lang="en-US" sz="3600" b="1" i="0" u="none" strike="noStrike" kern="1200" cap="none" spc="0" normalizeH="0" baseline="0" dirty="0" smtClean="0">
                <a:ln>
                  <a:noFill/>
                </a:ln>
                <a:solidFill>
                  <a:srgbClr val="000000"/>
                </a:solidFill>
                <a:effectLst/>
                <a:uLnTx/>
                <a:uFillTx/>
                <a:latin typeface="Calibri Light"/>
              </a:rPr>
              <a:t>Ten  End of Week 1</a:t>
            </a:r>
            <a:endParaRPr kumimoji="0" lang="en-US" sz="3600" b="1" i="0" u="none" strike="noStrike" kern="1200" cap="none" spc="0" normalizeH="0" baseline="0" noProof="0" dirty="0">
              <a:ln>
                <a:noFill/>
              </a:ln>
              <a:solidFill>
                <a:srgbClr val="000000"/>
              </a:solidFill>
              <a:effectLst/>
              <a:uLnTx/>
              <a:uFillTx/>
              <a:latin typeface="Calibri Light"/>
            </a:endParaRPr>
          </a:p>
        </p:txBody>
      </p:sp>
      <p:sp>
        <p:nvSpPr>
          <p:cNvPr id="4" name="Rounded Rectangle 3"/>
          <p:cNvSpPr/>
          <p:nvPr/>
        </p:nvSpPr>
        <p:spPr>
          <a:xfrm>
            <a:off x="185980" y="123986"/>
            <a:ext cx="11778712" cy="6586780"/>
          </a:xfrm>
          <a:prstGeom prst="roundRect">
            <a:avLst/>
          </a:prstGeom>
          <a:noFill/>
          <a:ln w="76200" cmpd="tri">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685180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Debrief and Consolidation</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940990" y="1574739"/>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Opening Routine</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Cavolini"/>
                <a:ea typeface="+mn-ea"/>
                <a:cs typeface="Cavolini"/>
              </a:rPr>
              <a:t>Day 1</a:t>
            </a: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740867" y="3206928"/>
            <a:ext cx="2915605"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rPr>
              <a:t>Making a Number Path</a:t>
            </a:r>
          </a:p>
        </p:txBody>
      </p:sp>
      <p:sp>
        <p:nvSpPr>
          <p:cNvPr id="18" name="TextBox 17">
            <a:extLst>
              <a:ext uri="{FF2B5EF4-FFF2-40B4-BE49-F238E27FC236}">
                <a16:creationId xmlns:a16="http://schemas.microsoft.com/office/drawing/2014/main" id="{C65C62B4-EBD6-9748-B921-5987D891F189}"/>
              </a:ext>
            </a:extLst>
          </p:cNvPr>
          <p:cNvSpPr txBox="1"/>
          <p:nvPr/>
        </p:nvSpPr>
        <p:spPr>
          <a:xfrm>
            <a:off x="8704433" y="2849141"/>
            <a:ext cx="2915605" cy="181588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a:solidFill>
                  <a:prstClr val="black"/>
                </a:solidFill>
                <a:latin typeface="Calibri"/>
              </a:rPr>
              <a:t>Use Different Representations of Numbers to Make a Number Path</a:t>
            </a:r>
            <a:endPar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14" name="TextBox 13">
            <a:extLst>
              <a:ext uri="{FF2B5EF4-FFF2-40B4-BE49-F238E27FC236}">
                <a16:creationId xmlns:a16="http://schemas.microsoft.com/office/drawing/2014/main" id="{C65C62B4-EBD6-9748-B921-5987D891F189}"/>
              </a:ext>
            </a:extLst>
          </p:cNvPr>
          <p:cNvSpPr txBox="1"/>
          <p:nvPr/>
        </p:nvSpPr>
        <p:spPr>
          <a:xfrm>
            <a:off x="571962" y="2706317"/>
            <a:ext cx="2915605" cy="2677656"/>
          </a:xfrm>
          <a:prstGeom prst="rect">
            <a:avLst/>
          </a:prstGeom>
          <a:noFill/>
        </p:spPr>
        <p:txBody>
          <a:bodyPr wrap="square" rtlCol="0" anchor="ctr">
            <a:spAutoFit/>
          </a:bodyPr>
          <a:lstStyle/>
          <a:p>
            <a:pPr marR="0" lvl="0" algn="ctr" defTabSz="914400" rtl="0" eaLnBrk="1" fontAlgn="auto" latinLnBrk="0" hangingPunct="1">
              <a:lnSpc>
                <a:spcPct val="100000"/>
              </a:lnSpc>
              <a:spcBef>
                <a:spcPts val="0"/>
              </a:spcBef>
              <a:spcAft>
                <a:spcPts val="0"/>
              </a:spcAft>
              <a:buClrTx/>
              <a:buSzTx/>
              <a:tabLst/>
              <a:defRPr/>
            </a:pPr>
            <a:r>
              <a:rPr lang="en-US" sz="2800">
                <a:solidFill>
                  <a:prstClr val="black"/>
                </a:solidFill>
                <a:latin typeface="Bradley Hand" pitchFamily="2" charset="77"/>
              </a:rPr>
              <a:t>Ten Frame Flash</a:t>
            </a:r>
          </a:p>
          <a:p>
            <a:pPr marR="0" lvl="0" algn="ctr" defTabSz="914400" rtl="0" eaLnBrk="1" fontAlgn="auto" latinLnBrk="0" hangingPunct="1">
              <a:lnSpc>
                <a:spcPct val="100000"/>
              </a:lnSpc>
              <a:spcBef>
                <a:spcPts val="0"/>
              </a:spcBef>
              <a:spcAft>
                <a:spcPts val="0"/>
              </a:spcAft>
              <a:buClrTx/>
              <a:buSzTx/>
              <a:tabLst/>
              <a:defRPr/>
            </a:pPr>
            <a:endParaRPr lang="en-US" sz="2800">
              <a:solidFill>
                <a:prstClr val="black"/>
              </a:solidFill>
              <a:latin typeface="Bradley Hand" pitchFamily="2" charset="77"/>
            </a:endParaRPr>
          </a:p>
          <a:p>
            <a:pPr marR="0" lvl="0" algn="ctr"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rPr>
              <a:t>What do you notice?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Bradley Hand" pitchFamily="2" charset="77"/>
                <a:ea typeface="+mn-ea"/>
                <a:cs typeface="+mn-cs"/>
              </a:rPr>
              <a:t>What do you wonder?</a:t>
            </a:r>
          </a:p>
        </p:txBody>
      </p:sp>
    </p:spTree>
    <p:extLst>
      <p:ext uri="{BB962C8B-B14F-4D97-AF65-F5344CB8AC3E}">
        <p14:creationId xmlns:p14="http://schemas.microsoft.com/office/powerpoint/2010/main" val="21682234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 name="TextBox 1"/>
          <p:cNvSpPr txBox="1"/>
          <p:nvPr/>
        </p:nvSpPr>
        <p:spPr>
          <a:xfrm>
            <a:off x="2990154" y="1063202"/>
            <a:ext cx="6593304" cy="1754326"/>
          </a:xfrm>
          <a:prstGeom prst="rect">
            <a:avLst/>
          </a:prstGeom>
          <a:noFill/>
        </p:spPr>
        <p:txBody>
          <a:bodyPr wrap="square" rtlCol="0">
            <a:spAutoFit/>
          </a:bodyPr>
          <a:lstStyle/>
          <a:p>
            <a:r>
              <a:rPr lang="en-CA" sz="3600" dirty="0"/>
              <a:t>Ten Frame Flash</a:t>
            </a:r>
          </a:p>
          <a:p>
            <a:r>
              <a:rPr lang="en-CA" sz="3600" dirty="0"/>
              <a:t>Say the number that is </a:t>
            </a:r>
            <a:r>
              <a:rPr lang="en-CA" sz="3600" dirty="0" smtClean="0"/>
              <a:t>2 </a:t>
            </a:r>
            <a:r>
              <a:rPr lang="en-CA" sz="3600" dirty="0"/>
              <a:t>more</a:t>
            </a:r>
          </a:p>
          <a:p>
            <a:endParaRPr lang="en-CA" dirty="0"/>
          </a:p>
          <a:p>
            <a:endParaRPr lang="en-CA" dirty="0"/>
          </a:p>
        </p:txBody>
      </p:sp>
      <p:pic>
        <p:nvPicPr>
          <p:cNvPr id="13" name="Picture 12"/>
          <p:cNvPicPr>
            <a:picLocks noChangeAspect="1"/>
          </p:cNvPicPr>
          <p:nvPr/>
        </p:nvPicPr>
        <p:blipFill>
          <a:blip r:embed="rId3"/>
          <a:stretch>
            <a:fillRect/>
          </a:stretch>
        </p:blipFill>
        <p:spPr>
          <a:xfrm>
            <a:off x="10262363" y="2932748"/>
            <a:ext cx="1197165" cy="1836408"/>
          </a:xfrm>
          <a:prstGeom prst="rect">
            <a:avLst/>
          </a:prstGeom>
          <a:noFill/>
          <a:ln w="12700">
            <a:solidFill>
              <a:schemeClr val="tx1"/>
            </a:solidFill>
          </a:ln>
        </p:spPr>
      </p:pic>
      <p:pic>
        <p:nvPicPr>
          <p:cNvPr id="14" name="Picture 13"/>
          <p:cNvPicPr>
            <a:picLocks noChangeAspect="1"/>
          </p:cNvPicPr>
          <p:nvPr/>
        </p:nvPicPr>
        <p:blipFill>
          <a:blip r:embed="rId4"/>
          <a:stretch>
            <a:fillRect/>
          </a:stretch>
        </p:blipFill>
        <p:spPr>
          <a:xfrm>
            <a:off x="10251459" y="2962811"/>
            <a:ext cx="1179640" cy="1836408"/>
          </a:xfrm>
          <a:prstGeom prst="rect">
            <a:avLst/>
          </a:prstGeom>
          <a:solidFill>
            <a:schemeClr val="bg1"/>
          </a:solidFill>
          <a:ln w="12700">
            <a:solidFill>
              <a:schemeClr val="tx1"/>
            </a:solidFill>
          </a:ln>
        </p:spPr>
      </p:pic>
      <p:pic>
        <p:nvPicPr>
          <p:cNvPr id="17" name="Picture 16"/>
          <p:cNvPicPr>
            <a:picLocks noChangeAspect="1"/>
          </p:cNvPicPr>
          <p:nvPr/>
        </p:nvPicPr>
        <p:blipFill>
          <a:blip r:embed="rId5"/>
          <a:stretch>
            <a:fillRect/>
          </a:stretch>
        </p:blipFill>
        <p:spPr>
          <a:xfrm>
            <a:off x="10223030" y="2902685"/>
            <a:ext cx="1202702" cy="1857494"/>
          </a:xfrm>
          <a:prstGeom prst="rect">
            <a:avLst/>
          </a:prstGeom>
          <a:ln w="12700">
            <a:solidFill>
              <a:schemeClr val="tx1"/>
            </a:solidFill>
          </a:ln>
        </p:spPr>
      </p:pic>
      <p:pic>
        <p:nvPicPr>
          <p:cNvPr id="18" name="Picture 17"/>
          <p:cNvPicPr>
            <a:picLocks noChangeAspect="1"/>
          </p:cNvPicPr>
          <p:nvPr/>
        </p:nvPicPr>
        <p:blipFill>
          <a:blip r:embed="rId6"/>
          <a:stretch>
            <a:fillRect/>
          </a:stretch>
        </p:blipFill>
        <p:spPr>
          <a:xfrm>
            <a:off x="10262363" y="2945499"/>
            <a:ext cx="1186261" cy="1816947"/>
          </a:xfrm>
          <a:prstGeom prst="rect">
            <a:avLst/>
          </a:prstGeom>
          <a:ln w="12700">
            <a:solidFill>
              <a:schemeClr val="tx1"/>
            </a:solidFill>
          </a:ln>
        </p:spPr>
      </p:pic>
      <p:pic>
        <p:nvPicPr>
          <p:cNvPr id="15" name="Picture 14"/>
          <p:cNvPicPr>
            <a:picLocks noChangeAspect="1"/>
          </p:cNvPicPr>
          <p:nvPr/>
        </p:nvPicPr>
        <p:blipFill>
          <a:blip r:embed="rId7"/>
          <a:stretch>
            <a:fillRect/>
          </a:stretch>
        </p:blipFill>
        <p:spPr>
          <a:xfrm>
            <a:off x="10240555" y="2900418"/>
            <a:ext cx="1197165" cy="1836408"/>
          </a:xfrm>
          <a:prstGeom prst="rect">
            <a:avLst/>
          </a:prstGeom>
          <a:ln w="12700">
            <a:solidFill>
              <a:schemeClr val="tx1"/>
            </a:solidFill>
          </a:ln>
        </p:spPr>
      </p:pic>
      <p:sp>
        <p:nvSpPr>
          <p:cNvPr id="20" name="Rectangle 19"/>
          <p:cNvSpPr/>
          <p:nvPr/>
        </p:nvSpPr>
        <p:spPr>
          <a:xfrm>
            <a:off x="10051258" y="2490951"/>
            <a:ext cx="1608470" cy="306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t>Ten Frames  Cards</a:t>
            </a:r>
          </a:p>
          <a:p>
            <a:pPr algn="ctr"/>
            <a:r>
              <a:rPr lang="en-CA" sz="1600" dirty="0" smtClean="0"/>
              <a:t>(Underneath)</a:t>
            </a:r>
            <a:endParaRPr lang="en-CA" sz="1600" dirty="0"/>
          </a:p>
        </p:txBody>
      </p:sp>
      <p:sp>
        <p:nvSpPr>
          <p:cNvPr id="12" name="Rounded Rectangular Callout 11"/>
          <p:cNvSpPr/>
          <p:nvPr/>
        </p:nvSpPr>
        <p:spPr>
          <a:xfrm>
            <a:off x="11797704" y="1887748"/>
            <a:ext cx="1587151" cy="1057751"/>
          </a:xfrm>
          <a:prstGeom prst="wedgeRoundRectCallout">
            <a:avLst>
              <a:gd name="adj1" fmla="val -49746"/>
              <a:gd name="adj2" fmla="val 68196"/>
              <a:gd name="adj3" fmla="val 16667"/>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CA" dirty="0" smtClean="0">
                <a:solidFill>
                  <a:schemeClr val="tx1"/>
                </a:solidFill>
              </a:rPr>
              <a:t>Move the Cards to see the Action Cards.</a:t>
            </a:r>
            <a:endParaRPr lang="en-CA" dirty="0">
              <a:solidFill>
                <a:schemeClr val="tx1"/>
              </a:solidFill>
            </a:endParaRPr>
          </a:p>
        </p:txBody>
      </p:sp>
    </p:spTree>
    <p:extLst>
      <p:ext uri="{BB962C8B-B14F-4D97-AF65-F5344CB8AC3E}">
        <p14:creationId xmlns:p14="http://schemas.microsoft.com/office/powerpoint/2010/main" val="32100791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 name="TextBox 1"/>
          <p:cNvSpPr txBox="1"/>
          <p:nvPr/>
        </p:nvSpPr>
        <p:spPr>
          <a:xfrm>
            <a:off x="2947787" y="1063202"/>
            <a:ext cx="6577262" cy="1754326"/>
          </a:xfrm>
          <a:prstGeom prst="rect">
            <a:avLst/>
          </a:prstGeom>
          <a:noFill/>
        </p:spPr>
        <p:txBody>
          <a:bodyPr wrap="square" rtlCol="0">
            <a:spAutoFit/>
          </a:bodyPr>
          <a:lstStyle/>
          <a:p>
            <a:r>
              <a:rPr lang="en-CA" sz="3600" dirty="0"/>
              <a:t>Ten Frame Flash</a:t>
            </a:r>
          </a:p>
          <a:p>
            <a:r>
              <a:rPr lang="en-CA" sz="3600" dirty="0"/>
              <a:t>Say the number that is 2 </a:t>
            </a:r>
            <a:r>
              <a:rPr lang="en-CA" sz="3600" dirty="0" smtClean="0"/>
              <a:t>less</a:t>
            </a:r>
            <a:endParaRPr lang="en-CA" sz="3600" dirty="0"/>
          </a:p>
          <a:p>
            <a:endParaRPr lang="en-CA" dirty="0"/>
          </a:p>
          <a:p>
            <a:endParaRPr lang="en-CA" dirty="0"/>
          </a:p>
        </p:txBody>
      </p:sp>
      <p:pic>
        <p:nvPicPr>
          <p:cNvPr id="10" name="Picture 9"/>
          <p:cNvPicPr>
            <a:picLocks noChangeAspect="1"/>
          </p:cNvPicPr>
          <p:nvPr/>
        </p:nvPicPr>
        <p:blipFill>
          <a:blip r:embed="rId3"/>
          <a:stretch>
            <a:fillRect/>
          </a:stretch>
        </p:blipFill>
        <p:spPr>
          <a:xfrm>
            <a:off x="10348842" y="1996376"/>
            <a:ext cx="1205101" cy="1800000"/>
          </a:xfrm>
          <a:prstGeom prst="rect">
            <a:avLst/>
          </a:prstGeom>
          <a:ln w="12700">
            <a:solidFill>
              <a:schemeClr val="tx1"/>
            </a:solidFill>
          </a:ln>
        </p:spPr>
      </p:pic>
      <p:pic>
        <p:nvPicPr>
          <p:cNvPr id="11" name="Picture 10"/>
          <p:cNvPicPr>
            <a:picLocks noChangeAspect="1"/>
          </p:cNvPicPr>
          <p:nvPr/>
        </p:nvPicPr>
        <p:blipFill>
          <a:blip r:embed="rId4"/>
          <a:stretch>
            <a:fillRect/>
          </a:stretch>
        </p:blipFill>
        <p:spPr>
          <a:xfrm>
            <a:off x="10363742" y="1985371"/>
            <a:ext cx="1239478" cy="1867683"/>
          </a:xfrm>
          <a:prstGeom prst="rect">
            <a:avLst/>
          </a:prstGeom>
          <a:ln w="12700">
            <a:solidFill>
              <a:schemeClr val="tx1"/>
            </a:solidFill>
          </a:ln>
        </p:spPr>
      </p:pic>
      <p:pic>
        <p:nvPicPr>
          <p:cNvPr id="12" name="Picture 11"/>
          <p:cNvPicPr>
            <a:picLocks noChangeAspect="1"/>
          </p:cNvPicPr>
          <p:nvPr/>
        </p:nvPicPr>
        <p:blipFill>
          <a:blip r:embed="rId5"/>
          <a:stretch>
            <a:fillRect/>
          </a:stretch>
        </p:blipFill>
        <p:spPr>
          <a:xfrm>
            <a:off x="10348842" y="2031045"/>
            <a:ext cx="1245771" cy="1867683"/>
          </a:xfrm>
          <a:prstGeom prst="rect">
            <a:avLst/>
          </a:prstGeom>
          <a:ln w="12700">
            <a:solidFill>
              <a:schemeClr val="tx1"/>
            </a:solidFill>
          </a:ln>
        </p:spPr>
      </p:pic>
      <p:pic>
        <p:nvPicPr>
          <p:cNvPr id="14" name="Picture 13"/>
          <p:cNvPicPr>
            <a:picLocks noChangeAspect="1"/>
          </p:cNvPicPr>
          <p:nvPr/>
        </p:nvPicPr>
        <p:blipFill>
          <a:blip r:embed="rId6"/>
          <a:stretch>
            <a:fillRect/>
          </a:stretch>
        </p:blipFill>
        <p:spPr>
          <a:xfrm>
            <a:off x="10363742" y="2008208"/>
            <a:ext cx="1230871" cy="1867683"/>
          </a:xfrm>
          <a:prstGeom prst="rect">
            <a:avLst/>
          </a:prstGeom>
          <a:ln w="12700">
            <a:solidFill>
              <a:schemeClr val="tx1"/>
            </a:solidFill>
          </a:ln>
        </p:spPr>
      </p:pic>
      <p:pic>
        <p:nvPicPr>
          <p:cNvPr id="13" name="Picture 12"/>
          <p:cNvPicPr>
            <a:picLocks noChangeAspect="1"/>
          </p:cNvPicPr>
          <p:nvPr/>
        </p:nvPicPr>
        <p:blipFill>
          <a:blip r:embed="rId7"/>
          <a:stretch>
            <a:fillRect/>
          </a:stretch>
        </p:blipFill>
        <p:spPr>
          <a:xfrm>
            <a:off x="10386504" y="2019213"/>
            <a:ext cx="1216716" cy="1800000"/>
          </a:xfrm>
          <a:prstGeom prst="rect">
            <a:avLst/>
          </a:prstGeom>
          <a:ln w="12700">
            <a:solidFill>
              <a:schemeClr val="tx1"/>
            </a:solidFill>
          </a:ln>
        </p:spPr>
      </p:pic>
      <p:sp>
        <p:nvSpPr>
          <p:cNvPr id="15" name="Rectangle 14"/>
          <p:cNvSpPr/>
          <p:nvPr/>
        </p:nvSpPr>
        <p:spPr>
          <a:xfrm>
            <a:off x="10147157" y="1632998"/>
            <a:ext cx="1608470" cy="306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t>Ten Frames  Cards</a:t>
            </a:r>
          </a:p>
          <a:p>
            <a:pPr algn="ctr"/>
            <a:r>
              <a:rPr lang="en-CA" sz="1600" dirty="0" smtClean="0"/>
              <a:t>(Underneath)</a:t>
            </a:r>
            <a:endParaRPr lang="en-CA" sz="1600" dirty="0"/>
          </a:p>
        </p:txBody>
      </p:sp>
      <p:sp>
        <p:nvSpPr>
          <p:cNvPr id="16" name="Rounded Rectangular Callout 15"/>
          <p:cNvSpPr/>
          <p:nvPr/>
        </p:nvSpPr>
        <p:spPr>
          <a:xfrm>
            <a:off x="11888321" y="647704"/>
            <a:ext cx="1587151" cy="1057751"/>
          </a:xfrm>
          <a:prstGeom prst="wedgeRoundRectCallout">
            <a:avLst>
              <a:gd name="adj1" fmla="val -49746"/>
              <a:gd name="adj2" fmla="val 68196"/>
              <a:gd name="adj3" fmla="val 16667"/>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CA" dirty="0" smtClean="0">
                <a:solidFill>
                  <a:schemeClr val="tx1"/>
                </a:solidFill>
              </a:rPr>
              <a:t>Move the Cards to see the Action Cards.</a:t>
            </a:r>
            <a:endParaRPr lang="en-CA" dirty="0">
              <a:solidFill>
                <a:schemeClr val="tx1"/>
              </a:solidFill>
            </a:endParaRPr>
          </a:p>
        </p:txBody>
      </p:sp>
    </p:spTree>
    <p:extLst>
      <p:ext uri="{BB962C8B-B14F-4D97-AF65-F5344CB8AC3E}">
        <p14:creationId xmlns:p14="http://schemas.microsoft.com/office/powerpoint/2010/main" val="2048905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505815" y="792554"/>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3200" b="1">
                <a:solidFill>
                  <a:srgbClr val="70AD47"/>
                </a:solidFill>
                <a:latin typeface="Montserrat" panose="020B0604020202020204" charset="0"/>
              </a:rPr>
              <a:t>Background Information</a:t>
            </a:r>
            <a:endParaRPr kumimoji="0" lang="en-CA" sz="3200" b="1" i="0" u="none" strike="noStrike" kern="1200" cap="none" spc="0" normalizeH="0" baseline="0" noProof="0">
              <a:ln>
                <a:noFill/>
              </a:ln>
              <a:solidFill>
                <a:srgbClr val="70AD47"/>
              </a:solidFill>
              <a:effectLst/>
              <a:uLnTx/>
              <a:uFillTx/>
              <a:latin typeface="Montserrat" panose="020B0604020202020204" charset="0"/>
              <a:cs typeface="Arial"/>
              <a:sym typeface="Arial"/>
            </a:endParaRPr>
          </a:p>
        </p:txBody>
      </p:sp>
      <p:sp>
        <p:nvSpPr>
          <p:cNvPr id="5" name="Rectangle 4"/>
          <p:cNvSpPr/>
          <p:nvPr/>
        </p:nvSpPr>
        <p:spPr>
          <a:xfrm>
            <a:off x="720436" y="1708658"/>
            <a:ext cx="9947564" cy="4128951"/>
          </a:xfrm>
          <a:prstGeom prst="rect">
            <a:avLst/>
          </a:prstGeom>
        </p:spPr>
        <p:txBody>
          <a:bodyPr wrap="square">
            <a:spAutoFit/>
          </a:bodyPr>
          <a:lstStyle/>
          <a:p>
            <a:pPr>
              <a:lnSpc>
                <a:spcPct val="107000"/>
              </a:lnSpc>
              <a:spcAft>
                <a:spcPts val="1000"/>
              </a:spcAft>
            </a:pPr>
            <a:r>
              <a:rPr lang="en-CA" sz="2000" dirty="0">
                <a:latin typeface="Calibri" panose="020F0502020204030204" pitchFamily="34" charset="0"/>
                <a:ea typeface="Calibri" panose="020F0502020204030204" pitchFamily="34" charset="0"/>
                <a:cs typeface="Times New Roman" panose="02020603050405020304" pitchFamily="18" charset="0"/>
              </a:rPr>
              <a:t>As students </a:t>
            </a:r>
            <a:r>
              <a:rPr lang="en-CA" sz="2000" dirty="0" smtClean="0">
                <a:latin typeface="Calibri" panose="020F0502020204030204" pitchFamily="34" charset="0"/>
                <a:ea typeface="Calibri" panose="020F0502020204030204" pitchFamily="34" charset="0"/>
                <a:cs typeface="Times New Roman" panose="02020603050405020304" pitchFamily="18" charset="0"/>
              </a:rPr>
              <a:t>develop, explore  </a:t>
            </a:r>
            <a:r>
              <a:rPr lang="en-CA" sz="2000" dirty="0">
                <a:latin typeface="Calibri" panose="020F0502020204030204" pitchFamily="34" charset="0"/>
                <a:ea typeface="Calibri" panose="020F0502020204030204" pitchFamily="34" charset="0"/>
                <a:cs typeface="Times New Roman" panose="02020603050405020304" pitchFamily="18" charset="0"/>
              </a:rPr>
              <a:t>and represent numbers in multiple ways, they develop flexible thinking about numbers.  Focusing on number relationships with students will help them learn how numbers are interconnected and how numbers can be used in meaningful ways.  As students work with numbers 1 to 10, they build on three number relationships that help the make meaning of numbers and operations.</a:t>
            </a:r>
          </a:p>
          <a:p>
            <a:pPr marL="342900" lvl="0" indent="-342900">
              <a:lnSpc>
                <a:spcPct val="107000"/>
              </a:lnSpc>
              <a:spcAft>
                <a:spcPts val="1000"/>
              </a:spcAft>
              <a:buFont typeface="Symbol" panose="05050102010706020507" pitchFamily="18" charset="2"/>
              <a:buChar char=""/>
            </a:pPr>
            <a:r>
              <a:rPr lang="en-CA" sz="2000" dirty="0">
                <a:latin typeface="Calibri" panose="020F0502020204030204" pitchFamily="34" charset="0"/>
                <a:ea typeface="Calibri" panose="020F0502020204030204" pitchFamily="34" charset="0"/>
                <a:cs typeface="Times New Roman" panose="02020603050405020304" pitchFamily="18" charset="0"/>
              </a:rPr>
              <a:t>One and two more, one and two less</a:t>
            </a:r>
          </a:p>
          <a:p>
            <a:pPr marL="342900" lvl="0" indent="-342900">
              <a:lnSpc>
                <a:spcPct val="107000"/>
              </a:lnSpc>
              <a:spcAft>
                <a:spcPts val="1000"/>
              </a:spcAft>
              <a:buFont typeface="Symbol" panose="05050102010706020507" pitchFamily="18" charset="2"/>
              <a:buChar char=""/>
            </a:pPr>
            <a:r>
              <a:rPr lang="en-CA" sz="2000" dirty="0">
                <a:latin typeface="Calibri" panose="020F0502020204030204" pitchFamily="34" charset="0"/>
                <a:ea typeface="Calibri" panose="020F0502020204030204" pitchFamily="34" charset="0"/>
                <a:cs typeface="Times New Roman" panose="02020603050405020304" pitchFamily="18" charset="0"/>
              </a:rPr>
              <a:t>Benchmarks of 5 and 10</a:t>
            </a:r>
          </a:p>
          <a:p>
            <a:pPr marL="342900" lvl="0" indent="-342900">
              <a:lnSpc>
                <a:spcPct val="107000"/>
              </a:lnSpc>
              <a:spcAft>
                <a:spcPts val="1000"/>
              </a:spcAft>
              <a:buFont typeface="Symbol" panose="05050102010706020507" pitchFamily="18" charset="2"/>
              <a:buChar char=""/>
            </a:pPr>
            <a:r>
              <a:rPr lang="en-CA" sz="2000" dirty="0">
                <a:latin typeface="Calibri" panose="020F0502020204030204" pitchFamily="34" charset="0"/>
                <a:ea typeface="Calibri" panose="020F0502020204030204" pitchFamily="34" charset="0"/>
                <a:cs typeface="Times New Roman" panose="02020603050405020304" pitchFamily="18" charset="0"/>
              </a:rPr>
              <a:t>Part-part-whole relationships</a:t>
            </a:r>
          </a:p>
          <a:p>
            <a:pPr lvl="0">
              <a:lnSpc>
                <a:spcPct val="107000"/>
              </a:lnSpc>
              <a:spcAft>
                <a:spcPts val="1000"/>
              </a:spcAft>
            </a:pPr>
            <a:r>
              <a:rPr lang="en-CA" dirty="0"/>
              <a:t>Students need many experiences using and constructing the number ten because it is a pivotal number in our base-ten system. Students who are able to compose and decompose the number ten and numbers into ten, will be able to have more flexibility in mental mathematics and estimation.  </a:t>
            </a:r>
            <a:endParaRPr lang="en-CA"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95966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567000" y="2883966"/>
            <a:ext cx="11057997" cy="2308324"/>
          </a:xfrm>
          <a:prstGeom prst="rect">
            <a:avLst/>
          </a:prstGeom>
          <a:noFill/>
        </p:spPr>
        <p:txBody>
          <a:bodyPr wrap="square" rtlCol="0">
            <a:spAutoFit/>
          </a:bodyPr>
          <a:lstStyle/>
          <a:p>
            <a:pPr lvl="0"/>
            <a:r>
              <a:rPr lang="en-CA" sz="4800"/>
              <a:t>A number on a number path is a bit closer to 20 than 10.  What might that number be?</a:t>
            </a:r>
          </a:p>
        </p:txBody>
      </p:sp>
      <p:sp>
        <p:nvSpPr>
          <p:cNvPr id="2" name="TextBox 1"/>
          <p:cNvSpPr txBox="1"/>
          <p:nvPr/>
        </p:nvSpPr>
        <p:spPr>
          <a:xfrm>
            <a:off x="3404540" y="1437608"/>
            <a:ext cx="5486400" cy="1200329"/>
          </a:xfrm>
          <a:prstGeom prst="rect">
            <a:avLst/>
          </a:prstGeom>
          <a:noFill/>
        </p:spPr>
        <p:txBody>
          <a:bodyPr wrap="square" rtlCol="0">
            <a:spAutoFit/>
          </a:bodyPr>
          <a:lstStyle/>
          <a:p>
            <a:r>
              <a:rPr lang="en-CA" sz="3600"/>
              <a:t>Put your thinking caps on!</a:t>
            </a:r>
          </a:p>
          <a:p>
            <a:endParaRPr lang="en-CA"/>
          </a:p>
          <a:p>
            <a:endParaRPr lang="en-CA"/>
          </a:p>
        </p:txBody>
      </p:sp>
      <p:pic>
        <p:nvPicPr>
          <p:cNvPr id="6" name="Picture 5"/>
          <p:cNvPicPr>
            <a:picLocks noChangeAspect="1"/>
          </p:cNvPicPr>
          <p:nvPr/>
        </p:nvPicPr>
        <p:blipFill>
          <a:blip r:embed="rId3"/>
          <a:stretch>
            <a:fillRect/>
          </a:stretch>
        </p:blipFill>
        <p:spPr>
          <a:xfrm>
            <a:off x="9082865" y="437422"/>
            <a:ext cx="1721984" cy="2291663"/>
          </a:xfrm>
          <a:prstGeom prst="rect">
            <a:avLst/>
          </a:prstGeom>
        </p:spPr>
      </p:pic>
      <p:sp>
        <p:nvSpPr>
          <p:cNvPr id="13" name="TextBox 12"/>
          <p:cNvSpPr txBox="1"/>
          <p:nvPr/>
        </p:nvSpPr>
        <p:spPr>
          <a:xfrm>
            <a:off x="1277161" y="5207796"/>
            <a:ext cx="9461240" cy="1200329"/>
          </a:xfrm>
          <a:prstGeom prst="rect">
            <a:avLst/>
          </a:prstGeom>
          <a:noFill/>
        </p:spPr>
        <p:txBody>
          <a:bodyPr wrap="square" rtlCol="0">
            <a:spAutoFit/>
          </a:bodyPr>
          <a:lstStyle/>
          <a:p>
            <a:r>
              <a:rPr lang="en-CA" sz="3600"/>
              <a:t>Explain your thinking using words and pictures.  </a:t>
            </a:r>
          </a:p>
          <a:p>
            <a:endParaRPr lang="en-CA"/>
          </a:p>
          <a:p>
            <a:endParaRPr lang="en-CA"/>
          </a:p>
        </p:txBody>
      </p:sp>
    </p:spTree>
    <p:extLst>
      <p:ext uri="{BB962C8B-B14F-4D97-AF65-F5344CB8AC3E}">
        <p14:creationId xmlns:p14="http://schemas.microsoft.com/office/powerpoint/2010/main" val="184220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567000" y="1372060"/>
            <a:ext cx="11057997" cy="769441"/>
          </a:xfrm>
          <a:prstGeom prst="rect">
            <a:avLst/>
          </a:prstGeom>
          <a:noFill/>
        </p:spPr>
        <p:txBody>
          <a:bodyPr wrap="square" rtlCol="0">
            <a:spAutoFit/>
          </a:bodyPr>
          <a:lstStyle/>
          <a:p>
            <a:r>
              <a:rPr lang="en-US" sz="4400"/>
              <a:t>Guess My Number!</a:t>
            </a:r>
            <a:endParaRPr lang="en-CA" sz="4400"/>
          </a:p>
        </p:txBody>
      </p:sp>
      <p:pic>
        <p:nvPicPr>
          <p:cNvPr id="8" name="Picture 7"/>
          <p:cNvPicPr>
            <a:picLocks noChangeAspect="1"/>
          </p:cNvPicPr>
          <p:nvPr/>
        </p:nvPicPr>
        <p:blipFill>
          <a:blip r:embed="rId3"/>
          <a:stretch>
            <a:fillRect/>
          </a:stretch>
        </p:blipFill>
        <p:spPr>
          <a:xfrm>
            <a:off x="329448" y="2306698"/>
            <a:ext cx="11533100" cy="1416195"/>
          </a:xfrm>
          <a:prstGeom prst="rect">
            <a:avLst/>
          </a:prstGeom>
        </p:spPr>
      </p:pic>
      <p:sp>
        <p:nvSpPr>
          <p:cNvPr id="5" name="Rectangle 4"/>
          <p:cNvSpPr/>
          <p:nvPr/>
        </p:nvSpPr>
        <p:spPr>
          <a:xfrm>
            <a:off x="4322690" y="3904135"/>
            <a:ext cx="4529480" cy="830997"/>
          </a:xfrm>
          <a:prstGeom prst="rect">
            <a:avLst/>
          </a:prstGeom>
        </p:spPr>
        <p:txBody>
          <a:bodyPr wrap="square">
            <a:spAutoFit/>
          </a:bodyPr>
          <a:lstStyle/>
          <a:p>
            <a:r>
              <a:rPr lang="en-CA" sz="4800" b="1"/>
              <a:t>Less than 16</a:t>
            </a:r>
          </a:p>
        </p:txBody>
      </p:sp>
      <p:sp>
        <p:nvSpPr>
          <p:cNvPr id="7" name="TextBox 6"/>
          <p:cNvSpPr txBox="1"/>
          <p:nvPr/>
        </p:nvSpPr>
        <p:spPr>
          <a:xfrm>
            <a:off x="618742" y="5089412"/>
            <a:ext cx="5291847" cy="646331"/>
          </a:xfrm>
          <a:prstGeom prst="rect">
            <a:avLst/>
          </a:prstGeom>
          <a:noFill/>
        </p:spPr>
        <p:txBody>
          <a:bodyPr wrap="square" rtlCol="0">
            <a:spAutoFit/>
          </a:bodyPr>
          <a:lstStyle/>
          <a:p>
            <a:r>
              <a:rPr lang="en-CA" sz="3600"/>
              <a:t>How do you know?</a:t>
            </a:r>
          </a:p>
        </p:txBody>
      </p:sp>
    </p:spTree>
    <p:extLst>
      <p:ext uri="{BB962C8B-B14F-4D97-AF65-F5344CB8AC3E}">
        <p14:creationId xmlns:p14="http://schemas.microsoft.com/office/powerpoint/2010/main" val="261748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567000" y="1372060"/>
            <a:ext cx="11057997" cy="769441"/>
          </a:xfrm>
          <a:prstGeom prst="rect">
            <a:avLst/>
          </a:prstGeom>
          <a:noFill/>
        </p:spPr>
        <p:txBody>
          <a:bodyPr wrap="square" rtlCol="0">
            <a:spAutoFit/>
          </a:bodyPr>
          <a:lstStyle/>
          <a:p>
            <a:r>
              <a:rPr lang="en-US" sz="4400"/>
              <a:t>Guess My Number!</a:t>
            </a:r>
            <a:endParaRPr lang="en-CA" sz="4400"/>
          </a:p>
        </p:txBody>
      </p:sp>
      <p:pic>
        <p:nvPicPr>
          <p:cNvPr id="8" name="Picture 7"/>
          <p:cNvPicPr>
            <a:picLocks noChangeAspect="1"/>
          </p:cNvPicPr>
          <p:nvPr/>
        </p:nvPicPr>
        <p:blipFill>
          <a:blip r:embed="rId3"/>
          <a:stretch>
            <a:fillRect/>
          </a:stretch>
        </p:blipFill>
        <p:spPr>
          <a:xfrm>
            <a:off x="329448" y="2306698"/>
            <a:ext cx="11533100" cy="1416195"/>
          </a:xfrm>
          <a:prstGeom prst="rect">
            <a:avLst/>
          </a:prstGeom>
        </p:spPr>
      </p:pic>
      <p:sp>
        <p:nvSpPr>
          <p:cNvPr id="5" name="Rectangle 4"/>
          <p:cNvSpPr/>
          <p:nvPr/>
        </p:nvSpPr>
        <p:spPr>
          <a:xfrm>
            <a:off x="4322690" y="3904135"/>
            <a:ext cx="4529480" cy="830997"/>
          </a:xfrm>
          <a:prstGeom prst="rect">
            <a:avLst/>
          </a:prstGeom>
        </p:spPr>
        <p:txBody>
          <a:bodyPr wrap="square">
            <a:spAutoFit/>
          </a:bodyPr>
          <a:lstStyle/>
          <a:p>
            <a:r>
              <a:rPr lang="en-CA" sz="4800" b="1"/>
              <a:t>Greater than 12</a:t>
            </a:r>
          </a:p>
        </p:txBody>
      </p:sp>
      <p:sp>
        <p:nvSpPr>
          <p:cNvPr id="7" name="TextBox 6"/>
          <p:cNvSpPr txBox="1"/>
          <p:nvPr/>
        </p:nvSpPr>
        <p:spPr>
          <a:xfrm>
            <a:off x="618742" y="5089412"/>
            <a:ext cx="5291847" cy="646331"/>
          </a:xfrm>
          <a:prstGeom prst="rect">
            <a:avLst/>
          </a:prstGeom>
          <a:noFill/>
        </p:spPr>
        <p:txBody>
          <a:bodyPr wrap="square" rtlCol="0">
            <a:spAutoFit/>
          </a:bodyPr>
          <a:lstStyle/>
          <a:p>
            <a:r>
              <a:rPr lang="en-CA" sz="3600"/>
              <a:t>How do you know?</a:t>
            </a:r>
          </a:p>
        </p:txBody>
      </p:sp>
    </p:spTree>
    <p:extLst>
      <p:ext uri="{BB962C8B-B14F-4D97-AF65-F5344CB8AC3E}">
        <p14:creationId xmlns:p14="http://schemas.microsoft.com/office/powerpoint/2010/main" val="224493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Work It Out!</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618742" y="3012341"/>
            <a:ext cx="11057997" cy="1569660"/>
          </a:xfrm>
          <a:prstGeom prst="rect">
            <a:avLst/>
          </a:prstGeom>
          <a:noFill/>
        </p:spPr>
        <p:txBody>
          <a:bodyPr wrap="square" rtlCol="0">
            <a:spAutoFit/>
          </a:bodyPr>
          <a:lstStyle/>
          <a:p>
            <a:pPr lvl="0"/>
            <a:r>
              <a:rPr lang="en-CA" sz="4800" dirty="0" smtClean="0"/>
              <a:t>What number might the     represent?</a:t>
            </a:r>
          </a:p>
          <a:p>
            <a:pPr lvl="0"/>
            <a:r>
              <a:rPr lang="en-CA" sz="4800" dirty="0" smtClean="0"/>
              <a:t>How do you know?</a:t>
            </a:r>
            <a:endParaRPr lang="en-CA" sz="4800" dirty="0"/>
          </a:p>
        </p:txBody>
      </p:sp>
      <p:sp>
        <p:nvSpPr>
          <p:cNvPr id="2" name="TextBox 1"/>
          <p:cNvSpPr txBox="1"/>
          <p:nvPr/>
        </p:nvSpPr>
        <p:spPr>
          <a:xfrm>
            <a:off x="436079" y="954208"/>
            <a:ext cx="7876902" cy="2308324"/>
          </a:xfrm>
          <a:prstGeom prst="rect">
            <a:avLst/>
          </a:prstGeom>
          <a:noFill/>
        </p:spPr>
        <p:txBody>
          <a:bodyPr wrap="square" rtlCol="0">
            <a:spAutoFit/>
          </a:bodyPr>
          <a:lstStyle/>
          <a:p>
            <a:r>
              <a:rPr lang="en-CA" sz="3600" dirty="0"/>
              <a:t>Put your thinking caps on</a:t>
            </a:r>
            <a:r>
              <a:rPr lang="en-CA" sz="3600" dirty="0" smtClean="0"/>
              <a:t>!</a:t>
            </a:r>
          </a:p>
          <a:p>
            <a:r>
              <a:rPr lang="en-CA" sz="3600" dirty="0" smtClean="0"/>
              <a:t>Use words like, benchmark, counting-on, more than, less than, and skipped count.   </a:t>
            </a:r>
            <a:endParaRPr lang="en-CA" sz="3600" dirty="0"/>
          </a:p>
          <a:p>
            <a:endParaRPr lang="en-CA" dirty="0"/>
          </a:p>
          <a:p>
            <a:endParaRPr lang="en-CA" dirty="0"/>
          </a:p>
        </p:txBody>
      </p:sp>
      <p:pic>
        <p:nvPicPr>
          <p:cNvPr id="6" name="Picture 5"/>
          <p:cNvPicPr>
            <a:picLocks noChangeAspect="1"/>
          </p:cNvPicPr>
          <p:nvPr/>
        </p:nvPicPr>
        <p:blipFill>
          <a:blip r:embed="rId3"/>
          <a:stretch>
            <a:fillRect/>
          </a:stretch>
        </p:blipFill>
        <p:spPr>
          <a:xfrm>
            <a:off x="9082865" y="437422"/>
            <a:ext cx="1721984" cy="2291663"/>
          </a:xfrm>
          <a:prstGeom prst="rect">
            <a:avLst/>
          </a:prstGeom>
        </p:spPr>
      </p:pic>
      <p:pic>
        <p:nvPicPr>
          <p:cNvPr id="9" name="Picture 8"/>
          <p:cNvPicPr>
            <a:picLocks noChangeAspect="1"/>
          </p:cNvPicPr>
          <p:nvPr/>
        </p:nvPicPr>
        <p:blipFill>
          <a:blip r:embed="rId4"/>
          <a:stretch>
            <a:fillRect/>
          </a:stretch>
        </p:blipFill>
        <p:spPr>
          <a:xfrm>
            <a:off x="92284" y="4678223"/>
            <a:ext cx="11961624" cy="1248378"/>
          </a:xfrm>
          <a:prstGeom prst="rect">
            <a:avLst/>
          </a:prstGeom>
        </p:spPr>
      </p:pic>
      <p:sp>
        <p:nvSpPr>
          <p:cNvPr id="5" name="TextBox 4"/>
          <p:cNvSpPr txBox="1"/>
          <p:nvPr/>
        </p:nvSpPr>
        <p:spPr>
          <a:xfrm>
            <a:off x="11435662" y="5010024"/>
            <a:ext cx="601447" cy="584775"/>
          </a:xfrm>
          <a:prstGeom prst="rect">
            <a:avLst/>
          </a:prstGeom>
          <a:noFill/>
        </p:spPr>
        <p:txBody>
          <a:bodyPr wrap="none" rtlCol="0">
            <a:spAutoFit/>
          </a:bodyPr>
          <a:lstStyle/>
          <a:p>
            <a:r>
              <a:rPr lang="en-CA" sz="3200" dirty="0" smtClean="0"/>
              <a:t>20</a:t>
            </a:r>
            <a:endParaRPr lang="en-CA" sz="3200" dirty="0"/>
          </a:p>
        </p:txBody>
      </p:sp>
      <p:sp>
        <p:nvSpPr>
          <p:cNvPr id="11" name="TextBox 10"/>
          <p:cNvSpPr txBox="1"/>
          <p:nvPr/>
        </p:nvSpPr>
        <p:spPr>
          <a:xfrm>
            <a:off x="6810382" y="3012341"/>
            <a:ext cx="447869" cy="830997"/>
          </a:xfrm>
          <a:prstGeom prst="rect">
            <a:avLst/>
          </a:prstGeom>
          <a:solidFill>
            <a:srgbClr val="FF0000"/>
          </a:solidFill>
        </p:spPr>
        <p:txBody>
          <a:bodyPr wrap="square" rtlCol="0">
            <a:spAutoFit/>
          </a:bodyPr>
          <a:lstStyle/>
          <a:p>
            <a:r>
              <a:rPr lang="en-CA" sz="4800" dirty="0"/>
              <a:t>?</a:t>
            </a:r>
          </a:p>
        </p:txBody>
      </p:sp>
      <p:sp>
        <p:nvSpPr>
          <p:cNvPr id="12" name="TextBox 11"/>
          <p:cNvSpPr txBox="1"/>
          <p:nvPr/>
        </p:nvSpPr>
        <p:spPr>
          <a:xfrm>
            <a:off x="6129079" y="4865257"/>
            <a:ext cx="447869" cy="830997"/>
          </a:xfrm>
          <a:prstGeom prst="rect">
            <a:avLst/>
          </a:prstGeom>
          <a:solidFill>
            <a:srgbClr val="FF0000"/>
          </a:solidFill>
        </p:spPr>
        <p:txBody>
          <a:bodyPr wrap="square" rtlCol="0">
            <a:spAutoFit/>
          </a:bodyPr>
          <a:lstStyle/>
          <a:p>
            <a:r>
              <a:rPr lang="en-CA" sz="4800" dirty="0"/>
              <a:t>?</a:t>
            </a:r>
          </a:p>
        </p:txBody>
      </p:sp>
    </p:spTree>
    <p:extLst>
      <p:ext uri="{BB962C8B-B14F-4D97-AF65-F5344CB8AC3E}">
        <p14:creationId xmlns:p14="http://schemas.microsoft.com/office/powerpoint/2010/main" val="208124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312810" y="1047904"/>
            <a:ext cx="11920577" cy="1323439"/>
          </a:xfrm>
          <a:prstGeom prst="rect">
            <a:avLst/>
          </a:prstGeom>
          <a:noFill/>
        </p:spPr>
        <p:txBody>
          <a:bodyPr wrap="square" rtlCol="0">
            <a:spAutoFit/>
          </a:bodyPr>
          <a:lstStyle/>
          <a:p>
            <a:r>
              <a:rPr lang="en-US" sz="4000" dirty="0"/>
              <a:t>Let’s make a number path from 1 to 10 with ten frames</a:t>
            </a:r>
            <a:r>
              <a:rPr lang="en-US" sz="4000" dirty="0" smtClean="0"/>
              <a:t>!</a:t>
            </a:r>
          </a:p>
          <a:p>
            <a:r>
              <a:rPr lang="en-US" sz="4000" dirty="0" smtClean="0"/>
              <a:t>How can we start?  Is there another way?</a:t>
            </a:r>
            <a:endParaRPr lang="en-CA" sz="4000" dirty="0"/>
          </a:p>
        </p:txBody>
      </p:sp>
      <p:pic>
        <p:nvPicPr>
          <p:cNvPr id="11" name="Picture 10"/>
          <p:cNvPicPr>
            <a:picLocks noChangeAspect="1"/>
          </p:cNvPicPr>
          <p:nvPr/>
        </p:nvPicPr>
        <p:blipFill>
          <a:blip r:embed="rId3"/>
          <a:stretch>
            <a:fillRect/>
          </a:stretch>
        </p:blipFill>
        <p:spPr>
          <a:xfrm>
            <a:off x="-961933" y="3922455"/>
            <a:ext cx="778920" cy="1194835"/>
          </a:xfrm>
          <a:prstGeom prst="rect">
            <a:avLst/>
          </a:prstGeom>
          <a:ln w="12700">
            <a:solidFill>
              <a:schemeClr val="tx1"/>
            </a:solidFill>
          </a:ln>
        </p:spPr>
      </p:pic>
      <p:pic>
        <p:nvPicPr>
          <p:cNvPr id="12" name="Picture 11"/>
          <p:cNvPicPr>
            <a:picLocks noChangeAspect="1"/>
          </p:cNvPicPr>
          <p:nvPr/>
        </p:nvPicPr>
        <p:blipFill>
          <a:blip r:embed="rId4"/>
          <a:stretch>
            <a:fillRect/>
          </a:stretch>
        </p:blipFill>
        <p:spPr>
          <a:xfrm>
            <a:off x="12345671" y="1385095"/>
            <a:ext cx="780386" cy="1197084"/>
          </a:xfrm>
          <a:prstGeom prst="rect">
            <a:avLst/>
          </a:prstGeom>
          <a:noFill/>
          <a:ln w="12700">
            <a:solidFill>
              <a:schemeClr val="tx1"/>
            </a:solidFill>
          </a:ln>
        </p:spPr>
      </p:pic>
      <p:pic>
        <p:nvPicPr>
          <p:cNvPr id="13" name="Picture 12"/>
          <p:cNvPicPr>
            <a:picLocks noChangeAspect="1"/>
          </p:cNvPicPr>
          <p:nvPr/>
        </p:nvPicPr>
        <p:blipFill>
          <a:blip r:embed="rId5"/>
          <a:stretch>
            <a:fillRect/>
          </a:stretch>
        </p:blipFill>
        <p:spPr>
          <a:xfrm>
            <a:off x="12427077" y="5362144"/>
            <a:ext cx="768963" cy="1197085"/>
          </a:xfrm>
          <a:prstGeom prst="rect">
            <a:avLst/>
          </a:prstGeom>
          <a:solidFill>
            <a:schemeClr val="bg1"/>
          </a:solidFill>
          <a:ln w="12700">
            <a:solidFill>
              <a:schemeClr val="tx1"/>
            </a:solidFill>
          </a:ln>
        </p:spPr>
      </p:pic>
      <p:pic>
        <p:nvPicPr>
          <p:cNvPr id="14" name="Picture 13"/>
          <p:cNvPicPr>
            <a:picLocks noChangeAspect="1"/>
          </p:cNvPicPr>
          <p:nvPr/>
        </p:nvPicPr>
        <p:blipFill>
          <a:blip r:embed="rId6"/>
          <a:stretch>
            <a:fillRect/>
          </a:stretch>
        </p:blipFill>
        <p:spPr>
          <a:xfrm>
            <a:off x="-961933" y="72406"/>
            <a:ext cx="759349" cy="1134202"/>
          </a:xfrm>
          <a:prstGeom prst="rect">
            <a:avLst/>
          </a:prstGeom>
          <a:ln w="12700">
            <a:solidFill>
              <a:schemeClr val="tx1"/>
            </a:solidFill>
          </a:ln>
        </p:spPr>
      </p:pic>
      <p:pic>
        <p:nvPicPr>
          <p:cNvPr id="15" name="Picture 14"/>
          <p:cNvPicPr>
            <a:picLocks noChangeAspect="1"/>
          </p:cNvPicPr>
          <p:nvPr/>
        </p:nvPicPr>
        <p:blipFill>
          <a:blip r:embed="rId7"/>
          <a:stretch>
            <a:fillRect/>
          </a:stretch>
        </p:blipFill>
        <p:spPr>
          <a:xfrm>
            <a:off x="-958740" y="5267807"/>
            <a:ext cx="778920" cy="1152328"/>
          </a:xfrm>
          <a:prstGeom prst="rect">
            <a:avLst/>
          </a:prstGeom>
          <a:ln w="12700">
            <a:solidFill>
              <a:schemeClr val="tx1"/>
            </a:solidFill>
          </a:ln>
        </p:spPr>
      </p:pic>
      <p:pic>
        <p:nvPicPr>
          <p:cNvPr id="16" name="Picture 15"/>
          <p:cNvPicPr>
            <a:picLocks noChangeAspect="1"/>
          </p:cNvPicPr>
          <p:nvPr/>
        </p:nvPicPr>
        <p:blipFill>
          <a:blip r:embed="rId8"/>
          <a:stretch>
            <a:fillRect/>
          </a:stretch>
        </p:blipFill>
        <p:spPr>
          <a:xfrm>
            <a:off x="12371819" y="53318"/>
            <a:ext cx="759098" cy="1172377"/>
          </a:xfrm>
          <a:prstGeom prst="rect">
            <a:avLst/>
          </a:prstGeom>
          <a:ln w="12700">
            <a:solidFill>
              <a:schemeClr val="tx1"/>
            </a:solidFill>
          </a:ln>
        </p:spPr>
      </p:pic>
      <p:pic>
        <p:nvPicPr>
          <p:cNvPr id="17" name="Picture 16"/>
          <p:cNvPicPr>
            <a:picLocks noChangeAspect="1"/>
          </p:cNvPicPr>
          <p:nvPr/>
        </p:nvPicPr>
        <p:blipFill>
          <a:blip r:embed="rId9"/>
          <a:stretch>
            <a:fillRect/>
          </a:stretch>
        </p:blipFill>
        <p:spPr>
          <a:xfrm>
            <a:off x="12415654" y="2758331"/>
            <a:ext cx="759098" cy="1162679"/>
          </a:xfrm>
          <a:prstGeom prst="rect">
            <a:avLst/>
          </a:prstGeom>
          <a:ln w="12700">
            <a:solidFill>
              <a:schemeClr val="tx1"/>
            </a:solidFill>
          </a:ln>
        </p:spPr>
      </p:pic>
      <p:pic>
        <p:nvPicPr>
          <p:cNvPr id="18" name="Picture 17"/>
          <p:cNvPicPr>
            <a:picLocks noChangeAspect="1"/>
          </p:cNvPicPr>
          <p:nvPr/>
        </p:nvPicPr>
        <p:blipFill>
          <a:blip r:embed="rId10"/>
          <a:stretch>
            <a:fillRect/>
          </a:stretch>
        </p:blipFill>
        <p:spPr>
          <a:xfrm>
            <a:off x="12415654" y="4080410"/>
            <a:ext cx="780386" cy="1184132"/>
          </a:xfrm>
          <a:prstGeom prst="rect">
            <a:avLst/>
          </a:prstGeom>
          <a:ln w="12700">
            <a:solidFill>
              <a:schemeClr val="tx1"/>
            </a:solidFill>
          </a:ln>
        </p:spPr>
      </p:pic>
      <p:pic>
        <p:nvPicPr>
          <p:cNvPr id="19" name="Picture 18"/>
          <p:cNvPicPr>
            <a:picLocks noChangeAspect="1"/>
          </p:cNvPicPr>
          <p:nvPr/>
        </p:nvPicPr>
        <p:blipFill>
          <a:blip r:embed="rId11"/>
          <a:stretch>
            <a:fillRect/>
          </a:stretch>
        </p:blipFill>
        <p:spPr>
          <a:xfrm>
            <a:off x="-975934" y="2634227"/>
            <a:ext cx="778920" cy="1173700"/>
          </a:xfrm>
          <a:prstGeom prst="rect">
            <a:avLst/>
          </a:prstGeom>
          <a:ln w="12700">
            <a:solidFill>
              <a:schemeClr val="tx1"/>
            </a:solidFill>
          </a:ln>
        </p:spPr>
      </p:pic>
      <p:pic>
        <p:nvPicPr>
          <p:cNvPr id="20" name="Picture 19"/>
          <p:cNvPicPr>
            <a:picLocks noChangeAspect="1"/>
          </p:cNvPicPr>
          <p:nvPr/>
        </p:nvPicPr>
        <p:blipFill>
          <a:blip r:embed="rId12"/>
          <a:stretch>
            <a:fillRect/>
          </a:stretch>
        </p:blipFill>
        <p:spPr>
          <a:xfrm>
            <a:off x="-973910" y="1385095"/>
            <a:ext cx="778920" cy="1167771"/>
          </a:xfrm>
          <a:prstGeom prst="rect">
            <a:avLst/>
          </a:prstGeom>
          <a:ln w="12700">
            <a:solidFill>
              <a:schemeClr val="tx1"/>
            </a:solidFill>
          </a:ln>
        </p:spPr>
      </p:pic>
    </p:spTree>
    <p:extLst>
      <p:ext uri="{BB962C8B-B14F-4D97-AF65-F5344CB8AC3E}">
        <p14:creationId xmlns:p14="http://schemas.microsoft.com/office/powerpoint/2010/main" val="2059948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05055" y="2296525"/>
            <a:ext cx="1171465" cy="1800000"/>
          </a:xfrm>
          <a:prstGeom prst="rect">
            <a:avLst/>
          </a:prstGeom>
          <a:ln w="12700">
            <a:solidFill>
              <a:schemeClr val="tx1"/>
            </a:solidFill>
          </a:ln>
        </p:spPr>
      </p:pic>
      <p:pic>
        <p:nvPicPr>
          <p:cNvPr id="5" name="Picture 4"/>
          <p:cNvPicPr>
            <a:picLocks noChangeAspect="1"/>
          </p:cNvPicPr>
          <p:nvPr/>
        </p:nvPicPr>
        <p:blipFill>
          <a:blip r:embed="rId4"/>
          <a:stretch>
            <a:fillRect/>
          </a:stretch>
        </p:blipFill>
        <p:spPr>
          <a:xfrm>
            <a:off x="-4153800" y="2334897"/>
            <a:ext cx="1169890" cy="1800000"/>
          </a:xfrm>
          <a:prstGeom prst="rect">
            <a:avLst/>
          </a:prstGeom>
          <a:noFill/>
          <a:ln w="12700">
            <a:solidFill>
              <a:schemeClr val="tx1"/>
            </a:solidFill>
          </a:ln>
        </p:spPr>
      </p:pic>
      <p:pic>
        <p:nvPicPr>
          <p:cNvPr id="3" name="Picture 2"/>
          <p:cNvPicPr>
            <a:picLocks noChangeAspect="1"/>
          </p:cNvPicPr>
          <p:nvPr/>
        </p:nvPicPr>
        <p:blipFill>
          <a:blip r:embed="rId5"/>
          <a:stretch>
            <a:fillRect/>
          </a:stretch>
        </p:blipFill>
        <p:spPr>
          <a:xfrm>
            <a:off x="-4123870" y="2379374"/>
            <a:ext cx="1168714" cy="1800000"/>
          </a:xfrm>
          <a:prstGeom prst="rect">
            <a:avLst/>
          </a:prstGeom>
          <a:ln w="12700">
            <a:solidFill>
              <a:schemeClr val="tx1"/>
            </a:solidFill>
          </a:ln>
        </p:spPr>
      </p:pic>
      <p:pic>
        <p:nvPicPr>
          <p:cNvPr id="8" name="Picture 7"/>
          <p:cNvPicPr>
            <a:picLocks noChangeAspect="1"/>
          </p:cNvPicPr>
          <p:nvPr/>
        </p:nvPicPr>
        <p:blipFill>
          <a:blip r:embed="rId6"/>
          <a:stretch>
            <a:fillRect/>
          </a:stretch>
        </p:blipFill>
        <p:spPr>
          <a:xfrm>
            <a:off x="12420977" y="3352892"/>
            <a:ext cx="1168464" cy="1800000"/>
          </a:xfrm>
          <a:prstGeom prst="rect">
            <a:avLst/>
          </a:prstGeom>
          <a:ln w="12700">
            <a:solidFill>
              <a:schemeClr val="tx1"/>
            </a:solidFill>
          </a:ln>
        </p:spPr>
      </p:pic>
      <p:pic>
        <p:nvPicPr>
          <p:cNvPr id="10" name="Picture 9"/>
          <p:cNvPicPr>
            <a:picLocks noChangeAspect="1"/>
          </p:cNvPicPr>
          <p:nvPr/>
        </p:nvPicPr>
        <p:blipFill>
          <a:blip r:embed="rId7"/>
          <a:stretch>
            <a:fillRect/>
          </a:stretch>
        </p:blipFill>
        <p:spPr>
          <a:xfrm>
            <a:off x="12338952" y="3155253"/>
            <a:ext cx="1169890" cy="1800000"/>
          </a:xfrm>
          <a:prstGeom prst="rect">
            <a:avLst/>
          </a:prstGeom>
          <a:ln w="12700">
            <a:solidFill>
              <a:schemeClr val="tx1"/>
            </a:solidFill>
          </a:ln>
        </p:spPr>
      </p:pic>
      <p:pic>
        <p:nvPicPr>
          <p:cNvPr id="11" name="Picture 10"/>
          <p:cNvPicPr>
            <a:picLocks noChangeAspect="1"/>
          </p:cNvPicPr>
          <p:nvPr/>
        </p:nvPicPr>
        <p:blipFill>
          <a:blip r:embed="rId8"/>
          <a:stretch>
            <a:fillRect/>
          </a:stretch>
        </p:blipFill>
        <p:spPr>
          <a:xfrm>
            <a:off x="12335205" y="3261121"/>
            <a:ext cx="1168907" cy="1800000"/>
          </a:xfrm>
          <a:prstGeom prst="rect">
            <a:avLst/>
          </a:prstGeom>
          <a:ln w="12700">
            <a:solidFill>
              <a:schemeClr val="tx1"/>
            </a:solidFill>
          </a:ln>
        </p:spPr>
      </p:pic>
      <p:pic>
        <p:nvPicPr>
          <p:cNvPr id="13" name="Picture 12"/>
          <p:cNvPicPr>
            <a:picLocks noChangeAspect="1"/>
          </p:cNvPicPr>
          <p:nvPr/>
        </p:nvPicPr>
        <p:blipFill>
          <a:blip r:embed="rId9"/>
          <a:stretch>
            <a:fillRect/>
          </a:stretch>
        </p:blipFill>
        <p:spPr>
          <a:xfrm>
            <a:off x="-2099793" y="55911"/>
            <a:ext cx="1170583" cy="1800000"/>
          </a:xfrm>
          <a:prstGeom prst="rect">
            <a:avLst/>
          </a:prstGeom>
          <a:ln w="12700">
            <a:solidFill>
              <a:schemeClr val="tx1"/>
            </a:solidFill>
          </a:ln>
        </p:spPr>
      </p:pic>
      <p:pic>
        <p:nvPicPr>
          <p:cNvPr id="14" name="Picture 13"/>
          <p:cNvPicPr>
            <a:picLocks noChangeAspect="1"/>
          </p:cNvPicPr>
          <p:nvPr/>
        </p:nvPicPr>
        <p:blipFill>
          <a:blip r:embed="rId10"/>
          <a:stretch>
            <a:fillRect/>
          </a:stretch>
        </p:blipFill>
        <p:spPr>
          <a:xfrm>
            <a:off x="-1987097" y="-110096"/>
            <a:ext cx="1167618" cy="1800000"/>
          </a:xfrm>
          <a:prstGeom prst="rect">
            <a:avLst/>
          </a:prstGeom>
          <a:ln w="12700">
            <a:solidFill>
              <a:schemeClr val="tx1"/>
            </a:solidFill>
          </a:ln>
        </p:spPr>
      </p:pic>
      <p:pic>
        <p:nvPicPr>
          <p:cNvPr id="15" name="Picture 14"/>
          <p:cNvPicPr>
            <a:picLocks noChangeAspect="1"/>
          </p:cNvPicPr>
          <p:nvPr/>
        </p:nvPicPr>
        <p:blipFill>
          <a:blip r:embed="rId11"/>
          <a:stretch>
            <a:fillRect/>
          </a:stretch>
        </p:blipFill>
        <p:spPr>
          <a:xfrm>
            <a:off x="-2029187" y="-31932"/>
            <a:ext cx="1167619" cy="1800000"/>
          </a:xfrm>
          <a:prstGeom prst="rect">
            <a:avLst/>
          </a:prstGeom>
          <a:ln w="12700">
            <a:solidFill>
              <a:schemeClr val="tx1"/>
            </a:solidFill>
          </a:ln>
        </p:spPr>
      </p:pic>
      <p:pic>
        <p:nvPicPr>
          <p:cNvPr id="17" name="Picture 16"/>
          <p:cNvPicPr>
            <a:picLocks noChangeAspect="1"/>
          </p:cNvPicPr>
          <p:nvPr/>
        </p:nvPicPr>
        <p:blipFill>
          <a:blip r:embed="rId12"/>
          <a:stretch>
            <a:fillRect/>
          </a:stretch>
        </p:blipFill>
        <p:spPr>
          <a:xfrm>
            <a:off x="-2059774" y="1992418"/>
            <a:ext cx="1167241" cy="1800000"/>
          </a:xfrm>
          <a:prstGeom prst="rect">
            <a:avLst/>
          </a:prstGeom>
          <a:ln w="12700">
            <a:solidFill>
              <a:schemeClr val="tx1"/>
            </a:solidFill>
          </a:ln>
        </p:spPr>
      </p:pic>
      <p:pic>
        <p:nvPicPr>
          <p:cNvPr id="19" name="Picture 18"/>
          <p:cNvPicPr>
            <a:picLocks noChangeAspect="1"/>
          </p:cNvPicPr>
          <p:nvPr/>
        </p:nvPicPr>
        <p:blipFill>
          <a:blip r:embed="rId13"/>
          <a:stretch>
            <a:fillRect/>
          </a:stretch>
        </p:blipFill>
        <p:spPr>
          <a:xfrm>
            <a:off x="-2131855" y="1925365"/>
            <a:ext cx="1166871" cy="1800000"/>
          </a:xfrm>
          <a:prstGeom prst="rect">
            <a:avLst/>
          </a:prstGeom>
          <a:ln w="12700">
            <a:solidFill>
              <a:schemeClr val="tx1"/>
            </a:solidFill>
          </a:ln>
        </p:spPr>
      </p:pic>
      <p:pic>
        <p:nvPicPr>
          <p:cNvPr id="20" name="Picture 19"/>
          <p:cNvPicPr>
            <a:picLocks noChangeAspect="1"/>
          </p:cNvPicPr>
          <p:nvPr/>
        </p:nvPicPr>
        <p:blipFill>
          <a:blip r:embed="rId14"/>
          <a:stretch>
            <a:fillRect/>
          </a:stretch>
        </p:blipFill>
        <p:spPr>
          <a:xfrm>
            <a:off x="-2092571" y="1983485"/>
            <a:ext cx="1167241" cy="1800000"/>
          </a:xfrm>
          <a:prstGeom prst="rect">
            <a:avLst/>
          </a:prstGeom>
          <a:ln w="12700">
            <a:solidFill>
              <a:schemeClr val="tx1"/>
            </a:solidFill>
          </a:ln>
        </p:spPr>
      </p:pic>
      <p:pic>
        <p:nvPicPr>
          <p:cNvPr id="21" name="Picture 20"/>
          <p:cNvPicPr>
            <a:picLocks noChangeAspect="1"/>
          </p:cNvPicPr>
          <p:nvPr/>
        </p:nvPicPr>
        <p:blipFill>
          <a:blip r:embed="rId15"/>
          <a:stretch>
            <a:fillRect/>
          </a:stretch>
        </p:blipFill>
        <p:spPr>
          <a:xfrm>
            <a:off x="13534507" y="5055622"/>
            <a:ext cx="1168706" cy="1800000"/>
          </a:xfrm>
          <a:prstGeom prst="rect">
            <a:avLst/>
          </a:prstGeom>
          <a:ln w="12700">
            <a:solidFill>
              <a:schemeClr val="tx1"/>
            </a:solidFill>
          </a:ln>
        </p:spPr>
      </p:pic>
      <p:pic>
        <p:nvPicPr>
          <p:cNvPr id="23" name="Picture 22"/>
          <p:cNvPicPr>
            <a:picLocks noChangeAspect="1"/>
          </p:cNvPicPr>
          <p:nvPr/>
        </p:nvPicPr>
        <p:blipFill>
          <a:blip r:embed="rId16"/>
          <a:stretch>
            <a:fillRect/>
          </a:stretch>
        </p:blipFill>
        <p:spPr>
          <a:xfrm>
            <a:off x="13464139" y="5055622"/>
            <a:ext cx="1170926" cy="1800000"/>
          </a:xfrm>
          <a:prstGeom prst="rect">
            <a:avLst/>
          </a:prstGeom>
          <a:ln w="12700">
            <a:solidFill>
              <a:schemeClr val="tx1"/>
            </a:solidFill>
          </a:ln>
        </p:spPr>
      </p:pic>
      <p:pic>
        <p:nvPicPr>
          <p:cNvPr id="24" name="Picture 23"/>
          <p:cNvPicPr>
            <a:picLocks noChangeAspect="1"/>
          </p:cNvPicPr>
          <p:nvPr/>
        </p:nvPicPr>
        <p:blipFill>
          <a:blip r:embed="rId17"/>
          <a:stretch>
            <a:fillRect/>
          </a:stretch>
        </p:blipFill>
        <p:spPr>
          <a:xfrm>
            <a:off x="13511874" y="4993021"/>
            <a:ext cx="1165129" cy="1800000"/>
          </a:xfrm>
          <a:prstGeom prst="rect">
            <a:avLst/>
          </a:prstGeom>
          <a:ln w="12700">
            <a:solidFill>
              <a:schemeClr val="tx1"/>
            </a:solidFill>
          </a:ln>
        </p:spPr>
      </p:pic>
      <p:pic>
        <p:nvPicPr>
          <p:cNvPr id="26" name="Picture 25"/>
          <p:cNvPicPr>
            <a:picLocks noChangeAspect="1"/>
          </p:cNvPicPr>
          <p:nvPr/>
        </p:nvPicPr>
        <p:blipFill>
          <a:blip r:embed="rId18"/>
          <a:stretch>
            <a:fillRect/>
          </a:stretch>
        </p:blipFill>
        <p:spPr>
          <a:xfrm>
            <a:off x="-2063837" y="3952579"/>
            <a:ext cx="1168130" cy="1800000"/>
          </a:xfrm>
          <a:prstGeom prst="rect">
            <a:avLst/>
          </a:prstGeom>
          <a:ln w="12700">
            <a:solidFill>
              <a:schemeClr val="tx1"/>
            </a:solidFill>
          </a:ln>
        </p:spPr>
      </p:pic>
      <p:pic>
        <p:nvPicPr>
          <p:cNvPr id="27" name="Picture 26"/>
          <p:cNvPicPr>
            <a:picLocks noChangeAspect="1"/>
          </p:cNvPicPr>
          <p:nvPr/>
        </p:nvPicPr>
        <p:blipFill>
          <a:blip r:embed="rId19"/>
          <a:stretch>
            <a:fillRect/>
          </a:stretch>
        </p:blipFill>
        <p:spPr>
          <a:xfrm>
            <a:off x="-2214862" y="3958950"/>
            <a:ext cx="1166746" cy="1800000"/>
          </a:xfrm>
          <a:prstGeom prst="rect">
            <a:avLst/>
          </a:prstGeom>
          <a:ln w="12700">
            <a:solidFill>
              <a:schemeClr val="tx1"/>
            </a:solidFill>
          </a:ln>
        </p:spPr>
      </p:pic>
      <p:pic>
        <p:nvPicPr>
          <p:cNvPr id="28" name="Picture 27"/>
          <p:cNvPicPr>
            <a:picLocks noChangeAspect="1"/>
          </p:cNvPicPr>
          <p:nvPr/>
        </p:nvPicPr>
        <p:blipFill>
          <a:blip r:embed="rId20"/>
          <a:stretch>
            <a:fillRect/>
          </a:stretch>
        </p:blipFill>
        <p:spPr>
          <a:xfrm>
            <a:off x="-2165950" y="3907827"/>
            <a:ext cx="1167580" cy="1800000"/>
          </a:xfrm>
          <a:prstGeom prst="rect">
            <a:avLst/>
          </a:prstGeom>
          <a:ln w="12700">
            <a:solidFill>
              <a:schemeClr val="tx1"/>
            </a:solidFill>
          </a:ln>
        </p:spPr>
      </p:pic>
      <p:pic>
        <p:nvPicPr>
          <p:cNvPr id="29" name="Picture 28"/>
          <p:cNvPicPr>
            <a:picLocks noChangeAspect="1"/>
          </p:cNvPicPr>
          <p:nvPr/>
        </p:nvPicPr>
        <p:blipFill>
          <a:blip r:embed="rId21"/>
          <a:stretch>
            <a:fillRect/>
          </a:stretch>
        </p:blipFill>
        <p:spPr>
          <a:xfrm>
            <a:off x="-3915890" y="4784457"/>
            <a:ext cx="1167493" cy="1800000"/>
          </a:xfrm>
          <a:prstGeom prst="rect">
            <a:avLst/>
          </a:prstGeom>
          <a:ln>
            <a:solidFill>
              <a:schemeClr val="tx1">
                <a:alpha val="99000"/>
              </a:schemeClr>
            </a:solidFill>
          </a:ln>
        </p:spPr>
      </p:pic>
      <p:pic>
        <p:nvPicPr>
          <p:cNvPr id="31" name="Picture 30"/>
          <p:cNvPicPr>
            <a:picLocks noChangeAspect="1"/>
          </p:cNvPicPr>
          <p:nvPr/>
        </p:nvPicPr>
        <p:blipFill>
          <a:blip r:embed="rId22"/>
          <a:stretch>
            <a:fillRect/>
          </a:stretch>
        </p:blipFill>
        <p:spPr>
          <a:xfrm>
            <a:off x="-3915890" y="4784457"/>
            <a:ext cx="1171874" cy="1800000"/>
          </a:xfrm>
          <a:prstGeom prst="rect">
            <a:avLst/>
          </a:prstGeom>
          <a:ln w="12700">
            <a:solidFill>
              <a:schemeClr val="tx1"/>
            </a:solidFill>
          </a:ln>
        </p:spPr>
      </p:pic>
      <p:pic>
        <p:nvPicPr>
          <p:cNvPr id="32" name="Picture 31"/>
          <p:cNvPicPr>
            <a:picLocks noChangeAspect="1"/>
          </p:cNvPicPr>
          <p:nvPr/>
        </p:nvPicPr>
        <p:blipFill>
          <a:blip r:embed="rId23"/>
          <a:stretch>
            <a:fillRect/>
          </a:stretch>
        </p:blipFill>
        <p:spPr>
          <a:xfrm>
            <a:off x="-3915890" y="4784457"/>
            <a:ext cx="1168703" cy="1800000"/>
          </a:xfrm>
          <a:prstGeom prst="rect">
            <a:avLst/>
          </a:prstGeom>
          <a:ln>
            <a:solidFill>
              <a:schemeClr val="tx1">
                <a:alpha val="99000"/>
              </a:schemeClr>
            </a:solidFill>
          </a:ln>
        </p:spPr>
      </p:pic>
      <p:pic>
        <p:nvPicPr>
          <p:cNvPr id="33" name="Picture 32"/>
          <p:cNvPicPr>
            <a:picLocks noChangeAspect="1"/>
          </p:cNvPicPr>
          <p:nvPr/>
        </p:nvPicPr>
        <p:blipFill>
          <a:blip r:embed="rId24"/>
          <a:stretch>
            <a:fillRect/>
          </a:stretch>
        </p:blipFill>
        <p:spPr>
          <a:xfrm>
            <a:off x="12459795" y="1302116"/>
            <a:ext cx="1167877" cy="1800000"/>
          </a:xfrm>
          <a:prstGeom prst="rect">
            <a:avLst/>
          </a:prstGeom>
          <a:ln w="12700">
            <a:solidFill>
              <a:schemeClr val="tx1"/>
            </a:solidFill>
          </a:ln>
        </p:spPr>
      </p:pic>
      <p:pic>
        <p:nvPicPr>
          <p:cNvPr id="35" name="Picture 34"/>
          <p:cNvPicPr>
            <a:picLocks noChangeAspect="1"/>
          </p:cNvPicPr>
          <p:nvPr/>
        </p:nvPicPr>
        <p:blipFill>
          <a:blip r:embed="rId25"/>
          <a:stretch>
            <a:fillRect/>
          </a:stretch>
        </p:blipFill>
        <p:spPr>
          <a:xfrm>
            <a:off x="12362805" y="1322651"/>
            <a:ext cx="1171040" cy="1800000"/>
          </a:xfrm>
          <a:prstGeom prst="rect">
            <a:avLst/>
          </a:prstGeom>
          <a:ln w="12700">
            <a:solidFill>
              <a:schemeClr val="tx1"/>
            </a:solidFill>
          </a:ln>
        </p:spPr>
      </p:pic>
      <p:pic>
        <p:nvPicPr>
          <p:cNvPr id="36" name="Picture 35"/>
          <p:cNvPicPr>
            <a:picLocks noChangeAspect="1"/>
          </p:cNvPicPr>
          <p:nvPr/>
        </p:nvPicPr>
        <p:blipFill>
          <a:blip r:embed="rId26"/>
          <a:stretch>
            <a:fillRect/>
          </a:stretch>
        </p:blipFill>
        <p:spPr>
          <a:xfrm>
            <a:off x="12377864" y="1269514"/>
            <a:ext cx="1169184" cy="1800000"/>
          </a:xfrm>
          <a:prstGeom prst="rect">
            <a:avLst/>
          </a:prstGeom>
          <a:ln w="12700">
            <a:solidFill>
              <a:schemeClr val="tx1"/>
            </a:solidFill>
          </a:ln>
        </p:spPr>
      </p:pic>
      <p:pic>
        <p:nvPicPr>
          <p:cNvPr id="37" name="Picture 36"/>
          <p:cNvPicPr>
            <a:picLocks noChangeAspect="1"/>
          </p:cNvPicPr>
          <p:nvPr/>
        </p:nvPicPr>
        <p:blipFill>
          <a:blip r:embed="rId27"/>
          <a:stretch>
            <a:fillRect/>
          </a:stretch>
        </p:blipFill>
        <p:spPr>
          <a:xfrm>
            <a:off x="14883849" y="2244211"/>
            <a:ext cx="1165840" cy="1800000"/>
          </a:xfrm>
          <a:prstGeom prst="rect">
            <a:avLst/>
          </a:prstGeom>
          <a:ln w="12700">
            <a:solidFill>
              <a:schemeClr val="tx1"/>
            </a:solidFill>
          </a:ln>
        </p:spPr>
      </p:pic>
      <p:pic>
        <p:nvPicPr>
          <p:cNvPr id="39" name="Picture 38"/>
          <p:cNvPicPr>
            <a:picLocks noChangeAspect="1"/>
          </p:cNvPicPr>
          <p:nvPr/>
        </p:nvPicPr>
        <p:blipFill>
          <a:blip r:embed="rId28"/>
          <a:stretch>
            <a:fillRect/>
          </a:stretch>
        </p:blipFill>
        <p:spPr>
          <a:xfrm>
            <a:off x="14883849" y="2244211"/>
            <a:ext cx="1167852" cy="1800000"/>
          </a:xfrm>
          <a:prstGeom prst="rect">
            <a:avLst/>
          </a:prstGeom>
          <a:ln w="12700">
            <a:solidFill>
              <a:schemeClr val="tx1"/>
            </a:solidFill>
          </a:ln>
        </p:spPr>
      </p:pic>
      <p:pic>
        <p:nvPicPr>
          <p:cNvPr id="40" name="Picture 39"/>
          <p:cNvPicPr>
            <a:picLocks noChangeAspect="1"/>
          </p:cNvPicPr>
          <p:nvPr/>
        </p:nvPicPr>
        <p:blipFill>
          <a:blip r:embed="rId29"/>
          <a:stretch>
            <a:fillRect/>
          </a:stretch>
        </p:blipFill>
        <p:spPr>
          <a:xfrm>
            <a:off x="14876660" y="2244211"/>
            <a:ext cx="1169075" cy="1800000"/>
          </a:xfrm>
          <a:prstGeom prst="rect">
            <a:avLst/>
          </a:prstGeom>
          <a:ln w="12700">
            <a:solidFill>
              <a:schemeClr val="tx1"/>
            </a:solidFill>
          </a:ln>
        </p:spPr>
      </p:pic>
      <p:pic>
        <p:nvPicPr>
          <p:cNvPr id="41" name="Picture 40"/>
          <p:cNvPicPr>
            <a:picLocks noChangeAspect="1"/>
          </p:cNvPicPr>
          <p:nvPr/>
        </p:nvPicPr>
        <p:blipFill>
          <a:blip r:embed="rId30"/>
          <a:stretch>
            <a:fillRect/>
          </a:stretch>
        </p:blipFill>
        <p:spPr>
          <a:xfrm>
            <a:off x="14982075" y="4463962"/>
            <a:ext cx="1166887" cy="1800000"/>
          </a:xfrm>
          <a:prstGeom prst="rect">
            <a:avLst/>
          </a:prstGeom>
          <a:ln w="12700">
            <a:solidFill>
              <a:schemeClr val="tx1"/>
            </a:solidFill>
          </a:ln>
        </p:spPr>
      </p:pic>
      <p:pic>
        <p:nvPicPr>
          <p:cNvPr id="43" name="Picture 42"/>
          <p:cNvPicPr>
            <a:picLocks noChangeAspect="1"/>
          </p:cNvPicPr>
          <p:nvPr/>
        </p:nvPicPr>
        <p:blipFill>
          <a:blip r:embed="rId31"/>
          <a:stretch>
            <a:fillRect/>
          </a:stretch>
        </p:blipFill>
        <p:spPr>
          <a:xfrm>
            <a:off x="14847906" y="4459758"/>
            <a:ext cx="1167241" cy="1800000"/>
          </a:xfrm>
          <a:prstGeom prst="rect">
            <a:avLst/>
          </a:prstGeom>
          <a:ln>
            <a:solidFill>
              <a:schemeClr val="tx1">
                <a:alpha val="99000"/>
              </a:schemeClr>
            </a:solidFill>
          </a:ln>
        </p:spPr>
      </p:pic>
      <p:pic>
        <p:nvPicPr>
          <p:cNvPr id="44" name="Picture 43"/>
          <p:cNvPicPr>
            <a:picLocks noChangeAspect="1"/>
          </p:cNvPicPr>
          <p:nvPr/>
        </p:nvPicPr>
        <p:blipFill>
          <a:blip r:embed="rId32"/>
          <a:stretch>
            <a:fillRect/>
          </a:stretch>
        </p:blipFill>
        <p:spPr>
          <a:xfrm>
            <a:off x="14961773" y="4425917"/>
            <a:ext cx="1167493" cy="1800000"/>
          </a:xfrm>
          <a:prstGeom prst="rect">
            <a:avLst/>
          </a:prstGeom>
          <a:ln>
            <a:solidFill>
              <a:schemeClr val="tx1">
                <a:alpha val="99000"/>
              </a:schemeClr>
            </a:solidFill>
          </a:ln>
        </p:spPr>
      </p:pic>
      <p:pic>
        <p:nvPicPr>
          <p:cNvPr id="46" name="Picture 45"/>
          <p:cNvPicPr>
            <a:picLocks noChangeAspect="1"/>
          </p:cNvPicPr>
          <p:nvPr/>
        </p:nvPicPr>
        <p:blipFill>
          <a:blip r:embed="rId33"/>
          <a:stretch>
            <a:fillRect/>
          </a:stretch>
        </p:blipFill>
        <p:spPr>
          <a:xfrm>
            <a:off x="-4217018" y="2344251"/>
            <a:ext cx="1197165" cy="1836408"/>
          </a:xfrm>
          <a:prstGeom prst="rect">
            <a:avLst/>
          </a:prstGeom>
          <a:ln w="12700">
            <a:solidFill>
              <a:schemeClr val="tx1"/>
            </a:solidFill>
          </a:ln>
        </p:spPr>
      </p:pic>
      <p:pic>
        <p:nvPicPr>
          <p:cNvPr id="47" name="Picture 46"/>
          <p:cNvPicPr>
            <a:picLocks noChangeAspect="1"/>
          </p:cNvPicPr>
          <p:nvPr/>
        </p:nvPicPr>
        <p:blipFill>
          <a:blip r:embed="rId34"/>
          <a:stretch>
            <a:fillRect/>
          </a:stretch>
        </p:blipFill>
        <p:spPr>
          <a:xfrm>
            <a:off x="12371148" y="3261121"/>
            <a:ext cx="1197165" cy="1836408"/>
          </a:xfrm>
          <a:prstGeom prst="rect">
            <a:avLst/>
          </a:prstGeom>
          <a:noFill/>
          <a:ln w="12700">
            <a:solidFill>
              <a:schemeClr val="tx1"/>
            </a:solidFill>
          </a:ln>
        </p:spPr>
      </p:pic>
      <p:pic>
        <p:nvPicPr>
          <p:cNvPr id="48" name="Picture 47"/>
          <p:cNvPicPr>
            <a:picLocks noChangeAspect="1"/>
          </p:cNvPicPr>
          <p:nvPr/>
        </p:nvPicPr>
        <p:blipFill>
          <a:blip r:embed="rId35"/>
          <a:stretch>
            <a:fillRect/>
          </a:stretch>
        </p:blipFill>
        <p:spPr>
          <a:xfrm>
            <a:off x="-2005966" y="-50136"/>
            <a:ext cx="1179640" cy="1836408"/>
          </a:xfrm>
          <a:prstGeom prst="rect">
            <a:avLst/>
          </a:prstGeom>
          <a:solidFill>
            <a:schemeClr val="bg1"/>
          </a:solidFill>
          <a:ln w="12700">
            <a:solidFill>
              <a:schemeClr val="tx1"/>
            </a:solidFill>
          </a:ln>
        </p:spPr>
      </p:pic>
      <p:pic>
        <p:nvPicPr>
          <p:cNvPr id="49" name="Picture 48"/>
          <p:cNvPicPr>
            <a:picLocks noChangeAspect="1"/>
          </p:cNvPicPr>
          <p:nvPr/>
        </p:nvPicPr>
        <p:blipFill>
          <a:blip r:embed="rId36"/>
          <a:stretch>
            <a:fillRect/>
          </a:stretch>
        </p:blipFill>
        <p:spPr>
          <a:xfrm>
            <a:off x="-2145212" y="1910614"/>
            <a:ext cx="1205101" cy="1800000"/>
          </a:xfrm>
          <a:prstGeom prst="rect">
            <a:avLst/>
          </a:prstGeom>
          <a:ln w="12700">
            <a:solidFill>
              <a:schemeClr val="tx1"/>
            </a:solidFill>
          </a:ln>
        </p:spPr>
      </p:pic>
      <p:pic>
        <p:nvPicPr>
          <p:cNvPr id="50" name="Picture 49"/>
          <p:cNvPicPr>
            <a:picLocks noChangeAspect="1"/>
          </p:cNvPicPr>
          <p:nvPr/>
        </p:nvPicPr>
        <p:blipFill>
          <a:blip r:embed="rId37"/>
          <a:stretch>
            <a:fillRect/>
          </a:stretch>
        </p:blipFill>
        <p:spPr>
          <a:xfrm>
            <a:off x="13504783" y="5012741"/>
            <a:ext cx="1216716" cy="1800000"/>
          </a:xfrm>
          <a:prstGeom prst="rect">
            <a:avLst/>
          </a:prstGeom>
          <a:ln w="12700">
            <a:solidFill>
              <a:schemeClr val="tx1"/>
            </a:solidFill>
          </a:ln>
        </p:spPr>
      </p:pic>
      <p:pic>
        <p:nvPicPr>
          <p:cNvPr id="51" name="Picture 50"/>
          <p:cNvPicPr>
            <a:picLocks noChangeAspect="1"/>
          </p:cNvPicPr>
          <p:nvPr/>
        </p:nvPicPr>
        <p:blipFill>
          <a:blip r:embed="rId38"/>
          <a:stretch>
            <a:fillRect/>
          </a:stretch>
        </p:blipFill>
        <p:spPr>
          <a:xfrm>
            <a:off x="-2177395" y="3907827"/>
            <a:ext cx="1202702" cy="1857494"/>
          </a:xfrm>
          <a:prstGeom prst="rect">
            <a:avLst/>
          </a:prstGeom>
          <a:ln w="12700">
            <a:solidFill>
              <a:schemeClr val="tx1"/>
            </a:solidFill>
          </a:ln>
        </p:spPr>
      </p:pic>
      <p:pic>
        <p:nvPicPr>
          <p:cNvPr id="52" name="Picture 51"/>
          <p:cNvPicPr>
            <a:picLocks noChangeAspect="1"/>
          </p:cNvPicPr>
          <p:nvPr/>
        </p:nvPicPr>
        <p:blipFill>
          <a:blip r:embed="rId39"/>
          <a:stretch>
            <a:fillRect/>
          </a:stretch>
        </p:blipFill>
        <p:spPr>
          <a:xfrm>
            <a:off x="-3930268" y="4770080"/>
            <a:ext cx="1186261" cy="1816947"/>
          </a:xfrm>
          <a:prstGeom prst="rect">
            <a:avLst/>
          </a:prstGeom>
          <a:ln w="12700">
            <a:solidFill>
              <a:schemeClr val="tx1"/>
            </a:solidFill>
          </a:ln>
        </p:spPr>
      </p:pic>
      <p:pic>
        <p:nvPicPr>
          <p:cNvPr id="53" name="Picture 52"/>
          <p:cNvPicPr>
            <a:picLocks noChangeAspect="1"/>
          </p:cNvPicPr>
          <p:nvPr/>
        </p:nvPicPr>
        <p:blipFill>
          <a:blip r:embed="rId40"/>
          <a:stretch>
            <a:fillRect/>
          </a:stretch>
        </p:blipFill>
        <p:spPr>
          <a:xfrm>
            <a:off x="12420231" y="1195799"/>
            <a:ext cx="1230871" cy="1867683"/>
          </a:xfrm>
          <a:prstGeom prst="rect">
            <a:avLst/>
          </a:prstGeom>
          <a:ln w="12700">
            <a:solidFill>
              <a:schemeClr val="tx1"/>
            </a:solidFill>
          </a:ln>
        </p:spPr>
      </p:pic>
      <p:pic>
        <p:nvPicPr>
          <p:cNvPr id="54" name="Picture 53"/>
          <p:cNvPicPr>
            <a:picLocks noChangeAspect="1"/>
          </p:cNvPicPr>
          <p:nvPr/>
        </p:nvPicPr>
        <p:blipFill>
          <a:blip r:embed="rId41"/>
          <a:stretch>
            <a:fillRect/>
          </a:stretch>
        </p:blipFill>
        <p:spPr>
          <a:xfrm>
            <a:off x="14847906" y="2172324"/>
            <a:ext cx="1239478" cy="1867683"/>
          </a:xfrm>
          <a:prstGeom prst="rect">
            <a:avLst/>
          </a:prstGeom>
          <a:ln w="12700">
            <a:solidFill>
              <a:schemeClr val="tx1"/>
            </a:solidFill>
          </a:ln>
        </p:spPr>
      </p:pic>
      <p:pic>
        <p:nvPicPr>
          <p:cNvPr id="55" name="Picture 54"/>
          <p:cNvPicPr>
            <a:picLocks noChangeAspect="1"/>
          </p:cNvPicPr>
          <p:nvPr/>
        </p:nvPicPr>
        <p:blipFill>
          <a:blip r:embed="rId42"/>
          <a:stretch>
            <a:fillRect/>
          </a:stretch>
        </p:blipFill>
        <p:spPr>
          <a:xfrm>
            <a:off x="14883849" y="4392076"/>
            <a:ext cx="1245771" cy="1867683"/>
          </a:xfrm>
          <a:prstGeom prst="rect">
            <a:avLst/>
          </a:prstGeom>
          <a:ln w="12700">
            <a:solidFill>
              <a:schemeClr val="tx1"/>
            </a:solidFill>
          </a:ln>
        </p:spPr>
      </p:pic>
      <p:pic>
        <p:nvPicPr>
          <p:cNvPr id="42" name="Picture 41"/>
          <p:cNvPicPr>
            <a:picLocks noChangeAspect="1"/>
          </p:cNvPicPr>
          <p:nvPr/>
        </p:nvPicPr>
        <p:blipFill>
          <a:blip r:embed="rId15"/>
          <a:stretch>
            <a:fillRect/>
          </a:stretch>
        </p:blipFill>
        <p:spPr>
          <a:xfrm>
            <a:off x="-939859" y="5337305"/>
            <a:ext cx="1168706" cy="1800000"/>
          </a:xfrm>
          <a:prstGeom prst="rect">
            <a:avLst/>
          </a:prstGeom>
          <a:ln w="12700">
            <a:solidFill>
              <a:schemeClr val="tx1"/>
            </a:solidFill>
          </a:ln>
        </p:spPr>
      </p:pic>
      <p:pic>
        <p:nvPicPr>
          <p:cNvPr id="45" name="Picture 44"/>
          <p:cNvPicPr>
            <a:picLocks noChangeAspect="1"/>
          </p:cNvPicPr>
          <p:nvPr/>
        </p:nvPicPr>
        <p:blipFill>
          <a:blip r:embed="rId16"/>
          <a:stretch>
            <a:fillRect/>
          </a:stretch>
        </p:blipFill>
        <p:spPr>
          <a:xfrm>
            <a:off x="-919744" y="5369237"/>
            <a:ext cx="1170926" cy="1800000"/>
          </a:xfrm>
          <a:prstGeom prst="rect">
            <a:avLst/>
          </a:prstGeom>
          <a:ln w="12700">
            <a:solidFill>
              <a:schemeClr val="tx1"/>
            </a:solidFill>
          </a:ln>
        </p:spPr>
      </p:pic>
      <p:pic>
        <p:nvPicPr>
          <p:cNvPr id="56" name="Picture 55"/>
          <p:cNvPicPr>
            <a:picLocks noChangeAspect="1"/>
          </p:cNvPicPr>
          <p:nvPr/>
        </p:nvPicPr>
        <p:blipFill>
          <a:blip r:embed="rId17"/>
          <a:stretch>
            <a:fillRect/>
          </a:stretch>
        </p:blipFill>
        <p:spPr>
          <a:xfrm>
            <a:off x="-806640" y="5284973"/>
            <a:ext cx="1165129" cy="1800000"/>
          </a:xfrm>
          <a:prstGeom prst="rect">
            <a:avLst/>
          </a:prstGeom>
          <a:ln w="12700">
            <a:solidFill>
              <a:schemeClr val="tx1"/>
            </a:solidFill>
          </a:ln>
        </p:spPr>
      </p:pic>
      <p:pic>
        <p:nvPicPr>
          <p:cNvPr id="57" name="Picture 56"/>
          <p:cNvPicPr>
            <a:picLocks noChangeAspect="1"/>
          </p:cNvPicPr>
          <p:nvPr/>
        </p:nvPicPr>
        <p:blipFill>
          <a:blip r:embed="rId37"/>
          <a:stretch>
            <a:fillRect/>
          </a:stretch>
        </p:blipFill>
        <p:spPr>
          <a:xfrm>
            <a:off x="-819232" y="5300939"/>
            <a:ext cx="1216716" cy="1800000"/>
          </a:xfrm>
          <a:prstGeom prst="rect">
            <a:avLst/>
          </a:prstGeom>
          <a:ln w="12700">
            <a:solidFill>
              <a:schemeClr val="tx1"/>
            </a:solidFill>
          </a:ln>
        </p:spPr>
      </p:pic>
      <p:sp>
        <p:nvSpPr>
          <p:cNvPr id="58" name="Rounded Rectangular Callout 57"/>
          <p:cNvSpPr/>
          <p:nvPr/>
        </p:nvSpPr>
        <p:spPr>
          <a:xfrm>
            <a:off x="12152908" y="-50136"/>
            <a:ext cx="1633643" cy="870911"/>
          </a:xfrm>
          <a:prstGeom prst="wedgeRoundRectCallout">
            <a:avLst>
              <a:gd name="adj1" fmla="val -18273"/>
              <a:gd name="adj2" fmla="val 71884"/>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cards to make the path.</a:t>
            </a:r>
            <a:endParaRPr lang="en-CA" b="1" dirty="0"/>
          </a:p>
        </p:txBody>
      </p:sp>
      <p:sp>
        <p:nvSpPr>
          <p:cNvPr id="59" name="Rounded Rectangular Callout 58"/>
          <p:cNvSpPr/>
          <p:nvPr/>
        </p:nvSpPr>
        <p:spPr>
          <a:xfrm>
            <a:off x="-4217018" y="362131"/>
            <a:ext cx="1633643" cy="870911"/>
          </a:xfrm>
          <a:prstGeom prst="wedgeRoundRectCallout">
            <a:avLst>
              <a:gd name="adj1" fmla="val 41605"/>
              <a:gd name="adj2" fmla="val 84092"/>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cards to make the path.</a:t>
            </a:r>
            <a:endParaRPr lang="en-CA" b="1" dirty="0"/>
          </a:p>
        </p:txBody>
      </p:sp>
      <p:sp>
        <p:nvSpPr>
          <p:cNvPr id="60" name="TextBox 59">
            <a:extLst>
              <a:ext uri="{FF2B5EF4-FFF2-40B4-BE49-F238E27FC236}">
                <a16:creationId xmlns:a16="http://schemas.microsoft.com/office/drawing/2014/main" id="{5426E6A3-570D-9245-B1C4-C4CA4683A894}"/>
              </a:ext>
            </a:extLst>
          </p:cNvPr>
          <p:cNvSpPr txBox="1"/>
          <p:nvPr/>
        </p:nvSpPr>
        <p:spPr>
          <a:xfrm>
            <a:off x="693960" y="109802"/>
            <a:ext cx="1799826" cy="523220"/>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Debrief and</a:t>
            </a:r>
            <a:r>
              <a:rPr kumimoji="0" lang="en-US" sz="1400" b="0" i="0" u="none" strike="noStrike" kern="1200" cap="none" spc="0" normalizeH="0" noProof="0" dirty="0">
                <a:ln>
                  <a:noFill/>
                </a:ln>
                <a:solidFill>
                  <a:prstClr val="white"/>
                </a:solidFill>
                <a:effectLst/>
                <a:uLnTx/>
                <a:uFillTx/>
                <a:latin typeface="Cavolini" panose="03000502040302020204" pitchFamily="66" charset="0"/>
                <a:ea typeface="+mn-ea"/>
                <a:cs typeface="Cavolini" panose="03000502040302020204" pitchFamily="66" charset="0"/>
              </a:rPr>
              <a:t> Consolidation</a:t>
            </a:r>
            <a:endParaRPr kumimoji="0" lang="en-US" sz="140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61" name="Round Diagonal Corner Rectangle 60">
            <a:extLst>
              <a:ext uri="{FF2B5EF4-FFF2-40B4-BE49-F238E27FC236}">
                <a16:creationId xmlns:a16="http://schemas.microsoft.com/office/drawing/2014/main" id="{BFA02294-7002-6347-BD03-F6D435E893BC}"/>
              </a:ext>
            </a:extLst>
          </p:cNvPr>
          <p:cNvSpPr/>
          <p:nvPr/>
        </p:nvSpPr>
        <p:spPr>
          <a:xfrm>
            <a:off x="-94511" y="0"/>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26">
            <a:extLst>
              <a:ext uri="{FF2B5EF4-FFF2-40B4-BE49-F238E27FC236}">
                <a16:creationId xmlns:a16="http://schemas.microsoft.com/office/drawing/2014/main" id="{2FFE1002-E844-3642-A0B9-10BEEFD39A80}"/>
              </a:ext>
            </a:extLst>
          </p:cNvPr>
          <p:cNvSpPr/>
          <p:nvPr/>
        </p:nvSpPr>
        <p:spPr>
          <a:xfrm>
            <a:off x="-15009" y="27600"/>
            <a:ext cx="553157"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6" name="TextBox 5"/>
          <p:cNvSpPr txBox="1"/>
          <p:nvPr/>
        </p:nvSpPr>
        <p:spPr>
          <a:xfrm>
            <a:off x="2575717" y="118287"/>
            <a:ext cx="9050226" cy="2308324"/>
          </a:xfrm>
          <a:prstGeom prst="rect">
            <a:avLst/>
          </a:prstGeom>
          <a:noFill/>
        </p:spPr>
        <p:txBody>
          <a:bodyPr wrap="square" rtlCol="0">
            <a:spAutoFit/>
          </a:bodyPr>
          <a:lstStyle/>
          <a:p>
            <a:r>
              <a:rPr lang="en-CA" dirty="0" smtClean="0"/>
              <a:t>Directions:  Make 2 Number Paths</a:t>
            </a:r>
          </a:p>
          <a:p>
            <a:pPr marL="342900" indent="-342900">
              <a:buAutoNum type="arabicPeriod"/>
            </a:pPr>
            <a:r>
              <a:rPr lang="en-CA" dirty="0" smtClean="0"/>
              <a:t>They could be of the same representation or a mix of different representations.  (For example, the path could be all ten  frames or mix of ten frames, dot cards, finger patterns and numerals. </a:t>
            </a:r>
          </a:p>
          <a:p>
            <a:pPr marL="342900" indent="-342900">
              <a:buAutoNum type="arabicPeriod" startAt="2"/>
            </a:pPr>
            <a:r>
              <a:rPr lang="en-CA" dirty="0" smtClean="0"/>
              <a:t>Use math words such as benchmark, count-on, more than, and less than as you build your number path.</a:t>
            </a:r>
          </a:p>
          <a:p>
            <a:pPr marL="342900" indent="-342900">
              <a:buAutoNum type="arabicPeriod" startAt="2"/>
            </a:pPr>
            <a:r>
              <a:rPr lang="en-CA" dirty="0" smtClean="0"/>
              <a:t>Take a picture of your number path or make a video of you making and explaining  how you made your number path to your teacher. </a:t>
            </a:r>
            <a:endParaRPr lang="en-CA" dirty="0"/>
          </a:p>
        </p:txBody>
      </p:sp>
    </p:spTree>
    <p:extLst>
      <p:ext uri="{BB962C8B-B14F-4D97-AF65-F5344CB8AC3E}">
        <p14:creationId xmlns:p14="http://schemas.microsoft.com/office/powerpoint/2010/main" val="18949147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05055" y="2296525"/>
            <a:ext cx="1171465" cy="1800000"/>
          </a:xfrm>
          <a:prstGeom prst="rect">
            <a:avLst/>
          </a:prstGeom>
          <a:ln w="12700">
            <a:solidFill>
              <a:schemeClr val="tx1"/>
            </a:solidFill>
          </a:ln>
        </p:spPr>
      </p:pic>
      <p:pic>
        <p:nvPicPr>
          <p:cNvPr id="5" name="Picture 4"/>
          <p:cNvPicPr>
            <a:picLocks noChangeAspect="1"/>
          </p:cNvPicPr>
          <p:nvPr/>
        </p:nvPicPr>
        <p:blipFill>
          <a:blip r:embed="rId4"/>
          <a:stretch>
            <a:fillRect/>
          </a:stretch>
        </p:blipFill>
        <p:spPr>
          <a:xfrm>
            <a:off x="-4153800" y="2334897"/>
            <a:ext cx="1169890" cy="1800000"/>
          </a:xfrm>
          <a:prstGeom prst="rect">
            <a:avLst/>
          </a:prstGeom>
          <a:noFill/>
          <a:ln w="12700">
            <a:solidFill>
              <a:schemeClr val="tx1"/>
            </a:solidFill>
          </a:ln>
        </p:spPr>
      </p:pic>
      <p:pic>
        <p:nvPicPr>
          <p:cNvPr id="3" name="Picture 2"/>
          <p:cNvPicPr>
            <a:picLocks noChangeAspect="1"/>
          </p:cNvPicPr>
          <p:nvPr/>
        </p:nvPicPr>
        <p:blipFill>
          <a:blip r:embed="rId5"/>
          <a:stretch>
            <a:fillRect/>
          </a:stretch>
        </p:blipFill>
        <p:spPr>
          <a:xfrm>
            <a:off x="-4123870" y="2379374"/>
            <a:ext cx="1168714" cy="1800000"/>
          </a:xfrm>
          <a:prstGeom prst="rect">
            <a:avLst/>
          </a:prstGeom>
          <a:ln w="12700">
            <a:solidFill>
              <a:schemeClr val="tx1"/>
            </a:solidFill>
          </a:ln>
        </p:spPr>
      </p:pic>
      <p:pic>
        <p:nvPicPr>
          <p:cNvPr id="8" name="Picture 7"/>
          <p:cNvPicPr>
            <a:picLocks noChangeAspect="1"/>
          </p:cNvPicPr>
          <p:nvPr/>
        </p:nvPicPr>
        <p:blipFill>
          <a:blip r:embed="rId6"/>
          <a:stretch>
            <a:fillRect/>
          </a:stretch>
        </p:blipFill>
        <p:spPr>
          <a:xfrm>
            <a:off x="12420977" y="3352892"/>
            <a:ext cx="1168464" cy="1800000"/>
          </a:xfrm>
          <a:prstGeom prst="rect">
            <a:avLst/>
          </a:prstGeom>
          <a:ln w="12700">
            <a:solidFill>
              <a:schemeClr val="tx1"/>
            </a:solidFill>
          </a:ln>
        </p:spPr>
      </p:pic>
      <p:pic>
        <p:nvPicPr>
          <p:cNvPr id="10" name="Picture 9"/>
          <p:cNvPicPr>
            <a:picLocks noChangeAspect="1"/>
          </p:cNvPicPr>
          <p:nvPr/>
        </p:nvPicPr>
        <p:blipFill>
          <a:blip r:embed="rId7"/>
          <a:stretch>
            <a:fillRect/>
          </a:stretch>
        </p:blipFill>
        <p:spPr>
          <a:xfrm>
            <a:off x="12338952" y="3155253"/>
            <a:ext cx="1169890" cy="1800000"/>
          </a:xfrm>
          <a:prstGeom prst="rect">
            <a:avLst/>
          </a:prstGeom>
          <a:ln w="12700">
            <a:solidFill>
              <a:schemeClr val="tx1"/>
            </a:solidFill>
          </a:ln>
        </p:spPr>
      </p:pic>
      <p:pic>
        <p:nvPicPr>
          <p:cNvPr id="11" name="Picture 10"/>
          <p:cNvPicPr>
            <a:picLocks noChangeAspect="1"/>
          </p:cNvPicPr>
          <p:nvPr/>
        </p:nvPicPr>
        <p:blipFill>
          <a:blip r:embed="rId8"/>
          <a:stretch>
            <a:fillRect/>
          </a:stretch>
        </p:blipFill>
        <p:spPr>
          <a:xfrm>
            <a:off x="12335205" y="3261121"/>
            <a:ext cx="1168907" cy="1800000"/>
          </a:xfrm>
          <a:prstGeom prst="rect">
            <a:avLst/>
          </a:prstGeom>
          <a:ln w="12700">
            <a:solidFill>
              <a:schemeClr val="tx1"/>
            </a:solidFill>
          </a:ln>
        </p:spPr>
      </p:pic>
      <p:pic>
        <p:nvPicPr>
          <p:cNvPr id="13" name="Picture 12"/>
          <p:cNvPicPr>
            <a:picLocks noChangeAspect="1"/>
          </p:cNvPicPr>
          <p:nvPr/>
        </p:nvPicPr>
        <p:blipFill>
          <a:blip r:embed="rId9"/>
          <a:stretch>
            <a:fillRect/>
          </a:stretch>
        </p:blipFill>
        <p:spPr>
          <a:xfrm>
            <a:off x="-1661279" y="382655"/>
            <a:ext cx="1170583" cy="1800000"/>
          </a:xfrm>
          <a:prstGeom prst="rect">
            <a:avLst/>
          </a:prstGeom>
          <a:ln w="12700">
            <a:solidFill>
              <a:schemeClr val="tx1"/>
            </a:solidFill>
          </a:ln>
        </p:spPr>
      </p:pic>
      <p:pic>
        <p:nvPicPr>
          <p:cNvPr id="14" name="Picture 13"/>
          <p:cNvPicPr>
            <a:picLocks noChangeAspect="1"/>
          </p:cNvPicPr>
          <p:nvPr/>
        </p:nvPicPr>
        <p:blipFill>
          <a:blip r:embed="rId10"/>
          <a:stretch>
            <a:fillRect/>
          </a:stretch>
        </p:blipFill>
        <p:spPr>
          <a:xfrm>
            <a:off x="-1661279" y="389844"/>
            <a:ext cx="1167618" cy="1800000"/>
          </a:xfrm>
          <a:prstGeom prst="rect">
            <a:avLst/>
          </a:prstGeom>
          <a:ln w="12700">
            <a:solidFill>
              <a:schemeClr val="tx1"/>
            </a:solidFill>
          </a:ln>
        </p:spPr>
      </p:pic>
      <p:pic>
        <p:nvPicPr>
          <p:cNvPr id="15" name="Picture 14"/>
          <p:cNvPicPr>
            <a:picLocks noChangeAspect="1"/>
          </p:cNvPicPr>
          <p:nvPr/>
        </p:nvPicPr>
        <p:blipFill>
          <a:blip r:embed="rId11"/>
          <a:stretch>
            <a:fillRect/>
          </a:stretch>
        </p:blipFill>
        <p:spPr>
          <a:xfrm>
            <a:off x="-1668468" y="389844"/>
            <a:ext cx="1167619" cy="1800000"/>
          </a:xfrm>
          <a:prstGeom prst="rect">
            <a:avLst/>
          </a:prstGeom>
          <a:ln w="12700">
            <a:solidFill>
              <a:schemeClr val="tx1"/>
            </a:solidFill>
          </a:ln>
        </p:spPr>
      </p:pic>
      <p:pic>
        <p:nvPicPr>
          <p:cNvPr id="17" name="Picture 16"/>
          <p:cNvPicPr>
            <a:picLocks noChangeAspect="1"/>
          </p:cNvPicPr>
          <p:nvPr/>
        </p:nvPicPr>
        <p:blipFill>
          <a:blip r:embed="rId12"/>
          <a:stretch>
            <a:fillRect/>
          </a:stretch>
        </p:blipFill>
        <p:spPr>
          <a:xfrm>
            <a:off x="-1585598" y="2383333"/>
            <a:ext cx="1167241" cy="1800000"/>
          </a:xfrm>
          <a:prstGeom prst="rect">
            <a:avLst/>
          </a:prstGeom>
          <a:ln w="12700">
            <a:solidFill>
              <a:schemeClr val="tx1"/>
            </a:solidFill>
          </a:ln>
        </p:spPr>
      </p:pic>
      <p:pic>
        <p:nvPicPr>
          <p:cNvPr id="19" name="Picture 18"/>
          <p:cNvPicPr>
            <a:picLocks noChangeAspect="1"/>
          </p:cNvPicPr>
          <p:nvPr/>
        </p:nvPicPr>
        <p:blipFill>
          <a:blip r:embed="rId13"/>
          <a:stretch>
            <a:fillRect/>
          </a:stretch>
        </p:blipFill>
        <p:spPr>
          <a:xfrm>
            <a:off x="-1592787" y="2383333"/>
            <a:ext cx="1166871" cy="1800000"/>
          </a:xfrm>
          <a:prstGeom prst="rect">
            <a:avLst/>
          </a:prstGeom>
          <a:ln w="12700">
            <a:solidFill>
              <a:schemeClr val="tx1"/>
            </a:solidFill>
          </a:ln>
        </p:spPr>
      </p:pic>
      <p:pic>
        <p:nvPicPr>
          <p:cNvPr id="20" name="Picture 19"/>
          <p:cNvPicPr>
            <a:picLocks noChangeAspect="1"/>
          </p:cNvPicPr>
          <p:nvPr/>
        </p:nvPicPr>
        <p:blipFill>
          <a:blip r:embed="rId14"/>
          <a:stretch>
            <a:fillRect/>
          </a:stretch>
        </p:blipFill>
        <p:spPr>
          <a:xfrm>
            <a:off x="-1585598" y="2376144"/>
            <a:ext cx="1167241" cy="1800000"/>
          </a:xfrm>
          <a:prstGeom prst="rect">
            <a:avLst/>
          </a:prstGeom>
          <a:ln w="12700">
            <a:solidFill>
              <a:schemeClr val="tx1"/>
            </a:solidFill>
          </a:ln>
        </p:spPr>
      </p:pic>
      <p:pic>
        <p:nvPicPr>
          <p:cNvPr id="21" name="Picture 20"/>
          <p:cNvPicPr>
            <a:picLocks noChangeAspect="1"/>
          </p:cNvPicPr>
          <p:nvPr/>
        </p:nvPicPr>
        <p:blipFill>
          <a:blip r:embed="rId15"/>
          <a:stretch>
            <a:fillRect/>
          </a:stretch>
        </p:blipFill>
        <p:spPr>
          <a:xfrm>
            <a:off x="13534507" y="5055622"/>
            <a:ext cx="1168706" cy="1800000"/>
          </a:xfrm>
          <a:prstGeom prst="rect">
            <a:avLst/>
          </a:prstGeom>
          <a:ln w="12700">
            <a:solidFill>
              <a:schemeClr val="tx1"/>
            </a:solidFill>
          </a:ln>
        </p:spPr>
      </p:pic>
      <p:pic>
        <p:nvPicPr>
          <p:cNvPr id="23" name="Picture 22"/>
          <p:cNvPicPr>
            <a:picLocks noChangeAspect="1"/>
          </p:cNvPicPr>
          <p:nvPr/>
        </p:nvPicPr>
        <p:blipFill>
          <a:blip r:embed="rId16"/>
          <a:stretch>
            <a:fillRect/>
          </a:stretch>
        </p:blipFill>
        <p:spPr>
          <a:xfrm>
            <a:off x="13464139" y="5055622"/>
            <a:ext cx="1170926" cy="1800000"/>
          </a:xfrm>
          <a:prstGeom prst="rect">
            <a:avLst/>
          </a:prstGeom>
          <a:ln w="12700">
            <a:solidFill>
              <a:schemeClr val="tx1"/>
            </a:solidFill>
          </a:ln>
        </p:spPr>
      </p:pic>
      <p:pic>
        <p:nvPicPr>
          <p:cNvPr id="24" name="Picture 23"/>
          <p:cNvPicPr>
            <a:picLocks noChangeAspect="1"/>
          </p:cNvPicPr>
          <p:nvPr/>
        </p:nvPicPr>
        <p:blipFill>
          <a:blip r:embed="rId17"/>
          <a:stretch>
            <a:fillRect/>
          </a:stretch>
        </p:blipFill>
        <p:spPr>
          <a:xfrm>
            <a:off x="13511874" y="4993021"/>
            <a:ext cx="1165129" cy="1800000"/>
          </a:xfrm>
          <a:prstGeom prst="rect">
            <a:avLst/>
          </a:prstGeom>
          <a:ln w="12700">
            <a:solidFill>
              <a:schemeClr val="tx1"/>
            </a:solidFill>
          </a:ln>
        </p:spPr>
      </p:pic>
      <p:pic>
        <p:nvPicPr>
          <p:cNvPr id="26" name="Picture 25"/>
          <p:cNvPicPr>
            <a:picLocks noChangeAspect="1"/>
          </p:cNvPicPr>
          <p:nvPr/>
        </p:nvPicPr>
        <p:blipFill>
          <a:blip r:embed="rId18"/>
          <a:stretch>
            <a:fillRect/>
          </a:stretch>
        </p:blipFill>
        <p:spPr>
          <a:xfrm>
            <a:off x="-1705845" y="4452036"/>
            <a:ext cx="1168130" cy="1800000"/>
          </a:xfrm>
          <a:prstGeom prst="rect">
            <a:avLst/>
          </a:prstGeom>
          <a:ln w="12700">
            <a:solidFill>
              <a:schemeClr val="tx1"/>
            </a:solidFill>
          </a:ln>
        </p:spPr>
      </p:pic>
      <p:pic>
        <p:nvPicPr>
          <p:cNvPr id="27" name="Picture 26"/>
          <p:cNvPicPr>
            <a:picLocks noChangeAspect="1"/>
          </p:cNvPicPr>
          <p:nvPr/>
        </p:nvPicPr>
        <p:blipFill>
          <a:blip r:embed="rId19"/>
          <a:stretch>
            <a:fillRect/>
          </a:stretch>
        </p:blipFill>
        <p:spPr>
          <a:xfrm>
            <a:off x="-1644980" y="4397333"/>
            <a:ext cx="1166746" cy="1800000"/>
          </a:xfrm>
          <a:prstGeom prst="rect">
            <a:avLst/>
          </a:prstGeom>
          <a:ln w="12700">
            <a:solidFill>
              <a:schemeClr val="tx1"/>
            </a:solidFill>
          </a:ln>
        </p:spPr>
      </p:pic>
      <p:pic>
        <p:nvPicPr>
          <p:cNvPr id="28" name="Picture 27"/>
          <p:cNvPicPr>
            <a:picLocks noChangeAspect="1"/>
          </p:cNvPicPr>
          <p:nvPr/>
        </p:nvPicPr>
        <p:blipFill>
          <a:blip r:embed="rId20"/>
          <a:stretch>
            <a:fillRect/>
          </a:stretch>
        </p:blipFill>
        <p:spPr>
          <a:xfrm>
            <a:off x="-1661241" y="4392076"/>
            <a:ext cx="1167580" cy="1800000"/>
          </a:xfrm>
          <a:prstGeom prst="rect">
            <a:avLst/>
          </a:prstGeom>
          <a:ln w="12700">
            <a:solidFill>
              <a:schemeClr val="tx1"/>
            </a:solidFill>
          </a:ln>
        </p:spPr>
      </p:pic>
      <p:pic>
        <p:nvPicPr>
          <p:cNvPr id="29" name="Picture 28"/>
          <p:cNvPicPr>
            <a:picLocks noChangeAspect="1"/>
          </p:cNvPicPr>
          <p:nvPr/>
        </p:nvPicPr>
        <p:blipFill>
          <a:blip r:embed="rId21"/>
          <a:stretch>
            <a:fillRect/>
          </a:stretch>
        </p:blipFill>
        <p:spPr>
          <a:xfrm>
            <a:off x="-3915890" y="4784457"/>
            <a:ext cx="1167493" cy="1800000"/>
          </a:xfrm>
          <a:prstGeom prst="rect">
            <a:avLst/>
          </a:prstGeom>
          <a:ln>
            <a:solidFill>
              <a:schemeClr val="tx1">
                <a:alpha val="99000"/>
              </a:schemeClr>
            </a:solidFill>
          </a:ln>
        </p:spPr>
      </p:pic>
      <p:pic>
        <p:nvPicPr>
          <p:cNvPr id="31" name="Picture 30"/>
          <p:cNvPicPr>
            <a:picLocks noChangeAspect="1"/>
          </p:cNvPicPr>
          <p:nvPr/>
        </p:nvPicPr>
        <p:blipFill>
          <a:blip r:embed="rId22"/>
          <a:stretch>
            <a:fillRect/>
          </a:stretch>
        </p:blipFill>
        <p:spPr>
          <a:xfrm>
            <a:off x="-3915890" y="4784457"/>
            <a:ext cx="1171874" cy="1800000"/>
          </a:xfrm>
          <a:prstGeom prst="rect">
            <a:avLst/>
          </a:prstGeom>
          <a:ln w="12700">
            <a:solidFill>
              <a:schemeClr val="tx1"/>
            </a:solidFill>
          </a:ln>
        </p:spPr>
      </p:pic>
      <p:pic>
        <p:nvPicPr>
          <p:cNvPr id="32" name="Picture 31"/>
          <p:cNvPicPr>
            <a:picLocks noChangeAspect="1"/>
          </p:cNvPicPr>
          <p:nvPr/>
        </p:nvPicPr>
        <p:blipFill>
          <a:blip r:embed="rId23"/>
          <a:stretch>
            <a:fillRect/>
          </a:stretch>
        </p:blipFill>
        <p:spPr>
          <a:xfrm>
            <a:off x="-3915890" y="4784457"/>
            <a:ext cx="1168703" cy="1800000"/>
          </a:xfrm>
          <a:prstGeom prst="rect">
            <a:avLst/>
          </a:prstGeom>
          <a:ln>
            <a:solidFill>
              <a:schemeClr val="tx1">
                <a:alpha val="99000"/>
              </a:schemeClr>
            </a:solidFill>
          </a:ln>
        </p:spPr>
      </p:pic>
      <p:pic>
        <p:nvPicPr>
          <p:cNvPr id="33" name="Picture 32"/>
          <p:cNvPicPr>
            <a:picLocks noChangeAspect="1"/>
          </p:cNvPicPr>
          <p:nvPr/>
        </p:nvPicPr>
        <p:blipFill>
          <a:blip r:embed="rId24"/>
          <a:stretch>
            <a:fillRect/>
          </a:stretch>
        </p:blipFill>
        <p:spPr>
          <a:xfrm>
            <a:off x="12459795" y="1302116"/>
            <a:ext cx="1167877" cy="1800000"/>
          </a:xfrm>
          <a:prstGeom prst="rect">
            <a:avLst/>
          </a:prstGeom>
          <a:ln w="12700">
            <a:solidFill>
              <a:schemeClr val="tx1"/>
            </a:solidFill>
          </a:ln>
        </p:spPr>
      </p:pic>
      <p:pic>
        <p:nvPicPr>
          <p:cNvPr id="35" name="Picture 34"/>
          <p:cNvPicPr>
            <a:picLocks noChangeAspect="1"/>
          </p:cNvPicPr>
          <p:nvPr/>
        </p:nvPicPr>
        <p:blipFill>
          <a:blip r:embed="rId25"/>
          <a:stretch>
            <a:fillRect/>
          </a:stretch>
        </p:blipFill>
        <p:spPr>
          <a:xfrm>
            <a:off x="12362805" y="1322651"/>
            <a:ext cx="1171040" cy="1800000"/>
          </a:xfrm>
          <a:prstGeom prst="rect">
            <a:avLst/>
          </a:prstGeom>
          <a:ln w="12700">
            <a:solidFill>
              <a:schemeClr val="tx1"/>
            </a:solidFill>
          </a:ln>
        </p:spPr>
      </p:pic>
      <p:pic>
        <p:nvPicPr>
          <p:cNvPr id="36" name="Picture 35"/>
          <p:cNvPicPr>
            <a:picLocks noChangeAspect="1"/>
          </p:cNvPicPr>
          <p:nvPr/>
        </p:nvPicPr>
        <p:blipFill>
          <a:blip r:embed="rId26"/>
          <a:stretch>
            <a:fillRect/>
          </a:stretch>
        </p:blipFill>
        <p:spPr>
          <a:xfrm>
            <a:off x="12377864" y="1269514"/>
            <a:ext cx="1169184" cy="1800000"/>
          </a:xfrm>
          <a:prstGeom prst="rect">
            <a:avLst/>
          </a:prstGeom>
          <a:ln w="12700">
            <a:solidFill>
              <a:schemeClr val="tx1"/>
            </a:solidFill>
          </a:ln>
        </p:spPr>
      </p:pic>
      <p:pic>
        <p:nvPicPr>
          <p:cNvPr id="37" name="Picture 36"/>
          <p:cNvPicPr>
            <a:picLocks noChangeAspect="1"/>
          </p:cNvPicPr>
          <p:nvPr/>
        </p:nvPicPr>
        <p:blipFill>
          <a:blip r:embed="rId27"/>
          <a:stretch>
            <a:fillRect/>
          </a:stretch>
        </p:blipFill>
        <p:spPr>
          <a:xfrm>
            <a:off x="14883849" y="2244211"/>
            <a:ext cx="1165840" cy="1800000"/>
          </a:xfrm>
          <a:prstGeom prst="rect">
            <a:avLst/>
          </a:prstGeom>
          <a:ln w="12700">
            <a:solidFill>
              <a:schemeClr val="tx1"/>
            </a:solidFill>
          </a:ln>
        </p:spPr>
      </p:pic>
      <p:pic>
        <p:nvPicPr>
          <p:cNvPr id="39" name="Picture 38"/>
          <p:cNvPicPr>
            <a:picLocks noChangeAspect="1"/>
          </p:cNvPicPr>
          <p:nvPr/>
        </p:nvPicPr>
        <p:blipFill>
          <a:blip r:embed="rId28"/>
          <a:stretch>
            <a:fillRect/>
          </a:stretch>
        </p:blipFill>
        <p:spPr>
          <a:xfrm>
            <a:off x="14883849" y="2244211"/>
            <a:ext cx="1167852" cy="1800000"/>
          </a:xfrm>
          <a:prstGeom prst="rect">
            <a:avLst/>
          </a:prstGeom>
          <a:ln w="12700">
            <a:solidFill>
              <a:schemeClr val="tx1"/>
            </a:solidFill>
          </a:ln>
        </p:spPr>
      </p:pic>
      <p:pic>
        <p:nvPicPr>
          <p:cNvPr id="40" name="Picture 39"/>
          <p:cNvPicPr>
            <a:picLocks noChangeAspect="1"/>
          </p:cNvPicPr>
          <p:nvPr/>
        </p:nvPicPr>
        <p:blipFill>
          <a:blip r:embed="rId29"/>
          <a:stretch>
            <a:fillRect/>
          </a:stretch>
        </p:blipFill>
        <p:spPr>
          <a:xfrm>
            <a:off x="14876660" y="2244211"/>
            <a:ext cx="1169075" cy="1800000"/>
          </a:xfrm>
          <a:prstGeom prst="rect">
            <a:avLst/>
          </a:prstGeom>
          <a:ln w="12700">
            <a:solidFill>
              <a:schemeClr val="tx1"/>
            </a:solidFill>
          </a:ln>
        </p:spPr>
      </p:pic>
      <p:pic>
        <p:nvPicPr>
          <p:cNvPr id="41" name="Picture 40"/>
          <p:cNvPicPr>
            <a:picLocks noChangeAspect="1"/>
          </p:cNvPicPr>
          <p:nvPr/>
        </p:nvPicPr>
        <p:blipFill>
          <a:blip r:embed="rId30"/>
          <a:stretch>
            <a:fillRect/>
          </a:stretch>
        </p:blipFill>
        <p:spPr>
          <a:xfrm>
            <a:off x="14982075" y="4463962"/>
            <a:ext cx="1166887" cy="1800000"/>
          </a:xfrm>
          <a:prstGeom prst="rect">
            <a:avLst/>
          </a:prstGeom>
          <a:ln w="12700">
            <a:solidFill>
              <a:schemeClr val="tx1"/>
            </a:solidFill>
          </a:ln>
        </p:spPr>
      </p:pic>
      <p:pic>
        <p:nvPicPr>
          <p:cNvPr id="43" name="Picture 42"/>
          <p:cNvPicPr>
            <a:picLocks noChangeAspect="1"/>
          </p:cNvPicPr>
          <p:nvPr/>
        </p:nvPicPr>
        <p:blipFill>
          <a:blip r:embed="rId31"/>
          <a:stretch>
            <a:fillRect/>
          </a:stretch>
        </p:blipFill>
        <p:spPr>
          <a:xfrm>
            <a:off x="14847906" y="4459758"/>
            <a:ext cx="1167241" cy="1800000"/>
          </a:xfrm>
          <a:prstGeom prst="rect">
            <a:avLst/>
          </a:prstGeom>
          <a:ln>
            <a:solidFill>
              <a:schemeClr val="tx1">
                <a:alpha val="99000"/>
              </a:schemeClr>
            </a:solidFill>
          </a:ln>
        </p:spPr>
      </p:pic>
      <p:pic>
        <p:nvPicPr>
          <p:cNvPr id="44" name="Picture 43"/>
          <p:cNvPicPr>
            <a:picLocks noChangeAspect="1"/>
          </p:cNvPicPr>
          <p:nvPr/>
        </p:nvPicPr>
        <p:blipFill>
          <a:blip r:embed="rId32"/>
          <a:stretch>
            <a:fillRect/>
          </a:stretch>
        </p:blipFill>
        <p:spPr>
          <a:xfrm>
            <a:off x="14961773" y="4425917"/>
            <a:ext cx="1167493" cy="1800000"/>
          </a:xfrm>
          <a:prstGeom prst="rect">
            <a:avLst/>
          </a:prstGeom>
          <a:ln>
            <a:solidFill>
              <a:schemeClr val="tx1">
                <a:alpha val="99000"/>
              </a:schemeClr>
            </a:solidFill>
          </a:ln>
        </p:spPr>
      </p:pic>
      <p:pic>
        <p:nvPicPr>
          <p:cNvPr id="46" name="Picture 45"/>
          <p:cNvPicPr>
            <a:picLocks noChangeAspect="1"/>
          </p:cNvPicPr>
          <p:nvPr/>
        </p:nvPicPr>
        <p:blipFill>
          <a:blip r:embed="rId33"/>
          <a:stretch>
            <a:fillRect/>
          </a:stretch>
        </p:blipFill>
        <p:spPr>
          <a:xfrm>
            <a:off x="-4217018" y="2344251"/>
            <a:ext cx="1197165" cy="1836408"/>
          </a:xfrm>
          <a:prstGeom prst="rect">
            <a:avLst/>
          </a:prstGeom>
          <a:ln w="12700">
            <a:solidFill>
              <a:schemeClr val="tx1"/>
            </a:solidFill>
          </a:ln>
        </p:spPr>
      </p:pic>
      <p:pic>
        <p:nvPicPr>
          <p:cNvPr id="47" name="Picture 46"/>
          <p:cNvPicPr>
            <a:picLocks noChangeAspect="1"/>
          </p:cNvPicPr>
          <p:nvPr/>
        </p:nvPicPr>
        <p:blipFill>
          <a:blip r:embed="rId34"/>
          <a:stretch>
            <a:fillRect/>
          </a:stretch>
        </p:blipFill>
        <p:spPr>
          <a:xfrm>
            <a:off x="12371148" y="3261121"/>
            <a:ext cx="1197165" cy="1836408"/>
          </a:xfrm>
          <a:prstGeom prst="rect">
            <a:avLst/>
          </a:prstGeom>
          <a:noFill/>
          <a:ln w="12700">
            <a:solidFill>
              <a:schemeClr val="tx1"/>
            </a:solidFill>
          </a:ln>
        </p:spPr>
      </p:pic>
      <p:pic>
        <p:nvPicPr>
          <p:cNvPr id="48" name="Picture 47"/>
          <p:cNvPicPr>
            <a:picLocks noChangeAspect="1"/>
          </p:cNvPicPr>
          <p:nvPr/>
        </p:nvPicPr>
        <p:blipFill>
          <a:blip r:embed="rId35"/>
          <a:stretch>
            <a:fillRect/>
          </a:stretch>
        </p:blipFill>
        <p:spPr>
          <a:xfrm>
            <a:off x="-1711600" y="353900"/>
            <a:ext cx="1179640" cy="1836408"/>
          </a:xfrm>
          <a:prstGeom prst="rect">
            <a:avLst/>
          </a:prstGeom>
          <a:solidFill>
            <a:schemeClr val="bg1"/>
          </a:solidFill>
          <a:ln w="12700">
            <a:solidFill>
              <a:schemeClr val="tx1"/>
            </a:solidFill>
          </a:ln>
        </p:spPr>
      </p:pic>
      <p:pic>
        <p:nvPicPr>
          <p:cNvPr id="49" name="Picture 48"/>
          <p:cNvPicPr>
            <a:picLocks noChangeAspect="1"/>
          </p:cNvPicPr>
          <p:nvPr/>
        </p:nvPicPr>
        <p:blipFill>
          <a:blip r:embed="rId36"/>
          <a:stretch>
            <a:fillRect/>
          </a:stretch>
        </p:blipFill>
        <p:spPr>
          <a:xfrm>
            <a:off x="-1607164" y="2383333"/>
            <a:ext cx="1205101" cy="1800000"/>
          </a:xfrm>
          <a:prstGeom prst="rect">
            <a:avLst/>
          </a:prstGeom>
          <a:ln w="12700">
            <a:solidFill>
              <a:schemeClr val="tx1"/>
            </a:solidFill>
          </a:ln>
        </p:spPr>
      </p:pic>
      <p:pic>
        <p:nvPicPr>
          <p:cNvPr id="50" name="Picture 49"/>
          <p:cNvPicPr>
            <a:picLocks noChangeAspect="1"/>
          </p:cNvPicPr>
          <p:nvPr/>
        </p:nvPicPr>
        <p:blipFill>
          <a:blip r:embed="rId37"/>
          <a:stretch>
            <a:fillRect/>
          </a:stretch>
        </p:blipFill>
        <p:spPr>
          <a:xfrm>
            <a:off x="13504783" y="5012741"/>
            <a:ext cx="1216716" cy="1800000"/>
          </a:xfrm>
          <a:prstGeom prst="rect">
            <a:avLst/>
          </a:prstGeom>
          <a:ln w="12700">
            <a:solidFill>
              <a:schemeClr val="tx1"/>
            </a:solidFill>
          </a:ln>
        </p:spPr>
      </p:pic>
      <p:pic>
        <p:nvPicPr>
          <p:cNvPr id="51" name="Picture 50"/>
          <p:cNvPicPr>
            <a:picLocks noChangeAspect="1"/>
          </p:cNvPicPr>
          <p:nvPr/>
        </p:nvPicPr>
        <p:blipFill>
          <a:blip r:embed="rId38"/>
          <a:stretch>
            <a:fillRect/>
          </a:stretch>
        </p:blipFill>
        <p:spPr>
          <a:xfrm>
            <a:off x="-1688649" y="4397170"/>
            <a:ext cx="1202702" cy="1857494"/>
          </a:xfrm>
          <a:prstGeom prst="rect">
            <a:avLst/>
          </a:prstGeom>
          <a:ln w="12700">
            <a:solidFill>
              <a:schemeClr val="tx1"/>
            </a:solidFill>
          </a:ln>
        </p:spPr>
      </p:pic>
      <p:pic>
        <p:nvPicPr>
          <p:cNvPr id="52" name="Picture 51"/>
          <p:cNvPicPr>
            <a:picLocks noChangeAspect="1"/>
          </p:cNvPicPr>
          <p:nvPr/>
        </p:nvPicPr>
        <p:blipFill>
          <a:blip r:embed="rId39"/>
          <a:stretch>
            <a:fillRect/>
          </a:stretch>
        </p:blipFill>
        <p:spPr>
          <a:xfrm>
            <a:off x="-3930268" y="4770080"/>
            <a:ext cx="1186261" cy="1816947"/>
          </a:xfrm>
          <a:prstGeom prst="rect">
            <a:avLst/>
          </a:prstGeom>
          <a:ln w="12700">
            <a:solidFill>
              <a:schemeClr val="tx1"/>
            </a:solidFill>
          </a:ln>
        </p:spPr>
      </p:pic>
      <p:pic>
        <p:nvPicPr>
          <p:cNvPr id="53" name="Picture 52"/>
          <p:cNvPicPr>
            <a:picLocks noChangeAspect="1"/>
          </p:cNvPicPr>
          <p:nvPr/>
        </p:nvPicPr>
        <p:blipFill>
          <a:blip r:embed="rId40"/>
          <a:stretch>
            <a:fillRect/>
          </a:stretch>
        </p:blipFill>
        <p:spPr>
          <a:xfrm>
            <a:off x="12420231" y="1195799"/>
            <a:ext cx="1230871" cy="1867683"/>
          </a:xfrm>
          <a:prstGeom prst="rect">
            <a:avLst/>
          </a:prstGeom>
          <a:ln w="12700">
            <a:solidFill>
              <a:schemeClr val="tx1"/>
            </a:solidFill>
          </a:ln>
        </p:spPr>
      </p:pic>
      <p:pic>
        <p:nvPicPr>
          <p:cNvPr id="54" name="Picture 53"/>
          <p:cNvPicPr>
            <a:picLocks noChangeAspect="1"/>
          </p:cNvPicPr>
          <p:nvPr/>
        </p:nvPicPr>
        <p:blipFill>
          <a:blip r:embed="rId41"/>
          <a:stretch>
            <a:fillRect/>
          </a:stretch>
        </p:blipFill>
        <p:spPr>
          <a:xfrm>
            <a:off x="14847906" y="2172324"/>
            <a:ext cx="1239478" cy="1867683"/>
          </a:xfrm>
          <a:prstGeom prst="rect">
            <a:avLst/>
          </a:prstGeom>
          <a:ln w="12700">
            <a:solidFill>
              <a:schemeClr val="tx1"/>
            </a:solidFill>
          </a:ln>
        </p:spPr>
      </p:pic>
      <p:pic>
        <p:nvPicPr>
          <p:cNvPr id="55" name="Picture 54"/>
          <p:cNvPicPr>
            <a:picLocks noChangeAspect="1"/>
          </p:cNvPicPr>
          <p:nvPr/>
        </p:nvPicPr>
        <p:blipFill>
          <a:blip r:embed="rId42"/>
          <a:stretch>
            <a:fillRect/>
          </a:stretch>
        </p:blipFill>
        <p:spPr>
          <a:xfrm>
            <a:off x="14883849" y="4392076"/>
            <a:ext cx="1245771" cy="1867683"/>
          </a:xfrm>
          <a:prstGeom prst="rect">
            <a:avLst/>
          </a:prstGeom>
          <a:ln w="12700">
            <a:solidFill>
              <a:schemeClr val="tx1"/>
            </a:solidFill>
          </a:ln>
        </p:spPr>
      </p:pic>
      <p:sp>
        <p:nvSpPr>
          <p:cNvPr id="58" name="Rounded Rectangular Callout 57"/>
          <p:cNvSpPr/>
          <p:nvPr/>
        </p:nvSpPr>
        <p:spPr>
          <a:xfrm>
            <a:off x="12919658" y="36736"/>
            <a:ext cx="1633643" cy="870911"/>
          </a:xfrm>
          <a:prstGeom prst="wedgeRoundRectCallout">
            <a:avLst>
              <a:gd name="adj1" fmla="val -18273"/>
              <a:gd name="adj2" fmla="val 71884"/>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cards to make the path.</a:t>
            </a:r>
            <a:endParaRPr lang="en-CA" b="1" dirty="0"/>
          </a:p>
        </p:txBody>
      </p:sp>
      <p:sp>
        <p:nvSpPr>
          <p:cNvPr id="59" name="Rounded Rectangular Callout 58"/>
          <p:cNvSpPr/>
          <p:nvPr/>
        </p:nvSpPr>
        <p:spPr>
          <a:xfrm>
            <a:off x="-4217018" y="362131"/>
            <a:ext cx="1633643" cy="870911"/>
          </a:xfrm>
          <a:prstGeom prst="wedgeRoundRectCallout">
            <a:avLst>
              <a:gd name="adj1" fmla="val 41605"/>
              <a:gd name="adj2" fmla="val 84092"/>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cards to make the path.</a:t>
            </a:r>
            <a:endParaRPr lang="en-CA" b="1" dirty="0"/>
          </a:p>
        </p:txBody>
      </p:sp>
      <p:sp>
        <p:nvSpPr>
          <p:cNvPr id="6" name="Rectangle 5"/>
          <p:cNvSpPr/>
          <p:nvPr/>
        </p:nvSpPr>
        <p:spPr>
          <a:xfrm>
            <a:off x="1998775" y="-10708"/>
            <a:ext cx="738638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Make Two Number Paths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5" name="TextBox 44"/>
          <p:cNvSpPr txBox="1"/>
          <p:nvPr/>
        </p:nvSpPr>
        <p:spPr>
          <a:xfrm>
            <a:off x="83301" y="797586"/>
            <a:ext cx="11625943" cy="1754326"/>
          </a:xfrm>
          <a:prstGeom prst="rect">
            <a:avLst/>
          </a:prstGeom>
          <a:noFill/>
        </p:spPr>
        <p:txBody>
          <a:bodyPr wrap="square" rtlCol="0">
            <a:spAutoFit/>
          </a:bodyPr>
          <a:lstStyle/>
          <a:p>
            <a:r>
              <a:rPr lang="en-CA" dirty="0" smtClean="0"/>
              <a:t>Directions:  Make 2 Number Paths</a:t>
            </a:r>
          </a:p>
          <a:p>
            <a:pPr marL="342900" indent="-342900">
              <a:buAutoNum type="arabicPeriod"/>
            </a:pPr>
            <a:r>
              <a:rPr lang="en-CA" dirty="0" smtClean="0"/>
              <a:t>They could be of the same representation or a mix of different representations.  (For example, the path could be all ten  frames or mix of ten frames, dot cards, finger patterns and numerals. </a:t>
            </a:r>
          </a:p>
          <a:p>
            <a:pPr marL="342900" indent="-342900">
              <a:buAutoNum type="arabicPeriod" startAt="2"/>
            </a:pPr>
            <a:r>
              <a:rPr lang="en-CA" dirty="0" smtClean="0"/>
              <a:t>Use math words such as benchmark, count-on, more than, and less than as you build your number path.</a:t>
            </a:r>
          </a:p>
          <a:p>
            <a:pPr marL="342900" indent="-342900">
              <a:buAutoNum type="arabicPeriod" startAt="2"/>
            </a:pPr>
            <a:r>
              <a:rPr lang="en-CA" dirty="0" smtClean="0"/>
              <a:t>Take a picture of your number path or make a video of you making and explaining  how you made your number path to your teacher. </a:t>
            </a:r>
            <a:endParaRPr lang="en-CA" dirty="0"/>
          </a:p>
        </p:txBody>
      </p:sp>
    </p:spTree>
    <p:extLst>
      <p:ext uri="{BB962C8B-B14F-4D97-AF65-F5344CB8AC3E}">
        <p14:creationId xmlns:p14="http://schemas.microsoft.com/office/powerpoint/2010/main" val="11239400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Debrief and Consolidation</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Opening Routine</a:t>
            </a: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Cavolini"/>
                <a:ea typeface="+mn-ea"/>
                <a:cs typeface="Cavolini"/>
              </a:rPr>
              <a:t>Day 2</a:t>
            </a: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2958345"/>
            <a:ext cx="2915605" cy="13849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rPr>
              <a:t>Story</a:t>
            </a: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prstClr val="black"/>
                </a:solidFill>
                <a:latin typeface="Bradley Hand" pitchFamily="2" charset="77"/>
              </a:rPr>
              <a:t>Ten Flashing Fireflies</a:t>
            </a:r>
            <a:r>
              <a:rPr kumimoji="0" lang="en-US" sz="2800" b="0" i="0" u="none" strike="noStrike" kern="1200" cap="none" spc="0" normalizeH="0" noProof="0" dirty="0" smtClean="0">
                <a:ln>
                  <a:noFill/>
                </a:ln>
                <a:solidFill>
                  <a:prstClr val="black"/>
                </a:solidFill>
                <a:effectLst/>
                <a:uLnTx/>
                <a:uFillTx/>
                <a:latin typeface="Bradley Hand" pitchFamily="2" charset="77"/>
                <a:ea typeface="+mn-ea"/>
                <a:cs typeface="+mn-cs"/>
              </a:rPr>
              <a:t>  </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4" name="TextBox 13">
            <a:extLst>
              <a:ext uri="{FF2B5EF4-FFF2-40B4-BE49-F238E27FC236}">
                <a16:creationId xmlns:a16="http://schemas.microsoft.com/office/drawing/2014/main" id="{C65C62B4-EBD6-9748-B921-5987D891F189}"/>
              </a:ext>
            </a:extLst>
          </p:cNvPr>
          <p:cNvSpPr txBox="1"/>
          <p:nvPr/>
        </p:nvSpPr>
        <p:spPr>
          <a:xfrm>
            <a:off x="754054" y="2560927"/>
            <a:ext cx="2915605" cy="2246769"/>
          </a:xfrm>
          <a:prstGeom prst="rect">
            <a:avLst/>
          </a:prstGeom>
          <a:noFill/>
        </p:spPr>
        <p:txBody>
          <a:bodyPr wrap="square" rtlCol="0" anchor="ctr">
            <a:spAutoFit/>
          </a:bodyPr>
          <a:lstStyle/>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rPr>
              <a:t>What do you notice?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rPr>
              <a:t>What do you wonder</a:t>
            </a: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 Same and Different</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7" name="TextBox 16">
            <a:extLst>
              <a:ext uri="{FF2B5EF4-FFF2-40B4-BE49-F238E27FC236}">
                <a16:creationId xmlns:a16="http://schemas.microsoft.com/office/drawing/2014/main" id="{C65C62B4-EBD6-9748-B921-5987D891F189}"/>
              </a:ext>
            </a:extLst>
          </p:cNvPr>
          <p:cNvSpPr txBox="1"/>
          <p:nvPr/>
        </p:nvSpPr>
        <p:spPr>
          <a:xfrm>
            <a:off x="8446278" y="3078529"/>
            <a:ext cx="2915605"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Model</a:t>
            </a:r>
            <a:r>
              <a:rPr kumimoji="0" lang="en-US" sz="2800" b="0" i="0" u="none" strike="noStrike" kern="1200" cap="none" spc="0" normalizeH="0" noProof="0" dirty="0" smtClean="0">
                <a:ln>
                  <a:noFill/>
                </a:ln>
                <a:solidFill>
                  <a:prstClr val="black"/>
                </a:solidFill>
                <a:effectLst/>
                <a:uLnTx/>
                <a:uFillTx/>
                <a:latin typeface="Bradley Hand" pitchFamily="2" charset="77"/>
                <a:ea typeface="+mn-ea"/>
                <a:cs typeface="+mn-cs"/>
              </a:rPr>
              <a:t> the Story: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noProof="0" dirty="0" smtClean="0">
                <a:solidFill>
                  <a:prstClr val="black"/>
                </a:solidFill>
                <a:latin typeface="Bradley Hand" pitchFamily="2" charset="77"/>
              </a:rPr>
              <a:t>Show Ten</a:t>
            </a:r>
            <a:endParaRPr kumimoji="0" lang="en-US" sz="2800" b="0" i="0" u="none" strike="noStrike" kern="1200" cap="none" spc="0" normalizeH="0" noProof="0" dirty="0" smtClean="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54162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Title 1"/>
          <p:cNvSpPr txBox="1">
            <a:spLocks/>
          </p:cNvSpPr>
          <p:nvPr/>
        </p:nvSpPr>
        <p:spPr>
          <a:xfrm>
            <a:off x="1154399" y="652770"/>
            <a:ext cx="9601200" cy="1485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smtClean="0"/>
              <a:t>What do you notice?</a:t>
            </a:r>
          </a:p>
          <a:p>
            <a:r>
              <a:rPr lang="en-CA" dirty="0" smtClean="0"/>
              <a:t>What do you wonder?</a:t>
            </a:r>
            <a:endParaRPr lang="en-CA" dirty="0"/>
          </a:p>
        </p:txBody>
      </p:sp>
      <p:pic>
        <p:nvPicPr>
          <p:cNvPr id="10" name="Picture 9"/>
          <p:cNvPicPr>
            <a:picLocks noChangeAspect="1"/>
          </p:cNvPicPr>
          <p:nvPr/>
        </p:nvPicPr>
        <p:blipFill>
          <a:blip r:embed="rId3"/>
          <a:stretch>
            <a:fillRect/>
          </a:stretch>
        </p:blipFill>
        <p:spPr>
          <a:xfrm>
            <a:off x="6418952" y="1958698"/>
            <a:ext cx="3341478" cy="4357477"/>
          </a:xfrm>
          <a:prstGeom prst="rect">
            <a:avLst/>
          </a:prstGeom>
        </p:spPr>
      </p:pic>
      <p:pic>
        <p:nvPicPr>
          <p:cNvPr id="11" name="Picture 10"/>
          <p:cNvPicPr>
            <a:picLocks noChangeAspect="1"/>
          </p:cNvPicPr>
          <p:nvPr/>
        </p:nvPicPr>
        <p:blipFill>
          <a:blip r:embed="rId4"/>
          <a:stretch>
            <a:fillRect/>
          </a:stretch>
        </p:blipFill>
        <p:spPr>
          <a:xfrm>
            <a:off x="1615868" y="1958699"/>
            <a:ext cx="3284259" cy="4222740"/>
          </a:xfrm>
          <a:prstGeom prst="rect">
            <a:avLst/>
          </a:prstGeom>
        </p:spPr>
      </p:pic>
      <p:sp>
        <p:nvSpPr>
          <p:cNvPr id="6" name="TextBox 5">
            <a:extLst>
              <a:ext uri="{FF2B5EF4-FFF2-40B4-BE49-F238E27FC236}">
                <a16:creationId xmlns:a16="http://schemas.microsoft.com/office/drawing/2014/main" id="{5426E6A3-570D-9245-B1C4-C4CA4683A894}"/>
              </a:ext>
            </a:extLst>
          </p:cNvPr>
          <p:cNvSpPr txBox="1"/>
          <p:nvPr/>
        </p:nvSpPr>
        <p:spPr>
          <a:xfrm>
            <a:off x="933475" y="142220"/>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8" name="Rectangle 26">
            <a:extLst>
              <a:ext uri="{FF2B5EF4-FFF2-40B4-BE49-F238E27FC236}">
                <a16:creationId xmlns:a16="http://schemas.microsoft.com/office/drawing/2014/main" id="{2FFE1002-E844-3642-A0B9-10BEEFD39A80}"/>
              </a:ext>
            </a:extLst>
          </p:cNvPr>
          <p:cNvSpPr/>
          <p:nvPr/>
        </p:nvSpPr>
        <p:spPr>
          <a:xfrm>
            <a:off x="97043" y="-6299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36875507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Title 1"/>
          <p:cNvSpPr txBox="1">
            <a:spLocks/>
          </p:cNvSpPr>
          <p:nvPr/>
        </p:nvSpPr>
        <p:spPr>
          <a:xfrm>
            <a:off x="620175" y="1116858"/>
            <a:ext cx="11907519" cy="1485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000" dirty="0" smtClean="0"/>
              <a:t>How are the two pictures mathematically the same?</a:t>
            </a:r>
          </a:p>
          <a:p>
            <a:r>
              <a:rPr lang="en-CA" sz="4000" dirty="0" smtClean="0"/>
              <a:t>How are the two pictures </a:t>
            </a:r>
            <a:r>
              <a:rPr lang="en-CA" sz="4000" dirty="0"/>
              <a:t>mathematically </a:t>
            </a:r>
            <a:r>
              <a:rPr lang="en-CA" sz="4000" dirty="0" smtClean="0"/>
              <a:t>different?</a:t>
            </a:r>
            <a:endParaRPr lang="en-CA" sz="4000" dirty="0"/>
          </a:p>
        </p:txBody>
      </p:sp>
      <p:pic>
        <p:nvPicPr>
          <p:cNvPr id="6" name="Picture 5"/>
          <p:cNvPicPr>
            <a:picLocks noChangeAspect="1"/>
          </p:cNvPicPr>
          <p:nvPr/>
        </p:nvPicPr>
        <p:blipFill>
          <a:blip r:embed="rId3"/>
          <a:stretch>
            <a:fillRect/>
          </a:stretch>
        </p:blipFill>
        <p:spPr>
          <a:xfrm>
            <a:off x="6573935" y="2397541"/>
            <a:ext cx="3341478" cy="4357477"/>
          </a:xfrm>
          <a:prstGeom prst="rect">
            <a:avLst/>
          </a:prstGeom>
        </p:spPr>
      </p:pic>
      <p:pic>
        <p:nvPicPr>
          <p:cNvPr id="8" name="Picture 7"/>
          <p:cNvPicPr>
            <a:picLocks noChangeAspect="1"/>
          </p:cNvPicPr>
          <p:nvPr/>
        </p:nvPicPr>
        <p:blipFill>
          <a:blip r:embed="rId4"/>
          <a:stretch>
            <a:fillRect/>
          </a:stretch>
        </p:blipFill>
        <p:spPr>
          <a:xfrm>
            <a:off x="1615868" y="2397541"/>
            <a:ext cx="3284259" cy="4222740"/>
          </a:xfrm>
          <a:prstGeom prst="rect">
            <a:avLst/>
          </a:prstGeom>
        </p:spPr>
      </p:pic>
      <p:sp>
        <p:nvSpPr>
          <p:cNvPr id="9" name="TextBox 8">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10"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939047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751999" y="-64006"/>
            <a:ext cx="10484570" cy="119450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200" b="1" i="0" u="none" strike="noStrike" kern="1200" cap="none" spc="0" normalizeH="0" baseline="0" noProof="0" dirty="0" smtClean="0">
                <a:ln>
                  <a:noFill/>
                </a:ln>
                <a:solidFill>
                  <a:srgbClr val="70AD47"/>
                </a:solidFill>
                <a:effectLst/>
                <a:uLnTx/>
                <a:uFillTx/>
                <a:latin typeface="Montserrat" panose="020B0604020202020204" charset="0"/>
                <a:cs typeface="Arial"/>
                <a:sym typeface="Arial"/>
              </a:rPr>
              <a:t>Materials</a:t>
            </a:r>
            <a:endParaRPr kumimoji="0" lang="en-CA" sz="3200" b="1" i="0" u="none" strike="noStrike" kern="1200" cap="none" spc="0" normalizeH="0" baseline="0" noProof="0" dirty="0">
              <a:ln>
                <a:noFill/>
              </a:ln>
              <a:solidFill>
                <a:srgbClr val="70AD47"/>
              </a:solidFill>
              <a:effectLst/>
              <a:uLnTx/>
              <a:uFillTx/>
              <a:latin typeface="Montserrat" panose="020B0604020202020204" charset="0"/>
              <a:cs typeface="Arial"/>
              <a:sym typeface="Arial"/>
            </a:endParaRPr>
          </a:p>
        </p:txBody>
      </p:sp>
      <p:sp>
        <p:nvSpPr>
          <p:cNvPr id="5" name="TextBox 4"/>
          <p:cNvSpPr txBox="1"/>
          <p:nvPr/>
        </p:nvSpPr>
        <p:spPr>
          <a:xfrm>
            <a:off x="400307" y="1130502"/>
            <a:ext cx="11545508" cy="57554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dirty="0" smtClean="0">
                <a:ln>
                  <a:noFill/>
                </a:ln>
                <a:solidFill>
                  <a:prstClr val="black"/>
                </a:solidFill>
                <a:effectLst/>
                <a:uLnTx/>
                <a:uFillTx/>
                <a:latin typeface="Calibri"/>
                <a:ea typeface="+mn-ea"/>
                <a:cs typeface="+mn-cs"/>
              </a:rPr>
              <a:t>The PowerPoint, project </a:t>
            </a:r>
            <a:r>
              <a:rPr kumimoji="0" lang="en-CA" sz="2000" b="0" i="0" u="none" strike="noStrike" kern="1200" cap="none" spc="0" normalizeH="0" baseline="0" noProof="0" dirty="0">
                <a:ln>
                  <a:noFill/>
                </a:ln>
                <a:solidFill>
                  <a:prstClr val="black"/>
                </a:solidFill>
                <a:effectLst/>
                <a:uLnTx/>
                <a:uFillTx/>
                <a:latin typeface="Calibri"/>
                <a:ea typeface="+mn-ea"/>
                <a:cs typeface="+mn-cs"/>
              </a:rPr>
              <a:t>i</a:t>
            </a:r>
            <a:r>
              <a:rPr kumimoji="0" lang="en-CA" sz="2000" b="0" i="0" u="none" strike="noStrike" kern="1200" cap="none" spc="0" normalizeH="0" baseline="0" noProof="0" dirty="0" smtClean="0">
                <a:ln>
                  <a:noFill/>
                </a:ln>
                <a:solidFill>
                  <a:prstClr val="black"/>
                </a:solidFill>
                <a:effectLst/>
                <a:uLnTx/>
                <a:uFillTx/>
                <a:latin typeface="Calibri"/>
                <a:ea typeface="+mn-ea"/>
                <a:cs typeface="+mn-cs"/>
              </a:rPr>
              <a:t>nstructions and rubric.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It is highly recommended that if this is the first-time students are experiencing virtual learning, allow them time to "play". This allows for the opportunity to explore and have fun with the tools BEFORE they will be required to use them purposefully.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Students will be virtually using tool on the PowerPoint. Hands-on materials are ideal. Significant learning occurs when students can build and visualize different representations of mathematics.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If School Divisions have another platform for delivering online instruction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ie</a:t>
            </a:r>
            <a:r>
              <a:rPr kumimoji="0" lang="en-US" sz="2000" b="0" i="0" u="none" strike="noStrike" kern="1200" cap="none" spc="0" normalizeH="0" baseline="0" noProof="0" dirty="0">
                <a:ln>
                  <a:noFill/>
                </a:ln>
                <a:solidFill>
                  <a:prstClr val="black"/>
                </a:solidFill>
                <a:effectLst/>
                <a:uLnTx/>
                <a:uFillTx/>
                <a:latin typeface="Calibri"/>
                <a:ea typeface="+mn-ea"/>
                <a:cs typeface="+mn-cs"/>
              </a:rPr>
              <a:t> See Saw, Google Classrooms), asynchronous tasks can be uploaded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there.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Collection of counting items.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Deck of playing cards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Caterpillar</a:t>
            </a:r>
            <a:r>
              <a:rPr kumimoji="0" lang="en-US" sz="2000" b="0" i="0" u="none" strike="noStrike" kern="1200" cap="none" spc="0" normalizeH="0" noProof="0" dirty="0" smtClean="0">
                <a:ln>
                  <a:noFill/>
                </a:ln>
                <a:solidFill>
                  <a:prstClr val="black"/>
                </a:solidFill>
                <a:effectLst/>
                <a:uLnTx/>
                <a:uFillTx/>
                <a:latin typeface="Calibri"/>
                <a:ea typeface="+mn-ea"/>
                <a:cs typeface="+mn-cs"/>
              </a:rPr>
              <a:t> Make 10 Games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04347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7" name="YXCHLDAhxmg"/>
          <p:cNvPicPr>
            <a:picLocks noRot="1" noChangeAspect="1"/>
          </p:cNvPicPr>
          <p:nvPr>
            <a:videoFile r:link="rId1"/>
          </p:nvPr>
        </p:nvPicPr>
        <p:blipFill>
          <a:blip r:embed="rId4"/>
          <a:stretch>
            <a:fillRect/>
          </a:stretch>
        </p:blipFill>
        <p:spPr>
          <a:xfrm>
            <a:off x="1613464" y="1505073"/>
            <a:ext cx="8575161" cy="4823529"/>
          </a:xfrm>
          <a:prstGeom prst="rect">
            <a:avLst/>
          </a:prstGeom>
        </p:spPr>
      </p:pic>
      <p:sp>
        <p:nvSpPr>
          <p:cNvPr id="8" name="TextBox 7"/>
          <p:cNvSpPr txBox="1"/>
          <p:nvPr/>
        </p:nvSpPr>
        <p:spPr>
          <a:xfrm>
            <a:off x="1036958" y="6415024"/>
            <a:ext cx="10095722" cy="646331"/>
          </a:xfrm>
          <a:prstGeom prst="rect">
            <a:avLst/>
          </a:prstGeom>
          <a:noFill/>
        </p:spPr>
        <p:txBody>
          <a:bodyPr wrap="square" rtlCol="0">
            <a:spAutoFit/>
          </a:bodyPr>
          <a:lstStyle/>
          <a:p>
            <a:r>
              <a:rPr lang="en-CA" i="1" dirty="0" smtClean="0"/>
              <a:t>Ten Flashing Fireflies </a:t>
            </a:r>
            <a:r>
              <a:rPr lang="en-CA" dirty="0" smtClean="0"/>
              <a:t>by Philemon, North-South </a:t>
            </a:r>
            <a:r>
              <a:rPr lang="en-CA" dirty="0"/>
              <a:t>Books, </a:t>
            </a:r>
            <a:r>
              <a:rPr lang="en-CA" dirty="0" smtClean="0"/>
              <a:t>1995  ISBN:  </a:t>
            </a:r>
            <a:r>
              <a:rPr lang="en-CA" dirty="0"/>
              <a:t>1558584218, 9781558584211</a:t>
            </a:r>
          </a:p>
          <a:p>
            <a:endParaRPr lang="en-CA" dirty="0"/>
          </a:p>
        </p:txBody>
      </p:sp>
      <p:sp>
        <p:nvSpPr>
          <p:cNvPr id="10" name="Rectangle: Rounded Corners 6">
            <a:extLst>
              <a:ext uri="{FF2B5EF4-FFF2-40B4-BE49-F238E27FC236}">
                <a16:creationId xmlns:a16="http://schemas.microsoft.com/office/drawing/2014/main" id="{3E096D8A-C975-4868-B764-6FC332C69486}"/>
              </a:ext>
            </a:extLst>
          </p:cNvPr>
          <p:cNvSpPr/>
          <p:nvPr/>
        </p:nvSpPr>
        <p:spPr>
          <a:xfrm>
            <a:off x="4896895" y="261629"/>
            <a:ext cx="6059649" cy="10382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rPr>
              <a:t>Listen to the story,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Calibri"/>
              </a:rPr>
              <a:t>“Ten Flashing</a:t>
            </a:r>
            <a:r>
              <a:rPr kumimoji="0" lang="en-US" sz="2400" b="0" i="0" u="none" strike="noStrike" kern="1200" cap="none" spc="0" normalizeH="0" noProof="0" dirty="0" smtClean="0">
                <a:ln>
                  <a:noFill/>
                </a:ln>
                <a:solidFill>
                  <a:prstClr val="black"/>
                </a:solidFill>
                <a:effectLst/>
                <a:uLnTx/>
                <a:uFillTx/>
                <a:latin typeface="Calibri" panose="020F0502020204030204"/>
                <a:ea typeface="+mn-ea"/>
                <a:cs typeface="Calibri"/>
              </a:rPr>
              <a:t> Fireflies</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Calibri"/>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rPr>
              <a:t>by </a:t>
            </a:r>
            <a:r>
              <a:rPr lang="en-US" sz="2400" dirty="0" smtClean="0">
                <a:solidFill>
                  <a:prstClr val="black"/>
                </a:solidFill>
                <a:latin typeface="Calibri" panose="020F0502020204030204"/>
                <a:cs typeface="Calibri"/>
              </a:rPr>
              <a:t>Philemon </a:t>
            </a:r>
            <a:r>
              <a:rPr lang="en-US" sz="2400" dirty="0" err="1" smtClean="0">
                <a:solidFill>
                  <a:prstClr val="black"/>
                </a:solidFill>
                <a:latin typeface="Calibri" panose="020F0502020204030204"/>
                <a:cs typeface="Calibri"/>
              </a:rPr>
              <a:t>Sturges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20916123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7" name="YXCHLDAhxmg"/>
          <p:cNvPicPr>
            <a:picLocks noRot="1" noChangeAspect="1"/>
          </p:cNvPicPr>
          <p:nvPr>
            <a:videoFile r:link="rId1"/>
          </p:nvPr>
        </p:nvPicPr>
        <p:blipFill>
          <a:blip r:embed="rId4"/>
          <a:stretch>
            <a:fillRect/>
          </a:stretch>
        </p:blipFill>
        <p:spPr>
          <a:xfrm>
            <a:off x="3198424" y="1591495"/>
            <a:ext cx="8575161" cy="4823529"/>
          </a:xfrm>
          <a:prstGeom prst="rect">
            <a:avLst/>
          </a:prstGeom>
        </p:spPr>
      </p:pic>
      <p:sp>
        <p:nvSpPr>
          <p:cNvPr id="8" name="TextBox 7"/>
          <p:cNvSpPr txBox="1"/>
          <p:nvPr/>
        </p:nvSpPr>
        <p:spPr>
          <a:xfrm>
            <a:off x="1036958" y="6415024"/>
            <a:ext cx="10095722" cy="369332"/>
          </a:xfrm>
          <a:prstGeom prst="rect">
            <a:avLst/>
          </a:prstGeom>
          <a:noFill/>
        </p:spPr>
        <p:txBody>
          <a:bodyPr wrap="square" rtlCol="0">
            <a:spAutoFit/>
          </a:bodyPr>
          <a:lstStyle/>
          <a:p>
            <a:r>
              <a:rPr lang="en-CA" i="1" dirty="0" smtClean="0"/>
              <a:t>Ten Flashing Fireflies </a:t>
            </a:r>
            <a:r>
              <a:rPr lang="en-CA" dirty="0" smtClean="0"/>
              <a:t>by Philemon, North-South </a:t>
            </a:r>
            <a:r>
              <a:rPr lang="en-CA" dirty="0"/>
              <a:t>Books, </a:t>
            </a:r>
            <a:r>
              <a:rPr lang="en-CA" dirty="0" smtClean="0"/>
              <a:t>1995  ISBN:  1558584218</a:t>
            </a:r>
            <a:endParaRPr lang="en-CA" dirty="0"/>
          </a:p>
        </p:txBody>
      </p:sp>
      <p:sp>
        <p:nvSpPr>
          <p:cNvPr id="9" name="Rectangle: Rounded Corners 4">
            <a:extLst>
              <a:ext uri="{FF2B5EF4-FFF2-40B4-BE49-F238E27FC236}">
                <a16:creationId xmlns:a16="http://schemas.microsoft.com/office/drawing/2014/main" id="{B87AF484-7ED6-45FF-864D-9D42A750A38A}"/>
              </a:ext>
            </a:extLst>
          </p:cNvPr>
          <p:cNvSpPr/>
          <p:nvPr/>
        </p:nvSpPr>
        <p:spPr>
          <a:xfrm>
            <a:off x="167386" y="3507069"/>
            <a:ext cx="2960696" cy="24605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1">
                    <a:lumMod val="50000"/>
                  </a:schemeClr>
                </a:solidFill>
                <a:ea typeface="+mn-lt"/>
                <a:cs typeface="Calibri" panose="020F0502020204030204"/>
              </a:rPr>
              <a:t>While you listen to the story, use pictures or counters to represent the actions you hear</a:t>
            </a:r>
            <a:r>
              <a:rPr lang="en-US" sz="2000" b="1" dirty="0">
                <a:solidFill>
                  <a:schemeClr val="accent1">
                    <a:lumMod val="50000"/>
                  </a:schemeClr>
                </a:solidFill>
                <a:ea typeface="+mn-lt"/>
                <a:cs typeface="Calibri" panose="020F0502020204030204"/>
              </a:rPr>
              <a:t>.</a:t>
            </a:r>
            <a:endParaRPr lang="en-US" sz="2000" b="1" dirty="0">
              <a:solidFill>
                <a:schemeClr val="accent1">
                  <a:lumMod val="50000"/>
                </a:schemeClr>
              </a:solidFill>
              <a:cs typeface="Calibri"/>
            </a:endParaRPr>
          </a:p>
        </p:txBody>
      </p:sp>
      <p:pic>
        <p:nvPicPr>
          <p:cNvPr id="5" name="Picture 4"/>
          <p:cNvPicPr>
            <a:picLocks noChangeAspect="1"/>
          </p:cNvPicPr>
          <p:nvPr/>
        </p:nvPicPr>
        <p:blipFill>
          <a:blip r:embed="rId5"/>
          <a:stretch>
            <a:fillRect/>
          </a:stretch>
        </p:blipFill>
        <p:spPr>
          <a:xfrm>
            <a:off x="618742" y="1986269"/>
            <a:ext cx="1281810" cy="1418797"/>
          </a:xfrm>
          <a:prstGeom prst="rect">
            <a:avLst/>
          </a:prstGeom>
        </p:spPr>
      </p:pic>
      <p:sp>
        <p:nvSpPr>
          <p:cNvPr id="10" name="Rectangle: Rounded Corners 6">
            <a:extLst>
              <a:ext uri="{FF2B5EF4-FFF2-40B4-BE49-F238E27FC236}">
                <a16:creationId xmlns:a16="http://schemas.microsoft.com/office/drawing/2014/main" id="{3E096D8A-C975-4868-B764-6FC332C69486}"/>
              </a:ext>
            </a:extLst>
          </p:cNvPr>
          <p:cNvSpPr/>
          <p:nvPr/>
        </p:nvSpPr>
        <p:spPr>
          <a:xfrm>
            <a:off x="4896895" y="261629"/>
            <a:ext cx="6059649" cy="10382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rPr>
              <a:t>Listen to the story,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Calibri"/>
              </a:rPr>
              <a:t>“Ten Flashing</a:t>
            </a:r>
            <a:r>
              <a:rPr kumimoji="0" lang="en-US" sz="2400" b="0" i="0" u="none" strike="noStrike" kern="1200" cap="none" spc="0" normalizeH="0" noProof="0" dirty="0" smtClean="0">
                <a:ln>
                  <a:noFill/>
                </a:ln>
                <a:solidFill>
                  <a:prstClr val="black"/>
                </a:solidFill>
                <a:effectLst/>
                <a:uLnTx/>
                <a:uFillTx/>
                <a:latin typeface="Calibri" panose="020F0502020204030204"/>
                <a:ea typeface="+mn-ea"/>
                <a:cs typeface="Calibri"/>
              </a:rPr>
              <a:t> Fireflies</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Calibri"/>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rPr>
              <a:t>by </a:t>
            </a:r>
            <a:r>
              <a:rPr lang="en-US" sz="2400" dirty="0" smtClean="0">
                <a:solidFill>
                  <a:prstClr val="black"/>
                </a:solidFill>
                <a:latin typeface="Calibri" panose="020F0502020204030204"/>
                <a:cs typeface="Calibri"/>
              </a:rPr>
              <a:t>Philemon </a:t>
            </a:r>
            <a:r>
              <a:rPr lang="en-US" sz="2400" dirty="0" err="1" smtClean="0">
                <a:solidFill>
                  <a:prstClr val="black"/>
                </a:solidFill>
                <a:latin typeface="Calibri" panose="020F0502020204030204"/>
                <a:cs typeface="Calibri"/>
              </a:rPr>
              <a:t>Sturges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3850633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516392" y="216418"/>
            <a:ext cx="2015343" cy="253916"/>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a:t>
            </a:r>
            <a:r>
              <a:rPr kumimoji="0" lang="en-US" sz="1050"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and Consolidation</a:t>
            </a:r>
            <a:endParaRPr kumimoji="0" lang="en-US" sz="1050"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102538" y="98172"/>
            <a:ext cx="498179"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7" name="TextBox 6"/>
          <p:cNvSpPr txBox="1"/>
          <p:nvPr/>
        </p:nvSpPr>
        <p:spPr>
          <a:xfrm>
            <a:off x="2531735" y="0"/>
            <a:ext cx="9885860" cy="954107"/>
          </a:xfrm>
          <a:prstGeom prst="rect">
            <a:avLst/>
          </a:prstGeom>
          <a:noFill/>
        </p:spPr>
        <p:txBody>
          <a:bodyPr wrap="square" rtlCol="0">
            <a:spAutoFit/>
          </a:bodyPr>
          <a:lstStyle/>
          <a:p>
            <a:r>
              <a:rPr lang="en-CA" sz="2800" dirty="0" smtClean="0"/>
              <a:t>Solve the Problem:</a:t>
            </a:r>
          </a:p>
          <a:p>
            <a:r>
              <a:rPr lang="en-CA" sz="2800" dirty="0" smtClean="0"/>
              <a:t>Show all the different ways you can put 10 fireflies in two groups.</a:t>
            </a:r>
            <a:endParaRPr lang="en-CA" sz="2800" dirty="0"/>
          </a:p>
        </p:txBody>
      </p:sp>
      <p:pic>
        <p:nvPicPr>
          <p:cNvPr id="26" name="Picture 25"/>
          <p:cNvPicPr/>
          <p:nvPr/>
        </p:nvPicPr>
        <p:blipFill>
          <a:blip r:embed="rId3">
            <a:extLst>
              <a:ext uri="{28A0092B-C50C-407E-A947-70E740481C1C}">
                <a14:useLocalDpi xmlns:a14="http://schemas.microsoft.com/office/drawing/2010/main" val="0"/>
              </a:ext>
            </a:extLst>
          </a:blip>
          <a:stretch>
            <a:fillRect/>
          </a:stretch>
        </p:blipFill>
        <p:spPr>
          <a:xfrm>
            <a:off x="1598724" y="3874095"/>
            <a:ext cx="713853" cy="933371"/>
          </a:xfrm>
          <a:prstGeom prst="rect">
            <a:avLst/>
          </a:prstGeom>
        </p:spPr>
      </p:pic>
      <p:pic>
        <p:nvPicPr>
          <p:cNvPr id="41" name="Picture 40"/>
          <p:cNvPicPr/>
          <p:nvPr/>
        </p:nvPicPr>
        <p:blipFill>
          <a:blip r:embed="rId3">
            <a:extLst>
              <a:ext uri="{28A0092B-C50C-407E-A947-70E740481C1C}">
                <a14:useLocalDpi xmlns:a14="http://schemas.microsoft.com/office/drawing/2010/main" val="0"/>
              </a:ext>
            </a:extLst>
          </a:blip>
          <a:stretch>
            <a:fillRect/>
          </a:stretch>
        </p:blipFill>
        <p:spPr>
          <a:xfrm>
            <a:off x="520401" y="2965774"/>
            <a:ext cx="713853" cy="933371"/>
          </a:xfrm>
          <a:prstGeom prst="rect">
            <a:avLst/>
          </a:prstGeom>
        </p:spPr>
      </p:pic>
      <p:pic>
        <p:nvPicPr>
          <p:cNvPr id="42" name="Picture 41"/>
          <p:cNvPicPr/>
          <p:nvPr/>
        </p:nvPicPr>
        <p:blipFill>
          <a:blip r:embed="rId3">
            <a:extLst>
              <a:ext uri="{28A0092B-C50C-407E-A947-70E740481C1C}">
                <a14:useLocalDpi xmlns:a14="http://schemas.microsoft.com/office/drawing/2010/main" val="0"/>
              </a:ext>
            </a:extLst>
          </a:blip>
          <a:stretch>
            <a:fillRect/>
          </a:stretch>
        </p:blipFill>
        <p:spPr>
          <a:xfrm>
            <a:off x="698705" y="3971868"/>
            <a:ext cx="713853" cy="933371"/>
          </a:xfrm>
          <a:prstGeom prst="rect">
            <a:avLst/>
          </a:prstGeom>
        </p:spPr>
      </p:pic>
      <p:pic>
        <p:nvPicPr>
          <p:cNvPr id="43" name="Picture 42"/>
          <p:cNvPicPr/>
          <p:nvPr/>
        </p:nvPicPr>
        <p:blipFill>
          <a:blip r:embed="rId3">
            <a:extLst>
              <a:ext uri="{28A0092B-C50C-407E-A947-70E740481C1C}">
                <a14:useLocalDpi xmlns:a14="http://schemas.microsoft.com/office/drawing/2010/main" val="0"/>
              </a:ext>
            </a:extLst>
          </a:blip>
          <a:stretch>
            <a:fillRect/>
          </a:stretch>
        </p:blipFill>
        <p:spPr>
          <a:xfrm>
            <a:off x="2035723" y="2908985"/>
            <a:ext cx="713853" cy="933371"/>
          </a:xfrm>
          <a:prstGeom prst="rect">
            <a:avLst/>
          </a:prstGeom>
        </p:spPr>
      </p:pic>
      <p:pic>
        <p:nvPicPr>
          <p:cNvPr id="44" name="Picture 43"/>
          <p:cNvPicPr/>
          <p:nvPr/>
        </p:nvPicPr>
        <p:blipFill>
          <a:blip r:embed="rId3">
            <a:extLst>
              <a:ext uri="{28A0092B-C50C-407E-A947-70E740481C1C}">
                <a14:useLocalDpi xmlns:a14="http://schemas.microsoft.com/office/drawing/2010/main" val="0"/>
              </a:ext>
            </a:extLst>
          </a:blip>
          <a:stretch>
            <a:fillRect/>
          </a:stretch>
        </p:blipFill>
        <p:spPr>
          <a:xfrm>
            <a:off x="1047938" y="2838615"/>
            <a:ext cx="713853" cy="933371"/>
          </a:xfrm>
          <a:prstGeom prst="rect">
            <a:avLst/>
          </a:prstGeom>
        </p:spPr>
      </p:pic>
      <p:pic>
        <p:nvPicPr>
          <p:cNvPr id="45" name="Picture 44"/>
          <p:cNvPicPr/>
          <p:nvPr/>
        </p:nvPicPr>
        <p:blipFill>
          <a:blip r:embed="rId3">
            <a:extLst>
              <a:ext uri="{28A0092B-C50C-407E-A947-70E740481C1C}">
                <a14:useLocalDpi xmlns:a14="http://schemas.microsoft.com/office/drawing/2010/main" val="0"/>
              </a:ext>
            </a:extLst>
          </a:blip>
          <a:stretch>
            <a:fillRect/>
          </a:stretch>
        </p:blipFill>
        <p:spPr>
          <a:xfrm>
            <a:off x="4254058" y="2286336"/>
            <a:ext cx="713853" cy="933371"/>
          </a:xfrm>
          <a:prstGeom prst="rect">
            <a:avLst/>
          </a:prstGeom>
        </p:spPr>
      </p:pic>
      <p:pic>
        <p:nvPicPr>
          <p:cNvPr id="46" name="Picture 45"/>
          <p:cNvPicPr/>
          <p:nvPr/>
        </p:nvPicPr>
        <p:blipFill>
          <a:blip r:embed="rId3">
            <a:extLst>
              <a:ext uri="{28A0092B-C50C-407E-A947-70E740481C1C}">
                <a14:useLocalDpi xmlns:a14="http://schemas.microsoft.com/office/drawing/2010/main" val="0"/>
              </a:ext>
            </a:extLst>
          </a:blip>
          <a:stretch>
            <a:fillRect/>
          </a:stretch>
        </p:blipFill>
        <p:spPr>
          <a:xfrm>
            <a:off x="4593317" y="4072891"/>
            <a:ext cx="713853" cy="933371"/>
          </a:xfrm>
          <a:prstGeom prst="rect">
            <a:avLst/>
          </a:prstGeom>
        </p:spPr>
      </p:pic>
      <p:pic>
        <p:nvPicPr>
          <p:cNvPr id="47" name="Picture 46"/>
          <p:cNvPicPr/>
          <p:nvPr/>
        </p:nvPicPr>
        <p:blipFill>
          <a:blip r:embed="rId3">
            <a:extLst>
              <a:ext uri="{28A0092B-C50C-407E-A947-70E740481C1C}">
                <a14:useLocalDpi xmlns:a14="http://schemas.microsoft.com/office/drawing/2010/main" val="0"/>
              </a:ext>
            </a:extLst>
          </a:blip>
          <a:stretch>
            <a:fillRect/>
          </a:stretch>
        </p:blipFill>
        <p:spPr>
          <a:xfrm>
            <a:off x="3401558" y="4472119"/>
            <a:ext cx="713853" cy="933371"/>
          </a:xfrm>
          <a:prstGeom prst="rect">
            <a:avLst/>
          </a:prstGeom>
        </p:spPr>
      </p:pic>
      <p:pic>
        <p:nvPicPr>
          <p:cNvPr id="48" name="Picture 47"/>
          <p:cNvPicPr/>
          <p:nvPr/>
        </p:nvPicPr>
        <p:blipFill>
          <a:blip r:embed="rId3">
            <a:extLst>
              <a:ext uri="{28A0092B-C50C-407E-A947-70E740481C1C}">
                <a14:useLocalDpi xmlns:a14="http://schemas.microsoft.com/office/drawing/2010/main" val="0"/>
              </a:ext>
            </a:extLst>
          </a:blip>
          <a:stretch>
            <a:fillRect/>
          </a:stretch>
        </p:blipFill>
        <p:spPr>
          <a:xfrm>
            <a:off x="3836733" y="3604487"/>
            <a:ext cx="713853" cy="933371"/>
          </a:xfrm>
          <a:prstGeom prst="rect">
            <a:avLst/>
          </a:prstGeom>
        </p:spPr>
      </p:pic>
      <p:pic>
        <p:nvPicPr>
          <p:cNvPr id="49" name="Picture 48"/>
          <p:cNvPicPr/>
          <p:nvPr/>
        </p:nvPicPr>
        <p:blipFill>
          <a:blip r:embed="rId3">
            <a:extLst>
              <a:ext uri="{28A0092B-C50C-407E-A947-70E740481C1C}">
                <a14:useLocalDpi xmlns:a14="http://schemas.microsoft.com/office/drawing/2010/main" val="0"/>
              </a:ext>
            </a:extLst>
          </a:blip>
          <a:stretch>
            <a:fillRect/>
          </a:stretch>
        </p:blipFill>
        <p:spPr>
          <a:xfrm>
            <a:off x="3395150" y="2572662"/>
            <a:ext cx="713853" cy="933371"/>
          </a:xfrm>
          <a:prstGeom prst="rect">
            <a:avLst/>
          </a:prstGeom>
        </p:spPr>
      </p:pic>
      <p:sp>
        <p:nvSpPr>
          <p:cNvPr id="2" name="TextBox 1"/>
          <p:cNvSpPr txBox="1"/>
          <p:nvPr/>
        </p:nvSpPr>
        <p:spPr>
          <a:xfrm>
            <a:off x="5937707" y="1063203"/>
            <a:ext cx="5900945" cy="6494085"/>
          </a:xfrm>
          <a:prstGeom prst="rect">
            <a:avLst/>
          </a:prstGeom>
          <a:noFill/>
          <a:ln>
            <a:solidFill>
              <a:schemeClr val="tx1"/>
            </a:solidFill>
            <a:prstDash val="sysDash"/>
          </a:ln>
        </p:spPr>
        <p:txBody>
          <a:bodyPr wrap="square" rtlCol="0">
            <a:spAutoFit/>
          </a:bodyPr>
          <a:lstStyle/>
          <a:p>
            <a:r>
              <a:rPr lang="en-CA" sz="3200" dirty="0"/>
              <a:t> </a:t>
            </a:r>
            <a:r>
              <a:rPr lang="en-CA" sz="3200" dirty="0" smtClean="0"/>
              <a:t>5  in the jar and     5 out of the jar</a:t>
            </a:r>
          </a:p>
          <a:p>
            <a:r>
              <a:rPr lang="en-CA" sz="3200" dirty="0"/>
              <a:t> </a:t>
            </a:r>
            <a:r>
              <a:rPr lang="en-CA" sz="3200" dirty="0" smtClean="0"/>
              <a:t>  in the jar and     out of the jar</a:t>
            </a:r>
          </a:p>
          <a:p>
            <a:r>
              <a:rPr lang="en-CA" sz="3200" dirty="0"/>
              <a:t>  </a:t>
            </a:r>
            <a:r>
              <a:rPr lang="en-CA" sz="3200" dirty="0" smtClean="0"/>
              <a:t> in </a:t>
            </a:r>
            <a:r>
              <a:rPr lang="en-CA" sz="3200" dirty="0"/>
              <a:t>the jar and     out of the </a:t>
            </a:r>
            <a:r>
              <a:rPr lang="en-CA" sz="3200" dirty="0" smtClean="0"/>
              <a:t>jar</a:t>
            </a:r>
          </a:p>
          <a:p>
            <a:r>
              <a:rPr lang="en-CA" sz="3200" dirty="0" smtClean="0"/>
              <a:t>   </a:t>
            </a:r>
            <a:r>
              <a:rPr lang="en-CA" sz="3200" dirty="0"/>
              <a:t>in the jar and     out of the </a:t>
            </a:r>
            <a:r>
              <a:rPr lang="en-CA" sz="3200" dirty="0" smtClean="0"/>
              <a:t>jar</a:t>
            </a:r>
          </a:p>
          <a:p>
            <a:r>
              <a:rPr lang="en-CA" sz="3200" dirty="0"/>
              <a:t> </a:t>
            </a:r>
            <a:r>
              <a:rPr lang="en-CA" sz="3200" dirty="0" smtClean="0"/>
              <a:t>  in </a:t>
            </a:r>
            <a:r>
              <a:rPr lang="en-CA" sz="3200" dirty="0"/>
              <a:t>the jar and     out of the </a:t>
            </a:r>
            <a:r>
              <a:rPr lang="en-CA" sz="3200" dirty="0" smtClean="0"/>
              <a:t>jar</a:t>
            </a:r>
          </a:p>
          <a:p>
            <a:r>
              <a:rPr lang="en-CA" sz="3200" dirty="0"/>
              <a:t> </a:t>
            </a:r>
            <a:r>
              <a:rPr lang="en-CA" sz="3200" dirty="0" smtClean="0"/>
              <a:t>  </a:t>
            </a:r>
            <a:r>
              <a:rPr lang="en-CA" sz="3200" dirty="0"/>
              <a:t>in the jar and     out of the </a:t>
            </a:r>
            <a:r>
              <a:rPr lang="en-CA" sz="3200" dirty="0" smtClean="0"/>
              <a:t>jar</a:t>
            </a:r>
          </a:p>
          <a:p>
            <a:r>
              <a:rPr lang="en-CA" sz="3200" dirty="0" smtClean="0"/>
              <a:t>   </a:t>
            </a:r>
            <a:r>
              <a:rPr lang="en-CA" sz="3200" dirty="0"/>
              <a:t>in the jar and     out of the </a:t>
            </a:r>
            <a:r>
              <a:rPr lang="en-CA" sz="3200" dirty="0" smtClean="0"/>
              <a:t>jar</a:t>
            </a:r>
          </a:p>
          <a:p>
            <a:r>
              <a:rPr lang="en-CA" sz="3200" dirty="0"/>
              <a:t> </a:t>
            </a:r>
            <a:r>
              <a:rPr lang="en-CA" sz="3200" dirty="0" smtClean="0"/>
              <a:t>  in </a:t>
            </a:r>
            <a:r>
              <a:rPr lang="en-CA" sz="3200" dirty="0"/>
              <a:t>the jar and     out of the </a:t>
            </a:r>
            <a:r>
              <a:rPr lang="en-CA" sz="3200" dirty="0" smtClean="0"/>
              <a:t>jar</a:t>
            </a:r>
          </a:p>
          <a:p>
            <a:r>
              <a:rPr lang="en-CA" sz="3200" dirty="0"/>
              <a:t> </a:t>
            </a:r>
            <a:r>
              <a:rPr lang="en-CA" sz="3200" dirty="0" smtClean="0"/>
              <a:t>  </a:t>
            </a:r>
            <a:r>
              <a:rPr lang="en-CA" sz="3200" dirty="0"/>
              <a:t>in the jar and     out of the </a:t>
            </a:r>
            <a:r>
              <a:rPr lang="en-CA" sz="3200" dirty="0" smtClean="0"/>
              <a:t>jar</a:t>
            </a:r>
          </a:p>
          <a:p>
            <a:r>
              <a:rPr lang="en-CA" sz="3200" dirty="0"/>
              <a:t>  </a:t>
            </a:r>
            <a:r>
              <a:rPr lang="en-CA" sz="3200" dirty="0" smtClean="0"/>
              <a:t> in </a:t>
            </a:r>
            <a:r>
              <a:rPr lang="en-CA" sz="3200" dirty="0"/>
              <a:t>the jar and     out of the </a:t>
            </a:r>
            <a:r>
              <a:rPr lang="en-CA" sz="3200" dirty="0" smtClean="0"/>
              <a:t>jar</a:t>
            </a:r>
          </a:p>
          <a:p>
            <a:r>
              <a:rPr lang="en-CA" sz="3200" dirty="0" smtClean="0"/>
              <a:t> </a:t>
            </a:r>
            <a:r>
              <a:rPr lang="en-CA" sz="3200" dirty="0"/>
              <a:t> </a:t>
            </a:r>
            <a:r>
              <a:rPr lang="en-CA" sz="3200" dirty="0" smtClean="0"/>
              <a:t> in </a:t>
            </a:r>
            <a:r>
              <a:rPr lang="en-CA" sz="3200" dirty="0"/>
              <a:t>the jar and     out of the jar</a:t>
            </a:r>
            <a:endParaRPr lang="en-CA" sz="3200" dirty="0" smtClean="0"/>
          </a:p>
          <a:p>
            <a:endParaRPr lang="en-CA" sz="3200" dirty="0" smtClean="0"/>
          </a:p>
          <a:p>
            <a:endParaRPr lang="en-CA" sz="3200" dirty="0"/>
          </a:p>
        </p:txBody>
      </p:sp>
      <p:grpSp>
        <p:nvGrpSpPr>
          <p:cNvPr id="54" name="Group 53"/>
          <p:cNvGrpSpPr/>
          <p:nvPr/>
        </p:nvGrpSpPr>
        <p:grpSpPr>
          <a:xfrm>
            <a:off x="238832" y="1467743"/>
            <a:ext cx="2750843" cy="4076579"/>
            <a:chOff x="351985" y="1384995"/>
            <a:chExt cx="2574799" cy="3712787"/>
          </a:xfrm>
        </p:grpSpPr>
        <p:grpSp>
          <p:nvGrpSpPr>
            <p:cNvPr id="55" name="Group 54"/>
            <p:cNvGrpSpPr/>
            <p:nvPr/>
          </p:nvGrpSpPr>
          <p:grpSpPr>
            <a:xfrm>
              <a:off x="351985" y="1384995"/>
              <a:ext cx="2574799" cy="3712787"/>
              <a:chOff x="0" y="0"/>
              <a:chExt cx="1943100" cy="2619375"/>
            </a:xfrm>
          </p:grpSpPr>
          <p:sp>
            <p:nvSpPr>
              <p:cNvPr id="57" name="Can 56"/>
              <p:cNvSpPr/>
              <p:nvPr/>
            </p:nvSpPr>
            <p:spPr>
              <a:xfrm>
                <a:off x="57150" y="0"/>
                <a:ext cx="1819275" cy="2619375"/>
              </a:xfrm>
              <a:prstGeom prst="ca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58" name="Can 57"/>
              <p:cNvSpPr/>
              <p:nvPr/>
            </p:nvSpPr>
            <p:spPr>
              <a:xfrm>
                <a:off x="0" y="0"/>
                <a:ext cx="1943100" cy="561975"/>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grpSp>
        <p:sp>
          <p:nvSpPr>
            <p:cNvPr id="56" name="TextBox 55"/>
            <p:cNvSpPr txBox="1"/>
            <p:nvPr/>
          </p:nvSpPr>
          <p:spPr>
            <a:xfrm>
              <a:off x="951763" y="1598610"/>
              <a:ext cx="981573" cy="336373"/>
            </a:xfrm>
            <a:prstGeom prst="rect">
              <a:avLst/>
            </a:prstGeom>
            <a:noFill/>
          </p:spPr>
          <p:txBody>
            <a:bodyPr wrap="none" rtlCol="0">
              <a:spAutoFit/>
            </a:bodyPr>
            <a:lstStyle/>
            <a:p>
              <a:r>
                <a:rPr lang="en-CA" b="1" dirty="0" smtClean="0"/>
                <a:t>In the jar</a:t>
              </a:r>
              <a:endParaRPr lang="en-CA" b="1" dirty="0"/>
            </a:p>
          </p:txBody>
        </p:sp>
      </p:grpSp>
      <p:grpSp>
        <p:nvGrpSpPr>
          <p:cNvPr id="59" name="Group 58"/>
          <p:cNvGrpSpPr/>
          <p:nvPr/>
        </p:nvGrpSpPr>
        <p:grpSpPr>
          <a:xfrm>
            <a:off x="3382328" y="1590211"/>
            <a:ext cx="2162726" cy="4114320"/>
            <a:chOff x="3515360" y="1342370"/>
            <a:chExt cx="1869440" cy="3755412"/>
          </a:xfrm>
        </p:grpSpPr>
        <p:sp>
          <p:nvSpPr>
            <p:cNvPr id="60" name="Rectangle 59"/>
            <p:cNvSpPr/>
            <p:nvPr/>
          </p:nvSpPr>
          <p:spPr>
            <a:xfrm>
              <a:off x="3515360" y="1384995"/>
              <a:ext cx="1869440" cy="3712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TextBox 60"/>
            <p:cNvSpPr txBox="1"/>
            <p:nvPr/>
          </p:nvSpPr>
          <p:spPr>
            <a:xfrm>
              <a:off x="3725515" y="1342370"/>
              <a:ext cx="1273662" cy="337114"/>
            </a:xfrm>
            <a:prstGeom prst="rect">
              <a:avLst/>
            </a:prstGeom>
            <a:noFill/>
          </p:spPr>
          <p:txBody>
            <a:bodyPr wrap="none" rtlCol="0">
              <a:spAutoFit/>
            </a:bodyPr>
            <a:lstStyle/>
            <a:p>
              <a:r>
                <a:rPr lang="en-CA" b="1" dirty="0" smtClean="0"/>
                <a:t>Out of the jar</a:t>
              </a:r>
              <a:endParaRPr lang="en-CA" b="1" dirty="0"/>
            </a:p>
          </p:txBody>
        </p:sp>
      </p:grpSp>
      <p:sp>
        <p:nvSpPr>
          <p:cNvPr id="5" name="Rounded Rectangular Callout 4"/>
          <p:cNvSpPr/>
          <p:nvPr/>
        </p:nvSpPr>
        <p:spPr>
          <a:xfrm>
            <a:off x="11620490" y="1792525"/>
            <a:ext cx="1346195" cy="1173249"/>
          </a:xfrm>
          <a:prstGeom prst="wedgeRoundRectCallout">
            <a:avLst>
              <a:gd name="adj1" fmla="val -61127"/>
              <a:gd name="adj2" fmla="val 63821"/>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solidFill>
                  <a:schemeClr val="tx1"/>
                </a:solidFill>
              </a:rPr>
              <a:t>Type your different ways into the box.</a:t>
            </a:r>
          </a:p>
        </p:txBody>
      </p:sp>
    </p:spTree>
    <p:extLst>
      <p:ext uri="{BB962C8B-B14F-4D97-AF65-F5344CB8AC3E}">
        <p14:creationId xmlns:p14="http://schemas.microsoft.com/office/powerpoint/2010/main" val="52430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81280" y="4391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567001" y="190208"/>
            <a:ext cx="2721527" cy="646331"/>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a:t>
            </a:r>
            <a:r>
              <a:rPr kumimoji="0" lang="en-US"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and Consolidation</a:t>
            </a:r>
            <a:endParaRPr kumimoji="0" lang="en-US"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7" name="TextBox 6"/>
          <p:cNvSpPr txBox="1"/>
          <p:nvPr/>
        </p:nvSpPr>
        <p:spPr>
          <a:xfrm>
            <a:off x="3758485" y="0"/>
            <a:ext cx="8439952" cy="1384995"/>
          </a:xfrm>
          <a:prstGeom prst="rect">
            <a:avLst/>
          </a:prstGeom>
          <a:noFill/>
        </p:spPr>
        <p:txBody>
          <a:bodyPr wrap="square" rtlCol="0">
            <a:spAutoFit/>
          </a:bodyPr>
          <a:lstStyle/>
          <a:p>
            <a:r>
              <a:rPr lang="en-CA" sz="2800" dirty="0" smtClean="0"/>
              <a:t>Solve the Problem:</a:t>
            </a:r>
          </a:p>
          <a:p>
            <a:r>
              <a:rPr lang="en-CA" sz="2800" dirty="0" smtClean="0"/>
              <a:t>Show, then record all the different ways you can put 10 fireflies in two groups.</a:t>
            </a:r>
            <a:endParaRPr lang="en-CA" sz="2800" dirty="0"/>
          </a:p>
        </p:txBody>
      </p:sp>
      <p:pic>
        <p:nvPicPr>
          <p:cNvPr id="26" name="Picture 25"/>
          <p:cNvPicPr/>
          <p:nvPr/>
        </p:nvPicPr>
        <p:blipFill>
          <a:blip r:embed="rId3">
            <a:extLst>
              <a:ext uri="{28A0092B-C50C-407E-A947-70E740481C1C}">
                <a14:useLocalDpi xmlns:a14="http://schemas.microsoft.com/office/drawing/2010/main" val="0"/>
              </a:ext>
            </a:extLst>
          </a:blip>
          <a:stretch>
            <a:fillRect/>
          </a:stretch>
        </p:blipFill>
        <p:spPr>
          <a:xfrm>
            <a:off x="1761791" y="5579652"/>
            <a:ext cx="713853" cy="933371"/>
          </a:xfrm>
          <a:prstGeom prst="rect">
            <a:avLst/>
          </a:prstGeom>
        </p:spPr>
      </p:pic>
      <p:pic>
        <p:nvPicPr>
          <p:cNvPr id="41" name="Picture 40"/>
          <p:cNvPicPr/>
          <p:nvPr/>
        </p:nvPicPr>
        <p:blipFill>
          <a:blip r:embed="rId3">
            <a:extLst>
              <a:ext uri="{28A0092B-C50C-407E-A947-70E740481C1C}">
                <a14:useLocalDpi xmlns:a14="http://schemas.microsoft.com/office/drawing/2010/main" val="0"/>
              </a:ext>
            </a:extLst>
          </a:blip>
          <a:stretch>
            <a:fillRect/>
          </a:stretch>
        </p:blipFill>
        <p:spPr>
          <a:xfrm>
            <a:off x="1740394" y="5587499"/>
            <a:ext cx="713853" cy="933371"/>
          </a:xfrm>
          <a:prstGeom prst="rect">
            <a:avLst/>
          </a:prstGeom>
        </p:spPr>
      </p:pic>
      <p:pic>
        <p:nvPicPr>
          <p:cNvPr id="42" name="Picture 41"/>
          <p:cNvPicPr/>
          <p:nvPr/>
        </p:nvPicPr>
        <p:blipFill>
          <a:blip r:embed="rId3">
            <a:extLst>
              <a:ext uri="{28A0092B-C50C-407E-A947-70E740481C1C}">
                <a14:useLocalDpi xmlns:a14="http://schemas.microsoft.com/office/drawing/2010/main" val="0"/>
              </a:ext>
            </a:extLst>
          </a:blip>
          <a:stretch>
            <a:fillRect/>
          </a:stretch>
        </p:blipFill>
        <p:spPr>
          <a:xfrm>
            <a:off x="1789368" y="5641335"/>
            <a:ext cx="713853" cy="933371"/>
          </a:xfrm>
          <a:prstGeom prst="rect">
            <a:avLst/>
          </a:prstGeom>
        </p:spPr>
      </p:pic>
      <p:pic>
        <p:nvPicPr>
          <p:cNvPr id="43" name="Picture 42"/>
          <p:cNvPicPr/>
          <p:nvPr/>
        </p:nvPicPr>
        <p:blipFill>
          <a:blip r:embed="rId3">
            <a:extLst>
              <a:ext uri="{28A0092B-C50C-407E-A947-70E740481C1C}">
                <a14:useLocalDpi xmlns:a14="http://schemas.microsoft.com/office/drawing/2010/main" val="0"/>
              </a:ext>
            </a:extLst>
          </a:blip>
          <a:stretch>
            <a:fillRect/>
          </a:stretch>
        </p:blipFill>
        <p:spPr>
          <a:xfrm>
            <a:off x="1687606" y="5650484"/>
            <a:ext cx="713853" cy="933371"/>
          </a:xfrm>
          <a:prstGeom prst="rect">
            <a:avLst/>
          </a:prstGeom>
        </p:spPr>
      </p:pic>
      <p:pic>
        <p:nvPicPr>
          <p:cNvPr id="44" name="Picture 43"/>
          <p:cNvPicPr/>
          <p:nvPr/>
        </p:nvPicPr>
        <p:blipFill>
          <a:blip r:embed="rId3">
            <a:extLst>
              <a:ext uri="{28A0092B-C50C-407E-A947-70E740481C1C}">
                <a14:useLocalDpi xmlns:a14="http://schemas.microsoft.com/office/drawing/2010/main" val="0"/>
              </a:ext>
            </a:extLst>
          </a:blip>
          <a:stretch>
            <a:fillRect/>
          </a:stretch>
        </p:blipFill>
        <p:spPr>
          <a:xfrm>
            <a:off x="1718997" y="5661799"/>
            <a:ext cx="713853" cy="933371"/>
          </a:xfrm>
          <a:prstGeom prst="rect">
            <a:avLst/>
          </a:prstGeom>
        </p:spPr>
      </p:pic>
      <p:pic>
        <p:nvPicPr>
          <p:cNvPr id="45" name="Picture 44"/>
          <p:cNvPicPr/>
          <p:nvPr/>
        </p:nvPicPr>
        <p:blipFill>
          <a:blip r:embed="rId3">
            <a:extLst>
              <a:ext uri="{28A0092B-C50C-407E-A947-70E740481C1C}">
                <a14:useLocalDpi xmlns:a14="http://schemas.microsoft.com/office/drawing/2010/main" val="0"/>
              </a:ext>
            </a:extLst>
          </a:blip>
          <a:stretch>
            <a:fillRect/>
          </a:stretch>
        </p:blipFill>
        <p:spPr>
          <a:xfrm>
            <a:off x="1773648" y="5628456"/>
            <a:ext cx="713853" cy="933371"/>
          </a:xfrm>
          <a:prstGeom prst="rect">
            <a:avLst/>
          </a:prstGeom>
        </p:spPr>
      </p:pic>
      <p:pic>
        <p:nvPicPr>
          <p:cNvPr id="46" name="Picture 45"/>
          <p:cNvPicPr/>
          <p:nvPr/>
        </p:nvPicPr>
        <p:blipFill>
          <a:blip r:embed="rId3">
            <a:extLst>
              <a:ext uri="{28A0092B-C50C-407E-A947-70E740481C1C}">
                <a14:useLocalDpi xmlns:a14="http://schemas.microsoft.com/office/drawing/2010/main" val="0"/>
              </a:ext>
            </a:extLst>
          </a:blip>
          <a:stretch>
            <a:fillRect/>
          </a:stretch>
        </p:blipFill>
        <p:spPr>
          <a:xfrm>
            <a:off x="1789367" y="5662400"/>
            <a:ext cx="713853" cy="933371"/>
          </a:xfrm>
          <a:prstGeom prst="rect">
            <a:avLst/>
          </a:prstGeom>
        </p:spPr>
      </p:pic>
      <p:pic>
        <p:nvPicPr>
          <p:cNvPr id="47" name="Picture 46"/>
          <p:cNvPicPr/>
          <p:nvPr/>
        </p:nvPicPr>
        <p:blipFill>
          <a:blip r:embed="rId3">
            <a:extLst>
              <a:ext uri="{28A0092B-C50C-407E-A947-70E740481C1C}">
                <a14:useLocalDpi xmlns:a14="http://schemas.microsoft.com/office/drawing/2010/main" val="0"/>
              </a:ext>
            </a:extLst>
          </a:blip>
          <a:stretch>
            <a:fillRect/>
          </a:stretch>
        </p:blipFill>
        <p:spPr>
          <a:xfrm>
            <a:off x="1678847" y="5656442"/>
            <a:ext cx="713853" cy="933371"/>
          </a:xfrm>
          <a:prstGeom prst="rect">
            <a:avLst/>
          </a:prstGeom>
        </p:spPr>
      </p:pic>
      <p:pic>
        <p:nvPicPr>
          <p:cNvPr id="48" name="Picture 47"/>
          <p:cNvPicPr/>
          <p:nvPr/>
        </p:nvPicPr>
        <p:blipFill>
          <a:blip r:embed="rId3">
            <a:extLst>
              <a:ext uri="{28A0092B-C50C-407E-A947-70E740481C1C}">
                <a14:useLocalDpi xmlns:a14="http://schemas.microsoft.com/office/drawing/2010/main" val="0"/>
              </a:ext>
            </a:extLst>
          </a:blip>
          <a:stretch>
            <a:fillRect/>
          </a:stretch>
        </p:blipFill>
        <p:spPr>
          <a:xfrm>
            <a:off x="1701394" y="5698440"/>
            <a:ext cx="713853" cy="933371"/>
          </a:xfrm>
          <a:prstGeom prst="rect">
            <a:avLst/>
          </a:prstGeom>
        </p:spPr>
      </p:pic>
      <p:pic>
        <p:nvPicPr>
          <p:cNvPr id="49" name="Picture 48"/>
          <p:cNvPicPr/>
          <p:nvPr/>
        </p:nvPicPr>
        <p:blipFill>
          <a:blip r:embed="rId3">
            <a:extLst>
              <a:ext uri="{28A0092B-C50C-407E-A947-70E740481C1C}">
                <a14:useLocalDpi xmlns:a14="http://schemas.microsoft.com/office/drawing/2010/main" val="0"/>
              </a:ext>
            </a:extLst>
          </a:blip>
          <a:stretch>
            <a:fillRect/>
          </a:stretch>
        </p:blipFill>
        <p:spPr>
          <a:xfrm>
            <a:off x="1480964" y="5700341"/>
            <a:ext cx="713853" cy="933371"/>
          </a:xfrm>
          <a:prstGeom prst="rect">
            <a:avLst/>
          </a:prstGeom>
        </p:spPr>
      </p:pic>
      <p:sp>
        <p:nvSpPr>
          <p:cNvPr id="2" name="TextBox 1"/>
          <p:cNvSpPr txBox="1"/>
          <p:nvPr/>
        </p:nvSpPr>
        <p:spPr>
          <a:xfrm>
            <a:off x="5797332" y="1093736"/>
            <a:ext cx="5900945" cy="6494085"/>
          </a:xfrm>
          <a:prstGeom prst="rect">
            <a:avLst/>
          </a:prstGeom>
          <a:noFill/>
          <a:ln>
            <a:solidFill>
              <a:schemeClr val="tx1"/>
            </a:solidFill>
            <a:prstDash val="sysDash"/>
          </a:ln>
        </p:spPr>
        <p:txBody>
          <a:bodyPr wrap="square" rtlCol="0">
            <a:spAutoFit/>
          </a:bodyPr>
          <a:lstStyle/>
          <a:p>
            <a:r>
              <a:rPr lang="en-CA" sz="3200" dirty="0"/>
              <a:t>  </a:t>
            </a:r>
            <a:r>
              <a:rPr lang="en-CA" sz="3200" dirty="0" smtClean="0"/>
              <a:t> in the jar and     out of the jar</a:t>
            </a:r>
          </a:p>
          <a:p>
            <a:r>
              <a:rPr lang="en-CA" sz="3200" dirty="0"/>
              <a:t> </a:t>
            </a:r>
            <a:r>
              <a:rPr lang="en-CA" sz="3200" dirty="0" smtClean="0"/>
              <a:t>  in the jar and     out of the jar</a:t>
            </a:r>
          </a:p>
          <a:p>
            <a:r>
              <a:rPr lang="en-CA" sz="3200" dirty="0"/>
              <a:t>  </a:t>
            </a:r>
            <a:r>
              <a:rPr lang="en-CA" sz="3200" dirty="0" smtClean="0"/>
              <a:t> in </a:t>
            </a:r>
            <a:r>
              <a:rPr lang="en-CA" sz="3200" dirty="0"/>
              <a:t>the jar and     out of the </a:t>
            </a:r>
            <a:r>
              <a:rPr lang="en-CA" sz="3200" dirty="0" smtClean="0"/>
              <a:t>jar</a:t>
            </a:r>
          </a:p>
          <a:p>
            <a:r>
              <a:rPr lang="en-CA" sz="3200" dirty="0" smtClean="0"/>
              <a:t>   </a:t>
            </a:r>
            <a:r>
              <a:rPr lang="en-CA" sz="3200" dirty="0"/>
              <a:t>in the jar and     out of the </a:t>
            </a:r>
            <a:r>
              <a:rPr lang="en-CA" sz="3200" dirty="0" smtClean="0"/>
              <a:t>jar</a:t>
            </a:r>
          </a:p>
          <a:p>
            <a:r>
              <a:rPr lang="en-CA" sz="3200" dirty="0"/>
              <a:t> </a:t>
            </a:r>
            <a:r>
              <a:rPr lang="en-CA" sz="3200" dirty="0" smtClean="0"/>
              <a:t>  in </a:t>
            </a:r>
            <a:r>
              <a:rPr lang="en-CA" sz="3200" dirty="0"/>
              <a:t>the jar and     out of the </a:t>
            </a:r>
            <a:r>
              <a:rPr lang="en-CA" sz="3200" dirty="0" smtClean="0"/>
              <a:t>jar</a:t>
            </a:r>
          </a:p>
          <a:p>
            <a:r>
              <a:rPr lang="en-CA" sz="3200" dirty="0"/>
              <a:t> </a:t>
            </a:r>
            <a:r>
              <a:rPr lang="en-CA" sz="3200" dirty="0" smtClean="0"/>
              <a:t>  </a:t>
            </a:r>
            <a:r>
              <a:rPr lang="en-CA" sz="3200" dirty="0"/>
              <a:t>in the jar and     out of the </a:t>
            </a:r>
            <a:r>
              <a:rPr lang="en-CA" sz="3200" dirty="0" smtClean="0"/>
              <a:t>jar</a:t>
            </a:r>
          </a:p>
          <a:p>
            <a:r>
              <a:rPr lang="en-CA" sz="3200" dirty="0" smtClean="0"/>
              <a:t>   </a:t>
            </a:r>
            <a:r>
              <a:rPr lang="en-CA" sz="3200" dirty="0"/>
              <a:t>in the jar and     out of the </a:t>
            </a:r>
            <a:r>
              <a:rPr lang="en-CA" sz="3200" dirty="0" smtClean="0"/>
              <a:t>jar</a:t>
            </a:r>
          </a:p>
          <a:p>
            <a:r>
              <a:rPr lang="en-CA" sz="3200" dirty="0"/>
              <a:t> </a:t>
            </a:r>
            <a:r>
              <a:rPr lang="en-CA" sz="3200" dirty="0" smtClean="0"/>
              <a:t>  in </a:t>
            </a:r>
            <a:r>
              <a:rPr lang="en-CA" sz="3200" dirty="0"/>
              <a:t>the jar and     out of the </a:t>
            </a:r>
            <a:r>
              <a:rPr lang="en-CA" sz="3200" dirty="0" smtClean="0"/>
              <a:t>jar</a:t>
            </a:r>
          </a:p>
          <a:p>
            <a:r>
              <a:rPr lang="en-CA" sz="3200" dirty="0"/>
              <a:t> </a:t>
            </a:r>
            <a:r>
              <a:rPr lang="en-CA" sz="3200" dirty="0" smtClean="0"/>
              <a:t>  </a:t>
            </a:r>
            <a:r>
              <a:rPr lang="en-CA" sz="3200" dirty="0"/>
              <a:t>in the jar and     out of the </a:t>
            </a:r>
            <a:r>
              <a:rPr lang="en-CA" sz="3200" dirty="0" smtClean="0"/>
              <a:t>jar</a:t>
            </a:r>
          </a:p>
          <a:p>
            <a:r>
              <a:rPr lang="en-CA" sz="3200" dirty="0"/>
              <a:t>  </a:t>
            </a:r>
            <a:r>
              <a:rPr lang="en-CA" sz="3200" dirty="0" smtClean="0"/>
              <a:t> in </a:t>
            </a:r>
            <a:r>
              <a:rPr lang="en-CA" sz="3200" dirty="0"/>
              <a:t>the jar and     out of the </a:t>
            </a:r>
            <a:r>
              <a:rPr lang="en-CA" sz="3200" dirty="0" smtClean="0"/>
              <a:t>jar</a:t>
            </a:r>
          </a:p>
          <a:p>
            <a:r>
              <a:rPr lang="en-CA" sz="3200" dirty="0" smtClean="0"/>
              <a:t> </a:t>
            </a:r>
            <a:r>
              <a:rPr lang="en-CA" sz="3200" dirty="0"/>
              <a:t> </a:t>
            </a:r>
            <a:r>
              <a:rPr lang="en-CA" sz="3200" dirty="0" smtClean="0"/>
              <a:t> in </a:t>
            </a:r>
            <a:r>
              <a:rPr lang="en-CA" sz="3200" dirty="0"/>
              <a:t>the jar and     out of the jar</a:t>
            </a:r>
            <a:endParaRPr lang="en-CA" sz="3200" dirty="0" smtClean="0"/>
          </a:p>
          <a:p>
            <a:endParaRPr lang="en-CA" sz="3200" dirty="0" smtClean="0"/>
          </a:p>
          <a:p>
            <a:endParaRPr lang="en-CA" sz="3200" dirty="0"/>
          </a:p>
        </p:txBody>
      </p:sp>
      <p:sp>
        <p:nvSpPr>
          <p:cNvPr id="20" name="Rounded Rectangular Callout 19"/>
          <p:cNvSpPr/>
          <p:nvPr/>
        </p:nvSpPr>
        <p:spPr>
          <a:xfrm>
            <a:off x="2985154" y="5538575"/>
            <a:ext cx="1905444" cy="1113132"/>
          </a:xfrm>
          <a:prstGeom prst="wedgeRoundRectCallout">
            <a:avLst>
              <a:gd name="adj1" fmla="val -68266"/>
              <a:gd name="adj2" fmla="val -9929"/>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fireflies</a:t>
            </a:r>
            <a:endParaRPr lang="en-CA" b="1" dirty="0"/>
          </a:p>
        </p:txBody>
      </p:sp>
      <p:grpSp>
        <p:nvGrpSpPr>
          <p:cNvPr id="6" name="Group 5"/>
          <p:cNvGrpSpPr/>
          <p:nvPr/>
        </p:nvGrpSpPr>
        <p:grpSpPr>
          <a:xfrm>
            <a:off x="351985" y="1384995"/>
            <a:ext cx="2750843" cy="4076579"/>
            <a:chOff x="351985" y="1384995"/>
            <a:chExt cx="2574799" cy="3712787"/>
          </a:xfrm>
        </p:grpSpPr>
        <p:grpSp>
          <p:nvGrpSpPr>
            <p:cNvPr id="35" name="Group 34"/>
            <p:cNvGrpSpPr/>
            <p:nvPr/>
          </p:nvGrpSpPr>
          <p:grpSpPr>
            <a:xfrm>
              <a:off x="351985" y="1384995"/>
              <a:ext cx="2574799" cy="3712787"/>
              <a:chOff x="0" y="0"/>
              <a:chExt cx="1943100" cy="2619375"/>
            </a:xfrm>
          </p:grpSpPr>
          <p:sp>
            <p:nvSpPr>
              <p:cNvPr id="36" name="Can 35"/>
              <p:cNvSpPr/>
              <p:nvPr/>
            </p:nvSpPr>
            <p:spPr>
              <a:xfrm>
                <a:off x="57150" y="0"/>
                <a:ext cx="1819275" cy="2619375"/>
              </a:xfrm>
              <a:prstGeom prst="ca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37" name="Can 36"/>
              <p:cNvSpPr/>
              <p:nvPr/>
            </p:nvSpPr>
            <p:spPr>
              <a:xfrm>
                <a:off x="0" y="0"/>
                <a:ext cx="1943100" cy="561975"/>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grpSp>
        <p:sp>
          <p:nvSpPr>
            <p:cNvPr id="5" name="TextBox 4"/>
            <p:cNvSpPr txBox="1"/>
            <p:nvPr/>
          </p:nvSpPr>
          <p:spPr>
            <a:xfrm>
              <a:off x="951763" y="1598610"/>
              <a:ext cx="1029449" cy="369332"/>
            </a:xfrm>
            <a:prstGeom prst="rect">
              <a:avLst/>
            </a:prstGeom>
            <a:noFill/>
          </p:spPr>
          <p:txBody>
            <a:bodyPr wrap="none" rtlCol="0">
              <a:spAutoFit/>
            </a:bodyPr>
            <a:lstStyle/>
            <a:p>
              <a:r>
                <a:rPr lang="en-CA" dirty="0" smtClean="0"/>
                <a:t>In the jar</a:t>
              </a:r>
              <a:endParaRPr lang="en-CA" dirty="0"/>
            </a:p>
          </p:txBody>
        </p:sp>
      </p:grpSp>
      <p:grpSp>
        <p:nvGrpSpPr>
          <p:cNvPr id="8" name="Group 7"/>
          <p:cNvGrpSpPr/>
          <p:nvPr/>
        </p:nvGrpSpPr>
        <p:grpSpPr>
          <a:xfrm>
            <a:off x="3515360" y="1347254"/>
            <a:ext cx="2162726" cy="4114320"/>
            <a:chOff x="3515360" y="1342370"/>
            <a:chExt cx="1869440" cy="3755412"/>
          </a:xfrm>
        </p:grpSpPr>
        <p:sp>
          <p:nvSpPr>
            <p:cNvPr id="4" name="Rectangle 3"/>
            <p:cNvSpPr/>
            <p:nvPr/>
          </p:nvSpPr>
          <p:spPr>
            <a:xfrm>
              <a:off x="3515360" y="1384995"/>
              <a:ext cx="1869440" cy="3712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a:off x="3725515" y="1342370"/>
              <a:ext cx="1499128" cy="369332"/>
            </a:xfrm>
            <a:prstGeom prst="rect">
              <a:avLst/>
            </a:prstGeom>
            <a:noFill/>
          </p:spPr>
          <p:txBody>
            <a:bodyPr wrap="none" rtlCol="0">
              <a:spAutoFit/>
            </a:bodyPr>
            <a:lstStyle/>
            <a:p>
              <a:r>
                <a:rPr lang="en-CA" dirty="0" smtClean="0"/>
                <a:t>Out of the jar</a:t>
              </a:r>
              <a:endParaRPr lang="en-CA" dirty="0"/>
            </a:p>
          </p:txBody>
        </p:sp>
      </p:grpSp>
    </p:spTree>
    <p:extLst>
      <p:ext uri="{BB962C8B-B14F-4D97-AF65-F5344CB8AC3E}">
        <p14:creationId xmlns:p14="http://schemas.microsoft.com/office/powerpoint/2010/main" val="189093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62181" y="943079"/>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Debrief and Consolidation</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Opening Routine</a:t>
            </a:r>
          </a:p>
        </p:txBody>
      </p:sp>
      <p:sp>
        <p:nvSpPr>
          <p:cNvPr id="4" name="TextBox 3">
            <a:extLst>
              <a:ext uri="{FF2B5EF4-FFF2-40B4-BE49-F238E27FC236}">
                <a16:creationId xmlns:a16="http://schemas.microsoft.com/office/drawing/2014/main" id="{F3857C70-6F07-3A4E-91D0-3B2F2CA78D55}"/>
              </a:ext>
            </a:extLst>
          </p:cNvPr>
          <p:cNvSpPr txBox="1"/>
          <p:nvPr/>
        </p:nvSpPr>
        <p:spPr>
          <a:xfrm>
            <a:off x="245423" y="2931882"/>
            <a:ext cx="3327838" cy="1815882"/>
          </a:xfrm>
          <a:prstGeom prst="rect">
            <a:avLst/>
          </a:prstGeom>
          <a:noFill/>
        </p:spPr>
        <p:txBody>
          <a:bodyPr wrap="square" rtlCol="0" anchor="ctr">
            <a:spAutoFit/>
          </a:bodyPr>
          <a:lstStyle/>
          <a:p>
            <a:pPr marL="742950" marR="0" lvl="0" indent="-74295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What</a:t>
            </a:r>
            <a:r>
              <a:rPr kumimoji="0" lang="en-US" sz="2800" b="0" i="0" u="none" strike="noStrike" kern="1200" cap="none" spc="0" normalizeH="0" noProof="0" dirty="0" smtClean="0">
                <a:ln>
                  <a:noFill/>
                </a:ln>
                <a:solidFill>
                  <a:prstClr val="black"/>
                </a:solidFill>
                <a:effectLst/>
                <a:uLnTx/>
                <a:uFillTx/>
                <a:latin typeface="Bradley Hand" pitchFamily="2" charset="77"/>
                <a:ea typeface="+mn-ea"/>
                <a:cs typeface="+mn-cs"/>
              </a:rPr>
              <a:t> do </a:t>
            </a:r>
            <a:r>
              <a:rPr lang="en-US" sz="2800" dirty="0" smtClean="0">
                <a:solidFill>
                  <a:prstClr val="black"/>
                </a:solidFill>
                <a:latin typeface="Bradley Hand" pitchFamily="2" charset="77"/>
              </a:rPr>
              <a:t>You Notice, What do You Wonder</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avolini"/>
                <a:ea typeface="+mn-ea"/>
                <a:cs typeface="Cavolini"/>
              </a:rPr>
              <a:t>Day </a:t>
            </a:r>
            <a:r>
              <a:rPr kumimoji="0" lang="en-US" sz="4000" b="1" i="0" u="none" strike="noStrike" kern="1200" cap="none" spc="0" normalizeH="0" baseline="0" noProof="0" dirty="0" smtClean="0">
                <a:ln>
                  <a:noFill/>
                </a:ln>
                <a:solidFill>
                  <a:srgbClr val="C00000"/>
                </a:solidFill>
                <a:effectLst/>
                <a:uLnTx/>
                <a:uFillTx/>
                <a:latin typeface="Cavolini"/>
                <a:ea typeface="+mn-ea"/>
                <a:cs typeface="Cavolini"/>
              </a:rPr>
              <a:t>3</a:t>
            </a:r>
            <a:endParaRPr kumimoji="0" lang="en-US" sz="4000" b="1" i="0" u="none" strike="noStrike" kern="1200" cap="none" spc="0" normalizeH="0" baseline="0" noProof="0" dirty="0">
              <a:ln>
                <a:noFill/>
              </a:ln>
              <a:solidFill>
                <a:srgbClr val="C00000"/>
              </a:solidFill>
              <a:effectLst/>
              <a:uLnTx/>
              <a:uFillTx/>
              <a:latin typeface="Cavolini"/>
              <a:ea typeface="+mn-ea"/>
              <a:cs typeface="Cavolini"/>
            </a:endParaRP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2901892"/>
            <a:ext cx="2915605" cy="13849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Compatible</a:t>
            </a:r>
            <a:r>
              <a:rPr kumimoji="0" lang="en-US" sz="2800" b="0" i="0" u="none" strike="noStrike" kern="1200" cap="none" spc="0" normalizeH="0" noProof="0" dirty="0" smtClean="0">
                <a:ln>
                  <a:noFill/>
                </a:ln>
                <a:solidFill>
                  <a:prstClr val="black"/>
                </a:solidFill>
                <a:effectLst/>
                <a:uLnTx/>
                <a:uFillTx/>
                <a:latin typeface="Bradley Hand" pitchFamily="2" charset="77"/>
                <a:ea typeface="+mn-ea"/>
                <a:cs typeface="+mn-cs"/>
              </a:rPr>
              <a:t> Number Pairs for</a:t>
            </a:r>
            <a:r>
              <a:rPr lang="en-US" sz="2800" dirty="0" smtClean="0">
                <a:solidFill>
                  <a:prstClr val="black"/>
                </a:solidFill>
                <a:latin typeface="Bradley Hand" pitchFamily="2" charset="77"/>
              </a:rPr>
              <a:t> 10</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8" name="TextBox 17">
            <a:extLst>
              <a:ext uri="{FF2B5EF4-FFF2-40B4-BE49-F238E27FC236}">
                <a16:creationId xmlns:a16="http://schemas.microsoft.com/office/drawing/2014/main" id="{C65C62B4-EBD6-9748-B921-5987D891F189}"/>
              </a:ext>
            </a:extLst>
          </p:cNvPr>
          <p:cNvSpPr txBox="1"/>
          <p:nvPr/>
        </p:nvSpPr>
        <p:spPr>
          <a:xfrm>
            <a:off x="8704433" y="3495472"/>
            <a:ext cx="2915605"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Make 10 Game</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70812224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095998" y="1492134"/>
            <a:ext cx="5268739" cy="5133917"/>
          </a:xfrm>
          <a:prstGeom prst="rect">
            <a:avLst/>
          </a:prstGeom>
        </p:spPr>
      </p:pic>
      <p:sp>
        <p:nvSpPr>
          <p:cNvPr id="7" name="Title 1"/>
          <p:cNvSpPr txBox="1">
            <a:spLocks/>
          </p:cNvSpPr>
          <p:nvPr/>
        </p:nvSpPr>
        <p:spPr>
          <a:xfrm>
            <a:off x="618742" y="2065862"/>
            <a:ext cx="9601200" cy="1485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a:t>What do you notice?</a:t>
            </a:r>
          </a:p>
          <a:p>
            <a:r>
              <a:rPr lang="en-CA"/>
              <a:t>What do you wonder?</a:t>
            </a:r>
          </a:p>
        </p:txBody>
      </p:sp>
    </p:spTree>
    <p:extLst>
      <p:ext uri="{BB962C8B-B14F-4D97-AF65-F5344CB8AC3E}">
        <p14:creationId xmlns:p14="http://schemas.microsoft.com/office/powerpoint/2010/main" val="405413203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615792" y="1314334"/>
            <a:ext cx="5268739" cy="5133917"/>
          </a:xfrm>
          <a:prstGeom prst="rect">
            <a:avLst/>
          </a:prstGeom>
        </p:spPr>
      </p:pic>
      <p:sp>
        <p:nvSpPr>
          <p:cNvPr id="7" name="Title 1"/>
          <p:cNvSpPr txBox="1">
            <a:spLocks/>
          </p:cNvSpPr>
          <p:nvPr/>
        </p:nvSpPr>
        <p:spPr>
          <a:xfrm>
            <a:off x="618742" y="2065862"/>
            <a:ext cx="9601200" cy="1485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a:p>
        </p:txBody>
      </p:sp>
      <p:sp>
        <p:nvSpPr>
          <p:cNvPr id="2" name="Rectangle 1"/>
          <p:cNvSpPr/>
          <p:nvPr/>
        </p:nvSpPr>
        <p:spPr>
          <a:xfrm>
            <a:off x="309370" y="1492134"/>
            <a:ext cx="6096000" cy="2958182"/>
          </a:xfrm>
          <a:prstGeom prst="rect">
            <a:avLst/>
          </a:prstGeom>
        </p:spPr>
        <p:txBody>
          <a:bodyPr>
            <a:spAutoFit/>
          </a:bodyPr>
          <a:lstStyle/>
          <a:p>
            <a:pPr>
              <a:lnSpc>
                <a:spcPct val="107000"/>
              </a:lnSpc>
              <a:spcAft>
                <a:spcPts val="800"/>
              </a:spcAft>
            </a:pPr>
            <a:r>
              <a:rPr lang="en-CA" sz="4400">
                <a:latin typeface="Calibri Light" panose="020F0302020204030204" pitchFamily="34" charset="0"/>
                <a:ea typeface="Calibri" panose="020F0502020204030204" pitchFamily="34" charset="0"/>
                <a:cs typeface="Calibri Light" panose="020F0302020204030204" pitchFamily="34" charset="0"/>
              </a:rPr>
              <a:t>What number is the upside down card so that the sum of all the cards is less than 10?</a:t>
            </a:r>
          </a:p>
        </p:txBody>
      </p:sp>
    </p:spTree>
    <p:extLst>
      <p:ext uri="{BB962C8B-B14F-4D97-AF65-F5344CB8AC3E}">
        <p14:creationId xmlns:p14="http://schemas.microsoft.com/office/powerpoint/2010/main" val="30285080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403" y="-145416"/>
            <a:ext cx="4359317" cy="1325563"/>
          </a:xfrm>
        </p:spPr>
        <p:txBody>
          <a:bodyPr/>
          <a:lstStyle/>
          <a:p>
            <a:r>
              <a:rPr lang="en-CA" dirty="0" smtClean="0"/>
              <a:t>Part-Part-Whole</a:t>
            </a:r>
            <a:endParaRPr lang="en-CA" dirty="0"/>
          </a:p>
        </p:txBody>
      </p:sp>
      <p:sp>
        <p:nvSpPr>
          <p:cNvPr id="4" name="Cube 3"/>
          <p:cNvSpPr/>
          <p:nvPr/>
        </p:nvSpPr>
        <p:spPr>
          <a:xfrm>
            <a:off x="2133600" y="236315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7" name="Cube 6"/>
          <p:cNvSpPr/>
          <p:nvPr/>
        </p:nvSpPr>
        <p:spPr>
          <a:xfrm>
            <a:off x="2753360" y="234696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8" name="Cube 7"/>
          <p:cNvSpPr/>
          <p:nvPr/>
        </p:nvSpPr>
        <p:spPr>
          <a:xfrm>
            <a:off x="3413760" y="23164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9" name="Cube 8"/>
          <p:cNvSpPr/>
          <p:nvPr/>
        </p:nvSpPr>
        <p:spPr>
          <a:xfrm>
            <a:off x="4053840" y="23164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0" name="Cube 9"/>
          <p:cNvSpPr/>
          <p:nvPr/>
        </p:nvSpPr>
        <p:spPr>
          <a:xfrm>
            <a:off x="4795520" y="230219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1" name="Cube 10"/>
          <p:cNvSpPr/>
          <p:nvPr/>
        </p:nvSpPr>
        <p:spPr>
          <a:xfrm>
            <a:off x="5455920" y="230219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2" name="Cube 11"/>
          <p:cNvSpPr/>
          <p:nvPr/>
        </p:nvSpPr>
        <p:spPr>
          <a:xfrm>
            <a:off x="6177280" y="2273776"/>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3" name="Cube 12"/>
          <p:cNvSpPr/>
          <p:nvPr/>
        </p:nvSpPr>
        <p:spPr>
          <a:xfrm>
            <a:off x="6908800" y="224536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4" name="Cube 13"/>
          <p:cNvSpPr/>
          <p:nvPr/>
        </p:nvSpPr>
        <p:spPr>
          <a:xfrm>
            <a:off x="7680960" y="2227104"/>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5" name="Cube 14"/>
          <p:cNvSpPr/>
          <p:nvPr/>
        </p:nvSpPr>
        <p:spPr>
          <a:xfrm>
            <a:off x="8371840" y="220472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6" name="Cube 15"/>
          <p:cNvSpPr/>
          <p:nvPr/>
        </p:nvSpPr>
        <p:spPr>
          <a:xfrm>
            <a:off x="9062720" y="22148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7" name="Rectangle 16"/>
          <p:cNvSpPr/>
          <p:nvPr/>
        </p:nvSpPr>
        <p:spPr>
          <a:xfrm>
            <a:off x="803993" y="1579776"/>
            <a:ext cx="9408160" cy="223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250857" y="1022092"/>
            <a:ext cx="5378204" cy="584775"/>
          </a:xfrm>
          <a:prstGeom prst="rect">
            <a:avLst/>
          </a:prstGeom>
          <a:noFill/>
        </p:spPr>
        <p:txBody>
          <a:bodyPr wrap="none" rtlCol="0">
            <a:spAutoFit/>
          </a:bodyPr>
          <a:lstStyle/>
          <a:p>
            <a:r>
              <a:rPr lang="en-CA" sz="3200" dirty="0" smtClean="0"/>
              <a:t>How many blocks?   The Whole</a:t>
            </a:r>
            <a:endParaRPr lang="en-CA" sz="3200" dirty="0"/>
          </a:p>
        </p:txBody>
      </p:sp>
      <p:sp>
        <p:nvSpPr>
          <p:cNvPr id="21" name="Round Diagonal Corner Rectangle 20">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803993" y="432243"/>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3"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grpSp>
        <p:nvGrpSpPr>
          <p:cNvPr id="27" name="Group 26"/>
          <p:cNvGrpSpPr/>
          <p:nvPr/>
        </p:nvGrpSpPr>
        <p:grpSpPr>
          <a:xfrm>
            <a:off x="416560" y="4092573"/>
            <a:ext cx="4978400" cy="2250698"/>
            <a:chOff x="477520" y="4343142"/>
            <a:chExt cx="4978400" cy="2250698"/>
          </a:xfrm>
        </p:grpSpPr>
        <p:sp>
          <p:nvSpPr>
            <p:cNvPr id="19" name="Rectangle 18"/>
            <p:cNvSpPr/>
            <p:nvPr/>
          </p:nvSpPr>
          <p:spPr>
            <a:xfrm>
              <a:off x="477520" y="4358640"/>
              <a:ext cx="4978400" cy="223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526811" y="4343142"/>
              <a:ext cx="865109" cy="584775"/>
            </a:xfrm>
            <a:prstGeom prst="rect">
              <a:avLst/>
            </a:prstGeom>
            <a:noFill/>
          </p:spPr>
          <p:txBody>
            <a:bodyPr wrap="none" rtlCol="0">
              <a:spAutoFit/>
            </a:bodyPr>
            <a:lstStyle/>
            <a:p>
              <a:r>
                <a:rPr lang="en-CA" sz="3200" dirty="0" smtClean="0"/>
                <a:t>Part</a:t>
              </a:r>
              <a:endParaRPr lang="en-CA" sz="3200" dirty="0"/>
            </a:p>
          </p:txBody>
        </p:sp>
      </p:grpSp>
      <p:grpSp>
        <p:nvGrpSpPr>
          <p:cNvPr id="26" name="Group 25"/>
          <p:cNvGrpSpPr/>
          <p:nvPr/>
        </p:nvGrpSpPr>
        <p:grpSpPr>
          <a:xfrm>
            <a:off x="6173066" y="4060098"/>
            <a:ext cx="4978400" cy="2250699"/>
            <a:chOff x="6573520" y="4343141"/>
            <a:chExt cx="4978400" cy="2250699"/>
          </a:xfrm>
        </p:grpSpPr>
        <p:sp>
          <p:nvSpPr>
            <p:cNvPr id="20" name="Rectangle 19"/>
            <p:cNvSpPr/>
            <p:nvPr/>
          </p:nvSpPr>
          <p:spPr>
            <a:xfrm>
              <a:off x="6573520" y="4358640"/>
              <a:ext cx="4978400" cy="223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6629061" y="4343141"/>
              <a:ext cx="865109" cy="584775"/>
            </a:xfrm>
            <a:prstGeom prst="rect">
              <a:avLst/>
            </a:prstGeom>
            <a:noFill/>
          </p:spPr>
          <p:txBody>
            <a:bodyPr wrap="none" rtlCol="0">
              <a:spAutoFit/>
            </a:bodyPr>
            <a:lstStyle/>
            <a:p>
              <a:r>
                <a:rPr lang="en-CA" sz="3200" dirty="0" smtClean="0"/>
                <a:t>Part</a:t>
              </a:r>
              <a:endParaRPr lang="en-CA" sz="3200" dirty="0"/>
            </a:p>
          </p:txBody>
        </p:sp>
      </p:grpSp>
      <p:sp>
        <p:nvSpPr>
          <p:cNvPr id="3" name="Cloud Callout 2"/>
          <p:cNvSpPr/>
          <p:nvPr/>
        </p:nvSpPr>
        <p:spPr>
          <a:xfrm>
            <a:off x="10048065" y="1261087"/>
            <a:ext cx="2274662" cy="1853905"/>
          </a:xfrm>
          <a:prstGeom prst="cloudCallout">
            <a:avLst>
              <a:gd name="adj1" fmla="val -13338"/>
              <a:gd name="adj2" fmla="val 892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rPr>
              <a:t>What could the equation look like?</a:t>
            </a:r>
            <a:endParaRPr lang="en-CA" sz="2000" b="1" dirty="0">
              <a:solidFill>
                <a:schemeClr val="tx1"/>
              </a:solidFill>
            </a:endParaRPr>
          </a:p>
        </p:txBody>
      </p:sp>
    </p:spTree>
    <p:extLst>
      <p:ext uri="{BB962C8B-B14F-4D97-AF65-F5344CB8AC3E}">
        <p14:creationId xmlns:p14="http://schemas.microsoft.com/office/powerpoint/2010/main" val="129933804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403" y="-145416"/>
            <a:ext cx="4359317" cy="1325563"/>
          </a:xfrm>
        </p:spPr>
        <p:txBody>
          <a:bodyPr/>
          <a:lstStyle/>
          <a:p>
            <a:r>
              <a:rPr lang="en-CA" dirty="0" smtClean="0"/>
              <a:t>Part-Part-Whole</a:t>
            </a:r>
            <a:endParaRPr lang="en-CA" dirty="0"/>
          </a:p>
        </p:txBody>
      </p:sp>
      <p:sp>
        <p:nvSpPr>
          <p:cNvPr id="4" name="Cube 3"/>
          <p:cNvSpPr/>
          <p:nvPr/>
        </p:nvSpPr>
        <p:spPr>
          <a:xfrm>
            <a:off x="2133600" y="236315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7" name="Cube 6"/>
          <p:cNvSpPr/>
          <p:nvPr/>
        </p:nvSpPr>
        <p:spPr>
          <a:xfrm>
            <a:off x="2753360" y="234696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8" name="Cube 7"/>
          <p:cNvSpPr/>
          <p:nvPr/>
        </p:nvSpPr>
        <p:spPr>
          <a:xfrm>
            <a:off x="3413760" y="23164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9" name="Cube 8"/>
          <p:cNvSpPr/>
          <p:nvPr/>
        </p:nvSpPr>
        <p:spPr>
          <a:xfrm>
            <a:off x="4053840" y="23164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0" name="Cube 9"/>
          <p:cNvSpPr/>
          <p:nvPr/>
        </p:nvSpPr>
        <p:spPr>
          <a:xfrm>
            <a:off x="4795520" y="230219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1" name="Cube 10"/>
          <p:cNvSpPr/>
          <p:nvPr/>
        </p:nvSpPr>
        <p:spPr>
          <a:xfrm>
            <a:off x="5455920" y="230219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2" name="Cube 11"/>
          <p:cNvSpPr/>
          <p:nvPr/>
        </p:nvSpPr>
        <p:spPr>
          <a:xfrm>
            <a:off x="6177280" y="2273776"/>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3" name="Cube 12"/>
          <p:cNvSpPr/>
          <p:nvPr/>
        </p:nvSpPr>
        <p:spPr>
          <a:xfrm>
            <a:off x="6908800" y="224536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4" name="Cube 13"/>
          <p:cNvSpPr/>
          <p:nvPr/>
        </p:nvSpPr>
        <p:spPr>
          <a:xfrm>
            <a:off x="7680960" y="2227104"/>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5" name="Cube 14"/>
          <p:cNvSpPr/>
          <p:nvPr/>
        </p:nvSpPr>
        <p:spPr>
          <a:xfrm>
            <a:off x="8371840" y="220472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6" name="Cube 15"/>
          <p:cNvSpPr/>
          <p:nvPr/>
        </p:nvSpPr>
        <p:spPr>
          <a:xfrm>
            <a:off x="9062720" y="22148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7" name="Rectangle 16"/>
          <p:cNvSpPr/>
          <p:nvPr/>
        </p:nvSpPr>
        <p:spPr>
          <a:xfrm>
            <a:off x="1286617" y="1690723"/>
            <a:ext cx="9110765" cy="176268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478935" y="927552"/>
            <a:ext cx="5378204" cy="584775"/>
          </a:xfrm>
          <a:prstGeom prst="rect">
            <a:avLst/>
          </a:prstGeom>
          <a:noFill/>
        </p:spPr>
        <p:txBody>
          <a:bodyPr wrap="none" rtlCol="0">
            <a:spAutoFit/>
          </a:bodyPr>
          <a:lstStyle/>
          <a:p>
            <a:r>
              <a:rPr lang="en-CA" sz="3200" dirty="0" smtClean="0"/>
              <a:t>How many blocks?   The Whole</a:t>
            </a:r>
            <a:endParaRPr lang="en-CA" sz="3200" dirty="0"/>
          </a:p>
        </p:txBody>
      </p:sp>
      <p:sp>
        <p:nvSpPr>
          <p:cNvPr id="21" name="Round Diagonal Corner Rectangle 20">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803993" y="432243"/>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3"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grpSp>
        <p:nvGrpSpPr>
          <p:cNvPr id="27" name="Group 26"/>
          <p:cNvGrpSpPr/>
          <p:nvPr/>
        </p:nvGrpSpPr>
        <p:grpSpPr>
          <a:xfrm>
            <a:off x="203200" y="3724557"/>
            <a:ext cx="4978400" cy="2250698"/>
            <a:chOff x="477520" y="4343142"/>
            <a:chExt cx="4978400" cy="2250698"/>
          </a:xfrm>
        </p:grpSpPr>
        <p:sp>
          <p:nvSpPr>
            <p:cNvPr id="19" name="Rectangle 18"/>
            <p:cNvSpPr/>
            <p:nvPr/>
          </p:nvSpPr>
          <p:spPr>
            <a:xfrm>
              <a:off x="477520" y="4358640"/>
              <a:ext cx="4978400" cy="223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526811" y="4343142"/>
              <a:ext cx="865109" cy="584775"/>
            </a:xfrm>
            <a:prstGeom prst="rect">
              <a:avLst/>
            </a:prstGeom>
            <a:noFill/>
          </p:spPr>
          <p:txBody>
            <a:bodyPr wrap="none" rtlCol="0">
              <a:spAutoFit/>
            </a:bodyPr>
            <a:lstStyle/>
            <a:p>
              <a:r>
                <a:rPr lang="en-CA" sz="3200" dirty="0" smtClean="0"/>
                <a:t>Part</a:t>
              </a:r>
              <a:endParaRPr lang="en-CA" sz="3200" dirty="0"/>
            </a:p>
          </p:txBody>
        </p:sp>
      </p:grpSp>
      <p:grpSp>
        <p:nvGrpSpPr>
          <p:cNvPr id="26" name="Group 25"/>
          <p:cNvGrpSpPr/>
          <p:nvPr/>
        </p:nvGrpSpPr>
        <p:grpSpPr>
          <a:xfrm>
            <a:off x="6629061" y="3727392"/>
            <a:ext cx="4978400" cy="2250699"/>
            <a:chOff x="6573520" y="4343141"/>
            <a:chExt cx="4978400" cy="2250699"/>
          </a:xfrm>
        </p:grpSpPr>
        <p:sp>
          <p:nvSpPr>
            <p:cNvPr id="20" name="Rectangle 19"/>
            <p:cNvSpPr/>
            <p:nvPr/>
          </p:nvSpPr>
          <p:spPr>
            <a:xfrm>
              <a:off x="6573520" y="4358640"/>
              <a:ext cx="4978400" cy="223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6629061" y="4343141"/>
              <a:ext cx="865109" cy="584775"/>
            </a:xfrm>
            <a:prstGeom prst="rect">
              <a:avLst/>
            </a:prstGeom>
            <a:noFill/>
          </p:spPr>
          <p:txBody>
            <a:bodyPr wrap="none" rtlCol="0">
              <a:spAutoFit/>
            </a:bodyPr>
            <a:lstStyle/>
            <a:p>
              <a:r>
                <a:rPr lang="en-CA" sz="3200" dirty="0" smtClean="0"/>
                <a:t>Part</a:t>
              </a:r>
              <a:endParaRPr lang="en-CA" sz="3200" dirty="0"/>
            </a:p>
          </p:txBody>
        </p:sp>
      </p:grpSp>
      <p:sp>
        <p:nvSpPr>
          <p:cNvPr id="3" name="TextBox 2"/>
          <p:cNvSpPr txBox="1"/>
          <p:nvPr/>
        </p:nvSpPr>
        <p:spPr>
          <a:xfrm>
            <a:off x="4519072" y="6017493"/>
            <a:ext cx="3457678" cy="830997"/>
          </a:xfrm>
          <a:prstGeom prst="rect">
            <a:avLst/>
          </a:prstGeom>
          <a:noFill/>
        </p:spPr>
        <p:txBody>
          <a:bodyPr wrap="none" rtlCol="0">
            <a:spAutoFit/>
          </a:bodyPr>
          <a:lstStyle/>
          <a:p>
            <a:r>
              <a:rPr lang="en-CA" sz="2400" b="1" dirty="0" smtClean="0"/>
              <a:t>_____ and _____ make 10</a:t>
            </a:r>
          </a:p>
          <a:p>
            <a:r>
              <a:rPr lang="en-CA" sz="2400" b="1" dirty="0" smtClean="0"/>
              <a:t>10 = _____ + _____ </a:t>
            </a:r>
            <a:endParaRPr lang="en-CA" sz="2400" b="1" dirty="0"/>
          </a:p>
        </p:txBody>
      </p:sp>
    </p:spTree>
    <p:extLst>
      <p:ext uri="{BB962C8B-B14F-4D97-AF65-F5344CB8AC3E}">
        <p14:creationId xmlns:p14="http://schemas.microsoft.com/office/powerpoint/2010/main" val="35003342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403" y="-145416"/>
            <a:ext cx="4359317" cy="1325563"/>
          </a:xfrm>
        </p:spPr>
        <p:txBody>
          <a:bodyPr/>
          <a:lstStyle/>
          <a:p>
            <a:r>
              <a:rPr lang="en-CA" dirty="0" smtClean="0"/>
              <a:t>Part-Part-Whole</a:t>
            </a:r>
            <a:endParaRPr lang="en-CA" dirty="0"/>
          </a:p>
        </p:txBody>
      </p:sp>
      <p:sp>
        <p:nvSpPr>
          <p:cNvPr id="4" name="Cube 3"/>
          <p:cNvSpPr/>
          <p:nvPr/>
        </p:nvSpPr>
        <p:spPr>
          <a:xfrm>
            <a:off x="2133600" y="236315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7" name="Cube 6"/>
          <p:cNvSpPr/>
          <p:nvPr/>
        </p:nvSpPr>
        <p:spPr>
          <a:xfrm>
            <a:off x="2753360" y="234696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8" name="Cube 7"/>
          <p:cNvSpPr/>
          <p:nvPr/>
        </p:nvSpPr>
        <p:spPr>
          <a:xfrm>
            <a:off x="3413760" y="23164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9" name="Cube 8"/>
          <p:cNvSpPr/>
          <p:nvPr/>
        </p:nvSpPr>
        <p:spPr>
          <a:xfrm>
            <a:off x="4053840" y="23164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0" name="Cube 9"/>
          <p:cNvSpPr/>
          <p:nvPr/>
        </p:nvSpPr>
        <p:spPr>
          <a:xfrm>
            <a:off x="4795520" y="230219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1" name="Cube 10"/>
          <p:cNvSpPr/>
          <p:nvPr/>
        </p:nvSpPr>
        <p:spPr>
          <a:xfrm>
            <a:off x="5455920" y="2302192"/>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2" name="Cube 11"/>
          <p:cNvSpPr/>
          <p:nvPr/>
        </p:nvSpPr>
        <p:spPr>
          <a:xfrm>
            <a:off x="6177280" y="2273776"/>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3" name="Cube 12"/>
          <p:cNvSpPr/>
          <p:nvPr/>
        </p:nvSpPr>
        <p:spPr>
          <a:xfrm>
            <a:off x="6908800" y="224536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4" name="Cube 13"/>
          <p:cNvSpPr/>
          <p:nvPr/>
        </p:nvSpPr>
        <p:spPr>
          <a:xfrm>
            <a:off x="7680960" y="2227104"/>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5" name="Cube 14"/>
          <p:cNvSpPr/>
          <p:nvPr/>
        </p:nvSpPr>
        <p:spPr>
          <a:xfrm>
            <a:off x="8371840" y="220472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6" name="Cube 15"/>
          <p:cNvSpPr/>
          <p:nvPr/>
        </p:nvSpPr>
        <p:spPr>
          <a:xfrm>
            <a:off x="9062720" y="2214880"/>
            <a:ext cx="772160" cy="751840"/>
          </a:xfrm>
          <a:prstGeom prst="cub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17" name="Rectangle 16"/>
          <p:cNvSpPr/>
          <p:nvPr/>
        </p:nvSpPr>
        <p:spPr>
          <a:xfrm>
            <a:off x="1286617" y="1690723"/>
            <a:ext cx="9110765" cy="176268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478935" y="927552"/>
            <a:ext cx="5378204" cy="584775"/>
          </a:xfrm>
          <a:prstGeom prst="rect">
            <a:avLst/>
          </a:prstGeom>
          <a:noFill/>
        </p:spPr>
        <p:txBody>
          <a:bodyPr wrap="none" rtlCol="0">
            <a:spAutoFit/>
          </a:bodyPr>
          <a:lstStyle/>
          <a:p>
            <a:r>
              <a:rPr lang="en-CA" sz="3200" dirty="0" smtClean="0"/>
              <a:t>How many blocks?   The Whole</a:t>
            </a:r>
            <a:endParaRPr lang="en-CA" sz="3200" dirty="0"/>
          </a:p>
        </p:txBody>
      </p:sp>
      <p:sp>
        <p:nvSpPr>
          <p:cNvPr id="21" name="Round Diagonal Corner Rectangle 20">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803993" y="432243"/>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3"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grpSp>
        <p:nvGrpSpPr>
          <p:cNvPr id="27" name="Group 26"/>
          <p:cNvGrpSpPr/>
          <p:nvPr/>
        </p:nvGrpSpPr>
        <p:grpSpPr>
          <a:xfrm>
            <a:off x="203200" y="3724557"/>
            <a:ext cx="4978400" cy="2250698"/>
            <a:chOff x="477520" y="4343142"/>
            <a:chExt cx="4978400" cy="2250698"/>
          </a:xfrm>
        </p:grpSpPr>
        <p:sp>
          <p:nvSpPr>
            <p:cNvPr id="19" name="Rectangle 18"/>
            <p:cNvSpPr/>
            <p:nvPr/>
          </p:nvSpPr>
          <p:spPr>
            <a:xfrm>
              <a:off x="477520" y="4358640"/>
              <a:ext cx="4978400" cy="223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526811" y="4343142"/>
              <a:ext cx="865109" cy="584775"/>
            </a:xfrm>
            <a:prstGeom prst="rect">
              <a:avLst/>
            </a:prstGeom>
            <a:noFill/>
          </p:spPr>
          <p:txBody>
            <a:bodyPr wrap="none" rtlCol="0">
              <a:spAutoFit/>
            </a:bodyPr>
            <a:lstStyle/>
            <a:p>
              <a:r>
                <a:rPr lang="en-CA" sz="3200" dirty="0" smtClean="0"/>
                <a:t>Part</a:t>
              </a:r>
              <a:endParaRPr lang="en-CA" sz="3200" dirty="0"/>
            </a:p>
          </p:txBody>
        </p:sp>
      </p:grpSp>
      <p:grpSp>
        <p:nvGrpSpPr>
          <p:cNvPr id="26" name="Group 25"/>
          <p:cNvGrpSpPr/>
          <p:nvPr/>
        </p:nvGrpSpPr>
        <p:grpSpPr>
          <a:xfrm>
            <a:off x="6629061" y="3727392"/>
            <a:ext cx="4978400" cy="2250699"/>
            <a:chOff x="6573520" y="4343141"/>
            <a:chExt cx="4978400" cy="2250699"/>
          </a:xfrm>
        </p:grpSpPr>
        <p:sp>
          <p:nvSpPr>
            <p:cNvPr id="20" name="Rectangle 19"/>
            <p:cNvSpPr/>
            <p:nvPr/>
          </p:nvSpPr>
          <p:spPr>
            <a:xfrm>
              <a:off x="6573520" y="4358640"/>
              <a:ext cx="4978400" cy="2235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6629061" y="4343141"/>
              <a:ext cx="865109" cy="584775"/>
            </a:xfrm>
            <a:prstGeom prst="rect">
              <a:avLst/>
            </a:prstGeom>
            <a:noFill/>
          </p:spPr>
          <p:txBody>
            <a:bodyPr wrap="none" rtlCol="0">
              <a:spAutoFit/>
            </a:bodyPr>
            <a:lstStyle/>
            <a:p>
              <a:r>
                <a:rPr lang="en-CA" sz="3200" dirty="0" smtClean="0"/>
                <a:t>Part</a:t>
              </a:r>
              <a:endParaRPr lang="en-CA" sz="3200" dirty="0"/>
            </a:p>
          </p:txBody>
        </p:sp>
      </p:grpSp>
      <p:sp>
        <p:nvSpPr>
          <p:cNvPr id="3" name="TextBox 2"/>
          <p:cNvSpPr txBox="1"/>
          <p:nvPr/>
        </p:nvSpPr>
        <p:spPr>
          <a:xfrm>
            <a:off x="4519072" y="6017493"/>
            <a:ext cx="3457678" cy="830997"/>
          </a:xfrm>
          <a:prstGeom prst="rect">
            <a:avLst/>
          </a:prstGeom>
          <a:noFill/>
        </p:spPr>
        <p:txBody>
          <a:bodyPr wrap="none" rtlCol="0">
            <a:spAutoFit/>
          </a:bodyPr>
          <a:lstStyle/>
          <a:p>
            <a:r>
              <a:rPr lang="en-CA" sz="2400" b="1" dirty="0" smtClean="0"/>
              <a:t>_____ and _____ make 10</a:t>
            </a:r>
          </a:p>
          <a:p>
            <a:r>
              <a:rPr lang="en-CA" sz="2400" b="1" dirty="0" smtClean="0"/>
              <a:t>10 = _____ + _____ </a:t>
            </a:r>
            <a:endParaRPr lang="en-CA" sz="2400" b="1" dirty="0"/>
          </a:p>
        </p:txBody>
      </p:sp>
    </p:spTree>
    <p:extLst>
      <p:ext uri="{BB962C8B-B14F-4D97-AF65-F5344CB8AC3E}">
        <p14:creationId xmlns:p14="http://schemas.microsoft.com/office/powerpoint/2010/main" val="3406906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10340</Words>
  <Application>Microsoft Office PowerPoint</Application>
  <PresentationFormat>Widescreen</PresentationFormat>
  <Paragraphs>1385</Paragraphs>
  <Slides>114</Slides>
  <Notes>107</Notes>
  <HiddenSlides>0</HiddenSlides>
  <MMClips>3</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114</vt:i4>
      </vt:variant>
    </vt:vector>
  </HeadingPairs>
  <TitlesOfParts>
    <vt:vector size="128" baseType="lpstr">
      <vt:lpstr>MS PGothic</vt:lpstr>
      <vt:lpstr>Abadi MT Condensed Light</vt:lpstr>
      <vt:lpstr>Arial</vt:lpstr>
      <vt:lpstr>Bradley Hand</vt:lpstr>
      <vt:lpstr>Calibri</vt:lpstr>
      <vt:lpstr>Calibri Light</vt:lpstr>
      <vt:lpstr>Cavolini</vt:lpstr>
      <vt:lpstr>Marker Felt Thin</vt:lpstr>
      <vt:lpstr>Montserrat</vt:lpstr>
      <vt:lpstr>Myriad Pro</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Part-Part-Whole</vt:lpstr>
      <vt:lpstr>Part-Part-Whole</vt:lpstr>
      <vt:lpstr>Part-Part-Whole</vt:lpstr>
      <vt:lpstr>Part-Part-Whole</vt:lpstr>
      <vt:lpstr>Part-Part-Whole</vt:lpstr>
      <vt:lpstr>Part-Part-Whole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Government of Manitoba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Perih, Sherry (MET)</dc:creator>
  <cp:lastModifiedBy>Harrison, Lynn (MET)</cp:lastModifiedBy>
  <cp:revision>178</cp:revision>
  <cp:lastPrinted>2020-12-15T16:19:48Z</cp:lastPrinted>
  <dcterms:created xsi:type="dcterms:W3CDTF">2020-12-15T16:05:14Z</dcterms:created>
  <dcterms:modified xsi:type="dcterms:W3CDTF">2020-12-22T12:47:31Z</dcterms:modified>
</cp:coreProperties>
</file>