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63" r:id="rId3"/>
    <p:sldId id="273" r:id="rId4"/>
    <p:sldId id="258" r:id="rId5"/>
    <p:sldId id="271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4" r:id="rId16"/>
    <p:sldId id="285" r:id="rId17"/>
    <p:sldId id="288" r:id="rId18"/>
    <p:sldId id="287" r:id="rId19"/>
    <p:sldId id="289" r:id="rId20"/>
    <p:sldId id="292" r:id="rId21"/>
    <p:sldId id="290" r:id="rId22"/>
    <p:sldId id="291" r:id="rId23"/>
    <p:sldId id="295" r:id="rId24"/>
    <p:sldId id="293" r:id="rId25"/>
    <p:sldId id="296" r:id="rId26"/>
    <p:sldId id="298" r:id="rId27"/>
    <p:sldId id="299" r:id="rId28"/>
    <p:sldId id="300" r:id="rId29"/>
    <p:sldId id="305" r:id="rId30"/>
    <p:sldId id="306" r:id="rId31"/>
    <p:sldId id="303" r:id="rId32"/>
    <p:sldId id="308" r:id="rId33"/>
    <p:sldId id="301" r:id="rId34"/>
    <p:sldId id="302" r:id="rId35"/>
    <p:sldId id="304" r:id="rId36"/>
    <p:sldId id="307" r:id="rId3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6437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0F44109-6525-4707-8FCB-831590E4D85F}" type="datetime1">
              <a:rPr lang="fr-FR" smtClean="0"/>
              <a:pPr algn="r" rtl="0"/>
              <a:t>26/02/2021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600FC2-B0C2-47FF-9826-EA7F77C89DB9}" type="datetime1">
              <a:rPr lang="fr-FR" smtClean="0"/>
              <a:pPr/>
              <a:t>26/02/2021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4586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4805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063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3476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762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344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9145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1234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332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946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8219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3129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1082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923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024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97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smtClean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84" name="Grou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97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grpSp>
        <p:nvGrpSpPr>
          <p:cNvPr id="98" name="Grou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0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11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grpSp>
        <p:nvGrpSpPr>
          <p:cNvPr id="112" name="Grou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25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26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405801-45BA-4E16-B90B-05CB4F3B494B}" type="datetime1">
              <a:rPr lang="fr-FR" smtClean="0"/>
              <a:pPr/>
              <a:t>26/02/2021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D402225-A0BB-4261-999F-CF28F5F94268}" type="datetime1">
              <a:rPr lang="fr-FR" smtClean="0"/>
              <a:pPr/>
              <a:t>26/02/2021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8" name="Groupe 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e libre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" name="Forme libre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e libre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" name="Forme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sp>
          <p:nvSpPr>
            <p:cNvPr id="12" name="Forme libre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E19890-E203-4F29-91EA-9D8FCF3B97FC}" type="datetime1">
              <a:rPr lang="fr-FR" smtClean="0"/>
              <a:pPr/>
              <a:t>26/02/2021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D71D5E-8FED-49D7-918A-BA1D8CCD7B9F}" type="datetime1">
              <a:rPr lang="fr-FR" smtClean="0"/>
              <a:pPr/>
              <a:t>26/02/2021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D6B917-7E14-4B31-A1D5-38C55D264C09}" type="datetime1">
              <a:rPr lang="fr-FR" smtClean="0"/>
              <a:pPr/>
              <a:t>26/02/2021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5D6175-BB73-49DE-94C2-615D1D73AF89}" type="datetime1">
              <a:rPr lang="fr-FR" smtClean="0"/>
              <a:pPr/>
              <a:t>26/02/2021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4F6FEE-9449-414B-97F1-D10EBE0251EA}" type="datetime1">
              <a:rPr lang="fr-FR" smtClean="0"/>
              <a:pPr/>
              <a:t>26/02/2021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32E50F-0813-49A5-B43A-301177A5BFA8}" type="datetime1">
              <a:rPr lang="fr-FR" smtClean="0"/>
              <a:pPr/>
              <a:t>26/02/2021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910A9B-8775-4FA2-9053-97A28704979B}" type="datetime1">
              <a:rPr lang="fr-FR" smtClean="0"/>
              <a:pPr/>
              <a:t>26/02/2021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048D7F-F53C-490F-B39B-4D2B15AA61C8}" type="datetime1">
              <a:rPr lang="fr-FR" smtClean="0"/>
              <a:pPr/>
              <a:t>26/02/2021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9" name="Groupe 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6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7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1B75E-BFC9-4E45-91F6-B0A6FBA59631}" type="datetime1">
              <a:rPr lang="fr-FR" smtClean="0"/>
              <a:pPr/>
              <a:t>26/02/2021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52" name="Groupe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9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grpSp>
        <p:nvGrpSpPr>
          <p:cNvPr id="84" name="Groupe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8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2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grpSp>
        <p:nvGrpSpPr>
          <p:cNvPr id="97" name="Groupe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9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80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3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B85032-1B3C-4C66-B6F6-444778CB4E74}" type="datetime1">
              <a:rPr lang="fr-FR" smtClean="0"/>
              <a:pPr/>
              <a:t>26/02/2021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E8FE1FB-D325-4094-B07B-EA12C6CC1C7D}" type="datetime1">
              <a:rPr lang="fr-FR" smtClean="0"/>
              <a:pPr/>
              <a:t>26/02/2021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-FmDD5oDY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rtl="0"/>
            <a:r>
              <a:rPr lang="fr-CA" sz="8800" dirty="0" smtClean="0"/>
              <a:t>Dégustons!</a:t>
            </a:r>
            <a:endParaRPr lang="fr-FR" sz="8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265609" y="3733800"/>
            <a:ext cx="7752219" cy="914400"/>
          </a:xfrm>
        </p:spPr>
        <p:txBody>
          <a:bodyPr rtlCol="0"/>
          <a:lstStyle/>
          <a:p>
            <a:pPr rtl="0"/>
            <a:r>
              <a:rPr lang="fr-FR" sz="3200" dirty="0" smtClean="0"/>
              <a:t>Un partage de recettes entre amis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5212" y="679270"/>
            <a:ext cx="10058402" cy="1436914"/>
          </a:xfrm>
        </p:spPr>
        <p:txBody>
          <a:bodyPr rtlCol="0">
            <a:normAutofit fontScale="90000"/>
          </a:bodyPr>
          <a:lstStyle/>
          <a:p>
            <a:r>
              <a:rPr lang="fr-FR" dirty="0" smtClean="0"/>
              <a:t>8. Je </a:t>
            </a:r>
            <a:r>
              <a:rPr lang="fr-FR" dirty="0"/>
              <a:t>suis une expression qui signifie</a:t>
            </a:r>
            <a:r>
              <a:rPr lang="fr-FR" dirty="0" smtClean="0"/>
              <a:t>: avoir</a:t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beaucoup de travail, beaucoup de tâches.</a:t>
            </a:r>
            <a:br>
              <a:rPr lang="fr-FR" dirty="0" smtClean="0"/>
            </a:b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Qui suis-je?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5213" y="2625634"/>
            <a:ext cx="10808923" cy="359228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fr-FR" sz="3200" dirty="0" smtClean="0">
                <a:solidFill>
                  <a:srgbClr val="0070C0"/>
                </a:solidFill>
              </a:rPr>
              <a:t>« Mettre la main à la pâte »</a:t>
            </a:r>
          </a:p>
          <a:p>
            <a:pPr rtl="0"/>
            <a:r>
              <a:rPr lang="fr-FR" sz="3200" dirty="0" smtClean="0">
                <a:solidFill>
                  <a:srgbClr val="0070C0"/>
                </a:solidFill>
              </a:rPr>
              <a:t>« Avoir du pain sur la planche »</a:t>
            </a:r>
          </a:p>
          <a:p>
            <a:pPr rtl="0"/>
            <a:r>
              <a:rPr lang="fr-FR" sz="3200" dirty="0" smtClean="0">
                <a:solidFill>
                  <a:srgbClr val="0070C0"/>
                </a:solidFill>
              </a:rPr>
              <a:t>« Ce ne sont pas tes oignons »</a:t>
            </a:r>
          </a:p>
          <a:p>
            <a:pPr rtl="0"/>
            <a:r>
              <a:rPr lang="fr-FR" sz="3200" dirty="0" smtClean="0">
                <a:solidFill>
                  <a:schemeClr val="accent1"/>
                </a:solidFill>
              </a:rPr>
              <a:t>JE SUIS: « Avoir du pain sur la planche.»</a:t>
            </a:r>
          </a:p>
          <a:p>
            <a:pPr marL="0" indent="0" rtl="0">
              <a:buNone/>
            </a:pPr>
            <a:r>
              <a:rPr lang="fr-FR" sz="3200" dirty="0" smtClean="0">
                <a:solidFill>
                  <a:schemeClr val="accent1"/>
                </a:solidFill>
              </a:rPr>
              <a:t>Exemple: Il faut que je me lève tôt demain matin. J’a</a:t>
            </a:r>
            <a:r>
              <a:rPr lang="fr-FR" sz="3200" b="1" dirty="0" smtClean="0">
                <a:solidFill>
                  <a:schemeClr val="accent1"/>
                </a:solidFill>
              </a:rPr>
              <a:t>i du pain sur la planche</a:t>
            </a:r>
            <a:r>
              <a:rPr lang="fr-FR" sz="3200" dirty="0" smtClean="0">
                <a:solidFill>
                  <a:schemeClr val="accent1"/>
                </a:solidFill>
              </a:rPr>
              <a:t>!</a:t>
            </a:r>
            <a:endParaRPr lang="fr-FR" sz="3200" dirty="0" smtClean="0"/>
          </a:p>
          <a:p>
            <a:pPr marL="0" indent="0" rtl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5428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5212" y="640080"/>
            <a:ext cx="10058402" cy="1672046"/>
          </a:xfrm>
        </p:spPr>
        <p:txBody>
          <a:bodyPr rtlCol="0">
            <a:normAutofit/>
          </a:bodyPr>
          <a:lstStyle/>
          <a:p>
            <a:r>
              <a:rPr lang="fr-FR" dirty="0" smtClean="0"/>
              <a:t>9. Je </a:t>
            </a:r>
            <a:r>
              <a:rPr lang="fr-FR" dirty="0"/>
              <a:t>suis une expression qui signifie</a:t>
            </a:r>
            <a:r>
              <a:rPr lang="fr-FR" dirty="0" smtClean="0"/>
              <a:t>: de</a:t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participer au travail.</a:t>
            </a:r>
            <a:br>
              <a:rPr lang="fr-FR" dirty="0" smtClean="0"/>
            </a:b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Qui suis-je?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5213" y="2625634"/>
            <a:ext cx="10808923" cy="359228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« Mettre la main à la pâte »</a:t>
            </a:r>
          </a:p>
          <a:p>
            <a:pPr rtl="0"/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« Raconter des salades »</a:t>
            </a:r>
          </a:p>
          <a:p>
            <a:pPr rtl="0"/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« Ce ne sont pas tes oignons »</a:t>
            </a:r>
          </a:p>
          <a:p>
            <a:pPr rtl="0"/>
            <a:r>
              <a:rPr lang="fr-FR" sz="3200" dirty="0" smtClean="0">
                <a:solidFill>
                  <a:srgbClr val="FF0000"/>
                </a:solidFill>
              </a:rPr>
              <a:t>JE SUIS: « Mettre la main à la pâte.» </a:t>
            </a:r>
          </a:p>
          <a:p>
            <a:pPr marL="0" indent="0" rtl="0">
              <a:buNone/>
            </a:pPr>
            <a:r>
              <a:rPr lang="fr-FR" sz="3200" dirty="0" smtClean="0">
                <a:solidFill>
                  <a:srgbClr val="FF0000"/>
                </a:solidFill>
              </a:rPr>
              <a:t>Exemple: Si nous mettons tous </a:t>
            </a:r>
            <a:r>
              <a:rPr lang="fr-FR" sz="3200" b="1" dirty="0" smtClean="0">
                <a:solidFill>
                  <a:srgbClr val="FF0000"/>
                </a:solidFill>
              </a:rPr>
              <a:t>la main à la pâte</a:t>
            </a:r>
            <a:r>
              <a:rPr lang="fr-FR" sz="3200" dirty="0" smtClean="0">
                <a:solidFill>
                  <a:srgbClr val="FF0000"/>
                </a:solidFill>
              </a:rPr>
              <a:t>, nous finirons cette tâche avant midi.</a:t>
            </a:r>
          </a:p>
          <a:p>
            <a:pPr marL="0" indent="0" rtl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1614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5212" y="640080"/>
            <a:ext cx="10058402" cy="1672046"/>
          </a:xfrm>
        </p:spPr>
        <p:txBody>
          <a:bodyPr rtlCol="0">
            <a:normAutofit/>
          </a:bodyPr>
          <a:lstStyle/>
          <a:p>
            <a:r>
              <a:rPr lang="fr-FR" dirty="0" smtClean="0"/>
              <a:t>10. Je </a:t>
            </a:r>
            <a:r>
              <a:rPr lang="fr-FR" dirty="0"/>
              <a:t>suis une expression qui signifie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     mêle-toi de tes affaires.</a:t>
            </a:r>
            <a:br>
              <a:rPr lang="fr-FR" dirty="0" smtClean="0"/>
            </a:b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Qui suis-je?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5213" y="2312126"/>
            <a:ext cx="10808923" cy="3905794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fr-FR" sz="3200" dirty="0" smtClean="0">
                <a:solidFill>
                  <a:srgbClr val="FF0000"/>
                </a:solidFill>
              </a:rPr>
              <a:t>« Avoir du pain sur la planche »</a:t>
            </a:r>
          </a:p>
          <a:p>
            <a:pPr rtl="0"/>
            <a:r>
              <a:rPr lang="fr-FR" sz="3200" dirty="0" smtClean="0">
                <a:solidFill>
                  <a:srgbClr val="FF0000"/>
                </a:solidFill>
              </a:rPr>
              <a:t>« Ce ne sont pas tes oignons »</a:t>
            </a:r>
          </a:p>
          <a:p>
            <a:pPr rtl="0"/>
            <a:r>
              <a:rPr lang="fr-FR" sz="3200" dirty="0" smtClean="0">
                <a:solidFill>
                  <a:srgbClr val="FF0000"/>
                </a:solidFill>
              </a:rPr>
              <a:t>« Les carottes sont cuites »</a:t>
            </a:r>
          </a:p>
          <a:p>
            <a:pPr rtl="0"/>
            <a:r>
              <a:rPr lang="fr-FR" sz="3200" dirty="0" smtClean="0">
                <a:solidFill>
                  <a:schemeClr val="tx2"/>
                </a:solidFill>
              </a:rPr>
              <a:t>JE SUIS: « Ce ne sont pas tes oignons.»</a:t>
            </a:r>
          </a:p>
          <a:p>
            <a:pPr marL="0" indent="0" rtl="0">
              <a:buNone/>
            </a:pPr>
            <a:r>
              <a:rPr lang="fr-FR" sz="3200" dirty="0" smtClean="0">
                <a:solidFill>
                  <a:schemeClr val="tx2"/>
                </a:solidFill>
              </a:rPr>
              <a:t>Exemple: Le problème entre moi et mon ami </a:t>
            </a:r>
            <a:r>
              <a:rPr lang="fr-FR" sz="3200" b="1" dirty="0" smtClean="0">
                <a:solidFill>
                  <a:schemeClr val="tx2"/>
                </a:solidFill>
              </a:rPr>
              <a:t>ne sont pas tes oignons, </a:t>
            </a:r>
            <a:r>
              <a:rPr lang="fr-FR" sz="3200" dirty="0" smtClean="0">
                <a:solidFill>
                  <a:schemeClr val="tx2"/>
                </a:solidFill>
              </a:rPr>
              <a:t>Jean. Nous le résoudrons nous-mêmes.</a:t>
            </a:r>
            <a:r>
              <a:rPr lang="fr-FR" sz="3200" b="1" dirty="0" smtClean="0">
                <a:solidFill>
                  <a:schemeClr val="tx2"/>
                </a:solidFill>
              </a:rPr>
              <a:t> </a:t>
            </a:r>
            <a:r>
              <a:rPr lang="fr-FR" sz="3200" dirty="0" smtClean="0">
                <a:solidFill>
                  <a:schemeClr val="tx2"/>
                </a:solidFill>
              </a:rPr>
              <a:t> </a:t>
            </a:r>
          </a:p>
          <a:p>
            <a:pPr marL="0" indent="0" rtl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6654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5212" y="640080"/>
            <a:ext cx="10058402" cy="1672046"/>
          </a:xfrm>
        </p:spPr>
        <p:txBody>
          <a:bodyPr rtlCol="0">
            <a:normAutofit/>
          </a:bodyPr>
          <a:lstStyle/>
          <a:p>
            <a:r>
              <a:rPr lang="fr-FR" dirty="0" smtClean="0"/>
              <a:t>11. Je </a:t>
            </a:r>
            <a:r>
              <a:rPr lang="fr-FR" dirty="0"/>
              <a:t>suis une expression qui </a:t>
            </a:r>
            <a:r>
              <a:rPr lang="fr-FR" dirty="0" smtClean="0"/>
              <a:t>signifie: raconter des mensonges.</a:t>
            </a:r>
            <a:br>
              <a:rPr lang="fr-FR" dirty="0" smtClean="0"/>
            </a:b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Qui suis-je?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5213" y="2625634"/>
            <a:ext cx="10808923" cy="359228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fr-FR" sz="3200" dirty="0" smtClean="0">
                <a:solidFill>
                  <a:srgbClr val="0070C0"/>
                </a:solidFill>
              </a:rPr>
              <a:t>« Raconter des salades »</a:t>
            </a:r>
          </a:p>
          <a:p>
            <a:pPr rtl="0"/>
            <a:r>
              <a:rPr lang="fr-FR" sz="3200" dirty="0" smtClean="0">
                <a:solidFill>
                  <a:srgbClr val="0070C0"/>
                </a:solidFill>
              </a:rPr>
              <a:t>« Ne pas être dans son assiette »</a:t>
            </a:r>
          </a:p>
          <a:p>
            <a:pPr rtl="0"/>
            <a:r>
              <a:rPr lang="fr-FR" sz="3200" dirty="0" smtClean="0">
                <a:solidFill>
                  <a:srgbClr val="0070C0"/>
                </a:solidFill>
              </a:rPr>
              <a:t>« Les carottes sont cuites »</a:t>
            </a:r>
          </a:p>
          <a:p>
            <a:pPr rtl="0"/>
            <a:r>
              <a:rPr lang="fr-FR" sz="3200" dirty="0" smtClean="0">
                <a:solidFill>
                  <a:srgbClr val="7030A0"/>
                </a:solidFill>
              </a:rPr>
              <a:t>JE SUIS: « Raconter des salades. » </a:t>
            </a:r>
            <a:endParaRPr lang="fr-FR" sz="3200" dirty="0">
              <a:solidFill>
                <a:srgbClr val="7030A0"/>
              </a:solidFill>
            </a:endParaRPr>
          </a:p>
          <a:p>
            <a:pPr marL="0" indent="0" rtl="0">
              <a:buNone/>
            </a:pPr>
            <a:r>
              <a:rPr lang="fr-FR" sz="3200" dirty="0" smtClean="0">
                <a:solidFill>
                  <a:srgbClr val="7030A0"/>
                </a:solidFill>
              </a:rPr>
              <a:t>Exemple: Si tu </a:t>
            </a:r>
            <a:r>
              <a:rPr lang="fr-FR" sz="3200" b="1" dirty="0" smtClean="0">
                <a:solidFill>
                  <a:srgbClr val="7030A0"/>
                </a:solidFill>
              </a:rPr>
              <a:t>racontes des salades </a:t>
            </a:r>
            <a:r>
              <a:rPr lang="fr-FR" sz="3200" dirty="0" smtClean="0">
                <a:solidFill>
                  <a:srgbClr val="7030A0"/>
                </a:solidFill>
              </a:rPr>
              <a:t>trop souvent, personne ne te croira quand tu diras la vérité.</a:t>
            </a:r>
            <a:endParaRPr lang="fr-FR" sz="3200" b="1" dirty="0" smtClean="0">
              <a:solidFill>
                <a:srgbClr val="7030A0"/>
              </a:solidFill>
            </a:endParaRPr>
          </a:p>
          <a:p>
            <a:pPr rtl="0"/>
            <a:endParaRPr lang="fr-FR" sz="3200" dirty="0" smtClean="0"/>
          </a:p>
          <a:p>
            <a:pPr marL="0" indent="0" rtl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7567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5212" y="640080"/>
            <a:ext cx="10058402" cy="1672046"/>
          </a:xfrm>
        </p:spPr>
        <p:txBody>
          <a:bodyPr rtlCol="0">
            <a:normAutofit/>
          </a:bodyPr>
          <a:lstStyle/>
          <a:p>
            <a:r>
              <a:rPr lang="fr-FR" dirty="0" smtClean="0"/>
              <a:t>12. Je </a:t>
            </a:r>
            <a:r>
              <a:rPr lang="fr-FR" dirty="0"/>
              <a:t>suis une expression qui signifie</a:t>
            </a:r>
            <a:r>
              <a:rPr lang="fr-FR" dirty="0" smtClean="0"/>
              <a:t>: il n’y a aucun espoir.</a:t>
            </a:r>
            <a:br>
              <a:rPr lang="fr-FR" dirty="0" smtClean="0"/>
            </a:b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Qui suis-je?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5213" y="2625634"/>
            <a:ext cx="10808923" cy="359228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fr-FR" sz="3200" dirty="0" smtClean="0"/>
              <a:t>« Les carottes sont cuites »</a:t>
            </a:r>
          </a:p>
          <a:p>
            <a:pPr rtl="0"/>
            <a:r>
              <a:rPr lang="fr-FR" sz="3200" dirty="0" smtClean="0"/>
              <a:t>« Ce ne sont pas tes oignons »</a:t>
            </a:r>
          </a:p>
          <a:p>
            <a:pPr rtl="0"/>
            <a:r>
              <a:rPr lang="fr-FR" sz="3200" dirty="0" smtClean="0"/>
              <a:t>« Avoir un petit creux »</a:t>
            </a:r>
          </a:p>
          <a:p>
            <a:pPr rtl="0"/>
            <a:r>
              <a:rPr lang="fr-FR" sz="3200" dirty="0" smtClean="0">
                <a:solidFill>
                  <a:schemeClr val="accent1"/>
                </a:solidFill>
              </a:rPr>
              <a:t>JE SUIS: « Les carottes sont cuites. » </a:t>
            </a:r>
          </a:p>
          <a:p>
            <a:pPr marL="0" indent="0" rtl="0">
              <a:buNone/>
            </a:pPr>
            <a:r>
              <a:rPr lang="fr-FR" sz="3200" dirty="0" smtClean="0">
                <a:solidFill>
                  <a:schemeClr val="accent1"/>
                </a:solidFill>
              </a:rPr>
              <a:t>Exemple: Les Jets jouent contre les Canadiens ce soir. </a:t>
            </a:r>
            <a:r>
              <a:rPr lang="fr-FR" sz="3200" b="1" dirty="0" smtClean="0">
                <a:solidFill>
                  <a:schemeClr val="accent1"/>
                </a:solidFill>
              </a:rPr>
              <a:t>Les carottes sont cuites</a:t>
            </a:r>
            <a:r>
              <a:rPr lang="fr-FR" sz="3200" dirty="0" smtClean="0">
                <a:solidFill>
                  <a:schemeClr val="accent1"/>
                </a:solidFill>
              </a:rPr>
              <a:t> pour Montréal!</a:t>
            </a:r>
            <a:endParaRPr lang="fr-FR" sz="3200" b="1" dirty="0" smtClean="0">
              <a:solidFill>
                <a:schemeClr val="accent1"/>
              </a:solidFill>
            </a:endParaRPr>
          </a:p>
          <a:p>
            <a:pPr rtl="0"/>
            <a:endParaRPr lang="fr-FR" sz="3200" dirty="0" smtClean="0"/>
          </a:p>
          <a:p>
            <a:pPr marL="0" indent="0" rtl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5742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5212" y="640080"/>
            <a:ext cx="10058402" cy="1672046"/>
          </a:xfrm>
        </p:spPr>
        <p:txBody>
          <a:bodyPr rtlCol="0">
            <a:normAutofit/>
          </a:bodyPr>
          <a:lstStyle/>
          <a:p>
            <a:r>
              <a:rPr lang="fr-FR" dirty="0" smtClean="0"/>
              <a:t>13. Je </a:t>
            </a:r>
            <a:r>
              <a:rPr lang="fr-FR" dirty="0"/>
              <a:t>suis une expression qui signifie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  avoir un peu faim.</a:t>
            </a:r>
            <a:br>
              <a:rPr lang="fr-FR" dirty="0" smtClean="0"/>
            </a:br>
            <a:r>
              <a:rPr lang="fr-FR" dirty="0" smtClean="0">
                <a:solidFill>
                  <a:srgbClr val="C00000"/>
                </a:solidFill>
              </a:rPr>
              <a:t>Qui suis-je?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5213" y="2625634"/>
            <a:ext cx="10808923" cy="359228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fr-FR" sz="3200" dirty="0" smtClean="0"/>
              <a:t>« Avoir un petit creux »</a:t>
            </a:r>
          </a:p>
          <a:p>
            <a:pPr rtl="0"/>
            <a:r>
              <a:rPr lang="fr-FR" sz="3200" dirty="0" smtClean="0"/>
              <a:t>« Avoir la pêche »</a:t>
            </a:r>
          </a:p>
          <a:p>
            <a:pPr rtl="0"/>
            <a:r>
              <a:rPr lang="fr-FR" sz="3200" dirty="0" smtClean="0"/>
              <a:t>« Avoir une faim de loup »</a:t>
            </a:r>
          </a:p>
          <a:p>
            <a:pPr rtl="0"/>
            <a:r>
              <a:rPr lang="fr-FR" sz="3200" dirty="0" smtClean="0">
                <a:solidFill>
                  <a:srgbClr val="0070C0"/>
                </a:solidFill>
              </a:rPr>
              <a:t>JE SUIS: « Avoir un petit creux.» </a:t>
            </a:r>
          </a:p>
          <a:p>
            <a:pPr marL="0" indent="0" rtl="0">
              <a:buNone/>
            </a:pPr>
            <a:r>
              <a:rPr lang="fr-FR" sz="3200" dirty="0" smtClean="0">
                <a:solidFill>
                  <a:srgbClr val="0070C0"/>
                </a:solidFill>
              </a:rPr>
              <a:t>Exemple: Est-ce que je peux avoir une collation maintenant? </a:t>
            </a:r>
            <a:r>
              <a:rPr lang="fr-FR" sz="3200" b="1" dirty="0" smtClean="0">
                <a:solidFill>
                  <a:srgbClr val="0070C0"/>
                </a:solidFill>
              </a:rPr>
              <a:t>J’ai un petit creux</a:t>
            </a:r>
            <a:r>
              <a:rPr lang="fr-FR" sz="3200" dirty="0" smtClean="0">
                <a:solidFill>
                  <a:srgbClr val="0070C0"/>
                </a:solidFill>
              </a:rPr>
              <a:t>.</a:t>
            </a:r>
          </a:p>
          <a:p>
            <a:pPr marL="0" indent="0" rtl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2478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5350" y="1554480"/>
            <a:ext cx="8216536" cy="2103120"/>
          </a:xfrm>
        </p:spPr>
        <p:txBody>
          <a:bodyPr rtlCol="0">
            <a:normAutofit/>
          </a:bodyPr>
          <a:lstStyle/>
          <a:p>
            <a:pPr rtl="0"/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Activité1: 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Le vocabulaire pour faire la cuisine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605349" y="3733799"/>
            <a:ext cx="7994467" cy="1661161"/>
          </a:xfrm>
        </p:spPr>
        <p:txBody>
          <a:bodyPr rtlCol="0">
            <a:noAutofit/>
          </a:bodyPr>
          <a:lstStyle/>
          <a:p>
            <a:pPr rtl="0"/>
            <a:r>
              <a:rPr lang="fr-FR" sz="3600" b="1" dirty="0" smtClean="0"/>
              <a:t>Reconnaître la fonction des mots: </a:t>
            </a:r>
          </a:p>
          <a:p>
            <a:pPr rtl="0"/>
            <a:r>
              <a:rPr lang="fr-FR" sz="3600" dirty="0" smtClean="0"/>
              <a:t>le nom commun, le verbe, l’adjectif qualificatif, l’adverbe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506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72837" y="249382"/>
            <a:ext cx="10573787" cy="1903614"/>
          </a:xfrm>
        </p:spPr>
        <p:txBody>
          <a:bodyPr>
            <a:normAutofit fontScale="90000"/>
          </a:bodyPr>
          <a:lstStyle/>
          <a:p>
            <a:r>
              <a:rPr lang="fr-CA" b="1" dirty="0" smtClean="0"/>
              <a:t>          Quelle est la fonction d’un mot?</a:t>
            </a:r>
            <a:br>
              <a:rPr lang="fr-CA" b="1" dirty="0" smtClean="0"/>
            </a:br>
            <a:r>
              <a:rPr lang="fr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fonction d’un mot est déterminée selon le rôle qu’il s’occupe par rapport à un autre mot ou un groupe de mots dans une phrase.</a:t>
            </a:r>
            <a:br>
              <a:rPr lang="fr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voici quelques uns: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7134485"/>
              </p:ext>
            </p:extLst>
          </p:nvPr>
        </p:nvGraphicFramePr>
        <p:xfrm>
          <a:off x="872837" y="2152996"/>
          <a:ext cx="10573787" cy="3931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2276">
                  <a:extLst>
                    <a:ext uri="{9D8B030D-6E8A-4147-A177-3AD203B41FA5}">
                      <a16:colId xmlns:a16="http://schemas.microsoft.com/office/drawing/2014/main" val="2778704983"/>
                    </a:ext>
                  </a:extLst>
                </a:gridCol>
                <a:gridCol w="2593837">
                  <a:extLst>
                    <a:ext uri="{9D8B030D-6E8A-4147-A177-3AD203B41FA5}">
                      <a16:colId xmlns:a16="http://schemas.microsoft.com/office/drawing/2014/main" val="1253529146"/>
                    </a:ext>
                  </a:extLst>
                </a:gridCol>
                <a:gridCol w="2593837">
                  <a:extLst>
                    <a:ext uri="{9D8B030D-6E8A-4147-A177-3AD203B41FA5}">
                      <a16:colId xmlns:a16="http://schemas.microsoft.com/office/drawing/2014/main" val="1466619914"/>
                    </a:ext>
                  </a:extLst>
                </a:gridCol>
                <a:gridCol w="2593837">
                  <a:extLst>
                    <a:ext uri="{9D8B030D-6E8A-4147-A177-3AD203B41FA5}">
                      <a16:colId xmlns:a16="http://schemas.microsoft.com/office/drawing/2014/main" val="4090018926"/>
                    </a:ext>
                  </a:extLst>
                </a:gridCol>
              </a:tblGrid>
              <a:tr h="3931920">
                <a:tc>
                  <a:txBody>
                    <a:bodyPr/>
                    <a:lstStyle/>
                    <a:p>
                      <a:pPr algn="ctr"/>
                      <a:r>
                        <a:rPr lang="fr-CA" sz="2400" u="sng" dirty="0" smtClean="0"/>
                        <a:t>Les</a:t>
                      </a:r>
                      <a:r>
                        <a:rPr lang="fr-CA" sz="2400" u="sng" baseline="0" dirty="0" smtClean="0"/>
                        <a:t> noms communs: </a:t>
                      </a:r>
                    </a:p>
                    <a:p>
                      <a:pPr algn="ctr"/>
                      <a:endParaRPr lang="fr-CA" sz="2400" baseline="0" dirty="0" smtClean="0"/>
                    </a:p>
                    <a:p>
                      <a:pPr algn="l"/>
                      <a:r>
                        <a:rPr lang="fr-CA" sz="2400" baseline="0" dirty="0" smtClean="0"/>
                        <a:t>Comment pouvons-nous reconnaître un nom commun?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u="sng" dirty="0" smtClean="0"/>
                        <a:t>Les</a:t>
                      </a:r>
                      <a:r>
                        <a:rPr lang="fr-CA" sz="2400" u="sng" baseline="0" dirty="0" smtClean="0"/>
                        <a:t> verbes:</a:t>
                      </a:r>
                    </a:p>
                    <a:p>
                      <a:pPr algn="ctr"/>
                      <a:endParaRPr lang="fr-CA" sz="2400" baseline="0" dirty="0" smtClean="0"/>
                    </a:p>
                    <a:p>
                      <a:pPr algn="ctr"/>
                      <a:endParaRPr lang="fr-CA" sz="2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baseline="0" dirty="0" smtClean="0"/>
                        <a:t>Comment pouvons-nous reconnaître un verbe?</a:t>
                      </a:r>
                      <a:endParaRPr lang="en-CA" sz="2400" dirty="0" smtClean="0"/>
                    </a:p>
                    <a:p>
                      <a:pPr algn="l"/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u="sng" dirty="0" smtClean="0"/>
                        <a:t>Les adjectifs</a:t>
                      </a:r>
                      <a:r>
                        <a:rPr lang="fr-CA" sz="2400" u="sng" baseline="0" dirty="0" smtClean="0"/>
                        <a:t> qualificatifs:</a:t>
                      </a:r>
                    </a:p>
                    <a:p>
                      <a:pPr algn="ctr"/>
                      <a:endParaRPr lang="fr-CA" sz="2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baseline="0" dirty="0" smtClean="0"/>
                        <a:t>Comment pouvons-nous reconnaître un adjectif qualificatif?</a:t>
                      </a:r>
                      <a:endParaRPr lang="en-CA" sz="2400" dirty="0" smtClean="0"/>
                    </a:p>
                    <a:p>
                      <a:pPr algn="ctr"/>
                      <a:endParaRPr lang="fr-CA" sz="2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u="sng" dirty="0" smtClean="0"/>
                        <a:t>Les adverbes:</a:t>
                      </a:r>
                    </a:p>
                    <a:p>
                      <a:pPr algn="ctr"/>
                      <a:endParaRPr lang="fr-CA" sz="2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2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baseline="0" dirty="0" smtClean="0"/>
                        <a:t>Comment pouvons-nous reconnaître un adverbe?</a:t>
                      </a:r>
                      <a:endParaRPr lang="en-CA" sz="2400" dirty="0" smtClean="0"/>
                    </a:p>
                    <a:p>
                      <a:pPr algn="l"/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350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2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 smtClean="0"/>
              <a:t>Quelle est la fonction d’un mot? </a:t>
            </a:r>
            <a:br>
              <a:rPr lang="fr-CA" dirty="0" smtClean="0"/>
            </a:br>
            <a:endParaRPr lang="en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3022336"/>
              </p:ext>
            </p:extLst>
          </p:nvPr>
        </p:nvGraphicFramePr>
        <p:xfrm>
          <a:off x="231567" y="1039091"/>
          <a:ext cx="11414564" cy="563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53641">
                  <a:extLst>
                    <a:ext uri="{9D8B030D-6E8A-4147-A177-3AD203B41FA5}">
                      <a16:colId xmlns:a16="http://schemas.microsoft.com/office/drawing/2014/main" val="2778704983"/>
                    </a:ext>
                  </a:extLst>
                </a:gridCol>
                <a:gridCol w="2853641">
                  <a:extLst>
                    <a:ext uri="{9D8B030D-6E8A-4147-A177-3AD203B41FA5}">
                      <a16:colId xmlns:a16="http://schemas.microsoft.com/office/drawing/2014/main" val="1253529146"/>
                    </a:ext>
                  </a:extLst>
                </a:gridCol>
                <a:gridCol w="2853641">
                  <a:extLst>
                    <a:ext uri="{9D8B030D-6E8A-4147-A177-3AD203B41FA5}">
                      <a16:colId xmlns:a16="http://schemas.microsoft.com/office/drawing/2014/main" val="1466619914"/>
                    </a:ext>
                  </a:extLst>
                </a:gridCol>
                <a:gridCol w="2853641">
                  <a:extLst>
                    <a:ext uri="{9D8B030D-6E8A-4147-A177-3AD203B41FA5}">
                      <a16:colId xmlns:a16="http://schemas.microsoft.com/office/drawing/2014/main" val="4090018926"/>
                    </a:ext>
                  </a:extLst>
                </a:gridCol>
              </a:tblGrid>
              <a:tr h="5004262">
                <a:tc>
                  <a:txBody>
                    <a:bodyPr/>
                    <a:lstStyle/>
                    <a:p>
                      <a:pPr algn="ctr"/>
                      <a:r>
                        <a:rPr lang="fr-CA" sz="2000" u="sng" dirty="0" smtClean="0"/>
                        <a:t>Les</a:t>
                      </a:r>
                      <a:r>
                        <a:rPr lang="fr-CA" sz="2000" u="sng" baseline="0" dirty="0" smtClean="0"/>
                        <a:t> noms communs:</a:t>
                      </a:r>
                    </a:p>
                    <a:p>
                      <a:pPr algn="ctr"/>
                      <a:r>
                        <a:rPr lang="fr-CA" sz="2000" baseline="0" dirty="0" smtClean="0"/>
                        <a:t> </a:t>
                      </a:r>
                    </a:p>
                    <a:p>
                      <a:pPr algn="l"/>
                      <a:r>
                        <a:rPr lang="fr-FR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 </a:t>
                      </a:r>
                      <a:r>
                        <a:rPr lang="fr-FR" sz="18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nom commun</a:t>
                      </a:r>
                      <a:r>
                        <a:rPr lang="fr-FR" sz="18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est accompagné d'un déterminant </a:t>
                      </a:r>
                      <a:r>
                        <a:rPr lang="fr-FR" sz="12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(un/e</a:t>
                      </a:r>
                      <a:r>
                        <a:rPr lang="fr-FR" sz="12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le/la, l’, les, des</a:t>
                      </a:r>
                      <a:r>
                        <a:rPr lang="fr-FR" sz="12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ne prend pas de majuscule.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600" b="0" u="none" strike="noStrike" kern="12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6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 </a:t>
                      </a:r>
                      <a:r>
                        <a:rPr lang="fr-FR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nom commun</a:t>
                      </a:r>
                      <a:r>
                        <a:rPr lang="fr-FR" sz="16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désigne des personnes, des animaux, des objets concrets ou des notions abstraites</a:t>
                      </a:r>
                      <a:r>
                        <a:rPr lang="fr-FR" sz="16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600" b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fr-FR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Exemples:</a:t>
                      </a:r>
                    </a:p>
                    <a:p>
                      <a:pPr algn="l"/>
                      <a:r>
                        <a:rPr lang="fr-FR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 chat, une pomme, un garçon, l’espace, les étoiles, la banane, l’ordinateur, une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voiture,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le français, la grammaire.</a:t>
                      </a:r>
                      <a:endParaRPr lang="fr-FR" sz="1800" b="0" u="none" strike="noStrike" kern="1200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u="sng" dirty="0" smtClean="0"/>
                        <a:t>Les</a:t>
                      </a:r>
                      <a:r>
                        <a:rPr lang="fr-CA" sz="2000" u="sng" baseline="0" dirty="0" smtClean="0"/>
                        <a:t> verbes:</a:t>
                      </a:r>
                    </a:p>
                    <a:p>
                      <a:pPr algn="ctr"/>
                      <a:endParaRPr lang="fr-CA" sz="2000" baseline="0" dirty="0" smtClean="0"/>
                    </a:p>
                    <a:p>
                      <a:pPr algn="l"/>
                      <a:r>
                        <a:rPr lang="fr-FR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b="1" u="none" strike="noStrike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verbe: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indique l'action (ce que </a:t>
                      </a:r>
                      <a:r>
                        <a:rPr lang="fr-FR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font</a:t>
                      </a:r>
                      <a:r>
                        <a:rPr lang="fr-FR" sz="16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les personnes, les animaux ou les choses), ou leur état (</a:t>
                      </a:r>
                      <a:r>
                        <a:rPr lang="fr-FR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comment</a:t>
                      </a:r>
                      <a:r>
                        <a:rPr lang="fr-FR" sz="16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ils sont).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suit un nom ou un pronom, sauf dans la phrase impérative.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600" b="0" u="none" strike="noStrike" kern="1200" baseline="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Exemples:</a:t>
                      </a:r>
                    </a:p>
                    <a:p>
                      <a:pPr algn="l"/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Marc </a:t>
                      </a:r>
                      <a:r>
                        <a:rPr lang="fr-FR" sz="1800" b="1" u="none" strike="noStrike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mange</a:t>
                      </a:r>
                      <a:r>
                        <a:rPr lang="fr-FR" sz="1800" b="1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 pois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l"/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Il </a:t>
                      </a:r>
                      <a:r>
                        <a:rPr lang="fr-FR" sz="1800" b="1" u="none" strike="noStrike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mange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 pois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l"/>
                      <a:r>
                        <a:rPr lang="fr-FR" sz="1800" b="1" u="none" strike="noStrike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Mange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tes 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pois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Marc!</a:t>
                      </a:r>
                    </a:p>
                    <a:p>
                      <a:pPr algn="l"/>
                      <a:r>
                        <a:rPr lang="fr-CA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J’</a:t>
                      </a:r>
                      <a:r>
                        <a:rPr lang="fr-CA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</a:t>
                      </a:r>
                      <a:r>
                        <a:rPr lang="fr-CA" sz="1800" b="0" dirty="0" smtClean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 </a:t>
                      </a:r>
                      <a:r>
                        <a:rPr lang="fr-CA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</a:t>
                      </a:r>
                      <a:r>
                        <a:rPr lang="fr-CA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</a:p>
                    <a:p>
                      <a:pPr algn="l"/>
                      <a:r>
                        <a:rPr lang="fr-CA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 </a:t>
                      </a:r>
                      <a:r>
                        <a:rPr lang="fr-CA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fr-CA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800" b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triste</a:t>
                      </a:r>
                      <a:r>
                        <a:rPr lang="fr-CA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l"/>
                      <a:r>
                        <a:rPr lang="fr-CA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 </a:t>
                      </a:r>
                      <a:r>
                        <a:rPr lang="fr-CA" sz="1800" b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papa</a:t>
                      </a:r>
                      <a:r>
                        <a:rPr lang="fr-CA" sz="18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8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fr-CA" sz="18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800" b="0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fatigué</a:t>
                      </a:r>
                      <a:r>
                        <a:rPr lang="fr-CA" sz="18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l"/>
                      <a:r>
                        <a:rPr lang="fr-CA" sz="18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 chien </a:t>
                      </a:r>
                      <a:r>
                        <a:rPr lang="fr-CA" sz="18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jappe</a:t>
                      </a:r>
                      <a:r>
                        <a:rPr lang="fr-CA" sz="18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800" b="0" baseline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beaucoup</a:t>
                      </a:r>
                      <a:r>
                        <a:rPr lang="fr-CA" sz="18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CA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u="sng" dirty="0" smtClean="0"/>
                        <a:t>Les adjectifs</a:t>
                      </a:r>
                      <a:r>
                        <a:rPr lang="fr-CA" sz="2000" u="sng" baseline="0" dirty="0" smtClean="0"/>
                        <a:t> qualificatifs:</a:t>
                      </a:r>
                    </a:p>
                    <a:p>
                      <a:pPr algn="l"/>
                      <a:r>
                        <a:rPr lang="fr-FR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adjectif qualificatif: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est un mot variable (qui</a:t>
                      </a:r>
                      <a:r>
                        <a:rPr lang="fr-FR" sz="16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change)</a:t>
                      </a:r>
                      <a:r>
                        <a:rPr lang="fr-FR" sz="16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qui exprime une qualité, une manière d'être de l'objet ou de la personne citée.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s'accorde en genre (masculin ou féminin) et en nombre (singulier</a:t>
                      </a:r>
                      <a:r>
                        <a:rPr lang="fr-FR" sz="16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ou pluriel)</a:t>
                      </a:r>
                      <a:r>
                        <a:rPr lang="fr-FR" sz="16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avec le nom qu'il qualifie.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FR" sz="1600" b="0" u="none" strike="noStrike" kern="12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FR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Exemples : </a:t>
                      </a:r>
                    </a:p>
                    <a:p>
                      <a:pPr algn="l"/>
                      <a:r>
                        <a:rPr lang="fr-FR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Ton  </a:t>
                      </a:r>
                      <a:r>
                        <a:rPr lang="fr-FR" sz="18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père</a:t>
                      </a:r>
                      <a:r>
                        <a:rPr lang="fr-FR" sz="18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b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fr-FR" sz="18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gentil</a:t>
                      </a:r>
                      <a:r>
                        <a:rPr lang="fr-FR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.</a:t>
                      </a:r>
                    </a:p>
                    <a:p>
                      <a:pPr algn="l"/>
                      <a:r>
                        <a:rPr lang="fr-FR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 </a:t>
                      </a:r>
                      <a:r>
                        <a:rPr lang="fr-FR" sz="18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mère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b="1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gentille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l"/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 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pomme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b="1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croquante</a:t>
                      </a:r>
                      <a:r>
                        <a:rPr lang="fr-FR" sz="18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l"/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 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chat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b="1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mignon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l"/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Les 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fleurs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sont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b="1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belles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l"/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Tes 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cheveux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sont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800" b="1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beaux</a:t>
                      </a:r>
                      <a:r>
                        <a:rPr lang="fr-FR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endParaRPr lang="fr-FR" sz="1800" b="0" u="none" strike="noStrike" kern="12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/>
                      <a:endParaRPr lang="en-C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u="sng" dirty="0" smtClean="0"/>
                        <a:t>Les adverbes:</a:t>
                      </a:r>
                    </a:p>
                    <a:p>
                      <a:pPr algn="ctr"/>
                      <a:endParaRPr lang="fr-CA" sz="2000" dirty="0" smtClean="0"/>
                    </a:p>
                    <a:p>
                      <a:pPr algn="l"/>
                      <a:r>
                        <a:rPr lang="fr-CA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 </a:t>
                      </a:r>
                      <a:r>
                        <a:rPr lang="fr-CA" sz="18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adverbe</a:t>
                      </a:r>
                      <a:r>
                        <a:rPr lang="fr-CA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6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est un mot invariable (qui</a:t>
                      </a:r>
                      <a:r>
                        <a:rPr lang="fr-CA" sz="16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ne change pas).</a:t>
                      </a:r>
                      <a:endParaRPr lang="fr-CA" sz="1600" b="0" u="none" strike="noStrike" kern="12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6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précise ou change le sens d'un verbe, d'un adjectif, ou d'un autre adverbe.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CA" sz="16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On peut  reconnaître </a:t>
                      </a:r>
                      <a:r>
                        <a:rPr lang="fr-CA" sz="1600" b="0" u="sng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certains</a:t>
                      </a:r>
                      <a:r>
                        <a:rPr lang="fr-CA" sz="16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adverbes </a:t>
                      </a:r>
                      <a:r>
                        <a:rPr lang="fr-CA" sz="16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</a:t>
                      </a:r>
                      <a:r>
                        <a:rPr lang="fr-CA" sz="16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la terminaison « ment ».</a:t>
                      </a:r>
                    </a:p>
                    <a:p>
                      <a:pPr algn="l"/>
                      <a:endParaRPr lang="fr-CA" sz="1800" b="0" u="none" strike="noStrike" kern="12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CA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Exemples:</a:t>
                      </a:r>
                    </a:p>
                    <a:p>
                      <a:pPr algn="l"/>
                      <a:r>
                        <a:rPr lang="fr-CA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Elle </a:t>
                      </a:r>
                      <a:r>
                        <a:rPr lang="fr-CA" sz="1800" b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court</a:t>
                      </a:r>
                      <a:r>
                        <a:rPr lang="fr-CA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800" b="1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rapidement</a:t>
                      </a:r>
                      <a:r>
                        <a:rPr lang="fr-CA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</a:p>
                    <a:p>
                      <a:pPr algn="l"/>
                      <a:r>
                        <a:rPr lang="fr-CA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 </a:t>
                      </a:r>
                      <a:r>
                        <a:rPr lang="fr-CA" sz="1800" b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suis</a:t>
                      </a:r>
                      <a:r>
                        <a:rPr lang="fr-CA" sz="1800" b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800" b="1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vraiment</a:t>
                      </a:r>
                      <a:r>
                        <a:rPr lang="fr-CA" sz="1800" b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800" b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heureux</a:t>
                      </a:r>
                      <a:r>
                        <a:rPr lang="fr-CA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l"/>
                      <a:r>
                        <a:rPr lang="fr-CA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Nous </a:t>
                      </a:r>
                      <a:r>
                        <a:rPr lang="fr-CA" sz="1800" b="0" u="none" strike="noStrike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travaillons t</a:t>
                      </a:r>
                      <a:r>
                        <a:rPr lang="fr-CA" sz="1800" b="1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ranquillement</a:t>
                      </a:r>
                      <a:r>
                        <a:rPr lang="fr-CA" sz="20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endParaRPr lang="fr-CA" sz="2000" b="0" u="none" strike="noStrike" kern="1200" dirty="0" smtClean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CA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Tu</a:t>
                      </a:r>
                      <a:r>
                        <a:rPr lang="fr-CA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800" b="0" u="none" strike="noStrike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parles </a:t>
                      </a:r>
                      <a:r>
                        <a:rPr lang="fr-CA" sz="1800" b="1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vite</a:t>
                      </a:r>
                      <a:r>
                        <a:rPr lang="fr-CA" sz="18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!</a:t>
                      </a:r>
                      <a:endParaRPr lang="fr-CA" sz="1800" b="1" u="none" strike="noStrike" kern="1200" dirty="0" smtClean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fr-CA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Il n'</a:t>
                      </a:r>
                      <a:r>
                        <a:rPr lang="fr-CA" sz="1800" b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fr-CA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pas </a:t>
                      </a:r>
                      <a:r>
                        <a:rPr lang="fr-CA" sz="1800" b="1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très </a:t>
                      </a:r>
                      <a:r>
                        <a:rPr lang="fr-CA" sz="1800" b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grand</a:t>
                      </a:r>
                      <a:r>
                        <a:rPr lang="fr-CA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l"/>
                      <a:r>
                        <a:rPr lang="fr-CA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 me </a:t>
                      </a:r>
                      <a:r>
                        <a:rPr lang="fr-CA" sz="1800" b="0" u="none" strike="noStrike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lève</a:t>
                      </a:r>
                      <a:r>
                        <a:rPr lang="fr-CA" sz="18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800" b="1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tôt</a:t>
                      </a:r>
                      <a:r>
                        <a:rPr lang="fr-CA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800" b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 matin</a:t>
                      </a:r>
                      <a:r>
                        <a:rPr lang="fr-CA" sz="18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endParaRPr lang="en-CA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350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4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8887" y="265611"/>
            <a:ext cx="11030989" cy="1081051"/>
          </a:xfrm>
        </p:spPr>
        <p:txBody>
          <a:bodyPr>
            <a:normAutofit fontScale="90000"/>
          </a:bodyPr>
          <a:lstStyle/>
          <a:p>
            <a:r>
              <a:rPr lang="fr-CA" sz="4400" dirty="0"/>
              <a:t>D</a:t>
            </a:r>
            <a:r>
              <a:rPr lang="fr-CA" sz="4400" dirty="0" smtClean="0"/>
              <a:t>es noms communs utiles  pour faire la cuisine:                                    </a:t>
            </a:r>
            <a:r>
              <a:rPr lang="fr-CA" sz="1800" dirty="0" smtClean="0"/>
              <a:t>(Annexe </a:t>
            </a:r>
            <a:r>
              <a:rPr lang="fr-CA" sz="1800" dirty="0"/>
              <a:t>3</a:t>
            </a:r>
            <a:r>
              <a:rPr lang="fr-CA" sz="1800" dirty="0" smtClean="0"/>
              <a:t>)</a:t>
            </a:r>
            <a:endParaRPr lang="en-CA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61256" y="1606732"/>
            <a:ext cx="11469189" cy="43760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un four, une cuisinière</a:t>
            </a:r>
            <a:r>
              <a:rPr lang="fr-CA" dirty="0" smtClean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, un </a:t>
            </a:r>
            <a:r>
              <a:rPr lang="fr-CA" dirty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micro-ondes, un bol, </a:t>
            </a:r>
            <a:endParaRPr lang="en-CA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CA" dirty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une cuillère (à thé, à table), </a:t>
            </a:r>
            <a:r>
              <a:rPr lang="fr-CA" dirty="0" smtClean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une </a:t>
            </a:r>
            <a:r>
              <a:rPr lang="fr-CA" dirty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fourchette, une portion</a:t>
            </a:r>
            <a:endParaRPr lang="en-CA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CA" dirty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un couteau, une </a:t>
            </a:r>
            <a:r>
              <a:rPr lang="fr-CA" dirty="0" smtClean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assiette, une </a:t>
            </a:r>
            <a:r>
              <a:rPr lang="fr-CA" dirty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tasse (à mesurer)</a:t>
            </a:r>
            <a:endParaRPr lang="en-CA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CA" dirty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une plaque (à biscuits, de </a:t>
            </a:r>
            <a:r>
              <a:rPr lang="fr-CA" dirty="0" smtClean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cuisson), un </a:t>
            </a:r>
            <a:r>
              <a:rPr lang="fr-CA" dirty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pot, une marmite, le frigo, </a:t>
            </a:r>
            <a:endParaRPr lang="en-CA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CA" dirty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un poêle (à frire), le congélateur, le réfrigérateur, </a:t>
            </a:r>
            <a:r>
              <a:rPr lang="fr-CA" dirty="0" smtClean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l’évier, </a:t>
            </a:r>
            <a:endParaRPr lang="en-CA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CA" dirty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une amuse-bouche, une collation, un goûter, le dîner, le souper, </a:t>
            </a:r>
            <a:endParaRPr lang="fr-CA" dirty="0" smtClean="0">
              <a:solidFill>
                <a:schemeClr val="tx2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fr-CA" dirty="0" smtClean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le </a:t>
            </a:r>
            <a:r>
              <a:rPr lang="fr-CA" dirty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déjeuner, </a:t>
            </a:r>
            <a:r>
              <a:rPr lang="fr-CA" dirty="0" smtClean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un </a:t>
            </a:r>
            <a:r>
              <a:rPr lang="fr-CA" dirty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ingrédient, une recette, </a:t>
            </a:r>
            <a:r>
              <a:rPr lang="fr-CA" dirty="0" smtClean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la </a:t>
            </a:r>
            <a:r>
              <a:rPr lang="fr-CA" dirty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préparation, la cuisson</a:t>
            </a:r>
            <a:r>
              <a:rPr lang="fr-CA" dirty="0" smtClean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marL="0" indent="0">
              <a:buNone/>
            </a:pPr>
            <a:r>
              <a:rPr lang="fr-CA" dirty="0" smtClean="0">
                <a:solidFill>
                  <a:schemeClr val="tx2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une recette, un mets, etc.</a:t>
            </a:r>
            <a:endParaRPr lang="en-CA" dirty="0">
              <a:solidFill>
                <a:schemeClr val="tx2"/>
              </a:solidFill>
            </a:endParaRPr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80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5350" y="1554480"/>
            <a:ext cx="8216536" cy="2103120"/>
          </a:xfrm>
        </p:spPr>
        <p:txBody>
          <a:bodyPr rtlCol="0">
            <a:normAutofit/>
          </a:bodyPr>
          <a:lstStyle/>
          <a:p>
            <a:pPr rtl="0"/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Préactivité: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Les expressions idiomatiques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605349" y="3733799"/>
            <a:ext cx="7994467" cy="1073331"/>
          </a:xfrm>
        </p:spPr>
        <p:txBody>
          <a:bodyPr rtlCol="0">
            <a:noAutofit/>
          </a:bodyPr>
          <a:lstStyle/>
          <a:p>
            <a:pPr rtl="0"/>
            <a:r>
              <a:rPr lang="fr-FR" sz="3600" dirty="0" smtClean="0"/>
              <a:t>Qui suis-je? Un jeu de devinettes</a:t>
            </a:r>
          </a:p>
          <a:p>
            <a:pPr rtl="0"/>
            <a:r>
              <a:rPr lang="fr-FR" sz="3600" dirty="0" smtClean="0"/>
              <a:t>                                   </a:t>
            </a:r>
            <a:r>
              <a:rPr lang="fr-FR" sz="1800" dirty="0" smtClean="0"/>
              <a:t>(Annexe 1)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51467" y="304799"/>
            <a:ext cx="10369973" cy="1349433"/>
          </a:xfrm>
        </p:spPr>
        <p:txBody>
          <a:bodyPr>
            <a:normAutofit/>
          </a:bodyPr>
          <a:lstStyle/>
          <a:p>
            <a:r>
              <a:rPr lang="fr-CA" sz="4400" dirty="0">
                <a:solidFill>
                  <a:srgbClr val="00B0F0"/>
                </a:solidFill>
              </a:rPr>
              <a:t>D</a:t>
            </a:r>
            <a:r>
              <a:rPr lang="fr-CA" sz="4400" dirty="0" smtClean="0">
                <a:solidFill>
                  <a:srgbClr val="00B0F0"/>
                </a:solidFill>
              </a:rPr>
              <a:t>es verbes utiles pour faire la cuisine:                              </a:t>
            </a:r>
            <a:r>
              <a:rPr lang="fr-CA" sz="1800" dirty="0" smtClean="0">
                <a:solidFill>
                  <a:srgbClr val="00B0F0"/>
                </a:solidFill>
              </a:rPr>
              <a:t>(Annexe 3)</a:t>
            </a:r>
            <a:endParaRPr lang="en-CA" sz="4400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5214" y="1812175"/>
            <a:ext cx="10058400" cy="454706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CA" sz="3200" dirty="0">
                <a:solidFill>
                  <a:srgbClr val="00B0F0"/>
                </a:solidFill>
              </a:rPr>
              <a:t>mijoter, fouetter, mesurer, </a:t>
            </a:r>
            <a:r>
              <a:rPr lang="fr-CA" sz="3200" dirty="0" smtClean="0">
                <a:solidFill>
                  <a:srgbClr val="00B0F0"/>
                </a:solidFill>
              </a:rPr>
              <a:t>brunir</a:t>
            </a:r>
            <a:r>
              <a:rPr lang="fr-CA" sz="3200" dirty="0">
                <a:solidFill>
                  <a:srgbClr val="00B0F0"/>
                </a:solidFill>
              </a:rPr>
              <a:t>, tartiner, </a:t>
            </a:r>
            <a:r>
              <a:rPr lang="fr-CA" sz="3200" dirty="0" smtClean="0">
                <a:solidFill>
                  <a:srgbClr val="00B0F0"/>
                </a:solidFill>
              </a:rPr>
              <a:t>caraméliser, frire</a:t>
            </a:r>
            <a:r>
              <a:rPr lang="fr-CA" sz="3200" dirty="0">
                <a:solidFill>
                  <a:srgbClr val="00B0F0"/>
                </a:solidFill>
              </a:rPr>
              <a:t>, écaler, enrober, fariner, hacher, mariner, réduire, </a:t>
            </a:r>
            <a:r>
              <a:rPr lang="fr-CA" sz="3200" dirty="0" smtClean="0">
                <a:solidFill>
                  <a:srgbClr val="00B0F0"/>
                </a:solidFill>
              </a:rPr>
              <a:t>(</a:t>
            </a:r>
            <a:r>
              <a:rPr lang="fr-CA" sz="3200" dirty="0">
                <a:solidFill>
                  <a:srgbClr val="00B0F0"/>
                </a:solidFill>
              </a:rPr>
              <a:t>faire) cuire, tamiser, couper, rôtir, bouillir, laver, saupoudrer, déguster</a:t>
            </a:r>
            <a:r>
              <a:rPr lang="fr-CA" sz="3200" dirty="0" smtClean="0">
                <a:solidFill>
                  <a:srgbClr val="00B0F0"/>
                </a:solidFill>
              </a:rPr>
              <a:t>, laver </a:t>
            </a:r>
            <a:r>
              <a:rPr lang="fr-CA" sz="3200" dirty="0">
                <a:solidFill>
                  <a:srgbClr val="00B0F0"/>
                </a:solidFill>
              </a:rPr>
              <a:t>réchauffer, trancher, mélanger, ajouter, faire dorer, badigeonner, saler, poivrer</a:t>
            </a:r>
            <a:r>
              <a:rPr lang="fr-CA" sz="3200" dirty="0" smtClean="0">
                <a:solidFill>
                  <a:srgbClr val="00B0F0"/>
                </a:solidFill>
              </a:rPr>
              <a:t>, etc.</a:t>
            </a:r>
            <a:endParaRPr lang="en-CA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9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1767" y="304800"/>
            <a:ext cx="10864735" cy="1219200"/>
          </a:xfrm>
        </p:spPr>
        <p:txBody>
          <a:bodyPr>
            <a:normAutofit fontScale="90000"/>
          </a:bodyPr>
          <a:lstStyle/>
          <a:p>
            <a:r>
              <a:rPr lang="fr-CA" sz="4400" dirty="0">
                <a:solidFill>
                  <a:srgbClr val="C00000"/>
                </a:solidFill>
              </a:rPr>
              <a:t>D</a:t>
            </a:r>
            <a:r>
              <a:rPr lang="fr-CA" sz="4400" dirty="0" smtClean="0">
                <a:solidFill>
                  <a:srgbClr val="C00000"/>
                </a:solidFill>
              </a:rPr>
              <a:t>es adjectifs qualificatifs utiles pour faire la cuisine:                                  </a:t>
            </a:r>
            <a:r>
              <a:rPr lang="fr-CA" sz="1800" dirty="0" smtClean="0">
                <a:solidFill>
                  <a:srgbClr val="C00000"/>
                </a:solidFill>
              </a:rPr>
              <a:t>(Annexe </a:t>
            </a:r>
            <a:r>
              <a:rPr lang="fr-CA" sz="1800" dirty="0">
                <a:solidFill>
                  <a:srgbClr val="C00000"/>
                </a:solidFill>
              </a:rPr>
              <a:t>3</a:t>
            </a:r>
            <a:r>
              <a:rPr lang="fr-CA" sz="1800" dirty="0" smtClean="0">
                <a:solidFill>
                  <a:srgbClr val="C00000"/>
                </a:solidFill>
              </a:rPr>
              <a:t>)</a:t>
            </a:r>
            <a:endParaRPr lang="en-CA" sz="44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31767" y="1752600"/>
            <a:ext cx="10773295" cy="4229100"/>
          </a:xfrm>
        </p:spPr>
        <p:txBody>
          <a:bodyPr/>
          <a:lstStyle/>
          <a:p>
            <a:pPr marL="0" indent="0">
              <a:buNone/>
            </a:pPr>
            <a:r>
              <a:rPr lang="fr-CA" sz="40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moelleux, délicieux, crémeux, </a:t>
            </a:r>
            <a:endParaRPr lang="en-CA" sz="4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CA" sz="40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épicé, croquant, chaud, tiède, froid</a:t>
            </a:r>
            <a:r>
              <a:rPr lang="fr-CA" sz="40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fr-CA" sz="40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frais</a:t>
            </a:r>
            <a:r>
              <a:rPr lang="fr-CA" sz="40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, cru, tamis, sucré, </a:t>
            </a:r>
            <a:endParaRPr lang="fr-CA" sz="4000" dirty="0" smtClean="0">
              <a:solidFill>
                <a:srgbClr val="C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fr-CA" sz="40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sûr</a:t>
            </a:r>
            <a:r>
              <a:rPr lang="fr-CA" sz="40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, amer, </a:t>
            </a:r>
            <a:r>
              <a:rPr lang="fr-CA" sz="40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tendre, etc.</a:t>
            </a:r>
            <a:endParaRPr lang="en-CA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5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48145" y="482137"/>
            <a:ext cx="10648604" cy="1546167"/>
          </a:xfrm>
        </p:spPr>
        <p:txBody>
          <a:bodyPr>
            <a:normAutofit/>
          </a:bodyPr>
          <a:lstStyle/>
          <a:p>
            <a:r>
              <a:rPr lang="fr-CA" sz="4400" dirty="0">
                <a:solidFill>
                  <a:srgbClr val="002060"/>
                </a:solidFill>
              </a:rPr>
              <a:t>D</a:t>
            </a:r>
            <a:r>
              <a:rPr lang="fr-CA" sz="4400" dirty="0" smtClean="0">
                <a:solidFill>
                  <a:srgbClr val="002060"/>
                </a:solidFill>
              </a:rPr>
              <a:t>es adverbes utiles pour faire la cuisine:                               </a:t>
            </a:r>
            <a:r>
              <a:rPr lang="fr-CA" sz="1800" dirty="0" smtClean="0">
                <a:solidFill>
                  <a:srgbClr val="002060"/>
                </a:solidFill>
              </a:rPr>
              <a:t>(Annexe </a:t>
            </a:r>
            <a:r>
              <a:rPr lang="fr-CA" sz="1800" dirty="0">
                <a:solidFill>
                  <a:srgbClr val="002060"/>
                </a:solidFill>
              </a:rPr>
              <a:t>3</a:t>
            </a:r>
            <a:r>
              <a:rPr lang="fr-CA" sz="1800" dirty="0" smtClean="0">
                <a:solidFill>
                  <a:srgbClr val="002060"/>
                </a:solidFill>
              </a:rPr>
              <a:t>)</a:t>
            </a:r>
            <a:endParaRPr lang="en-CA" sz="4400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5214" y="2468880"/>
            <a:ext cx="10058400" cy="3512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4000" dirty="0">
                <a:solidFill>
                  <a:srgbClr val="002060"/>
                </a:solidFill>
              </a:rPr>
              <a:t>trop, longtemps, rapidement, </a:t>
            </a:r>
            <a:endParaRPr lang="en-CA" sz="4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CA" sz="4000" dirty="0">
                <a:solidFill>
                  <a:srgbClr val="002060"/>
                </a:solidFill>
              </a:rPr>
              <a:t>vite, lentement, beaucoup, </a:t>
            </a:r>
            <a:endParaRPr lang="en-CA" sz="4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CA" sz="4000" dirty="0">
                <a:solidFill>
                  <a:srgbClr val="002060"/>
                </a:solidFill>
              </a:rPr>
              <a:t>soigneusement, </a:t>
            </a:r>
            <a:r>
              <a:rPr lang="fr-CA" sz="4000" dirty="0" smtClean="0">
                <a:solidFill>
                  <a:srgbClr val="002060"/>
                </a:solidFill>
              </a:rPr>
              <a:t>etc.</a:t>
            </a:r>
            <a:endParaRPr lang="en-CA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4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5350" y="1554480"/>
            <a:ext cx="8216536" cy="2103120"/>
          </a:xfrm>
        </p:spPr>
        <p:txBody>
          <a:bodyPr rtlCol="0">
            <a:normAutofit/>
          </a:bodyPr>
          <a:lstStyle/>
          <a:p>
            <a:pPr rtl="0"/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Activité 2: L’impératif et la phrase impérative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605349" y="3733799"/>
            <a:ext cx="7994467" cy="1661161"/>
          </a:xfrm>
        </p:spPr>
        <p:txBody>
          <a:bodyPr rtlCol="0">
            <a:noAutofit/>
          </a:bodyPr>
          <a:lstStyle/>
          <a:p>
            <a:pPr rtl="0"/>
            <a:r>
              <a:rPr lang="fr-FR" sz="3600" dirty="0" smtClean="0"/>
              <a:t>Apprendre comment conjuguer à l’impératif</a:t>
            </a:r>
          </a:p>
          <a:p>
            <a:pPr rtl="0"/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97034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4073" y="304800"/>
            <a:ext cx="11089178" cy="1219200"/>
          </a:xfrm>
        </p:spPr>
        <p:txBody>
          <a:bodyPr/>
          <a:lstStyle/>
          <a:p>
            <a:r>
              <a:rPr lang="fr-CA" dirty="0" smtClean="0"/>
              <a:t>Catégorisez les phrases suivantes sur votre billet d’entrée.                               </a:t>
            </a:r>
            <a:r>
              <a:rPr lang="fr-CA" sz="1800" dirty="0" smtClean="0"/>
              <a:t>(Annexe </a:t>
            </a:r>
            <a:r>
              <a:rPr lang="fr-CA" sz="1800" dirty="0"/>
              <a:t>4</a:t>
            </a:r>
            <a:r>
              <a:rPr lang="fr-CA" sz="1800" dirty="0" smtClean="0"/>
              <a:t>)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48194" y="1524000"/>
            <a:ext cx="10875420" cy="4915988"/>
          </a:xfrm>
        </p:spPr>
        <p:txBody>
          <a:bodyPr>
            <a:normAutofit lnSpcReduction="10000"/>
          </a:bodyPr>
          <a:lstStyle/>
          <a:p>
            <a:r>
              <a:rPr lang="fr-CA" dirty="0"/>
              <a:t>Écoutons au professeur</a:t>
            </a:r>
            <a:r>
              <a:rPr lang="fr-CA" dirty="0" smtClean="0"/>
              <a:t>!</a:t>
            </a:r>
          </a:p>
          <a:p>
            <a:r>
              <a:rPr lang="fr-CA" dirty="0" smtClean="0"/>
              <a:t>Jacob </a:t>
            </a:r>
            <a:r>
              <a:rPr lang="fr-CA" dirty="0"/>
              <a:t>prend la pomme du panier</a:t>
            </a:r>
            <a:r>
              <a:rPr lang="fr-CA" dirty="0" smtClean="0"/>
              <a:t>.</a:t>
            </a:r>
          </a:p>
          <a:p>
            <a:r>
              <a:rPr lang="fr-CA" dirty="0"/>
              <a:t>Joue au soccer avec ton </a:t>
            </a:r>
            <a:r>
              <a:rPr lang="fr-CA" dirty="0" smtClean="0"/>
              <a:t>frère, s’il te plaît.</a:t>
            </a:r>
            <a:endParaRPr lang="en-CA" dirty="0"/>
          </a:p>
          <a:p>
            <a:r>
              <a:rPr lang="fr-CA" dirty="0"/>
              <a:t>Arrêtez de vous </a:t>
            </a:r>
            <a:r>
              <a:rPr lang="fr-CA" dirty="0" smtClean="0"/>
              <a:t>plaindre!</a:t>
            </a:r>
            <a:endParaRPr lang="fr-CA" dirty="0"/>
          </a:p>
          <a:p>
            <a:r>
              <a:rPr lang="fr-CA" dirty="0" smtClean="0"/>
              <a:t>Ils </a:t>
            </a:r>
            <a:r>
              <a:rPr lang="fr-CA" dirty="0"/>
              <a:t>arrêtent de parler quand l’enseignant rentre dans la salle.</a:t>
            </a:r>
          </a:p>
          <a:p>
            <a:r>
              <a:rPr lang="fr-CA" dirty="0" smtClean="0"/>
              <a:t>Suivez </a:t>
            </a:r>
            <a:r>
              <a:rPr lang="fr-CA" dirty="0"/>
              <a:t>les directives sur la feuille de travail. </a:t>
            </a:r>
          </a:p>
          <a:p>
            <a:r>
              <a:rPr lang="fr-CA" dirty="0"/>
              <a:t>Mange tout ton dîner cette fois.</a:t>
            </a:r>
            <a:endParaRPr lang="en-CA" dirty="0"/>
          </a:p>
          <a:p>
            <a:r>
              <a:rPr lang="fr-CA" dirty="0" smtClean="0"/>
              <a:t>Tu </a:t>
            </a:r>
            <a:r>
              <a:rPr lang="fr-CA" dirty="0"/>
              <a:t>parles de tes rêves avec tes amis</a:t>
            </a:r>
            <a:r>
              <a:rPr lang="fr-CA" dirty="0" smtClean="0"/>
              <a:t>.</a:t>
            </a:r>
          </a:p>
          <a:p>
            <a:r>
              <a:rPr lang="fr-CA" dirty="0" smtClean="0"/>
              <a:t>Mon ami et moi </a:t>
            </a:r>
            <a:r>
              <a:rPr lang="fr-CA" dirty="0"/>
              <a:t>écoutons la nouvelle chanson d’Alexandre Poulin.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0333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5212" y="304800"/>
            <a:ext cx="10058402" cy="800793"/>
          </a:xfrm>
        </p:spPr>
        <p:txBody>
          <a:bodyPr>
            <a:normAutofit/>
          </a:bodyPr>
          <a:lstStyle/>
          <a:p>
            <a:pPr algn="ctr"/>
            <a:r>
              <a:rPr lang="fr-CA" sz="4400" dirty="0" smtClean="0"/>
              <a:t>Catégorisez les phrases </a:t>
            </a:r>
            <a:endParaRPr lang="en-CA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69848" y="1022465"/>
            <a:ext cx="4956048" cy="1396539"/>
          </a:xfrm>
        </p:spPr>
        <p:txBody>
          <a:bodyPr>
            <a:noAutofit/>
          </a:bodyPr>
          <a:lstStyle/>
          <a:p>
            <a:r>
              <a:rPr lang="fr-CA" dirty="0" smtClean="0"/>
              <a:t>Les phrases qui commencent par un nom ou un pronom (un sujet)</a:t>
            </a:r>
            <a:endParaRPr lang="en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069848" y="2505075"/>
            <a:ext cx="4956048" cy="3895725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Jacob prend la pomme du panier.</a:t>
            </a:r>
          </a:p>
          <a:p>
            <a:r>
              <a:rPr lang="fr-CA" dirty="0" smtClean="0"/>
              <a:t>Mon ami et moi écoutons la nouvelle chanson d’Alexandre Poulin.</a:t>
            </a:r>
          </a:p>
          <a:p>
            <a:r>
              <a:rPr lang="fr-CA" dirty="0" smtClean="0"/>
              <a:t>Ils arrêtent de parler quand l’enseignant rentre dans la salle.</a:t>
            </a:r>
          </a:p>
          <a:p>
            <a:r>
              <a:rPr lang="fr-CA" dirty="0" smtClean="0"/>
              <a:t>Tu parles de tes rêves avec tes amis.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163782"/>
            <a:ext cx="4956048" cy="881149"/>
          </a:xfrm>
        </p:spPr>
        <p:txBody>
          <a:bodyPr/>
          <a:lstStyle/>
          <a:p>
            <a:r>
              <a:rPr lang="fr-CA" dirty="0" smtClean="0"/>
              <a:t>Les phrases qui commencent par un verbe</a:t>
            </a:r>
            <a:endParaRPr lang="en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4956048" cy="4104731"/>
          </a:xfrm>
        </p:spPr>
        <p:txBody>
          <a:bodyPr/>
          <a:lstStyle/>
          <a:p>
            <a:r>
              <a:rPr lang="fr-CA" dirty="0" smtClean="0"/>
              <a:t>Suivez les directives sur la feuille de travail. </a:t>
            </a:r>
          </a:p>
          <a:p>
            <a:r>
              <a:rPr lang="fr-CA" dirty="0" smtClean="0"/>
              <a:t>Mange tout ton dîner cette fois.</a:t>
            </a:r>
            <a:endParaRPr lang="en-CA" dirty="0" smtClean="0"/>
          </a:p>
          <a:p>
            <a:r>
              <a:rPr lang="fr-CA" dirty="0" smtClean="0"/>
              <a:t>Écoutons au professeur!</a:t>
            </a:r>
          </a:p>
          <a:p>
            <a:r>
              <a:rPr lang="fr-CA" dirty="0" smtClean="0"/>
              <a:t>Arrêtez de vous plaindre!</a:t>
            </a:r>
          </a:p>
          <a:p>
            <a:r>
              <a:rPr lang="fr-CA" dirty="0" smtClean="0"/>
              <a:t>Joue au soccer avec ton frère, s’il te plaît.</a:t>
            </a:r>
          </a:p>
        </p:txBody>
      </p:sp>
    </p:spTree>
    <p:extLst>
      <p:ext uri="{BB962C8B-B14F-4D97-AF65-F5344CB8AC3E}">
        <p14:creationId xmlns:p14="http://schemas.microsoft.com/office/powerpoint/2010/main" val="348865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3326" y="304800"/>
            <a:ext cx="11338560" cy="896983"/>
          </a:xfrm>
        </p:spPr>
        <p:txBody>
          <a:bodyPr>
            <a:noAutofit/>
          </a:bodyPr>
          <a:lstStyle/>
          <a:p>
            <a:pPr algn="ctr"/>
            <a:r>
              <a:rPr lang="fr-CA" dirty="0" smtClean="0"/>
              <a:t>Conjuguez les verbes suivants au présent </a:t>
            </a:r>
            <a:r>
              <a:rPr lang="fr-CA" sz="1800" dirty="0" smtClean="0"/>
              <a:t>(Annexe </a:t>
            </a:r>
            <a:r>
              <a:rPr lang="fr-CA" sz="1800" dirty="0"/>
              <a:t>5</a:t>
            </a:r>
            <a:r>
              <a:rPr lang="fr-CA" sz="1800" dirty="0" smtClean="0"/>
              <a:t>)</a:t>
            </a:r>
            <a:endParaRPr lang="en-CA" sz="18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151225"/>
              </p:ext>
            </p:extLst>
          </p:nvPr>
        </p:nvGraphicFramePr>
        <p:xfrm>
          <a:off x="327025" y="1306513"/>
          <a:ext cx="11312526" cy="4693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0842">
                  <a:extLst>
                    <a:ext uri="{9D8B030D-6E8A-4147-A177-3AD203B41FA5}">
                      <a16:colId xmlns:a16="http://schemas.microsoft.com/office/drawing/2014/main" val="2272518862"/>
                    </a:ext>
                  </a:extLst>
                </a:gridCol>
                <a:gridCol w="3770842">
                  <a:extLst>
                    <a:ext uri="{9D8B030D-6E8A-4147-A177-3AD203B41FA5}">
                      <a16:colId xmlns:a16="http://schemas.microsoft.com/office/drawing/2014/main" val="2676727236"/>
                    </a:ext>
                  </a:extLst>
                </a:gridCol>
                <a:gridCol w="3770842">
                  <a:extLst>
                    <a:ext uri="{9D8B030D-6E8A-4147-A177-3AD203B41FA5}">
                      <a16:colId xmlns:a16="http://schemas.microsoft.com/office/drawing/2014/main" val="571251850"/>
                    </a:ext>
                  </a:extLst>
                </a:gridCol>
              </a:tblGrid>
              <a:tr h="310075">
                <a:tc>
                  <a:txBody>
                    <a:bodyPr/>
                    <a:lstStyle/>
                    <a:p>
                      <a:pPr algn="ctr"/>
                      <a:r>
                        <a:rPr lang="fr-CA" sz="3600" dirty="0" smtClean="0"/>
                        <a:t>Manger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 smtClean="0"/>
                        <a:t>Finir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 smtClean="0"/>
                        <a:t>Prendre</a:t>
                      </a:r>
                      <a:endParaRPr lang="en-CA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545901"/>
                  </a:ext>
                </a:extLst>
              </a:tr>
              <a:tr h="2406772">
                <a:tc>
                  <a:txBody>
                    <a:bodyPr/>
                    <a:lstStyle/>
                    <a:p>
                      <a:endParaRPr lang="fr-CA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 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Il/Elle/On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Nous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Vous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Ils/Elles</a:t>
                      </a:r>
                    </a:p>
                    <a:p>
                      <a:endParaRPr lang="en-C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 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Il/Elle/On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Nous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Vous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Ils/Elles</a:t>
                      </a:r>
                    </a:p>
                    <a:p>
                      <a:endParaRPr lang="en-C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 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Il/Elle/On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Nous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Vous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Ils/Elles</a:t>
                      </a:r>
                    </a:p>
                    <a:p>
                      <a:endParaRPr lang="en-C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240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19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3326" y="169817"/>
            <a:ext cx="11338560" cy="1371600"/>
          </a:xfrm>
        </p:spPr>
        <p:txBody>
          <a:bodyPr>
            <a:noAutofit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Conjuguez les verbes suivants au présent </a:t>
            </a:r>
            <a:r>
              <a:rPr lang="fr-CA" sz="1800" dirty="0" smtClean="0"/>
              <a:t>(Annexe </a:t>
            </a:r>
            <a:r>
              <a:rPr lang="fr-CA" sz="1800" dirty="0"/>
              <a:t>5</a:t>
            </a:r>
            <a:r>
              <a:rPr lang="fr-CA" sz="1800" dirty="0" smtClean="0"/>
              <a:t>)</a:t>
            </a:r>
            <a:r>
              <a:rPr lang="fr-CA" dirty="0" smtClean="0"/>
              <a:t/>
            </a:r>
            <a:br>
              <a:rPr lang="fr-CA" dirty="0" smtClean="0"/>
            </a:br>
            <a:endParaRPr lang="en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3390725"/>
              </p:ext>
            </p:extLst>
          </p:nvPr>
        </p:nvGraphicFramePr>
        <p:xfrm>
          <a:off x="327025" y="1306513"/>
          <a:ext cx="11312526" cy="4693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0842">
                  <a:extLst>
                    <a:ext uri="{9D8B030D-6E8A-4147-A177-3AD203B41FA5}">
                      <a16:colId xmlns:a16="http://schemas.microsoft.com/office/drawing/2014/main" val="2272518862"/>
                    </a:ext>
                  </a:extLst>
                </a:gridCol>
                <a:gridCol w="3770842">
                  <a:extLst>
                    <a:ext uri="{9D8B030D-6E8A-4147-A177-3AD203B41FA5}">
                      <a16:colId xmlns:a16="http://schemas.microsoft.com/office/drawing/2014/main" val="2676727236"/>
                    </a:ext>
                  </a:extLst>
                </a:gridCol>
                <a:gridCol w="3770842">
                  <a:extLst>
                    <a:ext uri="{9D8B030D-6E8A-4147-A177-3AD203B41FA5}">
                      <a16:colId xmlns:a16="http://schemas.microsoft.com/office/drawing/2014/main" val="571251850"/>
                    </a:ext>
                  </a:extLst>
                </a:gridCol>
              </a:tblGrid>
              <a:tr h="310075">
                <a:tc>
                  <a:txBody>
                    <a:bodyPr/>
                    <a:lstStyle/>
                    <a:p>
                      <a:pPr algn="ctr"/>
                      <a:r>
                        <a:rPr lang="fr-CA" sz="3600" dirty="0" smtClean="0"/>
                        <a:t>Manger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 smtClean="0"/>
                        <a:t>Finir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 smtClean="0"/>
                        <a:t>Prendre</a:t>
                      </a:r>
                      <a:endParaRPr lang="en-CA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545901"/>
                  </a:ext>
                </a:extLst>
              </a:tr>
              <a:tr h="2406772">
                <a:tc>
                  <a:txBody>
                    <a:bodyPr/>
                    <a:lstStyle/>
                    <a:p>
                      <a:endParaRPr lang="fr-CA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  mange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manges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Il/Elle/On mange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Nous mang</a:t>
                      </a:r>
                      <a:r>
                        <a:rPr lang="fr-CA" sz="20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ons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Vous mangez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Ils/Elles mangent</a:t>
                      </a:r>
                    </a:p>
                    <a:p>
                      <a:endParaRPr lang="en-C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  finis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finis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Il/Elle/On finit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Nous fin</a:t>
                      </a:r>
                      <a:r>
                        <a:rPr lang="fr-CA" sz="20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iss</a:t>
                      </a:r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ons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Vous fin</a:t>
                      </a:r>
                      <a:r>
                        <a:rPr lang="fr-CA" sz="20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iss</a:t>
                      </a:r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ez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Ils/Elles fin</a:t>
                      </a:r>
                      <a:r>
                        <a:rPr lang="fr-CA" sz="20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iss</a:t>
                      </a:r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</a:t>
                      </a:r>
                    </a:p>
                    <a:p>
                      <a:endParaRPr lang="en-C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 prends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prends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Il/Elle/On prend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Nous prenons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Vous prenez</a:t>
                      </a:r>
                    </a:p>
                    <a:p>
                      <a:endParaRPr lang="fr-CA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CA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Ils/Elles prennent</a:t>
                      </a:r>
                    </a:p>
                    <a:p>
                      <a:endParaRPr lang="en-CA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240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80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587828" y="3105835"/>
            <a:ext cx="112079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4000" dirty="0" smtClean="0">
                <a:solidFill>
                  <a:schemeClr val="tx2"/>
                </a:solidFill>
              </a:rPr>
              <a:t>Visionnons ensemble! </a:t>
            </a:r>
          </a:p>
          <a:p>
            <a:pPr algn="ctr"/>
            <a:r>
              <a:rPr lang="fr-CA" sz="4000" dirty="0" smtClean="0">
                <a:solidFill>
                  <a:schemeClr val="tx2"/>
                </a:solidFill>
                <a:hlinkClick r:id="rId3"/>
              </a:rPr>
              <a:t>Comment conjuguer à l’impératif</a:t>
            </a:r>
            <a:endParaRPr lang="fr-CA" sz="4000" dirty="0" smtClean="0">
              <a:solidFill>
                <a:schemeClr val="tx2"/>
              </a:solidFill>
            </a:endParaRPr>
          </a:p>
          <a:p>
            <a:endParaRPr lang="en-CA" sz="3200" dirty="0" smtClean="0">
              <a:solidFill>
                <a:schemeClr val="tx2"/>
              </a:solidFill>
            </a:endParaRPr>
          </a:p>
          <a:p>
            <a:endParaRPr lang="en-CA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6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Mise en pratique- conjuguer à l’impératif</a:t>
            </a:r>
            <a:b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CA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</a:t>
            </a:r>
            <a:r>
              <a:rPr lang="fr-CA" sz="1800" dirty="0" smtClean="0">
                <a:solidFill>
                  <a:schemeClr val="accent3">
                    <a:lumMod val="75000"/>
                  </a:schemeClr>
                </a:solidFill>
              </a:rPr>
              <a:t>(Annexe 6)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5214" y="1752600"/>
            <a:ext cx="10058400" cy="415774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r-CA" sz="3200" dirty="0" smtClean="0">
                <a:solidFill>
                  <a:schemeClr val="accent3">
                    <a:lumMod val="75000"/>
                  </a:schemeClr>
                </a:solidFill>
              </a:rPr>
              <a:t>Reprenez les phrases déclaratives (les phrases qui commencent par un sujet) que vous avez catégorisées au début de la classe.</a:t>
            </a:r>
          </a:p>
          <a:p>
            <a:pPr marL="0" indent="0">
              <a:buNone/>
            </a:pPr>
            <a:endParaRPr lang="fr-CA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CA" sz="3200" dirty="0" smtClean="0">
                <a:solidFill>
                  <a:schemeClr val="accent3">
                    <a:lumMod val="75000"/>
                  </a:schemeClr>
                </a:solidFill>
              </a:rPr>
              <a:t>2. Réécrivez-les en respectant les 3 personnes (invisibles) de l’impératif.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22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5212" y="532015"/>
            <a:ext cx="10058402" cy="1737360"/>
          </a:xfrm>
        </p:spPr>
        <p:txBody>
          <a:bodyPr rtlCol="0">
            <a:normAutofit/>
          </a:bodyPr>
          <a:lstStyle/>
          <a:p>
            <a:pPr rtl="0"/>
            <a:r>
              <a:rPr lang="fr-FR" dirty="0" smtClean="0"/>
              <a:t>1. Je suis une expression qui signifie: être </a:t>
            </a:r>
            <a:br>
              <a:rPr lang="fr-FR" dirty="0" smtClean="0"/>
            </a:br>
            <a:r>
              <a:rPr lang="fr-FR" dirty="0" smtClean="0"/>
              <a:t>    en plein d’énergie, être en forme. </a:t>
            </a:r>
            <a:r>
              <a:rPr lang="fr-FR" dirty="0"/>
              <a:t> </a:t>
            </a:r>
            <a:r>
              <a:rPr lang="fr-FR" dirty="0" smtClean="0"/>
              <a:t>       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Qui suis-je?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66651" y="2726574"/>
            <a:ext cx="11038115" cy="3804855"/>
          </a:xfrm>
        </p:spPr>
        <p:txBody>
          <a:bodyPr rtlCol="0">
            <a:normAutofit/>
          </a:bodyPr>
          <a:lstStyle/>
          <a:p>
            <a:pPr rtl="0"/>
            <a:r>
              <a:rPr lang="fr-FR" sz="3200" dirty="0" smtClean="0">
                <a:solidFill>
                  <a:srgbClr val="0070C0"/>
                </a:solidFill>
              </a:rPr>
              <a:t>« Les carottes sont cuites »</a:t>
            </a:r>
          </a:p>
          <a:p>
            <a:pPr rtl="0"/>
            <a:r>
              <a:rPr lang="fr-FR" sz="3200" dirty="0" smtClean="0">
                <a:solidFill>
                  <a:srgbClr val="0070C0"/>
                </a:solidFill>
              </a:rPr>
              <a:t>« Avoir la pêche »</a:t>
            </a:r>
          </a:p>
          <a:p>
            <a:pPr rtl="0"/>
            <a:r>
              <a:rPr lang="fr-FR" sz="3200" dirty="0" smtClean="0">
                <a:solidFill>
                  <a:srgbClr val="0070C0"/>
                </a:solidFill>
              </a:rPr>
              <a:t>« Raconter des salades »</a:t>
            </a:r>
          </a:p>
          <a:p>
            <a:pPr rtl="0"/>
            <a:r>
              <a:rPr lang="fr-FR" sz="3200" dirty="0" smtClean="0">
                <a:solidFill>
                  <a:schemeClr val="tx2"/>
                </a:solidFill>
              </a:rPr>
              <a:t>JE SUIS: « Avoir la pêche.» </a:t>
            </a:r>
          </a:p>
          <a:p>
            <a:pPr marL="0" indent="0" rtl="0">
              <a:buNone/>
            </a:pPr>
            <a:r>
              <a:rPr lang="fr-FR" sz="3200" dirty="0" smtClean="0">
                <a:solidFill>
                  <a:schemeClr val="tx2"/>
                </a:solidFill>
              </a:rPr>
              <a:t>Exemple: Wow, Jacob! Tu </a:t>
            </a:r>
            <a:r>
              <a:rPr lang="fr-FR" sz="3200" b="1" dirty="0" smtClean="0">
                <a:solidFill>
                  <a:schemeClr val="tx2"/>
                </a:solidFill>
              </a:rPr>
              <a:t>as la pêche </a:t>
            </a:r>
            <a:r>
              <a:rPr lang="fr-FR" sz="3200" dirty="0" smtClean="0">
                <a:solidFill>
                  <a:schemeClr val="tx2"/>
                </a:solidFill>
              </a:rPr>
              <a:t>ce matin!</a:t>
            </a:r>
          </a:p>
          <a:p>
            <a:pPr rtl="0"/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0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5212" y="326571"/>
            <a:ext cx="10058402" cy="1397726"/>
          </a:xfrm>
        </p:spPr>
        <p:txBody>
          <a:bodyPr>
            <a:normAutofit fontScale="90000"/>
          </a:bodyPr>
          <a:lstStyle/>
          <a:p>
            <a:pPr algn="ctr"/>
            <a:r>
              <a:rPr lang="fr-CA" sz="4800" b="1" dirty="0" smtClean="0">
                <a:solidFill>
                  <a:srgbClr val="0070C0"/>
                </a:solidFill>
              </a:rPr>
              <a:t>Billet de sortie            </a:t>
            </a:r>
            <a:br>
              <a:rPr lang="fr-CA" sz="4800" b="1" dirty="0" smtClean="0">
                <a:solidFill>
                  <a:srgbClr val="0070C0"/>
                </a:solidFill>
              </a:rPr>
            </a:br>
            <a:r>
              <a:rPr lang="fr-CA" sz="4800" b="1" dirty="0" smtClean="0">
                <a:solidFill>
                  <a:srgbClr val="0070C0"/>
                </a:solidFill>
              </a:rPr>
              <a:t>                                 </a:t>
            </a:r>
            <a:r>
              <a:rPr lang="fr-CA" sz="1800" dirty="0" smtClean="0">
                <a:solidFill>
                  <a:srgbClr val="0070C0"/>
                </a:solidFill>
              </a:rPr>
              <a:t>(Annexe </a:t>
            </a:r>
            <a:r>
              <a:rPr lang="fr-CA" sz="1800" dirty="0">
                <a:solidFill>
                  <a:srgbClr val="0070C0"/>
                </a:solidFill>
              </a:rPr>
              <a:t>7</a:t>
            </a:r>
            <a:r>
              <a:rPr lang="fr-CA" sz="1800" dirty="0" smtClean="0">
                <a:solidFill>
                  <a:srgbClr val="0070C0"/>
                </a:solidFill>
              </a:rPr>
              <a:t>)</a:t>
            </a:r>
            <a:endParaRPr lang="en-CA" sz="48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5214" y="1711233"/>
            <a:ext cx="10058400" cy="47940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sz="3200" dirty="0" smtClean="0">
                <a:solidFill>
                  <a:srgbClr val="0070C0"/>
                </a:solidFill>
              </a:rPr>
              <a:t>Quelles sont les </a:t>
            </a:r>
            <a:r>
              <a:rPr lang="fr-CA" sz="3200" dirty="0">
                <a:solidFill>
                  <a:srgbClr val="0070C0"/>
                </a:solidFill>
              </a:rPr>
              <a:t>trois particularités de la conjugaison à l’impératif qui ont été présentées dans la </a:t>
            </a:r>
            <a:r>
              <a:rPr lang="fr-CA" sz="3200" dirty="0" smtClean="0">
                <a:solidFill>
                  <a:srgbClr val="0070C0"/>
                </a:solidFill>
              </a:rPr>
              <a:t>vidéo?</a:t>
            </a:r>
          </a:p>
          <a:p>
            <a:pPr marL="0" indent="0">
              <a:buNone/>
            </a:pPr>
            <a:r>
              <a:rPr lang="fr-CA" sz="3200" dirty="0" smtClean="0">
                <a:solidFill>
                  <a:srgbClr val="0070C0"/>
                </a:solidFill>
              </a:rPr>
              <a:t>1. </a:t>
            </a:r>
          </a:p>
          <a:p>
            <a:pPr marL="0" indent="0">
              <a:buNone/>
            </a:pPr>
            <a:endParaRPr lang="fr-CA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CA" sz="3200" dirty="0" smtClean="0">
                <a:solidFill>
                  <a:srgbClr val="0070C0"/>
                </a:solidFill>
              </a:rPr>
              <a:t>2. </a:t>
            </a:r>
          </a:p>
          <a:p>
            <a:pPr marL="0" indent="0">
              <a:buNone/>
            </a:pPr>
            <a:endParaRPr lang="fr-CA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CA" sz="3200" dirty="0" smtClean="0">
                <a:solidFill>
                  <a:srgbClr val="0070C0"/>
                </a:solidFill>
              </a:rPr>
              <a:t>3. </a:t>
            </a:r>
            <a:endParaRPr lang="fr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0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Activité 3:</a:t>
            </a:r>
            <a:br>
              <a:rPr lang="fr-CA" dirty="0" smtClean="0"/>
            </a:br>
            <a:r>
              <a:rPr lang="fr-CA" dirty="0" smtClean="0"/>
              <a:t>Le projet- Ma recette</a:t>
            </a:r>
            <a:br>
              <a:rPr lang="fr-CA" dirty="0" smtClean="0"/>
            </a:br>
            <a:endParaRPr lang="en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265610" y="3067395"/>
            <a:ext cx="6858002" cy="3524598"/>
          </a:xfrm>
        </p:spPr>
        <p:txBody>
          <a:bodyPr>
            <a:normAutofit/>
          </a:bodyPr>
          <a:lstStyle/>
          <a:p>
            <a:r>
              <a:rPr lang="fr-CA" dirty="0" smtClean="0"/>
              <a:t>Buts:</a:t>
            </a:r>
          </a:p>
          <a:p>
            <a:pPr marL="342900" indent="-342900">
              <a:buFontTx/>
              <a:buChar char="-"/>
            </a:pPr>
            <a:r>
              <a:rPr lang="fr-CA" dirty="0" smtClean="0"/>
              <a:t>le bon emploi des phrases impératives et du vocabulaire pour faire la cuisine;</a:t>
            </a:r>
          </a:p>
          <a:p>
            <a:pPr marL="342900" indent="-342900">
              <a:buFontTx/>
              <a:buChar char="-"/>
            </a:pPr>
            <a:r>
              <a:rPr lang="fr-CA" dirty="0" smtClean="0"/>
              <a:t>l’emploi approprié des expressions idiomatiques.</a:t>
            </a:r>
          </a:p>
          <a:p>
            <a:endParaRPr lang="fr-CA" dirty="0" smtClean="0"/>
          </a:p>
          <a:p>
            <a:r>
              <a:rPr lang="fr-CA" dirty="0" smtClean="0"/>
              <a:t>Facultatif: l’intégration des mathématiques</a:t>
            </a:r>
          </a:p>
          <a:p>
            <a:pPr marL="342900" indent="-342900">
              <a:buFontTx/>
              <a:buChar char="-"/>
            </a:pPr>
            <a:r>
              <a:rPr lang="fr-CA" dirty="0" smtClean="0"/>
              <a:t>la multiplication des nombres décimaux</a:t>
            </a:r>
          </a:p>
          <a:p>
            <a:pPr marL="342900" indent="-342900">
              <a:buFontTx/>
              <a:buChar char="-"/>
            </a:pPr>
            <a:r>
              <a:rPr lang="fr-CA" dirty="0" smtClean="0"/>
              <a:t>faire des rapports</a:t>
            </a:r>
          </a:p>
          <a:p>
            <a:pPr marL="342900" indent="-342900">
              <a:buFontTx/>
              <a:buChar char="-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09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Les critères du projet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Note à l’enseignant: Les critères proposés se retrouvent dans la planification du scénario d’apprentissage. Dans le but d’inclure les élèves, SVP, utilisez cette diapositive pour établir les critères du projet.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461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5212" y="180975"/>
            <a:ext cx="10058402" cy="619125"/>
          </a:xfrm>
        </p:spPr>
        <p:txBody>
          <a:bodyPr/>
          <a:lstStyle/>
          <a:p>
            <a:r>
              <a:rPr lang="fr-CA" dirty="0" smtClean="0"/>
              <a:t>Une recette pour une collation croquante!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00049" y="800100"/>
            <a:ext cx="11401425" cy="6057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smtClean="0"/>
              <a:t>Si, après l’école, tu as </a:t>
            </a:r>
            <a:r>
              <a:rPr lang="fr-CA" b="1" dirty="0" smtClean="0">
                <a:solidFill>
                  <a:srgbClr val="C00000"/>
                </a:solidFill>
              </a:rPr>
              <a:t>un petit creux</a:t>
            </a:r>
            <a:r>
              <a:rPr lang="fr-CA" dirty="0" smtClean="0"/>
              <a:t>, </a:t>
            </a:r>
            <a:r>
              <a:rPr lang="fr-CA" u="sng" dirty="0" smtClean="0">
                <a:solidFill>
                  <a:schemeClr val="accent3">
                    <a:lumMod val="50000"/>
                  </a:schemeClr>
                </a:solidFill>
              </a:rPr>
              <a:t>prépare</a:t>
            </a:r>
            <a:r>
              <a:rPr lang="fr-CA" dirty="0" smtClean="0"/>
              <a:t> cette recette facile pour une bonne collation saine et croquante.</a:t>
            </a:r>
          </a:p>
          <a:p>
            <a:pPr marL="0" indent="0" algn="ctr">
              <a:buNone/>
            </a:pPr>
            <a:r>
              <a:rPr lang="fr-CA" dirty="0" smtClean="0"/>
              <a:t> </a:t>
            </a:r>
            <a:r>
              <a:rPr lang="fr-C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fourmis sur une bûche</a:t>
            </a:r>
          </a:p>
          <a:p>
            <a:pPr marL="0" indent="0">
              <a:buNone/>
            </a:pPr>
            <a:r>
              <a:rPr lang="fr-CA" sz="2000" b="1" dirty="0" smtClean="0"/>
              <a:t>       </a:t>
            </a:r>
            <a:r>
              <a:rPr lang="fr-CA" sz="2000" b="1" u="sng" dirty="0" smtClean="0"/>
              <a:t>Temps de préparation</a:t>
            </a:r>
            <a:r>
              <a:rPr lang="fr-CA" sz="2000" b="1" dirty="0" smtClean="0"/>
              <a:t>                       </a:t>
            </a:r>
            <a:r>
              <a:rPr lang="fr-CA" sz="2000" b="1" u="sng" dirty="0" smtClean="0"/>
              <a:t>Portions  </a:t>
            </a:r>
            <a:r>
              <a:rPr lang="fr-CA" sz="2000" b="1" dirty="0" smtClean="0"/>
              <a:t>    </a:t>
            </a:r>
          </a:p>
          <a:p>
            <a:pPr marL="0" indent="0">
              <a:buNone/>
            </a:pPr>
            <a:r>
              <a:rPr lang="fr-CA" sz="2000" dirty="0" smtClean="0"/>
              <a:t>             15 minutes                              2 portions </a:t>
            </a:r>
            <a:r>
              <a:rPr lang="fr-CA" sz="1600" dirty="0" smtClean="0"/>
              <a:t>(1, 25 branches par portion)</a:t>
            </a:r>
          </a:p>
          <a:p>
            <a:pPr marL="0" indent="0" algn="ctr">
              <a:buNone/>
            </a:pPr>
            <a:r>
              <a:rPr lang="fr-C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Qu’est-ce qu’il te faut : les ingrédients</a:t>
            </a:r>
          </a:p>
          <a:p>
            <a:r>
              <a:rPr lang="fr-CA" dirty="0" smtClean="0"/>
              <a:t>2,5 tranches de céleri</a:t>
            </a:r>
          </a:p>
          <a:p>
            <a:r>
              <a:rPr lang="fr-CA" dirty="0" smtClean="0"/>
              <a:t>2,75 cuillères à table de beurre d’arachides crémeux</a:t>
            </a:r>
          </a:p>
          <a:p>
            <a:r>
              <a:rPr lang="fr-CA" dirty="0" smtClean="0"/>
              <a:t>Des raisins secs pour les « fourmis »</a:t>
            </a:r>
          </a:p>
          <a:p>
            <a:pPr marL="0" indent="0">
              <a:buNone/>
            </a:pPr>
            <a:r>
              <a:rPr lang="fr-CA" sz="2200" dirty="0"/>
              <a:t> </a:t>
            </a:r>
            <a:r>
              <a:rPr lang="fr-CA" sz="2200" dirty="0" smtClean="0"/>
              <a:t>      </a:t>
            </a:r>
            <a:r>
              <a:rPr lang="fr-CA" sz="2200" b="1" dirty="0" smtClean="0"/>
              <a:t>** Si tu </a:t>
            </a:r>
            <a:r>
              <a:rPr lang="fr-CA" sz="2200" b="1" dirty="0" smtClean="0">
                <a:solidFill>
                  <a:srgbClr val="C00000"/>
                </a:solidFill>
              </a:rPr>
              <a:t>manges comme un ogre</a:t>
            </a:r>
            <a:r>
              <a:rPr lang="fr-CA" sz="2200" b="1" dirty="0"/>
              <a:t> </a:t>
            </a:r>
            <a:r>
              <a:rPr lang="fr-CA" sz="2200" b="1" dirty="0" smtClean="0"/>
              <a:t>ou si tu prépares la collation pour 6 personnes, </a:t>
            </a:r>
            <a:r>
              <a:rPr lang="fr-CA" sz="2200" b="1" u="sng" dirty="0" smtClean="0">
                <a:solidFill>
                  <a:schemeClr val="accent3">
                    <a:lumMod val="50000"/>
                  </a:schemeClr>
                </a:solidFill>
              </a:rPr>
              <a:t>multiplie</a:t>
            </a:r>
            <a:r>
              <a:rPr lang="fr-CA" sz="2200" b="1" dirty="0" smtClean="0"/>
              <a:t> la recette par 3!</a:t>
            </a:r>
            <a:r>
              <a:rPr lang="fr-CA" sz="2200" dirty="0" smtClean="0"/>
              <a:t>                                         </a:t>
            </a:r>
          </a:p>
          <a:p>
            <a:pPr marL="0" indent="0">
              <a:buNone/>
            </a:pPr>
            <a:endParaRPr lang="fr-CA" sz="2000" dirty="0"/>
          </a:p>
          <a:p>
            <a:pPr marL="0" indent="0">
              <a:buNone/>
            </a:pPr>
            <a:endParaRPr lang="fr-CA" sz="2000" dirty="0" smtClean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55" y="2758489"/>
            <a:ext cx="515389" cy="5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3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5212" y="85725"/>
            <a:ext cx="10058402" cy="942975"/>
          </a:xfrm>
        </p:spPr>
        <p:txBody>
          <a:bodyPr/>
          <a:lstStyle/>
          <a:p>
            <a:pPr algn="ctr"/>
            <a:r>
              <a:rPr lang="fr-CA" dirty="0" smtClean="0"/>
              <a:t>Des fourmis sur une buche … </a:t>
            </a:r>
            <a:r>
              <a:rPr lang="fr-CA" sz="2400" dirty="0" smtClean="0"/>
              <a:t>suite</a:t>
            </a:r>
            <a:endParaRPr lang="en-CA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76250" y="923926"/>
            <a:ext cx="11287125" cy="59340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dois-tu faire? </a:t>
            </a:r>
          </a:p>
          <a:p>
            <a:pPr marL="0" indent="0">
              <a:buNone/>
            </a:pPr>
            <a:r>
              <a:rPr lang="fr-CA" dirty="0" smtClean="0"/>
              <a:t>Étape 1: </a:t>
            </a:r>
            <a:r>
              <a:rPr lang="fr-CA" u="sng" dirty="0" smtClean="0">
                <a:solidFill>
                  <a:schemeClr val="accent3">
                    <a:lumMod val="50000"/>
                  </a:schemeClr>
                </a:solidFill>
              </a:rPr>
              <a:t>Prends</a:t>
            </a:r>
            <a:r>
              <a:rPr lang="fr-CA" dirty="0" smtClean="0"/>
              <a:t> des tranches de céleri frais du frigo. </a:t>
            </a:r>
            <a:r>
              <a:rPr lang="fr-CA" u="sng" dirty="0" smtClean="0">
                <a:solidFill>
                  <a:schemeClr val="accent3">
                    <a:lumMod val="50000"/>
                  </a:schemeClr>
                </a:solidFill>
              </a:rPr>
              <a:t>Coupe</a:t>
            </a:r>
            <a:r>
              <a:rPr lang="fr-CA" dirty="0" smtClean="0"/>
              <a:t>-les s’il le faut.</a:t>
            </a:r>
          </a:p>
          <a:p>
            <a:pPr marL="0" indent="0">
              <a:buNone/>
            </a:pPr>
            <a:r>
              <a:rPr lang="fr-CA" dirty="0" smtClean="0"/>
              <a:t>Étape 2: </a:t>
            </a:r>
            <a:r>
              <a:rPr lang="fr-CA" u="sng" dirty="0" smtClean="0">
                <a:solidFill>
                  <a:schemeClr val="accent3">
                    <a:lumMod val="50000"/>
                  </a:schemeClr>
                </a:solidFill>
              </a:rPr>
              <a:t>Lave</a:t>
            </a:r>
            <a:r>
              <a:rPr lang="fr-CA" dirty="0" smtClean="0"/>
              <a:t> les tranches de céleri. </a:t>
            </a:r>
            <a:r>
              <a:rPr lang="fr-CA" u="sng" dirty="0" smtClean="0">
                <a:solidFill>
                  <a:schemeClr val="accent3">
                    <a:lumMod val="50000"/>
                  </a:schemeClr>
                </a:solidFill>
              </a:rPr>
              <a:t>Sèche</a:t>
            </a:r>
            <a:r>
              <a:rPr lang="fr-CA" dirty="0" smtClean="0"/>
              <a:t>-les avec une serviette.</a:t>
            </a:r>
          </a:p>
          <a:p>
            <a:pPr marL="0" indent="0">
              <a:buNone/>
            </a:pPr>
            <a:r>
              <a:rPr lang="fr-CA" dirty="0" smtClean="0"/>
              <a:t>Étape 3: </a:t>
            </a:r>
            <a:r>
              <a:rPr lang="fr-CA" u="sng" dirty="0" smtClean="0">
                <a:solidFill>
                  <a:schemeClr val="accent3">
                    <a:lumMod val="50000"/>
                  </a:schemeClr>
                </a:solidFill>
              </a:rPr>
              <a:t>Tartine</a:t>
            </a:r>
            <a:r>
              <a:rPr lang="fr-CA" dirty="0" smtClean="0"/>
              <a:t> chaque tranche de céleri avec du beurre d’arachides. </a:t>
            </a:r>
            <a:r>
              <a:rPr lang="fr-CA" u="sng" dirty="0" smtClean="0">
                <a:solidFill>
                  <a:schemeClr val="accent3">
                    <a:lumMod val="50000"/>
                  </a:schemeClr>
                </a:solidFill>
              </a:rPr>
              <a:t>Utilise</a:t>
            </a:r>
            <a:r>
              <a:rPr lang="fr-CA" dirty="0" smtClean="0"/>
              <a:t> un couteau et non ton doigt!</a:t>
            </a:r>
            <a:r>
              <a:rPr lang="fr-CA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CA" dirty="0" smtClean="0">
                <a:solidFill>
                  <a:schemeClr val="tx1">
                    <a:lumMod val="50000"/>
                  </a:schemeClr>
                </a:solidFill>
              </a:rPr>
              <a:t>Voilà! Ce sont les « bûches »!</a:t>
            </a:r>
          </a:p>
          <a:p>
            <a:pPr marL="0" indent="0">
              <a:buNone/>
            </a:pPr>
            <a:r>
              <a:rPr lang="fr-CA" dirty="0" smtClean="0"/>
              <a:t>Étape 4: </a:t>
            </a:r>
            <a:r>
              <a:rPr lang="fr-CA" u="sng" dirty="0" smtClean="0">
                <a:solidFill>
                  <a:schemeClr val="accent3">
                    <a:lumMod val="50000"/>
                  </a:schemeClr>
                </a:solidFill>
              </a:rPr>
              <a:t>Place</a:t>
            </a:r>
            <a:r>
              <a:rPr lang="fr-CA" dirty="0" smtClean="0"/>
              <a:t> les raisins secs en rangée dans le beurre d’arachide. </a:t>
            </a:r>
            <a:r>
              <a:rPr lang="fr-CA" dirty="0" smtClean="0">
                <a:solidFill>
                  <a:schemeClr val="tx2"/>
                </a:solidFill>
              </a:rPr>
              <a:t>Voilà, les </a:t>
            </a:r>
            <a:r>
              <a:rPr lang="fr-CA" dirty="0" smtClean="0">
                <a:solidFill>
                  <a:schemeClr val="tx1">
                    <a:lumMod val="50000"/>
                  </a:schemeClr>
                </a:solidFill>
              </a:rPr>
              <a:t> « fourmis »! </a:t>
            </a:r>
          </a:p>
          <a:p>
            <a:pPr marL="0" indent="0">
              <a:buNone/>
            </a:pPr>
            <a:r>
              <a:rPr lang="fr-CA" dirty="0" smtClean="0"/>
              <a:t>Étape 5: </a:t>
            </a:r>
            <a:r>
              <a:rPr lang="fr-CA" u="sng" dirty="0" smtClean="0">
                <a:solidFill>
                  <a:schemeClr val="accent3">
                    <a:lumMod val="50000"/>
                  </a:schemeClr>
                </a:solidFill>
              </a:rPr>
              <a:t>Partage</a:t>
            </a:r>
            <a:r>
              <a:rPr lang="fr-CA" u="sng" dirty="0" smtClean="0"/>
              <a:t> </a:t>
            </a:r>
            <a:r>
              <a:rPr lang="fr-CA" dirty="0" smtClean="0"/>
              <a:t>ta collation avec quelqu’un – ton petit frère, peut-être?</a:t>
            </a:r>
          </a:p>
          <a:p>
            <a:pPr marL="0" indent="0">
              <a:buNone/>
            </a:pPr>
            <a:r>
              <a:rPr lang="fr-CA" dirty="0" smtClean="0"/>
              <a:t>Étape 6: </a:t>
            </a:r>
            <a:r>
              <a:rPr lang="fr-CA" u="sng" dirty="0" smtClean="0">
                <a:solidFill>
                  <a:schemeClr val="accent3">
                    <a:lumMod val="50000"/>
                  </a:schemeClr>
                </a:solidFill>
              </a:rPr>
              <a:t>Croquez</a:t>
            </a:r>
            <a:r>
              <a:rPr lang="fr-CA" dirty="0" smtClean="0"/>
              <a:t> vos fourmis et bûches! </a:t>
            </a:r>
            <a:r>
              <a:rPr lang="fr-CA" u="sng" dirty="0" smtClean="0">
                <a:solidFill>
                  <a:schemeClr val="accent3">
                    <a:lumMod val="50000"/>
                  </a:schemeClr>
                </a:solidFill>
              </a:rPr>
              <a:t>Mastiquez</a:t>
            </a:r>
            <a:r>
              <a:rPr lang="fr-CA" dirty="0" smtClean="0"/>
              <a:t> bien les fourmis pour qu’elles ne vous chatouillent pas!</a:t>
            </a:r>
          </a:p>
          <a:p>
            <a:pPr marL="0" indent="0">
              <a:buNone/>
            </a:pPr>
            <a:r>
              <a:rPr lang="fr-CA" dirty="0" smtClean="0"/>
              <a:t>Étape 7: </a:t>
            </a:r>
            <a:r>
              <a:rPr lang="fr-CA" u="sng" dirty="0" err="1" smtClean="0">
                <a:solidFill>
                  <a:schemeClr val="accent3">
                    <a:lumMod val="50000"/>
                  </a:schemeClr>
                </a:solidFill>
              </a:rPr>
              <a:t>Nettoye</a:t>
            </a:r>
            <a:r>
              <a:rPr lang="fr-CA" dirty="0" smtClean="0"/>
              <a:t> le comptoir et </a:t>
            </a:r>
            <a:r>
              <a:rPr lang="fr-CA" u="sng" dirty="0" smtClean="0">
                <a:solidFill>
                  <a:schemeClr val="accent3">
                    <a:lumMod val="50000"/>
                  </a:schemeClr>
                </a:solidFill>
              </a:rPr>
              <a:t>lave</a:t>
            </a:r>
            <a:r>
              <a:rPr lang="fr-CA" dirty="0" smtClean="0"/>
              <a:t> la vaisselle utilisée parce que c’est la chose gentille à faire. </a:t>
            </a:r>
          </a:p>
          <a:p>
            <a:pPr marL="0" indent="0">
              <a:buNone/>
            </a:pPr>
            <a:r>
              <a:rPr lang="fr-CA" dirty="0" smtClean="0"/>
              <a:t>                   </a:t>
            </a:r>
          </a:p>
          <a:p>
            <a:pPr marL="0" indent="0">
              <a:buNone/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5071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5212" y="304800"/>
            <a:ext cx="10058402" cy="733425"/>
          </a:xfrm>
        </p:spPr>
        <p:txBody>
          <a:bodyPr/>
          <a:lstStyle/>
          <a:p>
            <a:pPr algn="ctr"/>
            <a:r>
              <a:rPr lang="fr-CA" dirty="0" smtClean="0"/>
              <a:t>Des fourmis sur une bûche … </a:t>
            </a:r>
            <a:r>
              <a:rPr lang="fr-CA" sz="2400" dirty="0" smtClean="0"/>
              <a:t>suite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5214" y="1038225"/>
            <a:ext cx="10058400" cy="55149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Substituts</a:t>
            </a:r>
          </a:p>
          <a:p>
            <a:pPr marL="0" indent="0">
              <a:buNone/>
            </a:pPr>
            <a:r>
              <a:rPr lang="fr-CA" b="1" u="sng" dirty="0" smtClean="0">
                <a:solidFill>
                  <a:srgbClr val="FF0000"/>
                </a:solidFill>
              </a:rPr>
              <a:t>Au lieu du céleri:</a:t>
            </a:r>
          </a:p>
          <a:p>
            <a:pPr marL="0" indent="0">
              <a:buNone/>
            </a:pPr>
            <a:r>
              <a:rPr lang="fr-CA" u="sng" dirty="0" smtClean="0">
                <a:solidFill>
                  <a:srgbClr val="FF0000"/>
                </a:solidFill>
              </a:rPr>
              <a:t>Tranche</a:t>
            </a:r>
            <a:r>
              <a:rPr lang="fr-CA" dirty="0" smtClean="0">
                <a:solidFill>
                  <a:srgbClr val="FF0000"/>
                </a:solidFill>
              </a:rPr>
              <a:t> une pomme en deux. Une demi-pomme = 1 portion. </a:t>
            </a:r>
            <a:r>
              <a:rPr lang="fr-CA" u="sng" dirty="0" smtClean="0">
                <a:solidFill>
                  <a:srgbClr val="FF0000"/>
                </a:solidFill>
              </a:rPr>
              <a:t>Assure</a:t>
            </a:r>
            <a:r>
              <a:rPr lang="fr-CA" dirty="0" smtClean="0">
                <a:solidFill>
                  <a:srgbClr val="FF0000"/>
                </a:solidFill>
              </a:rPr>
              <a:t>-toi que les demies de pommes sont égales!</a:t>
            </a:r>
          </a:p>
          <a:p>
            <a:pPr marL="0" indent="0">
              <a:buNone/>
            </a:pPr>
            <a:r>
              <a:rPr lang="fr-CA" b="1" u="sng" dirty="0" smtClean="0">
                <a:solidFill>
                  <a:schemeClr val="accent2">
                    <a:lumMod val="50000"/>
                  </a:schemeClr>
                </a:solidFill>
              </a:rPr>
              <a:t>Au lieu du beurre d’arachides:</a:t>
            </a:r>
          </a:p>
          <a:p>
            <a:pPr marL="0" indent="0">
              <a:buNone/>
            </a:pPr>
            <a:r>
              <a:rPr lang="fr-CA" u="sng" dirty="0" smtClean="0">
                <a:solidFill>
                  <a:schemeClr val="accent2">
                    <a:lumMod val="50000"/>
                  </a:schemeClr>
                </a:solidFill>
              </a:rPr>
              <a:t>Prépare</a:t>
            </a:r>
            <a:r>
              <a:rPr lang="fr-CA" dirty="0" smtClean="0">
                <a:solidFill>
                  <a:schemeClr val="accent2">
                    <a:lumMod val="50000"/>
                  </a:schemeClr>
                </a:solidFill>
              </a:rPr>
              <a:t> la recette avec du fromage à la crème, du beurre de tournesol ou d’amandes ou avec de la tartinade au fromage. </a:t>
            </a:r>
          </a:p>
          <a:p>
            <a:pPr marL="0" indent="0">
              <a:buNone/>
            </a:pPr>
            <a:r>
              <a:rPr lang="fr-CA" b="1" u="sng" dirty="0" smtClean="0">
                <a:solidFill>
                  <a:srgbClr val="7030A0"/>
                </a:solidFill>
              </a:rPr>
              <a:t>Au lieu des raisins secs:</a:t>
            </a:r>
          </a:p>
          <a:p>
            <a:pPr marL="0" indent="0">
              <a:buNone/>
            </a:pPr>
            <a:r>
              <a:rPr lang="fr-CA" b="1" u="sng" dirty="0" smtClean="0">
                <a:solidFill>
                  <a:srgbClr val="7030A0"/>
                </a:solidFill>
              </a:rPr>
              <a:t>Utilise</a:t>
            </a:r>
            <a:r>
              <a:rPr lang="fr-CA" b="1" dirty="0" smtClean="0">
                <a:solidFill>
                  <a:srgbClr val="7030A0"/>
                </a:solidFill>
              </a:rPr>
              <a:t> des amandes, des pépites au chocolat, des graines de tournesol ou des bleuets pour les fourmis.</a:t>
            </a:r>
          </a:p>
          <a:p>
            <a:pPr marL="0" indent="0">
              <a:buNone/>
            </a:pPr>
            <a:r>
              <a:rPr lang="fr-CA" b="1" dirty="0" smtClean="0">
                <a:solidFill>
                  <a:srgbClr val="7030A0"/>
                </a:solidFill>
              </a:rPr>
              <a:t>  </a:t>
            </a:r>
            <a:endParaRPr lang="en-CA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6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5211" y="304800"/>
            <a:ext cx="10289973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rgbClr val="FF0000"/>
                </a:solidFill>
              </a:rPr>
              <a:t>Un retour sur mon apprentissage</a:t>
            </a:r>
            <a:r>
              <a:rPr lang="en-US" sz="4400" b="1" dirty="0" smtClean="0">
                <a:solidFill>
                  <a:srgbClr val="FF0000"/>
                </a:solidFill>
              </a:rPr>
              <a:t/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en-US" sz="1800" b="1" dirty="0" smtClean="0">
                <a:solidFill>
                  <a:srgbClr val="FF0000"/>
                </a:solidFill>
              </a:rPr>
              <a:t>(</a:t>
            </a:r>
            <a:r>
              <a:rPr lang="en-US" sz="1800" b="1" dirty="0" err="1" smtClean="0">
                <a:solidFill>
                  <a:srgbClr val="FF0000"/>
                </a:solidFill>
              </a:rPr>
              <a:t>annexe</a:t>
            </a:r>
            <a:r>
              <a:rPr lang="en-US" sz="1800" b="1" dirty="0" smtClean="0">
                <a:solidFill>
                  <a:srgbClr val="FF0000"/>
                </a:solidFill>
              </a:rPr>
              <a:t> 9)  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5214" y="1752600"/>
            <a:ext cx="10058400" cy="443919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Prends quelques minutes à réfléchir sur ton apprentissage et réponds au questionnaire. </a:t>
            </a:r>
          </a:p>
          <a:p>
            <a:r>
              <a:rPr lang="en-US" sz="4000" dirty="0" smtClean="0">
                <a:solidFill>
                  <a:schemeClr val="tx2"/>
                </a:solidFill>
              </a:rPr>
              <a:t>Sois prêt à en discuter avec ton enseignant.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5212" y="391886"/>
            <a:ext cx="10058401" cy="1810987"/>
          </a:xfrm>
        </p:spPr>
        <p:txBody>
          <a:bodyPr rtlCol="0">
            <a:normAutofit/>
          </a:bodyPr>
          <a:lstStyle/>
          <a:p>
            <a:r>
              <a:rPr lang="fr-FR" dirty="0" smtClean="0"/>
              <a:t>2. Je </a:t>
            </a:r>
            <a:r>
              <a:rPr lang="fr-FR" dirty="0"/>
              <a:t>suis une expression qui </a:t>
            </a:r>
            <a:r>
              <a:rPr lang="fr-FR" dirty="0" smtClean="0"/>
              <a:t>signifie: avoir</a:t>
            </a:r>
            <a:br>
              <a:rPr lang="fr-FR" dirty="0" smtClean="0"/>
            </a:br>
            <a:r>
              <a:rPr lang="fr-FR" dirty="0" smtClean="0"/>
              <a:t>   très faim</a:t>
            </a:r>
            <a:r>
              <a:rPr lang="fr-FR" dirty="0"/>
              <a:t>.</a:t>
            </a:r>
            <a:r>
              <a:rPr lang="fr-FR" dirty="0" smtClean="0"/>
              <a:t>  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</a:t>
            </a: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Qui suis-je?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5213" y="2419003"/>
            <a:ext cx="10769735" cy="4269179"/>
          </a:xfrm>
        </p:spPr>
        <p:txBody>
          <a:bodyPr rtlCol="0">
            <a:normAutofit/>
          </a:bodyPr>
          <a:lstStyle/>
          <a:p>
            <a:pPr rtl="0"/>
            <a:r>
              <a:rPr lang="fr-FR" sz="3000" dirty="0" smtClean="0">
                <a:solidFill>
                  <a:srgbClr val="C00000"/>
                </a:solidFill>
              </a:rPr>
              <a:t>« Avoir une faim de loup »</a:t>
            </a:r>
          </a:p>
          <a:p>
            <a:pPr rtl="0"/>
            <a:r>
              <a:rPr lang="fr-FR" sz="3000" dirty="0" smtClean="0">
                <a:solidFill>
                  <a:srgbClr val="C00000"/>
                </a:solidFill>
              </a:rPr>
              <a:t>« Manger comme un ogre »</a:t>
            </a:r>
          </a:p>
          <a:p>
            <a:pPr rtl="0"/>
            <a:r>
              <a:rPr lang="fr-FR" sz="3000" dirty="0" smtClean="0">
                <a:solidFill>
                  <a:srgbClr val="C00000"/>
                </a:solidFill>
              </a:rPr>
              <a:t>« Manger sur le pouce »</a:t>
            </a:r>
          </a:p>
          <a:p>
            <a:pPr rtl="0"/>
            <a:r>
              <a:rPr lang="fr-FR" sz="3000" dirty="0" smtClean="0">
                <a:solidFill>
                  <a:schemeClr val="tx2"/>
                </a:solidFill>
              </a:rPr>
              <a:t>JE SUIS: « Avoir une faim de loup.»</a:t>
            </a:r>
          </a:p>
          <a:p>
            <a:pPr marL="0" indent="0" rtl="0">
              <a:buNone/>
            </a:pPr>
            <a:r>
              <a:rPr lang="fr-FR" sz="3000" dirty="0" smtClean="0">
                <a:solidFill>
                  <a:schemeClr val="tx2"/>
                </a:solidFill>
              </a:rPr>
              <a:t>Exemple: À la fin de la journée, je rentre chez moi </a:t>
            </a:r>
            <a:r>
              <a:rPr lang="fr-FR" sz="3000" b="1" dirty="0" smtClean="0">
                <a:solidFill>
                  <a:schemeClr val="tx2"/>
                </a:solidFill>
              </a:rPr>
              <a:t>avec une faim de loup</a:t>
            </a:r>
            <a:r>
              <a:rPr lang="fr-FR" sz="3000" dirty="0" smtClean="0">
                <a:solidFill>
                  <a:schemeClr val="tx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5212" y="156754"/>
            <a:ext cx="10547668" cy="2155372"/>
          </a:xfrm>
        </p:spPr>
        <p:txBody>
          <a:bodyPr rtlCol="0">
            <a:normAutofit/>
          </a:bodyPr>
          <a:lstStyle/>
          <a:p>
            <a:r>
              <a:rPr lang="fr-FR" dirty="0" smtClean="0"/>
              <a:t>3. Je </a:t>
            </a:r>
            <a:r>
              <a:rPr lang="fr-FR" dirty="0"/>
              <a:t>suis une expression qui </a:t>
            </a:r>
            <a:r>
              <a:rPr lang="fr-FR" dirty="0" smtClean="0"/>
              <a:t>signifie: </a:t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manger, se restaurer rapidement,  </a:t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légèrement.</a:t>
            </a:r>
            <a:br>
              <a:rPr lang="fr-FR" dirty="0" smtClean="0"/>
            </a:b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Qui suis-je? 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5214" y="2481942"/>
            <a:ext cx="10547666" cy="3877293"/>
          </a:xfrm>
        </p:spPr>
        <p:txBody>
          <a:bodyPr rtlCol="0">
            <a:noAutofit/>
          </a:bodyPr>
          <a:lstStyle/>
          <a:p>
            <a:pPr rtl="0"/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« La moutarde lui monte au nez »</a:t>
            </a:r>
          </a:p>
          <a:p>
            <a:pPr rtl="0"/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« Avoir du pain sur la planche »</a:t>
            </a:r>
          </a:p>
          <a:p>
            <a:pPr rtl="0"/>
            <a:r>
              <a:rPr lang="fr-FR" sz="3200" dirty="0" smtClean="0">
                <a:solidFill>
                  <a:schemeClr val="accent6">
                    <a:lumMod val="50000"/>
                  </a:schemeClr>
                </a:solidFill>
              </a:rPr>
              <a:t>« Casser la croûte »</a:t>
            </a:r>
          </a:p>
          <a:p>
            <a:pPr rtl="0"/>
            <a:r>
              <a:rPr lang="fr-FR" sz="3200" dirty="0" smtClean="0">
                <a:solidFill>
                  <a:srgbClr val="C00000"/>
                </a:solidFill>
              </a:rPr>
              <a:t>JE SUIS: « Casser la croûte. » </a:t>
            </a:r>
          </a:p>
          <a:p>
            <a:pPr marL="0" indent="0" rtl="0">
              <a:buNone/>
            </a:pPr>
            <a:r>
              <a:rPr lang="fr-FR" sz="3200" dirty="0" smtClean="0">
                <a:solidFill>
                  <a:srgbClr val="C00000"/>
                </a:solidFill>
              </a:rPr>
              <a:t>Exemple: Veux-tu </a:t>
            </a:r>
            <a:r>
              <a:rPr lang="fr-FR" sz="3200" b="1" dirty="0" smtClean="0">
                <a:solidFill>
                  <a:srgbClr val="C00000"/>
                </a:solidFill>
              </a:rPr>
              <a:t>casser la croûte </a:t>
            </a:r>
            <a:r>
              <a:rPr lang="fr-FR" sz="3200" dirty="0" smtClean="0">
                <a:solidFill>
                  <a:srgbClr val="C00000"/>
                </a:solidFill>
              </a:rPr>
              <a:t>avant de partir? </a:t>
            </a:r>
            <a:endParaRPr lang="fr-FR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5212" y="470263"/>
            <a:ext cx="10338662" cy="1959428"/>
          </a:xfrm>
        </p:spPr>
        <p:txBody>
          <a:bodyPr rtlCol="0">
            <a:normAutofit fontScale="90000"/>
          </a:bodyPr>
          <a:lstStyle/>
          <a:p>
            <a:r>
              <a:rPr lang="fr-FR" dirty="0" smtClean="0"/>
              <a:t>4. Je </a:t>
            </a:r>
            <a:r>
              <a:rPr lang="fr-FR" dirty="0"/>
              <a:t>suis une expression qui signifie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manger énormément, en grande quantité.</a:t>
            </a:r>
            <a:br>
              <a:rPr lang="fr-FR" dirty="0" smtClean="0"/>
            </a:b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Qui suis-je?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5213" y="2625634"/>
            <a:ext cx="10808923" cy="359228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fr-FR" sz="3200" dirty="0" smtClean="0"/>
              <a:t>« Manger comme un ogre »</a:t>
            </a:r>
          </a:p>
          <a:p>
            <a:pPr rtl="0"/>
            <a:r>
              <a:rPr lang="fr-FR" sz="3200" dirty="0" smtClean="0"/>
              <a:t>« Ce ne sont pas tes oignons »</a:t>
            </a:r>
          </a:p>
          <a:p>
            <a:pPr rtl="0"/>
            <a:r>
              <a:rPr lang="fr-FR" sz="3200" dirty="0" smtClean="0"/>
              <a:t>« Raconter des salades »</a:t>
            </a:r>
          </a:p>
          <a:p>
            <a:pPr rtl="0"/>
            <a:r>
              <a:rPr lang="fr-FR" sz="3200" dirty="0" smtClean="0">
                <a:solidFill>
                  <a:schemeClr val="accent1"/>
                </a:solidFill>
              </a:rPr>
              <a:t>JE SUIS: « Manger comme un ogre ». </a:t>
            </a:r>
          </a:p>
          <a:p>
            <a:pPr marL="0" indent="0" rtl="0">
              <a:buNone/>
            </a:pPr>
            <a:r>
              <a:rPr lang="fr-FR" sz="3200" dirty="0" smtClean="0">
                <a:solidFill>
                  <a:schemeClr val="accent1"/>
                </a:solidFill>
              </a:rPr>
              <a:t>Exemple: Il travaille si fort, il doit </a:t>
            </a:r>
            <a:r>
              <a:rPr lang="fr-FR" sz="3200" b="1" dirty="0" smtClean="0">
                <a:solidFill>
                  <a:schemeClr val="accent1"/>
                </a:solidFill>
              </a:rPr>
              <a:t>manger comme un ogre!</a:t>
            </a:r>
          </a:p>
          <a:p>
            <a:pPr rtl="0"/>
            <a:endParaRPr lang="fr-FR" sz="3200" dirty="0" smtClean="0"/>
          </a:p>
          <a:p>
            <a:pPr marL="0" indent="0" rtl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0951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5212" y="640080"/>
            <a:ext cx="10058402" cy="1672046"/>
          </a:xfrm>
        </p:spPr>
        <p:txBody>
          <a:bodyPr rtlCol="0">
            <a:normAutofit/>
          </a:bodyPr>
          <a:lstStyle/>
          <a:p>
            <a:r>
              <a:rPr lang="fr-FR" dirty="0" smtClean="0"/>
              <a:t>5. Je </a:t>
            </a:r>
            <a:r>
              <a:rPr lang="fr-FR" dirty="0"/>
              <a:t>suis une expression qui signifie</a:t>
            </a:r>
            <a:r>
              <a:rPr lang="fr-FR" dirty="0" smtClean="0"/>
              <a:t>: ne</a:t>
            </a:r>
            <a:br>
              <a:rPr lang="fr-FR" dirty="0" smtClean="0"/>
            </a:br>
            <a:r>
              <a:rPr lang="fr-FR" dirty="0" smtClean="0"/>
              <a:t>   pas se sentir bien.</a:t>
            </a:r>
            <a:br>
              <a:rPr lang="fr-FR" dirty="0" smtClean="0"/>
            </a:br>
            <a:r>
              <a:rPr lang="fr-FR" dirty="0" smtClean="0">
                <a:solidFill>
                  <a:schemeClr val="accent1"/>
                </a:solidFill>
              </a:rPr>
              <a:t>Qui suis-je?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5213" y="2625634"/>
            <a:ext cx="10808923" cy="359228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fr-FR" sz="3200" dirty="0" smtClean="0"/>
              <a:t>« Avoir du pain sur la planche »</a:t>
            </a:r>
          </a:p>
          <a:p>
            <a:pPr rtl="0"/>
            <a:r>
              <a:rPr lang="fr-FR" sz="3200" dirty="0" smtClean="0"/>
              <a:t>« Ne pas être dans son assiette »</a:t>
            </a:r>
          </a:p>
          <a:p>
            <a:pPr rtl="0"/>
            <a:r>
              <a:rPr lang="fr-FR" sz="3200" dirty="0" smtClean="0"/>
              <a:t>« Ce ne sont pas tes oignons »</a:t>
            </a:r>
          </a:p>
          <a:p>
            <a:pPr rtl="0"/>
            <a:r>
              <a:rPr lang="fr-FR" sz="3200" dirty="0" smtClean="0">
                <a:solidFill>
                  <a:srgbClr val="C00000"/>
                </a:solidFill>
              </a:rPr>
              <a:t>JE SUIS: « Ne pas être dans son assiette. »</a:t>
            </a:r>
          </a:p>
          <a:p>
            <a:pPr marL="0" indent="0" rtl="0">
              <a:buNone/>
            </a:pPr>
            <a:r>
              <a:rPr lang="fr-FR" sz="3200" dirty="0" smtClean="0">
                <a:solidFill>
                  <a:srgbClr val="C00000"/>
                </a:solidFill>
              </a:rPr>
              <a:t>Exemple: Albert ne vient pas au cinéma ce soir, il </a:t>
            </a:r>
            <a:r>
              <a:rPr lang="fr-FR" sz="3200" b="1" dirty="0" smtClean="0">
                <a:solidFill>
                  <a:srgbClr val="C00000"/>
                </a:solidFill>
              </a:rPr>
              <a:t>n’est pas dans son assiette</a:t>
            </a:r>
            <a:r>
              <a:rPr lang="fr-FR" sz="3200" dirty="0" smtClean="0">
                <a:solidFill>
                  <a:srgbClr val="C00000"/>
                </a:solidFill>
              </a:rPr>
              <a:t>. </a:t>
            </a:r>
          </a:p>
          <a:p>
            <a:pPr marL="0" indent="0" rtl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687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5212" y="640080"/>
            <a:ext cx="10058402" cy="1672046"/>
          </a:xfrm>
        </p:spPr>
        <p:txBody>
          <a:bodyPr rtlCol="0">
            <a:normAutofit/>
          </a:bodyPr>
          <a:lstStyle/>
          <a:p>
            <a:r>
              <a:rPr lang="fr-FR" dirty="0" smtClean="0"/>
              <a:t>6. Je </a:t>
            </a:r>
            <a:r>
              <a:rPr lang="fr-FR" dirty="0"/>
              <a:t>suis une expression qui </a:t>
            </a:r>
            <a:r>
              <a:rPr lang="fr-FR" dirty="0" smtClean="0"/>
              <a:t>signifie: </a:t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manger très vite.</a:t>
            </a:r>
            <a:br>
              <a:rPr lang="fr-FR" dirty="0" smtClean="0"/>
            </a:br>
            <a:r>
              <a:rPr lang="fr-FR" dirty="0" smtClean="0">
                <a:solidFill>
                  <a:srgbClr val="002060"/>
                </a:solidFill>
              </a:rPr>
              <a:t>Qui suis-je?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5213" y="2625634"/>
            <a:ext cx="10808923" cy="359228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fr-FR" sz="3200" dirty="0" smtClean="0">
                <a:solidFill>
                  <a:schemeClr val="tx2"/>
                </a:solidFill>
              </a:rPr>
              <a:t>« Avoir un petit creux »</a:t>
            </a:r>
          </a:p>
          <a:p>
            <a:pPr rtl="0"/>
            <a:r>
              <a:rPr lang="fr-FR" sz="3200" dirty="0" smtClean="0">
                <a:solidFill>
                  <a:schemeClr val="tx2"/>
                </a:solidFill>
              </a:rPr>
              <a:t>« Manger sur le pouce »</a:t>
            </a:r>
          </a:p>
          <a:p>
            <a:pPr rtl="0"/>
            <a:r>
              <a:rPr lang="fr-FR" sz="3200" dirty="0" smtClean="0">
                <a:solidFill>
                  <a:schemeClr val="tx2"/>
                </a:solidFill>
              </a:rPr>
              <a:t>« Avoir du pain sur la planche »</a:t>
            </a:r>
          </a:p>
          <a:p>
            <a:pPr rtl="0"/>
            <a:r>
              <a:rPr lang="fr-FR" sz="3200" dirty="0" smtClean="0">
                <a:solidFill>
                  <a:srgbClr val="0070C0"/>
                </a:solidFill>
              </a:rPr>
              <a:t>JE SUIS: « Manger sur le pouce.»</a:t>
            </a:r>
          </a:p>
          <a:p>
            <a:pPr marL="0" indent="0" rtl="0">
              <a:buNone/>
            </a:pPr>
            <a:r>
              <a:rPr lang="fr-FR" sz="3200" dirty="0" smtClean="0">
                <a:solidFill>
                  <a:srgbClr val="0070C0"/>
                </a:solidFill>
              </a:rPr>
              <a:t>Exemple: Nous sommes en retard, il faut </a:t>
            </a:r>
            <a:r>
              <a:rPr lang="fr-FR" sz="3200" b="1" dirty="0" smtClean="0">
                <a:solidFill>
                  <a:srgbClr val="0070C0"/>
                </a:solidFill>
              </a:rPr>
              <a:t>manger</a:t>
            </a:r>
            <a:r>
              <a:rPr lang="fr-FR" sz="3200" dirty="0" smtClean="0">
                <a:solidFill>
                  <a:srgbClr val="0070C0"/>
                </a:solidFill>
              </a:rPr>
              <a:t> le déjeuner </a:t>
            </a:r>
            <a:r>
              <a:rPr lang="fr-FR" sz="3200" b="1" dirty="0" smtClean="0">
                <a:solidFill>
                  <a:srgbClr val="0070C0"/>
                </a:solidFill>
              </a:rPr>
              <a:t>sur le pouce</a:t>
            </a:r>
            <a:r>
              <a:rPr lang="fr-FR" sz="3200" dirty="0" smtClean="0">
                <a:solidFill>
                  <a:srgbClr val="0070C0"/>
                </a:solidFill>
              </a:rPr>
              <a:t>.</a:t>
            </a:r>
            <a:endParaRPr lang="fr-FR" sz="3200" b="1" dirty="0" smtClean="0">
              <a:solidFill>
                <a:srgbClr val="0070C0"/>
              </a:solidFill>
            </a:endParaRPr>
          </a:p>
          <a:p>
            <a:pPr rtl="0"/>
            <a:endParaRPr lang="fr-FR" sz="3200" dirty="0" smtClean="0">
              <a:solidFill>
                <a:srgbClr val="0070C0"/>
              </a:solidFill>
            </a:endParaRPr>
          </a:p>
          <a:p>
            <a:pPr marL="0" indent="0" rtl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400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5212" y="640080"/>
            <a:ext cx="10058402" cy="1672046"/>
          </a:xfrm>
        </p:spPr>
        <p:txBody>
          <a:bodyPr rtlCol="0">
            <a:normAutofit/>
          </a:bodyPr>
          <a:lstStyle/>
          <a:p>
            <a:r>
              <a:rPr lang="fr-FR" dirty="0" smtClean="0"/>
              <a:t>7. Je </a:t>
            </a:r>
            <a:r>
              <a:rPr lang="fr-FR" dirty="0"/>
              <a:t>suis une expression qui signifie</a:t>
            </a:r>
            <a:r>
              <a:rPr lang="fr-FR" dirty="0" smtClean="0"/>
              <a:t>:     </a:t>
            </a:r>
            <a:br>
              <a:rPr lang="fr-FR" dirty="0" smtClean="0"/>
            </a:br>
            <a:r>
              <a:rPr lang="fr-FR" dirty="0" smtClean="0"/>
              <a:t>   de devenir coléreux ou énervé.</a:t>
            </a:r>
            <a:br>
              <a:rPr lang="fr-FR" dirty="0" smtClean="0"/>
            </a:b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Qui suis-je?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65213" y="2625634"/>
            <a:ext cx="10808923" cy="359228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fr-FR" sz="3200" dirty="0" smtClean="0"/>
              <a:t>« La moutarde lui monte au nez »</a:t>
            </a:r>
          </a:p>
          <a:p>
            <a:pPr rtl="0"/>
            <a:r>
              <a:rPr lang="fr-FR" sz="3200" dirty="0" smtClean="0"/>
              <a:t>« Ce ne sont pas tes oignons »</a:t>
            </a:r>
          </a:p>
          <a:p>
            <a:pPr rtl="0"/>
            <a:r>
              <a:rPr lang="fr-FR" sz="3200" dirty="0" smtClean="0"/>
              <a:t>« Raconter des salades »</a:t>
            </a:r>
          </a:p>
          <a:p>
            <a:pPr rtl="0"/>
            <a:r>
              <a:rPr lang="fr-FR" sz="3200" dirty="0" smtClean="0">
                <a:solidFill>
                  <a:schemeClr val="accent1"/>
                </a:solidFill>
              </a:rPr>
              <a:t>JE SUIS: « La moutarde monte au nez. »</a:t>
            </a:r>
          </a:p>
          <a:p>
            <a:pPr marL="0" indent="0" rtl="0">
              <a:buNone/>
            </a:pPr>
            <a:r>
              <a:rPr lang="fr-FR" sz="3200" dirty="0" smtClean="0">
                <a:solidFill>
                  <a:schemeClr val="accent1"/>
                </a:solidFill>
              </a:rPr>
              <a:t>Exemple: Quand il est frustré, </a:t>
            </a:r>
            <a:r>
              <a:rPr lang="fr-FR" sz="3200" b="1" dirty="0" smtClean="0">
                <a:solidFill>
                  <a:schemeClr val="accent1"/>
                </a:solidFill>
              </a:rPr>
              <a:t>la moutarde lui monte au nez</a:t>
            </a:r>
            <a:r>
              <a:rPr lang="fr-FR" sz="3200" dirty="0" smtClean="0">
                <a:solidFill>
                  <a:schemeClr val="accent1"/>
                </a:solidFill>
              </a:rPr>
              <a:t> facilement.</a:t>
            </a:r>
            <a:endParaRPr lang="fr-FR" sz="3200" b="1" dirty="0" smtClean="0">
              <a:solidFill>
                <a:schemeClr val="accent1"/>
              </a:solidFill>
            </a:endParaRPr>
          </a:p>
          <a:p>
            <a:pPr rtl="0"/>
            <a:endParaRPr lang="fr-FR" sz="3200" dirty="0" smtClean="0"/>
          </a:p>
          <a:p>
            <a:pPr marL="0" indent="0" rtl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18921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Illustration Nature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0_TF03431377_TF03431377.potx" id="{F05F1E57-AC66-42B0-9DE6-2615D392D1F4}" vid="{13E0EB68-91B4-47CB-AAA7-D055D1B77095}"/>
    </a:ext>
  </a:extLst>
</a:theme>
</file>

<file path=ppt/theme/theme2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Nature, modèle paysage illustré (grand écran)</Template>
  <TotalTime>1683</TotalTime>
  <Words>2567</Words>
  <Application>Microsoft Office PowerPoint</Application>
  <PresentationFormat>Grand écran</PresentationFormat>
  <Paragraphs>348</Paragraphs>
  <Slides>36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Arial</vt:lpstr>
      <vt:lpstr>Calibri</vt:lpstr>
      <vt:lpstr>Segoe Print</vt:lpstr>
      <vt:lpstr>Illustration Nature 16:9</vt:lpstr>
      <vt:lpstr>Dégustons!</vt:lpstr>
      <vt:lpstr>Préactivité:  Les expressions idiomatiques</vt:lpstr>
      <vt:lpstr>1. Je suis une expression qui signifie: être      en plein d’énergie, être en forme.           Qui suis-je?</vt:lpstr>
      <vt:lpstr>2. Je suis une expression qui signifie: avoir    très faim.    Qui suis-je?</vt:lpstr>
      <vt:lpstr>3. Je suis une expression qui signifie:     manger, se restaurer rapidement,      légèrement. Qui suis-je? </vt:lpstr>
      <vt:lpstr>4. Je suis une expression qui signifie:    manger énormément, en grande quantité. Qui suis-je?</vt:lpstr>
      <vt:lpstr>5. Je suis une expression qui signifie: ne    pas se sentir bien. Qui suis-je?</vt:lpstr>
      <vt:lpstr>6. Je suis une expression qui signifie:     manger très vite. Qui suis-je?</vt:lpstr>
      <vt:lpstr>7. Je suis une expression qui signifie:         de devenir coléreux ou énervé. Qui suis-je?</vt:lpstr>
      <vt:lpstr>8. Je suis une expression qui signifie: avoir    beaucoup de travail, beaucoup de tâches. Qui suis-je?</vt:lpstr>
      <vt:lpstr>9. Je suis une expression qui signifie: de    participer au travail. Qui suis-je?</vt:lpstr>
      <vt:lpstr>10. Je suis une expression qui signifie:       mêle-toi de tes affaires. Qui suis-je?</vt:lpstr>
      <vt:lpstr>11. Je suis une expression qui signifie: raconter des mensonges. Qui suis-je?</vt:lpstr>
      <vt:lpstr>12. Je suis une expression qui signifie: il n’y a aucun espoir. Qui suis-je?</vt:lpstr>
      <vt:lpstr>13. Je suis une expression qui signifie:      avoir un peu faim. Qui suis-je?</vt:lpstr>
      <vt:lpstr> Activité1: Le vocabulaire pour faire la cuisine</vt:lpstr>
      <vt:lpstr>          Quelle est la fonction d’un mot? La fonction d’un mot est déterminée selon le rôle qu’il s’occupe par rapport à un autre mot ou un groupe de mots dans une phrase. En voici quelques uns:</vt:lpstr>
      <vt:lpstr>Quelle est la fonction d’un mot?  </vt:lpstr>
      <vt:lpstr>Des noms communs utiles  pour faire la cuisine:                                    (Annexe 3)</vt:lpstr>
      <vt:lpstr>Des verbes utiles pour faire la cuisine:                              (Annexe 3)</vt:lpstr>
      <vt:lpstr>Des adjectifs qualificatifs utiles pour faire la cuisine:                                  (Annexe 3)</vt:lpstr>
      <vt:lpstr>Des adverbes utiles pour faire la cuisine:                               (Annexe 3)</vt:lpstr>
      <vt:lpstr> Activité 2: L’impératif et la phrase impérative</vt:lpstr>
      <vt:lpstr>Catégorisez les phrases suivantes sur votre billet d’entrée.                               (Annexe 4)</vt:lpstr>
      <vt:lpstr>Catégorisez les phrases </vt:lpstr>
      <vt:lpstr>Conjuguez les verbes suivants au présent (Annexe 5)</vt:lpstr>
      <vt:lpstr>  Conjuguez les verbes suivants au présent (Annexe 5) </vt:lpstr>
      <vt:lpstr>Présentation PowerPoint</vt:lpstr>
      <vt:lpstr>Mise en pratique- conjuguer à l’impératif                                           (Annexe 6)</vt:lpstr>
      <vt:lpstr>Billet de sortie                                              (Annexe 7)</vt:lpstr>
      <vt:lpstr>Activité 3: Le projet- Ma recette </vt:lpstr>
      <vt:lpstr>Les critères du projet</vt:lpstr>
      <vt:lpstr>Une recette pour une collation croquante!</vt:lpstr>
      <vt:lpstr>Des fourmis sur une buche … suite</vt:lpstr>
      <vt:lpstr>Des fourmis sur une bûche … suite</vt:lpstr>
      <vt:lpstr>Un retour sur mon apprentissage                                            (annexe 9)   </vt:lpstr>
    </vt:vector>
  </TitlesOfParts>
  <Company>Government of Manitoba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Dégustons!</dc:title>
  <dc:creator>Aucoin, Vivian (MET)</dc:creator>
  <cp:lastModifiedBy>Aucoin, Vivian (MET)</cp:lastModifiedBy>
  <cp:revision>93</cp:revision>
  <dcterms:created xsi:type="dcterms:W3CDTF">2021-02-17T21:02:27Z</dcterms:created>
  <dcterms:modified xsi:type="dcterms:W3CDTF">2021-02-26T19:50:16Z</dcterms:modified>
</cp:coreProperties>
</file>