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8"/>
  </p:notesMasterIdLst>
  <p:sldIdLst>
    <p:sldId id="298" r:id="rId2"/>
    <p:sldId id="440" r:id="rId3"/>
    <p:sldId id="300" r:id="rId4"/>
    <p:sldId id="301" r:id="rId5"/>
    <p:sldId id="434" r:id="rId6"/>
    <p:sldId id="433" r:id="rId7"/>
    <p:sldId id="297" r:id="rId8"/>
    <p:sldId id="302" r:id="rId9"/>
    <p:sldId id="459" r:id="rId10"/>
    <p:sldId id="458" r:id="rId11"/>
    <p:sldId id="339" r:id="rId12"/>
    <p:sldId id="306" r:id="rId13"/>
    <p:sldId id="590" r:id="rId14"/>
    <p:sldId id="584" r:id="rId15"/>
    <p:sldId id="461" r:id="rId16"/>
    <p:sldId id="484" r:id="rId17"/>
    <p:sldId id="462" r:id="rId18"/>
    <p:sldId id="338" r:id="rId19"/>
    <p:sldId id="307" r:id="rId20"/>
    <p:sldId id="393" r:id="rId21"/>
    <p:sldId id="391" r:id="rId22"/>
    <p:sldId id="346" r:id="rId23"/>
    <p:sldId id="463" r:id="rId24"/>
    <p:sldId id="464" r:id="rId25"/>
    <p:sldId id="465" r:id="rId26"/>
    <p:sldId id="472" r:id="rId27"/>
    <p:sldId id="473" r:id="rId28"/>
    <p:sldId id="474" r:id="rId29"/>
    <p:sldId id="475" r:id="rId30"/>
    <p:sldId id="476" r:id="rId31"/>
    <p:sldId id="477" r:id="rId32"/>
    <p:sldId id="478" r:id="rId33"/>
    <p:sldId id="480" r:id="rId34"/>
    <p:sldId id="392" r:id="rId35"/>
    <p:sldId id="337" r:id="rId36"/>
    <p:sldId id="466" r:id="rId37"/>
    <p:sldId id="467" r:id="rId38"/>
    <p:sldId id="468" r:id="rId39"/>
    <p:sldId id="471" r:id="rId40"/>
    <p:sldId id="394" r:id="rId41"/>
    <p:sldId id="309" r:id="rId42"/>
    <p:sldId id="310" r:id="rId43"/>
    <p:sldId id="469" r:id="rId44"/>
    <p:sldId id="470" r:id="rId45"/>
    <p:sldId id="379" r:id="rId46"/>
    <p:sldId id="311" r:id="rId47"/>
    <p:sldId id="479" r:id="rId48"/>
    <p:sldId id="481" r:id="rId49"/>
    <p:sldId id="482" r:id="rId50"/>
    <p:sldId id="483" r:id="rId51"/>
    <p:sldId id="446" r:id="rId52"/>
    <p:sldId id="374" r:id="rId53"/>
    <p:sldId id="312" r:id="rId54"/>
    <p:sldId id="395" r:id="rId55"/>
    <p:sldId id="441" r:id="rId56"/>
    <p:sldId id="397" r:id="rId57"/>
    <p:sldId id="260" r:id="rId58"/>
    <p:sldId id="261" r:id="rId59"/>
    <p:sldId id="411" r:id="rId60"/>
    <p:sldId id="496" r:id="rId61"/>
    <p:sldId id="497" r:id="rId62"/>
    <p:sldId id="498" r:id="rId63"/>
    <p:sldId id="369" r:id="rId64"/>
    <p:sldId id="344" r:id="rId65"/>
    <p:sldId id="343" r:id="rId66"/>
    <p:sldId id="389" r:id="rId67"/>
    <p:sldId id="400" r:id="rId68"/>
    <p:sldId id="486" r:id="rId69"/>
    <p:sldId id="487" r:id="rId70"/>
    <p:sldId id="488" r:id="rId71"/>
    <p:sldId id="489" r:id="rId72"/>
    <p:sldId id="490" r:id="rId73"/>
    <p:sldId id="491" r:id="rId74"/>
    <p:sldId id="492" r:id="rId75"/>
    <p:sldId id="410" r:id="rId76"/>
    <p:sldId id="429" r:id="rId77"/>
    <p:sldId id="500" r:id="rId78"/>
    <p:sldId id="587" r:id="rId79"/>
    <p:sldId id="382" r:id="rId80"/>
    <p:sldId id="503" r:id="rId81"/>
    <p:sldId id="505" r:id="rId82"/>
    <p:sldId id="417" r:id="rId83"/>
    <p:sldId id="514" r:id="rId84"/>
    <p:sldId id="513" r:id="rId85"/>
    <p:sldId id="512" r:id="rId86"/>
    <p:sldId id="511" r:id="rId87"/>
    <p:sldId id="510" r:id="rId88"/>
    <p:sldId id="341" r:id="rId89"/>
    <p:sldId id="518" r:id="rId90"/>
    <p:sldId id="520" r:id="rId91"/>
    <p:sldId id="516" r:id="rId92"/>
    <p:sldId id="398" r:id="rId93"/>
    <p:sldId id="522" r:id="rId94"/>
    <p:sldId id="399" r:id="rId95"/>
    <p:sldId id="403" r:id="rId96"/>
    <p:sldId id="305" r:id="rId97"/>
    <p:sldId id="457" r:id="rId98"/>
    <p:sldId id="401" r:id="rId99"/>
    <p:sldId id="387" r:id="rId100"/>
    <p:sldId id="509" r:id="rId101"/>
    <p:sldId id="506" r:id="rId102"/>
    <p:sldId id="508" r:id="rId103"/>
    <p:sldId id="385" r:id="rId104"/>
    <p:sldId id="388" r:id="rId105"/>
    <p:sldId id="404" r:id="rId106"/>
    <p:sldId id="526" r:id="rId107"/>
    <p:sldId id="573" r:id="rId108"/>
    <p:sldId id="569" r:id="rId109"/>
    <p:sldId id="574" r:id="rId110"/>
    <p:sldId id="405" r:id="rId111"/>
    <p:sldId id="575" r:id="rId112"/>
    <p:sldId id="576" r:id="rId113"/>
    <p:sldId id="577" r:id="rId114"/>
    <p:sldId id="408" r:id="rId115"/>
    <p:sldId id="431" r:id="rId116"/>
    <p:sldId id="340" r:id="rId117"/>
    <p:sldId id="314" r:id="rId118"/>
    <p:sldId id="588" r:id="rId119"/>
    <p:sldId id="419" r:id="rId120"/>
    <p:sldId id="515" r:id="rId121"/>
    <p:sldId id="519" r:id="rId122"/>
    <p:sldId id="415" r:id="rId123"/>
    <p:sldId id="316" r:id="rId124"/>
    <p:sldId id="317" r:id="rId125"/>
    <p:sldId id="582" r:id="rId126"/>
    <p:sldId id="583" r:id="rId127"/>
    <p:sldId id="589" r:id="rId128"/>
    <p:sldId id="413" r:id="rId129"/>
    <p:sldId id="578" r:id="rId130"/>
    <p:sldId id="580" r:id="rId131"/>
    <p:sldId id="579" r:id="rId132"/>
    <p:sldId id="581" r:id="rId133"/>
    <p:sldId id="422" r:id="rId134"/>
    <p:sldId id="454" r:id="rId135"/>
    <p:sldId id="308" r:id="rId136"/>
    <p:sldId id="303" r:id="rId1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yna Quinn-Lafleche" initials="DQ" lastIdx="2" clrIdx="0">
    <p:extLst>
      <p:ext uri="{19B8F6BF-5375-455C-9EA6-DF929625EA0E}">
        <p15:presenceInfo xmlns:p15="http://schemas.microsoft.com/office/powerpoint/2012/main" userId="S::dayna.quinnlafleche@sjasd.ca::212bd078-9458-40d2-8c38-b61a2001c1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A60205"/>
    <a:srgbClr val="920305"/>
    <a:srgbClr val="FFC001"/>
    <a:srgbClr val="B90002"/>
    <a:srgbClr val="F50F91"/>
    <a:srgbClr val="140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3F8FD-34AF-9F97-7053-D65AEE106C6A}" v="96" dt="2021-01-18T15:43:16.232"/>
    <p1510:client id="{281512DE-BF58-C499-82BF-28C7B394A1EA}" v="39" dt="2021-01-17T17:21:46.747"/>
    <p1510:client id="{88993C13-8F2E-D302-88DA-CED1CDD6B23D}" v="363" dt="2021-01-17T18:16:19.531"/>
    <p1510:client id="{8E92B1C6-2D4D-F704-CC87-57D2F453698D}" v="950" dt="2021-01-17T23:34:20.280"/>
    <p1510:client id="{CE42EC4E-B141-7F48-BF97-066858D6C275}" v="598" dt="2021-01-18T15:22:41.2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29" autoAdjust="0"/>
    <p:restoredTop sz="65331" autoAdjust="0"/>
  </p:normalViewPr>
  <p:slideViewPr>
    <p:cSldViewPr snapToGrid="0">
      <p:cViewPr varScale="1">
        <p:scale>
          <a:sx n="70" d="100"/>
          <a:sy n="70" d="100"/>
        </p:scale>
        <p:origin x="111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C6B3BA3F-84D8-AD4E-A891-022D80967216}" type="datetimeFigureOut">
              <a:rPr lang="en-US" smtClean="0"/>
              <a:t>1/19/2021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D00F4C1E-0650-3D47-B8B9-F7906B5CA43F}" type="slidenum">
              <a:rPr lang="en-US" smtClean="0"/>
              <a:t>‹#›</a:t>
            </a:fld>
            <a:endParaRPr lang="en-US"/>
          </a:p>
        </p:txBody>
      </p:sp>
    </p:spTree>
    <p:extLst>
      <p:ext uri="{BB962C8B-B14F-4D97-AF65-F5344CB8AC3E}">
        <p14:creationId xmlns:p14="http://schemas.microsoft.com/office/powerpoint/2010/main" val="237080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stevewyborney.com/2018/04/the-estimation-clipboard/" TargetMode="External"/><Relationship Id="rId2" Type="http://schemas.openxmlformats.org/officeDocument/2006/relationships/slide" Target="../slides/slide105.xml"/><Relationship Id="rId1" Type="http://schemas.openxmlformats.org/officeDocument/2006/relationships/notesMaster" Target="../notesMasters/notesMaster1.xml"/><Relationship Id="rId6" Type="http://schemas.openxmlformats.org/officeDocument/2006/relationships/hyperlink" Target="https://openclipart.org/detail/212116/screencast" TargetMode="External"/><Relationship Id="rId5" Type="http://schemas.openxmlformats.org/officeDocument/2006/relationships/hyperlink" Target="https://openclipart.org/detail/172707/edit-icon-icono-editar" TargetMode="External"/><Relationship Id="rId4" Type="http://schemas.openxmlformats.org/officeDocument/2006/relationships/hyperlink" Target="https://pixy.org/906437/"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stevewyborney.com/2018/04/the-estimation-clipboard/"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stevewyborney.com/2018/04/the-estimation-clipboard/"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rich.maths.org/1345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toytheater.com/dice/"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pixy.org/906437/" TargetMode="External"/><Relationship Id="rId2" Type="http://schemas.openxmlformats.org/officeDocument/2006/relationships/slide" Target="../slides/slide116.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nrich.maths.org/2648"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nrich.maths.org/2648"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rich.maths.org/1345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nrich.maths.org/2648"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pixy.org/4187291/"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openclipart.org/detail/212116/screencast" TargetMode="External"/><Relationship Id="rId5" Type="http://schemas.openxmlformats.org/officeDocument/2006/relationships/hyperlink" Target="https://openclipart.org/detail/172707/edit-icon-icono-editar" TargetMode="External"/><Relationship Id="rId4" Type="http://schemas.openxmlformats.org/officeDocument/2006/relationships/hyperlink" Target="https://pixy.org/906437/"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www.coolmath4kids.com/manipulatives/base-ten-block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rich.maths.org/1345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vectors/numbers-numerals-counting-math-3691893/"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holastic.com/parents/school-success/learning-toolkit-blog/number-line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cholastic.com/parents/school-success/learning-toolkit-blog/number-line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cholastic.com/parents/school-success/learning-toolkit-blog/number-lines.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cholastic.com/parents/school-success/learning-toolkit-blog/number-lines.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cholastic.com/parents/school-success/learning-toolkit-blog/number-lines.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cholastic.com/parents/school-success/learning-toolkit-blog/number-line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cholastic.com/parents/school-success/learning-toolkit-blog/number-lines.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cholastic.com/parents/school-success/learning-toolkit-blog/number-lines.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IbFrQy7T6G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earch.creativecommons.org/photos/9b83ed65-e3c4-49c1-95f8-b443d6a1ff47"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oogle.com/search?q=box%20of%20crackers&amp;tbm=isch&amp;tbs=il:cl#imgrc=kh9hL6cQniLLA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stimation180.com/day-25/"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stimation180.com/day-25/#single/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stimation180.com/day-26/#single/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stimation180.com/day-26/"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stimation180.com/day-2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stimation180.com/day-27/#single/0"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stevewyborney.com/2018/04/the-estimation-clipboard/"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stevewyborney.com/2018/04/the-estimation-clipboard/"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stevewyborney.com/2018/04/the-estimation-clipboard/"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youcubed.org/task/ice-cream-scoop/"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pixabay.com/illustrations/ice-cream-dessert-chocolate-taste-2453389/(three" TargetMode="External"/><Relationship Id="rId4" Type="http://schemas.openxmlformats.org/officeDocument/2006/relationships/hyperlink" Target="https://pixabay.com/vectors/ice-cream-cone-scoop-dessert-3209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youcubed.org/task/ice-cream-scoop/"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pixabay.com/illustrations/ice-cream-dessert-chocolate-taste-2453389/(three" TargetMode="External"/><Relationship Id="rId4" Type="http://schemas.openxmlformats.org/officeDocument/2006/relationships/hyperlink" Target="https://pixabay.com/vectors/ice-cream-cone-scoop-dessert-32097/"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cubed.org/task/ice-cream-scoop/"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pixabay.com/illustrations/ice-cream-dessert-chocolate-taste-2453389/(three" TargetMode="External"/><Relationship Id="rId4" Type="http://schemas.openxmlformats.org/officeDocument/2006/relationships/hyperlink" Target="https://pixabay.com/vectors/ice-cream-cone-scoop-dessert-32097/"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openclipart.org/detail/172707/edit-icon-icono-editar"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stevewyborney.com/2019/09/51-esti-mysteries/" TargetMode="External"/><Relationship Id="rId4" Type="http://schemas.openxmlformats.org/officeDocument/2006/relationships/hyperlink" Target="https://openclipart.org/detail/212116/screencast"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pixy.org/2420669/" TargetMode="External"/><Relationship Id="rId3" Type="http://schemas.openxmlformats.org/officeDocument/2006/relationships/hyperlink" Target="https://pixy.org/src/447/4473268.jpeg" TargetMode="External"/><Relationship Id="rId7" Type="http://schemas.openxmlformats.org/officeDocument/2006/relationships/hyperlink" Target="https://openclipart.org/detail/212116/screencas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openclipart.org/detail/172707/edit-icon-icono-editar" TargetMode="External"/><Relationship Id="rId5" Type="http://schemas.openxmlformats.org/officeDocument/2006/relationships/hyperlink" Target="https://www.pikist.com/free-photo-swbtb" TargetMode="External"/><Relationship Id="rId4" Type="http://schemas.openxmlformats.org/officeDocument/2006/relationships/hyperlink" Target="https://pixabay.com/illustrations/constructor-detail-part-brick-game-761618/"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stevewyborney.com/2019/09/51-esti-mysteries/"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pixabay.com/vectors/numbers-numerals-counting-math-3691893/" TargetMode="External"/><Relationship Id="rId7" Type="http://schemas.openxmlformats.org/officeDocument/2006/relationships/hyperlink" Target="https://openclipart.org/detail/212116/screencast"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openclipart.org/detail/172707/edit-icon-icono-editar" TargetMode="External"/><Relationship Id="rId5" Type="http://schemas.openxmlformats.org/officeDocument/2006/relationships/hyperlink" Target="https://pixabay.com/vectors/animal-chick-chicken-cock-farm-2024095/" TargetMode="External"/><Relationship Id="rId4" Type="http://schemas.openxmlformats.org/officeDocument/2006/relationships/hyperlink" Target="https://pixy.org/1290424/"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pixabay.com/vectors/animal-chick-chicken-cock-farm-2024095/"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s://www.cemc.uwaterloo.ca/resources/potw-strands/2019-20/English/POTWA-19-Combined3-4.pdf" TargetMode="External"/><Relationship Id="rId4" Type="http://schemas.openxmlformats.org/officeDocument/2006/relationships/hyperlink" Target="https://pixy.org/1290424/"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pixabay.com/vectors/animal-chick-chicken-cock-farm-2024095/"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www.cemc.uwaterloo.ca/resources/potw-strands/2019-20/English/POTWA-19-Combined3-4.pdf" TargetMode="External"/><Relationship Id="rId4" Type="http://schemas.openxmlformats.org/officeDocument/2006/relationships/hyperlink" Target="https://pixy.org/129042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openclipart.org/detail/172707/edit-icon-icono-editar"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pixy.org/2420669/" TargetMode="External"/><Relationship Id="rId4" Type="http://schemas.openxmlformats.org/officeDocument/2006/relationships/hyperlink" Target="https://openclipart.org/detail/212116/screencast"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https://openclipart.org/detail/254730/prismatic-random-numbers-cloud</a:t>
            </a:r>
            <a:endParaRPr lang="en-CA"/>
          </a:p>
        </p:txBody>
      </p:sp>
      <p:sp>
        <p:nvSpPr>
          <p:cNvPr id="4" name="Slide Number Placeholder 3"/>
          <p:cNvSpPr>
            <a:spLocks noGrp="1"/>
          </p:cNvSpPr>
          <p:nvPr>
            <p:ph type="sldNum" sz="quarter" idx="5"/>
          </p:nvPr>
        </p:nvSpPr>
        <p:spPr/>
        <p:txBody>
          <a:bodyPr/>
          <a:lstStyle/>
          <a:p>
            <a:fld id="{D00F4C1E-0650-3D47-B8B9-F7906B5CA43F}" type="slidenum">
              <a:rPr lang="en-US" smtClean="0"/>
              <a:t>1</a:t>
            </a:fld>
            <a:endParaRPr lang="en-US"/>
          </a:p>
        </p:txBody>
      </p:sp>
    </p:spTree>
    <p:extLst>
      <p:ext uri="{BB962C8B-B14F-4D97-AF65-F5344CB8AC3E}">
        <p14:creationId xmlns:p14="http://schemas.microsoft.com/office/powerpoint/2010/main" val="198404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8290858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Adapted from: Marian Small, Open Questions for Rich Math Lessons</a:t>
            </a:r>
            <a:endParaRPr lang="en-US" dirty="0"/>
          </a:p>
          <a:p>
            <a:endParaRPr lang="en-CA" dirty="0"/>
          </a:p>
          <a:p>
            <a:endParaRPr lang="en-CA" dirty="0">
              <a:cs typeface="Calibri"/>
            </a:endParaRPr>
          </a:p>
        </p:txBody>
      </p:sp>
    </p:spTree>
    <p:extLst>
      <p:ext uri="{BB962C8B-B14F-4D97-AF65-F5344CB8AC3E}">
        <p14:creationId xmlns:p14="http://schemas.microsoft.com/office/powerpoint/2010/main" val="7535655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Adapted from: Marian Small, Open Questions for Rich Math Lessons</a:t>
            </a:r>
            <a:endParaRPr lang="en-US"/>
          </a:p>
          <a:p>
            <a:endParaRPr lang="en-CA"/>
          </a:p>
          <a:p>
            <a:endParaRPr lang="en-CA">
              <a:cs typeface="Calibri"/>
            </a:endParaRPr>
          </a:p>
        </p:txBody>
      </p:sp>
    </p:spTree>
    <p:extLst>
      <p:ext uri="{BB962C8B-B14F-4D97-AF65-F5344CB8AC3E}">
        <p14:creationId xmlns:p14="http://schemas.microsoft.com/office/powerpoint/2010/main" val="32365196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cs typeface="Calibri"/>
              </a:rPr>
              <a:t>This slide may be recreated onto </a:t>
            </a:r>
            <a:r>
              <a:rPr lang="en-CA" dirty="0" err="1">
                <a:cs typeface="Calibri"/>
              </a:rPr>
              <a:t>SeeSaw</a:t>
            </a:r>
            <a:r>
              <a:rPr lang="en-CA" dirty="0">
                <a:cs typeface="Calibri"/>
              </a:rPr>
              <a:t> or other platform for </a:t>
            </a:r>
            <a:r>
              <a:rPr lang="en-CA" dirty="0" smtClean="0">
                <a:cs typeface="Calibri"/>
              </a:rPr>
              <a:t>asynchronous </a:t>
            </a:r>
            <a:r>
              <a:rPr lang="en-CA" dirty="0">
                <a:cs typeface="Calibri"/>
              </a:rPr>
              <a:t>work</a:t>
            </a:r>
            <a:r>
              <a:rPr lang="en-CA" dirty="0" smtClean="0">
                <a:cs typeface="Calibri"/>
              </a:rPr>
              <a:t>. </a:t>
            </a:r>
            <a:endParaRPr lang="en-US" dirty="0">
              <a:cs typeface="Calibri"/>
            </a:endParaRPr>
          </a:p>
          <a:p>
            <a:pPr defTabSz="931723">
              <a:defRPr/>
            </a:pPr>
            <a:endParaRPr lang="en-CA" dirty="0">
              <a:cs typeface="Calibri"/>
            </a:endParaRPr>
          </a:p>
        </p:txBody>
      </p:sp>
    </p:spTree>
    <p:extLst>
      <p:ext uri="{BB962C8B-B14F-4D97-AF65-F5344CB8AC3E}">
        <p14:creationId xmlns:p14="http://schemas.microsoft.com/office/powerpoint/2010/main" val="59332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This could be an asynchronous activity. If your school uses See Saw, you can copy this slide into that platform.</a:t>
            </a:r>
          </a:p>
          <a:p>
            <a:pPr defTabSz="931723">
              <a:defRPr/>
            </a:pPr>
            <a:endParaRPr lang="en-CA">
              <a:cs typeface="Calibri"/>
            </a:endParaRPr>
          </a:p>
        </p:txBody>
      </p:sp>
    </p:spTree>
    <p:extLst>
      <p:ext uri="{BB962C8B-B14F-4D97-AF65-F5344CB8AC3E}">
        <p14:creationId xmlns:p14="http://schemas.microsoft.com/office/powerpoint/2010/main" val="21530248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Image Source:</a:t>
            </a:r>
          </a:p>
          <a:p>
            <a:r>
              <a:rPr lang="en-CA">
                <a:hlinkClick r:id="rId3"/>
              </a:rPr>
              <a:t>https://stevewyborney.com/2018/04/the-estimation-clipboard/</a:t>
            </a:r>
            <a:endParaRPr lang="en-CA">
              <a:cs typeface="Calibri"/>
              <a:hlinkClick r:id="rId3"/>
            </a:endParaRPr>
          </a:p>
          <a:p>
            <a:r>
              <a:rPr lang="en-CA">
                <a:cs typeface="Calibri"/>
              </a:rPr>
              <a:t>Dice image created.</a:t>
            </a:r>
          </a:p>
          <a:p>
            <a:r>
              <a:rPr lang="en-CA">
                <a:cs typeface="Calibri"/>
              </a:rPr>
              <a:t> </a:t>
            </a:r>
            <a:r>
              <a:rPr lang="en-CA">
                <a:hlinkClick r:id="rId4"/>
              </a:rPr>
              <a:t>https://pixy.org/906437/</a:t>
            </a:r>
            <a:endParaRPr lang="en-CA">
              <a:cs typeface="Calibri"/>
            </a:endParaRPr>
          </a:p>
          <a:p>
            <a:r>
              <a:rPr lang="en-CA"/>
              <a:t> </a:t>
            </a:r>
            <a:r>
              <a:rPr lang="en-CA">
                <a:hlinkClick r:id="rId5"/>
              </a:rPr>
              <a:t>https://openclipart.org/detail/172707/edit-icon-icono-editar</a:t>
            </a:r>
            <a:endParaRPr lang="en-CA"/>
          </a:p>
          <a:p>
            <a:r>
              <a:rPr lang="en-CA">
                <a:hlinkClick r:id="rId6"/>
              </a:rPr>
              <a:t>https://openclipart.org/detail/212116/screencast</a:t>
            </a:r>
            <a:endParaRPr lang="en-CA">
              <a:cs typeface="Calibri"/>
            </a:endParaRPr>
          </a:p>
          <a:p>
            <a:endParaRPr lang="en-CA">
              <a:cs typeface="Calibri"/>
            </a:endParaRPr>
          </a:p>
        </p:txBody>
      </p:sp>
    </p:spTree>
    <p:extLst>
      <p:ext uri="{BB962C8B-B14F-4D97-AF65-F5344CB8AC3E}">
        <p14:creationId xmlns:p14="http://schemas.microsoft.com/office/powerpoint/2010/main" val="32194802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Source: https://</a:t>
            </a:r>
            <a:r>
              <a:rPr lang="en-CA" err="1"/>
              <a:t>stevewyborney.com</a:t>
            </a:r>
            <a:r>
              <a:rPr lang="en-CA"/>
              <a:t>/2018/04/the-estimation-clipboard/</a:t>
            </a:r>
            <a:endParaRPr lang="en-CA">
              <a:cs typeface="Calibri"/>
            </a:endParaRPr>
          </a:p>
          <a:p>
            <a:r>
              <a:rPr lang="en-CA"/>
              <a:t>Instructions to note:</a:t>
            </a:r>
            <a:endParaRPr lang="en-US"/>
          </a:p>
          <a:p>
            <a:r>
              <a:rPr lang="en-US" b="1" i="1"/>
              <a:t>TO USE THE FOLLOWING SLIDES YOU MUST BE IN SLIDE SHOW / PRESENT MODE. </a:t>
            </a:r>
            <a:endParaRPr lang="en-CA"/>
          </a:p>
          <a:p>
            <a:endParaRPr lang="en-CA">
              <a:cs typeface="Calibri"/>
            </a:endParaRPr>
          </a:p>
          <a:p>
            <a:endParaRPr lang="en-CA"/>
          </a:p>
          <a:p>
            <a:endParaRPr lang="en-CA">
              <a:cs typeface="Calibri"/>
            </a:endParaRPr>
          </a:p>
        </p:txBody>
      </p:sp>
    </p:spTree>
    <p:extLst>
      <p:ext uri="{BB962C8B-B14F-4D97-AF65-F5344CB8AC3E}">
        <p14:creationId xmlns:p14="http://schemas.microsoft.com/office/powerpoint/2010/main" val="5959511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Slide for Part I, the activating activity…</a:t>
            </a:r>
          </a:p>
          <a:p>
            <a:r>
              <a:rPr lang="en-CA">
                <a:cs typeface="Calibri"/>
              </a:rPr>
              <a:t>Source: </a:t>
            </a:r>
            <a:r>
              <a:rPr lang="en-CA">
                <a:hlinkClick r:id="rId3"/>
              </a:rPr>
              <a:t>https://stevewyborney.com/2018/04/the-estimation-clipboard/</a:t>
            </a:r>
            <a:endParaRPr lang="en-CA">
              <a:cs typeface="Calibri"/>
              <a:hlinkClick r:id="rId3"/>
            </a:endParaRPr>
          </a:p>
          <a:p>
            <a:endParaRPr lang="en-CA">
              <a:cs typeface="Calibri"/>
            </a:endParaRPr>
          </a:p>
          <a:p>
            <a:r>
              <a:rPr lang="en-CA">
                <a:cs typeface="Calibri"/>
              </a:rPr>
              <a:t>Student working page. Copy a slide for each student. Have them record their estimates in the box as they are presented. Discuss, how close they were to the total. How do they use the information from the total to decompose into the smaller amounts.</a:t>
            </a:r>
            <a:endParaRPr lang="en-CA"/>
          </a:p>
          <a:p>
            <a:r>
              <a:rPr lang="en-CA"/>
              <a:t>What to watch for. Can the student :</a:t>
            </a:r>
            <a:endParaRPr lang="en-CA">
              <a:cs typeface="Calibri" panose="020F0502020204030204"/>
            </a:endParaRPr>
          </a:p>
          <a:p>
            <a:pPr marL="174698" indent="-174698">
              <a:buFont typeface="Arial"/>
              <a:buChar char="•"/>
            </a:pPr>
            <a:r>
              <a:rPr lang="en-CA"/>
              <a:t>select and use an appropriate referent (10, 25, 100) </a:t>
            </a:r>
            <a:endParaRPr lang="en-CA">
              <a:cs typeface="Calibri" panose="020F0502020204030204"/>
            </a:endParaRPr>
          </a:p>
          <a:p>
            <a:pPr marL="174698" indent="-174698">
              <a:buFont typeface="Arial"/>
              <a:buChar char="•"/>
            </a:pPr>
            <a:r>
              <a:rPr lang="en-CA"/>
              <a:t>make a reasonable estimate </a:t>
            </a:r>
            <a:endParaRPr lang="en-CA">
              <a:cs typeface="Calibri"/>
            </a:endParaRPr>
          </a:p>
          <a:p>
            <a:pPr marL="174698" indent="-174698">
              <a:buFont typeface="Arial"/>
              <a:buChar char="•"/>
            </a:pPr>
            <a:r>
              <a:rPr lang="en-CA"/>
              <a:t>explain his or her thinking</a:t>
            </a:r>
            <a:endParaRPr lang="en-CA">
              <a:cs typeface="Calibri" panose="020F0502020204030204"/>
            </a:endParaRPr>
          </a:p>
        </p:txBody>
      </p:sp>
    </p:spTree>
    <p:extLst>
      <p:ext uri="{BB962C8B-B14F-4D97-AF65-F5344CB8AC3E}">
        <p14:creationId xmlns:p14="http://schemas.microsoft.com/office/powerpoint/2010/main" val="8499502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TO USE THE FOLLOWING SLIDES YOU MUST BE IN SLIDE SHOW. PRESENT FROM CURRENT SLIDE.* Don’t worry, when you go into Slide Show it won't look like a mess.</a:t>
            </a:r>
            <a:endParaRPr lang="en-US" dirty="0"/>
          </a:p>
          <a:p>
            <a:endParaRPr lang="en-US" dirty="0"/>
          </a:p>
          <a:p>
            <a:r>
              <a:rPr lang="en-US" dirty="0"/>
              <a:t>Source: </a:t>
            </a:r>
            <a:r>
              <a:rPr lang="en-US" dirty="0">
                <a:hlinkClick r:id="rId3"/>
              </a:rPr>
              <a:t>https://stevewyborney.com/2018/04/the-estimation-clipboard/</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108</a:t>
            </a:fld>
            <a:endParaRPr lang="en-US"/>
          </a:p>
        </p:txBody>
      </p:sp>
    </p:spTree>
    <p:extLst>
      <p:ext uri="{BB962C8B-B14F-4D97-AF65-F5344CB8AC3E}">
        <p14:creationId xmlns:p14="http://schemas.microsoft.com/office/powerpoint/2010/main" val="22223799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38056999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Source: Grade Three Support Document for Teachers, Manitoba Education.</a:t>
            </a:r>
          </a:p>
          <a:p>
            <a:r>
              <a:rPr lang="en-CA">
                <a:cs typeface="Calibri"/>
              </a:rPr>
              <a:t>You can download the BLM 3.N.3.4 from this document for paper copies of the game board.</a:t>
            </a:r>
          </a:p>
        </p:txBody>
      </p:sp>
    </p:spTree>
    <p:extLst>
      <p:ext uri="{BB962C8B-B14F-4D97-AF65-F5344CB8AC3E}">
        <p14:creationId xmlns:p14="http://schemas.microsoft.com/office/powerpoint/2010/main" val="195379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Slide for Part II, the main focus of the work for this part of the activity. </a:t>
            </a:r>
          </a:p>
          <a:p>
            <a:r>
              <a:rPr lang="en-CA" dirty="0"/>
              <a:t>Starting at 9, what MIGHT the number line increase by? Do some practicing skip counting by various increments (suggested by students). You might ask, if the number line is increasing by 2s, what number would the number line start at? If the number line kept going,  would you ever say the number 18? How do you know? If it’s increasing by 5, would we ever hit the number 44? How do you know?</a:t>
            </a:r>
            <a:endParaRPr lang="en-US" dirty="0"/>
          </a:p>
          <a:p>
            <a:endParaRPr lang="en-CA" dirty="0">
              <a:cs typeface="Calibri"/>
            </a:endParaRPr>
          </a:p>
          <a:p>
            <a:r>
              <a:rPr lang="en-CA" dirty="0">
                <a:cs typeface="Calibri"/>
              </a:rPr>
              <a:t>This lesson is adapted from </a:t>
            </a:r>
            <a:r>
              <a:rPr lang="en-CA" dirty="0">
                <a:hlinkClick r:id="rId3"/>
              </a:rPr>
              <a:t>https://nrich.maths.org/13452</a:t>
            </a:r>
            <a:endParaRPr lang="en-CA" dirty="0">
              <a:cs typeface="Calibri"/>
            </a:endParaRPr>
          </a:p>
          <a:p>
            <a:r>
              <a:rPr lang="en-CA" dirty="0">
                <a:cs typeface="Calibri"/>
              </a:rPr>
              <a:t>Students should be encouraged to look for skip counting patterns in order to determine what numbers may be placed above the other lines</a:t>
            </a:r>
          </a:p>
        </p:txBody>
      </p:sp>
    </p:spTree>
    <p:extLst>
      <p:ext uri="{BB962C8B-B14F-4D97-AF65-F5344CB8AC3E}">
        <p14:creationId xmlns:p14="http://schemas.microsoft.com/office/powerpoint/2010/main" val="1358146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Source: Grade Three Support Document for Teachers, Manitoba Education.</a:t>
            </a:r>
            <a:endParaRPr lang="en-US"/>
          </a:p>
        </p:txBody>
      </p:sp>
    </p:spTree>
    <p:extLst>
      <p:ext uri="{BB962C8B-B14F-4D97-AF65-F5344CB8AC3E}">
        <p14:creationId xmlns:p14="http://schemas.microsoft.com/office/powerpoint/2010/main" val="9039512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Source: Grade Three Support Document for Teachers, Manitoba Education.</a:t>
            </a:r>
          </a:p>
          <a:p>
            <a:endParaRPr lang="en-CA">
              <a:cs typeface="Calibri"/>
            </a:endParaRPr>
          </a:p>
          <a:p>
            <a:r>
              <a:rPr lang="en-CA">
                <a:cs typeface="Calibri"/>
              </a:rPr>
              <a:t>When students click link to: </a:t>
            </a:r>
            <a:r>
              <a:rPr lang="en-CA">
                <a:hlinkClick r:id="rId3"/>
              </a:rPr>
              <a:t>https://toytheater.com/dice/</a:t>
            </a:r>
            <a:r>
              <a:rPr lang="en-CA"/>
              <a:t> for the dice. They will need to select the 10 sided die (the fourth die down from the top). This link also take students out of the main page, so teachers will need to instruct students on how to navigate through this.</a:t>
            </a:r>
          </a:p>
          <a:p>
            <a:endParaRPr lang="en-CA">
              <a:cs typeface="Calibri"/>
            </a:endParaRPr>
          </a:p>
          <a:p>
            <a:r>
              <a:rPr lang="en-CA"/>
              <a:t>Ask:</a:t>
            </a:r>
            <a:endParaRPr lang="en-CA">
              <a:cs typeface="Calibri" panose="020F0502020204030204"/>
            </a:endParaRPr>
          </a:p>
          <a:p>
            <a:r>
              <a:rPr lang="en-CA"/>
              <a:t>How do you decide where to place each number? </a:t>
            </a:r>
            <a:endParaRPr lang="en-CA">
              <a:cs typeface="Calibri" panose="020F0502020204030204"/>
            </a:endParaRPr>
          </a:p>
          <a:p>
            <a:r>
              <a:rPr lang="en-CA"/>
              <a:t>Does your strategy help you score points?</a:t>
            </a:r>
            <a:endParaRPr lang="en-CA">
              <a:cs typeface="Calibri" panose="020F0502020204030204"/>
            </a:endParaRPr>
          </a:p>
        </p:txBody>
      </p:sp>
    </p:spTree>
    <p:extLst>
      <p:ext uri="{BB962C8B-B14F-4D97-AF65-F5344CB8AC3E}">
        <p14:creationId xmlns:p14="http://schemas.microsoft.com/office/powerpoint/2010/main" val="19309633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30898844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You might want to upload this slide into other platforms such as See Saw.</a:t>
            </a:r>
          </a:p>
          <a:p>
            <a:pPr>
              <a:defRPr/>
            </a:pPr>
            <a:endParaRPr lang="en-CA">
              <a:cs typeface="Calibri"/>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1195462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defTabSz="931723">
              <a:defRPr/>
            </a:pPr>
            <a:r>
              <a:rPr lang="en-CA"/>
              <a:t>Slide for Part I, the activating activity…number talk, quick images, notice and wonder…</a:t>
            </a:r>
          </a:p>
          <a:p>
            <a:endParaRPr/>
          </a:p>
        </p:txBody>
      </p:sp>
    </p:spTree>
    <p:extLst>
      <p:ext uri="{BB962C8B-B14F-4D97-AF65-F5344CB8AC3E}">
        <p14:creationId xmlns:p14="http://schemas.microsoft.com/office/powerpoint/2010/main" val="15302559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Images sourced from openclipart.org</a:t>
            </a:r>
          </a:p>
          <a:p>
            <a:r>
              <a:rPr lang="en-CA"/>
              <a:t>Image Source: </a:t>
            </a:r>
            <a:r>
              <a:rPr lang="en-CA">
                <a:hlinkClick r:id="rId3"/>
              </a:rPr>
              <a:t>https://pixy.org/906437/</a:t>
            </a:r>
            <a:endParaRPr lang="en-CA"/>
          </a:p>
          <a:p>
            <a:r>
              <a:rPr lang="en-CA">
                <a:hlinkClick r:id="rId4"/>
              </a:rPr>
              <a:t>https://openclipart.org/detail/172707/edit-icon-icono-editar</a:t>
            </a:r>
            <a:endParaRPr lang="en-CA">
              <a:cs typeface="Calibri"/>
              <a:hlinkClick r:id="rId4"/>
            </a:endParaRPr>
          </a:p>
          <a:p>
            <a:r>
              <a:rPr lang="en-CA"/>
              <a:t> </a:t>
            </a:r>
            <a:r>
              <a:rPr lang="en-CA">
                <a:hlinkClick r:id="rId5"/>
              </a:rPr>
              <a:t>https://openclipart.org/detail/212116/screencast</a:t>
            </a:r>
            <a:endParaRPr lang="en-CA">
              <a:cs typeface="Calibri" panose="020F0502020204030204"/>
            </a:endParaRPr>
          </a:p>
          <a:p>
            <a:endParaRPr lang="en-CA">
              <a:cs typeface="Calibri" panose="020F0502020204030204"/>
            </a:endParaRPr>
          </a:p>
        </p:txBody>
      </p:sp>
    </p:spTree>
    <p:extLst>
      <p:ext uri="{BB962C8B-B14F-4D97-AF65-F5344CB8AC3E}">
        <p14:creationId xmlns:p14="http://schemas.microsoft.com/office/powerpoint/2010/main" val="31673458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US" b="1">
                <a:cs typeface="Calibri"/>
              </a:rPr>
              <a:t>Teacher Notes</a:t>
            </a:r>
          </a:p>
          <a:p>
            <a:endParaRPr lang="en-US">
              <a:cs typeface="Calibri"/>
            </a:endParaRPr>
          </a:p>
          <a:p>
            <a:r>
              <a:rPr lang="en-US">
                <a:cs typeface="Calibri"/>
              </a:rPr>
              <a:t>This slide may present the opportunity to discuss the terms “row” and “column” with your students.</a:t>
            </a:r>
            <a:endParaRPr lang="en-CA">
              <a:cs typeface="Calibri"/>
            </a:endParaRPr>
          </a:p>
        </p:txBody>
      </p:sp>
    </p:spTree>
    <p:extLst>
      <p:ext uri="{BB962C8B-B14F-4D97-AF65-F5344CB8AC3E}">
        <p14:creationId xmlns:p14="http://schemas.microsoft.com/office/powerpoint/2010/main" val="39282220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41318304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cs typeface="Calibri"/>
              </a:rPr>
              <a:t>Adapted from:  </a:t>
            </a:r>
            <a:r>
              <a:rPr lang="en-CA" sz="1200" dirty="0" smtClean="0">
                <a:cs typeface="Calibri"/>
                <a:hlinkClick r:id="rId3"/>
              </a:rPr>
              <a:t>https://nrich.maths.org/2648</a:t>
            </a:r>
            <a:endParaRPr lang="en-CA" sz="1200" dirty="0" smtClean="0">
              <a:cs typeface="Calibri"/>
            </a:endParaRPr>
          </a:p>
          <a:p>
            <a:endParaRPr lang="en-CA" dirty="0" smtClean="0">
              <a:cs typeface="Calibri"/>
            </a:endParaRPr>
          </a:p>
          <a:p>
            <a:endParaRPr lang="en-CA" dirty="0" smtClean="0">
              <a:cs typeface="Calibri"/>
            </a:endParaRPr>
          </a:p>
          <a:p>
            <a:endParaRPr lang="en-CA" dirty="0"/>
          </a:p>
          <a:p>
            <a:endParaRPr lang="en-CA" dirty="0">
              <a:cs typeface="Calibri"/>
            </a:endParaRPr>
          </a:p>
        </p:txBody>
      </p:sp>
    </p:spTree>
    <p:extLst>
      <p:ext uri="{BB962C8B-B14F-4D97-AF65-F5344CB8AC3E}">
        <p14:creationId xmlns:p14="http://schemas.microsoft.com/office/powerpoint/2010/main" val="1936440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cs typeface="Calibri"/>
              </a:rPr>
              <a:t>Adapted from:  </a:t>
            </a:r>
            <a:r>
              <a:rPr lang="en-CA" sz="1200" dirty="0" smtClean="0">
                <a:cs typeface="Calibri"/>
                <a:hlinkClick r:id="rId3"/>
              </a:rPr>
              <a:t>https://nrich.maths.org/2648</a:t>
            </a:r>
            <a:endParaRPr lang="en-CA" sz="1200" dirty="0" smtClean="0">
              <a:cs typeface="Calibri"/>
            </a:endParaRPr>
          </a:p>
          <a:p>
            <a:endParaRPr lang="en-CA" dirty="0">
              <a:cs typeface="Calibri"/>
            </a:endParaRPr>
          </a:p>
        </p:txBody>
      </p:sp>
    </p:spTree>
    <p:extLst>
      <p:ext uri="{BB962C8B-B14F-4D97-AF65-F5344CB8AC3E}">
        <p14:creationId xmlns:p14="http://schemas.microsoft.com/office/powerpoint/2010/main" val="512092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Now, what do you notice? Is there more than one possible set of numbers? Why or why not?</a:t>
            </a:r>
            <a:endParaRPr lang="en-US"/>
          </a:p>
          <a:p>
            <a:endParaRPr lang="en-CA">
              <a:cs typeface="Calibri"/>
            </a:endParaRPr>
          </a:p>
          <a:p>
            <a:r>
              <a:rPr lang="en-CA">
                <a:cs typeface="Calibri"/>
              </a:rPr>
              <a:t>This lesson is adapted from </a:t>
            </a:r>
            <a:r>
              <a:rPr lang="en-CA">
                <a:hlinkClick r:id="rId3"/>
              </a:rPr>
              <a:t>https://nrich.maths.org/13452</a:t>
            </a:r>
            <a:endParaRPr lang="en-CA">
              <a:cs typeface="Calibri"/>
            </a:endParaRPr>
          </a:p>
          <a:p>
            <a:r>
              <a:rPr lang="en-CA">
                <a:cs typeface="Calibri"/>
              </a:rPr>
              <a:t>Students should be encouraged to look for skip counting patterns in order to determine what numbers may be placed above the other lines</a:t>
            </a:r>
          </a:p>
        </p:txBody>
      </p:sp>
    </p:spTree>
    <p:extLst>
      <p:ext uri="{BB962C8B-B14F-4D97-AF65-F5344CB8AC3E}">
        <p14:creationId xmlns:p14="http://schemas.microsoft.com/office/powerpoint/2010/main" val="11999307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cs typeface="Calibri"/>
              </a:rPr>
              <a:t>Adapted from:  </a:t>
            </a:r>
            <a:r>
              <a:rPr lang="en-CA" sz="1200" dirty="0" smtClean="0">
                <a:cs typeface="Calibri"/>
                <a:hlinkClick r:id="rId3"/>
              </a:rPr>
              <a:t>https://nrich.maths.org/2648</a:t>
            </a:r>
            <a:endParaRPr lang="en-CA" sz="1200" dirty="0" smtClean="0">
              <a:cs typeface="Calibri"/>
            </a:endParaRPr>
          </a:p>
          <a:p>
            <a:endParaRPr lang="en-CA" dirty="0">
              <a:cs typeface="Calibri"/>
            </a:endParaRPr>
          </a:p>
        </p:txBody>
      </p:sp>
    </p:spTree>
    <p:extLst>
      <p:ext uri="{BB962C8B-B14F-4D97-AF65-F5344CB8AC3E}">
        <p14:creationId xmlns:p14="http://schemas.microsoft.com/office/powerpoint/2010/main" val="8685292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defTabSz="931723">
              <a:defRPr/>
            </a:pPr>
            <a:endParaRPr lang="en-CA">
              <a:cs typeface="Calibri"/>
            </a:endParaRPr>
          </a:p>
        </p:txBody>
      </p:sp>
    </p:spTree>
    <p:extLst>
      <p:ext uri="{BB962C8B-B14F-4D97-AF65-F5344CB8AC3E}">
        <p14:creationId xmlns:p14="http://schemas.microsoft.com/office/powerpoint/2010/main" val="15884038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Do students notice that they can group amounts for ease of adding and subtracting. For example, 150 – 50 = 100, then 100 + 100 = 200. -20 + 20 = 0....</a:t>
            </a:r>
          </a:p>
          <a:p>
            <a:pPr>
              <a:defRPr/>
            </a:pPr>
            <a:r>
              <a:rPr lang="en-CA">
                <a:cs typeface="Calibri"/>
              </a:rPr>
              <a:t>Students should be encouraged to look for ways to move numbers around to facilitate mental calculations.</a:t>
            </a:r>
          </a:p>
          <a:p>
            <a:pPr>
              <a:defRPr/>
            </a:pPr>
            <a:r>
              <a:rPr lang="en-CA">
                <a:cs typeface="Calibri"/>
              </a:rPr>
              <a:t>You can start with an easier example (2 + 5 + 6 + 3 + 1 + 5 + 8 can be re-written as  2 + 8 + 6 + 3 + 1 + 5 + 5 = 10 + 10 + 10 = 30)</a:t>
            </a:r>
          </a:p>
          <a:p>
            <a:pPr>
              <a:defRPr/>
            </a:pPr>
            <a:endParaRPr lang="en-CA">
              <a:cs typeface="Calibri"/>
            </a:endParaRPr>
          </a:p>
        </p:txBody>
      </p:sp>
    </p:spTree>
    <p:extLst>
      <p:ext uri="{BB962C8B-B14F-4D97-AF65-F5344CB8AC3E}">
        <p14:creationId xmlns:p14="http://schemas.microsoft.com/office/powerpoint/2010/main" val="3718465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Image </a:t>
            </a:r>
            <a:r>
              <a:rPr lang="en-CA"/>
              <a:t>Source: </a:t>
            </a:r>
            <a:endParaRPr lang="en-US"/>
          </a:p>
          <a:p>
            <a:pPr>
              <a:defRPr/>
            </a:pPr>
            <a:r>
              <a:rPr lang="en-CA">
                <a:hlinkClick r:id="rId3"/>
              </a:rPr>
              <a:t>https://pixy.org/4187291/</a:t>
            </a:r>
            <a:endParaRPr lang="en-CA">
              <a:cs typeface="Calibri"/>
              <a:hlinkClick r:id="rId3"/>
            </a:endParaRPr>
          </a:p>
          <a:p>
            <a:pPr defTabSz="931723">
              <a:defRPr/>
            </a:pPr>
            <a:r>
              <a:rPr lang="en-CA">
                <a:hlinkClick r:id="rId4"/>
              </a:rPr>
              <a:t>https://pixy.org/906437/</a:t>
            </a:r>
            <a:endParaRPr lang="en-US">
              <a:cs typeface="Calibri"/>
            </a:endParaRPr>
          </a:p>
          <a:p>
            <a:r>
              <a:rPr lang="en-CA"/>
              <a:t> </a:t>
            </a:r>
            <a:r>
              <a:rPr lang="en-CA">
                <a:hlinkClick r:id="rId5"/>
              </a:rPr>
              <a:t>https://openclipart.org/detail/172707/edit-icon-icono-editar</a:t>
            </a:r>
            <a:endParaRPr lang="en-CA"/>
          </a:p>
          <a:p>
            <a:r>
              <a:rPr lang="en-CA"/>
              <a:t> </a:t>
            </a:r>
            <a:r>
              <a:rPr lang="en-CA">
                <a:hlinkClick r:id="rId6"/>
              </a:rPr>
              <a:t>https://openclipart.org/detail/212116/screencast</a:t>
            </a:r>
            <a:endParaRPr lang="en-CA">
              <a:cs typeface="Calibri"/>
            </a:endParaRPr>
          </a:p>
          <a:p>
            <a:endParaRPr lang="en-CA">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8530797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Source: Grade Three Support Document for Teachers, Manitoba Education</a:t>
            </a:r>
          </a:p>
          <a:p>
            <a:endParaRPr lang="en-CA" dirty="0">
              <a:cs typeface="Calibri"/>
            </a:endParaRPr>
          </a:p>
          <a:p>
            <a:r>
              <a:rPr lang="en-CA" dirty="0">
                <a:cs typeface="Calibri"/>
              </a:rPr>
              <a:t>Students fill in the missing pieces on the 100 chart.</a:t>
            </a:r>
          </a:p>
          <a:p>
            <a:endParaRPr lang="en-CA" dirty="0">
              <a:cs typeface="Calibri"/>
            </a:endParaRPr>
          </a:p>
          <a:p>
            <a:endParaRPr lang="en-CA" dirty="0">
              <a:cs typeface="Calibri"/>
            </a:endParaRPr>
          </a:p>
        </p:txBody>
      </p:sp>
    </p:spTree>
    <p:extLst>
      <p:ext uri="{BB962C8B-B14F-4D97-AF65-F5344CB8AC3E}">
        <p14:creationId xmlns:p14="http://schemas.microsoft.com/office/powerpoint/2010/main" val="637323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Source: Grade Three Support Document for Teachers, Manitoba Education</a:t>
            </a:r>
          </a:p>
          <a:p>
            <a:endParaRPr lang="en-CA">
              <a:cs typeface="Calibri"/>
            </a:endParaRPr>
          </a:p>
          <a:p>
            <a:endParaRPr lang="en-CA">
              <a:cs typeface="Calibri"/>
            </a:endParaRPr>
          </a:p>
        </p:txBody>
      </p:sp>
    </p:spTree>
    <p:extLst>
      <p:ext uri="{BB962C8B-B14F-4D97-AF65-F5344CB8AC3E}">
        <p14:creationId xmlns:p14="http://schemas.microsoft.com/office/powerpoint/2010/main" val="16540889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313978656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hlinkClick r:id="rId3"/>
              </a:rPr>
              <a:t>https://www.coolmath4kids.com/manipulatives/base-ten-blocks</a:t>
            </a:r>
            <a:endParaRPr lang="en-US"/>
          </a:p>
          <a:p>
            <a:r>
              <a:rPr lang="en-CA">
                <a:cs typeface="Calibri"/>
              </a:rPr>
              <a:t>Image source: </a:t>
            </a:r>
          </a:p>
          <a:p>
            <a:endParaRPr lang="en-CA">
              <a:cs typeface="Calibri"/>
            </a:endParaRPr>
          </a:p>
          <a:p>
            <a:r>
              <a:rPr lang="en-CA">
                <a:cs typeface="Calibri"/>
              </a:rPr>
              <a:t>What is the largest possible number? What is the smallest possible number?</a:t>
            </a:r>
          </a:p>
          <a:p>
            <a:endParaRPr lang="en-CA">
              <a:cs typeface="Calibri"/>
            </a:endParaRPr>
          </a:p>
          <a:p>
            <a:r>
              <a:rPr lang="en-CA">
                <a:cs typeface="Calibri"/>
              </a:rPr>
              <a:t>What to look for. Can students:</a:t>
            </a:r>
          </a:p>
          <a:p>
            <a:r>
              <a:rPr lang="en-CA">
                <a:cs typeface="Calibri"/>
              </a:rPr>
              <a:t>Select 7 base ten blocks and correctly write the number.</a:t>
            </a:r>
          </a:p>
          <a:p>
            <a:endParaRPr lang="en-CA">
              <a:cs typeface="Calibri"/>
            </a:endParaRPr>
          </a:p>
          <a:p>
            <a:endParaRPr lang="en-CA">
              <a:cs typeface="Calibri"/>
            </a:endParaRPr>
          </a:p>
        </p:txBody>
      </p:sp>
    </p:spTree>
    <p:extLst>
      <p:ext uri="{BB962C8B-B14F-4D97-AF65-F5344CB8AC3E}">
        <p14:creationId xmlns:p14="http://schemas.microsoft.com/office/powerpoint/2010/main" val="5211527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Discuss where the middle referent would be with your students. Ask: What referents would help you when placing the number you created?</a:t>
            </a:r>
          </a:p>
          <a:p>
            <a:r>
              <a:rPr lang="en-CA">
                <a:cs typeface="Calibri"/>
              </a:rPr>
              <a:t>What to look for. Can students:</a:t>
            </a:r>
          </a:p>
          <a:p>
            <a:r>
              <a:rPr lang="en-CA">
                <a:cs typeface="Calibri"/>
              </a:rPr>
              <a:t>place the number accurately on the number line</a:t>
            </a:r>
          </a:p>
          <a:p>
            <a:r>
              <a:rPr lang="en-CA">
                <a:cs typeface="Calibri"/>
              </a:rPr>
              <a:t>refer to the halfway point</a:t>
            </a:r>
          </a:p>
          <a:p>
            <a:r>
              <a:rPr lang="en-CA">
                <a:cs typeface="Calibri"/>
              </a:rPr>
              <a:t>Justify the reasoning behind placing their number where they did. </a:t>
            </a:r>
            <a:endParaRPr lang="en-CA"/>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617078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Use this slide to post the numbers that were created from the students.</a:t>
            </a:r>
            <a:endParaRPr lang="en-CA"/>
          </a:p>
          <a:p>
            <a:endParaRPr lang="en-CA">
              <a:cs typeface="Calibri"/>
            </a:endParaRPr>
          </a:p>
          <a:p>
            <a:endParaRPr lang="en-CA">
              <a:cs typeface="Calibri"/>
            </a:endParaRPr>
          </a:p>
        </p:txBody>
      </p:sp>
    </p:spTree>
    <p:extLst>
      <p:ext uri="{BB962C8B-B14F-4D97-AF65-F5344CB8AC3E}">
        <p14:creationId xmlns:p14="http://schemas.microsoft.com/office/powerpoint/2010/main" val="568882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Slide for Part II, the main focus of the work for this part of the activity. </a:t>
            </a:r>
            <a:endParaRPr lang="en-US"/>
          </a:p>
          <a:p>
            <a:endParaRPr lang="en-CA">
              <a:cs typeface="Calibri"/>
            </a:endParaRPr>
          </a:p>
          <a:p>
            <a:r>
              <a:rPr lang="en-CA">
                <a:cs typeface="Calibri"/>
              </a:rPr>
              <a:t>This lesson is adapted from </a:t>
            </a:r>
            <a:r>
              <a:rPr lang="en-CA">
                <a:hlinkClick r:id="rId3"/>
              </a:rPr>
              <a:t>https://nrich.maths.org/13452</a:t>
            </a:r>
            <a:endParaRPr lang="en-CA">
              <a:cs typeface="Calibri"/>
            </a:endParaRPr>
          </a:p>
          <a:p>
            <a:r>
              <a:rPr lang="en-CA">
                <a:cs typeface="Calibri"/>
              </a:rPr>
              <a:t>Students should be encouraged to look for skip counting patterns in order to determine what numbers may be placed above the other lines</a:t>
            </a:r>
          </a:p>
        </p:txBody>
      </p:sp>
    </p:spTree>
    <p:extLst>
      <p:ext uri="{BB962C8B-B14F-4D97-AF65-F5344CB8AC3E}">
        <p14:creationId xmlns:p14="http://schemas.microsoft.com/office/powerpoint/2010/main" val="18322421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Discuss where the middle referent would be with your students. Ask: What referents would help you when placing the number you created?</a:t>
            </a:r>
          </a:p>
          <a:p>
            <a:r>
              <a:rPr lang="en-CA">
                <a:cs typeface="Calibri"/>
              </a:rPr>
              <a:t>What to look for. Can students:</a:t>
            </a:r>
          </a:p>
          <a:p>
            <a:r>
              <a:rPr lang="en-CA">
                <a:cs typeface="Calibri"/>
              </a:rPr>
              <a:t>Order the values correctly</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42144413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defTabSz="931723">
              <a:defRPr/>
            </a:pPr>
            <a:endParaRPr lang="en-CA">
              <a:cs typeface="Calibri"/>
            </a:endParaRPr>
          </a:p>
        </p:txBody>
      </p:sp>
    </p:spTree>
    <p:extLst>
      <p:ext uri="{BB962C8B-B14F-4D97-AF65-F5344CB8AC3E}">
        <p14:creationId xmlns:p14="http://schemas.microsoft.com/office/powerpoint/2010/main" val="18163355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This would be an opportunity to compare student solutions to look at similarities, differences, and make connections between them </a:t>
            </a:r>
          </a:p>
        </p:txBody>
      </p:sp>
    </p:spTree>
    <p:extLst>
      <p:ext uri="{BB962C8B-B14F-4D97-AF65-F5344CB8AC3E}">
        <p14:creationId xmlns:p14="http://schemas.microsoft.com/office/powerpoint/2010/main" val="2507099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Duplicate for each student to reflect upon their learning experience.</a:t>
            </a:r>
          </a:p>
        </p:txBody>
      </p:sp>
    </p:spTree>
    <p:extLst>
      <p:ext uri="{BB962C8B-B14F-4D97-AF65-F5344CB8AC3E}">
        <p14:creationId xmlns:p14="http://schemas.microsoft.com/office/powerpoint/2010/main" val="195903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135</a:t>
            </a:fld>
            <a:endParaRPr lang="en-US"/>
          </a:p>
        </p:txBody>
      </p:sp>
    </p:spTree>
    <p:extLst>
      <p:ext uri="{BB962C8B-B14F-4D97-AF65-F5344CB8AC3E}">
        <p14:creationId xmlns:p14="http://schemas.microsoft.com/office/powerpoint/2010/main" val="32882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Starting at 114, what MIGHT the number line decrease by? Do some practicing skip counting by various increments (suggested by students). You might ask, if the number line is decreasing by 2s, what number would the number line start at? If the number line kept going,  would you ever say the number 98? How do you know? If it’s decreasing by 5, would we ever hit the number 84? How do you know?</a:t>
            </a:r>
          </a:p>
          <a:p>
            <a:endParaRPr lang="en-CA">
              <a:cs typeface="Calibri"/>
            </a:endParaRPr>
          </a:p>
          <a:p>
            <a:endParaRPr lang="en-CA">
              <a:cs typeface="Calibri"/>
            </a:endParaRPr>
          </a:p>
        </p:txBody>
      </p:sp>
    </p:spTree>
    <p:extLst>
      <p:ext uri="{BB962C8B-B14F-4D97-AF65-F5344CB8AC3E}">
        <p14:creationId xmlns:p14="http://schemas.microsoft.com/office/powerpoint/2010/main" val="316929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Students should be encouraged to look for any patterns (both numbers have a 4 in the ones place...). Does this help the to decide what the counting pattern might be? </a:t>
            </a:r>
          </a:p>
        </p:txBody>
      </p:sp>
    </p:spTree>
    <p:extLst>
      <p:ext uri="{BB962C8B-B14F-4D97-AF65-F5344CB8AC3E}">
        <p14:creationId xmlns:p14="http://schemas.microsoft.com/office/powerpoint/2010/main" val="844425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Students should be encouraged to look for any patterns (both numbers have a 4 in the ones place...) in the numbers. Does this help the to decide what the counting pattern might be? </a:t>
            </a:r>
          </a:p>
          <a:p>
            <a:r>
              <a:rPr lang="en-CA">
                <a:cs typeface="Calibri"/>
              </a:rPr>
              <a:t>How does moving the benchmark numbers, change the counting pattern? </a:t>
            </a:r>
          </a:p>
        </p:txBody>
      </p:sp>
    </p:spTree>
    <p:extLst>
      <p:ext uri="{BB962C8B-B14F-4D97-AF65-F5344CB8AC3E}">
        <p14:creationId xmlns:p14="http://schemas.microsoft.com/office/powerpoint/2010/main" val="121052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p:txBody>
      </p:sp>
    </p:spTree>
    <p:extLst>
      <p:ext uri="{BB962C8B-B14F-4D97-AF65-F5344CB8AC3E}">
        <p14:creationId xmlns:p14="http://schemas.microsoft.com/office/powerpoint/2010/main" val="3871069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This could be an asynchronous activity. If See Saw or Google Classroom are digital platforms,  copy the link to the blank number line sheet for the students. </a:t>
            </a:r>
          </a:p>
          <a:p>
            <a:pPr>
              <a:defRPr/>
            </a:pPr>
            <a:endParaRPr lang="en-CA">
              <a:cs typeface="Calibri"/>
            </a:endParaRPr>
          </a:p>
        </p:txBody>
      </p:sp>
    </p:spTree>
    <p:extLst>
      <p:ext uri="{BB962C8B-B14F-4D97-AF65-F5344CB8AC3E}">
        <p14:creationId xmlns:p14="http://schemas.microsoft.com/office/powerpoint/2010/main" val="874424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This could be an asynchronous activity. If your school uses See Saw, you can copy this slide into that platform.</a:t>
            </a:r>
          </a:p>
          <a:p>
            <a:pPr defTabSz="931723">
              <a:defRPr/>
            </a:pPr>
            <a:endParaRPr lang="en-CA">
              <a:cs typeface="Calibri"/>
            </a:endParaRPr>
          </a:p>
        </p:txBody>
      </p:sp>
    </p:spTree>
    <p:extLst>
      <p:ext uri="{BB962C8B-B14F-4D97-AF65-F5344CB8AC3E}">
        <p14:creationId xmlns:p14="http://schemas.microsoft.com/office/powerpoint/2010/main" val="403706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Specific to grade level outcomes, could include multiple disciplines (Math, ELA…)</a:t>
            </a:r>
          </a:p>
        </p:txBody>
      </p:sp>
      <p:sp>
        <p:nvSpPr>
          <p:cNvPr id="4" name="Slide Number Placeholder 3"/>
          <p:cNvSpPr>
            <a:spLocks noGrp="1"/>
          </p:cNvSpPr>
          <p:nvPr>
            <p:ph type="sldNum" sz="quarter" idx="5"/>
          </p:nvPr>
        </p:nvSpPr>
        <p:spPr/>
        <p:txBody>
          <a:bodyPr/>
          <a:lstStyle/>
          <a:p>
            <a:fld id="{D00F4C1E-0650-3D47-B8B9-F7906B5CA43F}" type="slidenum">
              <a:rPr lang="en-US" smtClean="0"/>
              <a:t>3</a:t>
            </a:fld>
            <a:endParaRPr lang="en-US"/>
          </a:p>
        </p:txBody>
      </p:sp>
    </p:spTree>
    <p:extLst>
      <p:ext uri="{BB962C8B-B14F-4D97-AF65-F5344CB8AC3E}">
        <p14:creationId xmlns:p14="http://schemas.microsoft.com/office/powerpoint/2010/main" val="61439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Images sourced from: </a:t>
            </a:r>
            <a:r>
              <a:rPr lang="en-CA">
                <a:hlinkClick r:id="rId3"/>
              </a:rPr>
              <a:t>https://pixabay.com/vectors/numbers-numerals-counting-math-3691893/</a:t>
            </a:r>
            <a:endParaRPr lang="en-CA">
              <a:cs typeface="Calibri" panose="020F0502020204030204"/>
            </a:endParaRPr>
          </a:p>
          <a:p>
            <a:endParaRPr lang="en-CA">
              <a:cs typeface="Calibri" panose="020F0502020204030204"/>
            </a:endParaRPr>
          </a:p>
          <a:p>
            <a:endParaRPr lang="en-CA"/>
          </a:p>
          <a:p>
            <a:r>
              <a:rPr lang="en-CA"/>
              <a:t>Images source: </a:t>
            </a:r>
            <a:endParaRPr lang="en-CA">
              <a:cs typeface="Calibri" panose="020F0502020204030204"/>
            </a:endParaRPr>
          </a:p>
          <a:p>
            <a:r>
              <a:rPr lang="en-CA"/>
              <a:t> </a:t>
            </a:r>
            <a:r>
              <a:rPr lang="en-CA">
                <a:hlinkClick r:id="rId4"/>
              </a:rPr>
              <a:t>https://openclipart.org/detail/172707/edit-icon-icono-editar</a:t>
            </a:r>
            <a:r>
              <a:rPr lang="en-CA"/>
              <a:t> (pencil)</a:t>
            </a:r>
            <a:endParaRPr lang="en-CA">
              <a:cs typeface="Calibri"/>
            </a:endParaRPr>
          </a:p>
          <a:p>
            <a:r>
              <a:rPr lang="en-CA">
                <a:hlinkClick r:id="rId5"/>
              </a:rPr>
              <a:t>https://openclipart.org/detail/212116/screencast</a:t>
            </a:r>
            <a:r>
              <a:rPr lang="en-CA"/>
              <a:t> (record)</a:t>
            </a:r>
            <a:endParaRPr lang="en-CA">
              <a:cs typeface="Calibri"/>
            </a:endParaRPr>
          </a:p>
          <a:p>
            <a:endParaRPr lang="en-CA">
              <a:cs typeface="Calibri"/>
            </a:endParaRPr>
          </a:p>
        </p:txBody>
      </p:sp>
    </p:spTree>
    <p:extLst>
      <p:ext uri="{BB962C8B-B14F-4D97-AF65-F5344CB8AC3E}">
        <p14:creationId xmlns:p14="http://schemas.microsoft.com/office/powerpoint/2010/main" val="1172348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cs typeface="Calibri"/>
              </a:rPr>
              <a:t>Source: Grade 3  Mathematics: Support Document for Teachers. Manitoba Education</a:t>
            </a:r>
            <a:endParaRPr lang="en-US" dirty="0">
              <a:cs typeface="Calibri"/>
            </a:endParaRPr>
          </a:p>
          <a:p>
            <a:endParaRPr lang="en-CA" dirty="0"/>
          </a:p>
          <a:p>
            <a:r>
              <a:rPr lang="en-CA" dirty="0"/>
              <a:t>Instructions to note:</a:t>
            </a:r>
            <a:endParaRPr lang="en-US" dirty="0">
              <a:cs typeface="Calibri"/>
            </a:endParaRPr>
          </a:p>
          <a:p>
            <a:r>
              <a:rPr lang="en-CA" dirty="0">
                <a:cs typeface="Calibri" panose="020F0502020204030204"/>
              </a:rPr>
              <a:t>We are going to start at zero and count by 10s to 110. Who do you think will say 110?</a:t>
            </a:r>
          </a:p>
          <a:p>
            <a:r>
              <a:rPr lang="en-CA" dirty="0">
                <a:cs typeface="Calibri" panose="020F0502020204030204"/>
              </a:rPr>
              <a:t>Create a wheel that has student names. Decide where zero will be. Have students predict which student will say 110.</a:t>
            </a:r>
          </a:p>
          <a:p>
            <a:r>
              <a:rPr lang="en-CA" dirty="0"/>
              <a:t>**Note** To allow all students think time, teachers can push this slide out to students prior to the synchronous lesson. That allows for all students to collect their ideas ahead of time and have something to share.</a:t>
            </a:r>
            <a:endParaRPr lang="en-US" dirty="0"/>
          </a:p>
          <a:p>
            <a:endParaRPr lang="en-CA" dirty="0">
              <a:cs typeface="Calibri"/>
            </a:endParaRPr>
          </a:p>
        </p:txBody>
      </p:sp>
    </p:spTree>
    <p:extLst>
      <p:ext uri="{BB962C8B-B14F-4D97-AF65-F5344CB8AC3E}">
        <p14:creationId xmlns:p14="http://schemas.microsoft.com/office/powerpoint/2010/main" val="2021094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Source: Grade 3  Mathematics: Support Document for Teachers. Manitoba Education</a:t>
            </a:r>
            <a:endParaRPr lang="en-US">
              <a:cs typeface="Calibri"/>
            </a:endParaRPr>
          </a:p>
          <a:p>
            <a:endParaRPr lang="en-CA"/>
          </a:p>
          <a:p>
            <a:r>
              <a:rPr lang="en-CA"/>
              <a:t>Instructions to note:</a:t>
            </a:r>
            <a:endParaRPr lang="en-US">
              <a:cs typeface="Calibri"/>
            </a:endParaRPr>
          </a:p>
          <a:p>
            <a:r>
              <a:rPr lang="en-CA">
                <a:cs typeface="Calibri" panose="020F0502020204030204"/>
              </a:rPr>
              <a:t>We are going to start at zero and count by 10s to 110. Who do you think will say 110?</a:t>
            </a:r>
          </a:p>
          <a:p>
            <a:r>
              <a:rPr lang="en-CA">
                <a:cs typeface="Calibri" panose="020F0502020204030204"/>
              </a:rPr>
              <a:t>Create a wheel that has student names. Decide where zero will be. Have students predict which student will say 110.</a:t>
            </a:r>
          </a:p>
          <a:p>
            <a:r>
              <a:rPr lang="en-CA"/>
              <a:t>**Note** To allow all students think time, teachers can push this slide out to students prior to the synchronous lesson. That allows for all students to collect their ideas ahead of time and have something to share.</a:t>
            </a:r>
            <a:endParaRPr lang="en-US"/>
          </a:p>
          <a:p>
            <a:endParaRPr lang="en-CA">
              <a:cs typeface="Calibri"/>
            </a:endParaRPr>
          </a:p>
        </p:txBody>
      </p:sp>
    </p:spTree>
    <p:extLst>
      <p:ext uri="{BB962C8B-B14F-4D97-AF65-F5344CB8AC3E}">
        <p14:creationId xmlns:p14="http://schemas.microsoft.com/office/powerpoint/2010/main" val="1148264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Source: Grade 3  Mathematics: Support Document for Teachers. Manitoba Education</a:t>
            </a:r>
            <a:endParaRPr lang="en-US">
              <a:cs typeface="Calibri"/>
            </a:endParaRPr>
          </a:p>
          <a:p>
            <a:endParaRPr lang="en-CA"/>
          </a:p>
          <a:p>
            <a:r>
              <a:rPr lang="en-CA"/>
              <a:t>Instructions to note:</a:t>
            </a:r>
            <a:endParaRPr lang="en-US">
              <a:cs typeface="Calibri"/>
            </a:endParaRPr>
          </a:p>
          <a:p>
            <a:r>
              <a:rPr lang="en-CA">
                <a:cs typeface="Calibri" panose="020F0502020204030204"/>
              </a:rPr>
              <a:t>We are going to start at zero and count by 5s to 110. Who do you think will say 110?</a:t>
            </a:r>
          </a:p>
          <a:p>
            <a:r>
              <a:rPr lang="en-CA">
                <a:cs typeface="Calibri" panose="020F0502020204030204"/>
              </a:rPr>
              <a:t>Create a wheel that has student names. Decide where zero will be. Have students predict which student will say 110.</a:t>
            </a:r>
          </a:p>
          <a:p>
            <a:r>
              <a:rPr lang="en-CA"/>
              <a:t>**Note** To allow all students think time, teachers can push this slide out to students prior to the synchronous lesson. That allows for all students to collect their ideas ahead of time and have something to share.</a:t>
            </a:r>
            <a:endParaRPr lang="en-US"/>
          </a:p>
          <a:p>
            <a:endParaRPr lang="en-CA">
              <a:cs typeface="Calibri"/>
            </a:endParaRPr>
          </a:p>
        </p:txBody>
      </p:sp>
    </p:spTree>
    <p:extLst>
      <p:ext uri="{BB962C8B-B14F-4D97-AF65-F5344CB8AC3E}">
        <p14:creationId xmlns:p14="http://schemas.microsoft.com/office/powerpoint/2010/main" val="1559676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cs typeface="Calibri"/>
              </a:rPr>
              <a:t>Source: Grade 3  Mathematics: Support Document for Teachers. Manitoba Education</a:t>
            </a:r>
            <a:endParaRPr lang="en-US" dirty="0">
              <a:cs typeface="Calibri"/>
            </a:endParaRPr>
          </a:p>
          <a:p>
            <a:endParaRPr lang="en-CA" dirty="0"/>
          </a:p>
          <a:p>
            <a:r>
              <a:rPr lang="en-CA" dirty="0"/>
              <a:t>Instructions to note:</a:t>
            </a:r>
            <a:endParaRPr lang="en-US" dirty="0">
              <a:cs typeface="Calibri"/>
            </a:endParaRPr>
          </a:p>
          <a:p>
            <a:r>
              <a:rPr lang="en-CA" dirty="0">
                <a:cs typeface="Calibri" panose="020F0502020204030204"/>
              </a:rPr>
              <a:t>We are going to start at zero and count by 5s to 110. Who do you think will say 110?</a:t>
            </a:r>
          </a:p>
          <a:p>
            <a:r>
              <a:rPr lang="en-CA" dirty="0">
                <a:cs typeface="Calibri" panose="020F0502020204030204"/>
              </a:rPr>
              <a:t>Create a wheel that has student names. Decide where zero will be. Have students predict which student will say 110.</a:t>
            </a:r>
          </a:p>
          <a:p>
            <a:endParaRPr lang="en-CA" dirty="0"/>
          </a:p>
          <a:p>
            <a:r>
              <a:rPr lang="en-CA" dirty="0"/>
              <a:t>**Note** To allow all students think time, teachers can push this slide out to students prior to the synchronous lesson. That allows for all students to collect their ideas ahead of time and have something to share.</a:t>
            </a:r>
            <a:endParaRPr lang="en-US" dirty="0"/>
          </a:p>
          <a:p>
            <a:endParaRPr lang="en-CA" dirty="0">
              <a:cs typeface="Calibri"/>
            </a:endParaRPr>
          </a:p>
        </p:txBody>
      </p:sp>
    </p:spTree>
    <p:extLst>
      <p:ext uri="{BB962C8B-B14F-4D97-AF65-F5344CB8AC3E}">
        <p14:creationId xmlns:p14="http://schemas.microsoft.com/office/powerpoint/2010/main" val="1177811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cs typeface="Calibri"/>
              </a:rPr>
              <a:t>Source: </a:t>
            </a:r>
            <a:r>
              <a:rPr lang="en-CA" dirty="0">
                <a:hlinkClick r:id="rId3"/>
              </a:rPr>
              <a:t>https://www.scholastic.com/parents/school-success/learning-toolkit-blog/number-lines.html</a:t>
            </a:r>
            <a:endParaRPr lang="en-CA" dirty="0">
              <a:cs typeface="Calibri"/>
            </a:endParaRPr>
          </a:p>
          <a:p>
            <a:pPr>
              <a:defRPr/>
            </a:pPr>
            <a:endParaRPr lang="en-CA" dirty="0">
              <a:cs typeface="Calibri"/>
            </a:endParaRPr>
          </a:p>
          <a:p>
            <a:pPr>
              <a:defRPr/>
            </a:pPr>
            <a:r>
              <a:rPr lang="en-CA" dirty="0">
                <a:cs typeface="Calibri"/>
              </a:rPr>
              <a:t>Duplicate this slide for each student.</a:t>
            </a:r>
          </a:p>
          <a:p>
            <a:pPr>
              <a:defRPr/>
            </a:pPr>
            <a:r>
              <a:rPr lang="en-CA" dirty="0">
                <a:cs typeface="Calibri"/>
              </a:rPr>
              <a:t>Can they find the middle? </a:t>
            </a:r>
          </a:p>
          <a:p>
            <a:pPr>
              <a:defRPr/>
            </a:pPr>
            <a:r>
              <a:rPr lang="en-CA" dirty="0">
                <a:cs typeface="Calibri"/>
              </a:rPr>
              <a:t>What number might it be?</a:t>
            </a:r>
          </a:p>
          <a:p>
            <a:pPr>
              <a:defRPr/>
            </a:pPr>
            <a:r>
              <a:rPr lang="en-CA" dirty="0">
                <a:cs typeface="Calibri"/>
              </a:rPr>
              <a:t>Can they provide a reasonable answer.</a:t>
            </a:r>
          </a:p>
          <a:p>
            <a:pPr>
              <a:defRPr/>
            </a:pPr>
            <a:endParaRPr lang="en-CA" dirty="0">
              <a:cs typeface="Calibri"/>
            </a:endParaRPr>
          </a:p>
          <a:p>
            <a:pPr>
              <a:defRPr/>
            </a:pPr>
            <a:r>
              <a:rPr lang="en-CA" dirty="0">
                <a:cs typeface="Calibri"/>
              </a:rPr>
              <a:t>Students need to understand that the mid point between 0 and 100 is 50. 50 is an important benchmark referent when estimating values between 0 – 100.</a:t>
            </a:r>
          </a:p>
        </p:txBody>
      </p:sp>
    </p:spTree>
    <p:extLst>
      <p:ext uri="{BB962C8B-B14F-4D97-AF65-F5344CB8AC3E}">
        <p14:creationId xmlns:p14="http://schemas.microsoft.com/office/powerpoint/2010/main" val="2413032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cs typeface="Calibri"/>
              </a:rPr>
              <a:t>Source: </a:t>
            </a:r>
            <a:r>
              <a:rPr lang="en-CA" dirty="0">
                <a:hlinkClick r:id="rId3"/>
              </a:rPr>
              <a:t>https://www.scholastic.com/parents/school-success/learning-toolkit-blog/number-lines.html</a:t>
            </a:r>
            <a:endParaRPr lang="en-CA" dirty="0">
              <a:cs typeface="Calibri"/>
            </a:endParaRPr>
          </a:p>
          <a:p>
            <a:pPr>
              <a:defRPr/>
            </a:pPr>
            <a:endParaRPr lang="en-CA" dirty="0">
              <a:cs typeface="Calibri"/>
            </a:endParaRPr>
          </a:p>
          <a:p>
            <a:pPr>
              <a:defRPr/>
            </a:pPr>
            <a:r>
              <a:rPr lang="en-CA" dirty="0"/>
              <a:t>Duplicate this slide for each student.</a:t>
            </a:r>
            <a:endParaRPr lang="en-US" dirty="0">
              <a:cs typeface="Calibri"/>
            </a:endParaRPr>
          </a:p>
          <a:p>
            <a:pPr>
              <a:defRPr/>
            </a:pPr>
            <a:r>
              <a:rPr lang="en-CA" dirty="0"/>
              <a:t>Can they use the information from the first slide to find the middle? </a:t>
            </a:r>
            <a:endParaRPr lang="en-US" dirty="0"/>
          </a:p>
          <a:p>
            <a:pPr>
              <a:defRPr/>
            </a:pPr>
            <a:r>
              <a:rPr lang="en-CA" dirty="0"/>
              <a:t>What number might it be?</a:t>
            </a:r>
            <a:endParaRPr lang="en-US" dirty="0"/>
          </a:p>
          <a:p>
            <a:pPr>
              <a:defRPr/>
            </a:pPr>
            <a:r>
              <a:rPr lang="en-CA" dirty="0"/>
              <a:t>Can they provide a reasonable answer.</a:t>
            </a:r>
            <a:endParaRPr lang="en-US" dirty="0"/>
          </a:p>
          <a:p>
            <a:pPr>
              <a:defRPr/>
            </a:pPr>
            <a:endParaRPr lang="en-CA" dirty="0"/>
          </a:p>
          <a:p>
            <a:pPr>
              <a:defRPr/>
            </a:pPr>
            <a:r>
              <a:rPr lang="en-CA" dirty="0"/>
              <a:t>Students need to understand that the mid point between 0 and 1000 is 500. 500 is an important benchmark referent when estimating values between 0 – 1000.</a:t>
            </a:r>
          </a:p>
          <a:p>
            <a:pPr>
              <a:defRPr/>
            </a:pPr>
            <a:endParaRPr lang="en-CA" dirty="0">
              <a:cs typeface="Calibri"/>
            </a:endParaRPr>
          </a:p>
          <a:p>
            <a:pPr>
              <a:defRPr/>
            </a:pPr>
            <a:endParaRPr lang="en-CA" dirty="0">
              <a:cs typeface="Calibri"/>
            </a:endParaRPr>
          </a:p>
        </p:txBody>
      </p:sp>
    </p:spTree>
    <p:extLst>
      <p:ext uri="{BB962C8B-B14F-4D97-AF65-F5344CB8AC3E}">
        <p14:creationId xmlns:p14="http://schemas.microsoft.com/office/powerpoint/2010/main" val="138086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cs typeface="Calibri"/>
              </a:rPr>
              <a:t>Source: </a:t>
            </a:r>
            <a:r>
              <a:rPr lang="en-CA" dirty="0">
                <a:hlinkClick r:id="rId3"/>
              </a:rPr>
              <a:t>https://www.scholastic.com/parents/school-success/learning-toolkit-blog/number-lines.html</a:t>
            </a:r>
            <a:endParaRPr lang="en-CA" dirty="0">
              <a:cs typeface="Calibri"/>
            </a:endParaRPr>
          </a:p>
          <a:p>
            <a:pPr>
              <a:defRPr/>
            </a:pPr>
            <a:endParaRPr lang="en-CA" dirty="0">
              <a:cs typeface="Calibri"/>
            </a:endParaRPr>
          </a:p>
          <a:p>
            <a:pPr>
              <a:defRPr/>
            </a:pPr>
            <a:r>
              <a:rPr lang="en-CA" dirty="0"/>
              <a:t>Students have now experienced finding the midpoint for 100 and 1000. Can they now find the </a:t>
            </a:r>
            <a:r>
              <a:rPr lang="en-CA" dirty="0" err="1"/>
              <a:t>mindpoint</a:t>
            </a:r>
            <a:r>
              <a:rPr lang="en-CA" dirty="0"/>
              <a:t> between 0 – 500. This might be a bit more of a challenge for some. But they may be able to make connections that half of 500 is 250.</a:t>
            </a:r>
            <a:endParaRPr lang="en-US" dirty="0"/>
          </a:p>
          <a:p>
            <a:pPr>
              <a:defRPr/>
            </a:pPr>
            <a:r>
              <a:rPr lang="en-CA" dirty="0"/>
              <a:t>Duplicate this slide for each student.</a:t>
            </a:r>
            <a:endParaRPr lang="en-US" dirty="0">
              <a:cs typeface="Calibri"/>
            </a:endParaRPr>
          </a:p>
          <a:p>
            <a:pPr>
              <a:defRPr/>
            </a:pPr>
            <a:r>
              <a:rPr lang="en-CA" dirty="0"/>
              <a:t>Can they find the middle? </a:t>
            </a:r>
            <a:endParaRPr lang="en-US" dirty="0"/>
          </a:p>
          <a:p>
            <a:pPr>
              <a:defRPr/>
            </a:pPr>
            <a:r>
              <a:rPr lang="en-CA" dirty="0"/>
              <a:t>What number might it be?</a:t>
            </a:r>
            <a:endParaRPr lang="en-US" dirty="0"/>
          </a:p>
          <a:p>
            <a:pPr>
              <a:defRPr/>
            </a:pPr>
            <a:r>
              <a:rPr lang="en-CA" dirty="0"/>
              <a:t>Can they provide a reasonable answer.</a:t>
            </a:r>
            <a:endParaRPr lang="en-US" dirty="0"/>
          </a:p>
          <a:p>
            <a:pPr>
              <a:defRPr/>
            </a:pPr>
            <a:endParaRPr lang="en-CA" dirty="0"/>
          </a:p>
          <a:p>
            <a:pPr>
              <a:defRPr/>
            </a:pPr>
            <a:r>
              <a:rPr lang="en-CA" dirty="0"/>
              <a:t>Students need to understand that the mid point between 0 and 500 is 250. 250 is an important benchmark referent when estimating values between 0 – 500.</a:t>
            </a:r>
          </a:p>
          <a:p>
            <a:pPr>
              <a:defRPr/>
            </a:pPr>
            <a:endParaRPr lang="en-CA" dirty="0">
              <a:cs typeface="Calibri"/>
            </a:endParaRPr>
          </a:p>
        </p:txBody>
      </p:sp>
    </p:spTree>
    <p:extLst>
      <p:ext uri="{BB962C8B-B14F-4D97-AF65-F5344CB8AC3E}">
        <p14:creationId xmlns:p14="http://schemas.microsoft.com/office/powerpoint/2010/main" val="1849286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Source: </a:t>
            </a:r>
            <a:r>
              <a:rPr lang="en-CA">
                <a:hlinkClick r:id="rId3"/>
              </a:rPr>
              <a:t>https://www.scholastic.com/parents/school-success/learning-toolkit-blog/number-lines.html</a:t>
            </a:r>
            <a:endParaRPr lang="en-CA">
              <a:cs typeface="Calibri"/>
            </a:endParaRPr>
          </a:p>
          <a:p>
            <a:pPr>
              <a:defRPr/>
            </a:pPr>
            <a:endParaRPr lang="en-CA">
              <a:cs typeface="Calibri"/>
            </a:endParaRPr>
          </a:p>
          <a:p>
            <a:pPr>
              <a:defRPr/>
            </a:pPr>
            <a:r>
              <a:rPr lang="en-CA">
                <a:cs typeface="Calibri"/>
              </a:rPr>
              <a:t>Do students notice the yellow dot is  about be half way between 0  and the red. At this point, this is DISCUSSION only.</a:t>
            </a:r>
          </a:p>
          <a:p>
            <a:pPr>
              <a:defRPr/>
            </a:pPr>
            <a:r>
              <a:rPr lang="en-CA">
                <a:cs typeface="Calibri"/>
              </a:rPr>
              <a:t>Can students make a connection that the red dot is 50 and the yellow dot is approx. At 25. Another important benchmark for estimating within 100.</a:t>
            </a:r>
          </a:p>
          <a:p>
            <a:pPr>
              <a:defRPr/>
            </a:pPr>
            <a:endParaRPr lang="en-CA">
              <a:cs typeface="Calibri"/>
            </a:endParaRPr>
          </a:p>
          <a:p>
            <a:pPr>
              <a:defRPr/>
            </a:pPr>
            <a:endParaRPr lang="en-CA">
              <a:cs typeface="Calibri"/>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1440780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Source: </a:t>
            </a:r>
            <a:r>
              <a:rPr lang="en-CA">
                <a:hlinkClick r:id="rId3"/>
              </a:rPr>
              <a:t>https://www.scholastic.com/parents/school-success/learning-toolkit-blog/number-lines.html</a:t>
            </a:r>
            <a:endParaRPr lang="en-CA">
              <a:cs typeface="Calibri"/>
            </a:endParaRPr>
          </a:p>
          <a:p>
            <a:pPr>
              <a:defRPr/>
            </a:pPr>
            <a:endParaRPr lang="en-CA">
              <a:cs typeface="Calibri"/>
            </a:endParaRPr>
          </a:p>
          <a:p>
            <a:pPr>
              <a:defRPr/>
            </a:pPr>
            <a:r>
              <a:rPr lang="en-CA">
                <a:cs typeface="Calibri"/>
              </a:rPr>
              <a:t>Continue with the discussion.</a:t>
            </a:r>
          </a:p>
          <a:p>
            <a:pPr>
              <a:defRPr/>
            </a:pPr>
            <a:r>
              <a:rPr lang="en-CA">
                <a:cs typeface="Calibri"/>
              </a:rPr>
              <a:t>Do students now notice that the greeen dot is mid way between the red 50 dot and 100.  Have the students noticed that each intersecting line are at intervals of 10? How can they determine the value of the green dot?</a:t>
            </a:r>
          </a:p>
          <a:p>
            <a:pPr>
              <a:defRPr/>
            </a:pPr>
            <a:endParaRPr lang="en-CA">
              <a:cs typeface="Calibri"/>
            </a:endParaRPr>
          </a:p>
        </p:txBody>
      </p:sp>
    </p:spTree>
    <p:extLst>
      <p:ext uri="{BB962C8B-B14F-4D97-AF65-F5344CB8AC3E}">
        <p14:creationId xmlns:p14="http://schemas.microsoft.com/office/powerpoint/2010/main" val="2991273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4</a:t>
            </a:fld>
            <a:endParaRPr lang="en-US"/>
          </a:p>
        </p:txBody>
      </p:sp>
    </p:spTree>
    <p:extLst>
      <p:ext uri="{BB962C8B-B14F-4D97-AF65-F5344CB8AC3E}">
        <p14:creationId xmlns:p14="http://schemas.microsoft.com/office/powerpoint/2010/main" val="2922698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Source: </a:t>
            </a:r>
            <a:r>
              <a:rPr lang="en-CA">
                <a:hlinkClick r:id="rId3"/>
              </a:rPr>
              <a:t>https://www.scholastic.com/parents/school-success/learning-toolkit-blog/number-lines.html</a:t>
            </a:r>
            <a:endParaRPr lang="en-CA">
              <a:cs typeface="Calibri"/>
            </a:endParaRPr>
          </a:p>
          <a:p>
            <a:pPr>
              <a:defRPr/>
            </a:pPr>
            <a:endParaRPr lang="en-CA">
              <a:cs typeface="Calibri"/>
            </a:endParaRPr>
          </a:p>
          <a:p>
            <a:pPr>
              <a:defRPr/>
            </a:pPr>
            <a:r>
              <a:rPr lang="en-CA">
                <a:cs typeface="Calibri"/>
              </a:rPr>
              <a:t>Duplicate this slide for each student. This will show their understanding of the task thusfar. Can they determine the correct values? Can they justify or reason why they are the number that they are.</a:t>
            </a:r>
          </a:p>
        </p:txBody>
      </p:sp>
    </p:spTree>
    <p:extLst>
      <p:ext uri="{BB962C8B-B14F-4D97-AF65-F5344CB8AC3E}">
        <p14:creationId xmlns:p14="http://schemas.microsoft.com/office/powerpoint/2010/main" val="3481560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Source: </a:t>
            </a:r>
            <a:r>
              <a:rPr lang="en-CA">
                <a:hlinkClick r:id="rId3"/>
              </a:rPr>
              <a:t>https://www.scholastic.com/parents/school-success/learning-toolkit-blog/number-lines.html</a:t>
            </a:r>
            <a:endParaRPr lang="en-CA">
              <a:cs typeface="Calibri"/>
            </a:endParaRPr>
          </a:p>
          <a:p>
            <a:pPr>
              <a:defRPr/>
            </a:pPr>
            <a:endParaRPr lang="en-CA">
              <a:cs typeface="Calibri"/>
            </a:endParaRPr>
          </a:p>
          <a:p>
            <a:pPr>
              <a:defRPr/>
            </a:pPr>
            <a:r>
              <a:rPr lang="en-CA">
                <a:cs typeface="Calibri"/>
              </a:rPr>
              <a:t>Duplicate this slide for each student. Follow the same directions from the previous slide.</a:t>
            </a:r>
          </a:p>
          <a:p>
            <a:pPr>
              <a:defRPr/>
            </a:pPr>
            <a:endParaRPr lang="en-CA">
              <a:cs typeface="Calibri"/>
            </a:endParaRPr>
          </a:p>
        </p:txBody>
      </p:sp>
    </p:spTree>
    <p:extLst>
      <p:ext uri="{BB962C8B-B14F-4D97-AF65-F5344CB8AC3E}">
        <p14:creationId xmlns:p14="http://schemas.microsoft.com/office/powerpoint/2010/main" val="1007575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Source: </a:t>
            </a:r>
            <a:r>
              <a:rPr lang="en-CA">
                <a:hlinkClick r:id="rId3"/>
              </a:rPr>
              <a:t>https://www.scholastic.com/parents/school-success/learning-toolkit-blog/number-lines.html</a:t>
            </a:r>
            <a:endParaRPr lang="en-CA">
              <a:cs typeface="Calibri"/>
            </a:endParaRPr>
          </a:p>
          <a:p>
            <a:pPr>
              <a:defRPr/>
            </a:pPr>
            <a:endParaRPr lang="en-CA">
              <a:cs typeface="Calibri"/>
            </a:endParaRPr>
          </a:p>
          <a:p>
            <a:pPr>
              <a:defRPr/>
            </a:pPr>
            <a:r>
              <a:rPr lang="en-CA">
                <a:cs typeface="Calibri"/>
              </a:rPr>
              <a:t>Can students compare and connect the simlarities and differences between the two visual representations?  Can they make a connection that the dots are all at BENCHMARK representations.</a:t>
            </a:r>
          </a:p>
        </p:txBody>
      </p:sp>
    </p:spTree>
    <p:extLst>
      <p:ext uri="{BB962C8B-B14F-4D97-AF65-F5344CB8AC3E}">
        <p14:creationId xmlns:p14="http://schemas.microsoft.com/office/powerpoint/2010/main" val="2006583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p:txBody>
      </p:sp>
    </p:spTree>
    <p:extLst>
      <p:ext uri="{BB962C8B-B14F-4D97-AF65-F5344CB8AC3E}">
        <p14:creationId xmlns:p14="http://schemas.microsoft.com/office/powerpoint/2010/main" val="1321169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t>This could be an asynchronous activity. If See Saw or Google Classroom are digital platforms, copy this slide into that platform.</a:t>
            </a:r>
            <a:endParaRPr lang="en-US" dirty="0"/>
          </a:p>
          <a:p>
            <a:pPr>
              <a:defRPr/>
            </a:pPr>
            <a:endParaRPr lang="en-CA" dirty="0">
              <a:cs typeface="Calibri"/>
            </a:endParaRPr>
          </a:p>
          <a:p>
            <a:pPr>
              <a:defRPr/>
            </a:pPr>
            <a:r>
              <a:rPr lang="en-CA" dirty="0"/>
              <a:t>These could be assigned to students as asynchronous work, to be submitted for teacher feedback.</a:t>
            </a:r>
            <a:endParaRPr lang="en-CA" dirty="0">
              <a:cs typeface="Calibri"/>
            </a:endParaRPr>
          </a:p>
          <a:p>
            <a:pPr>
              <a:defRPr/>
            </a:pPr>
            <a:r>
              <a:rPr lang="en-CA" dirty="0"/>
              <a:t>What to watch for:</a:t>
            </a:r>
            <a:endParaRPr lang="en-CA" dirty="0">
              <a:cs typeface="Calibri"/>
            </a:endParaRPr>
          </a:p>
          <a:p>
            <a:pPr>
              <a:defRPr/>
            </a:pPr>
            <a:r>
              <a:rPr lang="en-CA" dirty="0">
                <a:cs typeface="Calibri"/>
              </a:rPr>
              <a:t>Can the student</a:t>
            </a:r>
          </a:p>
          <a:p>
            <a:pPr marL="174698" indent="-174698">
              <a:buFont typeface="Arial"/>
              <a:buChar char="•"/>
              <a:defRPr/>
            </a:pPr>
            <a:r>
              <a:rPr lang="en-CA" dirty="0"/>
              <a:t>count by 2s </a:t>
            </a:r>
            <a:endParaRPr lang="en-CA" dirty="0">
              <a:cs typeface="Calibri"/>
            </a:endParaRPr>
          </a:p>
          <a:p>
            <a:pPr marL="640559" lvl="1" indent="-174698">
              <a:buFont typeface="Arial"/>
              <a:buChar char="•"/>
              <a:defRPr/>
            </a:pPr>
            <a:r>
              <a:rPr lang="en-CA" dirty="0"/>
              <a:t> forward on the multiple </a:t>
            </a:r>
            <a:endParaRPr lang="en-CA" dirty="0">
              <a:cs typeface="Calibri"/>
            </a:endParaRPr>
          </a:p>
          <a:p>
            <a:pPr marL="640559" lvl="1" indent="-174698">
              <a:buFont typeface="Arial"/>
              <a:buChar char="•"/>
              <a:defRPr/>
            </a:pPr>
            <a:r>
              <a:rPr lang="en-CA" dirty="0"/>
              <a:t> forward off the multiple </a:t>
            </a:r>
            <a:endParaRPr lang="en-CA" dirty="0">
              <a:cs typeface="Calibri"/>
            </a:endParaRPr>
          </a:p>
          <a:p>
            <a:pPr marL="640559" lvl="1" indent="-174698">
              <a:buFont typeface="Arial"/>
              <a:buChar char="•"/>
              <a:defRPr/>
            </a:pPr>
            <a:r>
              <a:rPr lang="en-CA" dirty="0"/>
              <a:t> backward on the multiple </a:t>
            </a:r>
            <a:endParaRPr lang="en-CA" dirty="0">
              <a:cs typeface="Calibri"/>
            </a:endParaRPr>
          </a:p>
          <a:p>
            <a:pPr marL="640559" lvl="1" indent="-174698">
              <a:buFont typeface="Arial"/>
              <a:buChar char="•"/>
              <a:defRPr/>
            </a:pPr>
            <a:endParaRPr lang="en-CA" dirty="0"/>
          </a:p>
          <a:p>
            <a:pPr marL="174698" indent="-174698">
              <a:buFont typeface="Arial"/>
              <a:buChar char="•"/>
              <a:defRPr/>
            </a:pPr>
            <a:endParaRPr lang="en-CA" dirty="0">
              <a:cs typeface="Calibri" panose="020F0502020204030204"/>
            </a:endParaRPr>
          </a:p>
          <a:p>
            <a:pPr marL="174698" indent="-174698">
              <a:buFont typeface="Arial"/>
              <a:buChar char="•"/>
              <a:defRPr/>
            </a:pPr>
            <a:endParaRPr lang="en-CA" dirty="0">
              <a:cs typeface="Calibri" panose="020F0502020204030204"/>
            </a:endParaRPr>
          </a:p>
          <a:p>
            <a:pPr>
              <a:defRPr/>
            </a:pPr>
            <a:endParaRPr lang="en-CA" dirty="0">
              <a:cs typeface="Calibri" panose="020F0502020204030204"/>
            </a:endParaRPr>
          </a:p>
        </p:txBody>
      </p:sp>
    </p:spTree>
    <p:extLst>
      <p:ext uri="{BB962C8B-B14F-4D97-AF65-F5344CB8AC3E}">
        <p14:creationId xmlns:p14="http://schemas.microsoft.com/office/powerpoint/2010/main" val="3020549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t>This could be an asynchronous activity. If See Saw or Google Classroom are digital platforms, copy this slide into that platform.</a:t>
            </a:r>
            <a:endParaRPr lang="en-US" dirty="0"/>
          </a:p>
          <a:p>
            <a:pPr>
              <a:defRPr/>
            </a:pPr>
            <a:endParaRPr lang="en-CA" dirty="0">
              <a:cs typeface="Calibri"/>
            </a:endParaRPr>
          </a:p>
          <a:p>
            <a:pPr>
              <a:defRPr/>
            </a:pPr>
            <a:r>
              <a:rPr lang="en-CA" dirty="0"/>
              <a:t>These could be assigned to students as asynchronous work, to be submitted for teacher feedback.</a:t>
            </a:r>
            <a:endParaRPr lang="en-CA" dirty="0">
              <a:cs typeface="Calibri"/>
            </a:endParaRPr>
          </a:p>
          <a:p>
            <a:pPr>
              <a:defRPr/>
            </a:pPr>
            <a:r>
              <a:rPr lang="en-CA" dirty="0"/>
              <a:t>What to watch for:</a:t>
            </a:r>
            <a:endParaRPr lang="en-CA" dirty="0">
              <a:cs typeface="Calibri"/>
            </a:endParaRPr>
          </a:p>
          <a:p>
            <a:pPr>
              <a:defRPr/>
            </a:pPr>
            <a:r>
              <a:rPr lang="en-CA" dirty="0">
                <a:cs typeface="Calibri"/>
              </a:rPr>
              <a:t>Can the student</a:t>
            </a:r>
          </a:p>
          <a:p>
            <a:pPr marL="174698" indent="-174698">
              <a:buFont typeface="Arial"/>
              <a:buChar char="•"/>
              <a:defRPr/>
            </a:pPr>
            <a:r>
              <a:rPr lang="en-CA" dirty="0"/>
              <a:t>count by 10s </a:t>
            </a:r>
            <a:endParaRPr lang="en-CA" dirty="0">
              <a:cs typeface="Calibri" panose="020F0502020204030204"/>
            </a:endParaRPr>
          </a:p>
          <a:p>
            <a:pPr marL="640559" lvl="1" indent="-174698">
              <a:buFont typeface="Arial"/>
              <a:buChar char="•"/>
              <a:defRPr/>
            </a:pPr>
            <a:r>
              <a:rPr lang="en-CA" dirty="0"/>
              <a:t>forward on the multiple </a:t>
            </a:r>
            <a:endParaRPr lang="en-CA" dirty="0">
              <a:cs typeface="Calibri" panose="020F0502020204030204"/>
            </a:endParaRPr>
          </a:p>
          <a:p>
            <a:pPr marL="640559" lvl="1" indent="-174698">
              <a:buFont typeface="Arial"/>
              <a:buChar char="•"/>
              <a:defRPr/>
            </a:pPr>
            <a:r>
              <a:rPr lang="en-CA" dirty="0"/>
              <a:t>forward off the multiple </a:t>
            </a:r>
            <a:endParaRPr lang="en-CA" dirty="0">
              <a:cs typeface="Calibri" panose="020F0502020204030204"/>
            </a:endParaRPr>
          </a:p>
          <a:p>
            <a:pPr marL="640559" lvl="1" indent="-174698">
              <a:buFont typeface="Arial"/>
              <a:buChar char="•"/>
              <a:defRPr/>
            </a:pPr>
            <a:r>
              <a:rPr lang="en-CA" dirty="0"/>
              <a:t> backward on the multiple </a:t>
            </a:r>
            <a:endParaRPr lang="en-CA" dirty="0">
              <a:cs typeface="Calibri" panose="020F0502020204030204"/>
            </a:endParaRPr>
          </a:p>
          <a:p>
            <a:pPr marL="640559" lvl="1" indent="-174698">
              <a:buFont typeface="Arial"/>
              <a:buChar char="•"/>
              <a:defRPr/>
            </a:pPr>
            <a:endParaRPr lang="en-CA" dirty="0"/>
          </a:p>
          <a:p>
            <a:pPr marL="174698" indent="-174698">
              <a:buFont typeface="Arial"/>
              <a:buChar char="•"/>
              <a:defRPr/>
            </a:pPr>
            <a:r>
              <a:rPr lang="en-CA" dirty="0"/>
              <a:t>count by 5s </a:t>
            </a:r>
            <a:endParaRPr lang="en-CA" dirty="0">
              <a:cs typeface="Calibri" panose="020F0502020204030204"/>
            </a:endParaRPr>
          </a:p>
          <a:p>
            <a:pPr marL="640559" lvl="1" indent="-174698">
              <a:buFont typeface="Arial"/>
              <a:buChar char="•"/>
              <a:defRPr/>
            </a:pPr>
            <a:r>
              <a:rPr lang="en-CA" dirty="0"/>
              <a:t>forward on the multiple </a:t>
            </a:r>
            <a:endParaRPr lang="en-CA" dirty="0">
              <a:cs typeface="Calibri" panose="020F0502020204030204"/>
            </a:endParaRPr>
          </a:p>
          <a:p>
            <a:pPr marL="640559" lvl="1" indent="-174698">
              <a:buFont typeface="Arial"/>
              <a:buChar char="•"/>
              <a:defRPr/>
            </a:pPr>
            <a:r>
              <a:rPr lang="en-CA" dirty="0"/>
              <a:t> backward on the multiple </a:t>
            </a:r>
            <a:endParaRPr lang="en-CA" dirty="0">
              <a:cs typeface="Calibri" panose="020F0502020204030204"/>
            </a:endParaRPr>
          </a:p>
          <a:p>
            <a:pPr marL="640559" lvl="1" indent="-174698">
              <a:buFont typeface="Arial"/>
              <a:buChar char="•"/>
              <a:defRPr/>
            </a:pPr>
            <a:endParaRPr lang="en-CA" dirty="0"/>
          </a:p>
          <a:p>
            <a:pPr marL="174698" indent="-174698">
              <a:buFont typeface="Arial"/>
              <a:buChar char="•"/>
              <a:defRPr/>
            </a:pPr>
            <a:r>
              <a:rPr lang="en-CA" dirty="0"/>
              <a:t>count by 3s </a:t>
            </a:r>
            <a:endParaRPr lang="en-CA" dirty="0">
              <a:cs typeface="Calibri" panose="020F0502020204030204"/>
            </a:endParaRPr>
          </a:p>
          <a:p>
            <a:pPr marL="640559" lvl="1" indent="-174698">
              <a:buFont typeface="Arial"/>
              <a:buChar char="•"/>
              <a:defRPr/>
            </a:pPr>
            <a:r>
              <a:rPr lang="en-CA" dirty="0"/>
              <a:t> forward on the multiple </a:t>
            </a:r>
            <a:endParaRPr lang="en-CA" dirty="0">
              <a:cs typeface="Calibri" panose="020F0502020204030204"/>
            </a:endParaRPr>
          </a:p>
          <a:p>
            <a:pPr marL="174698" indent="-174698">
              <a:buFont typeface="Arial"/>
              <a:buChar char="•"/>
              <a:defRPr/>
            </a:pPr>
            <a:endParaRPr lang="en-CA" dirty="0">
              <a:cs typeface="Calibri" panose="020F0502020204030204"/>
            </a:endParaRPr>
          </a:p>
          <a:p>
            <a:pPr marL="174698" indent="-174698">
              <a:buFont typeface="Arial"/>
              <a:buChar char="•"/>
              <a:defRPr/>
            </a:pPr>
            <a:r>
              <a:rPr lang="en-CA" dirty="0"/>
              <a:t> count by 4s </a:t>
            </a:r>
            <a:endParaRPr lang="en-CA" dirty="0">
              <a:cs typeface="Calibri" panose="020F0502020204030204"/>
            </a:endParaRPr>
          </a:p>
          <a:p>
            <a:pPr marL="640559" lvl="1" indent="-174698">
              <a:buFont typeface="Arial"/>
              <a:buChar char="•"/>
              <a:defRPr/>
            </a:pPr>
            <a:r>
              <a:rPr lang="en-CA" dirty="0"/>
              <a:t> forward on the multiple</a:t>
            </a:r>
            <a:endParaRPr lang="en-CA" dirty="0">
              <a:cs typeface="Calibri" panose="020F0502020204030204"/>
            </a:endParaRPr>
          </a:p>
          <a:p>
            <a:pPr>
              <a:defRPr/>
            </a:pPr>
            <a:endParaRPr lang="en-CA" dirty="0">
              <a:cs typeface="Calibri" panose="020F0502020204030204"/>
            </a:endParaRPr>
          </a:p>
        </p:txBody>
      </p:sp>
    </p:spTree>
    <p:extLst>
      <p:ext uri="{BB962C8B-B14F-4D97-AF65-F5344CB8AC3E}">
        <p14:creationId xmlns:p14="http://schemas.microsoft.com/office/powerpoint/2010/main" val="500560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t>This could be an asynchronous activity. If See Saw or Google Classroom are digital platforms, copy this slide into that platform.</a:t>
            </a:r>
            <a:endParaRPr lang="en-US" dirty="0"/>
          </a:p>
          <a:p>
            <a:pPr>
              <a:defRPr/>
            </a:pPr>
            <a:endParaRPr lang="en-CA" dirty="0">
              <a:cs typeface="Calibri"/>
            </a:endParaRPr>
          </a:p>
          <a:p>
            <a:pPr>
              <a:defRPr/>
            </a:pPr>
            <a:r>
              <a:rPr lang="en-CA" dirty="0"/>
              <a:t>These could be assigned to students as asynchronous work, to be submitted for teacher feedback.</a:t>
            </a:r>
            <a:endParaRPr lang="en-CA" dirty="0">
              <a:cs typeface="Calibri"/>
            </a:endParaRPr>
          </a:p>
          <a:p>
            <a:pPr>
              <a:defRPr/>
            </a:pPr>
            <a:r>
              <a:rPr lang="en-CA" dirty="0"/>
              <a:t>What to watch for:</a:t>
            </a:r>
            <a:endParaRPr lang="en-CA" dirty="0">
              <a:cs typeface="Calibri"/>
            </a:endParaRPr>
          </a:p>
          <a:p>
            <a:pPr>
              <a:defRPr/>
            </a:pPr>
            <a:r>
              <a:rPr lang="en-CA" dirty="0">
                <a:cs typeface="Calibri"/>
              </a:rPr>
              <a:t>Can the student</a:t>
            </a:r>
          </a:p>
          <a:p>
            <a:pPr marL="174698" indent="-174698">
              <a:buFont typeface="Arial"/>
              <a:buChar char="•"/>
              <a:defRPr/>
            </a:pPr>
            <a:r>
              <a:rPr lang="en-CA" dirty="0"/>
              <a:t>count by 5s </a:t>
            </a:r>
            <a:endParaRPr lang="en-CA" dirty="0">
              <a:cs typeface="Calibri" panose="020F0502020204030204"/>
            </a:endParaRPr>
          </a:p>
          <a:p>
            <a:pPr marL="640559" lvl="1" indent="-174698">
              <a:buFont typeface="Arial"/>
              <a:buChar char="•"/>
              <a:defRPr/>
            </a:pPr>
            <a:r>
              <a:rPr lang="en-CA" dirty="0"/>
              <a:t>forward on the multiple </a:t>
            </a:r>
            <a:endParaRPr lang="en-CA" dirty="0">
              <a:cs typeface="Calibri" panose="020F0502020204030204"/>
            </a:endParaRPr>
          </a:p>
          <a:p>
            <a:pPr marL="640559" lvl="1" indent="-174698">
              <a:buFont typeface="Arial"/>
              <a:buChar char="•"/>
              <a:defRPr/>
            </a:pPr>
            <a:r>
              <a:rPr lang="en-CA" dirty="0"/>
              <a:t> backward on the multiple </a:t>
            </a:r>
            <a:endParaRPr lang="en-CA" dirty="0">
              <a:cs typeface="Calibri" panose="020F0502020204030204"/>
            </a:endParaRPr>
          </a:p>
          <a:p>
            <a:pPr marL="640559" lvl="1" indent="-174698">
              <a:buFont typeface="Arial"/>
              <a:buChar char="•"/>
              <a:defRPr/>
            </a:pPr>
            <a:endParaRPr lang="en-CA" dirty="0"/>
          </a:p>
          <a:p>
            <a:pPr marL="174698" indent="-174698">
              <a:buFont typeface="Arial"/>
              <a:buChar char="•"/>
              <a:defRPr/>
            </a:pPr>
            <a:endParaRPr lang="en-CA" dirty="0">
              <a:cs typeface="Calibri" panose="020F0502020204030204"/>
            </a:endParaRPr>
          </a:p>
          <a:p>
            <a:pPr>
              <a:defRPr/>
            </a:pPr>
            <a:endParaRPr lang="en-CA" dirty="0">
              <a:cs typeface="Calibri" panose="020F0502020204030204"/>
            </a:endParaRPr>
          </a:p>
        </p:txBody>
      </p:sp>
    </p:spTree>
    <p:extLst>
      <p:ext uri="{BB962C8B-B14F-4D97-AF65-F5344CB8AC3E}">
        <p14:creationId xmlns:p14="http://schemas.microsoft.com/office/powerpoint/2010/main" val="1649051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t>This could be an asynchronous activity. If See Saw or Google Classroom are digital platforms, copy this slide into that platform.</a:t>
            </a:r>
            <a:endParaRPr lang="en-US" dirty="0"/>
          </a:p>
          <a:p>
            <a:pPr>
              <a:defRPr/>
            </a:pPr>
            <a:endParaRPr lang="en-CA" dirty="0">
              <a:cs typeface="Calibri"/>
            </a:endParaRPr>
          </a:p>
          <a:p>
            <a:pPr>
              <a:defRPr/>
            </a:pPr>
            <a:r>
              <a:rPr lang="en-CA" dirty="0"/>
              <a:t>These could be assigned to students as asynchronous work, to be submitted for teacher feedback.</a:t>
            </a:r>
            <a:endParaRPr lang="en-CA" dirty="0">
              <a:cs typeface="Calibri"/>
            </a:endParaRPr>
          </a:p>
          <a:p>
            <a:pPr>
              <a:defRPr/>
            </a:pPr>
            <a:r>
              <a:rPr lang="en-CA" dirty="0"/>
              <a:t>What to watch for:</a:t>
            </a:r>
            <a:endParaRPr lang="en-CA" dirty="0">
              <a:cs typeface="Calibri"/>
            </a:endParaRPr>
          </a:p>
          <a:p>
            <a:pPr>
              <a:defRPr/>
            </a:pPr>
            <a:r>
              <a:rPr lang="en-CA" dirty="0">
                <a:cs typeface="Calibri"/>
              </a:rPr>
              <a:t>Can the student:</a:t>
            </a:r>
          </a:p>
          <a:p>
            <a:pPr marL="174698" indent="-174698">
              <a:buFont typeface="Arial"/>
              <a:buChar char="•"/>
              <a:defRPr/>
            </a:pPr>
            <a:r>
              <a:rPr lang="en-CA" dirty="0"/>
              <a:t>count by 3s </a:t>
            </a:r>
            <a:endParaRPr lang="en-CA" dirty="0">
              <a:cs typeface="Calibri" panose="020F0502020204030204"/>
            </a:endParaRPr>
          </a:p>
          <a:p>
            <a:pPr marL="640559" lvl="1" indent="-174698">
              <a:buFont typeface="Arial"/>
              <a:buChar char="•"/>
              <a:defRPr/>
            </a:pPr>
            <a:r>
              <a:rPr lang="en-CA" dirty="0"/>
              <a:t> forward on the multiple </a:t>
            </a:r>
            <a:endParaRPr lang="en-CA" dirty="0">
              <a:cs typeface="Calibri" panose="020F0502020204030204"/>
            </a:endParaRPr>
          </a:p>
          <a:p>
            <a:pPr marL="174698" indent="-174698">
              <a:buFont typeface="Arial"/>
              <a:buChar char="•"/>
              <a:defRPr/>
            </a:pPr>
            <a:endParaRPr lang="en-CA" dirty="0">
              <a:cs typeface="Calibri" panose="020F0502020204030204"/>
            </a:endParaRPr>
          </a:p>
          <a:p>
            <a:pPr marL="174698" indent="-174698">
              <a:buFont typeface="Arial"/>
              <a:buChar char="•"/>
              <a:defRPr/>
            </a:pPr>
            <a:r>
              <a:rPr lang="en-CA" dirty="0"/>
              <a:t> count by 4s </a:t>
            </a:r>
            <a:endParaRPr lang="en-CA" dirty="0">
              <a:cs typeface="Calibri" panose="020F0502020204030204"/>
            </a:endParaRPr>
          </a:p>
          <a:p>
            <a:pPr marL="640559" lvl="1" indent="-174698">
              <a:buFont typeface="Arial"/>
              <a:buChar char="•"/>
              <a:defRPr/>
            </a:pPr>
            <a:r>
              <a:rPr lang="en-CA" dirty="0"/>
              <a:t> forward on the multiple</a:t>
            </a:r>
            <a:endParaRPr lang="en-CA" dirty="0">
              <a:cs typeface="Calibri" panose="020F0502020204030204"/>
            </a:endParaRPr>
          </a:p>
          <a:p>
            <a:pPr>
              <a:defRPr/>
            </a:pPr>
            <a:endParaRPr lang="en-CA" dirty="0">
              <a:cs typeface="Calibri" panose="020F0502020204030204"/>
            </a:endParaRPr>
          </a:p>
        </p:txBody>
      </p:sp>
    </p:spTree>
    <p:extLst>
      <p:ext uri="{BB962C8B-B14F-4D97-AF65-F5344CB8AC3E}">
        <p14:creationId xmlns:p14="http://schemas.microsoft.com/office/powerpoint/2010/main" val="1877676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Source: </a:t>
            </a:r>
            <a:r>
              <a:rPr lang="en-CA">
                <a:hlinkClick r:id="rId3"/>
              </a:rPr>
              <a:t>https://youtu.be/IbFrQy7T6Gs</a:t>
            </a:r>
            <a:endParaRPr lang="en-CA">
              <a:cs typeface="Calibri"/>
            </a:endParaRPr>
          </a:p>
          <a:p>
            <a:pPr>
              <a:defRPr/>
            </a:pPr>
            <a:r>
              <a:rPr lang="en-CA">
                <a:cs typeface="Calibri"/>
              </a:rPr>
              <a:t>This might be an asynchronous activity for your students to view. </a:t>
            </a:r>
            <a:r>
              <a:rPr lang="en-CA"/>
              <a:t> This is a fantastic video for explaining estimation. </a:t>
            </a:r>
            <a:endParaRPr lang="en-CA">
              <a:cs typeface="Calibri"/>
            </a:endParaRPr>
          </a:p>
          <a:p>
            <a:pPr>
              <a:defRPr/>
            </a:pPr>
            <a:endParaRPr lang="en-CA">
              <a:cs typeface="Calibri"/>
            </a:endParaRPr>
          </a:p>
        </p:txBody>
      </p:sp>
    </p:spTree>
    <p:extLst>
      <p:ext uri="{BB962C8B-B14F-4D97-AF65-F5344CB8AC3E}">
        <p14:creationId xmlns:p14="http://schemas.microsoft.com/office/powerpoint/2010/main" val="1429485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endParaRPr lang="en-CA">
              <a:cs typeface="Calibri"/>
            </a:endParaRPr>
          </a:p>
          <a:p>
            <a:pPr defTabSz="931723">
              <a:defRPr/>
            </a:pPr>
            <a:endParaRPr lang="en-CA">
              <a:cs typeface="Calibri"/>
            </a:endParaRPr>
          </a:p>
        </p:txBody>
      </p:sp>
    </p:spTree>
    <p:extLst>
      <p:ext uri="{BB962C8B-B14F-4D97-AF65-F5344CB8AC3E}">
        <p14:creationId xmlns:p14="http://schemas.microsoft.com/office/powerpoint/2010/main" val="288102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5</a:t>
            </a:fld>
            <a:endParaRPr lang="en-US"/>
          </a:p>
        </p:txBody>
      </p:sp>
    </p:spTree>
    <p:extLst>
      <p:ext uri="{BB962C8B-B14F-4D97-AF65-F5344CB8AC3E}">
        <p14:creationId xmlns:p14="http://schemas.microsoft.com/office/powerpoint/2010/main" val="3428778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dirty="0">
              <a:cs typeface="Calibri"/>
            </a:endParaRPr>
          </a:p>
        </p:txBody>
      </p:sp>
    </p:spTree>
    <p:extLst>
      <p:ext uri="{BB962C8B-B14F-4D97-AF65-F5344CB8AC3E}">
        <p14:creationId xmlns:p14="http://schemas.microsoft.com/office/powerpoint/2010/main" val="2850980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cs typeface="Calibri"/>
              </a:rPr>
              <a:t>Students should be encouraged to find the total using mental math and estimation. What kind of counting and estimation strategies are students using? </a:t>
            </a:r>
            <a:endParaRPr lang="en-US" dirty="0"/>
          </a:p>
          <a:p>
            <a:r>
              <a:rPr lang="en-CA" dirty="0">
                <a:cs typeface="Calibri" panose="020F0502020204030204"/>
              </a:rPr>
              <a:t>Ask students to estimate first before any doing any calculations. You can provide a prompt such as "Do you think there are more or less than 100, 200 </a:t>
            </a:r>
            <a:r>
              <a:rPr lang="en-CA" dirty="0" err="1">
                <a:cs typeface="Calibri" panose="020F0502020204030204"/>
              </a:rPr>
              <a:t>etc</a:t>
            </a:r>
            <a:r>
              <a:rPr lang="en-CA" dirty="0">
                <a:cs typeface="Calibri" panose="020F0502020204030204"/>
              </a:rPr>
              <a:t>?</a:t>
            </a:r>
          </a:p>
          <a:p>
            <a:r>
              <a:rPr lang="en-GB" dirty="0">
                <a:cs typeface="Calibri" panose="020F0502020204030204"/>
              </a:rPr>
              <a:t>Students could be asked to consider another possible way to count.</a:t>
            </a:r>
          </a:p>
          <a:p>
            <a:endParaRPr lang="en-GB" dirty="0">
              <a:cs typeface="Calibri" panose="020F0502020204030204"/>
            </a:endParaRPr>
          </a:p>
          <a:p>
            <a:r>
              <a:rPr lang="en-US" dirty="0"/>
              <a:t>Image source: https://search.creativecommons.org/photos/96f2da03-99b1-48af-83d8-a84088a5a186</a:t>
            </a:r>
            <a:endParaRPr lang="en-GB" dirty="0"/>
          </a:p>
          <a:p>
            <a:endParaRPr lang="en-GB" dirty="0">
              <a:cs typeface="Calibri" panose="020F0502020204030204"/>
            </a:endParaRPr>
          </a:p>
        </p:txBody>
      </p:sp>
    </p:spTree>
    <p:extLst>
      <p:ext uri="{BB962C8B-B14F-4D97-AF65-F5344CB8AC3E}">
        <p14:creationId xmlns:p14="http://schemas.microsoft.com/office/powerpoint/2010/main" val="110997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Students should be encouraged to find the total using mental math and estimation. What kind of counting and estimation strategies are students using? </a:t>
            </a:r>
            <a:endParaRPr lang="en-US"/>
          </a:p>
          <a:p>
            <a:r>
              <a:rPr lang="en-CA"/>
              <a:t>Ask students to estimate first before any doing any calculations. You can provide a prompt such as "Do you think there are more or less than 100, 200 </a:t>
            </a:r>
            <a:r>
              <a:rPr lang="en-CA" err="1"/>
              <a:t>etc</a:t>
            </a:r>
            <a:r>
              <a:rPr lang="en-CA"/>
              <a:t>?</a:t>
            </a:r>
          </a:p>
          <a:p>
            <a:endParaRPr lang="en-CA"/>
          </a:p>
          <a:p>
            <a:r>
              <a:rPr lang="en-CA">
                <a:cs typeface="Calibri"/>
              </a:rPr>
              <a:t>Image source: </a:t>
            </a:r>
            <a:r>
              <a:rPr lang="en-CA">
                <a:hlinkClick r:id="rId3"/>
              </a:rPr>
              <a:t>https://search.creativecommons.org/photos/9b83ed65-e3c4-49c1-95f8-b443d6a1ff47</a:t>
            </a:r>
            <a:endParaRPr lang="en-CA">
              <a:cs typeface="Calibri"/>
            </a:endParaRPr>
          </a:p>
          <a:p>
            <a:endParaRPr lang="en-CA">
              <a:cs typeface="Calibri"/>
            </a:endParaRPr>
          </a:p>
          <a:p>
            <a:endParaRPr lang="en-GB">
              <a:cs typeface="Calibri" panose="020F0502020204030204"/>
            </a:endParaRPr>
          </a:p>
          <a:p>
            <a:endParaRPr lang="en-CA">
              <a:cs typeface="Calibri" panose="020F0502020204030204"/>
            </a:endParaRPr>
          </a:p>
        </p:txBody>
      </p:sp>
    </p:spTree>
    <p:extLst>
      <p:ext uri="{BB962C8B-B14F-4D97-AF65-F5344CB8AC3E}">
        <p14:creationId xmlns:p14="http://schemas.microsoft.com/office/powerpoint/2010/main" val="2049607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Students should be encouraged to find the total using mental math and estimation. What kind of counting and estimation strategies are students using? </a:t>
            </a:r>
            <a:endParaRPr lang="en-US"/>
          </a:p>
          <a:p>
            <a:r>
              <a:rPr lang="en-CA"/>
              <a:t>Ask students to estimate first before any doing any calculations. You can provide a prompt such as "Do you think there are more or less than 100, 200 </a:t>
            </a:r>
            <a:r>
              <a:rPr lang="en-CA" err="1"/>
              <a:t>etc</a:t>
            </a:r>
            <a:r>
              <a:rPr lang="en-CA"/>
              <a:t>?</a:t>
            </a:r>
          </a:p>
          <a:p>
            <a:endParaRPr lang="en-CA"/>
          </a:p>
          <a:p>
            <a:r>
              <a:rPr lang="en-CA">
                <a:cs typeface="Calibri"/>
              </a:rPr>
              <a:t>Image source: </a:t>
            </a:r>
            <a:r>
              <a:rPr lang="en-CA">
                <a:hlinkClick r:id="rId3"/>
              </a:rPr>
              <a:t>https://www.google.com/search?q=box%20of%20crackers&amp;tbm=isch&amp;tbs=il%3Acl#imgrc=kh9hL6cQniLLAM</a:t>
            </a:r>
            <a:endParaRPr lang="en-CA">
              <a:cs typeface="Calibri"/>
            </a:endParaRPr>
          </a:p>
          <a:p>
            <a:endParaRPr lang="en-CA">
              <a:cs typeface="Calibri"/>
            </a:endParaRPr>
          </a:p>
        </p:txBody>
      </p:sp>
    </p:spTree>
    <p:extLst>
      <p:ext uri="{BB962C8B-B14F-4D97-AF65-F5344CB8AC3E}">
        <p14:creationId xmlns:p14="http://schemas.microsoft.com/office/powerpoint/2010/main" val="811467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defTabSz="931723">
              <a:defRPr/>
            </a:pPr>
            <a:endParaRPr lang="en-CA">
              <a:cs typeface="Calibri"/>
            </a:endParaRPr>
          </a:p>
          <a:p>
            <a:endParaRPr/>
          </a:p>
        </p:txBody>
      </p:sp>
    </p:spTree>
    <p:extLst>
      <p:ext uri="{BB962C8B-B14F-4D97-AF65-F5344CB8AC3E}">
        <p14:creationId xmlns:p14="http://schemas.microsoft.com/office/powerpoint/2010/main" val="1875568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Image Source: </a:t>
            </a:r>
            <a:r>
              <a:rPr lang="en-CA">
                <a:hlinkClick r:id="rId3"/>
              </a:rPr>
              <a:t>https://estimation180.com/day-25/</a:t>
            </a:r>
            <a:endParaRPr lang="en-US">
              <a:cs typeface="Calibri" panose="020F0502020204030204"/>
            </a:endParaRPr>
          </a:p>
          <a:p>
            <a:pPr>
              <a:defRPr/>
            </a:pPr>
            <a:endParaRPr lang="en-CA">
              <a:cs typeface="Calibri"/>
            </a:endParaRPr>
          </a:p>
        </p:txBody>
      </p:sp>
    </p:spTree>
    <p:extLst>
      <p:ext uri="{BB962C8B-B14F-4D97-AF65-F5344CB8AC3E}">
        <p14:creationId xmlns:p14="http://schemas.microsoft.com/office/powerpoint/2010/main" val="1239287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Image Source: </a:t>
            </a:r>
            <a:r>
              <a:rPr lang="en-CA">
                <a:hlinkClick r:id="rId3"/>
              </a:rPr>
              <a:t>https://estimation180.com/day-25/#single/0</a:t>
            </a:r>
            <a:endParaRPr lang="en-US">
              <a:cs typeface="Calibri" panose="020F0502020204030204"/>
            </a:endParaRP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3949244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Image Source: </a:t>
            </a:r>
            <a:r>
              <a:rPr lang="en-CA">
                <a:hlinkClick r:id="rId3"/>
              </a:rPr>
              <a:t>https://estimation180.com/day-26/#single/0</a:t>
            </a:r>
            <a:endParaRPr lang="en-US">
              <a:cs typeface="Calibri" panose="020F0502020204030204"/>
            </a:endParaRPr>
          </a:p>
          <a:p>
            <a:pPr>
              <a:defRPr/>
            </a:pPr>
            <a:endParaRPr lang="en-CA">
              <a:cs typeface="Calibri"/>
            </a:endParaRPr>
          </a:p>
        </p:txBody>
      </p:sp>
    </p:spTree>
    <p:extLst>
      <p:ext uri="{BB962C8B-B14F-4D97-AF65-F5344CB8AC3E}">
        <p14:creationId xmlns:p14="http://schemas.microsoft.com/office/powerpoint/2010/main" val="777019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Image Source: </a:t>
            </a:r>
            <a:r>
              <a:rPr lang="en-CA">
                <a:hlinkClick r:id="rId3"/>
              </a:rPr>
              <a:t>https://estimation180.com/day-26/</a:t>
            </a:r>
            <a:endParaRPr lang="en-US">
              <a:cs typeface="Calibri" panose="020F0502020204030204"/>
            </a:endParaRPr>
          </a:p>
          <a:p>
            <a:pPr>
              <a:defRPr/>
            </a:pPr>
            <a:endParaRPr lang="en-CA">
              <a:cs typeface="Calibri"/>
            </a:endParaRPr>
          </a:p>
        </p:txBody>
      </p:sp>
    </p:spTree>
    <p:extLst>
      <p:ext uri="{BB962C8B-B14F-4D97-AF65-F5344CB8AC3E}">
        <p14:creationId xmlns:p14="http://schemas.microsoft.com/office/powerpoint/2010/main" val="602327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t>Image Source: </a:t>
            </a:r>
            <a:r>
              <a:rPr lang="en-CA">
                <a:hlinkClick r:id="rId3"/>
              </a:rPr>
              <a:t>https://estimation180.com/day-26/</a:t>
            </a:r>
            <a:endParaRPr lang="en-US">
              <a:cs typeface="Calibri" panose="020F0502020204030204"/>
            </a:endParaRPr>
          </a:p>
          <a:p>
            <a:pPr>
              <a:defRPr/>
            </a:pPr>
            <a:endParaRPr lang="en-CA">
              <a:cs typeface="Calibri"/>
            </a:endParaRPr>
          </a:p>
        </p:txBody>
      </p:sp>
    </p:spTree>
    <p:extLst>
      <p:ext uri="{BB962C8B-B14F-4D97-AF65-F5344CB8AC3E}">
        <p14:creationId xmlns:p14="http://schemas.microsoft.com/office/powerpoint/2010/main" val="273900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6</a:t>
            </a:fld>
            <a:endParaRPr lang="en-US"/>
          </a:p>
        </p:txBody>
      </p:sp>
    </p:spTree>
    <p:extLst>
      <p:ext uri="{BB962C8B-B14F-4D97-AF65-F5344CB8AC3E}">
        <p14:creationId xmlns:p14="http://schemas.microsoft.com/office/powerpoint/2010/main" val="491463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defTabSz="931723">
              <a:defRPr/>
            </a:pPr>
            <a:endParaRPr lang="en-CA">
              <a:cs typeface="Calibri"/>
            </a:endParaRPr>
          </a:p>
          <a:p>
            <a:endParaRPr/>
          </a:p>
        </p:txBody>
      </p:sp>
    </p:spTree>
    <p:extLst>
      <p:ext uri="{BB962C8B-B14F-4D97-AF65-F5344CB8AC3E}">
        <p14:creationId xmlns:p14="http://schemas.microsoft.com/office/powerpoint/2010/main" val="749493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Image source: </a:t>
            </a:r>
            <a:r>
              <a:rPr lang="en-CA">
                <a:hlinkClick r:id="rId3"/>
              </a:rPr>
              <a:t>https://estimation180.com/day-27/#single/0</a:t>
            </a:r>
            <a:endParaRPr lang="en-CA">
              <a:cs typeface="Calibri"/>
            </a:endParaRPr>
          </a:p>
          <a:p>
            <a:pPr>
              <a:defRPr/>
            </a:pPr>
            <a:r>
              <a:rPr lang="en-CA">
                <a:cs typeface="Calibri"/>
              </a:rPr>
              <a:t>Encourage the students to use one or both of the numbers known (19/ 893) to make their estimate. Students sometimes do not use available information to solve a new problem. </a:t>
            </a:r>
          </a:p>
          <a:p>
            <a:pPr>
              <a:defRPr/>
            </a:pPr>
            <a:r>
              <a:rPr lang="en-CA">
                <a:cs typeface="Calibri"/>
              </a:rPr>
              <a:t>This page can be posted on See Saw if needed. </a:t>
            </a:r>
          </a:p>
        </p:txBody>
      </p:sp>
    </p:spTree>
    <p:extLst>
      <p:ext uri="{BB962C8B-B14F-4D97-AF65-F5344CB8AC3E}">
        <p14:creationId xmlns:p14="http://schemas.microsoft.com/office/powerpoint/2010/main" val="199906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defTabSz="931723">
              <a:defRPr/>
            </a:pPr>
            <a:endParaRPr lang="en-CA">
              <a:cs typeface="Calibri"/>
            </a:endParaRPr>
          </a:p>
          <a:p>
            <a:endParaRPr/>
          </a:p>
        </p:txBody>
      </p:sp>
    </p:spTree>
    <p:extLst>
      <p:ext uri="{BB962C8B-B14F-4D97-AF65-F5344CB8AC3E}">
        <p14:creationId xmlns:p14="http://schemas.microsoft.com/office/powerpoint/2010/main" val="27978238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Images sourced from : </a:t>
            </a:r>
            <a:r>
              <a:rPr lang="en-CA">
                <a:hlinkClick r:id="rId3"/>
              </a:rPr>
              <a:t>https://stevewyborney.com/2018/04/the-estimation-clipboard/</a:t>
            </a:r>
            <a:endParaRPr lang="en-CA"/>
          </a:p>
          <a:p>
            <a:endParaRPr lang="en-CA">
              <a:cs typeface="Calibri"/>
            </a:endParaRPr>
          </a:p>
          <a:p>
            <a:r>
              <a:rPr lang="en-CA"/>
              <a:t>Images sourced:</a:t>
            </a:r>
            <a:endParaRPr lang="en-US"/>
          </a:p>
          <a:p>
            <a:r>
              <a:rPr lang="en-CA">
                <a:hlinkClick r:id="rId4"/>
              </a:rPr>
              <a:t>https://openclipart.org/detail/172707/edit-icon-icono-editar</a:t>
            </a:r>
            <a:endParaRPr lang="en-CA">
              <a:cs typeface="Calibri"/>
              <a:hlinkClick r:id="rId4"/>
            </a:endParaRPr>
          </a:p>
          <a:p>
            <a:r>
              <a:rPr lang="en-CA"/>
              <a:t> </a:t>
            </a:r>
            <a:r>
              <a:rPr lang="en-CA">
                <a:hlinkClick r:id="rId5"/>
              </a:rPr>
              <a:t>https://openclipart.org/detail/212116/screencast</a:t>
            </a:r>
            <a:endParaRPr lang="en-CA">
              <a:cs typeface="Calibri" panose="020F0502020204030204"/>
            </a:endParaRPr>
          </a:p>
          <a:p>
            <a:endParaRPr lang="en-CA">
              <a:cs typeface="Calibri" panose="020F0502020204030204"/>
            </a:endParaRPr>
          </a:p>
        </p:txBody>
      </p:sp>
    </p:spTree>
    <p:extLst>
      <p:ext uri="{BB962C8B-B14F-4D97-AF65-F5344CB8AC3E}">
        <p14:creationId xmlns:p14="http://schemas.microsoft.com/office/powerpoint/2010/main" val="3657844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Source: </a:t>
            </a:r>
            <a:r>
              <a:rPr lang="en-CA" dirty="0">
                <a:hlinkClick r:id="rId3"/>
              </a:rPr>
              <a:t>https://stevewyborney.com/2018/04/the-estimation-clipboard/</a:t>
            </a:r>
            <a:endParaRPr lang="en-CA" dirty="0">
              <a:cs typeface="Calibri"/>
            </a:endParaRPr>
          </a:p>
          <a:p>
            <a:endParaRPr lang="en-CA" dirty="0">
              <a:cs typeface="Calibri"/>
            </a:endParaRPr>
          </a:p>
          <a:p>
            <a:r>
              <a:rPr lang="en-CA" dirty="0"/>
              <a:t>Instructions to note:</a:t>
            </a:r>
            <a:endParaRPr lang="en-US" dirty="0"/>
          </a:p>
          <a:p>
            <a:r>
              <a:rPr lang="en-US" b="1" i="1" dirty="0"/>
              <a:t>TO USE THE FOLLOWING SLIDES YOU MUST BE IN SLIDE SHOW / PRESENT MODE. </a:t>
            </a:r>
            <a:endParaRPr lang="en-CA" dirty="0"/>
          </a:p>
          <a:p>
            <a:endParaRPr lang="en-US" b="1" i="1" dirty="0">
              <a:cs typeface="Calibri"/>
            </a:endParaRPr>
          </a:p>
          <a:p>
            <a:r>
              <a:rPr lang="en-US" b="1" i="1" dirty="0">
                <a:cs typeface="Calibri"/>
              </a:rPr>
              <a:t>Students will need to have access to slide 56 to record their thinking throughout this task.</a:t>
            </a: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19168195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Slide for Part I, the activating activity…</a:t>
            </a:r>
          </a:p>
          <a:p>
            <a:r>
              <a:rPr lang="en-CA" dirty="0">
                <a:cs typeface="Calibri"/>
              </a:rPr>
              <a:t>Source: </a:t>
            </a:r>
            <a:r>
              <a:rPr lang="en-CA" dirty="0">
                <a:hlinkClick r:id="rId3"/>
              </a:rPr>
              <a:t>https://stevewyborney.com/2018/04/the-estimation-clipboard/</a:t>
            </a:r>
            <a:endParaRPr lang="en-CA" dirty="0">
              <a:cs typeface="Calibri"/>
              <a:hlinkClick r:id="rId3"/>
            </a:endParaRPr>
          </a:p>
          <a:p>
            <a:endParaRPr lang="en-CA" dirty="0">
              <a:cs typeface="Calibri"/>
            </a:endParaRPr>
          </a:p>
          <a:p>
            <a:r>
              <a:rPr lang="en-CA" dirty="0">
                <a:cs typeface="Calibri"/>
              </a:rPr>
              <a:t>Student working page. Copy a slide for each student. Have them record their estimates in the box as they are presented. Discuss, how close they were and if they need to adjust their estimate for the next image. </a:t>
            </a:r>
          </a:p>
          <a:p>
            <a:endParaRPr lang="en-CA" dirty="0"/>
          </a:p>
          <a:p>
            <a:r>
              <a:rPr lang="en-CA" dirty="0"/>
              <a:t>What to watch for. Can the student :</a:t>
            </a:r>
            <a:endParaRPr lang="en-CA" dirty="0">
              <a:cs typeface="Calibri" panose="020F0502020204030204"/>
            </a:endParaRPr>
          </a:p>
          <a:p>
            <a:pPr marL="174698" indent="-174698">
              <a:buFont typeface="Arial"/>
              <a:buChar char="•"/>
            </a:pPr>
            <a:r>
              <a:rPr lang="en-CA" dirty="0"/>
              <a:t>select and use an appropriate referent (10, 25, 100) </a:t>
            </a:r>
            <a:endParaRPr lang="en-CA" dirty="0">
              <a:cs typeface="Calibri" panose="020F0502020204030204"/>
            </a:endParaRPr>
          </a:p>
          <a:p>
            <a:pPr marL="174698" indent="-174698">
              <a:buFont typeface="Arial"/>
              <a:buChar char="•"/>
            </a:pPr>
            <a:r>
              <a:rPr lang="en-CA" dirty="0"/>
              <a:t>make a reasonable estimate </a:t>
            </a:r>
            <a:endParaRPr lang="en-CA" dirty="0">
              <a:cs typeface="Calibri"/>
            </a:endParaRPr>
          </a:p>
          <a:p>
            <a:pPr marL="174698" indent="-174698">
              <a:buFont typeface="Arial"/>
              <a:buChar char="•"/>
            </a:pPr>
            <a:r>
              <a:rPr lang="en-CA" dirty="0"/>
              <a:t>explain his or her thinking</a:t>
            </a:r>
            <a:endParaRPr lang="en-CA" dirty="0">
              <a:cs typeface="Calibri" panose="020F0502020204030204"/>
            </a:endParaRPr>
          </a:p>
        </p:txBody>
      </p:sp>
    </p:spTree>
    <p:extLst>
      <p:ext uri="{BB962C8B-B14F-4D97-AF65-F5344CB8AC3E}">
        <p14:creationId xmlns:p14="http://schemas.microsoft.com/office/powerpoint/2010/main" val="13900512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TO USE THE FOLLOWING SLIDES YOU MUST BE IN SLIDE SHOW/ PRESENT MODE. PRESENT FROM CURRENT SLIDE.</a:t>
            </a:r>
          </a:p>
          <a:p>
            <a:endParaRPr lang="en-US" b="1" i="1"/>
          </a:p>
          <a:p>
            <a:r>
              <a:rPr lang="en-US" b="0" i="0"/>
              <a:t>Source: https://stevewyborney.com/2018/04/the-estimation-clipboard/</a:t>
            </a:r>
          </a:p>
          <a:p>
            <a:endParaRPr lang="en-US" b="0" i="0"/>
          </a:p>
          <a:p>
            <a:endParaRPr lang="en-US" b="0" i="0"/>
          </a:p>
          <a:p>
            <a:endParaRPr lang="en-US" b="0" i="0"/>
          </a:p>
          <a:p>
            <a:endParaRPr lang="en-CA" b="1" i="1"/>
          </a:p>
        </p:txBody>
      </p:sp>
      <p:sp>
        <p:nvSpPr>
          <p:cNvPr id="4" name="Slide Number Placeholder 3"/>
          <p:cNvSpPr>
            <a:spLocks noGrp="1"/>
          </p:cNvSpPr>
          <p:nvPr>
            <p:ph type="sldNum" sz="quarter" idx="5"/>
          </p:nvPr>
        </p:nvSpPr>
        <p:spPr/>
        <p:txBody>
          <a:bodyPr/>
          <a:lstStyle/>
          <a:p>
            <a:fld id="{D00F4C1E-0650-3D47-B8B9-F7906B5CA43F}" type="slidenum">
              <a:rPr lang="en-US" smtClean="0"/>
              <a:t>57</a:t>
            </a:fld>
            <a:endParaRPr lang="en-US"/>
          </a:p>
        </p:txBody>
      </p:sp>
    </p:spTree>
    <p:extLst>
      <p:ext uri="{BB962C8B-B14F-4D97-AF65-F5344CB8AC3E}">
        <p14:creationId xmlns:p14="http://schemas.microsoft.com/office/powerpoint/2010/main" val="221649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TO USE THE FOLLOWING SLIDES YOU MUST BE IN SLIDE SHOW/PRESENT MODE. PRESENT FROM CURRENT SLIDE.</a:t>
            </a:r>
          </a:p>
          <a:p>
            <a:pPr defTabSz="931723">
              <a:defRPr/>
            </a:pPr>
            <a:endParaRPr lang="en-US" b="1" i="1"/>
          </a:p>
          <a:p>
            <a:pPr defTabSz="931723">
              <a:defRPr/>
            </a:pPr>
            <a:r>
              <a:rPr lang="en-US" b="1" i="1"/>
              <a:t>Source: </a:t>
            </a:r>
            <a:r>
              <a:rPr lang="en-US" b="0" i="0"/>
              <a:t>https://stevewyborney.com/2018/04/the-estimation-clipboard/</a:t>
            </a:r>
            <a:endParaRPr lang="en-US" b="0" i="0">
              <a:cs typeface="Calibri"/>
            </a:endParaRPr>
          </a:p>
          <a:p>
            <a:pPr defTabSz="931723">
              <a:defRPr/>
            </a:pPr>
            <a:endParaRPr lang="en-US" b="1" i="1"/>
          </a:p>
          <a:p>
            <a:pPr defTabSz="931723">
              <a:defRPr/>
            </a:pPr>
            <a:endParaRPr lang="en-US" b="1" i="1"/>
          </a:p>
          <a:p>
            <a:endParaRPr lang="en-CA"/>
          </a:p>
        </p:txBody>
      </p:sp>
      <p:sp>
        <p:nvSpPr>
          <p:cNvPr id="4" name="Slide Number Placeholder 3"/>
          <p:cNvSpPr>
            <a:spLocks noGrp="1"/>
          </p:cNvSpPr>
          <p:nvPr>
            <p:ph type="sldNum" sz="quarter" idx="5"/>
          </p:nvPr>
        </p:nvSpPr>
        <p:spPr/>
        <p:txBody>
          <a:bodyPr/>
          <a:lstStyle/>
          <a:p>
            <a:fld id="{D00F4C1E-0650-3D47-B8B9-F7906B5CA43F}" type="slidenum">
              <a:rPr lang="en-US" smtClean="0"/>
              <a:t>58</a:t>
            </a:fld>
            <a:endParaRPr lang="en-US"/>
          </a:p>
        </p:txBody>
      </p:sp>
    </p:spTree>
    <p:extLst>
      <p:ext uri="{BB962C8B-B14F-4D97-AF65-F5344CB8AC3E}">
        <p14:creationId xmlns:p14="http://schemas.microsoft.com/office/powerpoint/2010/main" val="37258080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479896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b="1" i="1" dirty="0">
                <a:cs typeface="Calibri"/>
              </a:rPr>
              <a:t>If you have used the first series of lessons found in the Manitoba Remote Learning Support Centre Repository, this is a spiral back to reinforce the concepts for 3.PR.1  Increasing Patterns. It is important to review previous concepts and investigate them in a problem solving context. </a:t>
            </a:r>
            <a:endParaRPr lang="en-CA" b="1" i="1" dirty="0"/>
          </a:p>
          <a:p>
            <a:endParaRPr lang="en-CA" dirty="0"/>
          </a:p>
          <a:p>
            <a:r>
              <a:rPr lang="en-CA" dirty="0"/>
              <a:t>Source: </a:t>
            </a:r>
            <a:r>
              <a:rPr lang="en-CA" dirty="0">
                <a:hlinkClick r:id="rId3"/>
              </a:rPr>
              <a:t>https://www.youcubed.org/task/ice-cream-scoop/</a:t>
            </a:r>
            <a:endParaRPr lang="en-US" dirty="0">
              <a:cs typeface="Calibri" panose="020F0502020204030204"/>
            </a:endParaRPr>
          </a:p>
          <a:p>
            <a:endParaRPr lang="en-CA" dirty="0">
              <a:cs typeface="Calibri"/>
            </a:endParaRPr>
          </a:p>
          <a:p>
            <a:r>
              <a:rPr lang="en-CA" dirty="0"/>
              <a:t>If students are having difficulty getting started, suggest using manipulatives or a drawing to record possible combinations.</a:t>
            </a:r>
            <a:endParaRPr lang="en-CA" dirty="0">
              <a:cs typeface="Calibri"/>
            </a:endParaRPr>
          </a:p>
          <a:p>
            <a:r>
              <a:rPr lang="en-CA" dirty="0"/>
              <a:t>How could you keep track of your flavour combinations? Encourage students to come up with a labelling system.</a:t>
            </a:r>
            <a:endParaRPr lang="en-CA" dirty="0">
              <a:cs typeface="Calibri"/>
            </a:endParaRPr>
          </a:p>
          <a:p>
            <a:endParaRPr lang="en-CA" dirty="0"/>
          </a:p>
          <a:p>
            <a:r>
              <a:rPr lang="en-CA" dirty="0">
                <a:cs typeface="Calibri"/>
              </a:rPr>
              <a:t>Adapting or differentiating the task:</a:t>
            </a:r>
          </a:p>
          <a:p>
            <a:r>
              <a:rPr lang="en-CA" dirty="0"/>
              <a:t>Change the amount of scoops. What if you had 3 scoops per cone instead of 2?</a:t>
            </a:r>
            <a:endParaRPr lang="en-CA" dirty="0">
              <a:cs typeface="Calibri"/>
            </a:endParaRPr>
          </a:p>
          <a:p>
            <a:r>
              <a:rPr lang="en-CA" dirty="0"/>
              <a:t>Depending on your selected goal, you may only wish to have students focus on organizing possible combinations and working on communication strategies instead of focusing on getting the total number of combinations. </a:t>
            </a:r>
            <a:endParaRPr lang="en-CA" dirty="0">
              <a:cs typeface="Calibri"/>
            </a:endParaRPr>
          </a:p>
          <a:p>
            <a:endParaRPr lang="en-CA" dirty="0">
              <a:cs typeface="Calibri"/>
            </a:endParaRPr>
          </a:p>
          <a:p>
            <a:r>
              <a:rPr lang="en-CA" dirty="0">
                <a:cs typeface="Calibri"/>
              </a:rPr>
              <a:t>Image Source:</a:t>
            </a:r>
          </a:p>
          <a:p>
            <a:r>
              <a:rPr lang="en-CA" dirty="0">
                <a:hlinkClick r:id="rId4"/>
              </a:rPr>
              <a:t>https://pixabay.com/vectors/ice-cream-cone-scoop-dessert-32097/</a:t>
            </a:r>
            <a:r>
              <a:rPr lang="en-CA" dirty="0"/>
              <a:t> (one cone)</a:t>
            </a:r>
            <a:endParaRPr lang="en-CA" dirty="0">
              <a:cs typeface="Calibri"/>
            </a:endParaRPr>
          </a:p>
          <a:p>
            <a:r>
              <a:rPr lang="en-CA" dirty="0">
                <a:hlinkClick r:id="rId5"/>
              </a:rPr>
              <a:t>https://pixabay.com/illustrations/ice-cream-dessert-chocolate-taste-2453389/(three</a:t>
            </a:r>
            <a:r>
              <a:rPr lang="en-CA" dirty="0"/>
              <a:t> cones)</a:t>
            </a:r>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234700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“launch screen”. Each tile above represents different learning experiences.</a:t>
            </a:r>
          </a:p>
          <a:p>
            <a:r>
              <a:rPr lang="en-US" dirty="0"/>
              <a:t>The outer border of each slide is colour-coded and corresponds to the tiles above. </a:t>
            </a:r>
            <a:endParaRPr lang="en-US" dirty="0">
              <a:cs typeface="Calibri"/>
            </a:endParaRPr>
          </a:p>
        </p:txBody>
      </p:sp>
      <p:sp>
        <p:nvSpPr>
          <p:cNvPr id="4" name="Slide Number Placeholder 3"/>
          <p:cNvSpPr>
            <a:spLocks noGrp="1"/>
          </p:cNvSpPr>
          <p:nvPr>
            <p:ph type="sldNum" sz="quarter" idx="5"/>
          </p:nvPr>
        </p:nvSpPr>
        <p:spPr/>
        <p:txBody>
          <a:bodyPr/>
          <a:lstStyle/>
          <a:p>
            <a:pPr defTabSz="931723">
              <a:defRPr/>
            </a:pPr>
            <a:fld id="{D00F4C1E-0650-3D47-B8B9-F7906B5CA43F}" type="slidenum">
              <a:rPr lang="en-US">
                <a:solidFill>
                  <a:prstClr val="black"/>
                </a:solidFill>
                <a:latin typeface="Calibri" panose="020F0502020204030204"/>
              </a:rPr>
              <a:pPr defTabSz="931723">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0339010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Source: </a:t>
            </a:r>
            <a:r>
              <a:rPr lang="en-CA">
                <a:hlinkClick r:id="rId3"/>
              </a:rPr>
              <a:t>https://www.youcubed.org/task/ice-cream-scoop/</a:t>
            </a:r>
            <a:endParaRPr lang="en-US">
              <a:cs typeface="Calibri" panose="020F0502020204030204"/>
            </a:endParaRPr>
          </a:p>
          <a:p>
            <a:endParaRPr lang="en-CA">
              <a:cs typeface="Calibri"/>
            </a:endParaRPr>
          </a:p>
          <a:p>
            <a:r>
              <a:rPr lang="en-CA"/>
              <a:t>If students are having difficulty getting started, suggest using manipulatives or a drawing possible combinations.</a:t>
            </a:r>
            <a:endParaRPr lang="en-CA">
              <a:cs typeface="Calibri"/>
            </a:endParaRPr>
          </a:p>
          <a:p>
            <a:endParaRPr lang="en-CA">
              <a:cs typeface="Calibri"/>
            </a:endParaRPr>
          </a:p>
          <a:p>
            <a:r>
              <a:rPr lang="en-CA">
                <a:cs typeface="Calibri"/>
              </a:rPr>
              <a:t>What to look for:</a:t>
            </a:r>
          </a:p>
          <a:p>
            <a:r>
              <a:rPr lang="en-CA">
                <a:cs typeface="Calibri"/>
              </a:rPr>
              <a:t>How do students organize their thinking (do they use visual representations? Can they explain how their representations connect to the problem?</a:t>
            </a:r>
          </a:p>
          <a:p>
            <a:r>
              <a:rPr lang="en-CA">
                <a:cs typeface="Calibri"/>
              </a:rPr>
              <a:t>Do students make a t-chart or table to organize their thinking?</a:t>
            </a:r>
          </a:p>
          <a:p>
            <a:endParaRPr lang="en-CA">
              <a:cs typeface="Calibri"/>
            </a:endParaRPr>
          </a:p>
          <a:p>
            <a:r>
              <a:rPr lang="en-CA">
                <a:cs typeface="Calibri"/>
              </a:rPr>
              <a:t>Image Source:</a:t>
            </a:r>
          </a:p>
          <a:p>
            <a:r>
              <a:rPr lang="en-CA">
                <a:hlinkClick r:id="rId4"/>
              </a:rPr>
              <a:t>https://pixabay.com/vectors/ice-cream-cone-scoop-dessert-32097/</a:t>
            </a:r>
            <a:r>
              <a:rPr lang="en-CA"/>
              <a:t> (one cone)</a:t>
            </a:r>
            <a:endParaRPr lang="en-CA">
              <a:cs typeface="Calibri"/>
            </a:endParaRPr>
          </a:p>
          <a:p>
            <a:r>
              <a:rPr lang="en-CA">
                <a:hlinkClick r:id="rId5"/>
              </a:rPr>
              <a:t>https://pixabay.com/illustrations/ice-cream-dessert-chocolate-taste-2453389/(three</a:t>
            </a:r>
            <a:r>
              <a:rPr lang="en-CA"/>
              <a:t> cones)</a:t>
            </a:r>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655042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Source: </a:t>
            </a:r>
            <a:r>
              <a:rPr lang="en-CA" dirty="0">
                <a:hlinkClick r:id="rId3"/>
              </a:rPr>
              <a:t>https://www.youcubed.org/task/ice-cream-scoop/</a:t>
            </a:r>
            <a:endParaRPr lang="en-US" dirty="0">
              <a:cs typeface="Calibri" panose="020F0502020204030204"/>
            </a:endParaRPr>
          </a:p>
          <a:p>
            <a:r>
              <a:rPr lang="en-CA" dirty="0">
                <a:cs typeface="Calibri"/>
              </a:rPr>
              <a:t>EXTENSION QUESTION:</a:t>
            </a:r>
          </a:p>
          <a:p>
            <a:r>
              <a:rPr lang="en-CA" dirty="0"/>
              <a:t>For students who are able to find 55 combinations for the 10 flavours, you could ask: How many combinations would there be for any number of flavours? How do you know you have all of the combinations for x flavours?</a:t>
            </a:r>
            <a:endParaRPr lang="en-CA" dirty="0">
              <a:cs typeface="Calibri"/>
            </a:endParaRPr>
          </a:p>
          <a:p>
            <a:endParaRPr lang="en-CA" dirty="0">
              <a:cs typeface="Calibri"/>
            </a:endParaRPr>
          </a:p>
          <a:p>
            <a:endParaRPr lang="en-CA" dirty="0">
              <a:cs typeface="Calibri"/>
            </a:endParaRPr>
          </a:p>
          <a:p>
            <a:r>
              <a:rPr lang="en-CA" dirty="0">
                <a:cs typeface="Calibri"/>
              </a:rPr>
              <a:t>Image Source:</a:t>
            </a:r>
          </a:p>
          <a:p>
            <a:r>
              <a:rPr lang="en-CA" dirty="0">
                <a:hlinkClick r:id="rId4"/>
              </a:rPr>
              <a:t>https://pixabay.com/vectors/ice-cream-cone-scoop-dessert-32097/</a:t>
            </a:r>
            <a:r>
              <a:rPr lang="en-CA" dirty="0"/>
              <a:t> (one cone)</a:t>
            </a:r>
            <a:endParaRPr lang="en-CA" dirty="0">
              <a:cs typeface="Calibri"/>
            </a:endParaRPr>
          </a:p>
          <a:p>
            <a:r>
              <a:rPr lang="en-CA" dirty="0">
                <a:hlinkClick r:id="rId5"/>
              </a:rPr>
              <a:t>https://pixabay.com/illustrations/ice-cream-dessert-chocolate-taste-2453389/(three</a:t>
            </a:r>
            <a:r>
              <a:rPr lang="en-CA" dirty="0"/>
              <a:t> cones)</a:t>
            </a:r>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1973015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699107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dirty="0"/>
              <a:t>This could be an asynchronous activity. If See Saw or Google Classroom are digital platforms,  copy this slide into that platform.</a:t>
            </a:r>
            <a:endParaRPr lang="en-US" dirty="0"/>
          </a:p>
          <a:p>
            <a:pPr>
              <a:defRPr/>
            </a:pPr>
            <a:endParaRPr lang="en-CA" dirty="0">
              <a:cs typeface="Calibri"/>
            </a:endParaRPr>
          </a:p>
          <a:p>
            <a:pPr>
              <a:defRPr/>
            </a:pPr>
            <a:r>
              <a:rPr lang="en-CA" dirty="0">
                <a:cs typeface="Calibri"/>
              </a:rPr>
              <a:t>Source: Grade Three Support Document for Teachers, Manitoba Education</a:t>
            </a:r>
          </a:p>
          <a:p>
            <a:pPr>
              <a:defRPr/>
            </a:pPr>
            <a:endParaRPr lang="en-CA" dirty="0"/>
          </a:p>
          <a:p>
            <a:pPr>
              <a:defRPr/>
            </a:pPr>
            <a:r>
              <a:rPr lang="en-CA" dirty="0"/>
              <a:t>What to watch for. Can the student :</a:t>
            </a:r>
          </a:p>
          <a:p>
            <a:pPr marL="174698" indent="-174698">
              <a:buFont typeface="Arial,Sans-Serif"/>
              <a:buChar char="•"/>
              <a:defRPr/>
            </a:pPr>
            <a:r>
              <a:rPr lang="en-CA" dirty="0"/>
              <a:t>select and use an appropriate referent (10, 25, 100) </a:t>
            </a:r>
            <a:endParaRPr lang="en-CA" dirty="0">
              <a:cs typeface="Calibri"/>
            </a:endParaRPr>
          </a:p>
          <a:p>
            <a:pPr marL="174698" indent="-174698">
              <a:buFont typeface="Arial,Sans-Serif"/>
              <a:buChar char="•"/>
              <a:defRPr/>
            </a:pPr>
            <a:r>
              <a:rPr lang="en-CA" dirty="0"/>
              <a:t>make a reasonable estimate </a:t>
            </a:r>
            <a:endParaRPr lang="en-CA" dirty="0">
              <a:cs typeface="Calibri"/>
            </a:endParaRPr>
          </a:p>
          <a:p>
            <a:pPr marL="174698" indent="-174698">
              <a:buFont typeface="Arial,Sans-Serif"/>
              <a:buChar char="•"/>
              <a:defRPr/>
            </a:pPr>
            <a:r>
              <a:rPr lang="en-CA" dirty="0"/>
              <a:t>explain his or her thinking</a:t>
            </a:r>
            <a:endParaRPr lang="en-CA" dirty="0">
              <a:cs typeface="Calibri"/>
            </a:endParaRPr>
          </a:p>
          <a:p>
            <a:pPr>
              <a:defRPr/>
            </a:pPr>
            <a:endParaRPr lang="en-CA" dirty="0">
              <a:cs typeface="Calibri"/>
            </a:endParaRPr>
          </a:p>
          <a:p>
            <a:pPr>
              <a:defRPr/>
            </a:pPr>
            <a:endParaRPr lang="en-CA" dirty="0">
              <a:cs typeface="Calibri"/>
            </a:endParaRPr>
          </a:p>
        </p:txBody>
      </p:sp>
    </p:spTree>
    <p:extLst>
      <p:ext uri="{BB962C8B-B14F-4D97-AF65-F5344CB8AC3E}">
        <p14:creationId xmlns:p14="http://schemas.microsoft.com/office/powerpoint/2010/main" val="231280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endParaRPr lang="en-CA">
              <a:cs typeface="Calibri"/>
            </a:endParaRPr>
          </a:p>
          <a:p>
            <a:pPr defTabSz="931723">
              <a:defRPr/>
            </a:pPr>
            <a:endParaRPr lang="en-CA">
              <a:cs typeface="Calibri"/>
            </a:endParaRPr>
          </a:p>
        </p:txBody>
      </p:sp>
    </p:spTree>
    <p:extLst>
      <p:ext uri="{BB962C8B-B14F-4D97-AF65-F5344CB8AC3E}">
        <p14:creationId xmlns:p14="http://schemas.microsoft.com/office/powerpoint/2010/main" val="2869867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Images sourced from openclipart.org and  </a:t>
            </a:r>
            <a:r>
              <a:rPr lang="en-CA">
                <a:hlinkClick r:id="rId3"/>
              </a:rPr>
              <a:t>https://openclipart.org/detail/172707/edit-icon-icono-editar</a:t>
            </a:r>
            <a:endParaRPr lang="en-CA"/>
          </a:p>
          <a:p>
            <a:r>
              <a:rPr lang="en-CA"/>
              <a:t> </a:t>
            </a:r>
            <a:r>
              <a:rPr lang="en-CA">
                <a:hlinkClick r:id="rId4"/>
              </a:rPr>
              <a:t>https://openclipart.org/detail/212116/screencast</a:t>
            </a:r>
            <a:endParaRPr lang="en-CA">
              <a:cs typeface="Calibri"/>
            </a:endParaRPr>
          </a:p>
          <a:p>
            <a:r>
              <a:rPr lang="en-CA">
                <a:hlinkClick r:id="rId5"/>
              </a:rPr>
              <a:t>https://stevewyborney.com/2019/09/51-esti-mysteries/</a:t>
            </a:r>
            <a:endParaRPr lang="en-CA">
              <a:cs typeface="Calibri"/>
              <a:hlinkClick r:id="rId5"/>
            </a:endParaRPr>
          </a:p>
          <a:p>
            <a:endParaRPr lang="en-CA">
              <a:cs typeface="Calibri"/>
            </a:endParaRPr>
          </a:p>
        </p:txBody>
      </p:sp>
    </p:spTree>
    <p:extLst>
      <p:ext uri="{BB962C8B-B14F-4D97-AF65-F5344CB8AC3E}">
        <p14:creationId xmlns:p14="http://schemas.microsoft.com/office/powerpoint/2010/main" val="463968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Source: </a:t>
            </a:r>
            <a:r>
              <a:rPr lang="en-CA">
                <a:hlinkClick r:id="rId3"/>
              </a:rPr>
              <a:t>https://stevewyborney.com/2019/09/51-esti-mysteries/</a:t>
            </a:r>
            <a:r>
              <a:rPr lang="en-CA"/>
              <a:t> #309</a:t>
            </a:r>
            <a:endParaRPr lang="en-CA">
              <a:cs typeface="Calibri"/>
            </a:endParaRPr>
          </a:p>
          <a:p>
            <a:endParaRPr lang="en-CA">
              <a:cs typeface="Calibri"/>
            </a:endParaRPr>
          </a:p>
          <a:p>
            <a:r>
              <a:rPr lang="en-CA">
                <a:cs typeface="Calibri"/>
              </a:rPr>
              <a:t>On the following slides, students will be given a set of clues to help guide/change their estimates. Students are encourage to make a list of the possible answers after each clue is given and then eliminate non-possibilities after each new clue is revealed</a:t>
            </a:r>
          </a:p>
        </p:txBody>
      </p:sp>
    </p:spTree>
    <p:extLst>
      <p:ext uri="{BB962C8B-B14F-4D97-AF65-F5344CB8AC3E}">
        <p14:creationId xmlns:p14="http://schemas.microsoft.com/office/powerpoint/2010/main" val="15045971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Source: </a:t>
            </a:r>
            <a:r>
              <a:rPr lang="en-CA">
                <a:hlinkClick r:id="rId3"/>
              </a:rPr>
              <a:t>https://stevewyborney.com/2019/09/51-esti-mysteries/</a:t>
            </a:r>
            <a:r>
              <a:rPr lang="en-CA"/>
              <a:t> #309</a:t>
            </a:r>
            <a:endParaRPr lang="en-CA">
              <a:cs typeface="Calibri"/>
            </a:endParaRPr>
          </a:p>
          <a:p>
            <a:endParaRPr lang="en-CA">
              <a:cs typeface="Calibri"/>
            </a:endParaRPr>
          </a:p>
        </p:txBody>
      </p:sp>
    </p:spTree>
    <p:extLst>
      <p:ext uri="{BB962C8B-B14F-4D97-AF65-F5344CB8AC3E}">
        <p14:creationId xmlns:p14="http://schemas.microsoft.com/office/powerpoint/2010/main" val="4960900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cs typeface="Calibri"/>
              </a:rPr>
              <a:t>Source: </a:t>
            </a:r>
            <a:r>
              <a:rPr lang="en-CA" dirty="0">
                <a:hlinkClick r:id="rId3"/>
              </a:rPr>
              <a:t>https://stevewyborney.com/2019/09/51-esti-mysteries/</a:t>
            </a:r>
            <a:r>
              <a:rPr lang="en-CA" dirty="0"/>
              <a:t> #309</a:t>
            </a:r>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26124906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Source: </a:t>
            </a:r>
            <a:r>
              <a:rPr lang="en-CA">
                <a:hlinkClick r:id="rId3"/>
              </a:rPr>
              <a:t>https://stevewyborney.com/2019/09/51-esti-mysteries/</a:t>
            </a:r>
            <a:r>
              <a:rPr lang="en-CA"/>
              <a:t> #309</a:t>
            </a:r>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194163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Images sourced from openclipart.org</a:t>
            </a:r>
            <a:endParaRPr lang="en-US"/>
          </a:p>
          <a:p>
            <a:r>
              <a:rPr lang="en-CA"/>
              <a:t>Image source: </a:t>
            </a:r>
            <a:r>
              <a:rPr lang="en-CA">
                <a:hlinkClick r:id="rId3"/>
              </a:rPr>
              <a:t>https://pixy.org/src/447/4473268.jpeg</a:t>
            </a:r>
            <a:endParaRPr lang="en-US">
              <a:cs typeface="Calibri"/>
            </a:endParaRPr>
          </a:p>
          <a:p>
            <a:r>
              <a:rPr lang="en-CA">
                <a:hlinkClick r:id="rId4"/>
              </a:rPr>
              <a:t>https://pixabay.com/illustrations/constructor-detail-part-brick-game-761618/</a:t>
            </a:r>
            <a:endParaRPr lang="en-CA"/>
          </a:p>
          <a:p>
            <a:r>
              <a:rPr lang="en-CA">
                <a:hlinkClick r:id="rId5"/>
              </a:rPr>
              <a:t>https://www.pikist.com/free-photo-swbtb</a:t>
            </a:r>
            <a:endParaRPr lang="en-CA"/>
          </a:p>
          <a:p>
            <a:r>
              <a:rPr lang="en-CA"/>
              <a:t> </a:t>
            </a:r>
            <a:r>
              <a:rPr lang="en-CA">
                <a:hlinkClick r:id="rId6"/>
              </a:rPr>
              <a:t>https://openclipart.org/detail/172707/edit-icon-icono-editar</a:t>
            </a:r>
            <a:endParaRPr lang="en-CA"/>
          </a:p>
          <a:p>
            <a:r>
              <a:rPr lang="en-CA"/>
              <a:t> </a:t>
            </a:r>
            <a:r>
              <a:rPr lang="en-CA">
                <a:hlinkClick r:id="rId7"/>
              </a:rPr>
              <a:t>https://openclipart.org/detail/212116/screencast</a:t>
            </a:r>
            <a:endParaRPr lang="en-CA">
              <a:cs typeface="Calibri" panose="020F0502020204030204"/>
            </a:endParaRPr>
          </a:p>
          <a:p>
            <a:r>
              <a:rPr lang="en-CA">
                <a:hlinkClick r:id="rId8"/>
              </a:rPr>
              <a:t>https://pixy.org/2420669/</a:t>
            </a:r>
            <a:endParaRPr lang="en-CA">
              <a:cs typeface="Calibri" panose="020F0502020204030204"/>
              <a:hlinkClick r:id="rId8"/>
            </a:endParaRPr>
          </a:p>
          <a:p>
            <a:endParaRPr lang="en-CA">
              <a:cs typeface="Calibri" panose="020F0502020204030204"/>
            </a:endParaRPr>
          </a:p>
          <a:p>
            <a:endParaRPr lang="en-CA"/>
          </a:p>
          <a:p>
            <a:endParaRPr lang="en-CA"/>
          </a:p>
          <a:p>
            <a:endParaRPr lang="en-CA">
              <a:cs typeface="Calibri"/>
            </a:endParaRPr>
          </a:p>
        </p:txBody>
      </p:sp>
    </p:spTree>
    <p:extLst>
      <p:ext uri="{BB962C8B-B14F-4D97-AF65-F5344CB8AC3E}">
        <p14:creationId xmlns:p14="http://schemas.microsoft.com/office/powerpoint/2010/main" val="24793031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cs typeface="Calibri"/>
              </a:rPr>
              <a:t>Source: </a:t>
            </a:r>
            <a:r>
              <a:rPr lang="en-CA" dirty="0">
                <a:hlinkClick r:id="rId3"/>
              </a:rPr>
              <a:t>https://stevewyborney.com/2019/09/51-esti-mysteries/</a:t>
            </a:r>
            <a:r>
              <a:rPr lang="en-CA" dirty="0"/>
              <a:t> #309</a:t>
            </a:r>
            <a:endParaRPr lang="en-CA" dirty="0">
              <a:cs typeface="Calibri"/>
            </a:endParaRPr>
          </a:p>
          <a:p>
            <a:endParaRPr lang="en-CA" dirty="0">
              <a:cs typeface="Calibri"/>
            </a:endParaRPr>
          </a:p>
          <a:p>
            <a:endParaRPr lang="en-CA" dirty="0">
              <a:cs typeface="Calibri"/>
            </a:endParaRPr>
          </a:p>
        </p:txBody>
      </p:sp>
    </p:spTree>
    <p:extLst>
      <p:ext uri="{BB962C8B-B14F-4D97-AF65-F5344CB8AC3E}">
        <p14:creationId xmlns:p14="http://schemas.microsoft.com/office/powerpoint/2010/main" val="410838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Source: </a:t>
            </a:r>
            <a:r>
              <a:rPr lang="en-CA">
                <a:hlinkClick r:id="rId3"/>
              </a:rPr>
              <a:t>https://stevewyborney.com/2019/09/51-esti-mysteries/</a:t>
            </a:r>
            <a:r>
              <a:rPr lang="en-CA"/>
              <a:t> #309</a:t>
            </a:r>
            <a:endParaRPr lang="en-CA">
              <a:cs typeface="Calibri"/>
            </a:endParaRPr>
          </a:p>
          <a:p>
            <a:endParaRPr lang="en-CA">
              <a:cs typeface="Calibri"/>
            </a:endParaRPr>
          </a:p>
        </p:txBody>
      </p:sp>
    </p:spTree>
    <p:extLst>
      <p:ext uri="{BB962C8B-B14F-4D97-AF65-F5344CB8AC3E}">
        <p14:creationId xmlns:p14="http://schemas.microsoft.com/office/powerpoint/2010/main" val="42114814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Source: </a:t>
            </a:r>
            <a:r>
              <a:rPr lang="en-CA">
                <a:hlinkClick r:id="rId3"/>
              </a:rPr>
              <a:t>https://stevewyborney.com/2019/09/51-esti-mysteries/</a:t>
            </a:r>
            <a:r>
              <a:rPr lang="en-CA"/>
              <a:t> #309</a:t>
            </a:r>
            <a:endParaRPr lang="en-CA">
              <a:cs typeface="Calibri"/>
            </a:endParaRPr>
          </a:p>
          <a:p>
            <a:endParaRPr lang="en-CA">
              <a:cs typeface="Calibri"/>
            </a:endParaRPr>
          </a:p>
        </p:txBody>
      </p:sp>
    </p:spTree>
    <p:extLst>
      <p:ext uri="{BB962C8B-B14F-4D97-AF65-F5344CB8AC3E}">
        <p14:creationId xmlns:p14="http://schemas.microsoft.com/office/powerpoint/2010/main" val="24717949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Source: </a:t>
            </a:r>
            <a:r>
              <a:rPr lang="en-CA">
                <a:hlinkClick r:id="rId3"/>
              </a:rPr>
              <a:t>https://stevewyborney.com/2019/09/51-esti-mysteries/</a:t>
            </a:r>
            <a:r>
              <a:rPr lang="en-CA"/>
              <a:t> #309</a:t>
            </a:r>
            <a:endParaRPr lang="en-CA">
              <a:cs typeface="Calibri"/>
            </a:endParaRPr>
          </a:p>
          <a:p>
            <a:endParaRPr lang="en-CA">
              <a:cs typeface="Calibri"/>
            </a:endParaRPr>
          </a:p>
        </p:txBody>
      </p:sp>
    </p:spTree>
    <p:extLst>
      <p:ext uri="{BB962C8B-B14F-4D97-AF65-F5344CB8AC3E}">
        <p14:creationId xmlns:p14="http://schemas.microsoft.com/office/powerpoint/2010/main" val="32646125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6171630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Adapted from: Marian Small, Open Questions for Rich Math Lessons</a:t>
            </a:r>
          </a:p>
          <a:p>
            <a:r>
              <a:rPr lang="en-CA">
                <a:cs typeface="Calibri"/>
              </a:rPr>
              <a:t>Ask the students: Which dot did they begin with (many students will proceed from left to right, but it may be more helpful for some to choose a different dot)</a:t>
            </a:r>
          </a:p>
        </p:txBody>
      </p:sp>
    </p:spTree>
    <p:extLst>
      <p:ext uri="{BB962C8B-B14F-4D97-AF65-F5344CB8AC3E}">
        <p14:creationId xmlns:p14="http://schemas.microsoft.com/office/powerpoint/2010/main" val="11613123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Adapted from: Marian Small, Open Questions for Rich Math Lessons</a:t>
            </a:r>
          </a:p>
          <a:p>
            <a:r>
              <a:rPr lang="en-CA">
                <a:cs typeface="Calibri"/>
              </a:rPr>
              <a:t>Ask the students: Which dot did they begin with (many students will proceed from left to right, but it may be more helpful for some to choose a different dot)</a:t>
            </a:r>
          </a:p>
        </p:txBody>
      </p:sp>
    </p:spTree>
    <p:extLst>
      <p:ext uri="{BB962C8B-B14F-4D97-AF65-F5344CB8AC3E}">
        <p14:creationId xmlns:p14="http://schemas.microsoft.com/office/powerpoint/2010/main" val="29681421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2564371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Adapted from MB Education Grade 3 Math support document, p. 24 (Roll and Order)</a:t>
            </a:r>
          </a:p>
          <a:p>
            <a:r>
              <a:rPr lang="en-CA">
                <a:cs typeface="Calibri"/>
              </a:rPr>
              <a:t>Image source: </a:t>
            </a:r>
            <a:r>
              <a:rPr lang="en-CA"/>
              <a:t>https://commons.wikimedia.org/wiki/File:Three_six-sided_dice.jpg</a:t>
            </a:r>
            <a:endParaRPr lang="en-CA">
              <a:cs typeface="Calibri"/>
            </a:endParaRPr>
          </a:p>
        </p:txBody>
      </p:sp>
    </p:spTree>
    <p:extLst>
      <p:ext uri="{BB962C8B-B14F-4D97-AF65-F5344CB8AC3E}">
        <p14:creationId xmlns:p14="http://schemas.microsoft.com/office/powerpoint/2010/main" val="3122963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Adapted from MB Education Grade 3 Math support document, p. 24 (Roll and Order)</a:t>
            </a:r>
          </a:p>
          <a:p>
            <a:r>
              <a:rPr lang="en-CA">
                <a:cs typeface="Calibri"/>
              </a:rPr>
              <a:t>Image source: </a:t>
            </a:r>
            <a:r>
              <a:rPr lang="en-CA"/>
              <a:t>https://commons.wikimedia.org/wiki/File:Three_six-sided_dice.jpg</a:t>
            </a:r>
            <a:endParaRPr lang="en-CA">
              <a:cs typeface="Calibri"/>
            </a:endParaRPr>
          </a:p>
        </p:txBody>
      </p:sp>
    </p:spTree>
    <p:extLst>
      <p:ext uri="{BB962C8B-B14F-4D97-AF65-F5344CB8AC3E}">
        <p14:creationId xmlns:p14="http://schemas.microsoft.com/office/powerpoint/2010/main" val="3251878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Slide for Part I, the activating activity…number talk.</a:t>
            </a:r>
            <a:endParaRPr lang="en-CA">
              <a:cs typeface="Calibri"/>
            </a:endParaRPr>
          </a:p>
          <a:p>
            <a:r>
              <a:rPr lang="en-CA">
                <a:cs typeface="Calibri"/>
              </a:rPr>
              <a:t>Students will skip count together from 83 to 131</a:t>
            </a:r>
          </a:p>
          <a:p>
            <a:r>
              <a:rPr lang="en-CA">
                <a:cs typeface="Calibri"/>
              </a:rPr>
              <a:t>The teacher will record the numbers horizontally, making a 5 x 5 grid. </a:t>
            </a:r>
          </a:p>
          <a:p>
            <a:endParaRPr lang="en-CA">
              <a:cs typeface="Calibri"/>
            </a:endParaRPr>
          </a:p>
          <a:p>
            <a:r>
              <a:rPr lang="en-CA">
                <a:cs typeface="Calibri"/>
              </a:rPr>
              <a:t>The teacher will then facilitate a discussion around different counting patterns found in the grid. </a:t>
            </a:r>
          </a:p>
        </p:txBody>
      </p:sp>
    </p:spTree>
    <p:extLst>
      <p:ext uri="{BB962C8B-B14F-4D97-AF65-F5344CB8AC3E}">
        <p14:creationId xmlns:p14="http://schemas.microsoft.com/office/powerpoint/2010/main" val="21937264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cs typeface="Calibri"/>
              </a:rPr>
              <a:t>Adapted from MB Education Grade 3 Math support document, p. 24 (Roll and Order)</a:t>
            </a:r>
          </a:p>
          <a:p>
            <a:r>
              <a:rPr lang="en-CA">
                <a:cs typeface="Calibri"/>
              </a:rPr>
              <a:t>Image source: </a:t>
            </a:r>
            <a:r>
              <a:rPr lang="en-CA"/>
              <a:t>https://commons.wikimedia.org/wiki/File:Three_six-sided_dice.jpg</a:t>
            </a:r>
            <a:endParaRPr lang="en-CA">
              <a:cs typeface="Calibri"/>
            </a:endParaRPr>
          </a:p>
        </p:txBody>
      </p:sp>
    </p:spTree>
    <p:extLst>
      <p:ext uri="{BB962C8B-B14F-4D97-AF65-F5344CB8AC3E}">
        <p14:creationId xmlns:p14="http://schemas.microsoft.com/office/powerpoint/2010/main" val="5333637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endParaRPr lang="en-CA">
              <a:cs typeface="Calibri"/>
            </a:endParaRPr>
          </a:p>
        </p:txBody>
      </p:sp>
    </p:spTree>
    <p:extLst>
      <p:ext uri="{BB962C8B-B14F-4D97-AF65-F5344CB8AC3E}">
        <p14:creationId xmlns:p14="http://schemas.microsoft.com/office/powerpoint/2010/main" val="17026250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Images sourced from: </a:t>
            </a:r>
            <a:r>
              <a:rPr lang="en-CA">
                <a:hlinkClick r:id="rId3"/>
              </a:rPr>
              <a:t>https://pixabay.com/vectors/numbers-numerals-counting-math-3691893/</a:t>
            </a:r>
            <a:endParaRPr lang="en-CA">
              <a:cs typeface="Calibri" panose="020F0502020204030204"/>
            </a:endParaRPr>
          </a:p>
          <a:p>
            <a:r>
              <a:rPr lang="en-CA">
                <a:hlinkClick r:id="rId4"/>
              </a:rPr>
              <a:t>https://pixy.org/1290424/</a:t>
            </a:r>
            <a:r>
              <a:rPr lang="en-CA"/>
              <a:t> (pig)</a:t>
            </a:r>
            <a:endParaRPr lang="en-CA">
              <a:cs typeface="Calibri"/>
            </a:endParaRPr>
          </a:p>
          <a:p>
            <a:r>
              <a:rPr lang="en-CA">
                <a:hlinkClick r:id="rId5"/>
              </a:rPr>
              <a:t>https://pixabay.com/vectors/animal-chick-chicken-cock-farm-2024095/</a:t>
            </a:r>
            <a:r>
              <a:rPr lang="en-CA"/>
              <a:t> (chickens)</a:t>
            </a:r>
            <a:endParaRPr lang="en-CA">
              <a:cs typeface="Calibri"/>
            </a:endParaRPr>
          </a:p>
          <a:p>
            <a:endParaRPr lang="en-CA"/>
          </a:p>
          <a:p>
            <a:r>
              <a:rPr lang="en-CA"/>
              <a:t>Images source: </a:t>
            </a:r>
            <a:endParaRPr lang="en-CA">
              <a:cs typeface="Calibri" panose="020F0502020204030204"/>
            </a:endParaRPr>
          </a:p>
          <a:p>
            <a:r>
              <a:rPr lang="en-CA"/>
              <a:t> </a:t>
            </a:r>
            <a:r>
              <a:rPr lang="en-CA">
                <a:hlinkClick r:id="rId6"/>
              </a:rPr>
              <a:t>https://openclipart.org/detail/172707/edit-icon-icono-editar</a:t>
            </a:r>
            <a:r>
              <a:rPr lang="en-CA"/>
              <a:t> (pencil)</a:t>
            </a:r>
            <a:endParaRPr lang="en-CA">
              <a:cs typeface="Calibri"/>
            </a:endParaRPr>
          </a:p>
          <a:p>
            <a:r>
              <a:rPr lang="en-CA">
                <a:hlinkClick r:id="rId7"/>
              </a:rPr>
              <a:t>https://openclipart.org/detail/212116/screencast</a:t>
            </a:r>
            <a:r>
              <a:rPr lang="en-CA"/>
              <a:t> (record)</a:t>
            </a:r>
            <a:endParaRPr lang="en-CA">
              <a:cs typeface="Calibri"/>
            </a:endParaRPr>
          </a:p>
          <a:p>
            <a:endParaRPr lang="en-CA">
              <a:cs typeface="Calibri"/>
            </a:endParaRPr>
          </a:p>
        </p:txBody>
      </p:sp>
    </p:spTree>
    <p:extLst>
      <p:ext uri="{BB962C8B-B14F-4D97-AF65-F5344CB8AC3E}">
        <p14:creationId xmlns:p14="http://schemas.microsoft.com/office/powerpoint/2010/main" val="39947642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Slide for Part I, the activating activity…</a:t>
            </a:r>
          </a:p>
          <a:p>
            <a:r>
              <a:rPr lang="en-CA">
                <a:cs typeface="Calibri"/>
              </a:rPr>
              <a:t>Source: Grade 3  Mathematics: Support Document for Teachers. Manitoba Education</a:t>
            </a:r>
            <a:endParaRPr lang="en-US">
              <a:cs typeface="Calibri"/>
            </a:endParaRPr>
          </a:p>
          <a:p>
            <a:endParaRPr lang="en-CA"/>
          </a:p>
          <a:p>
            <a:r>
              <a:rPr lang="en-CA"/>
              <a:t>Instructions to note:</a:t>
            </a:r>
            <a:endParaRPr lang="en-US">
              <a:cs typeface="Calibri"/>
            </a:endParaRPr>
          </a:p>
          <a:p>
            <a:r>
              <a:rPr lang="en-CA">
                <a:cs typeface="Calibri" panose="020F0502020204030204"/>
              </a:rPr>
              <a:t>We are going to start at 515 and count back by 10s to 345. Who do you think will say 345?</a:t>
            </a:r>
          </a:p>
          <a:p>
            <a:r>
              <a:rPr lang="en-CA">
                <a:cs typeface="Calibri" panose="020F0502020204030204"/>
              </a:rPr>
              <a:t>Create a wheel that has student names. Decide where 515 will be. Have students predict which student will say 345.</a:t>
            </a:r>
          </a:p>
          <a:p>
            <a:r>
              <a:rPr lang="en-CA"/>
              <a:t>**Note** To allow all students think time, teachers can push this slide out to students prior to the synchronous lesson. That allows for all students to collect their ideas ahead of time and have something to share.</a:t>
            </a:r>
            <a:endParaRPr lang="en-US"/>
          </a:p>
          <a:p>
            <a:endParaRPr lang="en-CA">
              <a:cs typeface="Calibri"/>
            </a:endParaRPr>
          </a:p>
        </p:txBody>
      </p:sp>
    </p:spTree>
    <p:extLst>
      <p:ext uri="{BB962C8B-B14F-4D97-AF65-F5344CB8AC3E}">
        <p14:creationId xmlns:p14="http://schemas.microsoft.com/office/powerpoint/2010/main" val="26872684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Slide for Part I, the activating activity…</a:t>
            </a:r>
          </a:p>
          <a:p>
            <a:r>
              <a:rPr lang="en-CA">
                <a:cs typeface="Calibri"/>
              </a:rPr>
              <a:t>Source: Grade 3  Mathematics: Support Document for Teachers. Manitoba Education</a:t>
            </a:r>
            <a:endParaRPr lang="en-US">
              <a:cs typeface="Calibri"/>
            </a:endParaRPr>
          </a:p>
          <a:p>
            <a:endParaRPr lang="en-CA"/>
          </a:p>
          <a:p>
            <a:r>
              <a:rPr lang="en-CA"/>
              <a:t>Instructions to note:</a:t>
            </a:r>
            <a:endParaRPr lang="en-US">
              <a:cs typeface="Calibri"/>
            </a:endParaRPr>
          </a:p>
          <a:p>
            <a:r>
              <a:rPr lang="en-CA">
                <a:cs typeface="Calibri" panose="020F0502020204030204"/>
              </a:rPr>
              <a:t>We are going to start at 515 and count back by 10s to 345. Who do you think will say 345?</a:t>
            </a:r>
          </a:p>
          <a:p>
            <a:r>
              <a:rPr lang="en-CA">
                <a:cs typeface="Calibri" panose="020F0502020204030204"/>
              </a:rPr>
              <a:t>Create a wheel that has student names. Decide where 515 will be. Have students predict which student will say 345.</a:t>
            </a:r>
          </a:p>
          <a:p>
            <a:r>
              <a:rPr lang="en-CA"/>
              <a:t>**Note** To allow all students think time, teachers can push this slide out to students prior to the synchronous lesson. That allows for all students to collect their ideas ahead of time and have something to share.</a:t>
            </a:r>
            <a:endParaRPr lang="en-US"/>
          </a:p>
          <a:p>
            <a:endParaRPr lang="en-CA">
              <a:cs typeface="Calibri"/>
            </a:endParaRPr>
          </a:p>
        </p:txBody>
      </p:sp>
    </p:spTree>
    <p:extLst>
      <p:ext uri="{BB962C8B-B14F-4D97-AF65-F5344CB8AC3E}">
        <p14:creationId xmlns:p14="http://schemas.microsoft.com/office/powerpoint/2010/main" val="16521468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a:t>Slide for Part I, the activating activity…</a:t>
            </a:r>
          </a:p>
          <a:p>
            <a:r>
              <a:rPr lang="en-CA">
                <a:cs typeface="Calibri"/>
              </a:rPr>
              <a:t>Source: Grade 3  Mathematics: Support Document for Teachers. Manitoba Education</a:t>
            </a:r>
            <a:endParaRPr lang="en-US">
              <a:cs typeface="Calibri"/>
            </a:endParaRPr>
          </a:p>
          <a:p>
            <a:endParaRPr lang="en-CA"/>
          </a:p>
          <a:p>
            <a:r>
              <a:rPr lang="en-CA"/>
              <a:t>Instructions to note:</a:t>
            </a:r>
            <a:endParaRPr lang="en-US">
              <a:cs typeface="Calibri"/>
            </a:endParaRPr>
          </a:p>
          <a:p>
            <a:r>
              <a:rPr lang="en-CA">
                <a:cs typeface="Calibri" panose="020F0502020204030204"/>
              </a:rPr>
              <a:t>We are going to start at 515 and count back by 5s to 345. Who do you think will say 345?</a:t>
            </a:r>
          </a:p>
          <a:p>
            <a:r>
              <a:rPr lang="en-CA">
                <a:cs typeface="Calibri" panose="020F0502020204030204"/>
              </a:rPr>
              <a:t>Create a wheel that has student names. Decide where 515 will be. Have students predict which student will say 345.</a:t>
            </a:r>
          </a:p>
          <a:p>
            <a:r>
              <a:rPr lang="en-CA"/>
              <a:t>**Note** To allow all students think time, teachers can push this slide out to students prior to the synchronous lesson. That allows for all students to collect their ideas ahead of time and have something to share.</a:t>
            </a:r>
            <a:endParaRPr lang="en-US"/>
          </a:p>
          <a:p>
            <a:endParaRPr lang="en-CA">
              <a:cs typeface="Calibri"/>
            </a:endParaRPr>
          </a:p>
        </p:txBody>
      </p:sp>
    </p:spTree>
    <p:extLst>
      <p:ext uri="{BB962C8B-B14F-4D97-AF65-F5344CB8AC3E}">
        <p14:creationId xmlns:p14="http://schemas.microsoft.com/office/powerpoint/2010/main" val="37950187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Slide for Part I, the activating activity…</a:t>
            </a:r>
          </a:p>
          <a:p>
            <a:r>
              <a:rPr lang="en-CA" dirty="0">
                <a:cs typeface="Calibri"/>
              </a:rPr>
              <a:t>Source: Grade 3  Mathematics: Support Document for Teachers. Manitoba Education</a:t>
            </a:r>
            <a:endParaRPr lang="en-US" dirty="0">
              <a:cs typeface="Calibri"/>
            </a:endParaRPr>
          </a:p>
          <a:p>
            <a:endParaRPr lang="en-CA" dirty="0"/>
          </a:p>
          <a:p>
            <a:r>
              <a:rPr lang="en-CA" dirty="0"/>
              <a:t>Instructions to note:</a:t>
            </a:r>
            <a:endParaRPr lang="en-US" dirty="0">
              <a:cs typeface="Calibri"/>
            </a:endParaRPr>
          </a:p>
          <a:p>
            <a:r>
              <a:rPr lang="en-CA" dirty="0">
                <a:cs typeface="Calibri" panose="020F0502020204030204"/>
              </a:rPr>
              <a:t>We are going to start at 515 and count back by 5s to 345. Who do you think will say 345?</a:t>
            </a:r>
          </a:p>
          <a:p>
            <a:r>
              <a:rPr lang="en-CA" dirty="0">
                <a:cs typeface="Calibri" panose="020F0502020204030204"/>
              </a:rPr>
              <a:t>Create a wheel that has student names. Decide where 515 will be. Have students predict which student will say 345.</a:t>
            </a:r>
          </a:p>
          <a:p>
            <a:endParaRPr lang="en-CA" dirty="0"/>
          </a:p>
          <a:p>
            <a:r>
              <a:rPr lang="en-CA" dirty="0"/>
              <a:t>**Note** To allow all students think time, teachers can push this slide out to students prior to the synchronous lesson. That allows for all students to collect their ideas ahead of time and have something to share.</a:t>
            </a:r>
            <a:endParaRPr lang="en-US" dirty="0"/>
          </a:p>
          <a:p>
            <a:endParaRPr lang="en-CA" dirty="0">
              <a:cs typeface="Calibri"/>
            </a:endParaRPr>
          </a:p>
        </p:txBody>
      </p:sp>
    </p:spTree>
    <p:extLst>
      <p:ext uri="{BB962C8B-B14F-4D97-AF65-F5344CB8AC3E}">
        <p14:creationId xmlns:p14="http://schemas.microsoft.com/office/powerpoint/2010/main" val="12803690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11212852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source: </a:t>
            </a:r>
            <a:r>
              <a:rPr lang="en-US">
                <a:hlinkClick r:id="rId3"/>
              </a:rPr>
              <a:t>https://pixabay.com/vectors/animal-chick-chicken-cock-farm-2024095/</a:t>
            </a:r>
            <a:r>
              <a:rPr lang="en-US"/>
              <a:t> (chickens)</a:t>
            </a:r>
          </a:p>
          <a:p>
            <a:r>
              <a:rPr lang="en-US">
                <a:hlinkClick r:id="rId4"/>
              </a:rPr>
              <a:t>https://pixy.org/1290424/</a:t>
            </a:r>
            <a:r>
              <a:rPr lang="en-US"/>
              <a:t> (pig)</a:t>
            </a:r>
            <a:endParaRPr lang="en-US">
              <a:cs typeface="Calibri"/>
            </a:endParaRPr>
          </a:p>
          <a:p>
            <a:endParaRPr lang="en-US">
              <a:cs typeface="Calibri"/>
            </a:endParaRPr>
          </a:p>
          <a:p>
            <a:r>
              <a:rPr lang="en-US">
                <a:cs typeface="Calibri"/>
              </a:rPr>
              <a:t>Adapted from: </a:t>
            </a:r>
            <a:r>
              <a:rPr lang="en-US">
                <a:hlinkClick r:id="rId5"/>
              </a:rPr>
              <a:t>https://www.cemc.uwaterloo.ca/resources/potw-strands/2019-20/English/POTWA-19-Combined3-4.pdf</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89</a:t>
            </a:fld>
            <a:endParaRPr lang="en-US"/>
          </a:p>
        </p:txBody>
      </p:sp>
    </p:spTree>
    <p:extLst>
      <p:ext uri="{BB962C8B-B14F-4D97-AF65-F5344CB8AC3E}">
        <p14:creationId xmlns:p14="http://schemas.microsoft.com/office/powerpoint/2010/main" val="34568198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source: </a:t>
            </a:r>
            <a:r>
              <a:rPr lang="en-US">
                <a:hlinkClick r:id="rId3"/>
              </a:rPr>
              <a:t>https://pixabay.com/vectors/animal-chick-chicken-cock-farm-2024095/</a:t>
            </a:r>
            <a:r>
              <a:rPr lang="en-US"/>
              <a:t> (chickens)</a:t>
            </a:r>
          </a:p>
          <a:p>
            <a:r>
              <a:rPr lang="en-US">
                <a:hlinkClick r:id="rId4"/>
              </a:rPr>
              <a:t>https://pixy.org/1290424/</a:t>
            </a:r>
            <a:r>
              <a:rPr lang="en-US"/>
              <a:t> (pig)</a:t>
            </a:r>
            <a:endParaRPr lang="en-US">
              <a:cs typeface="Calibri"/>
            </a:endParaRPr>
          </a:p>
          <a:p>
            <a:endParaRPr lang="en-US">
              <a:cs typeface="Calibri"/>
            </a:endParaRPr>
          </a:p>
          <a:p>
            <a:r>
              <a:rPr lang="en-US">
                <a:cs typeface="Calibri"/>
              </a:rPr>
              <a:t>Adapted from: </a:t>
            </a:r>
            <a:r>
              <a:rPr lang="en-US">
                <a:hlinkClick r:id="rId5"/>
              </a:rPr>
              <a:t>https://www.cemc.uwaterloo.ca/resources/potw-strands/2019-20/English/POTWA-19-Combined3-4.pdf</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90</a:t>
            </a:fld>
            <a:endParaRPr lang="en-US"/>
          </a:p>
        </p:txBody>
      </p:sp>
    </p:spTree>
    <p:extLst>
      <p:ext uri="{BB962C8B-B14F-4D97-AF65-F5344CB8AC3E}">
        <p14:creationId xmlns:p14="http://schemas.microsoft.com/office/powerpoint/2010/main" val="4037318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Slide for Part I, the activating activity…number talk.</a:t>
            </a:r>
            <a:endParaRPr lang="en-CA" dirty="0">
              <a:cs typeface="Calibri"/>
            </a:endParaRPr>
          </a:p>
          <a:p>
            <a:r>
              <a:rPr lang="en-CA" dirty="0">
                <a:cs typeface="Calibri"/>
              </a:rPr>
              <a:t>Students will skip count together from 83 to 131</a:t>
            </a:r>
          </a:p>
          <a:p>
            <a:r>
              <a:rPr lang="en-CA" dirty="0">
                <a:cs typeface="Calibri"/>
              </a:rPr>
              <a:t>The teacher will record the numbers horizontally, making a 5 x 5 grid. </a:t>
            </a:r>
          </a:p>
          <a:p>
            <a:endParaRPr lang="en-CA" dirty="0">
              <a:cs typeface="Calibri"/>
            </a:endParaRPr>
          </a:p>
          <a:p>
            <a:r>
              <a:rPr lang="en-CA" dirty="0">
                <a:cs typeface="Calibri"/>
              </a:rPr>
              <a:t>The teacher will then facilitate a discussion around different counting patterns found in the grid. </a:t>
            </a:r>
          </a:p>
          <a:p>
            <a:r>
              <a:rPr lang="en-CA" dirty="0">
                <a:cs typeface="Calibri"/>
              </a:rPr>
              <a:t>Alternately, the students could record the numbers themselves. </a:t>
            </a:r>
          </a:p>
          <a:p>
            <a:r>
              <a:rPr lang="en-CA" dirty="0">
                <a:cs typeface="Calibri"/>
              </a:rPr>
              <a:t>Possible patterns: </a:t>
            </a:r>
          </a:p>
          <a:p>
            <a:r>
              <a:rPr lang="en-CA" dirty="0">
                <a:cs typeface="Calibri"/>
              </a:rPr>
              <a:t>Columns increase/decrease by 10.</a:t>
            </a:r>
            <a:endParaRPr lang="en-CA" dirty="0"/>
          </a:p>
          <a:p>
            <a:r>
              <a:rPr lang="en-CA" dirty="0">
                <a:cs typeface="Calibri"/>
              </a:rPr>
              <a:t>Diagonal (left to right, top to bottom) increase by 12</a:t>
            </a:r>
          </a:p>
          <a:p>
            <a:r>
              <a:rPr lang="en-CA" dirty="0">
                <a:cs typeface="Calibri"/>
              </a:rPr>
              <a:t>Diagonal (right to left, top to bottom) increase by 8</a:t>
            </a:r>
          </a:p>
          <a:p>
            <a:r>
              <a:rPr lang="en-CA" dirty="0">
                <a:cs typeface="Calibri"/>
              </a:rPr>
              <a:t>The ones digits is always odd</a:t>
            </a:r>
          </a:p>
          <a:p>
            <a:r>
              <a:rPr lang="en-CA" dirty="0">
                <a:cs typeface="Calibri"/>
              </a:rPr>
              <a:t>There are 5 numbers in every decade (except the 80's– only 4)</a:t>
            </a:r>
          </a:p>
          <a:p>
            <a:r>
              <a:rPr lang="en-CA" dirty="0">
                <a:cs typeface="Calibri"/>
              </a:rPr>
              <a:t>The sum of the digits in each column (top to bottom) increases by </a:t>
            </a:r>
            <a:r>
              <a:rPr lang="en-CA" dirty="0" smtClean="0">
                <a:cs typeface="Calibri"/>
              </a:rPr>
              <a:t>1 (</a:t>
            </a:r>
            <a:r>
              <a:rPr lang="en-CA" sz="1200" kern="1200" dirty="0" smtClean="0">
                <a:solidFill>
                  <a:schemeClr val="tx1"/>
                </a:solidFill>
                <a:effectLst/>
                <a:latin typeface="+mn-lt"/>
                <a:ea typeface="+mn-ea"/>
                <a:cs typeface="+mn-cs"/>
              </a:rPr>
              <a:t>In order to make this happen</a:t>
            </a:r>
            <a:r>
              <a:rPr lang="en-CA" sz="1200" kern="1200" baseline="0" dirty="0" smtClean="0">
                <a:solidFill>
                  <a:schemeClr val="tx1"/>
                </a:solidFill>
                <a:effectLst/>
                <a:latin typeface="+mn-lt"/>
                <a:ea typeface="+mn-ea"/>
                <a:cs typeface="+mn-cs"/>
              </a:rPr>
              <a:t> for some of the numbers</a:t>
            </a:r>
            <a:r>
              <a:rPr lang="en-CA" sz="1200" kern="1200" dirty="0" smtClean="0">
                <a:solidFill>
                  <a:schemeClr val="tx1"/>
                </a:solidFill>
                <a:effectLst/>
                <a:latin typeface="+mn-lt"/>
                <a:ea typeface="+mn-ea"/>
                <a:cs typeface="+mn-cs"/>
              </a:rPr>
              <a:t> the digital root of a number will have to used.</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The digital root of a number is the single digit that you get by adding all of the digits of the original number together. If the result of that is multiple digits, you add those digits together, repeating the process until you get a single digit. That digit is the digital root of the original number.  For example in the second column, take the number 193 and all the digits, 1 + 9 + 3 = 13, 1 + 3 = 4.  The digital root of 193 would be 4.)</a:t>
            </a:r>
            <a:endParaRPr lang="en-CA" dirty="0">
              <a:cs typeface="Calibri"/>
            </a:endParaRPr>
          </a:p>
          <a:p>
            <a:endParaRPr lang="en-CA" dirty="0">
              <a:cs typeface="Calibri"/>
            </a:endParaRPr>
          </a:p>
        </p:txBody>
      </p:sp>
    </p:spTree>
    <p:extLst>
      <p:ext uri="{BB962C8B-B14F-4D97-AF65-F5344CB8AC3E}">
        <p14:creationId xmlns:p14="http://schemas.microsoft.com/office/powerpoint/2010/main" val="1547295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3538733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Adapted from: </a:t>
            </a:r>
            <a:r>
              <a:rPr lang="en-CA"/>
              <a:t>Marian Small, Open Questions for Rich Math Lessons</a:t>
            </a:r>
          </a:p>
          <a:p>
            <a:pPr>
              <a:defRPr/>
            </a:pPr>
            <a:endParaRPr lang="en-CA">
              <a:cs typeface="Calibri"/>
            </a:endParaRPr>
          </a:p>
          <a:p>
            <a:pPr defTabSz="931723">
              <a:defRPr/>
            </a:pPr>
            <a:endParaRPr lang="en-CA">
              <a:cs typeface="Calibri"/>
            </a:endParaRPr>
          </a:p>
        </p:txBody>
      </p:sp>
    </p:spTree>
    <p:extLst>
      <p:ext uri="{BB962C8B-B14F-4D97-AF65-F5344CB8AC3E}">
        <p14:creationId xmlns:p14="http://schemas.microsoft.com/office/powerpoint/2010/main" val="21346032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a:defRPr/>
            </a:pPr>
            <a:r>
              <a:rPr lang="en-CA">
                <a:cs typeface="Calibri"/>
              </a:rPr>
              <a:t>Adapted from: </a:t>
            </a:r>
            <a:r>
              <a:rPr lang="en-CA"/>
              <a:t>Marian Small, Open Questions for Rich Math Lessons</a:t>
            </a:r>
          </a:p>
          <a:p>
            <a:pPr>
              <a:defRPr/>
            </a:pPr>
            <a:endParaRPr lang="en-CA">
              <a:cs typeface="Calibri"/>
            </a:endParaRPr>
          </a:p>
          <a:p>
            <a:pPr>
              <a:defRPr/>
            </a:pPr>
            <a:r>
              <a:rPr lang="en-CA">
                <a:cs typeface="Calibri"/>
              </a:rPr>
              <a:t>What to look for. Can Students:</a:t>
            </a:r>
          </a:p>
          <a:p>
            <a:pPr marL="174698" indent="-174698">
              <a:buFont typeface="Arial"/>
              <a:buChar char="•"/>
              <a:defRPr/>
            </a:pPr>
            <a:r>
              <a:rPr lang="en-CA"/>
              <a:t>identify and compare numbers to 1000 correctly </a:t>
            </a:r>
            <a:endParaRPr lang="en-CA">
              <a:cs typeface="Calibri"/>
            </a:endParaRPr>
          </a:p>
          <a:p>
            <a:pPr marL="174698" indent="-174698">
              <a:buFont typeface="Arial"/>
              <a:buChar char="•"/>
              <a:defRPr/>
            </a:pPr>
            <a:r>
              <a:rPr lang="en-CA"/>
              <a:t>order numbers to 100 </a:t>
            </a:r>
            <a:endParaRPr lang="en-CA">
              <a:cs typeface="Calibri"/>
            </a:endParaRPr>
          </a:p>
          <a:p>
            <a:pPr marL="174698" indent="-174698">
              <a:buFont typeface="Arial"/>
              <a:buChar char="•"/>
              <a:defRPr/>
            </a:pPr>
            <a:r>
              <a:rPr lang="en-CA"/>
              <a:t>use a referent to make a reasonable estimate </a:t>
            </a:r>
            <a:endParaRPr lang="en-CA">
              <a:cs typeface="Calibri" panose="020F0502020204030204"/>
            </a:endParaRPr>
          </a:p>
          <a:p>
            <a:pPr>
              <a:defRPr/>
            </a:pPr>
            <a:endParaRPr lang="en-CA">
              <a:cs typeface="Calibri" panose="020F0502020204030204"/>
            </a:endParaRPr>
          </a:p>
          <a:p>
            <a:pPr>
              <a:defRPr/>
            </a:pPr>
            <a:endParaRPr lang="en-CA">
              <a:cs typeface="Calibri" panose="020F0502020204030204"/>
            </a:endParaRPr>
          </a:p>
        </p:txBody>
      </p:sp>
    </p:spTree>
    <p:extLst>
      <p:ext uri="{BB962C8B-B14F-4D97-AF65-F5344CB8AC3E}">
        <p14:creationId xmlns:p14="http://schemas.microsoft.com/office/powerpoint/2010/main" val="38766537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p:txBody>
      </p:sp>
    </p:spTree>
    <p:extLst>
      <p:ext uri="{BB962C8B-B14F-4D97-AF65-F5344CB8AC3E}">
        <p14:creationId xmlns:p14="http://schemas.microsoft.com/office/powerpoint/2010/main" val="2891284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pPr marL="291163" indent="-291163">
              <a:buAutoNum type="romanUcParenR"/>
            </a:pPr>
            <a:r>
              <a:rPr lang="en-CA"/>
              <a:t>Activator – number talk, choral count… </a:t>
            </a:r>
          </a:p>
          <a:p>
            <a:pPr marL="291163" indent="-291163">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endParaRPr lang="en-CA">
              <a:cs typeface="Calibri"/>
            </a:endParaRPr>
          </a:p>
          <a:p>
            <a:pPr marL="291163" indent="-291163">
              <a:buAutoNum type="romanUcParenR"/>
            </a:pPr>
            <a:r>
              <a:rPr lang="en-CA"/>
              <a:t>Looking Back – a place for reflection/self-assessment</a:t>
            </a:r>
            <a:endParaRPr lang="en-CA">
              <a:cs typeface="Calibri"/>
            </a:endParaRPr>
          </a:p>
          <a:p>
            <a:endParaRPr lang="en-CA"/>
          </a:p>
          <a:p>
            <a:r>
              <a:rPr lang="en-CA"/>
              <a:t>Images sourced from openclipart.org</a:t>
            </a:r>
            <a:endParaRPr lang="en-CA">
              <a:cs typeface="Calibri"/>
            </a:endParaRPr>
          </a:p>
          <a:p>
            <a:r>
              <a:rPr lang="en-CA"/>
              <a:t>Source:  </a:t>
            </a:r>
            <a:r>
              <a:rPr lang="en-CA">
                <a:hlinkClick r:id="rId3"/>
              </a:rPr>
              <a:t>https://openclipart.org/detail/172707/edit-icon-icono-editar</a:t>
            </a:r>
            <a:endParaRPr lang="en-CA"/>
          </a:p>
          <a:p>
            <a:r>
              <a:rPr lang="en-CA">
                <a:hlinkClick r:id="rId4"/>
              </a:rPr>
              <a:t>https://openclipart.org/detail/212116/screencast</a:t>
            </a:r>
            <a:endParaRPr lang="en-CA">
              <a:cs typeface="Calibri"/>
            </a:endParaRPr>
          </a:p>
          <a:p>
            <a:r>
              <a:rPr lang="en-CA">
                <a:hlinkClick r:id="rId5"/>
              </a:rPr>
              <a:t>https://pixy.org/2420669/</a:t>
            </a:r>
            <a:endParaRPr lang="en-CA"/>
          </a:p>
          <a:p>
            <a:endParaRPr lang="en-CA"/>
          </a:p>
          <a:p>
            <a:endParaRPr lang="en-CA">
              <a:cs typeface="Calibri"/>
            </a:endParaRPr>
          </a:p>
          <a:p>
            <a:endParaRPr lang="en-CA">
              <a:cs typeface="Calibri"/>
            </a:endParaRPr>
          </a:p>
        </p:txBody>
      </p:sp>
    </p:spTree>
    <p:extLst>
      <p:ext uri="{BB962C8B-B14F-4D97-AF65-F5344CB8AC3E}">
        <p14:creationId xmlns:p14="http://schemas.microsoft.com/office/powerpoint/2010/main" val="12355518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Slide for Part I, the activating activity…number talk.</a:t>
            </a:r>
            <a:endParaRPr lang="en-CA" dirty="0">
              <a:cs typeface="Calibri"/>
            </a:endParaRPr>
          </a:p>
          <a:p>
            <a:r>
              <a:rPr lang="en-CA" dirty="0">
                <a:cs typeface="Calibri"/>
              </a:rPr>
              <a:t>Students will skip count together from 225 to177</a:t>
            </a:r>
          </a:p>
          <a:p>
            <a:r>
              <a:rPr lang="en-CA" dirty="0">
                <a:cs typeface="Calibri"/>
              </a:rPr>
              <a:t>The teacher will record the numbers horizontally, making a 5 x 5 grid. </a:t>
            </a:r>
          </a:p>
          <a:p>
            <a:endParaRPr lang="en-CA" dirty="0">
              <a:cs typeface="Calibri"/>
            </a:endParaRPr>
          </a:p>
          <a:p>
            <a:r>
              <a:rPr lang="en-CA" dirty="0">
                <a:cs typeface="Calibri"/>
              </a:rPr>
              <a:t>The teacher will then facilitate a discussion around different counting patterns found in the grid. </a:t>
            </a:r>
          </a:p>
        </p:txBody>
      </p:sp>
    </p:spTree>
    <p:extLst>
      <p:ext uri="{BB962C8B-B14F-4D97-AF65-F5344CB8AC3E}">
        <p14:creationId xmlns:p14="http://schemas.microsoft.com/office/powerpoint/2010/main" val="7062358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Slide for Part I, the activating activity…number talk.</a:t>
            </a:r>
            <a:endParaRPr lang="en-CA" dirty="0">
              <a:cs typeface="Calibri"/>
            </a:endParaRPr>
          </a:p>
          <a:p>
            <a:r>
              <a:rPr lang="en-CA" dirty="0">
                <a:cs typeface="Calibri"/>
              </a:rPr>
              <a:t>Students will skip count together from 225 to177</a:t>
            </a:r>
          </a:p>
          <a:p>
            <a:r>
              <a:rPr lang="en-CA" dirty="0">
                <a:cs typeface="Calibri"/>
              </a:rPr>
              <a:t>The teacher will record the numbers horizontally, making a 5 x 5 grid. </a:t>
            </a:r>
          </a:p>
          <a:p>
            <a:endParaRPr lang="en-CA" dirty="0">
              <a:cs typeface="Calibri"/>
            </a:endParaRPr>
          </a:p>
          <a:p>
            <a:r>
              <a:rPr lang="en-CA" dirty="0">
                <a:cs typeface="Calibri"/>
              </a:rPr>
              <a:t>The teacher will then facilitate a discussion around different counting patterns found in the grid. </a:t>
            </a:r>
          </a:p>
          <a:p>
            <a:r>
              <a:rPr lang="en-CA" dirty="0">
                <a:cs typeface="Calibri"/>
              </a:rPr>
              <a:t>Alternately, the students could record the numbers themselves. </a:t>
            </a:r>
          </a:p>
          <a:p>
            <a:r>
              <a:rPr lang="en-CA" dirty="0">
                <a:cs typeface="Calibri"/>
              </a:rPr>
              <a:t>Possible patterns: </a:t>
            </a:r>
          </a:p>
          <a:p>
            <a:r>
              <a:rPr lang="en-CA" dirty="0">
                <a:cs typeface="Calibri"/>
              </a:rPr>
              <a:t>Columns decrease by 10 top to bottom.</a:t>
            </a:r>
            <a:endParaRPr lang="en-CA" dirty="0"/>
          </a:p>
          <a:p>
            <a:r>
              <a:rPr lang="en-CA" dirty="0">
                <a:cs typeface="Calibri"/>
              </a:rPr>
              <a:t>Diagonal (left to right, top to bottom) decrease by 12</a:t>
            </a:r>
          </a:p>
          <a:p>
            <a:r>
              <a:rPr lang="en-CA" dirty="0">
                <a:cs typeface="Calibri"/>
              </a:rPr>
              <a:t>Diagonal (right to left, top to bottom) decrease by 8</a:t>
            </a:r>
          </a:p>
          <a:p>
            <a:r>
              <a:rPr lang="en-CA" dirty="0">
                <a:cs typeface="Calibri"/>
              </a:rPr>
              <a:t>The ones digits is always odd and does not change</a:t>
            </a:r>
          </a:p>
          <a:p>
            <a:r>
              <a:rPr lang="en-CA" dirty="0">
                <a:cs typeface="Calibri"/>
              </a:rPr>
              <a:t>There are 5 numbers in every decade (except the 220's – only 3)</a:t>
            </a:r>
          </a:p>
          <a:p>
            <a:r>
              <a:rPr lang="en-CA" dirty="0">
                <a:cs typeface="Calibri"/>
              </a:rPr>
              <a:t>The sum of the digits in each column (top to bottom) decreases by </a:t>
            </a:r>
            <a:r>
              <a:rPr lang="en-CA" dirty="0" smtClean="0">
                <a:cs typeface="Calibri"/>
              </a:rPr>
              <a:t>1 - (</a:t>
            </a:r>
            <a:r>
              <a:rPr lang="en-CA" sz="1200" kern="1200" dirty="0" smtClean="0">
                <a:solidFill>
                  <a:schemeClr val="tx1"/>
                </a:solidFill>
                <a:effectLst/>
                <a:latin typeface="+mn-lt"/>
                <a:ea typeface="+mn-ea"/>
                <a:cs typeface="+mn-cs"/>
              </a:rPr>
              <a:t>In order to see this pattern for all numbers, students would have to find the digital root of some numbers.  The digital root of a number is the single digit that you get by adding all of the digits of the original number together. If the result of that is multiple digits, you add those digits together, repeating the process until you get a single digit. That digit is the digital root of the original number.  For example for the number 193, find the sum of the digits, 1 + 9 + 3 = 13, then add the sum of the digits for 13, 1 + 3 = 4.  The digital root of 193 would be 4.)</a:t>
            </a:r>
            <a:endParaRPr lang="en-CA" dirty="0">
              <a:cs typeface="Calibri"/>
            </a:endParaRPr>
          </a:p>
          <a:p>
            <a:endParaRPr lang="en-CA" dirty="0">
              <a:cs typeface="Calibri"/>
            </a:endParaRPr>
          </a:p>
        </p:txBody>
      </p:sp>
    </p:spTree>
    <p:extLst>
      <p:ext uri="{BB962C8B-B14F-4D97-AF65-F5344CB8AC3E}">
        <p14:creationId xmlns:p14="http://schemas.microsoft.com/office/powerpoint/2010/main" val="37563057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lang="en-CA">
              <a:cs typeface="Calibri"/>
            </a:endParaRPr>
          </a:p>
          <a:p>
            <a:endParaRPr lang="en-CA">
              <a:cs typeface="Calibri"/>
            </a:endParaRPr>
          </a:p>
        </p:txBody>
      </p:sp>
    </p:spTree>
    <p:extLst>
      <p:ext uri="{BB962C8B-B14F-4D97-AF65-F5344CB8AC3E}">
        <p14:creationId xmlns:p14="http://schemas.microsoft.com/office/powerpoint/2010/main" val="208328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Adapted from: Marian Small, Open Questions for Rich Math </a:t>
            </a:r>
            <a:r>
              <a:rPr lang="en-CA" dirty="0" smtClean="0"/>
              <a:t>Lessons</a:t>
            </a:r>
          </a:p>
          <a:p>
            <a:r>
              <a:rPr lang="en-CA" dirty="0" smtClean="0"/>
              <a:t>See next page for</a:t>
            </a:r>
            <a:r>
              <a:rPr lang="en-CA" baseline="0" dirty="0" smtClean="0"/>
              <a:t> an example.</a:t>
            </a:r>
          </a:p>
          <a:p>
            <a:r>
              <a:rPr lang="en-CA" baseline="0" dirty="0" smtClean="0"/>
              <a:t>(In outcome, 3.N.1, students count by 25s, using starting points that are multiples of 25.  If students choose 10 to start with and use 25s to count by, they can try to do it and explore the pattern.)</a:t>
            </a:r>
            <a:endParaRPr lang="en-US" dirty="0"/>
          </a:p>
          <a:p>
            <a:endParaRPr lang="en-CA" dirty="0">
              <a:cs typeface="Calibri"/>
            </a:endParaRPr>
          </a:p>
        </p:txBody>
      </p:sp>
    </p:spTree>
    <p:extLst>
      <p:ext uri="{BB962C8B-B14F-4D97-AF65-F5344CB8AC3E}">
        <p14:creationId xmlns:p14="http://schemas.microsoft.com/office/powerpoint/2010/main" val="26045083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r>
              <a:rPr lang="en-CA" dirty="0"/>
              <a:t>Adapted from: Marian Small, Open Questions for Rich Math Lessons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(In outcome, 3.N.1, students count by 25s, using starting points that are multiples of 25.  If students choose 10 to start with and use 25s to count by, they can try to do it and explore the pattern.)</a:t>
            </a:r>
            <a:endParaRPr lang="en-US" dirty="0" smtClean="0"/>
          </a:p>
          <a:p>
            <a:endParaRPr lang="en-CA" dirty="0"/>
          </a:p>
          <a:p>
            <a:endParaRPr lang="en-CA" dirty="0">
              <a:cs typeface="Calibri"/>
            </a:endParaRPr>
          </a:p>
        </p:txBody>
      </p:sp>
    </p:spTree>
    <p:extLst>
      <p:ext uri="{BB962C8B-B14F-4D97-AF65-F5344CB8AC3E}">
        <p14:creationId xmlns:p14="http://schemas.microsoft.com/office/powerpoint/2010/main" val="968040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9ABE-EDAF-C344-AE08-33568D38A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2ED365-E67C-9647-A6CA-48BC04E4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40D7F-84E8-0341-A667-37F9646DB577}"/>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5" name="Footer Placeholder 4">
            <a:extLst>
              <a:ext uri="{FF2B5EF4-FFF2-40B4-BE49-F238E27FC236}">
                <a16:creationId xmlns:a16="http://schemas.microsoft.com/office/drawing/2014/main" id="{B62B2DF8-23F0-7641-82BD-4569C5FCE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92FD4-4DAA-E34B-96A9-E26055FF0FAE}"/>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83502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AF80-9DE1-CA44-BD89-C6576D0EF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F2BA4-AF5A-4543-9050-09CE8AC8C0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D9B47-D671-1047-A0BF-FC73296EA0D6}"/>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5" name="Footer Placeholder 4">
            <a:extLst>
              <a:ext uri="{FF2B5EF4-FFF2-40B4-BE49-F238E27FC236}">
                <a16:creationId xmlns:a16="http://schemas.microsoft.com/office/drawing/2014/main" id="{9FDEF46E-8246-7A45-984A-C5C61D1C0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F9405-C935-A34E-89C2-DC100F9D21D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73408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B2A44-077F-504A-9257-0637845E14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5A708A-099A-A34E-BAC5-25DC2C4845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A0A28-8375-3644-B34D-8170FA3E46F7}"/>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5" name="Footer Placeholder 4">
            <a:extLst>
              <a:ext uri="{FF2B5EF4-FFF2-40B4-BE49-F238E27FC236}">
                <a16:creationId xmlns:a16="http://schemas.microsoft.com/office/drawing/2014/main" id="{F37BA247-9CD0-7444-87F6-45C86DF33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3E17-8441-224B-A6ED-71A58BAAEDE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7911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60"/>
        <p:cNvGrpSpPr/>
        <p:nvPr/>
      </p:nvGrpSpPr>
      <p:grpSpPr>
        <a:xfrm>
          <a:off x="0" y="0"/>
          <a:ext cx="0" cy="0"/>
          <a:chOff x="0" y="0"/>
          <a:chExt cx="0" cy="0"/>
        </a:xfrm>
      </p:grpSpPr>
      <p:sp>
        <p:nvSpPr>
          <p:cNvPr id="61" name="Google Shape;61;p15"/>
          <p:cNvSpPr/>
          <p:nvPr/>
        </p:nvSpPr>
        <p:spPr>
          <a:xfrm>
            <a:off x="0" y="2089800"/>
            <a:ext cx="12192000" cy="2678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5"/>
          <p:cNvSpPr txBox="1">
            <a:spLocks noGrp="1"/>
          </p:cNvSpPr>
          <p:nvPr>
            <p:ph type="title"/>
          </p:nvPr>
        </p:nvSpPr>
        <p:spPr>
          <a:xfrm>
            <a:off x="574400" y="2519600"/>
            <a:ext cx="11043200" cy="20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3" name="Google Shape;63;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48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1BA4-F952-C24E-90C2-2A76BF3DA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0BB73-FD32-5F4D-AFF2-2119DA0A2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BC1A6-8FAE-F245-A623-30044C4FF4B1}"/>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5" name="Footer Placeholder 4">
            <a:extLst>
              <a:ext uri="{FF2B5EF4-FFF2-40B4-BE49-F238E27FC236}">
                <a16:creationId xmlns:a16="http://schemas.microsoft.com/office/drawing/2014/main" id="{3BEEA6D9-17C9-A344-B8FF-4E29E4D4B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E868C-78EC-F541-A998-66649AEF8861}"/>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77636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9D01-9F03-BC46-85AB-066C754F8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27C8B-9D9F-1545-8CC4-1BF05A653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6E69B-6B75-AC4F-AF48-639ED84C016C}"/>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5" name="Footer Placeholder 4">
            <a:extLst>
              <a:ext uri="{FF2B5EF4-FFF2-40B4-BE49-F238E27FC236}">
                <a16:creationId xmlns:a16="http://schemas.microsoft.com/office/drawing/2014/main" id="{EC255CCE-D45C-2E41-B80E-CC0FDCD59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46F4-5DE2-634F-ACD1-EC344952727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424894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DCC1-5AAF-3D44-B034-C703CA84B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EB112-BAC0-F045-AD9D-2FE008B2A8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CC9BA-C3D9-3A45-98CD-0820A60E1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3A8FC-024A-6D41-82DA-31538457F417}"/>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6" name="Footer Placeholder 5">
            <a:extLst>
              <a:ext uri="{FF2B5EF4-FFF2-40B4-BE49-F238E27FC236}">
                <a16:creationId xmlns:a16="http://schemas.microsoft.com/office/drawing/2014/main" id="{CB8C11E4-5C47-2E43-8AC7-4232743D3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A0B78-7E7E-1C48-9EC6-A45C239AC29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83579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5B1A-6B1B-FF4F-AE90-9D8A90991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85811-362D-F144-A47D-AFB504EC2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8D181-F4A5-2346-9AA5-3C01B6188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1B0B6-613B-C64A-9C93-928E24650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B35E8-9E34-004C-8343-75F86A693B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DEB5E3-B0C4-144A-86B1-355F9862D058}"/>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8" name="Footer Placeholder 7">
            <a:extLst>
              <a:ext uri="{FF2B5EF4-FFF2-40B4-BE49-F238E27FC236}">
                <a16:creationId xmlns:a16="http://schemas.microsoft.com/office/drawing/2014/main" id="{2C64F08B-0B0A-8F40-AD9C-C139664DB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9CF8D-C322-B847-A7AE-FD9ACFB4FD3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6973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DB9A-5681-C542-96E8-3EFEEE1CC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6CEA47-1244-3F45-B1F3-D06C38302294}"/>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4" name="Footer Placeholder 3">
            <a:extLst>
              <a:ext uri="{FF2B5EF4-FFF2-40B4-BE49-F238E27FC236}">
                <a16:creationId xmlns:a16="http://schemas.microsoft.com/office/drawing/2014/main" id="{8E66F7E7-0836-4347-A5D1-B45210D43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236C8A-2C0A-5A48-A9E2-3147D2D1A16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60547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64440-AB37-D04B-B765-678FFF67AC42}"/>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3" name="Footer Placeholder 2">
            <a:extLst>
              <a:ext uri="{FF2B5EF4-FFF2-40B4-BE49-F238E27FC236}">
                <a16:creationId xmlns:a16="http://schemas.microsoft.com/office/drawing/2014/main" id="{69957E9D-FBEA-2A4D-9C44-31BA98C010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EED5D-4CCF-AB46-92D1-6F64C63FE38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8817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4321-BFD6-1B45-BBDE-688CDBD7A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C5C22-22FA-B24E-8B73-8D3A077A6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5AC4CA-8492-EA41-B356-47E5EE5AD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F8ADE-09ED-A34A-8CA8-34E397F2FEBF}"/>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6" name="Footer Placeholder 5">
            <a:extLst>
              <a:ext uri="{FF2B5EF4-FFF2-40B4-BE49-F238E27FC236}">
                <a16:creationId xmlns:a16="http://schemas.microsoft.com/office/drawing/2014/main" id="{383BF885-BCD4-0A4C-AEE8-D1CEFD1FF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5F1B3-1AB5-0649-B5DF-89D1EC334AA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6678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55D9-FBB5-994E-96BE-6531301C0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ABA46-1596-1048-B9DC-6F3551EA1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C0F5A7-730F-0A4F-9C68-C5548DB23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5388B-C9FF-AD4B-9A7F-602F000E7B9A}"/>
              </a:ext>
            </a:extLst>
          </p:cNvPr>
          <p:cNvSpPr>
            <a:spLocks noGrp="1"/>
          </p:cNvSpPr>
          <p:nvPr>
            <p:ph type="dt" sz="half" idx="10"/>
          </p:nvPr>
        </p:nvSpPr>
        <p:spPr/>
        <p:txBody>
          <a:bodyPr/>
          <a:lstStyle/>
          <a:p>
            <a:fld id="{B0DB1434-916A-8E41-BF8D-A7F1BE67FDB3}" type="datetimeFigureOut">
              <a:rPr lang="en-US" smtClean="0"/>
              <a:t>1/19/2021</a:t>
            </a:fld>
            <a:endParaRPr lang="en-US"/>
          </a:p>
        </p:txBody>
      </p:sp>
      <p:sp>
        <p:nvSpPr>
          <p:cNvPr id="6" name="Footer Placeholder 5">
            <a:extLst>
              <a:ext uri="{FF2B5EF4-FFF2-40B4-BE49-F238E27FC236}">
                <a16:creationId xmlns:a16="http://schemas.microsoft.com/office/drawing/2014/main" id="{94AA0F92-CC4F-804B-A0DA-FC411C5B0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82324-31FC-2244-B1FD-6F1E9092674F}"/>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50353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AF1734-E1F8-6F4F-9146-F1B9DBF3F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A9747D-B15A-0745-B821-B7C4A0DC3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8E048-81BC-E446-A1E7-964914867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B1434-916A-8E41-BF8D-A7F1BE67FDB3}" type="datetimeFigureOut">
              <a:rPr lang="en-US" smtClean="0"/>
              <a:t>1/19/2021</a:t>
            </a:fld>
            <a:endParaRPr lang="en-US"/>
          </a:p>
        </p:txBody>
      </p:sp>
      <p:sp>
        <p:nvSpPr>
          <p:cNvPr id="5" name="Footer Placeholder 4">
            <a:extLst>
              <a:ext uri="{FF2B5EF4-FFF2-40B4-BE49-F238E27FC236}">
                <a16:creationId xmlns:a16="http://schemas.microsoft.com/office/drawing/2014/main" id="{B072A2BB-C7F0-A846-9920-C53F82995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22656-AB6A-C54F-9B57-7A5A796D2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82B6A-6AF7-C64F-9DDD-77C91C9B9453}" type="slidenum">
              <a:rPr lang="en-US" smtClean="0"/>
              <a:t>‹#›</a:t>
            </a:fld>
            <a:endParaRPr lang="en-US"/>
          </a:p>
        </p:txBody>
      </p:sp>
    </p:spTree>
    <p:extLst>
      <p:ext uri="{BB962C8B-B14F-4D97-AF65-F5344CB8AC3E}">
        <p14:creationId xmlns:p14="http://schemas.microsoft.com/office/powerpoint/2010/main" val="70289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1.png"/><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0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hyperlink" Target="http://www.stevewyborney.com/"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hyperlink" Target="https://toytheater.com/dice/"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www.coolmath4kids.com/manipulatives/base-ten-blocks" TargetMode="External"/><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ideo" Target="https://www.youtube.com/embed/IbFrQy7T6Gs?feature=oembed" TargetMode="Externa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toytheater.com/color-counters/" TargetMode="External"/><Relationship Id="rId5" Type="http://schemas.openxmlformats.org/officeDocument/2006/relationships/hyperlink" Target="https://www.coolmath4kids.com/manipulatives/base-ten-blocks" TargetMode="External"/><Relationship Id="rId4" Type="http://schemas.openxmlformats.org/officeDocument/2006/relationships/hyperlink" Target="https://toytheater.com/category/teacher-tools/virtual-manipulative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stevewyborney.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www.stevewyborney.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hyperlink" Target="https://toytheater.com/color-counters/" TargetMode="Externa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Google Shape;76;p14">
            <a:extLst>
              <a:ext uri="{FF2B5EF4-FFF2-40B4-BE49-F238E27FC236}">
                <a16:creationId xmlns:a16="http://schemas.microsoft.com/office/drawing/2014/main" id="{94097BE9-47BC-B641-89B8-5AE467BBFA6C}"/>
              </a:ext>
            </a:extLst>
          </p:cNvPr>
          <p:cNvSpPr txBox="1">
            <a:spLocks/>
          </p:cNvSpPr>
          <p:nvPr/>
        </p:nvSpPr>
        <p:spPr>
          <a:xfrm>
            <a:off x="8842248" y="1481328"/>
            <a:ext cx="2926080" cy="2468880"/>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a:t>Investigating</a:t>
            </a:r>
            <a:r>
              <a:rPr lang="en-US" sz="4000"/>
              <a:t> </a:t>
            </a:r>
            <a:r>
              <a:rPr lang="en-US" sz="4000" b="1"/>
              <a:t>Numbers to 1000</a:t>
            </a:r>
          </a:p>
        </p:txBody>
      </p:sp>
      <p:sp>
        <p:nvSpPr>
          <p:cNvPr id="160"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Shape 163">
            <a:extLst>
              <a:ext uri="{FF2B5EF4-FFF2-40B4-BE49-F238E27FC236}">
                <a16:creationId xmlns:a16="http://schemas.microsoft.com/office/drawing/2014/main" id="{79A54AB1-B64F-4843-BFAB-81CB74E66B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3" descr="Zahlen Ziffer Nummer · Kostenloses Bild auf Pixabay">
            <a:extLst>
              <a:ext uri="{FF2B5EF4-FFF2-40B4-BE49-F238E27FC236}">
                <a16:creationId xmlns:a16="http://schemas.microsoft.com/office/drawing/2014/main" id="{1B538D48-7EA1-4D9E-9C39-4FCDB6A0C01E}"/>
              </a:ext>
            </a:extLst>
          </p:cNvPr>
          <p:cNvPicPr>
            <a:picLocks noChangeAspect="1"/>
          </p:cNvPicPr>
          <p:nvPr/>
        </p:nvPicPr>
        <p:blipFill rotWithShape="1">
          <a:blip r:embed="rId3"/>
          <a:srcRect l="3032" r="-2"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56147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E725330A-C290-4554-BA00-4A85DE9CCFFE}"/>
              </a:ext>
            </a:extLst>
          </p:cNvPr>
          <p:cNvSpPr txBox="1"/>
          <p:nvPr/>
        </p:nvSpPr>
        <p:spPr>
          <a:xfrm>
            <a:off x="878541" y="1182776"/>
            <a:ext cx="10524565" cy="646331"/>
          </a:xfrm>
          <a:prstGeom prst="rect">
            <a:avLst/>
          </a:prstGeom>
          <a:noFill/>
        </p:spPr>
        <p:txBody>
          <a:bodyPr wrap="square" lIns="91440" tIns="45720" rIns="91440" bIns="45720" rtlCol="0" anchor="t">
            <a:spAutoFit/>
          </a:bodyPr>
          <a:lstStyle/>
          <a:p>
            <a:r>
              <a:rPr lang="en-CA" sz="3600" dirty="0"/>
              <a:t>Let's begin by </a:t>
            </a:r>
            <a:r>
              <a:rPr lang="en-CA" sz="3600" dirty="0" smtClean="0"/>
              <a:t>counting forwards </a:t>
            </a:r>
            <a:r>
              <a:rPr lang="en-CA" sz="3600" dirty="0"/>
              <a:t>by 2's starting at 83. </a:t>
            </a:r>
            <a:endParaRPr lang="en-US" dirty="0"/>
          </a:p>
        </p:txBody>
      </p:sp>
      <p:sp>
        <p:nvSpPr>
          <p:cNvPr id="5" name="TextBox 4">
            <a:extLst>
              <a:ext uri="{FF2B5EF4-FFF2-40B4-BE49-F238E27FC236}">
                <a16:creationId xmlns:a16="http://schemas.microsoft.com/office/drawing/2014/main" id="{87C2BA2A-86F6-469B-88E7-7FFEB472F266}"/>
              </a:ext>
            </a:extLst>
          </p:cNvPr>
          <p:cNvSpPr txBox="1"/>
          <p:nvPr/>
        </p:nvSpPr>
        <p:spPr>
          <a:xfrm>
            <a:off x="1676400" y="299911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4000"/>
          </a:p>
        </p:txBody>
      </p:sp>
      <p:graphicFrame>
        <p:nvGraphicFramePr>
          <p:cNvPr id="6" name="Table 6">
            <a:extLst>
              <a:ext uri="{FF2B5EF4-FFF2-40B4-BE49-F238E27FC236}">
                <a16:creationId xmlns:a16="http://schemas.microsoft.com/office/drawing/2014/main" id="{B636F145-642B-4006-9A79-97485F5B7E67}"/>
              </a:ext>
            </a:extLst>
          </p:cNvPr>
          <p:cNvGraphicFramePr>
            <a:graphicFrameLocks noGrp="1"/>
          </p:cNvGraphicFramePr>
          <p:nvPr>
            <p:extLst>
              <p:ext uri="{D42A27DB-BD31-4B8C-83A1-F6EECF244321}">
                <p14:modId xmlns:p14="http://schemas.microsoft.com/office/powerpoint/2010/main" val="1649549953"/>
              </p:ext>
            </p:extLst>
          </p:nvPr>
        </p:nvGraphicFramePr>
        <p:xfrm>
          <a:off x="1394603" y="1955320"/>
          <a:ext cx="9053730" cy="3895967"/>
        </p:xfrm>
        <a:graphic>
          <a:graphicData uri="http://schemas.openxmlformats.org/drawingml/2006/table">
            <a:tbl>
              <a:tblPr firstRow="1" bandRow="1">
                <a:tableStyleId>{5940675A-B579-460E-94D1-54222C63F5DA}</a:tableStyleId>
              </a:tblPr>
              <a:tblGrid>
                <a:gridCol w="1810746">
                  <a:extLst>
                    <a:ext uri="{9D8B030D-6E8A-4147-A177-3AD203B41FA5}">
                      <a16:colId xmlns:a16="http://schemas.microsoft.com/office/drawing/2014/main" val="83922902"/>
                    </a:ext>
                  </a:extLst>
                </a:gridCol>
                <a:gridCol w="1810746">
                  <a:extLst>
                    <a:ext uri="{9D8B030D-6E8A-4147-A177-3AD203B41FA5}">
                      <a16:colId xmlns:a16="http://schemas.microsoft.com/office/drawing/2014/main" val="2316396355"/>
                    </a:ext>
                  </a:extLst>
                </a:gridCol>
                <a:gridCol w="1810746">
                  <a:extLst>
                    <a:ext uri="{9D8B030D-6E8A-4147-A177-3AD203B41FA5}">
                      <a16:colId xmlns:a16="http://schemas.microsoft.com/office/drawing/2014/main" val="2286678702"/>
                    </a:ext>
                  </a:extLst>
                </a:gridCol>
                <a:gridCol w="1810746">
                  <a:extLst>
                    <a:ext uri="{9D8B030D-6E8A-4147-A177-3AD203B41FA5}">
                      <a16:colId xmlns:a16="http://schemas.microsoft.com/office/drawing/2014/main" val="1062884051"/>
                    </a:ext>
                  </a:extLst>
                </a:gridCol>
                <a:gridCol w="1810746">
                  <a:extLst>
                    <a:ext uri="{9D8B030D-6E8A-4147-A177-3AD203B41FA5}">
                      <a16:colId xmlns:a16="http://schemas.microsoft.com/office/drawing/2014/main" val="563421230"/>
                    </a:ext>
                  </a:extLst>
                </a:gridCol>
              </a:tblGrid>
              <a:tr h="722923">
                <a:tc>
                  <a:txBody>
                    <a:bodyPr/>
                    <a:lstStyle/>
                    <a:p>
                      <a:pPr lvl="0" algn="ctr">
                        <a:lnSpc>
                          <a:spcPct val="100000"/>
                        </a:lnSpc>
                        <a:spcBef>
                          <a:spcPts val="0"/>
                        </a:spcBef>
                        <a:spcAft>
                          <a:spcPts val="0"/>
                        </a:spcAft>
                        <a:buNone/>
                      </a:pPr>
                      <a:r>
                        <a:rPr lang="en-CA" sz="3600" b="0" i="0" u="none" strike="noStrike" noProof="0">
                          <a:latin typeface="Calibri"/>
                        </a:rPr>
                        <a:t>83</a:t>
                      </a:r>
                    </a:p>
                  </a:txBody>
                  <a:tcPr/>
                </a:tc>
                <a:tc>
                  <a:txBody>
                    <a:bodyPr/>
                    <a:lstStyle/>
                    <a:p>
                      <a:pPr lvl="0" algn="ctr">
                        <a:lnSpc>
                          <a:spcPct val="100000"/>
                        </a:lnSpc>
                        <a:spcBef>
                          <a:spcPts val="0"/>
                        </a:spcBef>
                        <a:spcAft>
                          <a:spcPts val="0"/>
                        </a:spcAft>
                        <a:buNone/>
                      </a:pPr>
                      <a:r>
                        <a:rPr lang="en-CA" sz="3600" b="0" i="0" u="none" strike="noStrike" noProof="0">
                          <a:latin typeface="Calibri"/>
                        </a:rPr>
                        <a:t>85</a:t>
                      </a:r>
                      <a:endParaRPr lang="en-US"/>
                    </a:p>
                  </a:txBody>
                  <a:tcPr/>
                </a:tc>
                <a:tc>
                  <a:txBody>
                    <a:bodyPr/>
                    <a:lstStyle/>
                    <a:p>
                      <a:pPr lvl="0" algn="ctr">
                        <a:buNone/>
                      </a:pPr>
                      <a:r>
                        <a:rPr lang="en-GB" sz="3600"/>
                        <a:t>87</a:t>
                      </a:r>
                    </a:p>
                  </a:txBody>
                  <a:tcPr/>
                </a:tc>
                <a:tc>
                  <a:txBody>
                    <a:bodyPr/>
                    <a:lstStyle/>
                    <a:p>
                      <a:pPr algn="ctr"/>
                      <a:r>
                        <a:rPr lang="en-GB" sz="3600"/>
                        <a:t>89</a:t>
                      </a:r>
                    </a:p>
                  </a:txBody>
                  <a:tcPr/>
                </a:tc>
                <a:tc>
                  <a:txBody>
                    <a:bodyPr/>
                    <a:lstStyle/>
                    <a:p>
                      <a:pPr lvl="0" algn="ctr">
                        <a:buNone/>
                      </a:pPr>
                      <a:r>
                        <a:rPr lang="en-GB" sz="3600"/>
                        <a:t>91</a:t>
                      </a:r>
                    </a:p>
                  </a:txBody>
                  <a:tcPr/>
                </a:tc>
                <a:extLst>
                  <a:ext uri="{0D108BD9-81ED-4DB2-BD59-A6C34878D82A}">
                    <a16:rowId xmlns:a16="http://schemas.microsoft.com/office/drawing/2014/main" val="8414104"/>
                  </a:ext>
                </a:extLst>
              </a:tr>
              <a:tr h="793261">
                <a:tc>
                  <a:txBody>
                    <a:bodyPr/>
                    <a:lstStyle/>
                    <a:p>
                      <a:pPr algn="ctr"/>
                      <a:r>
                        <a:rPr lang="en-GB" sz="3600"/>
                        <a:t>93</a:t>
                      </a:r>
                    </a:p>
                  </a:txBody>
                  <a:tcPr/>
                </a:tc>
                <a:tc>
                  <a:txBody>
                    <a:bodyPr/>
                    <a:lstStyle/>
                    <a:p>
                      <a:pPr algn="ctr"/>
                      <a:r>
                        <a:rPr lang="en-GB" sz="3600"/>
                        <a:t>95</a:t>
                      </a:r>
                    </a:p>
                  </a:txBody>
                  <a:tcPr/>
                </a:tc>
                <a:tc>
                  <a:txBody>
                    <a:bodyPr/>
                    <a:lstStyle/>
                    <a:p>
                      <a:pPr algn="ctr"/>
                      <a:r>
                        <a:rPr lang="en-GB" sz="3600"/>
                        <a:t>97</a:t>
                      </a:r>
                    </a:p>
                  </a:txBody>
                  <a:tcPr/>
                </a:tc>
                <a:tc>
                  <a:txBody>
                    <a:bodyPr/>
                    <a:lstStyle/>
                    <a:p>
                      <a:pPr algn="ctr"/>
                      <a:r>
                        <a:rPr lang="en-GB" sz="3600"/>
                        <a:t>99</a:t>
                      </a:r>
                    </a:p>
                  </a:txBody>
                  <a:tcPr/>
                </a:tc>
                <a:tc>
                  <a:txBody>
                    <a:bodyPr/>
                    <a:lstStyle/>
                    <a:p>
                      <a:pPr algn="ctr"/>
                      <a:r>
                        <a:rPr lang="en-GB" sz="3600"/>
                        <a:t>101</a:t>
                      </a:r>
                    </a:p>
                  </a:txBody>
                  <a:tcPr/>
                </a:tc>
                <a:extLst>
                  <a:ext uri="{0D108BD9-81ED-4DB2-BD59-A6C34878D82A}">
                    <a16:rowId xmlns:a16="http://schemas.microsoft.com/office/drawing/2014/main" val="4284259193"/>
                  </a:ext>
                </a:extLst>
              </a:tr>
              <a:tr h="793261">
                <a:tc>
                  <a:txBody>
                    <a:bodyPr/>
                    <a:lstStyle/>
                    <a:p>
                      <a:pPr lvl="0" algn="ctr">
                        <a:buNone/>
                      </a:pPr>
                      <a:r>
                        <a:rPr lang="en-GB" sz="3600"/>
                        <a:t>103</a:t>
                      </a:r>
                    </a:p>
                  </a:txBody>
                  <a:tcPr/>
                </a:tc>
                <a:tc>
                  <a:txBody>
                    <a:bodyPr/>
                    <a:lstStyle/>
                    <a:p>
                      <a:pPr algn="ctr"/>
                      <a:r>
                        <a:rPr lang="en-GB" sz="3600"/>
                        <a:t>105</a:t>
                      </a:r>
                    </a:p>
                  </a:txBody>
                  <a:tcPr/>
                </a:tc>
                <a:tc>
                  <a:txBody>
                    <a:bodyPr/>
                    <a:lstStyle/>
                    <a:p>
                      <a:pPr algn="ctr"/>
                      <a:r>
                        <a:rPr lang="en-GB" sz="3600"/>
                        <a:t>107</a:t>
                      </a:r>
                    </a:p>
                  </a:txBody>
                  <a:tcPr/>
                </a:tc>
                <a:tc>
                  <a:txBody>
                    <a:bodyPr/>
                    <a:lstStyle/>
                    <a:p>
                      <a:pPr algn="ctr"/>
                      <a:r>
                        <a:rPr lang="en-GB" sz="3600"/>
                        <a:t>109</a:t>
                      </a:r>
                    </a:p>
                  </a:txBody>
                  <a:tcPr/>
                </a:tc>
                <a:tc>
                  <a:txBody>
                    <a:bodyPr/>
                    <a:lstStyle/>
                    <a:p>
                      <a:pPr algn="ctr"/>
                      <a:r>
                        <a:rPr lang="en-GB" sz="3600"/>
                        <a:t>111</a:t>
                      </a:r>
                    </a:p>
                  </a:txBody>
                  <a:tcPr/>
                </a:tc>
                <a:extLst>
                  <a:ext uri="{0D108BD9-81ED-4DB2-BD59-A6C34878D82A}">
                    <a16:rowId xmlns:a16="http://schemas.microsoft.com/office/drawing/2014/main" val="1205279873"/>
                  </a:ext>
                </a:extLst>
              </a:tr>
              <a:tr h="793261">
                <a:tc>
                  <a:txBody>
                    <a:bodyPr/>
                    <a:lstStyle/>
                    <a:p>
                      <a:pPr algn="ctr"/>
                      <a:r>
                        <a:rPr lang="en-GB" sz="3600"/>
                        <a:t>113</a:t>
                      </a:r>
                    </a:p>
                  </a:txBody>
                  <a:tcPr/>
                </a:tc>
                <a:tc>
                  <a:txBody>
                    <a:bodyPr/>
                    <a:lstStyle/>
                    <a:p>
                      <a:pPr algn="ctr"/>
                      <a:r>
                        <a:rPr lang="en-GB" sz="3600"/>
                        <a:t>115</a:t>
                      </a:r>
                    </a:p>
                  </a:txBody>
                  <a:tcPr/>
                </a:tc>
                <a:tc>
                  <a:txBody>
                    <a:bodyPr/>
                    <a:lstStyle/>
                    <a:p>
                      <a:pPr algn="ctr"/>
                      <a:r>
                        <a:rPr lang="en-GB" sz="3600"/>
                        <a:t>117</a:t>
                      </a:r>
                    </a:p>
                  </a:txBody>
                  <a:tcPr/>
                </a:tc>
                <a:tc>
                  <a:txBody>
                    <a:bodyPr/>
                    <a:lstStyle/>
                    <a:p>
                      <a:pPr algn="ctr"/>
                      <a:r>
                        <a:rPr lang="en-GB" sz="3600"/>
                        <a:t>119</a:t>
                      </a:r>
                    </a:p>
                  </a:txBody>
                  <a:tcPr/>
                </a:tc>
                <a:tc>
                  <a:txBody>
                    <a:bodyPr/>
                    <a:lstStyle/>
                    <a:p>
                      <a:pPr algn="ctr"/>
                      <a:r>
                        <a:rPr lang="en-GB" sz="3600"/>
                        <a:t>121</a:t>
                      </a:r>
                    </a:p>
                  </a:txBody>
                  <a:tcPr/>
                </a:tc>
                <a:extLst>
                  <a:ext uri="{0D108BD9-81ED-4DB2-BD59-A6C34878D82A}">
                    <a16:rowId xmlns:a16="http://schemas.microsoft.com/office/drawing/2014/main" val="94866463"/>
                  </a:ext>
                </a:extLst>
              </a:tr>
              <a:tr h="793261">
                <a:tc>
                  <a:txBody>
                    <a:bodyPr/>
                    <a:lstStyle/>
                    <a:p>
                      <a:pPr algn="ctr"/>
                      <a:r>
                        <a:rPr lang="en-GB" sz="3600"/>
                        <a:t>123</a:t>
                      </a:r>
                    </a:p>
                  </a:txBody>
                  <a:tcPr/>
                </a:tc>
                <a:tc>
                  <a:txBody>
                    <a:bodyPr/>
                    <a:lstStyle/>
                    <a:p>
                      <a:pPr algn="ctr"/>
                      <a:r>
                        <a:rPr lang="en-GB" sz="3600"/>
                        <a:t>125</a:t>
                      </a:r>
                    </a:p>
                  </a:txBody>
                  <a:tcPr/>
                </a:tc>
                <a:tc>
                  <a:txBody>
                    <a:bodyPr/>
                    <a:lstStyle/>
                    <a:p>
                      <a:pPr algn="ctr"/>
                      <a:r>
                        <a:rPr lang="en-GB" sz="3600"/>
                        <a:t>127</a:t>
                      </a:r>
                    </a:p>
                  </a:txBody>
                  <a:tcPr/>
                </a:tc>
                <a:tc>
                  <a:txBody>
                    <a:bodyPr/>
                    <a:lstStyle/>
                    <a:p>
                      <a:pPr algn="ctr"/>
                      <a:r>
                        <a:rPr lang="en-GB" sz="3600"/>
                        <a:t>129</a:t>
                      </a:r>
                    </a:p>
                  </a:txBody>
                  <a:tcPr/>
                </a:tc>
                <a:tc>
                  <a:txBody>
                    <a:bodyPr/>
                    <a:lstStyle/>
                    <a:p>
                      <a:pPr algn="ctr"/>
                      <a:r>
                        <a:rPr lang="en-GB" sz="3600"/>
                        <a:t>131</a:t>
                      </a:r>
                    </a:p>
                  </a:txBody>
                  <a:tcPr/>
                </a:tc>
                <a:extLst>
                  <a:ext uri="{0D108BD9-81ED-4DB2-BD59-A6C34878D82A}">
                    <a16:rowId xmlns:a16="http://schemas.microsoft.com/office/drawing/2014/main" val="1637780619"/>
                  </a:ext>
                </a:extLst>
              </a:tr>
            </a:tbl>
          </a:graphicData>
        </a:graphic>
      </p:graphicFrame>
    </p:spTree>
    <p:extLst>
      <p:ext uri="{BB962C8B-B14F-4D97-AF65-F5344CB8AC3E}">
        <p14:creationId xmlns:p14="http://schemas.microsoft.com/office/powerpoint/2010/main" val="11017124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E219CCCE-4AB0-45AF-995A-D69D3972EB75}"/>
              </a:ext>
            </a:extLst>
          </p:cNvPr>
          <p:cNvSpPr txBox="1"/>
          <p:nvPr/>
        </p:nvSpPr>
        <p:spPr>
          <a:xfrm>
            <a:off x="4611473" y="470793"/>
            <a:ext cx="4585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Counting Numbers</a:t>
            </a:r>
            <a:endParaRPr lang="en-US" sz="3600">
              <a:cs typeface="Calibri"/>
            </a:endParaRPr>
          </a:p>
        </p:txBody>
      </p:sp>
      <p:sp>
        <p:nvSpPr>
          <p:cNvPr id="29" name="TextBox 28">
            <a:extLst>
              <a:ext uri="{FF2B5EF4-FFF2-40B4-BE49-F238E27FC236}">
                <a16:creationId xmlns:a16="http://schemas.microsoft.com/office/drawing/2014/main" id="{948C36A4-21BF-4054-BC99-AE61F1ED4956}"/>
              </a:ext>
            </a:extLst>
          </p:cNvPr>
          <p:cNvSpPr txBox="1"/>
          <p:nvPr/>
        </p:nvSpPr>
        <p:spPr>
          <a:xfrm>
            <a:off x="6490119" y="3959703"/>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5</a:t>
            </a:r>
            <a:endParaRPr lang="en-US">
              <a:solidFill>
                <a:schemeClr val="bg1"/>
              </a:solidFill>
            </a:endParaRPr>
          </a:p>
        </p:txBody>
      </p:sp>
      <p:sp>
        <p:nvSpPr>
          <p:cNvPr id="30" name="TextBox 29">
            <a:extLst>
              <a:ext uri="{FF2B5EF4-FFF2-40B4-BE49-F238E27FC236}">
                <a16:creationId xmlns:a16="http://schemas.microsoft.com/office/drawing/2014/main" id="{05CF10BC-2DF8-4013-AAC5-45CA0865E28A}"/>
              </a:ext>
            </a:extLst>
          </p:cNvPr>
          <p:cNvSpPr txBox="1"/>
          <p:nvPr/>
        </p:nvSpPr>
        <p:spPr>
          <a:xfrm>
            <a:off x="6777666" y="4635440"/>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10</a:t>
            </a:r>
            <a:endParaRPr lang="en-US" sz="2800" b="1">
              <a:solidFill>
                <a:schemeClr val="bg1"/>
              </a:solidFill>
              <a:cs typeface="Calibri"/>
            </a:endParaRPr>
          </a:p>
        </p:txBody>
      </p:sp>
      <p:sp>
        <p:nvSpPr>
          <p:cNvPr id="31" name="TextBox 30">
            <a:extLst>
              <a:ext uri="{FF2B5EF4-FFF2-40B4-BE49-F238E27FC236}">
                <a16:creationId xmlns:a16="http://schemas.microsoft.com/office/drawing/2014/main" id="{A7432632-799A-4E3E-AD38-BB6BAD7013E6}"/>
              </a:ext>
            </a:extLst>
          </p:cNvPr>
          <p:cNvSpPr txBox="1"/>
          <p:nvPr/>
        </p:nvSpPr>
        <p:spPr>
          <a:xfrm>
            <a:off x="5843137" y="3945326"/>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2</a:t>
            </a:r>
            <a:endParaRPr lang="en-US" sz="2800" b="1">
              <a:solidFill>
                <a:schemeClr val="bg1"/>
              </a:solidFill>
              <a:cs typeface="Calibri"/>
            </a:endParaRPr>
          </a:p>
        </p:txBody>
      </p:sp>
      <p:sp>
        <p:nvSpPr>
          <p:cNvPr id="38" name="TextBox 37">
            <a:extLst>
              <a:ext uri="{FF2B5EF4-FFF2-40B4-BE49-F238E27FC236}">
                <a16:creationId xmlns:a16="http://schemas.microsoft.com/office/drawing/2014/main" id="{FA327F59-83AB-4D3A-B361-6871D3757EDF}"/>
              </a:ext>
            </a:extLst>
          </p:cNvPr>
          <p:cNvSpPr txBox="1"/>
          <p:nvPr/>
        </p:nvSpPr>
        <p:spPr>
          <a:xfrm>
            <a:off x="5311175" y="4664194"/>
            <a:ext cx="7447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100</a:t>
            </a:r>
            <a:endParaRPr lang="en-US" sz="2800" b="1">
              <a:solidFill>
                <a:schemeClr val="bg1"/>
              </a:solidFill>
              <a:cs typeface="Calibri"/>
            </a:endParaRPr>
          </a:p>
        </p:txBody>
      </p:sp>
      <p:sp>
        <p:nvSpPr>
          <p:cNvPr id="39" name="TextBox 38">
            <a:extLst>
              <a:ext uri="{FF2B5EF4-FFF2-40B4-BE49-F238E27FC236}">
                <a16:creationId xmlns:a16="http://schemas.microsoft.com/office/drawing/2014/main" id="{761A4200-3F04-46A3-9F8E-65C18C1B79D7}"/>
              </a:ext>
            </a:extLst>
          </p:cNvPr>
          <p:cNvSpPr txBox="1"/>
          <p:nvPr/>
        </p:nvSpPr>
        <p:spPr>
          <a:xfrm>
            <a:off x="6058798" y="5038006"/>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25</a:t>
            </a:r>
            <a:endParaRPr lang="en-US" sz="2800" b="1">
              <a:solidFill>
                <a:schemeClr val="bg1"/>
              </a:solidFill>
              <a:cs typeface="Calibri"/>
            </a:endParaRPr>
          </a:p>
        </p:txBody>
      </p:sp>
      <p:graphicFrame>
        <p:nvGraphicFramePr>
          <p:cNvPr id="5" name="Table 5">
            <a:extLst>
              <a:ext uri="{FF2B5EF4-FFF2-40B4-BE49-F238E27FC236}">
                <a16:creationId xmlns:a16="http://schemas.microsoft.com/office/drawing/2014/main" id="{27A002E5-6C7B-4192-B619-3494123D73B6}"/>
              </a:ext>
            </a:extLst>
          </p:cNvPr>
          <p:cNvGraphicFramePr>
            <a:graphicFrameLocks noGrp="1"/>
          </p:cNvGraphicFramePr>
          <p:nvPr>
            <p:extLst>
              <p:ext uri="{D42A27DB-BD31-4B8C-83A1-F6EECF244321}">
                <p14:modId xmlns:p14="http://schemas.microsoft.com/office/powerpoint/2010/main" val="2603762923"/>
              </p:ext>
            </p:extLst>
          </p:nvPr>
        </p:nvGraphicFramePr>
        <p:xfrm>
          <a:off x="833886" y="4169433"/>
          <a:ext cx="10239380" cy="717414"/>
        </p:xfrm>
        <a:graphic>
          <a:graphicData uri="http://schemas.openxmlformats.org/drawingml/2006/table">
            <a:tbl>
              <a:tblPr firstRow="1" bandRow="1">
                <a:tableStyleId>{5940675A-B579-460E-94D1-54222C63F5DA}</a:tableStyleId>
              </a:tblPr>
              <a:tblGrid>
                <a:gridCol w="1023938">
                  <a:extLst>
                    <a:ext uri="{9D8B030D-6E8A-4147-A177-3AD203B41FA5}">
                      <a16:colId xmlns:a16="http://schemas.microsoft.com/office/drawing/2014/main" val="870345198"/>
                    </a:ext>
                  </a:extLst>
                </a:gridCol>
                <a:gridCol w="1023938">
                  <a:extLst>
                    <a:ext uri="{9D8B030D-6E8A-4147-A177-3AD203B41FA5}">
                      <a16:colId xmlns:a16="http://schemas.microsoft.com/office/drawing/2014/main" val="1056331501"/>
                    </a:ext>
                  </a:extLst>
                </a:gridCol>
                <a:gridCol w="1023938">
                  <a:extLst>
                    <a:ext uri="{9D8B030D-6E8A-4147-A177-3AD203B41FA5}">
                      <a16:colId xmlns:a16="http://schemas.microsoft.com/office/drawing/2014/main" val="1379635571"/>
                    </a:ext>
                  </a:extLst>
                </a:gridCol>
                <a:gridCol w="1023938">
                  <a:extLst>
                    <a:ext uri="{9D8B030D-6E8A-4147-A177-3AD203B41FA5}">
                      <a16:colId xmlns:a16="http://schemas.microsoft.com/office/drawing/2014/main" val="3520427172"/>
                    </a:ext>
                  </a:extLst>
                </a:gridCol>
                <a:gridCol w="1023938">
                  <a:extLst>
                    <a:ext uri="{9D8B030D-6E8A-4147-A177-3AD203B41FA5}">
                      <a16:colId xmlns:a16="http://schemas.microsoft.com/office/drawing/2014/main" val="2075330169"/>
                    </a:ext>
                  </a:extLst>
                </a:gridCol>
                <a:gridCol w="1023938">
                  <a:extLst>
                    <a:ext uri="{9D8B030D-6E8A-4147-A177-3AD203B41FA5}">
                      <a16:colId xmlns:a16="http://schemas.microsoft.com/office/drawing/2014/main" val="2637597638"/>
                    </a:ext>
                  </a:extLst>
                </a:gridCol>
                <a:gridCol w="1023938">
                  <a:extLst>
                    <a:ext uri="{9D8B030D-6E8A-4147-A177-3AD203B41FA5}">
                      <a16:colId xmlns:a16="http://schemas.microsoft.com/office/drawing/2014/main" val="2746869082"/>
                    </a:ext>
                  </a:extLst>
                </a:gridCol>
                <a:gridCol w="1023938">
                  <a:extLst>
                    <a:ext uri="{9D8B030D-6E8A-4147-A177-3AD203B41FA5}">
                      <a16:colId xmlns:a16="http://schemas.microsoft.com/office/drawing/2014/main" val="3461062296"/>
                    </a:ext>
                  </a:extLst>
                </a:gridCol>
                <a:gridCol w="1023938">
                  <a:extLst>
                    <a:ext uri="{9D8B030D-6E8A-4147-A177-3AD203B41FA5}">
                      <a16:colId xmlns:a16="http://schemas.microsoft.com/office/drawing/2014/main" val="88641690"/>
                    </a:ext>
                  </a:extLst>
                </a:gridCol>
                <a:gridCol w="1023938">
                  <a:extLst>
                    <a:ext uri="{9D8B030D-6E8A-4147-A177-3AD203B41FA5}">
                      <a16:colId xmlns:a16="http://schemas.microsoft.com/office/drawing/2014/main" val="442841033"/>
                    </a:ext>
                  </a:extLst>
                </a:gridCol>
              </a:tblGrid>
              <a:tr h="717414">
                <a:tc>
                  <a:txBody>
                    <a:bodyPr/>
                    <a:lstStyle/>
                    <a:p>
                      <a:pPr algn="ctr"/>
                      <a:r>
                        <a:rPr lang="en-GB" sz="2800"/>
                        <a:t>10</a:t>
                      </a:r>
                    </a:p>
                  </a:txBody>
                  <a:tcPr anchor="ctr"/>
                </a:tc>
                <a:tc>
                  <a:txBody>
                    <a:bodyPr/>
                    <a:lstStyle/>
                    <a:p>
                      <a:pPr algn="ctr"/>
                      <a:r>
                        <a:rPr lang="en-GB" sz="2800" dirty="0" smtClean="0"/>
                        <a:t>20</a:t>
                      </a:r>
                      <a:endParaRPr lang="en-GB" sz="2800" dirty="0"/>
                    </a:p>
                  </a:txBody>
                  <a:tcPr anchor="ctr"/>
                </a:tc>
                <a:tc>
                  <a:txBody>
                    <a:bodyPr/>
                    <a:lstStyle/>
                    <a:p>
                      <a:pPr algn="ctr"/>
                      <a:r>
                        <a:rPr lang="en-GB" sz="2800" dirty="0"/>
                        <a:t>3</a:t>
                      </a:r>
                      <a:r>
                        <a:rPr lang="en-GB" sz="2800" dirty="0" smtClean="0"/>
                        <a:t>0</a:t>
                      </a:r>
                      <a:endParaRPr lang="en-GB" sz="2800" dirty="0"/>
                    </a:p>
                  </a:txBody>
                  <a:tcPr anchor="ctr"/>
                </a:tc>
                <a:tc>
                  <a:txBody>
                    <a:bodyPr/>
                    <a:lstStyle/>
                    <a:p>
                      <a:pPr algn="ctr"/>
                      <a:r>
                        <a:rPr lang="en-GB" sz="2800" dirty="0" smtClean="0"/>
                        <a:t>40</a:t>
                      </a:r>
                      <a:endParaRPr lang="en-GB" sz="2800" dirty="0"/>
                    </a:p>
                  </a:txBody>
                  <a:tcPr anchor="ctr"/>
                </a:tc>
                <a:tc>
                  <a:txBody>
                    <a:bodyPr/>
                    <a:lstStyle/>
                    <a:p>
                      <a:pPr algn="ctr"/>
                      <a:r>
                        <a:rPr lang="en-GB" sz="2800" dirty="0" smtClean="0"/>
                        <a:t>50</a:t>
                      </a:r>
                      <a:endParaRPr lang="en-GB" sz="2800" dirty="0"/>
                    </a:p>
                  </a:txBody>
                  <a:tcPr anchor="ctr"/>
                </a:tc>
                <a:tc>
                  <a:txBody>
                    <a:bodyPr/>
                    <a:lstStyle/>
                    <a:p>
                      <a:pPr algn="ctr"/>
                      <a:r>
                        <a:rPr lang="en-GB" sz="2800" dirty="0" smtClean="0"/>
                        <a:t>60</a:t>
                      </a:r>
                      <a:endParaRPr lang="en-GB" sz="2800" dirty="0"/>
                    </a:p>
                  </a:txBody>
                  <a:tcPr anchor="ctr"/>
                </a:tc>
                <a:tc>
                  <a:txBody>
                    <a:bodyPr/>
                    <a:lstStyle/>
                    <a:p>
                      <a:pPr algn="ctr"/>
                      <a:r>
                        <a:rPr lang="en-GB" sz="2800" dirty="0" smtClean="0"/>
                        <a:t>70</a:t>
                      </a:r>
                      <a:endParaRPr lang="en-GB" sz="2800" dirty="0"/>
                    </a:p>
                  </a:txBody>
                  <a:tcPr anchor="ctr"/>
                </a:tc>
                <a:tc>
                  <a:txBody>
                    <a:bodyPr/>
                    <a:lstStyle/>
                    <a:p>
                      <a:pPr algn="ctr"/>
                      <a:r>
                        <a:rPr lang="en-GB" sz="2800" dirty="0" smtClean="0"/>
                        <a:t>80</a:t>
                      </a:r>
                      <a:endParaRPr lang="en-GB" sz="2800" dirty="0"/>
                    </a:p>
                  </a:txBody>
                  <a:tcPr anchor="ctr"/>
                </a:tc>
                <a:tc>
                  <a:txBody>
                    <a:bodyPr/>
                    <a:lstStyle/>
                    <a:p>
                      <a:pPr algn="ctr"/>
                      <a:r>
                        <a:rPr lang="en-GB" sz="2800" dirty="0" smtClean="0"/>
                        <a:t>90</a:t>
                      </a:r>
                      <a:endParaRPr lang="en-GB" sz="2800" dirty="0"/>
                    </a:p>
                  </a:txBody>
                  <a:tcPr anchor="ctr"/>
                </a:tc>
                <a:tc>
                  <a:txBody>
                    <a:bodyPr/>
                    <a:lstStyle/>
                    <a:p>
                      <a:pPr algn="ctr"/>
                      <a:r>
                        <a:rPr lang="en-GB" sz="2800" dirty="0" smtClean="0"/>
                        <a:t>100</a:t>
                      </a:r>
                      <a:endParaRPr lang="en-GB" sz="2800" dirty="0"/>
                    </a:p>
                  </a:txBody>
                  <a:tcPr anchor="ctr"/>
                </a:tc>
                <a:extLst>
                  <a:ext uri="{0D108BD9-81ED-4DB2-BD59-A6C34878D82A}">
                    <a16:rowId xmlns:a16="http://schemas.microsoft.com/office/drawing/2014/main" val="1369648980"/>
                  </a:ext>
                </a:extLst>
              </a:tr>
            </a:tbl>
          </a:graphicData>
        </a:graphic>
      </p:graphicFrame>
      <p:graphicFrame>
        <p:nvGraphicFramePr>
          <p:cNvPr id="40" name="Table 5">
            <a:extLst>
              <a:ext uri="{FF2B5EF4-FFF2-40B4-BE49-F238E27FC236}">
                <a16:creationId xmlns:a16="http://schemas.microsoft.com/office/drawing/2014/main" id="{5FA2633D-71C4-45DC-908F-58C4C6FA4514}"/>
              </a:ext>
            </a:extLst>
          </p:cNvPr>
          <p:cNvGraphicFramePr>
            <a:graphicFrameLocks noGrp="1"/>
          </p:cNvGraphicFramePr>
          <p:nvPr>
            <p:extLst>
              <p:ext uri="{D42A27DB-BD31-4B8C-83A1-F6EECF244321}">
                <p14:modId xmlns:p14="http://schemas.microsoft.com/office/powerpoint/2010/main" val="3886321965"/>
              </p:ext>
            </p:extLst>
          </p:nvPr>
        </p:nvGraphicFramePr>
        <p:xfrm>
          <a:off x="832736" y="5267457"/>
          <a:ext cx="10239380" cy="717414"/>
        </p:xfrm>
        <a:graphic>
          <a:graphicData uri="http://schemas.openxmlformats.org/drawingml/2006/table">
            <a:tbl>
              <a:tblPr firstRow="1" bandRow="1">
                <a:tableStyleId>{5940675A-B579-460E-94D1-54222C63F5DA}</a:tableStyleId>
              </a:tblPr>
              <a:tblGrid>
                <a:gridCol w="1023938">
                  <a:extLst>
                    <a:ext uri="{9D8B030D-6E8A-4147-A177-3AD203B41FA5}">
                      <a16:colId xmlns:a16="http://schemas.microsoft.com/office/drawing/2014/main" val="870345198"/>
                    </a:ext>
                  </a:extLst>
                </a:gridCol>
                <a:gridCol w="1023938">
                  <a:extLst>
                    <a:ext uri="{9D8B030D-6E8A-4147-A177-3AD203B41FA5}">
                      <a16:colId xmlns:a16="http://schemas.microsoft.com/office/drawing/2014/main" val="1056331501"/>
                    </a:ext>
                  </a:extLst>
                </a:gridCol>
                <a:gridCol w="1023938">
                  <a:extLst>
                    <a:ext uri="{9D8B030D-6E8A-4147-A177-3AD203B41FA5}">
                      <a16:colId xmlns:a16="http://schemas.microsoft.com/office/drawing/2014/main" val="1379635571"/>
                    </a:ext>
                  </a:extLst>
                </a:gridCol>
                <a:gridCol w="1023938">
                  <a:extLst>
                    <a:ext uri="{9D8B030D-6E8A-4147-A177-3AD203B41FA5}">
                      <a16:colId xmlns:a16="http://schemas.microsoft.com/office/drawing/2014/main" val="3520427172"/>
                    </a:ext>
                  </a:extLst>
                </a:gridCol>
                <a:gridCol w="1023938">
                  <a:extLst>
                    <a:ext uri="{9D8B030D-6E8A-4147-A177-3AD203B41FA5}">
                      <a16:colId xmlns:a16="http://schemas.microsoft.com/office/drawing/2014/main" val="2075330169"/>
                    </a:ext>
                  </a:extLst>
                </a:gridCol>
                <a:gridCol w="1023938">
                  <a:extLst>
                    <a:ext uri="{9D8B030D-6E8A-4147-A177-3AD203B41FA5}">
                      <a16:colId xmlns:a16="http://schemas.microsoft.com/office/drawing/2014/main" val="2637597638"/>
                    </a:ext>
                  </a:extLst>
                </a:gridCol>
                <a:gridCol w="1023938">
                  <a:extLst>
                    <a:ext uri="{9D8B030D-6E8A-4147-A177-3AD203B41FA5}">
                      <a16:colId xmlns:a16="http://schemas.microsoft.com/office/drawing/2014/main" val="2746869082"/>
                    </a:ext>
                  </a:extLst>
                </a:gridCol>
                <a:gridCol w="1023938">
                  <a:extLst>
                    <a:ext uri="{9D8B030D-6E8A-4147-A177-3AD203B41FA5}">
                      <a16:colId xmlns:a16="http://schemas.microsoft.com/office/drawing/2014/main" val="3461062296"/>
                    </a:ext>
                  </a:extLst>
                </a:gridCol>
                <a:gridCol w="1023938">
                  <a:extLst>
                    <a:ext uri="{9D8B030D-6E8A-4147-A177-3AD203B41FA5}">
                      <a16:colId xmlns:a16="http://schemas.microsoft.com/office/drawing/2014/main" val="88641690"/>
                    </a:ext>
                  </a:extLst>
                </a:gridCol>
                <a:gridCol w="1023938">
                  <a:extLst>
                    <a:ext uri="{9D8B030D-6E8A-4147-A177-3AD203B41FA5}">
                      <a16:colId xmlns:a16="http://schemas.microsoft.com/office/drawing/2014/main" val="442841033"/>
                    </a:ext>
                  </a:extLst>
                </a:gridCol>
              </a:tblGrid>
              <a:tr h="717414">
                <a:tc>
                  <a:txBody>
                    <a:bodyPr/>
                    <a:lstStyle/>
                    <a:p>
                      <a:pPr algn="ctr"/>
                      <a:r>
                        <a:rPr lang="en-GB" sz="2800" dirty="0" smtClean="0"/>
                        <a:t>110</a:t>
                      </a:r>
                      <a:endParaRPr lang="en-GB" sz="2800" dirty="0"/>
                    </a:p>
                  </a:txBody>
                  <a:tcPr anchor="ctr"/>
                </a:tc>
                <a:tc>
                  <a:txBody>
                    <a:bodyPr/>
                    <a:lstStyle/>
                    <a:p>
                      <a:pPr algn="ctr"/>
                      <a:r>
                        <a:rPr lang="en-GB" sz="2800" dirty="0" smtClean="0"/>
                        <a:t>120</a:t>
                      </a:r>
                      <a:endParaRPr lang="en-GB" sz="2800" dirty="0"/>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dirty="0"/>
                    </a:p>
                  </a:txBody>
                  <a:tcPr anchor="ctr"/>
                </a:tc>
                <a:extLst>
                  <a:ext uri="{0D108BD9-81ED-4DB2-BD59-A6C34878D82A}">
                    <a16:rowId xmlns:a16="http://schemas.microsoft.com/office/drawing/2014/main" val="1369648980"/>
                  </a:ext>
                </a:extLst>
              </a:tr>
            </a:tbl>
          </a:graphicData>
        </a:graphic>
      </p:graphicFrame>
      <p:pic>
        <p:nvPicPr>
          <p:cNvPr id="6" name="Picture 6" descr="A picture containing drawing, game&#10;&#10;Description automatically generated">
            <a:extLst>
              <a:ext uri="{FF2B5EF4-FFF2-40B4-BE49-F238E27FC236}">
                <a16:creationId xmlns:a16="http://schemas.microsoft.com/office/drawing/2014/main" id="{10072C28-CF70-4435-8EF7-B0D25953F036}"/>
              </a:ext>
            </a:extLst>
          </p:cNvPr>
          <p:cNvPicPr>
            <a:picLocks noChangeAspect="1"/>
          </p:cNvPicPr>
          <p:nvPr/>
        </p:nvPicPr>
        <p:blipFill>
          <a:blip r:embed="rId3"/>
          <a:stretch>
            <a:fillRect/>
          </a:stretch>
        </p:blipFill>
        <p:spPr>
          <a:xfrm>
            <a:off x="5155721" y="1427119"/>
            <a:ext cx="4439728" cy="1315194"/>
          </a:xfrm>
          <a:prstGeom prst="rect">
            <a:avLst/>
          </a:prstGeom>
        </p:spPr>
      </p:pic>
      <p:sp>
        <p:nvSpPr>
          <p:cNvPr id="2" name="TextBox 1">
            <a:extLst>
              <a:ext uri="{FF2B5EF4-FFF2-40B4-BE49-F238E27FC236}">
                <a16:creationId xmlns:a16="http://schemas.microsoft.com/office/drawing/2014/main" id="{5EBE6D8A-44AD-463E-8FE6-C0A80AA0733D}"/>
              </a:ext>
            </a:extLst>
          </p:cNvPr>
          <p:cNvSpPr txBox="1"/>
          <p:nvPr/>
        </p:nvSpPr>
        <p:spPr>
          <a:xfrm>
            <a:off x="684362" y="3142891"/>
            <a:ext cx="912674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Calibri"/>
              </a:rPr>
              <a:t>For example, I chose 10 from the first spinner, </a:t>
            </a:r>
            <a:r>
              <a:rPr lang="en-GB" sz="2400" dirty="0" smtClean="0">
                <a:cs typeface="Calibri"/>
              </a:rPr>
              <a:t>10 </a:t>
            </a:r>
            <a:r>
              <a:rPr lang="en-GB" sz="2400" dirty="0">
                <a:cs typeface="Calibri"/>
              </a:rPr>
              <a:t>from the second spinner, and 12th from the third spinner. This is my counting pattern:</a:t>
            </a:r>
          </a:p>
        </p:txBody>
      </p:sp>
    </p:spTree>
    <p:extLst>
      <p:ext uri="{BB962C8B-B14F-4D97-AF65-F5344CB8AC3E}">
        <p14:creationId xmlns:p14="http://schemas.microsoft.com/office/powerpoint/2010/main" val="122619127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E219CCCE-4AB0-45AF-995A-D69D3972EB75}"/>
              </a:ext>
            </a:extLst>
          </p:cNvPr>
          <p:cNvSpPr txBox="1"/>
          <p:nvPr/>
        </p:nvSpPr>
        <p:spPr>
          <a:xfrm>
            <a:off x="4611473" y="470793"/>
            <a:ext cx="4585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Counting Numbers</a:t>
            </a:r>
            <a:endParaRPr lang="en-US" sz="3600">
              <a:cs typeface="Calibri"/>
            </a:endParaRPr>
          </a:p>
        </p:txBody>
      </p:sp>
      <p:sp>
        <p:nvSpPr>
          <p:cNvPr id="29" name="TextBox 28">
            <a:extLst>
              <a:ext uri="{FF2B5EF4-FFF2-40B4-BE49-F238E27FC236}">
                <a16:creationId xmlns:a16="http://schemas.microsoft.com/office/drawing/2014/main" id="{948C36A4-21BF-4054-BC99-AE61F1ED4956}"/>
              </a:ext>
            </a:extLst>
          </p:cNvPr>
          <p:cNvSpPr txBox="1"/>
          <p:nvPr/>
        </p:nvSpPr>
        <p:spPr>
          <a:xfrm>
            <a:off x="6490119" y="3959703"/>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5</a:t>
            </a:r>
            <a:endParaRPr lang="en-US">
              <a:solidFill>
                <a:schemeClr val="bg1"/>
              </a:solidFill>
            </a:endParaRPr>
          </a:p>
        </p:txBody>
      </p:sp>
      <p:sp>
        <p:nvSpPr>
          <p:cNvPr id="30" name="TextBox 29">
            <a:extLst>
              <a:ext uri="{FF2B5EF4-FFF2-40B4-BE49-F238E27FC236}">
                <a16:creationId xmlns:a16="http://schemas.microsoft.com/office/drawing/2014/main" id="{05CF10BC-2DF8-4013-AAC5-45CA0865E28A}"/>
              </a:ext>
            </a:extLst>
          </p:cNvPr>
          <p:cNvSpPr txBox="1"/>
          <p:nvPr/>
        </p:nvSpPr>
        <p:spPr>
          <a:xfrm>
            <a:off x="6777666" y="4635440"/>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10</a:t>
            </a:r>
            <a:endParaRPr lang="en-US" sz="2800" b="1">
              <a:solidFill>
                <a:schemeClr val="bg1"/>
              </a:solidFill>
              <a:cs typeface="Calibri"/>
            </a:endParaRPr>
          </a:p>
        </p:txBody>
      </p:sp>
      <p:sp>
        <p:nvSpPr>
          <p:cNvPr id="31" name="TextBox 30">
            <a:extLst>
              <a:ext uri="{FF2B5EF4-FFF2-40B4-BE49-F238E27FC236}">
                <a16:creationId xmlns:a16="http://schemas.microsoft.com/office/drawing/2014/main" id="{A7432632-799A-4E3E-AD38-BB6BAD7013E6}"/>
              </a:ext>
            </a:extLst>
          </p:cNvPr>
          <p:cNvSpPr txBox="1"/>
          <p:nvPr/>
        </p:nvSpPr>
        <p:spPr>
          <a:xfrm>
            <a:off x="5843137" y="3945326"/>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2</a:t>
            </a:r>
            <a:endParaRPr lang="en-US" sz="2800" b="1">
              <a:solidFill>
                <a:schemeClr val="bg1"/>
              </a:solidFill>
              <a:cs typeface="Calibri"/>
            </a:endParaRPr>
          </a:p>
        </p:txBody>
      </p:sp>
      <p:sp>
        <p:nvSpPr>
          <p:cNvPr id="38" name="TextBox 37">
            <a:extLst>
              <a:ext uri="{FF2B5EF4-FFF2-40B4-BE49-F238E27FC236}">
                <a16:creationId xmlns:a16="http://schemas.microsoft.com/office/drawing/2014/main" id="{FA327F59-83AB-4D3A-B361-6871D3757EDF}"/>
              </a:ext>
            </a:extLst>
          </p:cNvPr>
          <p:cNvSpPr txBox="1"/>
          <p:nvPr/>
        </p:nvSpPr>
        <p:spPr>
          <a:xfrm>
            <a:off x="5311175" y="4664194"/>
            <a:ext cx="7447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100</a:t>
            </a:r>
            <a:endParaRPr lang="en-US" sz="2800" b="1">
              <a:solidFill>
                <a:schemeClr val="bg1"/>
              </a:solidFill>
              <a:cs typeface="Calibri"/>
            </a:endParaRPr>
          </a:p>
        </p:txBody>
      </p:sp>
      <p:sp>
        <p:nvSpPr>
          <p:cNvPr id="39" name="TextBox 38">
            <a:extLst>
              <a:ext uri="{FF2B5EF4-FFF2-40B4-BE49-F238E27FC236}">
                <a16:creationId xmlns:a16="http://schemas.microsoft.com/office/drawing/2014/main" id="{761A4200-3F04-46A3-9F8E-65C18C1B79D7}"/>
              </a:ext>
            </a:extLst>
          </p:cNvPr>
          <p:cNvSpPr txBox="1"/>
          <p:nvPr/>
        </p:nvSpPr>
        <p:spPr>
          <a:xfrm>
            <a:off x="6058798" y="5038006"/>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25</a:t>
            </a:r>
            <a:endParaRPr lang="en-US" sz="2800" b="1">
              <a:solidFill>
                <a:schemeClr val="bg1"/>
              </a:solidFill>
              <a:cs typeface="Calibri"/>
            </a:endParaRPr>
          </a:p>
        </p:txBody>
      </p:sp>
      <p:graphicFrame>
        <p:nvGraphicFramePr>
          <p:cNvPr id="5" name="Table 5">
            <a:extLst>
              <a:ext uri="{FF2B5EF4-FFF2-40B4-BE49-F238E27FC236}">
                <a16:creationId xmlns:a16="http://schemas.microsoft.com/office/drawing/2014/main" id="{27A002E5-6C7B-4192-B619-3494123D73B6}"/>
              </a:ext>
            </a:extLst>
          </p:cNvPr>
          <p:cNvGraphicFramePr>
            <a:graphicFrameLocks noGrp="1"/>
          </p:cNvGraphicFramePr>
          <p:nvPr>
            <p:extLst>
              <p:ext uri="{D42A27DB-BD31-4B8C-83A1-F6EECF244321}">
                <p14:modId xmlns:p14="http://schemas.microsoft.com/office/powerpoint/2010/main" val="2657245026"/>
              </p:ext>
            </p:extLst>
          </p:nvPr>
        </p:nvGraphicFramePr>
        <p:xfrm>
          <a:off x="762000" y="3076754"/>
          <a:ext cx="10239380" cy="744279"/>
        </p:xfrm>
        <a:graphic>
          <a:graphicData uri="http://schemas.openxmlformats.org/drawingml/2006/table">
            <a:tbl>
              <a:tblPr firstRow="1" bandRow="1">
                <a:tableStyleId>{5940675A-B579-460E-94D1-54222C63F5DA}</a:tableStyleId>
              </a:tblPr>
              <a:tblGrid>
                <a:gridCol w="1023938">
                  <a:extLst>
                    <a:ext uri="{9D8B030D-6E8A-4147-A177-3AD203B41FA5}">
                      <a16:colId xmlns:a16="http://schemas.microsoft.com/office/drawing/2014/main" val="870345198"/>
                    </a:ext>
                  </a:extLst>
                </a:gridCol>
                <a:gridCol w="1023938">
                  <a:extLst>
                    <a:ext uri="{9D8B030D-6E8A-4147-A177-3AD203B41FA5}">
                      <a16:colId xmlns:a16="http://schemas.microsoft.com/office/drawing/2014/main" val="1056331501"/>
                    </a:ext>
                  </a:extLst>
                </a:gridCol>
                <a:gridCol w="1023938">
                  <a:extLst>
                    <a:ext uri="{9D8B030D-6E8A-4147-A177-3AD203B41FA5}">
                      <a16:colId xmlns:a16="http://schemas.microsoft.com/office/drawing/2014/main" val="1379635571"/>
                    </a:ext>
                  </a:extLst>
                </a:gridCol>
                <a:gridCol w="1023938">
                  <a:extLst>
                    <a:ext uri="{9D8B030D-6E8A-4147-A177-3AD203B41FA5}">
                      <a16:colId xmlns:a16="http://schemas.microsoft.com/office/drawing/2014/main" val="3520427172"/>
                    </a:ext>
                  </a:extLst>
                </a:gridCol>
                <a:gridCol w="1023938">
                  <a:extLst>
                    <a:ext uri="{9D8B030D-6E8A-4147-A177-3AD203B41FA5}">
                      <a16:colId xmlns:a16="http://schemas.microsoft.com/office/drawing/2014/main" val="2075330169"/>
                    </a:ext>
                  </a:extLst>
                </a:gridCol>
                <a:gridCol w="1023938">
                  <a:extLst>
                    <a:ext uri="{9D8B030D-6E8A-4147-A177-3AD203B41FA5}">
                      <a16:colId xmlns:a16="http://schemas.microsoft.com/office/drawing/2014/main" val="2637597638"/>
                    </a:ext>
                  </a:extLst>
                </a:gridCol>
                <a:gridCol w="1023938">
                  <a:extLst>
                    <a:ext uri="{9D8B030D-6E8A-4147-A177-3AD203B41FA5}">
                      <a16:colId xmlns:a16="http://schemas.microsoft.com/office/drawing/2014/main" val="2746869082"/>
                    </a:ext>
                  </a:extLst>
                </a:gridCol>
                <a:gridCol w="1023938">
                  <a:extLst>
                    <a:ext uri="{9D8B030D-6E8A-4147-A177-3AD203B41FA5}">
                      <a16:colId xmlns:a16="http://schemas.microsoft.com/office/drawing/2014/main" val="3461062296"/>
                    </a:ext>
                  </a:extLst>
                </a:gridCol>
                <a:gridCol w="1023938">
                  <a:extLst>
                    <a:ext uri="{9D8B030D-6E8A-4147-A177-3AD203B41FA5}">
                      <a16:colId xmlns:a16="http://schemas.microsoft.com/office/drawing/2014/main" val="88641690"/>
                    </a:ext>
                  </a:extLst>
                </a:gridCol>
                <a:gridCol w="1023938">
                  <a:extLst>
                    <a:ext uri="{9D8B030D-6E8A-4147-A177-3AD203B41FA5}">
                      <a16:colId xmlns:a16="http://schemas.microsoft.com/office/drawing/2014/main" val="442841033"/>
                    </a:ext>
                  </a:extLst>
                </a:gridCol>
              </a:tblGrid>
              <a:tr h="744279">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69648980"/>
                  </a:ext>
                </a:extLst>
              </a:tr>
            </a:tbl>
          </a:graphicData>
        </a:graphic>
      </p:graphicFrame>
      <p:graphicFrame>
        <p:nvGraphicFramePr>
          <p:cNvPr id="40" name="Table 5">
            <a:extLst>
              <a:ext uri="{FF2B5EF4-FFF2-40B4-BE49-F238E27FC236}">
                <a16:creationId xmlns:a16="http://schemas.microsoft.com/office/drawing/2014/main" id="{5FA2633D-71C4-45DC-908F-58C4C6FA4514}"/>
              </a:ext>
            </a:extLst>
          </p:cNvPr>
          <p:cNvGraphicFramePr>
            <a:graphicFrameLocks noGrp="1"/>
          </p:cNvGraphicFramePr>
          <p:nvPr>
            <p:extLst>
              <p:ext uri="{D42A27DB-BD31-4B8C-83A1-F6EECF244321}">
                <p14:modId xmlns:p14="http://schemas.microsoft.com/office/powerpoint/2010/main" val="2067876932"/>
              </p:ext>
            </p:extLst>
          </p:nvPr>
        </p:nvGraphicFramePr>
        <p:xfrm>
          <a:off x="790754" y="4198188"/>
          <a:ext cx="10239380" cy="744279"/>
        </p:xfrm>
        <a:graphic>
          <a:graphicData uri="http://schemas.openxmlformats.org/drawingml/2006/table">
            <a:tbl>
              <a:tblPr firstRow="1" bandRow="1">
                <a:tableStyleId>{5940675A-B579-460E-94D1-54222C63F5DA}</a:tableStyleId>
              </a:tblPr>
              <a:tblGrid>
                <a:gridCol w="1023938">
                  <a:extLst>
                    <a:ext uri="{9D8B030D-6E8A-4147-A177-3AD203B41FA5}">
                      <a16:colId xmlns:a16="http://schemas.microsoft.com/office/drawing/2014/main" val="870345198"/>
                    </a:ext>
                  </a:extLst>
                </a:gridCol>
                <a:gridCol w="1023938">
                  <a:extLst>
                    <a:ext uri="{9D8B030D-6E8A-4147-A177-3AD203B41FA5}">
                      <a16:colId xmlns:a16="http://schemas.microsoft.com/office/drawing/2014/main" val="1056331501"/>
                    </a:ext>
                  </a:extLst>
                </a:gridCol>
                <a:gridCol w="1023938">
                  <a:extLst>
                    <a:ext uri="{9D8B030D-6E8A-4147-A177-3AD203B41FA5}">
                      <a16:colId xmlns:a16="http://schemas.microsoft.com/office/drawing/2014/main" val="1379635571"/>
                    </a:ext>
                  </a:extLst>
                </a:gridCol>
                <a:gridCol w="1023938">
                  <a:extLst>
                    <a:ext uri="{9D8B030D-6E8A-4147-A177-3AD203B41FA5}">
                      <a16:colId xmlns:a16="http://schemas.microsoft.com/office/drawing/2014/main" val="3520427172"/>
                    </a:ext>
                  </a:extLst>
                </a:gridCol>
                <a:gridCol w="1023938">
                  <a:extLst>
                    <a:ext uri="{9D8B030D-6E8A-4147-A177-3AD203B41FA5}">
                      <a16:colId xmlns:a16="http://schemas.microsoft.com/office/drawing/2014/main" val="2075330169"/>
                    </a:ext>
                  </a:extLst>
                </a:gridCol>
                <a:gridCol w="1023938">
                  <a:extLst>
                    <a:ext uri="{9D8B030D-6E8A-4147-A177-3AD203B41FA5}">
                      <a16:colId xmlns:a16="http://schemas.microsoft.com/office/drawing/2014/main" val="2637597638"/>
                    </a:ext>
                  </a:extLst>
                </a:gridCol>
                <a:gridCol w="1023938">
                  <a:extLst>
                    <a:ext uri="{9D8B030D-6E8A-4147-A177-3AD203B41FA5}">
                      <a16:colId xmlns:a16="http://schemas.microsoft.com/office/drawing/2014/main" val="2746869082"/>
                    </a:ext>
                  </a:extLst>
                </a:gridCol>
                <a:gridCol w="1023938">
                  <a:extLst>
                    <a:ext uri="{9D8B030D-6E8A-4147-A177-3AD203B41FA5}">
                      <a16:colId xmlns:a16="http://schemas.microsoft.com/office/drawing/2014/main" val="3461062296"/>
                    </a:ext>
                  </a:extLst>
                </a:gridCol>
                <a:gridCol w="1023938">
                  <a:extLst>
                    <a:ext uri="{9D8B030D-6E8A-4147-A177-3AD203B41FA5}">
                      <a16:colId xmlns:a16="http://schemas.microsoft.com/office/drawing/2014/main" val="88641690"/>
                    </a:ext>
                  </a:extLst>
                </a:gridCol>
                <a:gridCol w="1023938">
                  <a:extLst>
                    <a:ext uri="{9D8B030D-6E8A-4147-A177-3AD203B41FA5}">
                      <a16:colId xmlns:a16="http://schemas.microsoft.com/office/drawing/2014/main" val="442841033"/>
                    </a:ext>
                  </a:extLst>
                </a:gridCol>
              </a:tblGrid>
              <a:tr h="744279">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69648980"/>
                  </a:ext>
                </a:extLst>
              </a:tr>
            </a:tbl>
          </a:graphicData>
        </a:graphic>
      </p:graphicFrame>
      <p:graphicFrame>
        <p:nvGraphicFramePr>
          <p:cNvPr id="41" name="Table 5">
            <a:extLst>
              <a:ext uri="{FF2B5EF4-FFF2-40B4-BE49-F238E27FC236}">
                <a16:creationId xmlns:a16="http://schemas.microsoft.com/office/drawing/2014/main" id="{4490BE42-6537-4818-ABEE-A849D2B35006}"/>
              </a:ext>
            </a:extLst>
          </p:cNvPr>
          <p:cNvGraphicFramePr>
            <a:graphicFrameLocks noGrp="1"/>
          </p:cNvGraphicFramePr>
          <p:nvPr>
            <p:extLst>
              <p:ext uri="{D42A27DB-BD31-4B8C-83A1-F6EECF244321}">
                <p14:modId xmlns:p14="http://schemas.microsoft.com/office/powerpoint/2010/main" val="2346041716"/>
              </p:ext>
            </p:extLst>
          </p:nvPr>
        </p:nvGraphicFramePr>
        <p:xfrm>
          <a:off x="775227" y="5395016"/>
          <a:ext cx="10239380" cy="744279"/>
        </p:xfrm>
        <a:graphic>
          <a:graphicData uri="http://schemas.openxmlformats.org/drawingml/2006/table">
            <a:tbl>
              <a:tblPr firstRow="1" bandRow="1">
                <a:tableStyleId>{5940675A-B579-460E-94D1-54222C63F5DA}</a:tableStyleId>
              </a:tblPr>
              <a:tblGrid>
                <a:gridCol w="1023938">
                  <a:extLst>
                    <a:ext uri="{9D8B030D-6E8A-4147-A177-3AD203B41FA5}">
                      <a16:colId xmlns:a16="http://schemas.microsoft.com/office/drawing/2014/main" val="870345198"/>
                    </a:ext>
                  </a:extLst>
                </a:gridCol>
                <a:gridCol w="1023938">
                  <a:extLst>
                    <a:ext uri="{9D8B030D-6E8A-4147-A177-3AD203B41FA5}">
                      <a16:colId xmlns:a16="http://schemas.microsoft.com/office/drawing/2014/main" val="1056331501"/>
                    </a:ext>
                  </a:extLst>
                </a:gridCol>
                <a:gridCol w="1023938">
                  <a:extLst>
                    <a:ext uri="{9D8B030D-6E8A-4147-A177-3AD203B41FA5}">
                      <a16:colId xmlns:a16="http://schemas.microsoft.com/office/drawing/2014/main" val="1379635571"/>
                    </a:ext>
                  </a:extLst>
                </a:gridCol>
                <a:gridCol w="1023938">
                  <a:extLst>
                    <a:ext uri="{9D8B030D-6E8A-4147-A177-3AD203B41FA5}">
                      <a16:colId xmlns:a16="http://schemas.microsoft.com/office/drawing/2014/main" val="3520427172"/>
                    </a:ext>
                  </a:extLst>
                </a:gridCol>
                <a:gridCol w="1023938">
                  <a:extLst>
                    <a:ext uri="{9D8B030D-6E8A-4147-A177-3AD203B41FA5}">
                      <a16:colId xmlns:a16="http://schemas.microsoft.com/office/drawing/2014/main" val="2075330169"/>
                    </a:ext>
                  </a:extLst>
                </a:gridCol>
                <a:gridCol w="1023938">
                  <a:extLst>
                    <a:ext uri="{9D8B030D-6E8A-4147-A177-3AD203B41FA5}">
                      <a16:colId xmlns:a16="http://schemas.microsoft.com/office/drawing/2014/main" val="2637597638"/>
                    </a:ext>
                  </a:extLst>
                </a:gridCol>
                <a:gridCol w="1023938">
                  <a:extLst>
                    <a:ext uri="{9D8B030D-6E8A-4147-A177-3AD203B41FA5}">
                      <a16:colId xmlns:a16="http://schemas.microsoft.com/office/drawing/2014/main" val="2746869082"/>
                    </a:ext>
                  </a:extLst>
                </a:gridCol>
                <a:gridCol w="1023938">
                  <a:extLst>
                    <a:ext uri="{9D8B030D-6E8A-4147-A177-3AD203B41FA5}">
                      <a16:colId xmlns:a16="http://schemas.microsoft.com/office/drawing/2014/main" val="3461062296"/>
                    </a:ext>
                  </a:extLst>
                </a:gridCol>
                <a:gridCol w="1023938">
                  <a:extLst>
                    <a:ext uri="{9D8B030D-6E8A-4147-A177-3AD203B41FA5}">
                      <a16:colId xmlns:a16="http://schemas.microsoft.com/office/drawing/2014/main" val="88641690"/>
                    </a:ext>
                  </a:extLst>
                </a:gridCol>
                <a:gridCol w="1023938">
                  <a:extLst>
                    <a:ext uri="{9D8B030D-6E8A-4147-A177-3AD203B41FA5}">
                      <a16:colId xmlns:a16="http://schemas.microsoft.com/office/drawing/2014/main" val="442841033"/>
                    </a:ext>
                  </a:extLst>
                </a:gridCol>
              </a:tblGrid>
              <a:tr h="744279">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69648980"/>
                  </a:ext>
                </a:extLst>
              </a:tr>
            </a:tbl>
          </a:graphicData>
        </a:graphic>
      </p:graphicFrame>
      <p:pic>
        <p:nvPicPr>
          <p:cNvPr id="6" name="Picture 6" descr="A picture containing drawing, game&#10;&#10;Description automatically generated">
            <a:extLst>
              <a:ext uri="{FF2B5EF4-FFF2-40B4-BE49-F238E27FC236}">
                <a16:creationId xmlns:a16="http://schemas.microsoft.com/office/drawing/2014/main" id="{10072C28-CF70-4435-8EF7-B0D25953F036}"/>
              </a:ext>
            </a:extLst>
          </p:cNvPr>
          <p:cNvPicPr>
            <a:picLocks noChangeAspect="1"/>
          </p:cNvPicPr>
          <p:nvPr/>
        </p:nvPicPr>
        <p:blipFill>
          <a:blip r:embed="rId3"/>
          <a:stretch>
            <a:fillRect/>
          </a:stretch>
        </p:blipFill>
        <p:spPr>
          <a:xfrm>
            <a:off x="5155721" y="1427119"/>
            <a:ext cx="4439728" cy="1315194"/>
          </a:xfrm>
          <a:prstGeom prst="rect">
            <a:avLst/>
          </a:prstGeom>
        </p:spPr>
      </p:pic>
    </p:spTree>
    <p:extLst>
      <p:ext uri="{BB962C8B-B14F-4D97-AF65-F5344CB8AC3E}">
        <p14:creationId xmlns:p14="http://schemas.microsoft.com/office/powerpoint/2010/main" val="3000217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E219CCCE-4AB0-45AF-995A-D69D3972EB75}"/>
              </a:ext>
            </a:extLst>
          </p:cNvPr>
          <p:cNvSpPr txBox="1"/>
          <p:nvPr/>
        </p:nvSpPr>
        <p:spPr>
          <a:xfrm>
            <a:off x="4611473" y="470793"/>
            <a:ext cx="4585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Counting Numbers</a:t>
            </a:r>
            <a:endParaRPr lang="en-US" sz="3600">
              <a:cs typeface="Calibri"/>
            </a:endParaRPr>
          </a:p>
        </p:txBody>
      </p:sp>
      <p:sp>
        <p:nvSpPr>
          <p:cNvPr id="29" name="TextBox 28">
            <a:extLst>
              <a:ext uri="{FF2B5EF4-FFF2-40B4-BE49-F238E27FC236}">
                <a16:creationId xmlns:a16="http://schemas.microsoft.com/office/drawing/2014/main" id="{948C36A4-21BF-4054-BC99-AE61F1ED4956}"/>
              </a:ext>
            </a:extLst>
          </p:cNvPr>
          <p:cNvSpPr txBox="1"/>
          <p:nvPr/>
        </p:nvSpPr>
        <p:spPr>
          <a:xfrm>
            <a:off x="6490119" y="3959703"/>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5</a:t>
            </a:r>
            <a:endParaRPr lang="en-US">
              <a:solidFill>
                <a:schemeClr val="bg1"/>
              </a:solidFill>
            </a:endParaRPr>
          </a:p>
        </p:txBody>
      </p:sp>
      <p:sp>
        <p:nvSpPr>
          <p:cNvPr id="30" name="TextBox 29">
            <a:extLst>
              <a:ext uri="{FF2B5EF4-FFF2-40B4-BE49-F238E27FC236}">
                <a16:creationId xmlns:a16="http://schemas.microsoft.com/office/drawing/2014/main" id="{05CF10BC-2DF8-4013-AAC5-45CA0865E28A}"/>
              </a:ext>
            </a:extLst>
          </p:cNvPr>
          <p:cNvSpPr txBox="1"/>
          <p:nvPr/>
        </p:nvSpPr>
        <p:spPr>
          <a:xfrm>
            <a:off x="6777666" y="4635440"/>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10</a:t>
            </a:r>
            <a:endParaRPr lang="en-US" sz="2800" b="1">
              <a:solidFill>
                <a:schemeClr val="bg1"/>
              </a:solidFill>
              <a:cs typeface="Calibri"/>
            </a:endParaRPr>
          </a:p>
        </p:txBody>
      </p:sp>
      <p:sp>
        <p:nvSpPr>
          <p:cNvPr id="31" name="TextBox 30">
            <a:extLst>
              <a:ext uri="{FF2B5EF4-FFF2-40B4-BE49-F238E27FC236}">
                <a16:creationId xmlns:a16="http://schemas.microsoft.com/office/drawing/2014/main" id="{A7432632-799A-4E3E-AD38-BB6BAD7013E6}"/>
              </a:ext>
            </a:extLst>
          </p:cNvPr>
          <p:cNvSpPr txBox="1"/>
          <p:nvPr/>
        </p:nvSpPr>
        <p:spPr>
          <a:xfrm>
            <a:off x="5843137" y="3945326"/>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2</a:t>
            </a:r>
            <a:endParaRPr lang="en-US" sz="2800" b="1">
              <a:solidFill>
                <a:schemeClr val="bg1"/>
              </a:solidFill>
              <a:cs typeface="Calibri"/>
            </a:endParaRPr>
          </a:p>
        </p:txBody>
      </p:sp>
      <p:sp>
        <p:nvSpPr>
          <p:cNvPr id="38" name="TextBox 37">
            <a:extLst>
              <a:ext uri="{FF2B5EF4-FFF2-40B4-BE49-F238E27FC236}">
                <a16:creationId xmlns:a16="http://schemas.microsoft.com/office/drawing/2014/main" id="{FA327F59-83AB-4D3A-B361-6871D3757EDF}"/>
              </a:ext>
            </a:extLst>
          </p:cNvPr>
          <p:cNvSpPr txBox="1"/>
          <p:nvPr/>
        </p:nvSpPr>
        <p:spPr>
          <a:xfrm>
            <a:off x="5311175" y="4664194"/>
            <a:ext cx="7447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100</a:t>
            </a:r>
            <a:endParaRPr lang="en-US" sz="2800" b="1">
              <a:solidFill>
                <a:schemeClr val="bg1"/>
              </a:solidFill>
              <a:cs typeface="Calibri"/>
            </a:endParaRPr>
          </a:p>
        </p:txBody>
      </p:sp>
      <p:sp>
        <p:nvSpPr>
          <p:cNvPr id="39" name="TextBox 38">
            <a:extLst>
              <a:ext uri="{FF2B5EF4-FFF2-40B4-BE49-F238E27FC236}">
                <a16:creationId xmlns:a16="http://schemas.microsoft.com/office/drawing/2014/main" id="{761A4200-3F04-46A3-9F8E-65C18C1B79D7}"/>
              </a:ext>
            </a:extLst>
          </p:cNvPr>
          <p:cNvSpPr txBox="1"/>
          <p:nvPr/>
        </p:nvSpPr>
        <p:spPr>
          <a:xfrm>
            <a:off x="6058798" y="5038006"/>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25</a:t>
            </a:r>
            <a:endParaRPr lang="en-US" sz="2800" b="1">
              <a:solidFill>
                <a:schemeClr val="bg1"/>
              </a:solidFill>
              <a:cs typeface="Calibri"/>
            </a:endParaRPr>
          </a:p>
        </p:txBody>
      </p:sp>
      <p:graphicFrame>
        <p:nvGraphicFramePr>
          <p:cNvPr id="40" name="Table 5">
            <a:extLst>
              <a:ext uri="{FF2B5EF4-FFF2-40B4-BE49-F238E27FC236}">
                <a16:creationId xmlns:a16="http://schemas.microsoft.com/office/drawing/2014/main" id="{5FA2633D-71C4-45DC-908F-58C4C6FA4514}"/>
              </a:ext>
            </a:extLst>
          </p:cNvPr>
          <p:cNvGraphicFramePr>
            <a:graphicFrameLocks noGrp="1"/>
          </p:cNvGraphicFramePr>
          <p:nvPr/>
        </p:nvGraphicFramePr>
        <p:xfrm>
          <a:off x="789604" y="4259205"/>
          <a:ext cx="10239380" cy="647364"/>
        </p:xfrm>
        <a:graphic>
          <a:graphicData uri="http://schemas.openxmlformats.org/drawingml/2006/table">
            <a:tbl>
              <a:tblPr firstRow="1" bandRow="1">
                <a:tableStyleId>{5940675A-B579-460E-94D1-54222C63F5DA}</a:tableStyleId>
              </a:tblPr>
              <a:tblGrid>
                <a:gridCol w="1023938">
                  <a:extLst>
                    <a:ext uri="{9D8B030D-6E8A-4147-A177-3AD203B41FA5}">
                      <a16:colId xmlns:a16="http://schemas.microsoft.com/office/drawing/2014/main" val="870345198"/>
                    </a:ext>
                  </a:extLst>
                </a:gridCol>
                <a:gridCol w="1023938">
                  <a:extLst>
                    <a:ext uri="{9D8B030D-6E8A-4147-A177-3AD203B41FA5}">
                      <a16:colId xmlns:a16="http://schemas.microsoft.com/office/drawing/2014/main" val="1056331501"/>
                    </a:ext>
                  </a:extLst>
                </a:gridCol>
                <a:gridCol w="1023938">
                  <a:extLst>
                    <a:ext uri="{9D8B030D-6E8A-4147-A177-3AD203B41FA5}">
                      <a16:colId xmlns:a16="http://schemas.microsoft.com/office/drawing/2014/main" val="1379635571"/>
                    </a:ext>
                  </a:extLst>
                </a:gridCol>
                <a:gridCol w="1023938">
                  <a:extLst>
                    <a:ext uri="{9D8B030D-6E8A-4147-A177-3AD203B41FA5}">
                      <a16:colId xmlns:a16="http://schemas.microsoft.com/office/drawing/2014/main" val="3520427172"/>
                    </a:ext>
                  </a:extLst>
                </a:gridCol>
                <a:gridCol w="1023938">
                  <a:extLst>
                    <a:ext uri="{9D8B030D-6E8A-4147-A177-3AD203B41FA5}">
                      <a16:colId xmlns:a16="http://schemas.microsoft.com/office/drawing/2014/main" val="2075330169"/>
                    </a:ext>
                  </a:extLst>
                </a:gridCol>
                <a:gridCol w="1023938">
                  <a:extLst>
                    <a:ext uri="{9D8B030D-6E8A-4147-A177-3AD203B41FA5}">
                      <a16:colId xmlns:a16="http://schemas.microsoft.com/office/drawing/2014/main" val="2637597638"/>
                    </a:ext>
                  </a:extLst>
                </a:gridCol>
                <a:gridCol w="1023938">
                  <a:extLst>
                    <a:ext uri="{9D8B030D-6E8A-4147-A177-3AD203B41FA5}">
                      <a16:colId xmlns:a16="http://schemas.microsoft.com/office/drawing/2014/main" val="2746869082"/>
                    </a:ext>
                  </a:extLst>
                </a:gridCol>
                <a:gridCol w="1023938">
                  <a:extLst>
                    <a:ext uri="{9D8B030D-6E8A-4147-A177-3AD203B41FA5}">
                      <a16:colId xmlns:a16="http://schemas.microsoft.com/office/drawing/2014/main" val="3461062296"/>
                    </a:ext>
                  </a:extLst>
                </a:gridCol>
                <a:gridCol w="1023938">
                  <a:extLst>
                    <a:ext uri="{9D8B030D-6E8A-4147-A177-3AD203B41FA5}">
                      <a16:colId xmlns:a16="http://schemas.microsoft.com/office/drawing/2014/main" val="88641690"/>
                    </a:ext>
                  </a:extLst>
                </a:gridCol>
                <a:gridCol w="1023938">
                  <a:extLst>
                    <a:ext uri="{9D8B030D-6E8A-4147-A177-3AD203B41FA5}">
                      <a16:colId xmlns:a16="http://schemas.microsoft.com/office/drawing/2014/main" val="442841033"/>
                    </a:ext>
                  </a:extLst>
                </a:gridCol>
              </a:tblGrid>
              <a:tr h="64736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69648980"/>
                  </a:ext>
                </a:extLst>
              </a:tr>
            </a:tbl>
          </a:graphicData>
        </a:graphic>
      </p:graphicFrame>
      <p:graphicFrame>
        <p:nvGraphicFramePr>
          <p:cNvPr id="41" name="Table 5">
            <a:extLst>
              <a:ext uri="{FF2B5EF4-FFF2-40B4-BE49-F238E27FC236}">
                <a16:creationId xmlns:a16="http://schemas.microsoft.com/office/drawing/2014/main" id="{4490BE42-6537-4818-ABEE-A849D2B35006}"/>
              </a:ext>
            </a:extLst>
          </p:cNvPr>
          <p:cNvGraphicFramePr>
            <a:graphicFrameLocks noGrp="1"/>
          </p:cNvGraphicFramePr>
          <p:nvPr/>
        </p:nvGraphicFramePr>
        <p:xfrm>
          <a:off x="775227" y="5395017"/>
          <a:ext cx="10239380" cy="647364"/>
        </p:xfrm>
        <a:graphic>
          <a:graphicData uri="http://schemas.openxmlformats.org/drawingml/2006/table">
            <a:tbl>
              <a:tblPr firstRow="1" bandRow="1">
                <a:tableStyleId>{5940675A-B579-460E-94D1-54222C63F5DA}</a:tableStyleId>
              </a:tblPr>
              <a:tblGrid>
                <a:gridCol w="1023938">
                  <a:extLst>
                    <a:ext uri="{9D8B030D-6E8A-4147-A177-3AD203B41FA5}">
                      <a16:colId xmlns:a16="http://schemas.microsoft.com/office/drawing/2014/main" val="870345198"/>
                    </a:ext>
                  </a:extLst>
                </a:gridCol>
                <a:gridCol w="1023938">
                  <a:extLst>
                    <a:ext uri="{9D8B030D-6E8A-4147-A177-3AD203B41FA5}">
                      <a16:colId xmlns:a16="http://schemas.microsoft.com/office/drawing/2014/main" val="1056331501"/>
                    </a:ext>
                  </a:extLst>
                </a:gridCol>
                <a:gridCol w="1023938">
                  <a:extLst>
                    <a:ext uri="{9D8B030D-6E8A-4147-A177-3AD203B41FA5}">
                      <a16:colId xmlns:a16="http://schemas.microsoft.com/office/drawing/2014/main" val="1379635571"/>
                    </a:ext>
                  </a:extLst>
                </a:gridCol>
                <a:gridCol w="1023938">
                  <a:extLst>
                    <a:ext uri="{9D8B030D-6E8A-4147-A177-3AD203B41FA5}">
                      <a16:colId xmlns:a16="http://schemas.microsoft.com/office/drawing/2014/main" val="3520427172"/>
                    </a:ext>
                  </a:extLst>
                </a:gridCol>
                <a:gridCol w="1023938">
                  <a:extLst>
                    <a:ext uri="{9D8B030D-6E8A-4147-A177-3AD203B41FA5}">
                      <a16:colId xmlns:a16="http://schemas.microsoft.com/office/drawing/2014/main" val="2075330169"/>
                    </a:ext>
                  </a:extLst>
                </a:gridCol>
                <a:gridCol w="1023938">
                  <a:extLst>
                    <a:ext uri="{9D8B030D-6E8A-4147-A177-3AD203B41FA5}">
                      <a16:colId xmlns:a16="http://schemas.microsoft.com/office/drawing/2014/main" val="2637597638"/>
                    </a:ext>
                  </a:extLst>
                </a:gridCol>
                <a:gridCol w="1023938">
                  <a:extLst>
                    <a:ext uri="{9D8B030D-6E8A-4147-A177-3AD203B41FA5}">
                      <a16:colId xmlns:a16="http://schemas.microsoft.com/office/drawing/2014/main" val="2746869082"/>
                    </a:ext>
                  </a:extLst>
                </a:gridCol>
                <a:gridCol w="1023938">
                  <a:extLst>
                    <a:ext uri="{9D8B030D-6E8A-4147-A177-3AD203B41FA5}">
                      <a16:colId xmlns:a16="http://schemas.microsoft.com/office/drawing/2014/main" val="3461062296"/>
                    </a:ext>
                  </a:extLst>
                </a:gridCol>
                <a:gridCol w="1023938">
                  <a:extLst>
                    <a:ext uri="{9D8B030D-6E8A-4147-A177-3AD203B41FA5}">
                      <a16:colId xmlns:a16="http://schemas.microsoft.com/office/drawing/2014/main" val="88641690"/>
                    </a:ext>
                  </a:extLst>
                </a:gridCol>
                <a:gridCol w="1023938">
                  <a:extLst>
                    <a:ext uri="{9D8B030D-6E8A-4147-A177-3AD203B41FA5}">
                      <a16:colId xmlns:a16="http://schemas.microsoft.com/office/drawing/2014/main" val="442841033"/>
                    </a:ext>
                  </a:extLst>
                </a:gridCol>
              </a:tblGrid>
              <a:tr h="64736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69648980"/>
                  </a:ext>
                </a:extLst>
              </a:tr>
            </a:tbl>
          </a:graphicData>
        </a:graphic>
      </p:graphicFrame>
      <p:sp>
        <p:nvSpPr>
          <p:cNvPr id="6" name="TextBox 5">
            <a:extLst>
              <a:ext uri="{FF2B5EF4-FFF2-40B4-BE49-F238E27FC236}">
                <a16:creationId xmlns:a16="http://schemas.microsoft.com/office/drawing/2014/main" id="{CDEA1AA0-89E9-4C26-BCCB-C133B5F54BCB}"/>
              </a:ext>
            </a:extLst>
          </p:cNvPr>
          <p:cNvSpPr txBox="1"/>
          <p:nvPr/>
        </p:nvSpPr>
        <p:spPr>
          <a:xfrm>
            <a:off x="669985" y="3099758"/>
            <a:ext cx="98743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Challenge: </a:t>
            </a:r>
            <a:r>
              <a:rPr lang="en-GB" sz="2800"/>
              <a:t>Start at 1000 and choose a number from the second and third spinner.  Count backwards from 1000. </a:t>
            </a:r>
            <a:endParaRPr lang="en-GB" sz="2800">
              <a:cs typeface="Calibri"/>
            </a:endParaRPr>
          </a:p>
        </p:txBody>
      </p:sp>
      <p:pic>
        <p:nvPicPr>
          <p:cNvPr id="7" name="Picture 7" descr="A picture containing drawing, game&#10;&#10;Description automatically generated">
            <a:extLst>
              <a:ext uri="{FF2B5EF4-FFF2-40B4-BE49-F238E27FC236}">
                <a16:creationId xmlns:a16="http://schemas.microsoft.com/office/drawing/2014/main" id="{5FC3C56D-932A-40EF-A7F6-320F234FBA7F}"/>
              </a:ext>
            </a:extLst>
          </p:cNvPr>
          <p:cNvPicPr>
            <a:picLocks noChangeAspect="1"/>
          </p:cNvPicPr>
          <p:nvPr/>
        </p:nvPicPr>
        <p:blipFill>
          <a:blip r:embed="rId3"/>
          <a:stretch>
            <a:fillRect/>
          </a:stretch>
        </p:blipFill>
        <p:spPr>
          <a:xfrm>
            <a:off x="5960853" y="1340855"/>
            <a:ext cx="5403011" cy="1617119"/>
          </a:xfrm>
          <a:prstGeom prst="rect">
            <a:avLst/>
          </a:prstGeom>
        </p:spPr>
      </p:pic>
    </p:spTree>
    <p:extLst>
      <p:ext uri="{BB962C8B-B14F-4D97-AF65-F5344CB8AC3E}">
        <p14:creationId xmlns:p14="http://schemas.microsoft.com/office/powerpoint/2010/main" val="5273296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rgbClr val="140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TextBox 1">
            <a:extLst>
              <a:ext uri="{FF2B5EF4-FFF2-40B4-BE49-F238E27FC236}">
                <a16:creationId xmlns:a16="http://schemas.microsoft.com/office/drawing/2014/main" id="{106E118B-8C9B-4180-988F-BF47AF4276DA}"/>
              </a:ext>
            </a:extLst>
          </p:cNvPr>
          <p:cNvSpPr txBox="1"/>
          <p:nvPr/>
        </p:nvSpPr>
        <p:spPr>
          <a:xfrm>
            <a:off x="413670" y="1186007"/>
            <a:ext cx="10653754" cy="4893647"/>
          </a:xfrm>
          <a:prstGeom prst="rect">
            <a:avLst/>
          </a:prstGeom>
          <a:noFill/>
        </p:spPr>
        <p:txBody>
          <a:bodyPr wrap="square" lIns="91440" tIns="45720" rIns="91440" bIns="45720" rtlCol="0" anchor="t">
            <a:spAutoFit/>
          </a:bodyPr>
          <a:lstStyle/>
          <a:p>
            <a:r>
              <a:rPr lang="en-CA" sz="2800"/>
              <a:t>Choose two of the counting patterns you created in the last activity. Answer the following questions:</a:t>
            </a:r>
            <a:endParaRPr lang="en-US"/>
          </a:p>
          <a:p>
            <a:endParaRPr lang="en-CA" sz="2800"/>
          </a:p>
          <a:p>
            <a:r>
              <a:rPr lang="en-CA" sz="2800">
                <a:cs typeface="Calibri"/>
              </a:rPr>
              <a:t>1) Which pattern was easier to create? </a:t>
            </a:r>
            <a:endParaRPr lang="en-CA" sz="2800"/>
          </a:p>
          <a:p>
            <a:endParaRPr lang="en-CA" sz="2800"/>
          </a:p>
          <a:p>
            <a:r>
              <a:rPr lang="en-CA" sz="2800"/>
              <a:t>2)  What did you notice about the numbers you wrote? Do you see any other patterns? </a:t>
            </a:r>
            <a:endParaRPr lang="en-CA" sz="2800">
              <a:cs typeface="Calibri"/>
            </a:endParaRPr>
          </a:p>
          <a:p>
            <a:endParaRPr lang="en-CA" sz="2800"/>
          </a:p>
          <a:p>
            <a:r>
              <a:rPr lang="en-CA" sz="2800">
                <a:cs typeface="Calibri"/>
              </a:rPr>
              <a:t>3) If you tried the challenge, was it easier to count forwards or backwards? Why? </a:t>
            </a:r>
            <a:endParaRPr lang="en-CA" sz="2800"/>
          </a:p>
          <a:p>
            <a:r>
              <a:rPr lang="en-CA" sz="3200"/>
              <a:t>  </a:t>
            </a:r>
            <a:endParaRPr lang="en-CA" sz="3200">
              <a:cs typeface="Calibri"/>
            </a:endParaRPr>
          </a:p>
        </p:txBody>
      </p:sp>
      <p:sp>
        <p:nvSpPr>
          <p:cNvPr id="4" name="TextBox 3">
            <a:extLst>
              <a:ext uri="{FF2B5EF4-FFF2-40B4-BE49-F238E27FC236}">
                <a16:creationId xmlns:a16="http://schemas.microsoft.com/office/drawing/2014/main" id="{964687BA-F7A8-4DFC-93E2-AA1332D49B41}"/>
              </a:ext>
            </a:extLst>
          </p:cNvPr>
          <p:cNvSpPr txBox="1"/>
          <p:nvPr/>
        </p:nvSpPr>
        <p:spPr>
          <a:xfrm>
            <a:off x="4249947" y="439947"/>
            <a:ext cx="69557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Thinking About Counting Patterns</a:t>
            </a:r>
            <a:endParaRPr lang="en-US"/>
          </a:p>
        </p:txBody>
      </p:sp>
    </p:spTree>
    <p:extLst>
      <p:ext uri="{BB962C8B-B14F-4D97-AF65-F5344CB8AC3E}">
        <p14:creationId xmlns:p14="http://schemas.microsoft.com/office/powerpoint/2010/main" val="385534008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rgbClr val="140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section.</a:t>
            </a:r>
            <a:endParaRPr lang="en-US"/>
          </a:p>
        </p:txBody>
      </p:sp>
    </p:spTree>
    <p:extLst>
      <p:ext uri="{BB962C8B-B14F-4D97-AF65-F5344CB8AC3E}">
        <p14:creationId xmlns:p14="http://schemas.microsoft.com/office/powerpoint/2010/main" val="30119961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77B6CB34-FE95-46CF-A6FA-AE05B60A1C54}"/>
              </a:ext>
            </a:extLst>
          </p:cNvPr>
          <p:cNvSpPr/>
          <p:nvPr/>
        </p:nvSpPr>
        <p:spPr>
          <a:xfrm rot="5400000">
            <a:off x="5566826" y="1577109"/>
            <a:ext cx="1250830" cy="3191772"/>
          </a:xfrm>
          <a:prstGeom prst="flowChartOffpage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1"/>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473" y="4354212"/>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4041" y="570901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482342" y="4412013"/>
            <a:ext cx="2008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5709010"/>
            <a:ext cx="1520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838693" y="5028352"/>
            <a:ext cx="1034052"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or,</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486636" y="2638329"/>
            <a:ext cx="2572428" cy="1200329"/>
          </a:xfrm>
          <a:prstGeom prst="rect">
            <a:avLst/>
          </a:prstGeom>
          <a:noFill/>
        </p:spPr>
        <p:txBody>
          <a:bodyPr wrap="square" lIns="91440" tIns="45720" rIns="91440" bIns="45720" rtlCol="0" anchor="t">
            <a:spAutoFit/>
          </a:bodyPr>
          <a:lstStyle/>
          <a:p>
            <a:pPr>
              <a:defRPr/>
            </a:pPr>
            <a:r>
              <a:rPr lang="en-US" sz="2400">
                <a:solidFill>
                  <a:schemeClr val="tx1">
                    <a:lumMod val="65000"/>
                    <a:lumOff val="35000"/>
                  </a:schemeClr>
                </a:solidFill>
                <a:latin typeface="Abadi MT Condensed Light"/>
              </a:rPr>
              <a:t>Think About It</a:t>
            </a:r>
          </a:p>
          <a:p>
            <a:pPr>
              <a:defRPr/>
            </a:pPr>
            <a:endParaRPr lang="en-US" sz="2400">
              <a:solidFill>
                <a:schemeClr val="tx1">
                  <a:lumMod val="65000"/>
                  <a:lumOff val="35000"/>
                </a:schemeClr>
              </a:solidFill>
              <a:latin typeface="Abadi MT Condensed Light"/>
            </a:endParaRPr>
          </a:p>
          <a:p>
            <a:pPr>
              <a:defRPr/>
            </a:pPr>
            <a:r>
              <a:rPr lang="en-US" sz="2400">
                <a:solidFill>
                  <a:schemeClr val="tx1">
                    <a:lumMod val="65000"/>
                    <a:lumOff val="35000"/>
                  </a:schemeClr>
                </a:solidFill>
                <a:latin typeface="Abadi MT Condensed Light"/>
              </a:rPr>
              <a:t>         then, </a:t>
            </a:r>
            <a:endParaRPr lang="en-US">
              <a:solidFill>
                <a:schemeClr val="tx1">
                  <a:lumMod val="65000"/>
                  <a:lumOff val="35000"/>
                </a:schemeClr>
              </a:solidFill>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8</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958781" y="2616879"/>
            <a:ext cx="2915605" cy="1200329"/>
          </a:xfrm>
          <a:prstGeom prst="rect">
            <a:avLst/>
          </a:prstGeom>
          <a:noFill/>
        </p:spPr>
        <p:txBody>
          <a:bodyPr wrap="square" lIns="91440" tIns="45720" rIns="91440" bIns="45720" rtlCol="0" anchor="ctr">
            <a:spAutoFit/>
          </a:bodyPr>
          <a:lstStyle/>
          <a:p>
            <a:pPr algn="ctr">
              <a:defRPr/>
            </a:pPr>
            <a:r>
              <a:rPr lang="en-US" sz="3600">
                <a:solidFill>
                  <a:schemeClr val="bg1"/>
                </a:solidFill>
                <a:latin typeface="Marker Felt Thin"/>
                <a:cs typeface="Calibri"/>
              </a:rPr>
              <a:t>Largest or Smallest</a:t>
            </a:r>
            <a:endParaRPr lang="en-US" sz="3600" b="0" i="0" u="none" strike="noStrike" kern="1200" cap="none" spc="0" normalizeH="0" baseline="0" noProof="0">
              <a:ln>
                <a:noFill/>
              </a:ln>
              <a:solidFill>
                <a:schemeClr val="bg1"/>
              </a:solidFill>
              <a:effectLst/>
              <a:uLnTx/>
              <a:uFillTx/>
              <a:latin typeface="Marker Felt Thin"/>
              <a:cs typeface="Calibri"/>
            </a:endParaRPr>
          </a:p>
        </p:txBody>
      </p:sp>
      <p:pic>
        <p:nvPicPr>
          <p:cNvPr id="5" name="Picture 5" descr="Diagram&#10;&#10;Description automatically generated">
            <a:extLst>
              <a:ext uri="{FF2B5EF4-FFF2-40B4-BE49-F238E27FC236}">
                <a16:creationId xmlns:a16="http://schemas.microsoft.com/office/drawing/2014/main" id="{A3D2EDF0-06FC-44EA-9362-8E5275FAACBE}"/>
              </a:ext>
            </a:extLst>
          </p:cNvPr>
          <p:cNvPicPr>
            <a:picLocks noChangeAspect="1"/>
          </p:cNvPicPr>
          <p:nvPr/>
        </p:nvPicPr>
        <p:blipFill>
          <a:blip r:embed="rId5"/>
          <a:stretch>
            <a:fillRect/>
          </a:stretch>
        </p:blipFill>
        <p:spPr>
          <a:xfrm>
            <a:off x="8663796" y="2334891"/>
            <a:ext cx="845389" cy="951765"/>
          </a:xfrm>
          <a:prstGeom prst="rect">
            <a:avLst/>
          </a:prstGeom>
        </p:spPr>
      </p:pic>
      <p:sp>
        <p:nvSpPr>
          <p:cNvPr id="26" name="Rectangle 25">
            <a:extLst>
              <a:ext uri="{FF2B5EF4-FFF2-40B4-BE49-F238E27FC236}">
                <a16:creationId xmlns:a16="http://schemas.microsoft.com/office/drawing/2014/main" id="{E5101E04-DA51-514F-9E89-86DCA765CB4D}"/>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0D5D1D93-155B-7B46-88B8-B3A679065F3B}"/>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E8910DFB-2D0E-2C48-A99F-765717011E0D}"/>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DF9E23D8-EA00-48B2-9CB0-EF67DE726103}"/>
              </a:ext>
            </a:extLst>
          </p:cNvPr>
          <p:cNvSpPr txBox="1"/>
          <p:nvPr/>
        </p:nvSpPr>
        <p:spPr>
          <a:xfrm>
            <a:off x="641230" y="253904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Estimation Clip Board</a:t>
            </a:r>
            <a:endParaRPr lang="en-US"/>
          </a:p>
        </p:txBody>
      </p:sp>
      <p:pic>
        <p:nvPicPr>
          <p:cNvPr id="7" name="Picture 3" descr="A close up of food on a counter&#10;&#10;Description automatically generated">
            <a:extLst>
              <a:ext uri="{FF2B5EF4-FFF2-40B4-BE49-F238E27FC236}">
                <a16:creationId xmlns:a16="http://schemas.microsoft.com/office/drawing/2014/main" id="{0FC1C59E-3B34-4C6A-81E5-8495472EE97E}"/>
              </a:ext>
            </a:extLst>
          </p:cNvPr>
          <p:cNvPicPr>
            <a:picLocks noChangeAspect="1"/>
          </p:cNvPicPr>
          <p:nvPr/>
        </p:nvPicPr>
        <p:blipFill>
          <a:blip r:embed="rId6"/>
          <a:stretch>
            <a:fillRect/>
          </a:stretch>
        </p:blipFill>
        <p:spPr>
          <a:xfrm>
            <a:off x="641230" y="4067374"/>
            <a:ext cx="2743200" cy="1972535"/>
          </a:xfrm>
          <a:prstGeom prst="rect">
            <a:avLst/>
          </a:prstGeom>
        </p:spPr>
      </p:pic>
      <p:pic>
        <p:nvPicPr>
          <p:cNvPr id="4" name="Picture 7">
            <a:extLst>
              <a:ext uri="{FF2B5EF4-FFF2-40B4-BE49-F238E27FC236}">
                <a16:creationId xmlns:a16="http://schemas.microsoft.com/office/drawing/2014/main" id="{AED8B8EF-686C-4335-B5BB-66D1842D552E}"/>
              </a:ext>
            </a:extLst>
          </p:cNvPr>
          <p:cNvPicPr>
            <a:picLocks noChangeAspect="1"/>
          </p:cNvPicPr>
          <p:nvPr/>
        </p:nvPicPr>
        <p:blipFill rotWithShape="1">
          <a:blip r:embed="rId7"/>
          <a:srcRect l="12598" t="40476" r="59317" b="27551"/>
          <a:stretch/>
        </p:blipFill>
        <p:spPr>
          <a:xfrm>
            <a:off x="5581290" y="4348771"/>
            <a:ext cx="1540806" cy="1351319"/>
          </a:xfrm>
          <a:prstGeom prst="rect">
            <a:avLst/>
          </a:prstGeom>
        </p:spPr>
      </p:pic>
    </p:spTree>
    <p:extLst>
      <p:ext uri="{BB962C8B-B14F-4D97-AF65-F5344CB8AC3E}">
        <p14:creationId xmlns:p14="http://schemas.microsoft.com/office/powerpoint/2010/main" val="6849948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Rectangle 1">
            <a:extLst>
              <a:ext uri="{FF2B5EF4-FFF2-40B4-BE49-F238E27FC236}">
                <a16:creationId xmlns:a16="http://schemas.microsoft.com/office/drawing/2014/main" id="{EA7A9FA9-DFD2-49E1-8ED7-F850F77E4F93}"/>
              </a:ext>
            </a:extLst>
          </p:cNvPr>
          <p:cNvSpPr/>
          <p:nvPr/>
        </p:nvSpPr>
        <p:spPr>
          <a:xfrm>
            <a:off x="621103" y="2066027"/>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8B1FA52-E674-40D2-8A38-BC0A2D041C8B}"/>
              </a:ext>
            </a:extLst>
          </p:cNvPr>
          <p:cNvSpPr txBox="1"/>
          <p:nvPr/>
        </p:nvSpPr>
        <p:spPr>
          <a:xfrm>
            <a:off x="4378445" y="439049"/>
            <a:ext cx="44972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Estimation Clip Board</a:t>
            </a:r>
            <a:endParaRPr lang="en-US" sz="3200" b="1">
              <a:cs typeface="Calibri"/>
            </a:endParaRPr>
          </a:p>
        </p:txBody>
      </p:sp>
      <p:pic>
        <p:nvPicPr>
          <p:cNvPr id="5" name="Picture 5" descr="Graphical user interface&#10;&#10;Description automatically generated">
            <a:extLst>
              <a:ext uri="{FF2B5EF4-FFF2-40B4-BE49-F238E27FC236}">
                <a16:creationId xmlns:a16="http://schemas.microsoft.com/office/drawing/2014/main" id="{E79A3496-0DB1-4400-A419-38D1FEEA7B3B}"/>
              </a:ext>
            </a:extLst>
          </p:cNvPr>
          <p:cNvPicPr>
            <a:picLocks noChangeAspect="1"/>
          </p:cNvPicPr>
          <p:nvPr/>
        </p:nvPicPr>
        <p:blipFill rotWithShape="1">
          <a:blip r:embed="rId3"/>
          <a:srcRect l="18024" t="25201" r="18304" b="17426"/>
          <a:stretch/>
        </p:blipFill>
        <p:spPr>
          <a:xfrm>
            <a:off x="1980096" y="1550796"/>
            <a:ext cx="8249016" cy="4120309"/>
          </a:xfrm>
          <a:prstGeom prst="rect">
            <a:avLst/>
          </a:prstGeom>
        </p:spPr>
      </p:pic>
    </p:spTree>
    <p:extLst>
      <p:ext uri="{BB962C8B-B14F-4D97-AF65-F5344CB8AC3E}">
        <p14:creationId xmlns:p14="http://schemas.microsoft.com/office/powerpoint/2010/main" val="19901151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graphicFrame>
        <p:nvGraphicFramePr>
          <p:cNvPr id="9" name="Table 9">
            <a:extLst>
              <a:ext uri="{FF2B5EF4-FFF2-40B4-BE49-F238E27FC236}">
                <a16:creationId xmlns:a16="http://schemas.microsoft.com/office/drawing/2014/main" id="{E82FE60D-8049-4518-8C61-557B05F5184E}"/>
              </a:ext>
            </a:extLst>
          </p:cNvPr>
          <p:cNvGraphicFramePr>
            <a:graphicFrameLocks noGrp="1"/>
          </p:cNvGraphicFramePr>
          <p:nvPr>
            <p:extLst>
              <p:ext uri="{D42A27DB-BD31-4B8C-83A1-F6EECF244321}">
                <p14:modId xmlns:p14="http://schemas.microsoft.com/office/powerpoint/2010/main" val="219460883"/>
              </p:ext>
            </p:extLst>
          </p:nvPr>
        </p:nvGraphicFramePr>
        <p:xfrm>
          <a:off x="502598" y="1178842"/>
          <a:ext cx="11145451" cy="5369736"/>
        </p:xfrm>
        <a:graphic>
          <a:graphicData uri="http://schemas.openxmlformats.org/drawingml/2006/table">
            <a:tbl>
              <a:tblPr firstRow="1" bandRow="1"/>
              <a:tblGrid>
                <a:gridCol w="11145451">
                  <a:extLst>
                    <a:ext uri="{9D8B030D-6E8A-4147-A177-3AD203B41FA5}">
                      <a16:colId xmlns:a16="http://schemas.microsoft.com/office/drawing/2014/main" val="3642184580"/>
                    </a:ext>
                  </a:extLst>
                </a:gridCol>
              </a:tblGrid>
              <a:tr h="2432320">
                <a:tc>
                  <a:txBody>
                    <a:bodyPr/>
                    <a:lstStyle/>
                    <a:p>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txBody>
                  <a:tcPr/>
                </a:tc>
                <a:extLst>
                  <a:ext uri="{0D108BD9-81ED-4DB2-BD59-A6C34878D82A}">
                    <a16:rowId xmlns:a16="http://schemas.microsoft.com/office/drawing/2014/main" val="3403042825"/>
                  </a:ext>
                </a:extLst>
              </a:tr>
              <a:tr h="2809416">
                <a:tc>
                  <a:txBody>
                    <a:bodyPr/>
                    <a:lstStyle/>
                    <a:p>
                      <a:r>
                        <a:rPr lang="en-US" sz="3200"/>
                        <a:t>How many are in</a:t>
                      </a:r>
                    </a:p>
                    <a:p>
                      <a:r>
                        <a:rPr lang="en-US" sz="3200"/>
                        <a:t> each bowl?</a:t>
                      </a:r>
                    </a:p>
                    <a:p>
                      <a:pPr lvl="0">
                        <a:buNone/>
                      </a:pPr>
                      <a:endParaRPr lang="en-US"/>
                    </a:p>
                    <a:p>
                      <a:pPr lvl="0">
                        <a:buNone/>
                      </a:pPr>
                      <a:endParaRPr lang="en-US"/>
                    </a:p>
                  </a:txBody>
                  <a:tcPr/>
                </a:tc>
                <a:extLst>
                  <a:ext uri="{0D108BD9-81ED-4DB2-BD59-A6C34878D82A}">
                    <a16:rowId xmlns:a16="http://schemas.microsoft.com/office/drawing/2014/main" val="3679510035"/>
                  </a:ext>
                </a:extLst>
              </a:tr>
            </a:tbl>
          </a:graphicData>
        </a:graphic>
      </p:graphicFrame>
      <p:sp>
        <p:nvSpPr>
          <p:cNvPr id="10" name="TextBox 9">
            <a:extLst>
              <a:ext uri="{FF2B5EF4-FFF2-40B4-BE49-F238E27FC236}">
                <a16:creationId xmlns:a16="http://schemas.microsoft.com/office/drawing/2014/main" id="{7ADA5941-D244-4BF9-937E-5DDAD88C4B62}"/>
              </a:ext>
            </a:extLst>
          </p:cNvPr>
          <p:cNvSpPr txBox="1"/>
          <p:nvPr/>
        </p:nvSpPr>
        <p:spPr>
          <a:xfrm>
            <a:off x="3230714" y="1471293"/>
            <a:ext cx="334754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What is the total?</a:t>
            </a:r>
          </a:p>
          <a:p>
            <a:r>
              <a:rPr lang="en-US" sz="2800">
                <a:cs typeface="Calibri"/>
              </a:rPr>
              <a:t> My Estimate:</a:t>
            </a:r>
          </a:p>
        </p:txBody>
      </p:sp>
      <p:sp>
        <p:nvSpPr>
          <p:cNvPr id="13" name="TextBox 12">
            <a:extLst>
              <a:ext uri="{FF2B5EF4-FFF2-40B4-BE49-F238E27FC236}">
                <a16:creationId xmlns:a16="http://schemas.microsoft.com/office/drawing/2014/main" id="{994088EC-E876-45F2-A95A-384BCCFE014B}"/>
              </a:ext>
            </a:extLst>
          </p:cNvPr>
          <p:cNvSpPr txBox="1"/>
          <p:nvPr/>
        </p:nvSpPr>
        <p:spPr>
          <a:xfrm>
            <a:off x="8777916" y="3832104"/>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My Estimates:</a:t>
            </a:r>
          </a:p>
          <a:p>
            <a:pPr marL="514350" indent="-514350">
              <a:buAutoNum type="alphaUcPeriod"/>
            </a:pPr>
            <a:r>
              <a:rPr lang="en-US" sz="2800">
                <a:cs typeface="Calibri"/>
              </a:rPr>
              <a:t>___________</a:t>
            </a:r>
          </a:p>
          <a:p>
            <a:pPr marL="514350" indent="-514350">
              <a:buAutoNum type="alphaUcPeriod"/>
            </a:pPr>
            <a:r>
              <a:rPr lang="en-US" sz="2800">
                <a:cs typeface="Calibri"/>
              </a:rPr>
              <a:t>___________</a:t>
            </a:r>
          </a:p>
          <a:p>
            <a:pPr marL="514350" indent="-514350">
              <a:buAutoNum type="alphaUcPeriod"/>
            </a:pPr>
            <a:r>
              <a:rPr lang="en-US" sz="2800">
                <a:cs typeface="Calibri"/>
              </a:rPr>
              <a:t>___________</a:t>
            </a:r>
          </a:p>
        </p:txBody>
      </p:sp>
      <p:pic>
        <p:nvPicPr>
          <p:cNvPr id="4" name="Picture 3">
            <a:extLst>
              <a:ext uri="{FF2B5EF4-FFF2-40B4-BE49-F238E27FC236}">
                <a16:creationId xmlns:a16="http://schemas.microsoft.com/office/drawing/2014/main" id="{BAE58DE4-AB89-40A3-92F3-552494BB08F7}"/>
              </a:ext>
            </a:extLst>
          </p:cNvPr>
          <p:cNvPicPr>
            <a:picLocks noChangeAspect="1"/>
          </p:cNvPicPr>
          <p:nvPr/>
        </p:nvPicPr>
        <p:blipFill rotWithShape="1">
          <a:blip r:embed="rId3"/>
          <a:srcRect l="13154" t="1926" r="13115"/>
          <a:stretch/>
        </p:blipFill>
        <p:spPr>
          <a:xfrm>
            <a:off x="670884" y="1471293"/>
            <a:ext cx="2391544" cy="1788534"/>
          </a:xfrm>
          <a:prstGeom prst="rect">
            <a:avLst/>
          </a:prstGeom>
        </p:spPr>
      </p:pic>
      <p:pic>
        <p:nvPicPr>
          <p:cNvPr id="7" name="Picture 6">
            <a:extLst>
              <a:ext uri="{FF2B5EF4-FFF2-40B4-BE49-F238E27FC236}">
                <a16:creationId xmlns:a16="http://schemas.microsoft.com/office/drawing/2014/main" id="{F4B4C2B3-9B13-4EAD-A888-C31D39E4669A}"/>
              </a:ext>
            </a:extLst>
          </p:cNvPr>
          <p:cNvPicPr>
            <a:picLocks noChangeAspect="1"/>
          </p:cNvPicPr>
          <p:nvPr/>
        </p:nvPicPr>
        <p:blipFill rotWithShape="1">
          <a:blip r:embed="rId4"/>
          <a:srcRect l="13381" t="19283" r="12542" b="18841"/>
          <a:stretch/>
        </p:blipFill>
        <p:spPr>
          <a:xfrm>
            <a:off x="4426213" y="3956574"/>
            <a:ext cx="3724087" cy="1748922"/>
          </a:xfrm>
          <a:prstGeom prst="rect">
            <a:avLst/>
          </a:prstGeom>
        </p:spPr>
      </p:pic>
      <p:sp>
        <p:nvSpPr>
          <p:cNvPr id="2" name="TextBox 1">
            <a:extLst>
              <a:ext uri="{FF2B5EF4-FFF2-40B4-BE49-F238E27FC236}">
                <a16:creationId xmlns:a16="http://schemas.microsoft.com/office/drawing/2014/main" id="{354F7E6D-8520-4A6F-967E-0FF33673F648}"/>
              </a:ext>
            </a:extLst>
          </p:cNvPr>
          <p:cNvSpPr txBox="1"/>
          <p:nvPr/>
        </p:nvSpPr>
        <p:spPr>
          <a:xfrm>
            <a:off x="4350589" y="439948"/>
            <a:ext cx="72433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Student Recording Page</a:t>
            </a:r>
          </a:p>
        </p:txBody>
      </p:sp>
    </p:spTree>
    <p:extLst>
      <p:ext uri="{BB962C8B-B14F-4D97-AF65-F5344CB8AC3E}">
        <p14:creationId xmlns:p14="http://schemas.microsoft.com/office/powerpoint/2010/main" val="28900917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Steve Wyborney\Desktop\WATERMARKED PHOTOS FOR ESTIMATION CLIPBOARD\Slide1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50363" y="171698"/>
            <a:ext cx="5181601" cy="646331"/>
          </a:xfrm>
          <a:prstGeom prst="rect">
            <a:avLst/>
          </a:prstGeom>
          <a:noFill/>
          <a:ln w="28575">
            <a:solidFill>
              <a:schemeClr val="tx1"/>
            </a:solidFill>
          </a:ln>
        </p:spPr>
        <p:txBody>
          <a:bodyPr wrap="square" rtlCol="0">
            <a:spAutoFit/>
          </a:bodyPr>
          <a:lstStyle/>
          <a:p>
            <a:r>
              <a:rPr lang="en-US" sz="3600" b="1" dirty="0"/>
              <a:t>The total is 43 glass gems.</a:t>
            </a:r>
          </a:p>
        </p:txBody>
      </p:sp>
      <p:sp>
        <p:nvSpPr>
          <p:cNvPr id="8" name="Rectangle 7"/>
          <p:cNvSpPr/>
          <p:nvPr/>
        </p:nvSpPr>
        <p:spPr>
          <a:xfrm>
            <a:off x="1676401" y="152400"/>
            <a:ext cx="2137134" cy="6599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The Total</a:t>
            </a:r>
          </a:p>
        </p:txBody>
      </p:sp>
      <p:sp>
        <p:nvSpPr>
          <p:cNvPr id="9" name="Rounded Rectangular Callout 8"/>
          <p:cNvSpPr/>
          <p:nvPr/>
        </p:nvSpPr>
        <p:spPr>
          <a:xfrm>
            <a:off x="1828800" y="4953000"/>
            <a:ext cx="1752600" cy="1143000"/>
          </a:xfrm>
          <a:prstGeom prst="wedgeRoundRectCallout">
            <a:avLst>
              <a:gd name="adj1" fmla="val 42716"/>
              <a:gd name="adj2" fmla="val 671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What is the total number of glass gems?</a:t>
            </a:r>
          </a:p>
        </p:txBody>
      </p:sp>
      <p:sp>
        <p:nvSpPr>
          <p:cNvPr id="10" name="Rounded Rectangular Callout 9"/>
          <p:cNvSpPr/>
          <p:nvPr/>
        </p:nvSpPr>
        <p:spPr>
          <a:xfrm>
            <a:off x="3810000" y="4953000"/>
            <a:ext cx="1752600" cy="1143000"/>
          </a:xfrm>
          <a:prstGeom prst="wedgeRoundRectCallout">
            <a:avLst>
              <a:gd name="adj1" fmla="val 45831"/>
              <a:gd name="adj2" fmla="val -454"/>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How many are in each bowl?</a:t>
            </a:r>
          </a:p>
        </p:txBody>
      </p:sp>
      <p:sp>
        <p:nvSpPr>
          <p:cNvPr id="11" name="Rectangular Callout 10"/>
          <p:cNvSpPr/>
          <p:nvPr/>
        </p:nvSpPr>
        <p:spPr>
          <a:xfrm>
            <a:off x="3440394" y="3769860"/>
            <a:ext cx="728740" cy="646331"/>
          </a:xfrm>
          <a:prstGeom prst="wedgeRectCallout">
            <a:avLst>
              <a:gd name="adj1" fmla="val 9130"/>
              <a:gd name="adj2" fmla="val -102895"/>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a:t>
            </a:r>
          </a:p>
        </p:txBody>
      </p:sp>
      <p:sp>
        <p:nvSpPr>
          <p:cNvPr id="12" name="TextBox 11"/>
          <p:cNvSpPr txBox="1"/>
          <p:nvPr/>
        </p:nvSpPr>
        <p:spPr>
          <a:xfrm>
            <a:off x="1683512" y="4225247"/>
            <a:ext cx="2797433" cy="646331"/>
          </a:xfrm>
          <a:prstGeom prst="rect">
            <a:avLst/>
          </a:prstGeom>
          <a:noFill/>
          <a:ln w="28575">
            <a:noFill/>
          </a:ln>
        </p:spPr>
        <p:txBody>
          <a:bodyPr wrap="none" rtlCol="0">
            <a:spAutoFit/>
          </a:bodyPr>
          <a:lstStyle/>
          <a:p>
            <a:pPr algn="ctr"/>
            <a:r>
              <a:rPr lang="en-US" sz="3600" b="1"/>
              <a:t>14 glass gems</a:t>
            </a:r>
          </a:p>
        </p:txBody>
      </p:sp>
      <p:sp>
        <p:nvSpPr>
          <p:cNvPr id="13" name="Rectangular Callout 12"/>
          <p:cNvSpPr/>
          <p:nvPr/>
        </p:nvSpPr>
        <p:spPr>
          <a:xfrm>
            <a:off x="6441164" y="3761393"/>
            <a:ext cx="728740" cy="646331"/>
          </a:xfrm>
          <a:prstGeom prst="wedgeRectCallout">
            <a:avLst>
              <a:gd name="adj1" fmla="val -40084"/>
              <a:gd name="adj2" fmla="val -9118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a:t>
            </a:r>
          </a:p>
        </p:txBody>
      </p:sp>
      <p:sp>
        <p:nvSpPr>
          <p:cNvPr id="14" name="TextBox 13"/>
          <p:cNvSpPr txBox="1"/>
          <p:nvPr/>
        </p:nvSpPr>
        <p:spPr>
          <a:xfrm>
            <a:off x="4772329" y="4230470"/>
            <a:ext cx="2563395" cy="646331"/>
          </a:xfrm>
          <a:prstGeom prst="rect">
            <a:avLst/>
          </a:prstGeom>
          <a:noFill/>
          <a:ln w="28575">
            <a:noFill/>
          </a:ln>
        </p:spPr>
        <p:txBody>
          <a:bodyPr wrap="none" rtlCol="0">
            <a:spAutoFit/>
          </a:bodyPr>
          <a:lstStyle/>
          <a:p>
            <a:pPr algn="ctr"/>
            <a:r>
              <a:rPr lang="en-US" sz="3600" b="1" dirty="0"/>
              <a:t>8 glass gems</a:t>
            </a:r>
          </a:p>
        </p:txBody>
      </p:sp>
      <p:sp>
        <p:nvSpPr>
          <p:cNvPr id="15" name="Rectangular Callout 14"/>
          <p:cNvSpPr/>
          <p:nvPr/>
        </p:nvSpPr>
        <p:spPr>
          <a:xfrm>
            <a:off x="9453085" y="3769860"/>
            <a:ext cx="728740" cy="646331"/>
          </a:xfrm>
          <a:prstGeom prst="wedgeRectCallout">
            <a:avLst>
              <a:gd name="adj1" fmla="val -40084"/>
              <a:gd name="adj2" fmla="val -9118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a:t>
            </a:r>
          </a:p>
        </p:txBody>
      </p:sp>
      <p:sp>
        <p:nvSpPr>
          <p:cNvPr id="16" name="TextBox 15"/>
          <p:cNvSpPr txBox="1"/>
          <p:nvPr/>
        </p:nvSpPr>
        <p:spPr>
          <a:xfrm>
            <a:off x="7711064" y="4230470"/>
            <a:ext cx="2797432" cy="646331"/>
          </a:xfrm>
          <a:prstGeom prst="rect">
            <a:avLst/>
          </a:prstGeom>
          <a:noFill/>
          <a:ln w="28575">
            <a:noFill/>
          </a:ln>
        </p:spPr>
        <p:txBody>
          <a:bodyPr wrap="none" rtlCol="0">
            <a:spAutoFit/>
          </a:bodyPr>
          <a:lstStyle/>
          <a:p>
            <a:pPr algn="ctr"/>
            <a:r>
              <a:rPr lang="en-US" sz="3600" b="1"/>
              <a:t>21 glass gems</a:t>
            </a:r>
          </a:p>
        </p:txBody>
      </p:sp>
      <p:sp>
        <p:nvSpPr>
          <p:cNvPr id="17" name="TextBox 16"/>
          <p:cNvSpPr txBox="1"/>
          <p:nvPr/>
        </p:nvSpPr>
        <p:spPr>
          <a:xfrm>
            <a:off x="8788960" y="6581002"/>
            <a:ext cx="1879041" cy="276999"/>
          </a:xfrm>
          <a:prstGeom prst="rect">
            <a:avLst/>
          </a:prstGeom>
          <a:noFill/>
        </p:spPr>
        <p:txBody>
          <a:bodyPr wrap="none" rtlCol="0">
            <a:spAutoFit/>
          </a:bodyPr>
          <a:lstStyle/>
          <a:p>
            <a:pPr algn="r"/>
            <a:r>
              <a:rPr lang="en-US" sz="1200" b="1">
                <a:solidFill>
                  <a:schemeClr val="tx1">
                    <a:lumMod val="75000"/>
                    <a:lumOff val="25000"/>
                  </a:schemeClr>
                </a:solidFill>
                <a:hlinkClick r:id="rId4"/>
              </a:rPr>
              <a:t>www.stevewyborney.com</a:t>
            </a:r>
            <a:r>
              <a:rPr lang="en-US" sz="1200" b="1">
                <a:solidFill>
                  <a:schemeClr val="tx1">
                    <a:lumMod val="75000"/>
                    <a:lumOff val="25000"/>
                  </a:schemeClr>
                </a:solidFill>
              </a:rPr>
              <a:t> </a:t>
            </a:r>
          </a:p>
        </p:txBody>
      </p:sp>
    </p:spTree>
    <p:extLst>
      <p:ext uri="{BB962C8B-B14F-4D97-AF65-F5344CB8AC3E}">
        <p14:creationId xmlns:p14="http://schemas.microsoft.com/office/powerpoint/2010/main" val="160250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P spid="10" grpId="0" animBg="1"/>
      <p:bldP spid="10" grpId="1" animBg="1"/>
      <p:bldP spid="11" grpId="0" animBg="1"/>
      <p:bldP spid="11" grpId="1" animBg="1"/>
      <p:bldP spid="12" grpId="0"/>
      <p:bldP spid="13" grpId="0" animBg="1"/>
      <p:bldP spid="13" grpId="1" animBg="1"/>
      <p:bldP spid="14" grpId="0"/>
      <p:bldP spid="15" grpId="0" animBg="1"/>
      <p:bldP spid="15" grpId="1" animBg="1"/>
      <p:bldP spid="1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147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29624425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accent6">
                <a:lumMod val="50000"/>
              </a:schemeClr>
            </a:solidFill>
          </a:ln>
        </p:spPr>
        <p:txBody>
          <a:bodyPr wrap="square" lIns="91440" tIns="45720" rIns="91440" bIns="45720" rtlCol="0" anchor="t">
            <a:spAutoFit/>
          </a:bodyPr>
          <a:lstStyle/>
          <a:p>
            <a:pPr algn="ctr">
              <a:defRPr/>
            </a:pPr>
            <a:r>
              <a:rPr lang="en-US" sz="2100">
                <a:solidFill>
                  <a:schemeClr val="bg1"/>
                </a:solidFill>
                <a:latin typeface="Cavolini"/>
                <a:cs typeface="Cavolini"/>
              </a:rPr>
              <a:t>Working On It</a:t>
            </a:r>
            <a:r>
              <a:rPr kumimoji="0" lang="en-US" sz="2100" b="0" i="0" u="none" strike="noStrike" kern="1200" cap="none" spc="0" normalizeH="0" baseline="0" noProof="0">
                <a:ln>
                  <a:noFill/>
                </a:ln>
                <a:solidFill>
                  <a:schemeClr val="bg1"/>
                </a:solidFill>
                <a:effectLst/>
                <a:uLnTx/>
                <a:uFillTx/>
                <a:latin typeface="Cavolini"/>
                <a:ea typeface="+mn-ea"/>
                <a:cs typeface="Cavolini"/>
              </a:rPr>
              <a:t>!</a:t>
            </a:r>
            <a:endParaRPr lang="en-US" sz="2100" b="0" i="0" u="none" strike="noStrike" kern="1200" cap="none" spc="0" normalizeH="0" baseline="0" noProof="0">
              <a:ln>
                <a:noFill/>
              </a:ln>
              <a:solidFill>
                <a:schemeClr val="bg1"/>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pitchFamily="2" charset="77"/>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14" name="TextBox 13">
            <a:extLst>
              <a:ext uri="{FF2B5EF4-FFF2-40B4-BE49-F238E27FC236}">
                <a16:creationId xmlns:a16="http://schemas.microsoft.com/office/drawing/2014/main" id="{90DD2699-6E13-4582-9BF5-A659932F13DD}"/>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0DB0DF4D-8EC1-4E52-83A1-873A6DA69F5E}"/>
              </a:ext>
            </a:extLst>
          </p:cNvPr>
          <p:cNvSpPr txBox="1"/>
          <p:nvPr/>
        </p:nvSpPr>
        <p:spPr>
          <a:xfrm>
            <a:off x="411192" y="1144438"/>
            <a:ext cx="1115395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Segoe UI"/>
              </a:rPr>
              <a:t>This is a 2 – player game.</a:t>
            </a:r>
          </a:p>
          <a:p>
            <a:endParaRPr lang="en-US" sz="2800">
              <a:cs typeface="Segoe UI"/>
            </a:endParaRPr>
          </a:p>
          <a:p>
            <a:r>
              <a:rPr lang="en-US" sz="2800">
                <a:cs typeface="Segoe UI"/>
              </a:rPr>
              <a:t>Objective: to make the largest/smallest number </a:t>
            </a:r>
            <a:r>
              <a:rPr lang="en-CA" sz="2800">
                <a:cs typeface="Segoe UI"/>
              </a:rPr>
              <a:t>​</a:t>
            </a:r>
            <a:endParaRPr lang="en-CA"/>
          </a:p>
          <a:p>
            <a:r>
              <a:rPr lang="en-US" sz="2800">
                <a:cs typeface="Segoe UI"/>
              </a:rPr>
              <a:t>Materials: one die (0 to 9), game board for each player</a:t>
            </a:r>
            <a:r>
              <a:rPr lang="en-CA" sz="2800">
                <a:cs typeface="Segoe UI"/>
              </a:rPr>
              <a:t>​</a:t>
            </a:r>
          </a:p>
          <a:p>
            <a:r>
              <a:rPr lang="en-US" sz="2800">
                <a:cs typeface="Segoe UI"/>
              </a:rPr>
              <a:t>​</a:t>
            </a:r>
          </a:p>
        </p:txBody>
      </p:sp>
      <p:sp>
        <p:nvSpPr>
          <p:cNvPr id="5" name="TextBox 4">
            <a:extLst>
              <a:ext uri="{FF2B5EF4-FFF2-40B4-BE49-F238E27FC236}">
                <a16:creationId xmlns:a16="http://schemas.microsoft.com/office/drawing/2014/main" id="{5DC7A9E2-4216-49EB-8426-5BC2C922509A}"/>
              </a:ext>
            </a:extLst>
          </p:cNvPr>
          <p:cNvSpPr txBox="1"/>
          <p:nvPr/>
        </p:nvSpPr>
        <p:spPr>
          <a:xfrm>
            <a:off x="4523117" y="454325"/>
            <a:ext cx="36202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Largest or Smallest</a:t>
            </a:r>
            <a:endParaRPr lang="en-US" sz="3200">
              <a:cs typeface="Calibri"/>
            </a:endParaRPr>
          </a:p>
        </p:txBody>
      </p:sp>
      <p:pic>
        <p:nvPicPr>
          <p:cNvPr id="7" name="Picture 7">
            <a:extLst>
              <a:ext uri="{FF2B5EF4-FFF2-40B4-BE49-F238E27FC236}">
                <a16:creationId xmlns:a16="http://schemas.microsoft.com/office/drawing/2014/main" id="{DEE9063E-19E0-6E49-8862-2017DF3EE172}"/>
              </a:ext>
            </a:extLst>
          </p:cNvPr>
          <p:cNvPicPr>
            <a:picLocks noChangeAspect="1"/>
          </p:cNvPicPr>
          <p:nvPr/>
        </p:nvPicPr>
        <p:blipFill rotWithShape="1">
          <a:blip r:embed="rId3"/>
          <a:srcRect l="12598" t="40476" r="59317" b="27551"/>
          <a:stretch/>
        </p:blipFill>
        <p:spPr>
          <a:xfrm>
            <a:off x="10153290" y="294356"/>
            <a:ext cx="1540806" cy="1351319"/>
          </a:xfrm>
          <a:prstGeom prst="rect">
            <a:avLst/>
          </a:prstGeom>
        </p:spPr>
      </p:pic>
      <p:pic>
        <p:nvPicPr>
          <p:cNvPr id="8" name="Picture 8" descr="Table&#10;&#10;Description automatically generated">
            <a:extLst>
              <a:ext uri="{FF2B5EF4-FFF2-40B4-BE49-F238E27FC236}">
                <a16:creationId xmlns:a16="http://schemas.microsoft.com/office/drawing/2014/main" id="{32C1AC2B-B36E-4DA5-90F1-99BC8FD717A0}"/>
              </a:ext>
            </a:extLst>
          </p:cNvPr>
          <p:cNvPicPr>
            <a:picLocks noChangeAspect="1"/>
          </p:cNvPicPr>
          <p:nvPr/>
        </p:nvPicPr>
        <p:blipFill>
          <a:blip r:embed="rId4"/>
          <a:stretch>
            <a:fillRect/>
          </a:stretch>
        </p:blipFill>
        <p:spPr>
          <a:xfrm>
            <a:off x="497457" y="3163110"/>
            <a:ext cx="5604293" cy="3407251"/>
          </a:xfrm>
          <a:prstGeom prst="rect">
            <a:avLst/>
          </a:prstGeom>
        </p:spPr>
      </p:pic>
      <p:pic>
        <p:nvPicPr>
          <p:cNvPr id="9" name="Picture 9" descr="Table&#10;&#10;Description automatically generated">
            <a:extLst>
              <a:ext uri="{FF2B5EF4-FFF2-40B4-BE49-F238E27FC236}">
                <a16:creationId xmlns:a16="http://schemas.microsoft.com/office/drawing/2014/main" id="{15EBED87-9085-42E3-8626-AC8CB512570B}"/>
              </a:ext>
            </a:extLst>
          </p:cNvPr>
          <p:cNvPicPr>
            <a:picLocks noChangeAspect="1"/>
          </p:cNvPicPr>
          <p:nvPr/>
        </p:nvPicPr>
        <p:blipFill>
          <a:blip r:embed="rId5"/>
          <a:stretch>
            <a:fillRect/>
          </a:stretch>
        </p:blipFill>
        <p:spPr>
          <a:xfrm>
            <a:off x="5903343" y="3656541"/>
            <a:ext cx="5359878" cy="3009864"/>
          </a:xfrm>
          <a:prstGeom prst="rect">
            <a:avLst/>
          </a:prstGeom>
        </p:spPr>
      </p:pic>
    </p:spTree>
    <p:extLst>
      <p:ext uri="{BB962C8B-B14F-4D97-AF65-F5344CB8AC3E}">
        <p14:creationId xmlns:p14="http://schemas.microsoft.com/office/powerpoint/2010/main" val="25312456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accent6">
                <a:lumMod val="50000"/>
              </a:schemeClr>
            </a:solidFill>
          </a:ln>
        </p:spPr>
        <p:txBody>
          <a:bodyPr wrap="square" lIns="91440" tIns="45720" rIns="91440" bIns="45720" rtlCol="0" anchor="t">
            <a:spAutoFit/>
          </a:bodyPr>
          <a:lstStyle/>
          <a:p>
            <a:pPr algn="ctr">
              <a:defRPr/>
            </a:pPr>
            <a:r>
              <a:rPr lang="en-US" sz="2100">
                <a:solidFill>
                  <a:schemeClr val="bg1"/>
                </a:solidFill>
                <a:latin typeface="Cavolini"/>
                <a:cs typeface="Cavolini"/>
              </a:rPr>
              <a:t>Working On It</a:t>
            </a:r>
            <a:r>
              <a:rPr kumimoji="0" lang="en-US" sz="2100" b="0" i="0" u="none" strike="noStrike" kern="1200" cap="none" spc="0" normalizeH="0" baseline="0" noProof="0">
                <a:ln>
                  <a:noFill/>
                </a:ln>
                <a:solidFill>
                  <a:schemeClr val="bg1"/>
                </a:solidFill>
                <a:effectLst/>
                <a:uLnTx/>
                <a:uFillTx/>
                <a:latin typeface="Cavolini"/>
                <a:ea typeface="+mn-ea"/>
                <a:cs typeface="Cavolini"/>
              </a:rPr>
              <a:t>!</a:t>
            </a:r>
            <a:endParaRPr lang="en-US" sz="2100" b="0" i="0" u="none" strike="noStrike" kern="1200" cap="none" spc="0" normalizeH="0" baseline="0" noProof="0">
              <a:ln>
                <a:noFill/>
              </a:ln>
              <a:solidFill>
                <a:schemeClr val="bg1"/>
              </a:solidFill>
              <a:effectLst/>
              <a:uLnTx/>
              <a:uFillTx/>
              <a:latin typeface="Cavolini"/>
              <a:cs typeface="Cavolin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pitchFamily="2" charset="77"/>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14" name="TextBox 13">
            <a:extLst>
              <a:ext uri="{FF2B5EF4-FFF2-40B4-BE49-F238E27FC236}">
                <a16:creationId xmlns:a16="http://schemas.microsoft.com/office/drawing/2014/main" id="{90DD2699-6E13-4582-9BF5-A659932F13DD}"/>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0DB0DF4D-8EC1-4E52-83A1-873A6DA69F5E}"/>
              </a:ext>
            </a:extLst>
          </p:cNvPr>
          <p:cNvSpPr txBox="1"/>
          <p:nvPr/>
        </p:nvSpPr>
        <p:spPr>
          <a:xfrm>
            <a:off x="411192" y="1144438"/>
            <a:ext cx="1115395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Segoe UI"/>
              </a:rPr>
              <a:t>Directions: ​</a:t>
            </a:r>
            <a:endParaRPr lang="en-CA" sz="2800">
              <a:cs typeface="Segoe UI"/>
            </a:endParaRPr>
          </a:p>
          <a:p>
            <a:r>
              <a:rPr lang="en-US" sz="2800">
                <a:cs typeface="Segoe UI"/>
              </a:rPr>
              <a:t>1. Decide whether players are making the largest or smallest number. ​</a:t>
            </a:r>
          </a:p>
          <a:p>
            <a:r>
              <a:rPr lang="en-US" sz="2800">
                <a:cs typeface="Segoe UI"/>
              </a:rPr>
              <a:t>2. Player 1 rolls the die and calls out the number. ​</a:t>
            </a:r>
          </a:p>
          <a:p>
            <a:r>
              <a:rPr lang="en-US" sz="2800">
                <a:cs typeface="Segoe UI"/>
              </a:rPr>
              <a:t>3. Both players choose to place the number (digit) in the hundreds, tens, or ones place on their game boards. ​</a:t>
            </a:r>
          </a:p>
          <a:p>
            <a:r>
              <a:rPr lang="en-US" sz="2800">
                <a:cs typeface="Segoe UI"/>
              </a:rPr>
              <a:t>4. The die is rolled two more times with players filling in their game boards each time until the number is complete. </a:t>
            </a:r>
          </a:p>
          <a:p>
            <a:r>
              <a:rPr lang="en-US" sz="2800">
                <a:cs typeface="Segoe UI"/>
              </a:rPr>
              <a:t>5. Players compare their numbers. The player with the largest/smallest number scores 1 point. In the event of a tie both players score a point. ​</a:t>
            </a:r>
            <a:endParaRPr lang="en-US"/>
          </a:p>
          <a:p>
            <a:r>
              <a:rPr lang="en-US" sz="2800">
                <a:cs typeface="Segoe UI"/>
              </a:rPr>
              <a:t>6. Player 2 then rolls the die. </a:t>
            </a:r>
          </a:p>
          <a:p>
            <a:r>
              <a:rPr lang="en-US" sz="2800">
                <a:cs typeface="Segoe UI"/>
              </a:rPr>
              <a:t>Play continues until one player scores 10 points.​</a:t>
            </a:r>
            <a:endParaRPr lang="en-US"/>
          </a:p>
        </p:txBody>
      </p:sp>
      <p:sp>
        <p:nvSpPr>
          <p:cNvPr id="5" name="TextBox 4">
            <a:extLst>
              <a:ext uri="{FF2B5EF4-FFF2-40B4-BE49-F238E27FC236}">
                <a16:creationId xmlns:a16="http://schemas.microsoft.com/office/drawing/2014/main" id="{5DC7A9E2-4216-49EB-8426-5BC2C922509A}"/>
              </a:ext>
            </a:extLst>
          </p:cNvPr>
          <p:cNvSpPr txBox="1"/>
          <p:nvPr/>
        </p:nvSpPr>
        <p:spPr>
          <a:xfrm>
            <a:off x="4523117" y="454325"/>
            <a:ext cx="36202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Largest or Smallest</a:t>
            </a:r>
            <a:endParaRPr lang="en-US" sz="3200">
              <a:cs typeface="Calibri"/>
            </a:endParaRPr>
          </a:p>
        </p:txBody>
      </p:sp>
      <p:pic>
        <p:nvPicPr>
          <p:cNvPr id="7" name="Picture 7">
            <a:extLst>
              <a:ext uri="{FF2B5EF4-FFF2-40B4-BE49-F238E27FC236}">
                <a16:creationId xmlns:a16="http://schemas.microsoft.com/office/drawing/2014/main" id="{DEE9063E-19E0-6E49-8862-2017DF3EE172}"/>
              </a:ext>
            </a:extLst>
          </p:cNvPr>
          <p:cNvPicPr>
            <a:picLocks noChangeAspect="1"/>
          </p:cNvPicPr>
          <p:nvPr/>
        </p:nvPicPr>
        <p:blipFill rotWithShape="1">
          <a:blip r:embed="rId3"/>
          <a:srcRect l="12598" t="40476" r="59317" b="27551"/>
          <a:stretch/>
        </p:blipFill>
        <p:spPr>
          <a:xfrm>
            <a:off x="10153290" y="294356"/>
            <a:ext cx="1540806" cy="1351319"/>
          </a:xfrm>
          <a:prstGeom prst="rect">
            <a:avLst/>
          </a:prstGeom>
        </p:spPr>
      </p:pic>
    </p:spTree>
    <p:extLst>
      <p:ext uri="{BB962C8B-B14F-4D97-AF65-F5344CB8AC3E}">
        <p14:creationId xmlns:p14="http://schemas.microsoft.com/office/powerpoint/2010/main" val="149219055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accent6">
                <a:lumMod val="50000"/>
              </a:schemeClr>
            </a:solidFill>
          </a:ln>
        </p:spPr>
        <p:txBody>
          <a:bodyPr wrap="square" lIns="91440" tIns="45720" rIns="91440" bIns="45720" rtlCol="0" anchor="t">
            <a:spAutoFit/>
          </a:bodyPr>
          <a:lstStyle/>
          <a:p>
            <a:pPr algn="ctr">
              <a:defRPr/>
            </a:pPr>
            <a:r>
              <a:rPr lang="en-US" sz="2100">
                <a:solidFill>
                  <a:schemeClr val="bg1"/>
                </a:solidFill>
                <a:latin typeface="Cavolini"/>
                <a:cs typeface="Cavolini"/>
              </a:rPr>
              <a:t>Working On It!</a:t>
            </a:r>
            <a:endParaRPr lang="en-US">
              <a:solidFill>
                <a:schemeClr val="bg1"/>
              </a:solidFill>
              <a:cs typeface="Calibr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pitchFamily="2" charset="77"/>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14" name="TextBox 13">
            <a:extLst>
              <a:ext uri="{FF2B5EF4-FFF2-40B4-BE49-F238E27FC236}">
                <a16:creationId xmlns:a16="http://schemas.microsoft.com/office/drawing/2014/main" id="{90DD2699-6E13-4582-9BF5-A659932F13DD}"/>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0DB0DF4D-8EC1-4E52-83A1-873A6DA69F5E}"/>
              </a:ext>
            </a:extLst>
          </p:cNvPr>
          <p:cNvSpPr txBox="1"/>
          <p:nvPr/>
        </p:nvSpPr>
        <p:spPr>
          <a:xfrm>
            <a:off x="411192" y="1144438"/>
            <a:ext cx="111539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Segoe UI"/>
              </a:rPr>
              <a:t>We are making the ________________________ number.</a:t>
            </a:r>
            <a:endParaRPr lang="en-US"/>
          </a:p>
        </p:txBody>
      </p:sp>
      <p:sp>
        <p:nvSpPr>
          <p:cNvPr id="5" name="TextBox 4">
            <a:extLst>
              <a:ext uri="{FF2B5EF4-FFF2-40B4-BE49-F238E27FC236}">
                <a16:creationId xmlns:a16="http://schemas.microsoft.com/office/drawing/2014/main" id="{5DC7A9E2-4216-49EB-8426-5BC2C922509A}"/>
              </a:ext>
            </a:extLst>
          </p:cNvPr>
          <p:cNvSpPr txBox="1"/>
          <p:nvPr/>
        </p:nvSpPr>
        <p:spPr>
          <a:xfrm>
            <a:off x="4523117" y="454325"/>
            <a:ext cx="36202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Largest or Smallest</a:t>
            </a:r>
            <a:endParaRPr lang="en-US" sz="3200">
              <a:cs typeface="Calibri"/>
            </a:endParaRPr>
          </a:p>
        </p:txBody>
      </p:sp>
      <p:pic>
        <p:nvPicPr>
          <p:cNvPr id="7" name="Picture 7">
            <a:extLst>
              <a:ext uri="{FF2B5EF4-FFF2-40B4-BE49-F238E27FC236}">
                <a16:creationId xmlns:a16="http://schemas.microsoft.com/office/drawing/2014/main" id="{DEE9063E-19E0-6E49-8862-2017DF3EE172}"/>
              </a:ext>
            </a:extLst>
          </p:cNvPr>
          <p:cNvPicPr>
            <a:picLocks noChangeAspect="1"/>
          </p:cNvPicPr>
          <p:nvPr/>
        </p:nvPicPr>
        <p:blipFill rotWithShape="1">
          <a:blip r:embed="rId3"/>
          <a:srcRect l="12598" t="40476" r="59317" b="27551"/>
          <a:stretch/>
        </p:blipFill>
        <p:spPr>
          <a:xfrm>
            <a:off x="5279365" y="2422205"/>
            <a:ext cx="1540806" cy="1351319"/>
          </a:xfrm>
          <a:prstGeom prst="rect">
            <a:avLst/>
          </a:prstGeom>
        </p:spPr>
      </p:pic>
      <p:graphicFrame>
        <p:nvGraphicFramePr>
          <p:cNvPr id="4" name="Table 5">
            <a:extLst>
              <a:ext uri="{FF2B5EF4-FFF2-40B4-BE49-F238E27FC236}">
                <a16:creationId xmlns:a16="http://schemas.microsoft.com/office/drawing/2014/main" id="{BDE6F0A3-85E1-430A-BD82-AF4AC110D346}"/>
              </a:ext>
            </a:extLst>
          </p:cNvPr>
          <p:cNvGraphicFramePr>
            <a:graphicFrameLocks noGrp="1"/>
          </p:cNvGraphicFramePr>
          <p:nvPr>
            <p:extLst>
              <p:ext uri="{D42A27DB-BD31-4B8C-83A1-F6EECF244321}">
                <p14:modId xmlns:p14="http://schemas.microsoft.com/office/powerpoint/2010/main" val="3962091807"/>
              </p:ext>
            </p:extLst>
          </p:nvPr>
        </p:nvGraphicFramePr>
        <p:xfrm>
          <a:off x="460075" y="2084716"/>
          <a:ext cx="11165122" cy="4517419"/>
        </p:xfrm>
        <a:graphic>
          <a:graphicData uri="http://schemas.openxmlformats.org/drawingml/2006/table">
            <a:tbl>
              <a:tblPr firstRow="1" bandRow="1"/>
              <a:tblGrid>
                <a:gridCol w="1427180">
                  <a:extLst>
                    <a:ext uri="{9D8B030D-6E8A-4147-A177-3AD203B41FA5}">
                      <a16:colId xmlns:a16="http://schemas.microsoft.com/office/drawing/2014/main" val="1245343654"/>
                    </a:ext>
                  </a:extLst>
                </a:gridCol>
                <a:gridCol w="1391134">
                  <a:extLst>
                    <a:ext uri="{9D8B030D-6E8A-4147-A177-3AD203B41FA5}">
                      <a16:colId xmlns:a16="http://schemas.microsoft.com/office/drawing/2014/main" val="2254052337"/>
                    </a:ext>
                  </a:extLst>
                </a:gridCol>
                <a:gridCol w="1391134">
                  <a:extLst>
                    <a:ext uri="{9D8B030D-6E8A-4147-A177-3AD203B41FA5}">
                      <a16:colId xmlns:a16="http://schemas.microsoft.com/office/drawing/2014/main" val="2733231207"/>
                    </a:ext>
                  </a:extLst>
                </a:gridCol>
                <a:gridCol w="2782272">
                  <a:extLst>
                    <a:ext uri="{9D8B030D-6E8A-4147-A177-3AD203B41FA5}">
                      <a16:colId xmlns:a16="http://schemas.microsoft.com/office/drawing/2014/main" val="3489030472"/>
                    </a:ext>
                  </a:extLst>
                </a:gridCol>
                <a:gridCol w="1391134">
                  <a:extLst>
                    <a:ext uri="{9D8B030D-6E8A-4147-A177-3AD203B41FA5}">
                      <a16:colId xmlns:a16="http://schemas.microsoft.com/office/drawing/2014/main" val="891165129"/>
                    </a:ext>
                  </a:extLst>
                </a:gridCol>
                <a:gridCol w="1391134">
                  <a:extLst>
                    <a:ext uri="{9D8B030D-6E8A-4147-A177-3AD203B41FA5}">
                      <a16:colId xmlns:a16="http://schemas.microsoft.com/office/drawing/2014/main" val="807960905"/>
                    </a:ext>
                  </a:extLst>
                </a:gridCol>
                <a:gridCol w="1391134">
                  <a:extLst>
                    <a:ext uri="{9D8B030D-6E8A-4147-A177-3AD203B41FA5}">
                      <a16:colId xmlns:a16="http://schemas.microsoft.com/office/drawing/2014/main" val="1821579420"/>
                    </a:ext>
                  </a:extLst>
                </a:gridCol>
              </a:tblGrid>
              <a:tr h="655674">
                <a:tc gridSpan="3">
                  <a:txBody>
                    <a:bodyPr/>
                    <a:lstStyle/>
                    <a:p>
                      <a:pPr algn="ctr"/>
                      <a:r>
                        <a:rPr lang="en-US" sz="3200" b="1"/>
                        <a:t>Player One</a:t>
                      </a:r>
                    </a:p>
                  </a:txBody>
                  <a:tcPr/>
                </a:tc>
                <a:tc hMerge="1">
                  <a:txBody>
                    <a:bodyPr/>
                    <a:lstStyle/>
                    <a:p>
                      <a:endParaRPr lang="en-US"/>
                    </a:p>
                  </a:txBody>
                  <a:tcPr/>
                </a:tc>
                <a:tc hMerge="1">
                  <a:txBody>
                    <a:bodyPr/>
                    <a:lstStyle/>
                    <a:p>
                      <a:endParaRPr lang="en-US"/>
                    </a:p>
                  </a:txBody>
                  <a:tcPr/>
                </a:tc>
                <a:tc rowSpan="3">
                  <a:txBody>
                    <a:bodyPr/>
                    <a:lstStyle/>
                    <a:p>
                      <a:pPr algn="ctr"/>
                      <a:r>
                        <a:rPr lang="en-US" b="1">
                          <a:hlinkClick r:id="rId4"/>
                        </a:rPr>
                        <a:t>Roll the die</a:t>
                      </a:r>
                      <a:endParaRPr lang="en-US" b="1"/>
                    </a:p>
                  </a:txBody>
                  <a:tcPr/>
                </a:tc>
                <a:tc gridSpan="3">
                  <a:txBody>
                    <a:bodyPr/>
                    <a:lstStyle/>
                    <a:p>
                      <a:pPr algn="ctr"/>
                      <a:r>
                        <a:rPr lang="en-US" sz="3200" b="1"/>
                        <a:t>Player Two</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4516040"/>
                  </a:ext>
                </a:extLst>
              </a:tr>
              <a:tr h="478465">
                <a:tc>
                  <a:txBody>
                    <a:bodyPr/>
                    <a:lstStyle/>
                    <a:p>
                      <a:pPr algn="ctr"/>
                      <a:r>
                        <a:rPr lang="en-US" sz="2400" b="1"/>
                        <a:t>hundreds</a:t>
                      </a:r>
                    </a:p>
                  </a:txBody>
                  <a:tcPr/>
                </a:tc>
                <a:tc>
                  <a:txBody>
                    <a:bodyPr/>
                    <a:lstStyle/>
                    <a:p>
                      <a:pPr algn="ctr"/>
                      <a:r>
                        <a:rPr lang="en-US" sz="2400" b="1"/>
                        <a:t>tens</a:t>
                      </a:r>
                    </a:p>
                  </a:txBody>
                  <a:tcPr/>
                </a:tc>
                <a:tc>
                  <a:txBody>
                    <a:bodyPr/>
                    <a:lstStyle/>
                    <a:p>
                      <a:pPr algn="ctr"/>
                      <a:r>
                        <a:rPr lang="en-US" sz="2400" b="1"/>
                        <a:t>ones</a:t>
                      </a:r>
                    </a:p>
                  </a:txBody>
                  <a:tcPr/>
                </a:tc>
                <a:tc vMerge="1">
                  <a:txBody>
                    <a:bodyPr/>
                    <a:lstStyle/>
                    <a:p>
                      <a:endParaRPr lang="en-US"/>
                    </a:p>
                  </a:txBody>
                  <a:tcPr/>
                </a:tc>
                <a:tc>
                  <a:txBody>
                    <a:bodyPr/>
                    <a:lstStyle/>
                    <a:p>
                      <a:pPr algn="ctr"/>
                      <a:r>
                        <a:rPr lang="en-US" sz="2400" b="1"/>
                        <a:t>hundreds</a:t>
                      </a:r>
                    </a:p>
                  </a:txBody>
                  <a:tcPr/>
                </a:tc>
                <a:tc>
                  <a:txBody>
                    <a:bodyPr/>
                    <a:lstStyle/>
                    <a:p>
                      <a:pPr algn="ctr"/>
                      <a:r>
                        <a:rPr lang="en-US" sz="2400" b="1"/>
                        <a:t>tens</a:t>
                      </a:r>
                    </a:p>
                  </a:txBody>
                  <a:tcPr/>
                </a:tc>
                <a:tc>
                  <a:txBody>
                    <a:bodyPr/>
                    <a:lstStyle/>
                    <a:p>
                      <a:pPr algn="ctr"/>
                      <a:r>
                        <a:rPr lang="en-US" sz="2400" b="1"/>
                        <a:t>ones</a:t>
                      </a:r>
                    </a:p>
                  </a:txBody>
                  <a:tcPr/>
                </a:tc>
                <a:extLst>
                  <a:ext uri="{0D108BD9-81ED-4DB2-BD59-A6C34878D82A}">
                    <a16:rowId xmlns:a16="http://schemas.microsoft.com/office/drawing/2014/main" val="3675812245"/>
                  </a:ext>
                </a:extLst>
              </a:tr>
              <a:tr h="1152002">
                <a:tc>
                  <a:txBody>
                    <a:bodyPr/>
                    <a:lstStyle/>
                    <a:p>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txBody>
                  <a:tcPr/>
                </a:tc>
                <a:tc>
                  <a:txBody>
                    <a:bodyPr/>
                    <a:lstStyle/>
                    <a:p>
                      <a:endParaRPr lang="en-US"/>
                    </a:p>
                  </a:txBody>
                  <a:tcPr/>
                </a:tc>
                <a:tc>
                  <a:txBody>
                    <a:bodyPr/>
                    <a:lstStyle/>
                    <a:p>
                      <a:endParaRPr lang="en-US"/>
                    </a:p>
                  </a:txBody>
                  <a:tcPr/>
                </a:tc>
                <a:tc vMerge="1">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7481323"/>
                  </a:ext>
                </a:extLst>
              </a:tr>
            </a:tbl>
          </a:graphicData>
        </a:graphic>
      </p:graphicFrame>
    </p:spTree>
    <p:extLst>
      <p:ext uri="{BB962C8B-B14F-4D97-AF65-F5344CB8AC3E}">
        <p14:creationId xmlns:p14="http://schemas.microsoft.com/office/powerpoint/2010/main" val="13223839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Working On It!</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180948393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4204" y="125104"/>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94290"/>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0" name="TextBox 19">
            <a:extLst>
              <a:ext uri="{FF2B5EF4-FFF2-40B4-BE49-F238E27FC236}">
                <a16:creationId xmlns:a16="http://schemas.microsoft.com/office/drawing/2014/main" id="{17557EFE-C37B-4481-9DE6-BBB1209D4528}"/>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6" name="TextBox 5">
            <a:extLst>
              <a:ext uri="{FF2B5EF4-FFF2-40B4-BE49-F238E27FC236}">
                <a16:creationId xmlns:a16="http://schemas.microsoft.com/office/drawing/2014/main" id="{F4FBE2CA-AD40-429B-8B87-D5345ADE9848}"/>
              </a:ext>
            </a:extLst>
          </p:cNvPr>
          <p:cNvSpPr txBox="1"/>
          <p:nvPr/>
        </p:nvSpPr>
        <p:spPr>
          <a:xfrm>
            <a:off x="296174" y="1518250"/>
            <a:ext cx="1171467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 </a:t>
            </a:r>
            <a:r>
              <a:rPr lang="en-US" sz="3200">
                <a:ea typeface="+mn-lt"/>
                <a:cs typeface="+mn-lt"/>
              </a:rPr>
              <a:t>How do you decide where to place each number? </a:t>
            </a:r>
          </a:p>
          <a:p>
            <a:endParaRPr lang="en-US" sz="3200">
              <a:ea typeface="+mn-lt"/>
              <a:cs typeface="+mn-lt"/>
            </a:endParaRPr>
          </a:p>
          <a:p>
            <a:endParaRPr lang="en-US" sz="3200">
              <a:ea typeface="+mn-lt"/>
              <a:cs typeface="+mn-lt"/>
            </a:endParaRPr>
          </a:p>
          <a:p>
            <a:endParaRPr lang="en-US" sz="3200">
              <a:ea typeface="+mn-lt"/>
              <a:cs typeface="+mn-lt"/>
            </a:endParaRPr>
          </a:p>
          <a:p>
            <a:endParaRPr lang="en-US" sz="3200">
              <a:ea typeface="+mn-lt"/>
              <a:cs typeface="+mn-lt"/>
            </a:endParaRPr>
          </a:p>
          <a:p>
            <a:r>
              <a:rPr lang="en-US" sz="3200">
                <a:ea typeface="+mn-lt"/>
                <a:cs typeface="+mn-lt"/>
              </a:rPr>
              <a:t> Does your strategy help you score points?</a:t>
            </a:r>
          </a:p>
          <a:p>
            <a:endParaRPr lang="en-US" sz="3200">
              <a:cs typeface="Calibri"/>
            </a:endParaRPr>
          </a:p>
          <a:p>
            <a:endParaRPr lang="en-US" sz="3200">
              <a:cs typeface="Calibri"/>
            </a:endParaRPr>
          </a:p>
          <a:p>
            <a:endParaRPr lang="en-US" sz="3200">
              <a:cs typeface="Calibri"/>
            </a:endParaRPr>
          </a:p>
          <a:p>
            <a:endParaRPr lang="en-US" sz="3200">
              <a:cs typeface="Calibri"/>
            </a:endParaRPr>
          </a:p>
        </p:txBody>
      </p:sp>
      <p:sp>
        <p:nvSpPr>
          <p:cNvPr id="16" name="TextBox 15">
            <a:extLst>
              <a:ext uri="{FF2B5EF4-FFF2-40B4-BE49-F238E27FC236}">
                <a16:creationId xmlns:a16="http://schemas.microsoft.com/office/drawing/2014/main" id="{5BAAC147-549E-4273-8329-02CEC961A946}"/>
              </a:ext>
            </a:extLst>
          </p:cNvPr>
          <p:cNvSpPr txBox="1"/>
          <p:nvPr/>
        </p:nvSpPr>
        <p:spPr>
          <a:xfrm>
            <a:off x="4435954" y="453426"/>
            <a:ext cx="64669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Reflection: Largest or Smallest</a:t>
            </a:r>
            <a:endParaRPr lang="en-US" sz="3200">
              <a:cs typeface="Calibri"/>
            </a:endParaRPr>
          </a:p>
        </p:txBody>
      </p:sp>
    </p:spTree>
    <p:extLst>
      <p:ext uri="{BB962C8B-B14F-4D97-AF65-F5344CB8AC3E}">
        <p14:creationId xmlns:p14="http://schemas.microsoft.com/office/powerpoint/2010/main" val="4524887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980572" y="26040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800" b="1" i="0" u="none" strike="noStrike" kern="1200" cap="none" spc="0" normalizeH="0" baseline="0" noProof="0">
                <a:ln>
                  <a:noFill/>
                </a:ln>
                <a:effectLst/>
                <a:uLnTx/>
                <a:uFillTx/>
                <a:latin typeface="Aldhabi"/>
                <a:cs typeface="Aldhabi"/>
              </a:rPr>
              <a:t>End of this section​</a:t>
            </a:r>
            <a:r>
              <a:rPr lang="en-US" b="1">
                <a:latin typeface="Aldhabi"/>
                <a:cs typeface="Aldhabi"/>
              </a:rPr>
              <a:t> &amp; end of this day.</a:t>
            </a:r>
            <a:endParaRPr lang="en-GB" sz="1800" b="1" i="0" u="none" strike="noStrike" kern="1200" cap="none" spc="0" normalizeH="0" baseline="0" noProof="0">
              <a:ln>
                <a:noFill/>
              </a:ln>
              <a:effectLst/>
              <a:uLnTx/>
              <a:uFillTx/>
              <a:latin typeface="Aldhabi"/>
              <a:cs typeface="Aldhabi"/>
            </a:endParaRPr>
          </a:p>
        </p:txBody>
      </p:sp>
    </p:spTree>
    <p:extLst>
      <p:ext uri="{BB962C8B-B14F-4D97-AF65-F5344CB8AC3E}">
        <p14:creationId xmlns:p14="http://schemas.microsoft.com/office/powerpoint/2010/main" val="1558497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8D12EEB7-66C1-4EB6-8F65-8FE9D2409436}"/>
              </a:ext>
            </a:extLst>
          </p:cNvPr>
          <p:cNvSpPr/>
          <p:nvPr/>
        </p:nvSpPr>
        <p:spPr>
          <a:xfrm rot="5400000">
            <a:off x="5466184" y="2123449"/>
            <a:ext cx="1250830" cy="3191772"/>
          </a:xfrm>
          <a:prstGeom prst="flowChartOffpage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79" y="433983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5637123"/>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69247" y="4412013"/>
            <a:ext cx="2113229"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782584" y="5637123"/>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126240" y="5042730"/>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608816" y="3279778"/>
            <a:ext cx="2915605" cy="1323439"/>
          </a:xfrm>
          <a:prstGeom prst="rect">
            <a:avLst/>
          </a:prstGeom>
          <a:noFill/>
        </p:spPr>
        <p:txBody>
          <a:bodyPr wrap="square" lIns="91440" tIns="45720" rIns="91440" bIns="45720" rtlCol="0" anchor="ctr">
            <a:spAutoFit/>
          </a:bodyPr>
          <a:lstStyle/>
          <a:p>
            <a:pPr algn="ctr"/>
            <a:r>
              <a:rPr lang="en-US" sz="4000">
                <a:latin typeface="Bradley Hand"/>
              </a:rPr>
              <a:t>Counting Patterns </a:t>
            </a:r>
            <a:endParaRPr lang="en-US" sz="4000">
              <a:latin typeface="Bradley Hand" pitchFamily="2" charset="77"/>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799355" y="3382648"/>
            <a:ext cx="2915605" cy="646331"/>
          </a:xfrm>
          <a:prstGeom prst="rect">
            <a:avLst/>
          </a:prstGeom>
          <a:noFill/>
        </p:spPr>
        <p:txBody>
          <a:bodyPr wrap="square" lIns="91440" tIns="45720" rIns="91440" bIns="45720" rtlCol="0" anchor="ctr">
            <a:spAutoFit/>
          </a:bodyPr>
          <a:lstStyle/>
          <a:p>
            <a:pPr algn="ctr"/>
            <a:r>
              <a:rPr lang="en-US" sz="3600">
                <a:solidFill>
                  <a:schemeClr val="bg1"/>
                </a:solidFill>
                <a:latin typeface="Calibri"/>
                <a:cs typeface="Calibri"/>
              </a:rPr>
              <a:t>Money Maze</a:t>
            </a:r>
            <a:endParaRPr lang="en-US" sz="3600">
              <a:solidFill>
                <a:schemeClr val="bg1"/>
              </a:solidFill>
              <a:cs typeface="Calibri"/>
            </a:endParaRPr>
          </a:p>
        </p:txBody>
      </p:sp>
      <p:sp>
        <p:nvSpPr>
          <p:cNvPr id="33" name="TextBox 32">
            <a:extLst>
              <a:ext uri="{FF2B5EF4-FFF2-40B4-BE49-F238E27FC236}">
                <a16:creationId xmlns:a16="http://schemas.microsoft.com/office/drawing/2014/main" id="{DB761D9B-3EA2-C844-AD60-A0B11CA4ADD8}"/>
              </a:ext>
            </a:extLst>
          </p:cNvPr>
          <p:cNvSpPr txBox="1"/>
          <p:nvPr/>
        </p:nvSpPr>
        <p:spPr>
          <a:xfrm>
            <a:off x="9572900" y="2652706"/>
            <a:ext cx="1853561" cy="1061829"/>
          </a:xfrm>
          <a:prstGeom prst="rect">
            <a:avLst/>
          </a:prstGeom>
          <a:noFill/>
        </p:spPr>
        <p:txBody>
          <a:bodyPr wrap="square" lIns="91440" tIns="45720" rIns="91440" bIns="45720" rtlCol="0" anchor="t">
            <a:spAutoFit/>
          </a:bodyPr>
          <a:lstStyle/>
          <a:p>
            <a:r>
              <a:rPr lang="en-US" sz="2100">
                <a:solidFill>
                  <a:schemeClr val="bg2">
                    <a:lumMod val="50000"/>
                  </a:schemeClr>
                </a:solidFill>
                <a:latin typeface="Abadi MT Condensed Light"/>
              </a:rPr>
              <a:t>Think About It</a:t>
            </a:r>
          </a:p>
          <a:p>
            <a:endParaRPr lang="en-US" sz="2100">
              <a:solidFill>
                <a:schemeClr val="bg2">
                  <a:lumMod val="50000"/>
                </a:schemeClr>
              </a:solidFill>
              <a:latin typeface="Abadi MT Condensed Light" panose="020B0306030101010103" pitchFamily="34" charset="77"/>
            </a:endParaRPr>
          </a:p>
          <a:p>
            <a:r>
              <a:rPr lang="en-US" sz="2100">
                <a:solidFill>
                  <a:schemeClr val="bg2">
                    <a:lumMod val="50000"/>
                  </a:schemeClr>
                </a:solidFill>
                <a:latin typeface="Abadi MT Condensed Light"/>
              </a:rPr>
              <a:t>       then,</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9</a:t>
            </a:r>
          </a:p>
        </p:txBody>
      </p:sp>
      <p:pic>
        <p:nvPicPr>
          <p:cNvPr id="2" name="Picture 4" descr="Diagram&#10;&#10;Description automatically generated">
            <a:extLst>
              <a:ext uri="{FF2B5EF4-FFF2-40B4-BE49-F238E27FC236}">
                <a16:creationId xmlns:a16="http://schemas.microsoft.com/office/drawing/2014/main" id="{82681FCA-964F-423B-9878-BDDDAEBFFC5B}"/>
              </a:ext>
            </a:extLst>
          </p:cNvPr>
          <p:cNvPicPr>
            <a:picLocks noChangeAspect="1"/>
          </p:cNvPicPr>
          <p:nvPr/>
        </p:nvPicPr>
        <p:blipFill>
          <a:blip r:embed="rId5"/>
          <a:stretch>
            <a:fillRect/>
          </a:stretch>
        </p:blipFill>
        <p:spPr>
          <a:xfrm>
            <a:off x="8678174" y="2291759"/>
            <a:ext cx="845389" cy="980520"/>
          </a:xfrm>
          <a:prstGeom prst="rect">
            <a:avLst/>
          </a:prstGeom>
        </p:spPr>
      </p:pic>
      <p:sp>
        <p:nvSpPr>
          <p:cNvPr id="25" name="Rectangle 24">
            <a:extLst>
              <a:ext uri="{FF2B5EF4-FFF2-40B4-BE49-F238E27FC236}">
                <a16:creationId xmlns:a16="http://schemas.microsoft.com/office/drawing/2014/main" id="{BE3557B5-C204-324B-A3C2-EE9FD8A65FF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6" name="Rectangle 25">
            <a:extLst>
              <a:ext uri="{FF2B5EF4-FFF2-40B4-BE49-F238E27FC236}">
                <a16:creationId xmlns:a16="http://schemas.microsoft.com/office/drawing/2014/main" id="{77364C14-5BC2-FD4A-8C4B-2DD0C8B3982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8" name="Rectangle 27">
            <a:extLst>
              <a:ext uri="{FF2B5EF4-FFF2-40B4-BE49-F238E27FC236}">
                <a16:creationId xmlns:a16="http://schemas.microsoft.com/office/drawing/2014/main" id="{04C6E6AC-71FA-AB44-9E03-6F609597BE86}"/>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36205087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63611"/>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graphicFrame>
        <p:nvGraphicFramePr>
          <p:cNvPr id="4" name="Table 4">
            <a:extLst>
              <a:ext uri="{FF2B5EF4-FFF2-40B4-BE49-F238E27FC236}">
                <a16:creationId xmlns:a16="http://schemas.microsoft.com/office/drawing/2014/main" id="{472DCCC1-9E30-4F3C-B0DA-F26AD50695C5}"/>
              </a:ext>
            </a:extLst>
          </p:cNvPr>
          <p:cNvGraphicFramePr>
            <a:graphicFrameLocks noGrp="1"/>
          </p:cNvGraphicFramePr>
          <p:nvPr>
            <p:extLst>
              <p:ext uri="{D42A27DB-BD31-4B8C-83A1-F6EECF244321}">
                <p14:modId xmlns:p14="http://schemas.microsoft.com/office/powerpoint/2010/main" val="3683908813"/>
              </p:ext>
            </p:extLst>
          </p:nvPr>
        </p:nvGraphicFramePr>
        <p:xfrm>
          <a:off x="4506760" y="1308247"/>
          <a:ext cx="7156245" cy="4513005"/>
        </p:xfrm>
        <a:graphic>
          <a:graphicData uri="http://schemas.openxmlformats.org/drawingml/2006/table">
            <a:tbl>
              <a:tblPr firstRow="1" bandRow="1">
                <a:tableStyleId>{5C22544A-7EE6-4342-B048-85BDC9FD1C3A}</a:tableStyleId>
              </a:tblPr>
              <a:tblGrid>
                <a:gridCol w="1345382">
                  <a:extLst>
                    <a:ext uri="{9D8B030D-6E8A-4147-A177-3AD203B41FA5}">
                      <a16:colId xmlns:a16="http://schemas.microsoft.com/office/drawing/2014/main" val="2612053886"/>
                    </a:ext>
                  </a:extLst>
                </a:gridCol>
                <a:gridCol w="1517116">
                  <a:extLst>
                    <a:ext uri="{9D8B030D-6E8A-4147-A177-3AD203B41FA5}">
                      <a16:colId xmlns:a16="http://schemas.microsoft.com/office/drawing/2014/main" val="604716491"/>
                    </a:ext>
                  </a:extLst>
                </a:gridCol>
                <a:gridCol w="1462058">
                  <a:extLst>
                    <a:ext uri="{9D8B030D-6E8A-4147-A177-3AD203B41FA5}">
                      <a16:colId xmlns:a16="http://schemas.microsoft.com/office/drawing/2014/main" val="2136719645"/>
                    </a:ext>
                  </a:extLst>
                </a:gridCol>
                <a:gridCol w="1400440">
                  <a:extLst>
                    <a:ext uri="{9D8B030D-6E8A-4147-A177-3AD203B41FA5}">
                      <a16:colId xmlns:a16="http://schemas.microsoft.com/office/drawing/2014/main" val="1686590294"/>
                    </a:ext>
                  </a:extLst>
                </a:gridCol>
                <a:gridCol w="1431249">
                  <a:extLst>
                    <a:ext uri="{9D8B030D-6E8A-4147-A177-3AD203B41FA5}">
                      <a16:colId xmlns:a16="http://schemas.microsoft.com/office/drawing/2014/main" val="1497800874"/>
                    </a:ext>
                  </a:extLst>
                </a:gridCol>
              </a:tblGrid>
              <a:tr h="902601">
                <a:tc>
                  <a:txBody>
                    <a:bodyPr/>
                    <a:lstStyle/>
                    <a:p>
                      <a:pPr lvl="0" algn="ctr">
                        <a:buNone/>
                      </a:pPr>
                      <a:r>
                        <a:rPr lang="en-CA" sz="3200" b="0">
                          <a:solidFill>
                            <a:schemeClr val="tx1"/>
                          </a:solidFill>
                        </a:rPr>
                        <a:t>201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206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216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974713"/>
                  </a:ext>
                </a:extLst>
              </a:tr>
              <a:tr h="902601">
                <a:tc>
                  <a:txBody>
                    <a:bodyPr/>
                    <a:lstStyle/>
                    <a:p>
                      <a:pPr lvl="0" algn="ctr">
                        <a:buNone/>
                      </a:pPr>
                      <a:r>
                        <a:rPr lang="en-CA" sz="3200" b="0">
                          <a:solidFill>
                            <a:schemeClr val="tx1"/>
                          </a:solidFill>
                        </a:rPr>
                        <a:t>226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CA" sz="3200" b="0">
                          <a:solidFill>
                            <a:schemeClr val="tx1"/>
                          </a:solidFill>
                        </a:rPr>
                        <a:t>236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CA" sz="3200" b="0">
                          <a:solidFill>
                            <a:schemeClr val="tx1"/>
                          </a:solidFill>
                        </a:rPr>
                        <a:t>241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246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998296"/>
                  </a:ext>
                </a:extLst>
              </a:tr>
              <a:tr h="902601">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CA" sz="3200" b="0">
                          <a:solidFill>
                            <a:schemeClr val="tx1"/>
                          </a:solidFill>
                        </a:rPr>
                        <a:t>261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266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3048984"/>
                  </a:ext>
                </a:extLst>
              </a:tr>
              <a:tr h="902601">
                <a:tc>
                  <a:txBody>
                    <a:bodyPr/>
                    <a:lstStyle/>
                    <a:p>
                      <a:pPr algn="ctr"/>
                      <a:r>
                        <a:rPr lang="en-CA" sz="3200" b="0">
                          <a:solidFill>
                            <a:schemeClr val="tx1"/>
                          </a:solidFill>
                        </a:rPr>
                        <a:t>276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CA" sz="3200" b="0">
                          <a:solidFill>
                            <a:schemeClr val="tx1"/>
                          </a:solidFill>
                        </a:rPr>
                        <a:t>286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3200" b="0">
                          <a:solidFill>
                            <a:schemeClr val="tx1"/>
                          </a:solidFill>
                        </a:rPr>
                        <a:t>291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CA" sz="3200" b="0">
                          <a:solidFill>
                            <a:schemeClr val="tx1"/>
                          </a:solidFill>
                        </a:rPr>
                        <a:t>296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1773104"/>
                  </a:ext>
                </a:extLst>
              </a:tr>
              <a:tr h="902601">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CA" sz="3200" b="0">
                          <a:solidFill>
                            <a:schemeClr val="tx1"/>
                          </a:solidFill>
                        </a:rPr>
                        <a:t>311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3200"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CA" sz="3200" b="0">
                          <a:solidFill>
                            <a:schemeClr val="tx1"/>
                          </a:solidFill>
                        </a:rPr>
                        <a:t>321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390546"/>
                  </a:ext>
                </a:extLst>
              </a:tr>
            </a:tbl>
          </a:graphicData>
        </a:graphic>
      </p:graphicFrame>
      <p:sp>
        <p:nvSpPr>
          <p:cNvPr id="5" name="TextBox 4">
            <a:extLst>
              <a:ext uri="{FF2B5EF4-FFF2-40B4-BE49-F238E27FC236}">
                <a16:creationId xmlns:a16="http://schemas.microsoft.com/office/drawing/2014/main" id="{6697FAE8-4C08-441C-926B-DBB31A11F470}"/>
              </a:ext>
            </a:extLst>
          </p:cNvPr>
          <p:cNvSpPr txBox="1"/>
          <p:nvPr/>
        </p:nvSpPr>
        <p:spPr>
          <a:xfrm>
            <a:off x="238754" y="1489058"/>
            <a:ext cx="4066070" cy="4154984"/>
          </a:xfrm>
          <a:prstGeom prst="rect">
            <a:avLst/>
          </a:prstGeom>
          <a:noFill/>
        </p:spPr>
        <p:txBody>
          <a:bodyPr wrap="square" lIns="91440" tIns="45720" rIns="91440" bIns="45720" rtlCol="0" anchor="t">
            <a:spAutoFit/>
          </a:bodyPr>
          <a:lstStyle/>
          <a:p>
            <a:r>
              <a:rPr lang="en-CA" sz="2400"/>
              <a:t>Look at the chart to the right. Determine the counting pattern as you move from left to right. Fill in the missing numbers.</a:t>
            </a:r>
          </a:p>
          <a:p>
            <a:endParaRPr lang="en-CA" sz="2400"/>
          </a:p>
          <a:p>
            <a:r>
              <a:rPr lang="en-CA" sz="2400"/>
              <a:t>Look at all the numbers, rows and columns. </a:t>
            </a:r>
            <a:endParaRPr lang="en-CA" sz="2400">
              <a:cs typeface="Calibri"/>
            </a:endParaRPr>
          </a:p>
          <a:p>
            <a:r>
              <a:rPr lang="en-CA" sz="2400"/>
              <a:t>What is the counting pattern? </a:t>
            </a:r>
            <a:endParaRPr lang="en-CA" sz="2400">
              <a:cs typeface="Calibri"/>
            </a:endParaRPr>
          </a:p>
          <a:p>
            <a:r>
              <a:rPr lang="en-CA" sz="2400">
                <a:cs typeface="Calibri"/>
              </a:rPr>
              <a:t>What other patterns do you see?</a:t>
            </a:r>
          </a:p>
        </p:txBody>
      </p:sp>
    </p:spTree>
    <p:extLst>
      <p:ext uri="{BB962C8B-B14F-4D97-AF65-F5344CB8AC3E}">
        <p14:creationId xmlns:p14="http://schemas.microsoft.com/office/powerpoint/2010/main" val="25243670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57124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0" name="TextBox 9">
            <a:extLst>
              <a:ext uri="{FF2B5EF4-FFF2-40B4-BE49-F238E27FC236}">
                <a16:creationId xmlns:a16="http://schemas.microsoft.com/office/drawing/2014/main" id="{45A6C262-221E-47C2-9C5E-11DB23AA1D5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6" name="Picture 6" descr="Diagram, schematic&#10;&#10;Description automatically generated">
            <a:extLst>
              <a:ext uri="{FF2B5EF4-FFF2-40B4-BE49-F238E27FC236}">
                <a16:creationId xmlns:a16="http://schemas.microsoft.com/office/drawing/2014/main" id="{5FCD061E-999B-4448-840F-60F783ED0D1E}"/>
              </a:ext>
            </a:extLst>
          </p:cNvPr>
          <p:cNvPicPr>
            <a:picLocks noChangeAspect="1"/>
          </p:cNvPicPr>
          <p:nvPr/>
        </p:nvPicPr>
        <p:blipFill>
          <a:blip r:embed="rId3"/>
          <a:stretch>
            <a:fillRect/>
          </a:stretch>
        </p:blipFill>
        <p:spPr>
          <a:xfrm>
            <a:off x="4681268" y="611086"/>
            <a:ext cx="6811991" cy="5420166"/>
          </a:xfrm>
          <a:prstGeom prst="rect">
            <a:avLst/>
          </a:prstGeom>
        </p:spPr>
      </p:pic>
      <p:sp>
        <p:nvSpPr>
          <p:cNvPr id="7" name="TextBox 6">
            <a:extLst>
              <a:ext uri="{FF2B5EF4-FFF2-40B4-BE49-F238E27FC236}">
                <a16:creationId xmlns:a16="http://schemas.microsoft.com/office/drawing/2014/main" id="{B34D1168-1693-4F28-ADC5-845611B51F52}"/>
              </a:ext>
            </a:extLst>
          </p:cNvPr>
          <p:cNvSpPr txBox="1"/>
          <p:nvPr/>
        </p:nvSpPr>
        <p:spPr>
          <a:xfrm>
            <a:off x="914400" y="1518248"/>
            <a:ext cx="350520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Verdana"/>
                <a:ea typeface="Verdana"/>
              </a:rPr>
              <a:t>Go through the maze, collecting and losing your money as you go. You may not go through any cell more than once and can only go into a cell through a  "doorway</a:t>
            </a:r>
            <a:r>
              <a:rPr lang="en-US" sz="2800" dirty="0" smtClean="0">
                <a:latin typeface="Verdana"/>
                <a:ea typeface="Verdana"/>
              </a:rPr>
              <a:t>".</a:t>
            </a:r>
          </a:p>
          <a:p>
            <a:endParaRPr lang="en-CA" sz="2800" dirty="0">
              <a:cs typeface="Calibri"/>
            </a:endParaRPr>
          </a:p>
          <a:p>
            <a:endParaRPr lang="en-US" sz="2800" dirty="0">
              <a:cs typeface="Calibri"/>
            </a:endParaRPr>
          </a:p>
        </p:txBody>
      </p:sp>
    </p:spTree>
    <p:extLst>
      <p:ext uri="{BB962C8B-B14F-4D97-AF65-F5344CB8AC3E}">
        <p14:creationId xmlns:p14="http://schemas.microsoft.com/office/powerpoint/2010/main" val="3270933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82B15EA9-9013-4690-9B4B-163E1E1C8290}"/>
              </a:ext>
            </a:extLst>
          </p:cNvPr>
          <p:cNvSpPr txBox="1"/>
          <p:nvPr/>
        </p:nvSpPr>
        <p:spPr>
          <a:xfrm>
            <a:off x="4221192" y="655608"/>
            <a:ext cx="7214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Verdana"/>
                <a:ea typeface="Verdana"/>
                <a:cs typeface="Verdana"/>
              </a:rPr>
              <a:t>Number Lines in Disguise</a:t>
            </a:r>
          </a:p>
        </p:txBody>
      </p:sp>
      <p:sp>
        <p:nvSpPr>
          <p:cNvPr id="9" name="TextBox 8">
            <a:extLst>
              <a:ext uri="{FF2B5EF4-FFF2-40B4-BE49-F238E27FC236}">
                <a16:creationId xmlns:a16="http://schemas.microsoft.com/office/drawing/2014/main" id="{E481B8E7-7FC2-4F01-AFA5-B96F668CF6A8}"/>
              </a:ext>
            </a:extLst>
          </p:cNvPr>
          <p:cNvSpPr txBox="1"/>
          <p:nvPr/>
        </p:nvSpPr>
        <p:spPr>
          <a:xfrm>
            <a:off x="883496" y="1505350"/>
            <a:ext cx="90146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Verdana"/>
                <a:ea typeface="Verdana"/>
                <a:cs typeface="Verdana"/>
              </a:rPr>
              <a:t>What do you notice? What do you wonder?</a:t>
            </a:r>
            <a:r>
              <a:rPr lang="en-US" sz="2800"/>
              <a:t/>
            </a:r>
            <a:br>
              <a:rPr lang="en-US" sz="2800"/>
            </a:br>
            <a:endParaRPr lang="en-US" sz="2800">
              <a:latin typeface="Verdana"/>
              <a:ea typeface="Verdana"/>
              <a:cs typeface="Verdana"/>
            </a:endParaRPr>
          </a:p>
        </p:txBody>
      </p:sp>
      <p:pic>
        <p:nvPicPr>
          <p:cNvPr id="2" name="Picture 3" descr="A close up of a antenna&#10;&#10;Description automatically generated">
            <a:extLst>
              <a:ext uri="{FF2B5EF4-FFF2-40B4-BE49-F238E27FC236}">
                <a16:creationId xmlns:a16="http://schemas.microsoft.com/office/drawing/2014/main" id="{CBD6F00D-1C8A-412C-9416-387AF6772B1B}"/>
              </a:ext>
            </a:extLst>
          </p:cNvPr>
          <p:cNvPicPr>
            <a:picLocks noChangeAspect="1"/>
          </p:cNvPicPr>
          <p:nvPr/>
        </p:nvPicPr>
        <p:blipFill>
          <a:blip r:embed="rId3"/>
          <a:stretch>
            <a:fillRect/>
          </a:stretch>
        </p:blipFill>
        <p:spPr>
          <a:xfrm>
            <a:off x="676569" y="3099715"/>
            <a:ext cx="10449465" cy="1470958"/>
          </a:xfrm>
          <a:prstGeom prst="rect">
            <a:avLst/>
          </a:prstGeom>
        </p:spPr>
      </p:pic>
      <p:sp>
        <p:nvSpPr>
          <p:cNvPr id="4" name="TextBox 3">
            <a:extLst>
              <a:ext uri="{FF2B5EF4-FFF2-40B4-BE49-F238E27FC236}">
                <a16:creationId xmlns:a16="http://schemas.microsoft.com/office/drawing/2014/main" id="{2D8E8CA6-F926-4798-B8B9-B5E82F784BE7}"/>
              </a:ext>
            </a:extLst>
          </p:cNvPr>
          <p:cNvSpPr txBox="1"/>
          <p:nvPr/>
        </p:nvSpPr>
        <p:spPr>
          <a:xfrm>
            <a:off x="4084002" y="2815840"/>
            <a:ext cx="658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9</a:t>
            </a:r>
            <a:endParaRPr lang="en-US" sz="3200"/>
          </a:p>
        </p:txBody>
      </p:sp>
    </p:spTree>
    <p:extLst>
      <p:ext uri="{BB962C8B-B14F-4D97-AF65-F5344CB8AC3E}">
        <p14:creationId xmlns:p14="http://schemas.microsoft.com/office/powerpoint/2010/main" val="231000986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0" name="TextBox 9">
            <a:extLst>
              <a:ext uri="{FF2B5EF4-FFF2-40B4-BE49-F238E27FC236}">
                <a16:creationId xmlns:a16="http://schemas.microsoft.com/office/drawing/2014/main" id="{45A6C262-221E-47C2-9C5E-11DB23AA1D5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6" name="Picture 6" descr="Diagram, schematic&#10;&#10;Description automatically generated">
            <a:extLst>
              <a:ext uri="{FF2B5EF4-FFF2-40B4-BE49-F238E27FC236}">
                <a16:creationId xmlns:a16="http://schemas.microsoft.com/office/drawing/2014/main" id="{5FCD061E-999B-4448-840F-60F783ED0D1E}"/>
              </a:ext>
            </a:extLst>
          </p:cNvPr>
          <p:cNvPicPr>
            <a:picLocks noChangeAspect="1"/>
          </p:cNvPicPr>
          <p:nvPr/>
        </p:nvPicPr>
        <p:blipFill>
          <a:blip r:embed="rId3"/>
          <a:stretch>
            <a:fillRect/>
          </a:stretch>
        </p:blipFill>
        <p:spPr>
          <a:xfrm>
            <a:off x="6162135" y="611086"/>
            <a:ext cx="5331124" cy="4241223"/>
          </a:xfrm>
          <a:prstGeom prst="rect">
            <a:avLst/>
          </a:prstGeom>
        </p:spPr>
      </p:pic>
      <p:sp>
        <p:nvSpPr>
          <p:cNvPr id="7" name="TextBox 6">
            <a:extLst>
              <a:ext uri="{FF2B5EF4-FFF2-40B4-BE49-F238E27FC236}">
                <a16:creationId xmlns:a16="http://schemas.microsoft.com/office/drawing/2014/main" id="{B34D1168-1693-4F28-ADC5-845611B51F52}"/>
              </a:ext>
            </a:extLst>
          </p:cNvPr>
          <p:cNvSpPr txBox="1"/>
          <p:nvPr/>
        </p:nvSpPr>
        <p:spPr>
          <a:xfrm>
            <a:off x="439948" y="1288210"/>
            <a:ext cx="544614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Verdana"/>
                <a:ea typeface="Verdana"/>
                <a:cs typeface="Calibri"/>
              </a:rPr>
              <a:t>Eg.</a:t>
            </a:r>
            <a:r>
              <a:rPr lang="en-US" sz="2800">
                <a:latin typeface="Verdana"/>
                <a:ea typeface="Verdana"/>
                <a:cs typeface="Calibri"/>
              </a:rPr>
              <a:t> </a:t>
            </a:r>
          </a:p>
          <a:p>
            <a:endParaRPr lang="en-US" sz="2800">
              <a:latin typeface="Verdana"/>
              <a:ea typeface="Verdana"/>
              <a:cs typeface="Calibri"/>
            </a:endParaRPr>
          </a:p>
          <a:p>
            <a:r>
              <a:rPr lang="en-US" sz="2800">
                <a:latin typeface="Verdana"/>
                <a:ea typeface="Verdana"/>
                <a:cs typeface="Calibri"/>
              </a:rPr>
              <a:t>Start        ($100),    (-$50),</a:t>
            </a:r>
          </a:p>
          <a:p>
            <a:r>
              <a:rPr lang="en-US" sz="2800">
                <a:latin typeface="Verdana"/>
                <a:ea typeface="Verdana"/>
                <a:cs typeface="Calibri"/>
              </a:rPr>
              <a:t>   (+$10),       (- $50),</a:t>
            </a:r>
          </a:p>
          <a:p>
            <a:r>
              <a:rPr lang="en-US" sz="2800">
                <a:latin typeface="Verdana"/>
                <a:ea typeface="Verdana"/>
                <a:cs typeface="Calibri"/>
              </a:rPr>
              <a:t>       (double),   (-$10), </a:t>
            </a:r>
          </a:p>
          <a:p>
            <a:r>
              <a:rPr lang="en-US" sz="2800">
                <a:latin typeface="Verdana"/>
                <a:ea typeface="Verdana"/>
                <a:cs typeface="Calibri"/>
              </a:rPr>
              <a:t>      (+20),       (end)</a:t>
            </a:r>
          </a:p>
        </p:txBody>
      </p:sp>
      <p:cxnSp>
        <p:nvCxnSpPr>
          <p:cNvPr id="2" name="Straight Arrow Connector 1">
            <a:extLst>
              <a:ext uri="{FF2B5EF4-FFF2-40B4-BE49-F238E27FC236}">
                <a16:creationId xmlns:a16="http://schemas.microsoft.com/office/drawing/2014/main" id="{228E5011-2E8D-4C3B-80E6-00E2B47BEDAA}"/>
              </a:ext>
            </a:extLst>
          </p:cNvPr>
          <p:cNvCxnSpPr/>
          <p:nvPr/>
        </p:nvCxnSpPr>
        <p:spPr>
          <a:xfrm flipV="1">
            <a:off x="1512498" y="2333446"/>
            <a:ext cx="669986" cy="57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332C66-158D-4705-B660-6F7AAA509E8C}"/>
              </a:ext>
            </a:extLst>
          </p:cNvPr>
          <p:cNvCxnSpPr>
            <a:cxnSpLocks/>
          </p:cNvCxnSpPr>
          <p:nvPr/>
        </p:nvCxnSpPr>
        <p:spPr>
          <a:xfrm>
            <a:off x="3999780" y="2066026"/>
            <a:ext cx="8628" cy="5693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3819E8-40ED-488F-81AE-D26089906D6D}"/>
              </a:ext>
            </a:extLst>
          </p:cNvPr>
          <p:cNvCxnSpPr>
            <a:cxnSpLocks/>
          </p:cNvCxnSpPr>
          <p:nvPr/>
        </p:nvCxnSpPr>
        <p:spPr>
          <a:xfrm flipV="1">
            <a:off x="2403895" y="2822276"/>
            <a:ext cx="669986" cy="57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4FE09E-F6DF-47D3-8383-8F07CE5DB4D0}"/>
              </a:ext>
            </a:extLst>
          </p:cNvPr>
          <p:cNvCxnSpPr>
            <a:cxnSpLocks/>
          </p:cNvCxnSpPr>
          <p:nvPr/>
        </p:nvCxnSpPr>
        <p:spPr>
          <a:xfrm flipV="1">
            <a:off x="491706" y="3684916"/>
            <a:ext cx="669986" cy="57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C78096-0B6F-410A-ACC2-BF53BF6C2C3E}"/>
              </a:ext>
            </a:extLst>
          </p:cNvPr>
          <p:cNvCxnSpPr>
            <a:cxnSpLocks/>
          </p:cNvCxnSpPr>
          <p:nvPr/>
        </p:nvCxnSpPr>
        <p:spPr>
          <a:xfrm flipV="1">
            <a:off x="491705" y="3253595"/>
            <a:ext cx="669986" cy="57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F4D0BC7-96B3-4041-BD1F-0829AFA81B1E}"/>
              </a:ext>
            </a:extLst>
          </p:cNvPr>
          <p:cNvCxnSpPr>
            <a:cxnSpLocks/>
          </p:cNvCxnSpPr>
          <p:nvPr/>
        </p:nvCxnSpPr>
        <p:spPr>
          <a:xfrm>
            <a:off x="3223402" y="2928667"/>
            <a:ext cx="8628" cy="5693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8DAB81-C04B-49BD-A5EF-B9FC414A02C7}"/>
              </a:ext>
            </a:extLst>
          </p:cNvPr>
          <p:cNvCxnSpPr>
            <a:cxnSpLocks/>
          </p:cNvCxnSpPr>
          <p:nvPr/>
        </p:nvCxnSpPr>
        <p:spPr>
          <a:xfrm flipV="1">
            <a:off x="2633930" y="3684915"/>
            <a:ext cx="669986" cy="57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5D3ECDB-0F5E-40FC-9268-ABB0A020EAB2}"/>
              </a:ext>
            </a:extLst>
          </p:cNvPr>
          <p:cNvCxnSpPr>
            <a:cxnSpLocks/>
          </p:cNvCxnSpPr>
          <p:nvPr/>
        </p:nvCxnSpPr>
        <p:spPr>
          <a:xfrm flipH="1">
            <a:off x="744748" y="2569233"/>
            <a:ext cx="20126" cy="5405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550FBC-00DE-4BD8-A436-EEDD18EB040A}"/>
              </a:ext>
            </a:extLst>
          </p:cNvPr>
          <p:cNvSpPr txBox="1"/>
          <p:nvPr/>
        </p:nvSpPr>
        <p:spPr>
          <a:xfrm>
            <a:off x="669086" y="4996671"/>
            <a:ext cx="902610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100 – 50 + 10 – 50 + 10 (double) - 10 + 20 = 30</a:t>
            </a:r>
            <a:endParaRPr lang="en-GB" sz="3200">
              <a:cs typeface="Calibri"/>
            </a:endParaRPr>
          </a:p>
        </p:txBody>
      </p:sp>
    </p:spTree>
    <p:extLst>
      <p:ext uri="{BB962C8B-B14F-4D97-AF65-F5344CB8AC3E}">
        <p14:creationId xmlns:p14="http://schemas.microsoft.com/office/powerpoint/2010/main" val="10111919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0" name="TextBox 9">
            <a:extLst>
              <a:ext uri="{FF2B5EF4-FFF2-40B4-BE49-F238E27FC236}">
                <a16:creationId xmlns:a16="http://schemas.microsoft.com/office/drawing/2014/main" id="{45A6C262-221E-47C2-9C5E-11DB23AA1D5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6" name="Picture 6" descr="Diagram, schematic&#10;&#10;Description automatically generated">
            <a:extLst>
              <a:ext uri="{FF2B5EF4-FFF2-40B4-BE49-F238E27FC236}">
                <a16:creationId xmlns:a16="http://schemas.microsoft.com/office/drawing/2014/main" id="{5FCD061E-999B-4448-840F-60F783ED0D1E}"/>
              </a:ext>
            </a:extLst>
          </p:cNvPr>
          <p:cNvPicPr>
            <a:picLocks noChangeAspect="1"/>
          </p:cNvPicPr>
          <p:nvPr/>
        </p:nvPicPr>
        <p:blipFill>
          <a:blip r:embed="rId3"/>
          <a:stretch>
            <a:fillRect/>
          </a:stretch>
        </p:blipFill>
        <p:spPr>
          <a:xfrm>
            <a:off x="5104859" y="611086"/>
            <a:ext cx="6388400" cy="5082348"/>
          </a:xfrm>
          <a:prstGeom prst="rect">
            <a:avLst/>
          </a:prstGeom>
        </p:spPr>
      </p:pic>
      <p:sp>
        <p:nvSpPr>
          <p:cNvPr id="4" name="TextBox 3">
            <a:extLst>
              <a:ext uri="{FF2B5EF4-FFF2-40B4-BE49-F238E27FC236}">
                <a16:creationId xmlns:a16="http://schemas.microsoft.com/office/drawing/2014/main" id="{FC550FBC-00DE-4BD8-A436-EEDD18EB040A}"/>
              </a:ext>
            </a:extLst>
          </p:cNvPr>
          <p:cNvSpPr txBox="1"/>
          <p:nvPr/>
        </p:nvSpPr>
        <p:spPr>
          <a:xfrm>
            <a:off x="1991803" y="4896029"/>
            <a:ext cx="902610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a:cs typeface="Calibri"/>
            </a:endParaRPr>
          </a:p>
        </p:txBody>
      </p:sp>
      <p:sp>
        <p:nvSpPr>
          <p:cNvPr id="5" name="TextBox 4">
            <a:extLst>
              <a:ext uri="{FF2B5EF4-FFF2-40B4-BE49-F238E27FC236}">
                <a16:creationId xmlns:a16="http://schemas.microsoft.com/office/drawing/2014/main" id="{2BEE9CE5-FDC0-4FC4-9558-A2CE85BA9214}"/>
              </a:ext>
            </a:extLst>
          </p:cNvPr>
          <p:cNvSpPr txBox="1"/>
          <p:nvPr/>
        </p:nvSpPr>
        <p:spPr>
          <a:xfrm>
            <a:off x="713117" y="1561381"/>
            <a:ext cx="498606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Going through the maze, what is the largest sum you can make? </a:t>
            </a:r>
            <a:endParaRPr lang="en-GB" sz="3600">
              <a:cs typeface="Calibri"/>
            </a:endParaRPr>
          </a:p>
          <a:p>
            <a:endParaRPr lang="en-GB" sz="3600">
              <a:cs typeface="Calibri"/>
            </a:endParaRPr>
          </a:p>
          <a:p>
            <a:r>
              <a:rPr lang="en-GB" sz="3600">
                <a:cs typeface="Calibri"/>
              </a:rPr>
              <a:t>What is the smallest sum you can make? </a:t>
            </a:r>
          </a:p>
        </p:txBody>
      </p:sp>
    </p:spTree>
    <p:extLst>
      <p:ext uri="{BB962C8B-B14F-4D97-AF65-F5344CB8AC3E}">
        <p14:creationId xmlns:p14="http://schemas.microsoft.com/office/powerpoint/2010/main" val="272889353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79482" y="2601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6">
              <a:lumMod val="75000"/>
            </a:schemeClr>
          </a:solidFill>
          <a:ln w="28575">
            <a:solidFill>
              <a:schemeClr val="accent6">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GB"/>
          </a:p>
        </p:txBody>
      </p:sp>
    </p:spTree>
    <p:extLst>
      <p:ext uri="{BB962C8B-B14F-4D97-AF65-F5344CB8AC3E}">
        <p14:creationId xmlns:p14="http://schemas.microsoft.com/office/powerpoint/2010/main" val="42292591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FF24E503-7A26-456B-A761-DADA396BE66A}"/>
              </a:ext>
            </a:extLst>
          </p:cNvPr>
          <p:cNvSpPr txBox="1"/>
          <p:nvPr/>
        </p:nvSpPr>
        <p:spPr>
          <a:xfrm>
            <a:off x="891911" y="1264488"/>
            <a:ext cx="10149058" cy="4801314"/>
          </a:xfrm>
          <a:prstGeom prst="rect">
            <a:avLst/>
          </a:prstGeom>
          <a:noFill/>
        </p:spPr>
        <p:txBody>
          <a:bodyPr wrap="square" lIns="91440" tIns="45720" rIns="91440" bIns="45720" rtlCol="0" anchor="t">
            <a:spAutoFit/>
          </a:bodyPr>
          <a:lstStyle/>
          <a:p>
            <a:r>
              <a:rPr lang="en-CA" sz="3200"/>
              <a:t>Here is one example of an equation created from the money maze.</a:t>
            </a:r>
            <a:endParaRPr lang="en-US"/>
          </a:p>
          <a:p>
            <a:endParaRPr lang="en-CA" sz="3200">
              <a:cs typeface="Calibri"/>
            </a:endParaRPr>
          </a:p>
          <a:p>
            <a:r>
              <a:rPr lang="en-CA" sz="3200">
                <a:cs typeface="Calibri"/>
              </a:rPr>
              <a:t>100 – 10 + 150 – 50 + 125 – 20 + 180 – 10 + 20 = ?</a:t>
            </a:r>
          </a:p>
          <a:p>
            <a:endParaRPr lang="en-CA" sz="3200">
              <a:cs typeface="Calibri"/>
            </a:endParaRPr>
          </a:p>
          <a:p>
            <a:r>
              <a:rPr lang="en-CA" sz="3200">
                <a:cs typeface="Calibri"/>
              </a:rPr>
              <a:t>Instead of adding from left to right, how else can you work out this equation? </a:t>
            </a:r>
          </a:p>
          <a:p>
            <a:endParaRPr lang="en-CA" sz="3200">
              <a:cs typeface="Calibri"/>
            </a:endParaRPr>
          </a:p>
          <a:p>
            <a:endParaRPr lang="en-CA" sz="3200">
              <a:cs typeface="Calibri"/>
            </a:endParaRPr>
          </a:p>
          <a:p>
            <a:endParaRPr lang="en-US">
              <a:cs typeface="Calibri"/>
            </a:endParaRPr>
          </a:p>
        </p:txBody>
      </p:sp>
    </p:spTree>
    <p:extLst>
      <p:ext uri="{BB962C8B-B14F-4D97-AF65-F5344CB8AC3E}">
        <p14:creationId xmlns:p14="http://schemas.microsoft.com/office/powerpoint/2010/main" val="40765342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77B6CB34-FE95-46CF-A6FA-AE05B60A1C54}"/>
              </a:ext>
            </a:extLst>
          </p:cNvPr>
          <p:cNvSpPr/>
          <p:nvPr/>
        </p:nvSpPr>
        <p:spPr>
          <a:xfrm rot="5400000">
            <a:off x="5581203" y="2252845"/>
            <a:ext cx="1250830" cy="3191772"/>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0"/>
          </a:solidFill>
          <a:ln w="28575">
            <a:solidFill>
              <a:srgbClr val="FFC00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473" y="4124174"/>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418" y="552210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8" y="4253863"/>
            <a:ext cx="2008299"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54471" y="5522104"/>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97486" y="4970843"/>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616032" y="2724593"/>
            <a:ext cx="1896693" cy="1061829"/>
          </a:xfrm>
          <a:prstGeom prst="rect">
            <a:avLst/>
          </a:prstGeom>
          <a:noFill/>
        </p:spPr>
        <p:txBody>
          <a:bodyPr wrap="square" lIns="91440" tIns="45720" rIns="91440" bIns="45720" rtlCol="0" anchor="t">
            <a:spAutoFit/>
          </a:bodyPr>
          <a:lstStyle/>
          <a:p>
            <a:r>
              <a:rPr lang="en-US" sz="2100">
                <a:solidFill>
                  <a:schemeClr val="bg2">
                    <a:lumMod val="50000"/>
                  </a:schemeClr>
                </a:solidFill>
                <a:latin typeface="Abadi MT Condensed Light"/>
              </a:rPr>
              <a:t>Think About It</a:t>
            </a:r>
          </a:p>
          <a:p>
            <a:endParaRPr lang="en-US" sz="2100">
              <a:solidFill>
                <a:schemeClr val="bg2">
                  <a:lumMod val="50000"/>
                </a:schemeClr>
              </a:solidFill>
              <a:latin typeface="Abadi MT Condensed Light" panose="020B0306030101010103" pitchFamily="34" charset="77"/>
            </a:endParaRPr>
          </a:p>
          <a:p>
            <a:r>
              <a:rPr lang="en-US" sz="2100">
                <a:solidFill>
                  <a:schemeClr val="bg2">
                    <a:lumMod val="50000"/>
                  </a:schemeClr>
                </a:solidFill>
                <a:latin typeface="Abadi MT Condensed Light"/>
              </a:rPr>
              <a:t>       then...</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10</a:t>
            </a:r>
          </a:p>
        </p:txBody>
      </p:sp>
      <p:pic>
        <p:nvPicPr>
          <p:cNvPr id="4" name="Picture 4" descr="Diagram&#10;&#10;Description automatically generated">
            <a:extLst>
              <a:ext uri="{FF2B5EF4-FFF2-40B4-BE49-F238E27FC236}">
                <a16:creationId xmlns:a16="http://schemas.microsoft.com/office/drawing/2014/main" id="{18540345-DDF4-43A2-A0C3-DE0980665893}"/>
              </a:ext>
            </a:extLst>
          </p:cNvPr>
          <p:cNvPicPr>
            <a:picLocks noChangeAspect="1"/>
          </p:cNvPicPr>
          <p:nvPr/>
        </p:nvPicPr>
        <p:blipFill>
          <a:blip r:embed="rId5"/>
          <a:stretch>
            <a:fillRect/>
          </a:stretch>
        </p:blipFill>
        <p:spPr>
          <a:xfrm>
            <a:off x="8668473" y="2437981"/>
            <a:ext cx="874144" cy="980521"/>
          </a:xfrm>
          <a:prstGeom prst="rect">
            <a:avLst/>
          </a:prstGeom>
        </p:spPr>
      </p:pic>
      <p:sp>
        <p:nvSpPr>
          <p:cNvPr id="26" name="Rectangle 25">
            <a:extLst>
              <a:ext uri="{FF2B5EF4-FFF2-40B4-BE49-F238E27FC236}">
                <a16:creationId xmlns:a16="http://schemas.microsoft.com/office/drawing/2014/main" id="{6CC4C426-1946-0D4F-8E3E-8BB05DE1B2BA}"/>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D40BCA8F-E1CF-8447-B587-A153419D1BCB}"/>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07E482E5-0940-F54A-A28A-84E712AF9E4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TextBox 4">
            <a:extLst>
              <a:ext uri="{FF2B5EF4-FFF2-40B4-BE49-F238E27FC236}">
                <a16:creationId xmlns:a16="http://schemas.microsoft.com/office/drawing/2014/main" id="{3B14121E-9E5A-473A-AE50-BFF9ABB95016}"/>
              </a:ext>
            </a:extLst>
          </p:cNvPr>
          <p:cNvSpPr txBox="1"/>
          <p:nvPr/>
        </p:nvSpPr>
        <p:spPr>
          <a:xfrm>
            <a:off x="626853" y="2539041"/>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r>
              <a:rPr lang="en-US" sz="3200">
                <a:solidFill>
                  <a:schemeClr val="bg2">
                    <a:lumMod val="25000"/>
                  </a:schemeClr>
                </a:solidFill>
                <a:cs typeface="Calibri"/>
              </a:rPr>
              <a:t>100 Chart Mystery</a:t>
            </a:r>
            <a:endParaRPr lang="en-US">
              <a:solidFill>
                <a:schemeClr val="bg2">
                  <a:lumMod val="25000"/>
                </a:schemeClr>
              </a:solidFill>
              <a:cs typeface="Calibri" panose="020F0502020204030204"/>
            </a:endParaRPr>
          </a:p>
        </p:txBody>
      </p:sp>
      <p:sp>
        <p:nvSpPr>
          <p:cNvPr id="6" name="TextBox 5">
            <a:extLst>
              <a:ext uri="{FF2B5EF4-FFF2-40B4-BE49-F238E27FC236}">
                <a16:creationId xmlns:a16="http://schemas.microsoft.com/office/drawing/2014/main" id="{9050196F-D181-4759-B8F1-90F4DBDEC046}"/>
              </a:ext>
            </a:extLst>
          </p:cNvPr>
          <p:cNvSpPr txBox="1"/>
          <p:nvPr/>
        </p:nvSpPr>
        <p:spPr>
          <a:xfrm>
            <a:off x="5011049" y="3242633"/>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2">
                    <a:lumMod val="25000"/>
                  </a:schemeClr>
                </a:solidFill>
              </a:rPr>
              <a:t>Number Architect</a:t>
            </a:r>
            <a:endParaRPr lang="en-US" sz="3600">
              <a:solidFill>
                <a:schemeClr val="bg2">
                  <a:lumMod val="25000"/>
                </a:schemeClr>
              </a:solidFill>
              <a:cs typeface="Calibri"/>
            </a:endParaRPr>
          </a:p>
        </p:txBody>
      </p:sp>
      <p:pic>
        <p:nvPicPr>
          <p:cNvPr id="10" name="Picture 10" descr="A picture containing icon&#10;&#10;Description automatically generated">
            <a:extLst>
              <a:ext uri="{FF2B5EF4-FFF2-40B4-BE49-F238E27FC236}">
                <a16:creationId xmlns:a16="http://schemas.microsoft.com/office/drawing/2014/main" id="{C0323172-14B7-44A2-BB5D-E2265284A3DA}"/>
              </a:ext>
            </a:extLst>
          </p:cNvPr>
          <p:cNvPicPr>
            <a:picLocks noChangeAspect="1"/>
          </p:cNvPicPr>
          <p:nvPr/>
        </p:nvPicPr>
        <p:blipFill>
          <a:blip r:embed="rId6"/>
          <a:stretch>
            <a:fillRect/>
          </a:stretch>
        </p:blipFill>
        <p:spPr>
          <a:xfrm>
            <a:off x="626853" y="4178678"/>
            <a:ext cx="2743200" cy="1807436"/>
          </a:xfrm>
          <a:prstGeom prst="rect">
            <a:avLst/>
          </a:prstGeom>
        </p:spPr>
      </p:pic>
    </p:spTree>
    <p:extLst>
      <p:ext uri="{BB962C8B-B14F-4D97-AF65-F5344CB8AC3E}">
        <p14:creationId xmlns:p14="http://schemas.microsoft.com/office/powerpoint/2010/main" val="11026637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C8C1B7FE-0882-4964-96AC-40B50C86A271}"/>
              </a:ext>
            </a:extLst>
          </p:cNvPr>
          <p:cNvSpPr txBox="1"/>
          <p:nvPr/>
        </p:nvSpPr>
        <p:spPr>
          <a:xfrm>
            <a:off x="4494362" y="382438"/>
            <a:ext cx="37639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100 Chart Mystery</a:t>
            </a:r>
            <a:endParaRPr lang="en-US" sz="3200">
              <a:cs typeface="Calibri"/>
            </a:endParaRPr>
          </a:p>
        </p:txBody>
      </p:sp>
      <p:pic>
        <p:nvPicPr>
          <p:cNvPr id="5" name="Picture 5" descr="A picture containing diagram&#10;&#10;Description automatically generated">
            <a:extLst>
              <a:ext uri="{FF2B5EF4-FFF2-40B4-BE49-F238E27FC236}">
                <a16:creationId xmlns:a16="http://schemas.microsoft.com/office/drawing/2014/main" id="{FD40981B-5D4D-4BC4-82CB-73E087AF2AFD}"/>
              </a:ext>
            </a:extLst>
          </p:cNvPr>
          <p:cNvPicPr>
            <a:picLocks noChangeAspect="1"/>
          </p:cNvPicPr>
          <p:nvPr/>
        </p:nvPicPr>
        <p:blipFill>
          <a:blip r:embed="rId3"/>
          <a:stretch>
            <a:fillRect/>
          </a:stretch>
        </p:blipFill>
        <p:spPr>
          <a:xfrm>
            <a:off x="2890660" y="1074978"/>
            <a:ext cx="7474607" cy="5196875"/>
          </a:xfrm>
          <a:prstGeom prst="rect">
            <a:avLst/>
          </a:prstGeom>
        </p:spPr>
      </p:pic>
      <p:sp>
        <p:nvSpPr>
          <p:cNvPr id="6" name="TextBox 5">
            <a:extLst>
              <a:ext uri="{FF2B5EF4-FFF2-40B4-BE49-F238E27FC236}">
                <a16:creationId xmlns:a16="http://schemas.microsoft.com/office/drawing/2014/main" id="{FB90E980-FB4F-46F6-B0B9-9AF3AADC1FA8}"/>
              </a:ext>
            </a:extLst>
          </p:cNvPr>
          <p:cNvSpPr txBox="1"/>
          <p:nvPr/>
        </p:nvSpPr>
        <p:spPr>
          <a:xfrm>
            <a:off x="309652" y="2423124"/>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What numbers are missing?</a:t>
            </a:r>
            <a:endParaRPr lang="en-US" sz="2800">
              <a:cs typeface="Calibri"/>
            </a:endParaRPr>
          </a:p>
          <a:p>
            <a:pPr algn="ctr"/>
            <a:r>
              <a:rPr lang="en-US" sz="2800">
                <a:cs typeface="Calibri"/>
              </a:rPr>
              <a:t>How do you know?</a:t>
            </a:r>
          </a:p>
        </p:txBody>
      </p:sp>
      <p:sp>
        <p:nvSpPr>
          <p:cNvPr id="2" name="TextBox 1">
            <a:extLst>
              <a:ext uri="{FF2B5EF4-FFF2-40B4-BE49-F238E27FC236}">
                <a16:creationId xmlns:a16="http://schemas.microsoft.com/office/drawing/2014/main" id="{1F719524-DA1D-48C4-AF2E-801E648CD72C}"/>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96670544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C8C1B7FE-0882-4964-96AC-40B50C86A271}"/>
              </a:ext>
            </a:extLst>
          </p:cNvPr>
          <p:cNvSpPr txBox="1"/>
          <p:nvPr/>
        </p:nvSpPr>
        <p:spPr>
          <a:xfrm>
            <a:off x="4494362" y="382438"/>
            <a:ext cx="37639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100 Chart Mystery</a:t>
            </a:r>
            <a:endParaRPr lang="en-US" sz="3200">
              <a:cs typeface="Calibri"/>
            </a:endParaRPr>
          </a:p>
        </p:txBody>
      </p:sp>
      <p:sp>
        <p:nvSpPr>
          <p:cNvPr id="6" name="TextBox 5">
            <a:extLst>
              <a:ext uri="{FF2B5EF4-FFF2-40B4-BE49-F238E27FC236}">
                <a16:creationId xmlns:a16="http://schemas.microsoft.com/office/drawing/2014/main" id="{FB90E980-FB4F-46F6-B0B9-9AF3AADC1FA8}"/>
              </a:ext>
            </a:extLst>
          </p:cNvPr>
          <p:cNvSpPr txBox="1"/>
          <p:nvPr/>
        </p:nvSpPr>
        <p:spPr>
          <a:xfrm>
            <a:off x="309652" y="2423124"/>
            <a:ext cx="2743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smtClean="0"/>
              <a:t>This was taken from a larger chart.</a:t>
            </a:r>
          </a:p>
          <a:p>
            <a:pPr algn="ctr"/>
            <a:r>
              <a:rPr lang="en-US" sz="2800" dirty="0" smtClean="0"/>
              <a:t>What </a:t>
            </a:r>
            <a:r>
              <a:rPr lang="en-US" sz="2800" dirty="0"/>
              <a:t>numbers are missing?</a:t>
            </a:r>
            <a:endParaRPr lang="en-US" sz="2800" dirty="0">
              <a:cs typeface="Calibri"/>
            </a:endParaRPr>
          </a:p>
          <a:p>
            <a:pPr algn="ctr"/>
            <a:r>
              <a:rPr lang="en-US" sz="2800" dirty="0">
                <a:cs typeface="Calibri"/>
              </a:rPr>
              <a:t>How do you know?</a:t>
            </a:r>
          </a:p>
        </p:txBody>
      </p:sp>
      <p:pic>
        <p:nvPicPr>
          <p:cNvPr id="7" name="Picture 6" descr="A close up of a screen&#10;&#10;Description automatically generated">
            <a:extLst>
              <a:ext uri="{FF2B5EF4-FFF2-40B4-BE49-F238E27FC236}">
                <a16:creationId xmlns:a16="http://schemas.microsoft.com/office/drawing/2014/main" id="{3268BF1E-62FC-4DC7-89D3-E2831FF4FF45}"/>
              </a:ext>
            </a:extLst>
          </p:cNvPr>
          <p:cNvPicPr>
            <a:picLocks noChangeAspect="1"/>
          </p:cNvPicPr>
          <p:nvPr/>
        </p:nvPicPr>
        <p:blipFill>
          <a:blip r:embed="rId3"/>
          <a:stretch>
            <a:fillRect/>
          </a:stretch>
        </p:blipFill>
        <p:spPr>
          <a:xfrm>
            <a:off x="2886255" y="1223693"/>
            <a:ext cx="7900358" cy="5330764"/>
          </a:xfrm>
          <a:prstGeom prst="rect">
            <a:avLst/>
          </a:prstGeom>
        </p:spPr>
      </p:pic>
    </p:spTree>
    <p:extLst>
      <p:ext uri="{BB962C8B-B14F-4D97-AF65-F5344CB8AC3E}">
        <p14:creationId xmlns:p14="http://schemas.microsoft.com/office/powerpoint/2010/main" val="38125192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74167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7" name="TextBox 6">
            <a:extLst>
              <a:ext uri="{FF2B5EF4-FFF2-40B4-BE49-F238E27FC236}">
                <a16:creationId xmlns:a16="http://schemas.microsoft.com/office/drawing/2014/main" id="{3E7E6FB0-FD2C-4334-BD26-9AA9626C48EE}"/>
              </a:ext>
            </a:extLst>
          </p:cNvPr>
          <p:cNvSpPr txBox="1"/>
          <p:nvPr/>
        </p:nvSpPr>
        <p:spPr>
          <a:xfrm>
            <a:off x="309654" y="1603615"/>
            <a:ext cx="114990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Use 7 base ten blocks, construct a number you think no one else in the class would build. Use this </a:t>
            </a:r>
            <a:r>
              <a:rPr lang="en-US" sz="3200">
                <a:hlinkClick r:id="rId3"/>
              </a:rPr>
              <a:t>link</a:t>
            </a:r>
            <a:r>
              <a:rPr lang="en-US" sz="3200"/>
              <a:t> to access base ten blocks. Write the number you created.</a:t>
            </a:r>
            <a:endParaRPr lang="en-US" sz="3200">
              <a:cs typeface="Calibri"/>
            </a:endParaRPr>
          </a:p>
        </p:txBody>
      </p:sp>
      <p:sp>
        <p:nvSpPr>
          <p:cNvPr id="8" name="TextBox 7">
            <a:extLst>
              <a:ext uri="{FF2B5EF4-FFF2-40B4-BE49-F238E27FC236}">
                <a16:creationId xmlns:a16="http://schemas.microsoft.com/office/drawing/2014/main" id="{1BDF9CF7-BB8B-42BA-AE11-5350878FC8FD}"/>
              </a:ext>
            </a:extLst>
          </p:cNvPr>
          <p:cNvSpPr txBox="1"/>
          <p:nvPr/>
        </p:nvSpPr>
        <p:spPr>
          <a:xfrm>
            <a:off x="4909508" y="438150"/>
            <a:ext cx="32607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 Number Architect</a:t>
            </a:r>
            <a:endParaRPr lang="en-US" sz="3200">
              <a:cs typeface="Calibri"/>
            </a:endParaRPr>
          </a:p>
        </p:txBody>
      </p:sp>
    </p:spTree>
    <p:extLst>
      <p:ext uri="{BB962C8B-B14F-4D97-AF65-F5344CB8AC3E}">
        <p14:creationId xmlns:p14="http://schemas.microsoft.com/office/powerpoint/2010/main" val="322252608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1BDF9CF7-BB8B-42BA-AE11-5350878FC8FD}"/>
              </a:ext>
            </a:extLst>
          </p:cNvPr>
          <p:cNvSpPr txBox="1"/>
          <p:nvPr/>
        </p:nvSpPr>
        <p:spPr>
          <a:xfrm>
            <a:off x="4909508" y="438150"/>
            <a:ext cx="32607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 Number Architect</a:t>
            </a:r>
            <a:endParaRPr lang="en-US" sz="3200">
              <a:cs typeface="Calibri"/>
            </a:endParaRPr>
          </a:p>
        </p:txBody>
      </p:sp>
      <p:cxnSp>
        <p:nvCxnSpPr>
          <p:cNvPr id="2" name="Straight Arrow Connector 1">
            <a:extLst>
              <a:ext uri="{FF2B5EF4-FFF2-40B4-BE49-F238E27FC236}">
                <a16:creationId xmlns:a16="http://schemas.microsoft.com/office/drawing/2014/main" id="{C2F54F03-1C0E-408C-9E88-C2CFB1A9DAE7}"/>
              </a:ext>
            </a:extLst>
          </p:cNvPr>
          <p:cNvCxnSpPr/>
          <p:nvPr/>
        </p:nvCxnSpPr>
        <p:spPr>
          <a:xfrm flipV="1">
            <a:off x="606725" y="3690667"/>
            <a:ext cx="10941168" cy="1437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 name="Straight Arrow Connector 3">
            <a:extLst>
              <a:ext uri="{FF2B5EF4-FFF2-40B4-BE49-F238E27FC236}">
                <a16:creationId xmlns:a16="http://schemas.microsoft.com/office/drawing/2014/main" id="{54D8D293-D26C-4E37-82BC-4DD00DBE938F}"/>
              </a:ext>
            </a:extLst>
          </p:cNvPr>
          <p:cNvCxnSpPr/>
          <p:nvPr/>
        </p:nvCxnSpPr>
        <p:spPr>
          <a:xfrm>
            <a:off x="605826" y="3114675"/>
            <a:ext cx="28755" cy="1178941"/>
          </a:xfrm>
          <a:prstGeom prst="straightConnector1">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86F0EB07-8011-4BA1-8043-8C9D1BED09D7}"/>
              </a:ext>
            </a:extLst>
          </p:cNvPr>
          <p:cNvCxnSpPr>
            <a:cxnSpLocks/>
          </p:cNvCxnSpPr>
          <p:nvPr/>
        </p:nvCxnSpPr>
        <p:spPr>
          <a:xfrm>
            <a:off x="11532618" y="3114674"/>
            <a:ext cx="28755" cy="1178941"/>
          </a:xfrm>
          <a:prstGeom prst="straightConnector1">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0080920-9152-4B19-B882-EB8A6726706C}"/>
              </a:ext>
            </a:extLst>
          </p:cNvPr>
          <p:cNvSpPr txBox="1"/>
          <p:nvPr/>
        </p:nvSpPr>
        <p:spPr>
          <a:xfrm>
            <a:off x="409395" y="4463810"/>
            <a:ext cx="4284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0</a:t>
            </a:r>
          </a:p>
        </p:txBody>
      </p:sp>
      <p:sp>
        <p:nvSpPr>
          <p:cNvPr id="11" name="TextBox 10">
            <a:extLst>
              <a:ext uri="{FF2B5EF4-FFF2-40B4-BE49-F238E27FC236}">
                <a16:creationId xmlns:a16="http://schemas.microsoft.com/office/drawing/2014/main" id="{99622491-7CEB-408B-8687-EDC1B0CFE4D5}"/>
              </a:ext>
            </a:extLst>
          </p:cNvPr>
          <p:cNvSpPr txBox="1"/>
          <p:nvPr/>
        </p:nvSpPr>
        <p:spPr>
          <a:xfrm>
            <a:off x="11063017" y="4348791"/>
            <a:ext cx="9747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700</a:t>
            </a:r>
          </a:p>
        </p:txBody>
      </p:sp>
      <p:sp>
        <p:nvSpPr>
          <p:cNvPr id="6" name="TextBox 5">
            <a:extLst>
              <a:ext uri="{FF2B5EF4-FFF2-40B4-BE49-F238E27FC236}">
                <a16:creationId xmlns:a16="http://schemas.microsoft.com/office/drawing/2014/main" id="{925A9D99-4870-4273-963F-AFE09FD07EAB}"/>
              </a:ext>
            </a:extLst>
          </p:cNvPr>
          <p:cNvSpPr txBox="1"/>
          <p:nvPr/>
        </p:nvSpPr>
        <p:spPr>
          <a:xfrm>
            <a:off x="710421" y="1443667"/>
            <a:ext cx="112258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Where would you place the number you created on the number line?</a:t>
            </a:r>
          </a:p>
          <a:p>
            <a:r>
              <a:rPr lang="en-US" sz="2800">
                <a:cs typeface="Calibri"/>
              </a:rPr>
              <a:t>Use the dot to represent your number and record the value below.</a:t>
            </a:r>
          </a:p>
        </p:txBody>
      </p:sp>
      <p:sp>
        <p:nvSpPr>
          <p:cNvPr id="10" name="Oval 9">
            <a:extLst>
              <a:ext uri="{FF2B5EF4-FFF2-40B4-BE49-F238E27FC236}">
                <a16:creationId xmlns:a16="http://schemas.microsoft.com/office/drawing/2014/main" id="{DA1561E2-3848-4306-B0BA-9A7E2A24912C}"/>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A6C4A3-61E4-4BBD-B1EE-265AAB46220B}"/>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FFC270-70C7-4CB3-9B91-3585A5886A51}"/>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FCDA6E-C33B-4BB7-B4F3-5E18A458E8BA}"/>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21ABD92-8D77-4371-B946-E7ABDF923F8B}"/>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5397008-692D-4FE7-BF5D-6B3AA6567CEE}"/>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7856EDB-97A8-4D01-B725-3C0A7973A869}"/>
              </a:ext>
            </a:extLst>
          </p:cNvPr>
          <p:cNvSpPr txBox="1"/>
          <p:nvPr/>
        </p:nvSpPr>
        <p:spPr>
          <a:xfrm>
            <a:off x="10844662" y="881152"/>
            <a:ext cx="1089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Me!</a:t>
            </a:r>
          </a:p>
        </p:txBody>
      </p:sp>
      <p:sp>
        <p:nvSpPr>
          <p:cNvPr id="13" name="TextBox 12">
            <a:extLst>
              <a:ext uri="{FF2B5EF4-FFF2-40B4-BE49-F238E27FC236}">
                <a16:creationId xmlns:a16="http://schemas.microsoft.com/office/drawing/2014/main" id="{ACFD1F7B-D352-46A2-B606-00E5209F2A8D}"/>
              </a:ext>
            </a:extLst>
          </p:cNvPr>
          <p:cNvSpPr txBox="1"/>
          <p:nvPr/>
        </p:nvSpPr>
        <p:spPr>
          <a:xfrm>
            <a:off x="612476" y="5414513"/>
            <a:ext cx="109526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Explain why you chose the placement you did.</a:t>
            </a:r>
          </a:p>
        </p:txBody>
      </p:sp>
    </p:spTree>
    <p:extLst>
      <p:ext uri="{BB962C8B-B14F-4D97-AF65-F5344CB8AC3E}">
        <p14:creationId xmlns:p14="http://schemas.microsoft.com/office/powerpoint/2010/main" val="4272568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82B15EA9-9013-4690-9B4B-163E1E1C8290}"/>
              </a:ext>
            </a:extLst>
          </p:cNvPr>
          <p:cNvSpPr txBox="1"/>
          <p:nvPr/>
        </p:nvSpPr>
        <p:spPr>
          <a:xfrm>
            <a:off x="4221192" y="655608"/>
            <a:ext cx="7214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Verdana"/>
                <a:ea typeface="Verdana"/>
                <a:cs typeface="Verdana"/>
              </a:rPr>
              <a:t>Number Lines in Disguise</a:t>
            </a:r>
          </a:p>
        </p:txBody>
      </p:sp>
      <p:sp>
        <p:nvSpPr>
          <p:cNvPr id="9" name="TextBox 8">
            <a:extLst>
              <a:ext uri="{FF2B5EF4-FFF2-40B4-BE49-F238E27FC236}">
                <a16:creationId xmlns:a16="http://schemas.microsoft.com/office/drawing/2014/main" id="{E481B8E7-7FC2-4F01-AFA5-B96F668CF6A8}"/>
              </a:ext>
            </a:extLst>
          </p:cNvPr>
          <p:cNvSpPr txBox="1"/>
          <p:nvPr/>
        </p:nvSpPr>
        <p:spPr>
          <a:xfrm>
            <a:off x="883496" y="1505350"/>
            <a:ext cx="90146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Verdana"/>
                <a:ea typeface="Verdana"/>
                <a:cs typeface="Verdana"/>
              </a:rPr>
              <a:t>What do you notice NOW?</a:t>
            </a:r>
            <a:r>
              <a:rPr lang="en-US" sz="2800"/>
              <a:t/>
            </a:r>
            <a:br>
              <a:rPr lang="en-US" sz="2800"/>
            </a:br>
            <a:endParaRPr lang="en-US" sz="2800">
              <a:latin typeface="Verdana"/>
              <a:ea typeface="Verdana"/>
              <a:cs typeface="Verdana"/>
            </a:endParaRPr>
          </a:p>
        </p:txBody>
      </p:sp>
      <p:pic>
        <p:nvPicPr>
          <p:cNvPr id="2" name="Picture 3" descr="A close up of a antenna&#10;&#10;Description automatically generated">
            <a:extLst>
              <a:ext uri="{FF2B5EF4-FFF2-40B4-BE49-F238E27FC236}">
                <a16:creationId xmlns:a16="http://schemas.microsoft.com/office/drawing/2014/main" id="{CBD6F00D-1C8A-412C-9416-387AF6772B1B}"/>
              </a:ext>
            </a:extLst>
          </p:cNvPr>
          <p:cNvPicPr>
            <a:picLocks noChangeAspect="1"/>
          </p:cNvPicPr>
          <p:nvPr/>
        </p:nvPicPr>
        <p:blipFill>
          <a:blip r:embed="rId3"/>
          <a:stretch>
            <a:fillRect/>
          </a:stretch>
        </p:blipFill>
        <p:spPr>
          <a:xfrm>
            <a:off x="676569" y="3099715"/>
            <a:ext cx="10449465" cy="1470958"/>
          </a:xfrm>
          <a:prstGeom prst="rect">
            <a:avLst/>
          </a:prstGeom>
        </p:spPr>
      </p:pic>
      <p:sp>
        <p:nvSpPr>
          <p:cNvPr id="4" name="TextBox 3">
            <a:extLst>
              <a:ext uri="{FF2B5EF4-FFF2-40B4-BE49-F238E27FC236}">
                <a16:creationId xmlns:a16="http://schemas.microsoft.com/office/drawing/2014/main" id="{2D8E8CA6-F926-4798-B8B9-B5E82F784BE7}"/>
              </a:ext>
            </a:extLst>
          </p:cNvPr>
          <p:cNvSpPr txBox="1"/>
          <p:nvPr/>
        </p:nvSpPr>
        <p:spPr>
          <a:xfrm>
            <a:off x="4084002" y="2815840"/>
            <a:ext cx="658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9</a:t>
            </a:r>
            <a:endParaRPr lang="en-US" sz="3200"/>
          </a:p>
        </p:txBody>
      </p:sp>
      <p:sp>
        <p:nvSpPr>
          <p:cNvPr id="10" name="TextBox 9">
            <a:extLst>
              <a:ext uri="{FF2B5EF4-FFF2-40B4-BE49-F238E27FC236}">
                <a16:creationId xmlns:a16="http://schemas.microsoft.com/office/drawing/2014/main" id="{45A4E2BA-FE6B-4F89-BDE0-3D3309E1FF9E}"/>
              </a:ext>
            </a:extLst>
          </p:cNvPr>
          <p:cNvSpPr txBox="1"/>
          <p:nvPr/>
        </p:nvSpPr>
        <p:spPr>
          <a:xfrm>
            <a:off x="8771020" y="2815839"/>
            <a:ext cx="658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27</a:t>
            </a:r>
            <a:endParaRPr lang="en-US"/>
          </a:p>
        </p:txBody>
      </p:sp>
    </p:spTree>
    <p:extLst>
      <p:ext uri="{BB962C8B-B14F-4D97-AF65-F5344CB8AC3E}">
        <p14:creationId xmlns:p14="http://schemas.microsoft.com/office/powerpoint/2010/main" val="9076277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7" name="TextBox 6">
            <a:extLst>
              <a:ext uri="{FF2B5EF4-FFF2-40B4-BE49-F238E27FC236}">
                <a16:creationId xmlns:a16="http://schemas.microsoft.com/office/drawing/2014/main" id="{3E7E6FB0-FD2C-4334-BD26-9AA9626C48EE}"/>
              </a:ext>
            </a:extLst>
          </p:cNvPr>
          <p:cNvSpPr txBox="1"/>
          <p:nvPr/>
        </p:nvSpPr>
        <p:spPr>
          <a:xfrm>
            <a:off x="309654" y="1603615"/>
            <a:ext cx="114990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These are the numbers that were created today:</a:t>
            </a:r>
          </a:p>
        </p:txBody>
      </p:sp>
      <p:sp>
        <p:nvSpPr>
          <p:cNvPr id="8" name="TextBox 7">
            <a:extLst>
              <a:ext uri="{FF2B5EF4-FFF2-40B4-BE49-F238E27FC236}">
                <a16:creationId xmlns:a16="http://schemas.microsoft.com/office/drawing/2014/main" id="{1BDF9CF7-BB8B-42BA-AE11-5350878FC8FD}"/>
              </a:ext>
            </a:extLst>
          </p:cNvPr>
          <p:cNvSpPr txBox="1"/>
          <p:nvPr/>
        </p:nvSpPr>
        <p:spPr>
          <a:xfrm>
            <a:off x="4909508" y="438150"/>
            <a:ext cx="32607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 Number Architect</a:t>
            </a:r>
            <a:endParaRPr lang="en-US" sz="3200">
              <a:cs typeface="Calibri"/>
            </a:endParaRPr>
          </a:p>
        </p:txBody>
      </p:sp>
    </p:spTree>
    <p:extLst>
      <p:ext uri="{BB962C8B-B14F-4D97-AF65-F5344CB8AC3E}">
        <p14:creationId xmlns:p14="http://schemas.microsoft.com/office/powerpoint/2010/main" val="21120172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1BDF9CF7-BB8B-42BA-AE11-5350878FC8FD}"/>
              </a:ext>
            </a:extLst>
          </p:cNvPr>
          <p:cNvSpPr txBox="1"/>
          <p:nvPr/>
        </p:nvSpPr>
        <p:spPr>
          <a:xfrm>
            <a:off x="4909508" y="438150"/>
            <a:ext cx="32607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 Number Architect</a:t>
            </a:r>
            <a:endParaRPr lang="en-US" sz="3200">
              <a:cs typeface="Calibri"/>
            </a:endParaRPr>
          </a:p>
        </p:txBody>
      </p:sp>
      <p:cxnSp>
        <p:nvCxnSpPr>
          <p:cNvPr id="2" name="Straight Arrow Connector 1">
            <a:extLst>
              <a:ext uri="{FF2B5EF4-FFF2-40B4-BE49-F238E27FC236}">
                <a16:creationId xmlns:a16="http://schemas.microsoft.com/office/drawing/2014/main" id="{C2F54F03-1C0E-408C-9E88-C2CFB1A9DAE7}"/>
              </a:ext>
            </a:extLst>
          </p:cNvPr>
          <p:cNvCxnSpPr/>
          <p:nvPr/>
        </p:nvCxnSpPr>
        <p:spPr>
          <a:xfrm flipV="1">
            <a:off x="606725" y="3690667"/>
            <a:ext cx="10941168" cy="14378"/>
          </a:xfrm>
          <a:prstGeom prst="straightConnector1">
            <a:avLst/>
          </a:prstGeom>
        </p:spPr>
        <p:style>
          <a:lnRef idx="3">
            <a:schemeClr val="dk1"/>
          </a:lnRef>
          <a:fillRef idx="0">
            <a:schemeClr val="dk1"/>
          </a:fillRef>
          <a:effectRef idx="2">
            <a:schemeClr val="dk1"/>
          </a:effectRef>
          <a:fontRef idx="minor">
            <a:schemeClr val="tx1"/>
          </a:fontRef>
        </p:style>
      </p:cxnSp>
      <p:cxnSp>
        <p:nvCxnSpPr>
          <p:cNvPr id="4" name="Straight Arrow Connector 3">
            <a:extLst>
              <a:ext uri="{FF2B5EF4-FFF2-40B4-BE49-F238E27FC236}">
                <a16:creationId xmlns:a16="http://schemas.microsoft.com/office/drawing/2014/main" id="{54D8D293-D26C-4E37-82BC-4DD00DBE938F}"/>
              </a:ext>
            </a:extLst>
          </p:cNvPr>
          <p:cNvCxnSpPr/>
          <p:nvPr/>
        </p:nvCxnSpPr>
        <p:spPr>
          <a:xfrm>
            <a:off x="605826" y="3114675"/>
            <a:ext cx="28755" cy="1178941"/>
          </a:xfrm>
          <a:prstGeom prst="straightConnector1">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86F0EB07-8011-4BA1-8043-8C9D1BED09D7}"/>
              </a:ext>
            </a:extLst>
          </p:cNvPr>
          <p:cNvCxnSpPr>
            <a:cxnSpLocks/>
          </p:cNvCxnSpPr>
          <p:nvPr/>
        </p:nvCxnSpPr>
        <p:spPr>
          <a:xfrm>
            <a:off x="11532618" y="3114674"/>
            <a:ext cx="28755" cy="1178941"/>
          </a:xfrm>
          <a:prstGeom prst="straightConnector1">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0080920-9152-4B19-B882-EB8A6726706C}"/>
              </a:ext>
            </a:extLst>
          </p:cNvPr>
          <p:cNvSpPr txBox="1"/>
          <p:nvPr/>
        </p:nvSpPr>
        <p:spPr>
          <a:xfrm>
            <a:off x="409395" y="4463810"/>
            <a:ext cx="4284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0</a:t>
            </a:r>
          </a:p>
        </p:txBody>
      </p:sp>
      <p:sp>
        <p:nvSpPr>
          <p:cNvPr id="11" name="TextBox 10">
            <a:extLst>
              <a:ext uri="{FF2B5EF4-FFF2-40B4-BE49-F238E27FC236}">
                <a16:creationId xmlns:a16="http://schemas.microsoft.com/office/drawing/2014/main" id="{99622491-7CEB-408B-8687-EDC1B0CFE4D5}"/>
              </a:ext>
            </a:extLst>
          </p:cNvPr>
          <p:cNvSpPr txBox="1"/>
          <p:nvPr/>
        </p:nvSpPr>
        <p:spPr>
          <a:xfrm>
            <a:off x="11063017" y="4348791"/>
            <a:ext cx="9747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700</a:t>
            </a:r>
          </a:p>
        </p:txBody>
      </p:sp>
      <p:sp>
        <p:nvSpPr>
          <p:cNvPr id="6" name="TextBox 5">
            <a:extLst>
              <a:ext uri="{FF2B5EF4-FFF2-40B4-BE49-F238E27FC236}">
                <a16:creationId xmlns:a16="http://schemas.microsoft.com/office/drawing/2014/main" id="{925A9D99-4870-4273-963F-AFE09FD07EAB}"/>
              </a:ext>
            </a:extLst>
          </p:cNvPr>
          <p:cNvSpPr txBox="1"/>
          <p:nvPr/>
        </p:nvSpPr>
        <p:spPr>
          <a:xfrm>
            <a:off x="710421" y="1443667"/>
            <a:ext cx="112258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Choose 5 numbers that were created by your peers. Plot them on the number line.</a:t>
            </a:r>
          </a:p>
        </p:txBody>
      </p:sp>
      <p:sp>
        <p:nvSpPr>
          <p:cNvPr id="10" name="Oval 9">
            <a:extLst>
              <a:ext uri="{FF2B5EF4-FFF2-40B4-BE49-F238E27FC236}">
                <a16:creationId xmlns:a16="http://schemas.microsoft.com/office/drawing/2014/main" id="{DA1561E2-3848-4306-B0BA-9A7E2A24912C}"/>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A6C4A3-61E4-4BBD-B1EE-265AAB46220B}"/>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6FFC270-70C7-4CB3-9B91-3585A5886A51}"/>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FCDA6E-C33B-4BB7-B4F3-5E18A458E8BA}"/>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21ABD92-8D77-4371-B946-E7ABDF923F8B}"/>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5397008-692D-4FE7-BF5D-6B3AA6567CEE}"/>
              </a:ext>
            </a:extLst>
          </p:cNvPr>
          <p:cNvSpPr/>
          <p:nvPr/>
        </p:nvSpPr>
        <p:spPr>
          <a:xfrm flipH="1">
            <a:off x="11156111" y="394658"/>
            <a:ext cx="230038" cy="38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7856EDB-97A8-4D01-B725-3C0A7973A869}"/>
              </a:ext>
            </a:extLst>
          </p:cNvPr>
          <p:cNvSpPr txBox="1"/>
          <p:nvPr/>
        </p:nvSpPr>
        <p:spPr>
          <a:xfrm>
            <a:off x="10844662" y="881152"/>
            <a:ext cx="1089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Me!</a:t>
            </a:r>
          </a:p>
        </p:txBody>
      </p:sp>
    </p:spTree>
    <p:extLst>
      <p:ext uri="{BB962C8B-B14F-4D97-AF65-F5344CB8AC3E}">
        <p14:creationId xmlns:p14="http://schemas.microsoft.com/office/powerpoint/2010/main" val="42280638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79482" y="2601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rgbClr val="FFC000"/>
          </a:solidFill>
          <a:ln w="28575">
            <a:solidFill>
              <a:srgbClr val="FFC00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GB"/>
          </a:p>
        </p:txBody>
      </p:sp>
    </p:spTree>
    <p:extLst>
      <p:ext uri="{BB962C8B-B14F-4D97-AF65-F5344CB8AC3E}">
        <p14:creationId xmlns:p14="http://schemas.microsoft.com/office/powerpoint/2010/main" val="155090282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1264706" y="603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endParaRPr lang="en-US" sz="2133">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9BECA6FF-F6A5-49E2-9035-E34C68CE1C35}"/>
              </a:ext>
            </a:extLst>
          </p:cNvPr>
          <p:cNvSpPr txBox="1"/>
          <p:nvPr/>
        </p:nvSpPr>
        <p:spPr>
          <a:xfrm>
            <a:off x="626853" y="1345720"/>
            <a:ext cx="1057885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alibri"/>
                <a:cs typeface="Arial"/>
              </a:rPr>
              <a:t>In thinking about this learning experience on Investigating Numbers to 1000: Tell what you know about Estimating. </a:t>
            </a:r>
            <a:endParaRPr lang="en-US" dirty="0">
              <a:latin typeface="Calibri"/>
              <a:cs typeface="Calibri" panose="020F0502020204030204"/>
            </a:endParaRPr>
          </a:p>
          <a:p>
            <a:endParaRPr lang="en-US" sz="3200" dirty="0">
              <a:latin typeface="Calibri"/>
              <a:cs typeface="Arial"/>
            </a:endParaRPr>
          </a:p>
          <a:p>
            <a:r>
              <a:rPr lang="en-US" sz="3200" dirty="0">
                <a:latin typeface="Calibri"/>
                <a:cs typeface="Arial"/>
              </a:rPr>
              <a:t>Think about:</a:t>
            </a:r>
            <a:endParaRPr lang="en-US" dirty="0"/>
          </a:p>
          <a:p>
            <a:pPr marL="457200" indent="-457200">
              <a:buFont typeface="Arial"/>
              <a:buChar char="•"/>
            </a:pPr>
            <a:r>
              <a:rPr lang="en-US" sz="3200" dirty="0">
                <a:latin typeface="Calibri"/>
                <a:cs typeface="Arial"/>
              </a:rPr>
              <a:t>Why benchmark numbers are important when </a:t>
            </a:r>
            <a:r>
              <a:rPr lang="en-US" sz="3200" dirty="0" smtClean="0">
                <a:latin typeface="Calibri"/>
                <a:cs typeface="Arial"/>
              </a:rPr>
              <a:t>estimating</a:t>
            </a:r>
            <a:endParaRPr lang="en-US" sz="3200" dirty="0">
              <a:latin typeface="Calibri"/>
              <a:cs typeface="Arial"/>
            </a:endParaRPr>
          </a:p>
          <a:p>
            <a:pPr marL="457200" indent="-457200">
              <a:buFont typeface="Arial"/>
              <a:buChar char="•"/>
            </a:pPr>
            <a:r>
              <a:rPr lang="en-US" sz="3200" dirty="0">
                <a:latin typeface="Calibri"/>
                <a:cs typeface="Arial"/>
              </a:rPr>
              <a:t>Where we use estimating in our </a:t>
            </a:r>
            <a:r>
              <a:rPr lang="en-US" sz="3200" dirty="0" smtClean="0">
                <a:latin typeface="Calibri"/>
                <a:cs typeface="Arial"/>
              </a:rPr>
              <a:t>world</a:t>
            </a:r>
            <a:endParaRPr lang="en-US" sz="3200" dirty="0">
              <a:latin typeface="Calibri"/>
              <a:cs typeface="Arial"/>
            </a:endParaRPr>
          </a:p>
          <a:p>
            <a:pPr marL="457200" indent="-457200">
              <a:buFont typeface="Arial"/>
              <a:buChar char="•"/>
            </a:pPr>
            <a:r>
              <a:rPr lang="en-US" sz="3200" dirty="0">
                <a:latin typeface="Calibri"/>
                <a:cs typeface="Arial"/>
              </a:rPr>
              <a:t>How using referents can help when </a:t>
            </a:r>
            <a:r>
              <a:rPr lang="en-US" sz="3200" dirty="0" smtClean="0">
                <a:latin typeface="Calibri"/>
                <a:cs typeface="Arial"/>
              </a:rPr>
              <a:t>estimating</a:t>
            </a:r>
            <a:r>
              <a:rPr lang="en-US" sz="3200" dirty="0">
                <a:latin typeface="Calibri"/>
                <a:cs typeface="Arial"/>
              </a:rPr>
              <a:t> </a:t>
            </a:r>
          </a:p>
        </p:txBody>
      </p:sp>
      <p:sp>
        <p:nvSpPr>
          <p:cNvPr id="27" name="Rectangle 26">
            <a:extLst>
              <a:ext uri="{FF2B5EF4-FFF2-40B4-BE49-F238E27FC236}">
                <a16:creationId xmlns:a16="http://schemas.microsoft.com/office/drawing/2014/main" id="{2FFE1002-E844-3642-A0B9-10BEEFD39A80}"/>
              </a:ext>
            </a:extLst>
          </p:cNvPr>
          <p:cNvSpPr/>
          <p:nvPr/>
        </p:nvSpPr>
        <p:spPr>
          <a:xfrm>
            <a:off x="630647" y="44745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Tree>
    <p:extLst>
      <p:ext uri="{BB962C8B-B14F-4D97-AF65-F5344CB8AC3E}">
        <p14:creationId xmlns:p14="http://schemas.microsoft.com/office/powerpoint/2010/main" val="15407954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30404" y="298177"/>
            <a:ext cx="3642392" cy="627816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091448" y="226288"/>
            <a:ext cx="3789380" cy="627816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121311" y="226288"/>
            <a:ext cx="3803756" cy="6148766"/>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654096" y="362669"/>
            <a:ext cx="2721527" cy="1061829"/>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a:solidFill>
                  <a:schemeClr val="bg1"/>
                </a:solidFill>
                <a:ea typeface="+mn-lt"/>
                <a:cs typeface="+mn-lt"/>
              </a:rPr>
              <a:t>How using referents can help  when estimating</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653295" y="401495"/>
            <a:ext cx="2721527" cy="738664"/>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a:solidFill>
                  <a:schemeClr val="bg1"/>
                </a:solidFill>
                <a:cs typeface="Calibri"/>
              </a:rPr>
              <a:t>Where we use estimating in our world</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10922" y="453234"/>
            <a:ext cx="2721527" cy="1061829"/>
          </a:xfrm>
          <a:prstGeom prst="rect">
            <a:avLst/>
          </a:prstGeom>
          <a:solidFill>
            <a:srgbClr val="002060"/>
          </a:solidFill>
          <a:ln w="28575">
            <a:solidFill>
              <a:srgbClr val="002060"/>
            </a:solidFill>
          </a:ln>
        </p:spPr>
        <p:txBody>
          <a:bodyPr wrap="square" lIns="91440" tIns="45720" rIns="91440" bIns="45720" rtlCol="0" anchor="t">
            <a:spAutoFit/>
          </a:bodyPr>
          <a:lstStyle/>
          <a:p>
            <a:pPr algn="ctr"/>
            <a:r>
              <a:rPr lang="en-US" sz="2100" dirty="0">
                <a:solidFill>
                  <a:schemeClr val="bg1"/>
                </a:solidFill>
                <a:ea typeface="+mn-lt"/>
                <a:cs typeface="+mn-lt"/>
              </a:rPr>
              <a:t>Why  benchmark numbers are important when estimating</a:t>
            </a:r>
            <a:endParaRPr lang="en-US" dirty="0">
              <a:solidFill>
                <a:schemeClr val="bg1"/>
              </a:solidFill>
              <a:cs typeface="Calibri"/>
            </a:endParaRPr>
          </a:p>
        </p:txBody>
      </p:sp>
    </p:spTree>
    <p:extLst>
      <p:ext uri="{BB962C8B-B14F-4D97-AF65-F5344CB8AC3E}">
        <p14:creationId xmlns:p14="http://schemas.microsoft.com/office/powerpoint/2010/main" val="133853689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135</a:t>
            </a:fld>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05815" y="792554"/>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Assessment Rubrics</a:t>
            </a:r>
          </a:p>
        </p:txBody>
      </p:sp>
      <p:sp>
        <p:nvSpPr>
          <p:cNvPr id="5" name="TextBox 4">
            <a:extLst>
              <a:ext uri="{FF2B5EF4-FFF2-40B4-BE49-F238E27FC236}">
                <a16:creationId xmlns:a16="http://schemas.microsoft.com/office/drawing/2014/main" id="{3DB563E9-8543-4274-8581-25FDB77DE0E7}"/>
              </a:ext>
            </a:extLst>
          </p:cNvPr>
          <p:cNvSpPr txBox="1"/>
          <p:nvPr/>
        </p:nvSpPr>
        <p:spPr>
          <a:xfrm>
            <a:off x="587714" y="4554533"/>
            <a:ext cx="531754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See attached rubric for detailed information</a:t>
            </a:r>
          </a:p>
          <a:p>
            <a:endParaRPr lang="en-US" sz="2400" dirty="0">
              <a:ea typeface="+mn-lt"/>
              <a:cs typeface="+mn-lt"/>
            </a:endParaRPr>
          </a:p>
        </p:txBody>
      </p:sp>
      <p:sp>
        <p:nvSpPr>
          <p:cNvPr id="6" name="TextBox 5">
            <a:extLst>
              <a:ext uri="{FF2B5EF4-FFF2-40B4-BE49-F238E27FC236}">
                <a16:creationId xmlns:a16="http://schemas.microsoft.com/office/drawing/2014/main" id="{5C286D0D-A5DF-46B6-B58C-86AD6CE4E41A}"/>
              </a:ext>
            </a:extLst>
          </p:cNvPr>
          <p:cNvSpPr txBox="1"/>
          <p:nvPr/>
        </p:nvSpPr>
        <p:spPr>
          <a:xfrm>
            <a:off x="468702" y="1460740"/>
            <a:ext cx="616501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a:latin typeface="Calibri"/>
                <a:cs typeface="Calibri"/>
              </a:rPr>
              <a:t>Suggested Codes for daily record keeping purposes:</a:t>
            </a:r>
          </a:p>
          <a:p>
            <a:r>
              <a:rPr lang="en-CA">
                <a:latin typeface="Calibri"/>
                <a:cs typeface="Calibri"/>
              </a:rPr>
              <a:t>I - Knowledge has been demonstrated individually</a:t>
            </a:r>
          </a:p>
          <a:p>
            <a:r>
              <a:rPr lang="en-CA">
                <a:latin typeface="Calibri"/>
                <a:cs typeface="Calibri"/>
              </a:rPr>
              <a:t>H - is used when knowledge has been demonstrated individually, but with help from the teacher or a peer</a:t>
            </a:r>
          </a:p>
          <a:p>
            <a:r>
              <a:rPr lang="en-CA">
                <a:latin typeface="Calibri"/>
                <a:cs typeface="Calibri"/>
              </a:rPr>
              <a:t>G - is used when knowledge has been demonstrated within a group</a:t>
            </a:r>
          </a:p>
          <a:p>
            <a:r>
              <a:rPr lang="en-CA">
                <a:latin typeface="Calibri"/>
                <a:cs typeface="Calibri"/>
              </a:rPr>
              <a:t>X - is used when a question has been attempted but answered incorrectly</a:t>
            </a:r>
          </a:p>
          <a:p>
            <a:r>
              <a:rPr lang="en-CA">
                <a:latin typeface="Calibri"/>
                <a:cs typeface="Calibri"/>
              </a:rPr>
              <a:t>N - is used when a question has not been attempted.</a:t>
            </a:r>
          </a:p>
        </p:txBody>
      </p:sp>
      <p:pic>
        <p:nvPicPr>
          <p:cNvPr id="3" name="Picture 6" descr="Table&#10;&#10;Description automatically generated">
            <a:extLst>
              <a:ext uri="{FF2B5EF4-FFF2-40B4-BE49-F238E27FC236}">
                <a16:creationId xmlns:a16="http://schemas.microsoft.com/office/drawing/2014/main" id="{382F9B93-5E83-4ED1-AF06-E9F7EA739D42}"/>
              </a:ext>
            </a:extLst>
          </p:cNvPr>
          <p:cNvPicPr>
            <a:picLocks noChangeAspect="1"/>
          </p:cNvPicPr>
          <p:nvPr/>
        </p:nvPicPr>
        <p:blipFill>
          <a:blip r:embed="rId4"/>
          <a:stretch>
            <a:fillRect/>
          </a:stretch>
        </p:blipFill>
        <p:spPr>
          <a:xfrm>
            <a:off x="6492816" y="708569"/>
            <a:ext cx="5273614" cy="4822636"/>
          </a:xfrm>
          <a:prstGeom prst="rect">
            <a:avLst/>
          </a:prstGeom>
        </p:spPr>
      </p:pic>
    </p:spTree>
    <p:extLst>
      <p:ext uri="{BB962C8B-B14F-4D97-AF65-F5344CB8AC3E}">
        <p14:creationId xmlns:p14="http://schemas.microsoft.com/office/powerpoint/2010/main" val="262305003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06302" y="7095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136</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997002" y="2326131"/>
            <a:ext cx="9830977" cy="907941"/>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650" dirty="0">
                <a:solidFill>
                  <a:schemeClr val="tx2"/>
                </a:solidFill>
                <a:ea typeface="+mn-lt"/>
                <a:cs typeface="+mn-lt"/>
              </a:rPr>
              <a:t>Lisa Page St. James-Assiniboia School Division</a:t>
            </a:r>
          </a:p>
          <a:p>
            <a:pPr marL="457200" indent="-457200">
              <a:buFont typeface="Arial" panose="020B0604020202020204" pitchFamily="34" charset="0"/>
              <a:buChar char="•"/>
            </a:pPr>
            <a:r>
              <a:rPr lang="en-US" sz="2650" dirty="0">
                <a:solidFill>
                  <a:schemeClr val="tx2"/>
                </a:solidFill>
              </a:rPr>
              <a:t>Dayna Quinn-LaFleche St. James-Assiniboia School Division</a:t>
            </a:r>
            <a:endParaRPr lang="en-US" sz="2650" dirty="0">
              <a:solidFill>
                <a:schemeClr val="tx2"/>
              </a:solidFill>
              <a:cs typeface="Calibri"/>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421148" y="1329471"/>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Credits</a:t>
            </a:r>
          </a:p>
        </p:txBody>
      </p:sp>
      <p:sp>
        <p:nvSpPr>
          <p:cNvPr id="5" name="Google Shape;89;p15">
            <a:extLst>
              <a:ext uri="{FF2B5EF4-FFF2-40B4-BE49-F238E27FC236}">
                <a16:creationId xmlns:a16="http://schemas.microsoft.com/office/drawing/2014/main" id="{B47DD1DC-96B1-7E40-AD29-6A0DA5011F35}"/>
              </a:ext>
            </a:extLst>
          </p:cNvPr>
          <p:cNvSpPr txBox="1">
            <a:spLocks/>
          </p:cNvSpPr>
          <p:nvPr/>
        </p:nvSpPr>
        <p:spPr>
          <a:xfrm>
            <a:off x="421148" y="3918000"/>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Reviewers</a:t>
            </a:r>
          </a:p>
        </p:txBody>
      </p:sp>
      <p:sp>
        <p:nvSpPr>
          <p:cNvPr id="6" name="TextBox 5">
            <a:extLst>
              <a:ext uri="{FF2B5EF4-FFF2-40B4-BE49-F238E27FC236}">
                <a16:creationId xmlns:a16="http://schemas.microsoft.com/office/drawing/2014/main" id="{8562D483-360A-9E42-BCE8-8308FD19E01F}"/>
              </a:ext>
            </a:extLst>
          </p:cNvPr>
          <p:cNvSpPr txBox="1"/>
          <p:nvPr/>
        </p:nvSpPr>
        <p:spPr>
          <a:xfrm>
            <a:off x="997002" y="4450714"/>
            <a:ext cx="8292600" cy="1723549"/>
          </a:xfrm>
          <a:prstGeom prst="rect">
            <a:avLst/>
          </a:prstGeom>
          <a:noFill/>
        </p:spPr>
        <p:txBody>
          <a:bodyPr wrap="square" lIns="91440" tIns="45720" rIns="91440" bIns="45720" anchor="t">
            <a:spAutoFit/>
          </a:bodyPr>
          <a:lstStyle/>
          <a:p>
            <a:pPr marL="457200" indent="-457200">
              <a:buFont typeface="Arial"/>
              <a:buChar char="•"/>
            </a:pPr>
            <a:r>
              <a:rPr lang="en-US" sz="2650">
                <a:solidFill>
                  <a:schemeClr val="tx2"/>
                </a:solidFill>
                <a:cs typeface="Calibri"/>
              </a:rPr>
              <a:t>T. Scott Dempster </a:t>
            </a:r>
            <a:r>
              <a:rPr lang="en-US" sz="2650">
                <a:solidFill>
                  <a:schemeClr val="tx2"/>
                </a:solidFill>
                <a:ea typeface="+mn-lt"/>
                <a:cs typeface="+mn-lt"/>
              </a:rPr>
              <a:t>St. James-Assiniboia School Division</a:t>
            </a:r>
            <a:endParaRPr lang="en-US">
              <a:solidFill>
                <a:schemeClr val="tx2"/>
              </a:solidFill>
            </a:endParaRPr>
          </a:p>
          <a:p>
            <a:pPr marL="457200" indent="-457200">
              <a:buFont typeface="Arial"/>
              <a:buChar char="•"/>
            </a:pPr>
            <a:r>
              <a:rPr lang="en-US" sz="2650">
                <a:solidFill>
                  <a:schemeClr val="tx2"/>
                </a:solidFill>
                <a:cs typeface="Calibri"/>
              </a:rPr>
              <a:t>Heather Jones </a:t>
            </a:r>
            <a:r>
              <a:rPr lang="en-US" sz="2650">
                <a:solidFill>
                  <a:schemeClr val="tx2"/>
                </a:solidFill>
                <a:ea typeface="+mn-lt"/>
                <a:cs typeface="+mn-lt"/>
              </a:rPr>
              <a:t>St. James-Assiniboia School Division</a:t>
            </a:r>
          </a:p>
          <a:p>
            <a:pPr marL="457200" indent="-457200">
              <a:buFont typeface="Arial"/>
              <a:buChar char="•"/>
            </a:pPr>
            <a:r>
              <a:rPr lang="en-US" sz="2650">
                <a:solidFill>
                  <a:schemeClr val="tx2"/>
                </a:solidFill>
                <a:ea typeface="+mn-lt"/>
                <a:cs typeface="+mn-lt"/>
              </a:rPr>
              <a:t>Charmaine Mackid Hanover School Division</a:t>
            </a:r>
            <a:endParaRPr lang="en-US" sz="2650">
              <a:solidFill>
                <a:schemeClr val="tx2"/>
              </a:solidFill>
              <a:cs typeface="Calibri"/>
            </a:endParaRPr>
          </a:p>
          <a:p>
            <a:pPr marL="457200" indent="-457200">
              <a:buFont typeface="Arial" panose="020B0604020202020204" pitchFamily="34" charset="0"/>
              <a:buChar char="•"/>
            </a:pPr>
            <a:endParaRPr lang="en-US" sz="2650">
              <a:solidFill>
                <a:schemeClr val="tx2"/>
              </a:solidFill>
              <a:cs typeface="Calibri"/>
            </a:endParaRPr>
          </a:p>
        </p:txBody>
      </p:sp>
    </p:spTree>
    <p:extLst>
      <p:ext uri="{BB962C8B-B14F-4D97-AF65-F5344CB8AC3E}">
        <p14:creationId xmlns:p14="http://schemas.microsoft.com/office/powerpoint/2010/main" val="1481913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82B15EA9-9013-4690-9B4B-163E1E1C8290}"/>
              </a:ext>
            </a:extLst>
          </p:cNvPr>
          <p:cNvSpPr txBox="1"/>
          <p:nvPr/>
        </p:nvSpPr>
        <p:spPr>
          <a:xfrm>
            <a:off x="4221192" y="655608"/>
            <a:ext cx="7214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Verdana"/>
                <a:ea typeface="Verdana"/>
                <a:cs typeface="Verdana"/>
              </a:rPr>
              <a:t>Number Lines in Disguise</a:t>
            </a:r>
          </a:p>
        </p:txBody>
      </p:sp>
      <p:pic>
        <p:nvPicPr>
          <p:cNvPr id="2" name="Picture 3" descr="A close up of a antenna&#10;&#10;Description automatically generated">
            <a:extLst>
              <a:ext uri="{FF2B5EF4-FFF2-40B4-BE49-F238E27FC236}">
                <a16:creationId xmlns:a16="http://schemas.microsoft.com/office/drawing/2014/main" id="{CBD6F00D-1C8A-412C-9416-387AF6772B1B}"/>
              </a:ext>
            </a:extLst>
          </p:cNvPr>
          <p:cNvPicPr>
            <a:picLocks noChangeAspect="1"/>
          </p:cNvPicPr>
          <p:nvPr/>
        </p:nvPicPr>
        <p:blipFill>
          <a:blip r:embed="rId3"/>
          <a:stretch>
            <a:fillRect/>
          </a:stretch>
        </p:blipFill>
        <p:spPr>
          <a:xfrm>
            <a:off x="676569" y="3099715"/>
            <a:ext cx="10449465" cy="1470958"/>
          </a:xfrm>
          <a:prstGeom prst="rect">
            <a:avLst/>
          </a:prstGeom>
        </p:spPr>
      </p:pic>
      <p:sp>
        <p:nvSpPr>
          <p:cNvPr id="4" name="TextBox 3">
            <a:extLst>
              <a:ext uri="{FF2B5EF4-FFF2-40B4-BE49-F238E27FC236}">
                <a16:creationId xmlns:a16="http://schemas.microsoft.com/office/drawing/2014/main" id="{2D8E8CA6-F926-4798-B8B9-B5E82F784BE7}"/>
              </a:ext>
            </a:extLst>
          </p:cNvPr>
          <p:cNvSpPr txBox="1"/>
          <p:nvPr/>
        </p:nvSpPr>
        <p:spPr>
          <a:xfrm>
            <a:off x="4084002" y="2815840"/>
            <a:ext cx="658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9</a:t>
            </a:r>
            <a:endParaRPr lang="en-US" sz="3200"/>
          </a:p>
        </p:txBody>
      </p:sp>
      <p:sp>
        <p:nvSpPr>
          <p:cNvPr id="10" name="TextBox 9">
            <a:extLst>
              <a:ext uri="{FF2B5EF4-FFF2-40B4-BE49-F238E27FC236}">
                <a16:creationId xmlns:a16="http://schemas.microsoft.com/office/drawing/2014/main" id="{45A4E2BA-FE6B-4F89-BDE0-3D3309E1FF9E}"/>
              </a:ext>
            </a:extLst>
          </p:cNvPr>
          <p:cNvSpPr txBox="1"/>
          <p:nvPr/>
        </p:nvSpPr>
        <p:spPr>
          <a:xfrm>
            <a:off x="8771020" y="2815839"/>
            <a:ext cx="658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27</a:t>
            </a:r>
            <a:endParaRPr lang="en-US"/>
          </a:p>
        </p:txBody>
      </p:sp>
      <p:sp>
        <p:nvSpPr>
          <p:cNvPr id="11" name="TextBox 1">
            <a:extLst>
              <a:ext uri="{FF2B5EF4-FFF2-40B4-BE49-F238E27FC236}">
                <a16:creationId xmlns:a16="http://schemas.microsoft.com/office/drawing/2014/main" id="{D4D70E0E-FCB5-4A05-8FAC-966CBC1CCB50}"/>
              </a:ext>
            </a:extLst>
          </p:cNvPr>
          <p:cNvSpPr txBox="1"/>
          <p:nvPr/>
        </p:nvSpPr>
        <p:spPr>
          <a:xfrm>
            <a:off x="885646" y="5083834"/>
            <a:ext cx="1009002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Verdana"/>
                <a:ea typeface="Verdana"/>
                <a:cs typeface="Verdana"/>
              </a:rPr>
              <a:t>What is the counting pattern? </a:t>
            </a:r>
            <a:endParaRPr lang="en-US"/>
          </a:p>
          <a:p>
            <a:r>
              <a:rPr lang="en-US" sz="2800">
                <a:latin typeface="Verdana"/>
                <a:ea typeface="Verdana"/>
                <a:cs typeface="Verdana"/>
              </a:rPr>
              <a:t>What numbers are missing? </a:t>
            </a:r>
            <a:endParaRPr lang="en-US"/>
          </a:p>
        </p:txBody>
      </p:sp>
    </p:spTree>
    <p:extLst>
      <p:ext uri="{BB962C8B-B14F-4D97-AF65-F5344CB8AC3E}">
        <p14:creationId xmlns:p14="http://schemas.microsoft.com/office/powerpoint/2010/main" val="81131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82B15EA9-9013-4690-9B4B-163E1E1C8290}"/>
              </a:ext>
            </a:extLst>
          </p:cNvPr>
          <p:cNvSpPr txBox="1"/>
          <p:nvPr/>
        </p:nvSpPr>
        <p:spPr>
          <a:xfrm>
            <a:off x="4221192" y="655608"/>
            <a:ext cx="7214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Verdana"/>
                <a:ea typeface="Verdana"/>
                <a:cs typeface="Verdana"/>
              </a:rPr>
              <a:t>Number Lines in Disguise</a:t>
            </a:r>
          </a:p>
        </p:txBody>
      </p:sp>
      <p:sp>
        <p:nvSpPr>
          <p:cNvPr id="9" name="TextBox 8">
            <a:extLst>
              <a:ext uri="{FF2B5EF4-FFF2-40B4-BE49-F238E27FC236}">
                <a16:creationId xmlns:a16="http://schemas.microsoft.com/office/drawing/2014/main" id="{E481B8E7-7FC2-4F01-AFA5-B96F668CF6A8}"/>
              </a:ext>
            </a:extLst>
          </p:cNvPr>
          <p:cNvSpPr txBox="1"/>
          <p:nvPr/>
        </p:nvSpPr>
        <p:spPr>
          <a:xfrm>
            <a:off x="1417608" y="1662023"/>
            <a:ext cx="10090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Verdana"/>
                <a:ea typeface="Verdana"/>
                <a:cs typeface="Verdana"/>
              </a:rPr>
              <a:t>What do you notice? What do you wonder?</a:t>
            </a:r>
            <a:endParaRPr lang="en-US" sz="2800">
              <a:cs typeface="Calibri"/>
            </a:endParaRPr>
          </a:p>
        </p:txBody>
      </p:sp>
      <p:pic>
        <p:nvPicPr>
          <p:cNvPr id="2" name="Picture 3" descr="A close up of a antenna&#10;&#10;Description automatically generated">
            <a:extLst>
              <a:ext uri="{FF2B5EF4-FFF2-40B4-BE49-F238E27FC236}">
                <a16:creationId xmlns:a16="http://schemas.microsoft.com/office/drawing/2014/main" id="{CBD6F00D-1C8A-412C-9416-387AF6772B1B}"/>
              </a:ext>
            </a:extLst>
          </p:cNvPr>
          <p:cNvPicPr>
            <a:picLocks noChangeAspect="1"/>
          </p:cNvPicPr>
          <p:nvPr/>
        </p:nvPicPr>
        <p:blipFill>
          <a:blip r:embed="rId3"/>
          <a:stretch>
            <a:fillRect/>
          </a:stretch>
        </p:blipFill>
        <p:spPr>
          <a:xfrm>
            <a:off x="612476" y="3484276"/>
            <a:ext cx="10449465" cy="1470958"/>
          </a:xfrm>
          <a:prstGeom prst="rect">
            <a:avLst/>
          </a:prstGeom>
        </p:spPr>
      </p:pic>
      <p:sp>
        <p:nvSpPr>
          <p:cNvPr id="10" name="TextBox 9">
            <a:extLst>
              <a:ext uri="{FF2B5EF4-FFF2-40B4-BE49-F238E27FC236}">
                <a16:creationId xmlns:a16="http://schemas.microsoft.com/office/drawing/2014/main" id="{45A4E2BA-FE6B-4F89-BDE0-3D3309E1FF9E}"/>
              </a:ext>
            </a:extLst>
          </p:cNvPr>
          <p:cNvSpPr txBox="1"/>
          <p:nvPr/>
        </p:nvSpPr>
        <p:spPr>
          <a:xfrm>
            <a:off x="8591908" y="3200400"/>
            <a:ext cx="8453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cs typeface="Calibri"/>
              </a:rPr>
              <a:t>114</a:t>
            </a:r>
          </a:p>
        </p:txBody>
      </p:sp>
    </p:spTree>
    <p:extLst>
      <p:ext uri="{BB962C8B-B14F-4D97-AF65-F5344CB8AC3E}">
        <p14:creationId xmlns:p14="http://schemas.microsoft.com/office/powerpoint/2010/main" val="1942874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82B15EA9-9013-4690-9B4B-163E1E1C8290}"/>
              </a:ext>
            </a:extLst>
          </p:cNvPr>
          <p:cNvSpPr txBox="1"/>
          <p:nvPr/>
        </p:nvSpPr>
        <p:spPr>
          <a:xfrm>
            <a:off x="4221192" y="655608"/>
            <a:ext cx="7214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Verdana"/>
                <a:ea typeface="Verdana"/>
                <a:cs typeface="Verdana"/>
              </a:rPr>
              <a:t>Number Lines in Disguise</a:t>
            </a:r>
          </a:p>
        </p:txBody>
      </p:sp>
      <p:pic>
        <p:nvPicPr>
          <p:cNvPr id="2" name="Picture 3" descr="A close up of a antenna&#10;&#10;Description automatically generated">
            <a:extLst>
              <a:ext uri="{FF2B5EF4-FFF2-40B4-BE49-F238E27FC236}">
                <a16:creationId xmlns:a16="http://schemas.microsoft.com/office/drawing/2014/main" id="{CBD6F00D-1C8A-412C-9416-387AF6772B1B}"/>
              </a:ext>
            </a:extLst>
          </p:cNvPr>
          <p:cNvPicPr>
            <a:picLocks noChangeAspect="1"/>
          </p:cNvPicPr>
          <p:nvPr/>
        </p:nvPicPr>
        <p:blipFill>
          <a:blip r:embed="rId3"/>
          <a:stretch>
            <a:fillRect/>
          </a:stretch>
        </p:blipFill>
        <p:spPr>
          <a:xfrm>
            <a:off x="612476" y="3484276"/>
            <a:ext cx="10449465" cy="1470958"/>
          </a:xfrm>
          <a:prstGeom prst="rect">
            <a:avLst/>
          </a:prstGeom>
        </p:spPr>
      </p:pic>
      <p:sp>
        <p:nvSpPr>
          <p:cNvPr id="4" name="TextBox 3">
            <a:extLst>
              <a:ext uri="{FF2B5EF4-FFF2-40B4-BE49-F238E27FC236}">
                <a16:creationId xmlns:a16="http://schemas.microsoft.com/office/drawing/2014/main" id="{2D8E8CA6-F926-4798-B8B9-B5E82F784BE7}"/>
              </a:ext>
            </a:extLst>
          </p:cNvPr>
          <p:cNvSpPr txBox="1"/>
          <p:nvPr/>
        </p:nvSpPr>
        <p:spPr>
          <a:xfrm>
            <a:off x="2294625" y="3200401"/>
            <a:ext cx="658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74</a:t>
            </a:r>
            <a:endParaRPr lang="en-GB" sz="3200">
              <a:cs typeface="Calibri"/>
            </a:endParaRPr>
          </a:p>
        </p:txBody>
      </p:sp>
      <p:sp>
        <p:nvSpPr>
          <p:cNvPr id="10" name="TextBox 9">
            <a:extLst>
              <a:ext uri="{FF2B5EF4-FFF2-40B4-BE49-F238E27FC236}">
                <a16:creationId xmlns:a16="http://schemas.microsoft.com/office/drawing/2014/main" id="{45A4E2BA-FE6B-4F89-BDE0-3D3309E1FF9E}"/>
              </a:ext>
            </a:extLst>
          </p:cNvPr>
          <p:cNvSpPr txBox="1"/>
          <p:nvPr/>
        </p:nvSpPr>
        <p:spPr>
          <a:xfrm>
            <a:off x="8591908" y="3200400"/>
            <a:ext cx="8453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cs typeface="Calibri"/>
              </a:rPr>
              <a:t>114</a:t>
            </a:r>
          </a:p>
        </p:txBody>
      </p:sp>
      <p:sp>
        <p:nvSpPr>
          <p:cNvPr id="11" name="TextBox 1">
            <a:extLst>
              <a:ext uri="{FF2B5EF4-FFF2-40B4-BE49-F238E27FC236}">
                <a16:creationId xmlns:a16="http://schemas.microsoft.com/office/drawing/2014/main" id="{4D5E8B31-76EA-46ED-9758-F0EE0AE38CF2}"/>
              </a:ext>
            </a:extLst>
          </p:cNvPr>
          <p:cNvSpPr txBox="1"/>
          <p:nvPr/>
        </p:nvSpPr>
        <p:spPr>
          <a:xfrm>
            <a:off x="1417608" y="5098211"/>
            <a:ext cx="9730595"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Verdana"/>
                <a:cs typeface="Segoe UI"/>
              </a:rPr>
              <a:t>What is the counting pattern? ​</a:t>
            </a:r>
            <a:endParaRPr lang="en-US" sz="2800">
              <a:latin typeface="Verdana"/>
              <a:ea typeface="Verdana"/>
              <a:cs typeface="Segoe UI"/>
            </a:endParaRPr>
          </a:p>
          <a:p>
            <a:r>
              <a:rPr lang="en-US" sz="2800">
                <a:latin typeface="Verdana"/>
                <a:cs typeface="Segoe UI"/>
              </a:rPr>
              <a:t>What numbers are missing? ​</a:t>
            </a:r>
            <a:endParaRPr lang="en-US" sz="2800">
              <a:latin typeface="Verdana"/>
              <a:ea typeface="Verdana"/>
              <a:cs typeface="Segoe UI"/>
            </a:endParaRPr>
          </a:p>
        </p:txBody>
      </p:sp>
    </p:spTree>
    <p:extLst>
      <p:ext uri="{BB962C8B-B14F-4D97-AF65-F5344CB8AC3E}">
        <p14:creationId xmlns:p14="http://schemas.microsoft.com/office/powerpoint/2010/main" val="1140121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82B15EA9-9013-4690-9B4B-163E1E1C8290}"/>
              </a:ext>
            </a:extLst>
          </p:cNvPr>
          <p:cNvSpPr txBox="1"/>
          <p:nvPr/>
        </p:nvSpPr>
        <p:spPr>
          <a:xfrm>
            <a:off x="4221192" y="655608"/>
            <a:ext cx="7214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Verdana"/>
                <a:ea typeface="Verdana"/>
                <a:cs typeface="Verdana"/>
              </a:rPr>
              <a:t>Number Lines in Disguise</a:t>
            </a:r>
          </a:p>
        </p:txBody>
      </p:sp>
      <p:sp>
        <p:nvSpPr>
          <p:cNvPr id="9" name="TextBox 8">
            <a:extLst>
              <a:ext uri="{FF2B5EF4-FFF2-40B4-BE49-F238E27FC236}">
                <a16:creationId xmlns:a16="http://schemas.microsoft.com/office/drawing/2014/main" id="{E481B8E7-7FC2-4F01-AFA5-B96F668CF6A8}"/>
              </a:ext>
            </a:extLst>
          </p:cNvPr>
          <p:cNvSpPr txBox="1"/>
          <p:nvPr/>
        </p:nvSpPr>
        <p:spPr>
          <a:xfrm>
            <a:off x="1417608" y="1662023"/>
            <a:ext cx="100900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Verdana"/>
                <a:ea typeface="Verdana"/>
                <a:cs typeface="Verdana"/>
              </a:rPr>
              <a:t>What do you notice now? What do you wonder now? </a:t>
            </a:r>
            <a:r>
              <a:rPr lang="en-US" sz="2800"/>
              <a:t/>
            </a:r>
            <a:br>
              <a:rPr lang="en-US" sz="2800"/>
            </a:br>
            <a:endParaRPr lang="en-US" sz="2800">
              <a:latin typeface="Verdana"/>
              <a:ea typeface="Verdana"/>
              <a:cs typeface="Verdana"/>
            </a:endParaRPr>
          </a:p>
        </p:txBody>
      </p:sp>
      <p:pic>
        <p:nvPicPr>
          <p:cNvPr id="2" name="Picture 3" descr="A close up of a antenna&#10;&#10;Description automatically generated">
            <a:extLst>
              <a:ext uri="{FF2B5EF4-FFF2-40B4-BE49-F238E27FC236}">
                <a16:creationId xmlns:a16="http://schemas.microsoft.com/office/drawing/2014/main" id="{CBD6F00D-1C8A-412C-9416-387AF6772B1B}"/>
              </a:ext>
            </a:extLst>
          </p:cNvPr>
          <p:cNvPicPr>
            <a:picLocks noChangeAspect="1"/>
          </p:cNvPicPr>
          <p:nvPr/>
        </p:nvPicPr>
        <p:blipFill>
          <a:blip r:embed="rId3"/>
          <a:stretch>
            <a:fillRect/>
          </a:stretch>
        </p:blipFill>
        <p:spPr>
          <a:xfrm>
            <a:off x="612476" y="3484276"/>
            <a:ext cx="10449465" cy="1470958"/>
          </a:xfrm>
          <a:prstGeom prst="rect">
            <a:avLst/>
          </a:prstGeom>
        </p:spPr>
      </p:pic>
      <p:sp>
        <p:nvSpPr>
          <p:cNvPr id="4" name="TextBox 3">
            <a:extLst>
              <a:ext uri="{FF2B5EF4-FFF2-40B4-BE49-F238E27FC236}">
                <a16:creationId xmlns:a16="http://schemas.microsoft.com/office/drawing/2014/main" id="{2D8E8CA6-F926-4798-B8B9-B5E82F784BE7}"/>
              </a:ext>
            </a:extLst>
          </p:cNvPr>
          <p:cNvSpPr txBox="1"/>
          <p:nvPr/>
        </p:nvSpPr>
        <p:spPr>
          <a:xfrm>
            <a:off x="5515153" y="3142892"/>
            <a:ext cx="658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74</a:t>
            </a:r>
            <a:endParaRPr lang="en-GB" sz="3200">
              <a:cs typeface="Calibri"/>
            </a:endParaRPr>
          </a:p>
        </p:txBody>
      </p:sp>
      <p:sp>
        <p:nvSpPr>
          <p:cNvPr id="10" name="TextBox 9">
            <a:extLst>
              <a:ext uri="{FF2B5EF4-FFF2-40B4-BE49-F238E27FC236}">
                <a16:creationId xmlns:a16="http://schemas.microsoft.com/office/drawing/2014/main" id="{45A4E2BA-FE6B-4F89-BDE0-3D3309E1FF9E}"/>
              </a:ext>
            </a:extLst>
          </p:cNvPr>
          <p:cNvSpPr txBox="1"/>
          <p:nvPr/>
        </p:nvSpPr>
        <p:spPr>
          <a:xfrm>
            <a:off x="8591908" y="3200400"/>
            <a:ext cx="8453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cs typeface="Calibri"/>
              </a:rPr>
              <a:t>114</a:t>
            </a:r>
          </a:p>
        </p:txBody>
      </p:sp>
    </p:spTree>
    <p:extLst>
      <p:ext uri="{BB962C8B-B14F-4D97-AF65-F5344CB8AC3E}">
        <p14:creationId xmlns:p14="http://schemas.microsoft.com/office/powerpoint/2010/main" val="567772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724400" y="2464630"/>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2538297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54200" y="432006"/>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TextBox 1">
            <a:extLst>
              <a:ext uri="{FF2B5EF4-FFF2-40B4-BE49-F238E27FC236}">
                <a16:creationId xmlns:a16="http://schemas.microsoft.com/office/drawing/2014/main" id="{106E118B-8C9B-4180-988F-BF47AF4276DA}"/>
              </a:ext>
            </a:extLst>
          </p:cNvPr>
          <p:cNvSpPr txBox="1"/>
          <p:nvPr/>
        </p:nvSpPr>
        <p:spPr>
          <a:xfrm>
            <a:off x="485557" y="1602951"/>
            <a:ext cx="3882019" cy="3046988"/>
          </a:xfrm>
          <a:prstGeom prst="rect">
            <a:avLst/>
          </a:prstGeom>
          <a:noFill/>
        </p:spPr>
        <p:txBody>
          <a:bodyPr wrap="square" lIns="91440" tIns="45720" rIns="91440" bIns="45720" rtlCol="0" anchor="t">
            <a:spAutoFit/>
          </a:bodyPr>
          <a:lstStyle/>
          <a:p>
            <a:r>
              <a:rPr lang="en-CA" sz="3200">
                <a:cs typeface="Calibri"/>
              </a:rPr>
              <a:t>Look at these two number lines. Which number line makes it easier to determine the skip counting pattern?  Why?  </a:t>
            </a:r>
            <a:endParaRPr lang="en-CA">
              <a:cs typeface="Calibri"/>
            </a:endParaRPr>
          </a:p>
        </p:txBody>
      </p:sp>
      <p:pic>
        <p:nvPicPr>
          <p:cNvPr id="5" name="Picture 3" descr="A close up of a antenna&#10;&#10;Description automatically generated">
            <a:extLst>
              <a:ext uri="{FF2B5EF4-FFF2-40B4-BE49-F238E27FC236}">
                <a16:creationId xmlns:a16="http://schemas.microsoft.com/office/drawing/2014/main" id="{1CD3E8D2-E7CE-43E1-9DB3-F2C1940C92F1}"/>
              </a:ext>
            </a:extLst>
          </p:cNvPr>
          <p:cNvPicPr>
            <a:picLocks noChangeAspect="1"/>
          </p:cNvPicPr>
          <p:nvPr/>
        </p:nvPicPr>
        <p:blipFill>
          <a:blip r:embed="rId3"/>
          <a:stretch>
            <a:fillRect/>
          </a:stretch>
        </p:blipFill>
        <p:spPr>
          <a:xfrm>
            <a:off x="4293079" y="1715861"/>
            <a:ext cx="7617126" cy="1068392"/>
          </a:xfrm>
          <a:prstGeom prst="rect">
            <a:avLst/>
          </a:prstGeom>
        </p:spPr>
      </p:pic>
      <p:pic>
        <p:nvPicPr>
          <p:cNvPr id="9" name="Picture 3" descr="A close up of a antenna&#10;&#10;Description automatically generated">
            <a:extLst>
              <a:ext uri="{FF2B5EF4-FFF2-40B4-BE49-F238E27FC236}">
                <a16:creationId xmlns:a16="http://schemas.microsoft.com/office/drawing/2014/main" id="{BD0F7C42-8D67-4DC3-B94C-F19F722EBB2A}"/>
              </a:ext>
            </a:extLst>
          </p:cNvPr>
          <p:cNvPicPr>
            <a:picLocks noChangeAspect="1"/>
          </p:cNvPicPr>
          <p:nvPr/>
        </p:nvPicPr>
        <p:blipFill>
          <a:blip r:embed="rId3"/>
          <a:stretch>
            <a:fillRect/>
          </a:stretch>
        </p:blipFill>
        <p:spPr>
          <a:xfrm>
            <a:off x="4364966" y="3973106"/>
            <a:ext cx="7617126" cy="1068392"/>
          </a:xfrm>
          <a:prstGeom prst="rect">
            <a:avLst/>
          </a:prstGeom>
        </p:spPr>
      </p:pic>
      <p:sp>
        <p:nvSpPr>
          <p:cNvPr id="8" name="TextBox 7">
            <a:extLst>
              <a:ext uri="{FF2B5EF4-FFF2-40B4-BE49-F238E27FC236}">
                <a16:creationId xmlns:a16="http://schemas.microsoft.com/office/drawing/2014/main" id="{9360F88B-71A2-473F-9304-6FE65F7E5B0E}"/>
              </a:ext>
            </a:extLst>
          </p:cNvPr>
          <p:cNvSpPr txBox="1"/>
          <p:nvPr/>
        </p:nvSpPr>
        <p:spPr>
          <a:xfrm>
            <a:off x="5442369" y="1229803"/>
            <a:ext cx="10466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35</a:t>
            </a:r>
            <a:endParaRPr lang="en-US" sz="3200"/>
          </a:p>
        </p:txBody>
      </p:sp>
      <p:sp>
        <p:nvSpPr>
          <p:cNvPr id="13" name="TextBox 12">
            <a:extLst>
              <a:ext uri="{FF2B5EF4-FFF2-40B4-BE49-F238E27FC236}">
                <a16:creationId xmlns:a16="http://schemas.microsoft.com/office/drawing/2014/main" id="{88F9D69D-0798-4162-8C1F-66C3B33688ED}"/>
              </a:ext>
            </a:extLst>
          </p:cNvPr>
          <p:cNvSpPr txBox="1"/>
          <p:nvPr/>
        </p:nvSpPr>
        <p:spPr>
          <a:xfrm>
            <a:off x="10143765" y="1316066"/>
            <a:ext cx="10466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75</a:t>
            </a:r>
            <a:endParaRPr lang="en-US" sz="3200"/>
          </a:p>
        </p:txBody>
      </p:sp>
      <p:sp>
        <p:nvSpPr>
          <p:cNvPr id="14" name="TextBox 13">
            <a:extLst>
              <a:ext uri="{FF2B5EF4-FFF2-40B4-BE49-F238E27FC236}">
                <a16:creationId xmlns:a16="http://schemas.microsoft.com/office/drawing/2014/main" id="{A0338135-4946-44AF-BF7B-084E0C09B98C}"/>
              </a:ext>
            </a:extLst>
          </p:cNvPr>
          <p:cNvSpPr txBox="1"/>
          <p:nvPr/>
        </p:nvSpPr>
        <p:spPr>
          <a:xfrm>
            <a:off x="5528633" y="3630822"/>
            <a:ext cx="10466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35</a:t>
            </a:r>
            <a:endParaRPr lang="en-US" sz="3200"/>
          </a:p>
        </p:txBody>
      </p:sp>
      <p:sp>
        <p:nvSpPr>
          <p:cNvPr id="15" name="TextBox 14">
            <a:extLst>
              <a:ext uri="{FF2B5EF4-FFF2-40B4-BE49-F238E27FC236}">
                <a16:creationId xmlns:a16="http://schemas.microsoft.com/office/drawing/2014/main" id="{BB75748E-EFCF-4D34-B4CF-3C5ED3E35539}"/>
              </a:ext>
            </a:extLst>
          </p:cNvPr>
          <p:cNvSpPr txBox="1"/>
          <p:nvPr/>
        </p:nvSpPr>
        <p:spPr>
          <a:xfrm>
            <a:off x="6721953" y="3630821"/>
            <a:ext cx="10466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75</a:t>
            </a:r>
            <a:endParaRPr lang="en-US" sz="3200"/>
          </a:p>
        </p:txBody>
      </p:sp>
    </p:spTree>
    <p:extLst>
      <p:ext uri="{BB962C8B-B14F-4D97-AF65-F5344CB8AC3E}">
        <p14:creationId xmlns:p14="http://schemas.microsoft.com/office/powerpoint/2010/main" val="1208366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143001" y="1564131"/>
            <a:ext cx="10472738" cy="2965364"/>
          </a:xfrm>
          <a:prstGeom prst="rect">
            <a:avLst/>
          </a:prstGeom>
          <a:noFill/>
        </p:spPr>
        <p:txBody>
          <a:bodyPr wrap="square">
            <a:spAutoFit/>
          </a:bodyPr>
          <a:lstStyle/>
          <a:p>
            <a:pPr marL="457200" indent="-457200">
              <a:buFont typeface="Arial" panose="020B0604020202020204" pitchFamily="34" charset="0"/>
              <a:buChar char="•"/>
            </a:pPr>
            <a:r>
              <a:rPr lang="en-US" sz="2667">
                <a:solidFill>
                  <a:schemeClr val="tx2"/>
                </a:solidFill>
              </a:rPr>
              <a:t>Anchored in inquiry</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Open ended questions, student centered, student choice</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Low floor, high ceiling</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Multiple ways to show understanding</a:t>
            </a: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48019" y="862899"/>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Guiding Concepts</a:t>
            </a:r>
          </a:p>
        </p:txBody>
      </p:sp>
    </p:spTree>
    <p:extLst>
      <p:ext uri="{BB962C8B-B14F-4D97-AF65-F5344CB8AC3E}">
        <p14:creationId xmlns:p14="http://schemas.microsoft.com/office/powerpoint/2010/main" val="2779247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day.</a:t>
            </a:r>
            <a:endParaRPr lang="en-US"/>
          </a:p>
        </p:txBody>
      </p:sp>
      <p:sp>
        <p:nvSpPr>
          <p:cNvPr id="6" name="TextBox 5">
            <a:extLst>
              <a:ext uri="{FF2B5EF4-FFF2-40B4-BE49-F238E27FC236}">
                <a16:creationId xmlns:a16="http://schemas.microsoft.com/office/drawing/2014/main" id="{4E2F3D2A-B0DE-42C7-A379-E17832ADEF2E}"/>
              </a:ext>
            </a:extLst>
          </p:cNvPr>
          <p:cNvSpPr txBox="1"/>
          <p:nvPr/>
        </p:nvSpPr>
        <p:spPr>
          <a:xfrm>
            <a:off x="4724400" y="2559098"/>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Tree>
    <p:extLst>
      <p:ext uri="{BB962C8B-B14F-4D97-AF65-F5344CB8AC3E}">
        <p14:creationId xmlns:p14="http://schemas.microsoft.com/office/powerpoint/2010/main" val="2477295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5" name="Flowchart: Off-page Connector 24">
            <a:extLst>
              <a:ext uri="{FF2B5EF4-FFF2-40B4-BE49-F238E27FC236}">
                <a16:creationId xmlns:a16="http://schemas.microsoft.com/office/drawing/2014/main" id="{D7DCB530-229C-43EB-BF1D-9C915DA3E250}"/>
              </a:ext>
            </a:extLst>
          </p:cNvPr>
          <p:cNvSpPr/>
          <p:nvPr/>
        </p:nvSpPr>
        <p:spPr>
          <a:xfrm rot="5400000">
            <a:off x="9506221" y="4006884"/>
            <a:ext cx="1250830" cy="3191772"/>
          </a:xfrm>
          <a:prstGeom prst="flowChartOffpage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247" y="2700816"/>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 Diagonal Corner Rectangle 23">
            <a:extLst>
              <a:ext uri="{FF2B5EF4-FFF2-40B4-BE49-F238E27FC236}">
                <a16:creationId xmlns:a16="http://schemas.microsoft.com/office/drawing/2014/main" id="{F50EAA7C-399D-824D-BF84-A8D7C4CA9023}"/>
              </a:ext>
            </a:extLst>
          </p:cNvPr>
          <p:cNvSpPr/>
          <p:nvPr/>
        </p:nvSpPr>
        <p:spPr>
          <a:xfrm>
            <a:off x="8466" y="169329"/>
            <a:ext cx="2846000" cy="779773"/>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2</a:t>
            </a:r>
          </a:p>
        </p:txBody>
      </p:sp>
      <p:sp>
        <p:nvSpPr>
          <p:cNvPr id="19" name="Rectangle 18">
            <a:extLst>
              <a:ext uri="{FF2B5EF4-FFF2-40B4-BE49-F238E27FC236}">
                <a16:creationId xmlns:a16="http://schemas.microsoft.com/office/drawing/2014/main" id="{9171311C-B1E6-8540-A0A5-92BE7AD0BFA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3" name="Rectangle 22">
            <a:extLst>
              <a:ext uri="{FF2B5EF4-FFF2-40B4-BE49-F238E27FC236}">
                <a16:creationId xmlns:a16="http://schemas.microsoft.com/office/drawing/2014/main" id="{A6791C5D-A6F7-1849-A4DC-5A98ACA6B945}"/>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6" name="Rectangle 25">
            <a:extLst>
              <a:ext uri="{FF2B5EF4-FFF2-40B4-BE49-F238E27FC236}">
                <a16:creationId xmlns:a16="http://schemas.microsoft.com/office/drawing/2014/main" id="{EE66E293-EB61-F441-A847-23A16BAFAD9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18">
            <a:extLst>
              <a:ext uri="{FF2B5EF4-FFF2-40B4-BE49-F238E27FC236}">
                <a16:creationId xmlns:a16="http://schemas.microsoft.com/office/drawing/2014/main" id="{2BDE5187-6C23-4555-ABAB-C14237470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7849" y="4278337"/>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9EDEC1-80CC-48F8-AB49-9D6C6E055090}"/>
              </a:ext>
            </a:extLst>
          </p:cNvPr>
          <p:cNvSpPr txBox="1"/>
          <p:nvPr/>
        </p:nvSpPr>
        <p:spPr>
          <a:xfrm>
            <a:off x="9756475" y="2697192"/>
            <a:ext cx="1751163"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bg2">
                    <a:lumMod val="25000"/>
                  </a:schemeClr>
                </a:solidFill>
                <a:cs typeface="Calibri"/>
              </a:rPr>
              <a:t>Write It,</a:t>
            </a:r>
          </a:p>
          <a:p>
            <a:r>
              <a:rPr lang="en-US" sz="2600">
                <a:solidFill>
                  <a:schemeClr val="bg2">
                    <a:lumMod val="25000"/>
                  </a:schemeClr>
                </a:solidFill>
                <a:cs typeface="Calibri"/>
              </a:rPr>
              <a:t>and</a:t>
            </a:r>
          </a:p>
          <a:p>
            <a:endParaRPr lang="en-US" sz="2600">
              <a:solidFill>
                <a:schemeClr val="bg2">
                  <a:lumMod val="25000"/>
                </a:schemeClr>
              </a:solidFill>
              <a:cs typeface="Calibri"/>
            </a:endParaRPr>
          </a:p>
          <a:p>
            <a:endParaRPr lang="en-US" sz="2600">
              <a:solidFill>
                <a:schemeClr val="bg2">
                  <a:lumMod val="25000"/>
                </a:schemeClr>
              </a:solidFill>
              <a:cs typeface="Calibri"/>
            </a:endParaRPr>
          </a:p>
          <a:p>
            <a:r>
              <a:rPr lang="en-US" sz="2600">
                <a:solidFill>
                  <a:schemeClr val="bg2">
                    <a:lumMod val="25000"/>
                  </a:schemeClr>
                </a:solidFill>
                <a:cs typeface="Calibri"/>
              </a:rPr>
              <a:t>Record It</a:t>
            </a:r>
          </a:p>
        </p:txBody>
      </p:sp>
      <p:sp>
        <p:nvSpPr>
          <p:cNvPr id="9" name="TextBox 8">
            <a:extLst>
              <a:ext uri="{FF2B5EF4-FFF2-40B4-BE49-F238E27FC236}">
                <a16:creationId xmlns:a16="http://schemas.microsoft.com/office/drawing/2014/main" id="{279DD650-F250-40D3-AB26-C4EC77EEECD5}"/>
              </a:ext>
            </a:extLst>
          </p:cNvPr>
          <p:cNvSpPr txBox="1"/>
          <p:nvPr/>
        </p:nvSpPr>
        <p:spPr>
          <a:xfrm>
            <a:off x="698740" y="2165230"/>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2">
                    <a:lumMod val="25000"/>
                  </a:schemeClr>
                </a:solidFill>
                <a:latin typeface="Bradley Hand"/>
              </a:rPr>
              <a:t>Choral </a:t>
            </a:r>
            <a:endParaRPr lang="en-US" sz="4000">
              <a:solidFill>
                <a:schemeClr val="bg2">
                  <a:lumMod val="25000"/>
                </a:schemeClr>
              </a:solidFill>
              <a:latin typeface="Calibri" panose="020F0502020204030204"/>
              <a:cs typeface="Calibri"/>
            </a:endParaRPr>
          </a:p>
          <a:p>
            <a:pPr algn="ctr"/>
            <a:r>
              <a:rPr lang="en-US" sz="4000">
                <a:solidFill>
                  <a:schemeClr val="bg2">
                    <a:lumMod val="25000"/>
                  </a:schemeClr>
                </a:solidFill>
                <a:latin typeface="Bradley Hand"/>
              </a:rPr>
              <a:t>Count in a Circle​</a:t>
            </a:r>
            <a:endParaRPr lang="en-US" sz="4000">
              <a:solidFill>
                <a:schemeClr val="bg2">
                  <a:lumMod val="25000"/>
                </a:schemeClr>
              </a:solidFill>
              <a:cs typeface="Calibri"/>
            </a:endParaRPr>
          </a:p>
        </p:txBody>
      </p:sp>
      <p:pic>
        <p:nvPicPr>
          <p:cNvPr id="11" name="Picture 11" descr="A picture containing chart&#10;&#10;Description automatically generated">
            <a:extLst>
              <a:ext uri="{FF2B5EF4-FFF2-40B4-BE49-F238E27FC236}">
                <a16:creationId xmlns:a16="http://schemas.microsoft.com/office/drawing/2014/main" id="{0914F5C0-217F-4B94-8ABF-5EE5F2498D9E}"/>
              </a:ext>
            </a:extLst>
          </p:cNvPr>
          <p:cNvPicPr>
            <a:picLocks noChangeAspect="1"/>
          </p:cNvPicPr>
          <p:nvPr/>
        </p:nvPicPr>
        <p:blipFill>
          <a:blip r:embed="rId5"/>
          <a:stretch>
            <a:fillRect/>
          </a:stretch>
        </p:blipFill>
        <p:spPr>
          <a:xfrm>
            <a:off x="828137" y="4148392"/>
            <a:ext cx="2484408" cy="2213065"/>
          </a:xfrm>
          <a:prstGeom prst="rect">
            <a:avLst/>
          </a:prstGeom>
        </p:spPr>
      </p:pic>
      <p:sp>
        <p:nvSpPr>
          <p:cNvPr id="27" name="Flowchart: Off-page Connector 26">
            <a:extLst>
              <a:ext uri="{FF2B5EF4-FFF2-40B4-BE49-F238E27FC236}">
                <a16:creationId xmlns:a16="http://schemas.microsoft.com/office/drawing/2014/main" id="{09BB030E-5709-4371-ACEA-BD8776173878}"/>
              </a:ext>
            </a:extLst>
          </p:cNvPr>
          <p:cNvSpPr/>
          <p:nvPr/>
        </p:nvSpPr>
        <p:spPr>
          <a:xfrm rot="5400000">
            <a:off x="5538069" y="2252845"/>
            <a:ext cx="1250830" cy="3191772"/>
          </a:xfrm>
          <a:prstGeom prst="flowChartOffpage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824A672-D7BC-451B-8EF1-154C6F538672}"/>
              </a:ext>
            </a:extLst>
          </p:cNvPr>
          <p:cNvSpPr txBox="1"/>
          <p:nvPr/>
        </p:nvSpPr>
        <p:spPr>
          <a:xfrm>
            <a:off x="9181380" y="5055079"/>
            <a:ext cx="215372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rPr>
              <a:t>Great Estimations</a:t>
            </a:r>
            <a:endParaRPr lang="en-US" sz="3200">
              <a:solidFill>
                <a:schemeClr val="bg1"/>
              </a:solidFill>
              <a:cs typeface="Calibri"/>
            </a:endParaRPr>
          </a:p>
        </p:txBody>
      </p:sp>
      <p:sp>
        <p:nvSpPr>
          <p:cNvPr id="6" name="TextBox 5">
            <a:extLst>
              <a:ext uri="{FF2B5EF4-FFF2-40B4-BE49-F238E27FC236}">
                <a16:creationId xmlns:a16="http://schemas.microsoft.com/office/drawing/2014/main" id="{8395FDBA-8701-4B63-B6F5-B95DE26832B9}"/>
              </a:ext>
            </a:extLst>
          </p:cNvPr>
          <p:cNvSpPr txBox="1"/>
          <p:nvPr/>
        </p:nvSpPr>
        <p:spPr>
          <a:xfrm>
            <a:off x="5169200" y="3357652"/>
            <a:ext cx="26713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rPr>
              <a:t>Benchmarks on a Number Line</a:t>
            </a:r>
            <a:endParaRPr lang="en-US" sz="2800">
              <a:solidFill>
                <a:schemeClr val="bg1"/>
              </a:solidFill>
              <a:cs typeface="Calibri"/>
            </a:endParaRPr>
          </a:p>
        </p:txBody>
      </p:sp>
    </p:spTree>
    <p:extLst>
      <p:ext uri="{BB962C8B-B14F-4D97-AF65-F5344CB8AC3E}">
        <p14:creationId xmlns:p14="http://schemas.microsoft.com/office/powerpoint/2010/main" val="3814469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153F75B1-959B-4A1E-B1D8-97FC52C4DF3F}"/>
              </a:ext>
            </a:extLst>
          </p:cNvPr>
          <p:cNvSpPr txBox="1"/>
          <p:nvPr/>
        </p:nvSpPr>
        <p:spPr>
          <a:xfrm>
            <a:off x="253042" y="1173192"/>
            <a:ext cx="98456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cs typeface="Calibri"/>
              </a:rPr>
              <a:t>We are going to count by 10s.</a:t>
            </a:r>
          </a:p>
          <a:p>
            <a:r>
              <a:rPr lang="en-US" sz="3200">
                <a:solidFill>
                  <a:schemeClr val="tx1">
                    <a:lumMod val="75000"/>
                    <a:lumOff val="25000"/>
                  </a:schemeClr>
                </a:solidFill>
              </a:rPr>
              <a:t>We will start at 0 and stop at 110. </a:t>
            </a:r>
            <a:endParaRPr lang="en-US" sz="3200">
              <a:solidFill>
                <a:schemeClr val="tx1">
                  <a:lumMod val="75000"/>
                  <a:lumOff val="25000"/>
                </a:schemeClr>
              </a:solidFill>
              <a:cs typeface="Calibri"/>
            </a:endParaRPr>
          </a:p>
        </p:txBody>
      </p:sp>
      <p:pic>
        <p:nvPicPr>
          <p:cNvPr id="6" name="Picture 11" descr="A picture containing chart&#10;&#10;Description automatically generated">
            <a:extLst>
              <a:ext uri="{FF2B5EF4-FFF2-40B4-BE49-F238E27FC236}">
                <a16:creationId xmlns:a16="http://schemas.microsoft.com/office/drawing/2014/main" id="{E36C546A-512E-4A2E-BBF1-B8655CD99631}"/>
              </a:ext>
            </a:extLst>
          </p:cNvPr>
          <p:cNvPicPr>
            <a:picLocks noChangeAspect="1"/>
          </p:cNvPicPr>
          <p:nvPr/>
        </p:nvPicPr>
        <p:blipFill>
          <a:blip r:embed="rId3"/>
          <a:stretch>
            <a:fillRect/>
          </a:stretch>
        </p:blipFill>
        <p:spPr>
          <a:xfrm>
            <a:off x="9799608" y="439033"/>
            <a:ext cx="2081842" cy="1853632"/>
          </a:xfrm>
          <a:prstGeom prst="rect">
            <a:avLst/>
          </a:prstGeom>
        </p:spPr>
      </p:pic>
      <p:pic>
        <p:nvPicPr>
          <p:cNvPr id="9" name="Picture 9" descr="Chart, shape, pie chart&#10;&#10;Description automatically generated">
            <a:extLst>
              <a:ext uri="{FF2B5EF4-FFF2-40B4-BE49-F238E27FC236}">
                <a16:creationId xmlns:a16="http://schemas.microsoft.com/office/drawing/2014/main" id="{3C379CA0-AB9B-4F61-B638-7427977490F4}"/>
              </a:ext>
            </a:extLst>
          </p:cNvPr>
          <p:cNvPicPr>
            <a:picLocks noChangeAspect="1"/>
          </p:cNvPicPr>
          <p:nvPr/>
        </p:nvPicPr>
        <p:blipFill>
          <a:blip r:embed="rId4"/>
          <a:stretch>
            <a:fillRect/>
          </a:stretch>
        </p:blipFill>
        <p:spPr>
          <a:xfrm>
            <a:off x="2884099" y="2359156"/>
            <a:ext cx="4425350" cy="4224406"/>
          </a:xfrm>
          <a:prstGeom prst="rect">
            <a:avLst/>
          </a:prstGeom>
        </p:spPr>
      </p:pic>
      <p:sp>
        <p:nvSpPr>
          <p:cNvPr id="18" name="TextBox 17">
            <a:extLst>
              <a:ext uri="{FF2B5EF4-FFF2-40B4-BE49-F238E27FC236}">
                <a16:creationId xmlns:a16="http://schemas.microsoft.com/office/drawing/2014/main" id="{85D11246-8023-46E9-BD23-6C23F8AD1C3F}"/>
              </a:ext>
            </a:extLst>
          </p:cNvPr>
          <p:cNvSpPr txBox="1"/>
          <p:nvPr/>
        </p:nvSpPr>
        <p:spPr>
          <a:xfrm rot="2589002">
            <a:off x="5328988" y="5155362"/>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9" name="TextBox 18">
            <a:extLst>
              <a:ext uri="{FF2B5EF4-FFF2-40B4-BE49-F238E27FC236}">
                <a16:creationId xmlns:a16="http://schemas.microsoft.com/office/drawing/2014/main" id="{ECE7A866-7163-4BE6-8CB9-EBC27A790D79}"/>
              </a:ext>
            </a:extLst>
          </p:cNvPr>
          <p:cNvSpPr txBox="1"/>
          <p:nvPr/>
        </p:nvSpPr>
        <p:spPr>
          <a:xfrm rot="19080000">
            <a:off x="5282794" y="3264435"/>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0" name="TextBox 19">
            <a:extLst>
              <a:ext uri="{FF2B5EF4-FFF2-40B4-BE49-F238E27FC236}">
                <a16:creationId xmlns:a16="http://schemas.microsoft.com/office/drawing/2014/main" id="{12F80F7C-57C0-4F6B-A3E3-5E8803A6469B}"/>
              </a:ext>
            </a:extLst>
          </p:cNvPr>
          <p:cNvSpPr txBox="1"/>
          <p:nvPr/>
        </p:nvSpPr>
        <p:spPr>
          <a:xfrm rot="17055036">
            <a:off x="4655913" y="2988846"/>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1" name="TextBox 20">
            <a:extLst>
              <a:ext uri="{FF2B5EF4-FFF2-40B4-BE49-F238E27FC236}">
                <a16:creationId xmlns:a16="http://schemas.microsoft.com/office/drawing/2014/main" id="{DEC4365B-341D-40DF-90BA-4412EBB4EDD8}"/>
              </a:ext>
            </a:extLst>
          </p:cNvPr>
          <p:cNvSpPr txBox="1"/>
          <p:nvPr/>
        </p:nvSpPr>
        <p:spPr>
          <a:xfrm rot="1200000">
            <a:off x="5610143" y="4553713"/>
            <a:ext cx="13773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3" name="TextBox 22">
            <a:extLst>
              <a:ext uri="{FF2B5EF4-FFF2-40B4-BE49-F238E27FC236}">
                <a16:creationId xmlns:a16="http://schemas.microsoft.com/office/drawing/2014/main" id="{5E6FFE4B-98E5-4085-9329-81905E075004}"/>
              </a:ext>
            </a:extLst>
          </p:cNvPr>
          <p:cNvSpPr txBox="1"/>
          <p:nvPr/>
        </p:nvSpPr>
        <p:spPr>
          <a:xfrm rot="20640000">
            <a:off x="5575573" y="3845590"/>
            <a:ext cx="14061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1" name="TextBox 10">
            <a:extLst>
              <a:ext uri="{FF2B5EF4-FFF2-40B4-BE49-F238E27FC236}">
                <a16:creationId xmlns:a16="http://schemas.microsoft.com/office/drawing/2014/main" id="{00EF76FE-F59E-418B-B69C-52ED6BEBC1D5}"/>
              </a:ext>
            </a:extLst>
          </p:cNvPr>
          <p:cNvSpPr txBox="1"/>
          <p:nvPr/>
        </p:nvSpPr>
        <p:spPr>
          <a:xfrm>
            <a:off x="5599621" y="2034037"/>
            <a:ext cx="629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0</a:t>
            </a:r>
            <a:endParaRPr lang="en-US" sz="3600">
              <a:cs typeface="Calibri"/>
            </a:endParaRPr>
          </a:p>
        </p:txBody>
      </p:sp>
      <p:sp>
        <p:nvSpPr>
          <p:cNvPr id="14" name="TextBox 13">
            <a:extLst>
              <a:ext uri="{FF2B5EF4-FFF2-40B4-BE49-F238E27FC236}">
                <a16:creationId xmlns:a16="http://schemas.microsoft.com/office/drawing/2014/main" id="{4E5EAB26-A528-4C9F-ACAE-49274E4578BB}"/>
              </a:ext>
            </a:extLst>
          </p:cNvPr>
          <p:cNvSpPr txBox="1"/>
          <p:nvPr/>
        </p:nvSpPr>
        <p:spPr>
          <a:xfrm rot="16813900">
            <a:off x="4014608" y="5429397"/>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5" name="TextBox 14">
            <a:extLst>
              <a:ext uri="{FF2B5EF4-FFF2-40B4-BE49-F238E27FC236}">
                <a16:creationId xmlns:a16="http://schemas.microsoft.com/office/drawing/2014/main" id="{AD7A12D8-206C-474C-B565-52FE5854741A}"/>
              </a:ext>
            </a:extLst>
          </p:cNvPr>
          <p:cNvSpPr txBox="1"/>
          <p:nvPr/>
        </p:nvSpPr>
        <p:spPr>
          <a:xfrm rot="4634641">
            <a:off x="4699134" y="5500142"/>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Insert Name</a:t>
            </a:r>
          </a:p>
        </p:txBody>
      </p:sp>
      <p:sp>
        <p:nvSpPr>
          <p:cNvPr id="16" name="TextBox 15">
            <a:extLst>
              <a:ext uri="{FF2B5EF4-FFF2-40B4-BE49-F238E27FC236}">
                <a16:creationId xmlns:a16="http://schemas.microsoft.com/office/drawing/2014/main" id="{6B1A0853-AC0F-4AF4-9EED-91C04B900D63}"/>
              </a:ext>
            </a:extLst>
          </p:cNvPr>
          <p:cNvSpPr txBox="1"/>
          <p:nvPr/>
        </p:nvSpPr>
        <p:spPr>
          <a:xfrm rot="19070889">
            <a:off x="3456712" y="5099951"/>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7" name="TextBox 16">
            <a:extLst>
              <a:ext uri="{FF2B5EF4-FFF2-40B4-BE49-F238E27FC236}">
                <a16:creationId xmlns:a16="http://schemas.microsoft.com/office/drawing/2014/main" id="{D9F11637-E812-4EEC-80A4-447740BF2FDC}"/>
              </a:ext>
            </a:extLst>
          </p:cNvPr>
          <p:cNvSpPr txBox="1"/>
          <p:nvPr/>
        </p:nvSpPr>
        <p:spPr>
          <a:xfrm rot="20761378">
            <a:off x="3121653" y="4519638"/>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4" name="TextBox 23">
            <a:extLst>
              <a:ext uri="{FF2B5EF4-FFF2-40B4-BE49-F238E27FC236}">
                <a16:creationId xmlns:a16="http://schemas.microsoft.com/office/drawing/2014/main" id="{B492D413-C03E-4314-B615-8E67BE23C1BA}"/>
              </a:ext>
            </a:extLst>
          </p:cNvPr>
          <p:cNvSpPr txBox="1"/>
          <p:nvPr/>
        </p:nvSpPr>
        <p:spPr>
          <a:xfrm rot="1041005">
            <a:off x="3144055" y="3841265"/>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5" name="TextBox 24">
            <a:extLst>
              <a:ext uri="{FF2B5EF4-FFF2-40B4-BE49-F238E27FC236}">
                <a16:creationId xmlns:a16="http://schemas.microsoft.com/office/drawing/2014/main" id="{98648916-901B-4E9D-BD50-FB683C03DC7A}"/>
              </a:ext>
            </a:extLst>
          </p:cNvPr>
          <p:cNvSpPr txBox="1"/>
          <p:nvPr/>
        </p:nvSpPr>
        <p:spPr>
          <a:xfrm rot="2650392">
            <a:off x="3507400" y="3378374"/>
            <a:ext cx="1449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6" name="TextBox 25">
            <a:extLst>
              <a:ext uri="{FF2B5EF4-FFF2-40B4-BE49-F238E27FC236}">
                <a16:creationId xmlns:a16="http://schemas.microsoft.com/office/drawing/2014/main" id="{1125AE29-54C2-405A-9CB1-8B76265DF20E}"/>
              </a:ext>
            </a:extLst>
          </p:cNvPr>
          <p:cNvSpPr txBox="1"/>
          <p:nvPr/>
        </p:nvSpPr>
        <p:spPr>
          <a:xfrm rot="15552872">
            <a:off x="3999582" y="2976315"/>
            <a:ext cx="1449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 name="TextBox 1">
            <a:extLst>
              <a:ext uri="{FF2B5EF4-FFF2-40B4-BE49-F238E27FC236}">
                <a16:creationId xmlns:a16="http://schemas.microsoft.com/office/drawing/2014/main" id="{F1AD8A62-B5C7-439A-8EA7-6FB61E7C52E7}"/>
              </a:ext>
            </a:extLst>
          </p:cNvPr>
          <p:cNvSpPr txBox="1"/>
          <p:nvPr/>
        </p:nvSpPr>
        <p:spPr>
          <a:xfrm>
            <a:off x="7366475" y="4888195"/>
            <a:ext cx="42387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tx1">
                    <a:lumMod val="75000"/>
                    <a:lumOff val="25000"/>
                  </a:schemeClr>
                </a:solidFill>
              </a:rPr>
              <a:t>Who do you think will say 110?</a:t>
            </a:r>
            <a:r>
              <a:rPr lang="en-US" sz="3200">
                <a:solidFill>
                  <a:schemeClr val="tx1">
                    <a:lumMod val="75000"/>
                    <a:lumOff val="25000"/>
                  </a:schemeClr>
                </a:solidFill>
                <a:cs typeface="Calibri"/>
              </a:rPr>
              <a:t>​</a:t>
            </a:r>
          </a:p>
        </p:txBody>
      </p:sp>
    </p:spTree>
    <p:extLst>
      <p:ext uri="{BB962C8B-B14F-4D97-AF65-F5344CB8AC3E}">
        <p14:creationId xmlns:p14="http://schemas.microsoft.com/office/powerpoint/2010/main" val="3772267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153F75B1-959B-4A1E-B1D8-97FC52C4DF3F}"/>
              </a:ext>
            </a:extLst>
          </p:cNvPr>
          <p:cNvSpPr txBox="1"/>
          <p:nvPr/>
        </p:nvSpPr>
        <p:spPr>
          <a:xfrm>
            <a:off x="253042" y="1173192"/>
            <a:ext cx="98456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ea typeface="+mn-lt"/>
                <a:cs typeface="+mn-lt"/>
              </a:rPr>
              <a:t>Count by 10s.</a:t>
            </a:r>
            <a:endParaRPr lang="en-US" sz="3200">
              <a:solidFill>
                <a:schemeClr val="tx1">
                  <a:lumMod val="75000"/>
                  <a:lumOff val="25000"/>
                </a:schemeClr>
              </a:solidFill>
              <a:cs typeface="Calibri"/>
            </a:endParaRPr>
          </a:p>
          <a:p>
            <a:r>
              <a:rPr lang="en-US" sz="3200">
                <a:solidFill>
                  <a:schemeClr val="tx1">
                    <a:lumMod val="75000"/>
                    <a:lumOff val="25000"/>
                  </a:schemeClr>
                </a:solidFill>
              </a:rPr>
              <a:t>Start at 0 and stop at 110. </a:t>
            </a:r>
            <a:endParaRPr lang="en-US" sz="3200">
              <a:solidFill>
                <a:schemeClr val="tx1">
                  <a:lumMod val="75000"/>
                  <a:lumOff val="25000"/>
                </a:schemeClr>
              </a:solidFill>
              <a:cs typeface="Calibri"/>
            </a:endParaRPr>
          </a:p>
        </p:txBody>
      </p:sp>
      <p:pic>
        <p:nvPicPr>
          <p:cNvPr id="6" name="Picture 11" descr="A picture containing chart&#10;&#10;Description automatically generated">
            <a:extLst>
              <a:ext uri="{FF2B5EF4-FFF2-40B4-BE49-F238E27FC236}">
                <a16:creationId xmlns:a16="http://schemas.microsoft.com/office/drawing/2014/main" id="{E36C546A-512E-4A2E-BBF1-B8655CD99631}"/>
              </a:ext>
            </a:extLst>
          </p:cNvPr>
          <p:cNvPicPr>
            <a:picLocks noChangeAspect="1"/>
          </p:cNvPicPr>
          <p:nvPr/>
        </p:nvPicPr>
        <p:blipFill>
          <a:blip r:embed="rId3"/>
          <a:stretch>
            <a:fillRect/>
          </a:stretch>
        </p:blipFill>
        <p:spPr>
          <a:xfrm>
            <a:off x="9799608" y="439033"/>
            <a:ext cx="2081842" cy="1853632"/>
          </a:xfrm>
          <a:prstGeom prst="rect">
            <a:avLst/>
          </a:prstGeom>
        </p:spPr>
      </p:pic>
      <p:pic>
        <p:nvPicPr>
          <p:cNvPr id="2" name="Picture 3" descr="Chart, pie chart&#10;&#10;Description automatically generated">
            <a:extLst>
              <a:ext uri="{FF2B5EF4-FFF2-40B4-BE49-F238E27FC236}">
                <a16:creationId xmlns:a16="http://schemas.microsoft.com/office/drawing/2014/main" id="{21346A54-1B63-4F27-A91F-1A5E6AFEE4C7}"/>
              </a:ext>
            </a:extLst>
          </p:cNvPr>
          <p:cNvPicPr>
            <a:picLocks noChangeAspect="1"/>
          </p:cNvPicPr>
          <p:nvPr/>
        </p:nvPicPr>
        <p:blipFill>
          <a:blip r:embed="rId4"/>
          <a:stretch>
            <a:fillRect/>
          </a:stretch>
        </p:blipFill>
        <p:spPr>
          <a:xfrm>
            <a:off x="477148" y="2142226"/>
            <a:ext cx="4465967" cy="4270075"/>
          </a:xfrm>
          <a:prstGeom prst="rect">
            <a:avLst/>
          </a:prstGeom>
        </p:spPr>
      </p:pic>
      <p:sp>
        <p:nvSpPr>
          <p:cNvPr id="7" name="TextBox 6">
            <a:extLst>
              <a:ext uri="{FF2B5EF4-FFF2-40B4-BE49-F238E27FC236}">
                <a16:creationId xmlns:a16="http://schemas.microsoft.com/office/drawing/2014/main" id="{AEC77699-C41F-4330-9BF1-860BFC833646}"/>
              </a:ext>
            </a:extLst>
          </p:cNvPr>
          <p:cNvSpPr txBox="1"/>
          <p:nvPr/>
        </p:nvSpPr>
        <p:spPr>
          <a:xfrm>
            <a:off x="4953539" y="2423124"/>
            <a:ext cx="68551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rPr>
              <a:t>I think that __________ will say 110 because...</a:t>
            </a:r>
            <a:endParaRPr lang="en-US" sz="3200">
              <a:solidFill>
                <a:schemeClr val="tx1">
                  <a:lumMod val="75000"/>
                  <a:lumOff val="25000"/>
                </a:schemeClr>
              </a:solidFill>
              <a:cs typeface="Calibri"/>
            </a:endParaRPr>
          </a:p>
        </p:txBody>
      </p:sp>
    </p:spTree>
    <p:extLst>
      <p:ext uri="{BB962C8B-B14F-4D97-AF65-F5344CB8AC3E}">
        <p14:creationId xmlns:p14="http://schemas.microsoft.com/office/powerpoint/2010/main" val="3366666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3" name="Picture 9" descr="Chart, shape, pie chart&#10;&#10;Description automatically generated">
            <a:extLst>
              <a:ext uri="{FF2B5EF4-FFF2-40B4-BE49-F238E27FC236}">
                <a16:creationId xmlns:a16="http://schemas.microsoft.com/office/drawing/2014/main" id="{6483CAB2-5478-46E3-98AE-CD4E53EADB2C}"/>
              </a:ext>
            </a:extLst>
          </p:cNvPr>
          <p:cNvPicPr>
            <a:picLocks noChangeAspect="1"/>
          </p:cNvPicPr>
          <p:nvPr/>
        </p:nvPicPr>
        <p:blipFill>
          <a:blip r:embed="rId3"/>
          <a:stretch>
            <a:fillRect/>
          </a:stretch>
        </p:blipFill>
        <p:spPr>
          <a:xfrm>
            <a:off x="2884099" y="2359156"/>
            <a:ext cx="4425350" cy="4224406"/>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153F75B1-959B-4A1E-B1D8-97FC52C4DF3F}"/>
              </a:ext>
            </a:extLst>
          </p:cNvPr>
          <p:cNvSpPr txBox="1"/>
          <p:nvPr/>
        </p:nvSpPr>
        <p:spPr>
          <a:xfrm>
            <a:off x="253042" y="1173192"/>
            <a:ext cx="98456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cs typeface="Calibri"/>
              </a:rPr>
              <a:t>Count by 5s.</a:t>
            </a:r>
          </a:p>
          <a:p>
            <a:r>
              <a:rPr lang="en-US" sz="3200">
                <a:solidFill>
                  <a:schemeClr val="tx1">
                    <a:lumMod val="75000"/>
                    <a:lumOff val="25000"/>
                  </a:schemeClr>
                </a:solidFill>
              </a:rPr>
              <a:t>Start at 0 and stop at 110. Who do you think will say 110?</a:t>
            </a:r>
            <a:endParaRPr lang="en-US" sz="3200">
              <a:solidFill>
                <a:schemeClr val="tx1">
                  <a:lumMod val="75000"/>
                  <a:lumOff val="25000"/>
                </a:schemeClr>
              </a:solidFill>
              <a:cs typeface="Calibri"/>
            </a:endParaRPr>
          </a:p>
        </p:txBody>
      </p:sp>
      <p:pic>
        <p:nvPicPr>
          <p:cNvPr id="6" name="Picture 11" descr="A picture containing chart&#10;&#10;Description automatically generated">
            <a:extLst>
              <a:ext uri="{FF2B5EF4-FFF2-40B4-BE49-F238E27FC236}">
                <a16:creationId xmlns:a16="http://schemas.microsoft.com/office/drawing/2014/main" id="{E36C546A-512E-4A2E-BBF1-B8655CD99631}"/>
              </a:ext>
            </a:extLst>
          </p:cNvPr>
          <p:cNvPicPr>
            <a:picLocks noChangeAspect="1"/>
          </p:cNvPicPr>
          <p:nvPr/>
        </p:nvPicPr>
        <p:blipFill>
          <a:blip r:embed="rId4"/>
          <a:stretch>
            <a:fillRect/>
          </a:stretch>
        </p:blipFill>
        <p:spPr>
          <a:xfrm>
            <a:off x="9799608" y="439033"/>
            <a:ext cx="2081842" cy="1853632"/>
          </a:xfrm>
          <a:prstGeom prst="rect">
            <a:avLst/>
          </a:prstGeom>
        </p:spPr>
      </p:pic>
      <p:sp>
        <p:nvSpPr>
          <p:cNvPr id="11" name="TextBox 10">
            <a:extLst>
              <a:ext uri="{FF2B5EF4-FFF2-40B4-BE49-F238E27FC236}">
                <a16:creationId xmlns:a16="http://schemas.microsoft.com/office/drawing/2014/main" id="{00EF76FE-F59E-418B-B69C-52ED6BEBC1D5}"/>
              </a:ext>
            </a:extLst>
          </p:cNvPr>
          <p:cNvSpPr txBox="1"/>
          <p:nvPr/>
        </p:nvSpPr>
        <p:spPr>
          <a:xfrm>
            <a:off x="2393470" y="3414263"/>
            <a:ext cx="629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t>0</a:t>
            </a:r>
            <a:endParaRPr lang="en-US" sz="3600">
              <a:cs typeface="Calibri"/>
            </a:endParaRPr>
          </a:p>
        </p:txBody>
      </p:sp>
      <p:sp>
        <p:nvSpPr>
          <p:cNvPr id="14" name="TextBox 13">
            <a:extLst>
              <a:ext uri="{FF2B5EF4-FFF2-40B4-BE49-F238E27FC236}">
                <a16:creationId xmlns:a16="http://schemas.microsoft.com/office/drawing/2014/main" id="{8A0797C7-3D3F-46F7-82D2-4AA52B60BD64}"/>
              </a:ext>
            </a:extLst>
          </p:cNvPr>
          <p:cNvSpPr txBox="1"/>
          <p:nvPr/>
        </p:nvSpPr>
        <p:spPr>
          <a:xfrm rot="2589002">
            <a:off x="5328988" y="5155362"/>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5" name="TextBox 14">
            <a:extLst>
              <a:ext uri="{FF2B5EF4-FFF2-40B4-BE49-F238E27FC236}">
                <a16:creationId xmlns:a16="http://schemas.microsoft.com/office/drawing/2014/main" id="{4A7D4AC9-B1BD-4E3F-80A0-55AA949691FC}"/>
              </a:ext>
            </a:extLst>
          </p:cNvPr>
          <p:cNvSpPr txBox="1"/>
          <p:nvPr/>
        </p:nvSpPr>
        <p:spPr>
          <a:xfrm rot="19080000">
            <a:off x="5282794" y="3264435"/>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6" name="TextBox 15">
            <a:extLst>
              <a:ext uri="{FF2B5EF4-FFF2-40B4-BE49-F238E27FC236}">
                <a16:creationId xmlns:a16="http://schemas.microsoft.com/office/drawing/2014/main" id="{B8945E6D-76E1-468C-9FD7-4230D5AFCE8D}"/>
              </a:ext>
            </a:extLst>
          </p:cNvPr>
          <p:cNvSpPr txBox="1"/>
          <p:nvPr/>
        </p:nvSpPr>
        <p:spPr>
          <a:xfrm rot="17055036">
            <a:off x="4655913" y="2988846"/>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7" name="TextBox 16">
            <a:extLst>
              <a:ext uri="{FF2B5EF4-FFF2-40B4-BE49-F238E27FC236}">
                <a16:creationId xmlns:a16="http://schemas.microsoft.com/office/drawing/2014/main" id="{7F7C16E4-3E5A-44A5-A8EF-6426CCD15A52}"/>
              </a:ext>
            </a:extLst>
          </p:cNvPr>
          <p:cNvSpPr txBox="1"/>
          <p:nvPr/>
        </p:nvSpPr>
        <p:spPr>
          <a:xfrm rot="1200000">
            <a:off x="5610143" y="4553713"/>
            <a:ext cx="13773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4" name="TextBox 23">
            <a:extLst>
              <a:ext uri="{FF2B5EF4-FFF2-40B4-BE49-F238E27FC236}">
                <a16:creationId xmlns:a16="http://schemas.microsoft.com/office/drawing/2014/main" id="{8C3ABC0D-67ED-4061-B858-E541F5BFC47A}"/>
              </a:ext>
            </a:extLst>
          </p:cNvPr>
          <p:cNvSpPr txBox="1"/>
          <p:nvPr/>
        </p:nvSpPr>
        <p:spPr>
          <a:xfrm rot="20640000">
            <a:off x="5575573" y="3845590"/>
            <a:ext cx="14061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5" name="TextBox 24">
            <a:extLst>
              <a:ext uri="{FF2B5EF4-FFF2-40B4-BE49-F238E27FC236}">
                <a16:creationId xmlns:a16="http://schemas.microsoft.com/office/drawing/2014/main" id="{8ADFBC9B-22FD-4D8A-82D1-FF27DE7BB690}"/>
              </a:ext>
            </a:extLst>
          </p:cNvPr>
          <p:cNvSpPr txBox="1"/>
          <p:nvPr/>
        </p:nvSpPr>
        <p:spPr>
          <a:xfrm rot="16813900">
            <a:off x="4014608" y="5429397"/>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6" name="TextBox 25">
            <a:extLst>
              <a:ext uri="{FF2B5EF4-FFF2-40B4-BE49-F238E27FC236}">
                <a16:creationId xmlns:a16="http://schemas.microsoft.com/office/drawing/2014/main" id="{EF28037C-6415-4AAC-AB2A-5DBC0C0991FF}"/>
              </a:ext>
            </a:extLst>
          </p:cNvPr>
          <p:cNvSpPr txBox="1"/>
          <p:nvPr/>
        </p:nvSpPr>
        <p:spPr>
          <a:xfrm rot="4634641">
            <a:off x="4699134" y="5500142"/>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8" name="TextBox 27">
            <a:extLst>
              <a:ext uri="{FF2B5EF4-FFF2-40B4-BE49-F238E27FC236}">
                <a16:creationId xmlns:a16="http://schemas.microsoft.com/office/drawing/2014/main" id="{6B8EBBEF-63F3-4267-9324-8CB5C08FCBC4}"/>
              </a:ext>
            </a:extLst>
          </p:cNvPr>
          <p:cNvSpPr txBox="1"/>
          <p:nvPr/>
        </p:nvSpPr>
        <p:spPr>
          <a:xfrm rot="19070889">
            <a:off x="3456712" y="5099951"/>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9" name="TextBox 28">
            <a:extLst>
              <a:ext uri="{FF2B5EF4-FFF2-40B4-BE49-F238E27FC236}">
                <a16:creationId xmlns:a16="http://schemas.microsoft.com/office/drawing/2014/main" id="{4497270D-4E16-4ED5-9936-24AF21B2E1DE}"/>
              </a:ext>
            </a:extLst>
          </p:cNvPr>
          <p:cNvSpPr txBox="1"/>
          <p:nvPr/>
        </p:nvSpPr>
        <p:spPr>
          <a:xfrm rot="20761378">
            <a:off x="3121653" y="4519638"/>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0" name="TextBox 29">
            <a:extLst>
              <a:ext uri="{FF2B5EF4-FFF2-40B4-BE49-F238E27FC236}">
                <a16:creationId xmlns:a16="http://schemas.microsoft.com/office/drawing/2014/main" id="{B6631485-6F61-4C57-A6D7-1E60E3891272}"/>
              </a:ext>
            </a:extLst>
          </p:cNvPr>
          <p:cNvSpPr txBox="1"/>
          <p:nvPr/>
        </p:nvSpPr>
        <p:spPr>
          <a:xfrm rot="1041005">
            <a:off x="3144055" y="3841265"/>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1" name="TextBox 30">
            <a:extLst>
              <a:ext uri="{FF2B5EF4-FFF2-40B4-BE49-F238E27FC236}">
                <a16:creationId xmlns:a16="http://schemas.microsoft.com/office/drawing/2014/main" id="{25F5B8FB-C0F7-45EC-8FDD-182A5B4D73A5}"/>
              </a:ext>
            </a:extLst>
          </p:cNvPr>
          <p:cNvSpPr txBox="1"/>
          <p:nvPr/>
        </p:nvSpPr>
        <p:spPr>
          <a:xfrm rot="2650392">
            <a:off x="3507400" y="3378374"/>
            <a:ext cx="1449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2" name="TextBox 31">
            <a:extLst>
              <a:ext uri="{FF2B5EF4-FFF2-40B4-BE49-F238E27FC236}">
                <a16:creationId xmlns:a16="http://schemas.microsoft.com/office/drawing/2014/main" id="{704BC45C-5742-460B-BF6B-2A182093A39B}"/>
              </a:ext>
            </a:extLst>
          </p:cNvPr>
          <p:cNvSpPr txBox="1"/>
          <p:nvPr/>
        </p:nvSpPr>
        <p:spPr>
          <a:xfrm rot="15552872">
            <a:off x="3999582" y="2976315"/>
            <a:ext cx="1449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 name="TextBox 1">
            <a:extLst>
              <a:ext uri="{FF2B5EF4-FFF2-40B4-BE49-F238E27FC236}">
                <a16:creationId xmlns:a16="http://schemas.microsoft.com/office/drawing/2014/main" id="{44ACEE0C-D342-4B36-AA8F-31D73CA4B470}"/>
              </a:ext>
            </a:extLst>
          </p:cNvPr>
          <p:cNvSpPr txBox="1"/>
          <p:nvPr/>
        </p:nvSpPr>
        <p:spPr>
          <a:xfrm>
            <a:off x="7366475" y="4888195"/>
            <a:ext cx="42387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tx1">
                    <a:lumMod val="75000"/>
                    <a:lumOff val="25000"/>
                  </a:schemeClr>
                </a:solidFill>
              </a:rPr>
              <a:t>Who do you think will say 110?</a:t>
            </a:r>
            <a:r>
              <a:rPr lang="en-US" sz="3200">
                <a:solidFill>
                  <a:schemeClr val="tx1">
                    <a:lumMod val="75000"/>
                    <a:lumOff val="25000"/>
                  </a:schemeClr>
                </a:solidFill>
                <a:cs typeface="Calibri"/>
              </a:rPr>
              <a:t>​</a:t>
            </a:r>
          </a:p>
        </p:txBody>
      </p:sp>
    </p:spTree>
    <p:extLst>
      <p:ext uri="{BB962C8B-B14F-4D97-AF65-F5344CB8AC3E}">
        <p14:creationId xmlns:p14="http://schemas.microsoft.com/office/powerpoint/2010/main" val="384841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153F75B1-959B-4A1E-B1D8-97FC52C4DF3F}"/>
              </a:ext>
            </a:extLst>
          </p:cNvPr>
          <p:cNvSpPr txBox="1"/>
          <p:nvPr/>
        </p:nvSpPr>
        <p:spPr>
          <a:xfrm>
            <a:off x="253042" y="1173192"/>
            <a:ext cx="98456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ea typeface="+mn-lt"/>
                <a:cs typeface="+mn-lt"/>
              </a:rPr>
              <a:t>Count by 5s.</a:t>
            </a:r>
            <a:endParaRPr lang="en-US" sz="3200">
              <a:solidFill>
                <a:schemeClr val="tx1">
                  <a:lumMod val="75000"/>
                  <a:lumOff val="25000"/>
                </a:schemeClr>
              </a:solidFill>
              <a:cs typeface="Calibri"/>
            </a:endParaRPr>
          </a:p>
          <a:p>
            <a:r>
              <a:rPr lang="en-US" sz="3200">
                <a:solidFill>
                  <a:schemeClr val="tx1">
                    <a:lumMod val="75000"/>
                    <a:lumOff val="25000"/>
                  </a:schemeClr>
                </a:solidFill>
              </a:rPr>
              <a:t>Start at 0 and stop at 110. </a:t>
            </a:r>
            <a:endParaRPr lang="en-US" sz="3200">
              <a:solidFill>
                <a:schemeClr val="tx1">
                  <a:lumMod val="75000"/>
                  <a:lumOff val="25000"/>
                </a:schemeClr>
              </a:solidFill>
              <a:cs typeface="Calibri"/>
            </a:endParaRPr>
          </a:p>
        </p:txBody>
      </p:sp>
      <p:pic>
        <p:nvPicPr>
          <p:cNvPr id="6" name="Picture 11" descr="A picture containing chart&#10;&#10;Description automatically generated">
            <a:extLst>
              <a:ext uri="{FF2B5EF4-FFF2-40B4-BE49-F238E27FC236}">
                <a16:creationId xmlns:a16="http://schemas.microsoft.com/office/drawing/2014/main" id="{E36C546A-512E-4A2E-BBF1-B8655CD99631}"/>
              </a:ext>
            </a:extLst>
          </p:cNvPr>
          <p:cNvPicPr>
            <a:picLocks noChangeAspect="1"/>
          </p:cNvPicPr>
          <p:nvPr/>
        </p:nvPicPr>
        <p:blipFill>
          <a:blip r:embed="rId3"/>
          <a:stretch>
            <a:fillRect/>
          </a:stretch>
        </p:blipFill>
        <p:spPr>
          <a:xfrm>
            <a:off x="9799608" y="439033"/>
            <a:ext cx="2081842" cy="1853632"/>
          </a:xfrm>
          <a:prstGeom prst="rect">
            <a:avLst/>
          </a:prstGeom>
        </p:spPr>
      </p:pic>
      <p:sp>
        <p:nvSpPr>
          <p:cNvPr id="7" name="TextBox 6">
            <a:extLst>
              <a:ext uri="{FF2B5EF4-FFF2-40B4-BE49-F238E27FC236}">
                <a16:creationId xmlns:a16="http://schemas.microsoft.com/office/drawing/2014/main" id="{AEC77699-C41F-4330-9BF1-860BFC833646}"/>
              </a:ext>
            </a:extLst>
          </p:cNvPr>
          <p:cNvSpPr txBox="1"/>
          <p:nvPr/>
        </p:nvSpPr>
        <p:spPr>
          <a:xfrm>
            <a:off x="4953539" y="2423124"/>
            <a:ext cx="68551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rPr>
              <a:t>I think that __________ will say 110 because...</a:t>
            </a:r>
            <a:endParaRPr lang="en-US" sz="3200">
              <a:solidFill>
                <a:schemeClr val="tx1">
                  <a:lumMod val="75000"/>
                  <a:lumOff val="25000"/>
                </a:schemeClr>
              </a:solidFill>
              <a:cs typeface="Calibri"/>
            </a:endParaRPr>
          </a:p>
        </p:txBody>
      </p:sp>
      <p:pic>
        <p:nvPicPr>
          <p:cNvPr id="4" name="Picture 7" descr="Chart, pie chart, radar chart&#10;&#10;Description automatically generated">
            <a:extLst>
              <a:ext uri="{FF2B5EF4-FFF2-40B4-BE49-F238E27FC236}">
                <a16:creationId xmlns:a16="http://schemas.microsoft.com/office/drawing/2014/main" id="{241A52CC-54B1-4137-A6FA-A60C3685BDE7}"/>
              </a:ext>
            </a:extLst>
          </p:cNvPr>
          <p:cNvPicPr>
            <a:picLocks noChangeAspect="1"/>
          </p:cNvPicPr>
          <p:nvPr/>
        </p:nvPicPr>
        <p:blipFill>
          <a:blip r:embed="rId4"/>
          <a:stretch>
            <a:fillRect/>
          </a:stretch>
        </p:blipFill>
        <p:spPr>
          <a:xfrm>
            <a:off x="400590" y="2754702"/>
            <a:ext cx="4389048" cy="3605840"/>
          </a:xfrm>
          <a:prstGeom prst="rect">
            <a:avLst/>
          </a:prstGeom>
        </p:spPr>
      </p:pic>
    </p:spTree>
    <p:extLst>
      <p:ext uri="{BB962C8B-B14F-4D97-AF65-F5344CB8AC3E}">
        <p14:creationId xmlns:p14="http://schemas.microsoft.com/office/powerpoint/2010/main" val="3706231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pic>
        <p:nvPicPr>
          <p:cNvPr id="2" name="Picture 3" descr="A picture containing object, clock&#10;&#10;Description automatically generated">
            <a:extLst>
              <a:ext uri="{FF2B5EF4-FFF2-40B4-BE49-F238E27FC236}">
                <a16:creationId xmlns:a16="http://schemas.microsoft.com/office/drawing/2014/main" id="{0BCA984D-5303-43B1-A97B-7BC8E3B4F419}"/>
              </a:ext>
            </a:extLst>
          </p:cNvPr>
          <p:cNvPicPr>
            <a:picLocks noChangeAspect="1"/>
          </p:cNvPicPr>
          <p:nvPr/>
        </p:nvPicPr>
        <p:blipFill>
          <a:blip r:embed="rId3"/>
          <a:stretch>
            <a:fillRect/>
          </a:stretch>
        </p:blipFill>
        <p:spPr>
          <a:xfrm>
            <a:off x="910682" y="2800144"/>
            <a:ext cx="10126715" cy="1164507"/>
          </a:xfrm>
          <a:prstGeom prst="rect">
            <a:avLst/>
          </a:prstGeom>
        </p:spPr>
      </p:pic>
      <p:sp>
        <p:nvSpPr>
          <p:cNvPr id="4" name="TextBox 3">
            <a:extLst>
              <a:ext uri="{FF2B5EF4-FFF2-40B4-BE49-F238E27FC236}">
                <a16:creationId xmlns:a16="http://schemas.microsoft.com/office/drawing/2014/main" id="{DDAB6B5B-3E80-483F-9F3A-771802A3834E}"/>
              </a:ext>
            </a:extLst>
          </p:cNvPr>
          <p:cNvSpPr txBox="1"/>
          <p:nvPr/>
        </p:nvSpPr>
        <p:spPr>
          <a:xfrm>
            <a:off x="1935192" y="3588589"/>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11" name="TextBox 10">
            <a:extLst>
              <a:ext uri="{FF2B5EF4-FFF2-40B4-BE49-F238E27FC236}">
                <a16:creationId xmlns:a16="http://schemas.microsoft.com/office/drawing/2014/main" id="{1C969D00-0FA0-46FB-AE74-1D35E2A1BA29}"/>
              </a:ext>
            </a:extLst>
          </p:cNvPr>
          <p:cNvSpPr txBox="1"/>
          <p:nvPr/>
        </p:nvSpPr>
        <p:spPr>
          <a:xfrm>
            <a:off x="9353909" y="3516702"/>
            <a:ext cx="8022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100</a:t>
            </a:r>
            <a:endParaRPr lang="en-US" sz="3200">
              <a:cs typeface="Calibri"/>
            </a:endParaRPr>
          </a:p>
        </p:txBody>
      </p:sp>
      <p:sp>
        <p:nvSpPr>
          <p:cNvPr id="7" name="TextBox 6">
            <a:extLst>
              <a:ext uri="{FF2B5EF4-FFF2-40B4-BE49-F238E27FC236}">
                <a16:creationId xmlns:a16="http://schemas.microsoft.com/office/drawing/2014/main" id="{0643586E-F865-433C-B1D1-5191C597C305}"/>
              </a:ext>
            </a:extLst>
          </p:cNvPr>
          <p:cNvSpPr txBox="1"/>
          <p:nvPr/>
        </p:nvSpPr>
        <p:spPr>
          <a:xfrm>
            <a:off x="812860" y="1258558"/>
            <a:ext cx="7746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Put a red dot at the midpoint of this number line.</a:t>
            </a:r>
          </a:p>
        </p:txBody>
      </p:sp>
      <p:sp>
        <p:nvSpPr>
          <p:cNvPr id="8" name="Oval 7">
            <a:extLst>
              <a:ext uri="{FF2B5EF4-FFF2-40B4-BE49-F238E27FC236}">
                <a16:creationId xmlns:a16="http://schemas.microsoft.com/office/drawing/2014/main" id="{ED8EEEE4-CA03-411A-BAFB-3B2F15929F11}"/>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485EAC-C717-4958-8BE3-E1F60DFE96E8}"/>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FC3397-7BB3-4D50-8D1E-507611189971}"/>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721CBD0-9E89-467B-BE5B-9E0D2494A0C2}"/>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5F2DC4-2520-4751-ABA7-2B1328A65014}"/>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C633FE1-F5C8-478A-95F6-F881927E1160}"/>
              </a:ext>
            </a:extLst>
          </p:cNvPr>
          <p:cNvSpPr/>
          <p:nvPr/>
        </p:nvSpPr>
        <p:spPr>
          <a:xfrm>
            <a:off x="10815928"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F6CA69-0B50-445B-9619-9DE0824EB472}"/>
              </a:ext>
            </a:extLst>
          </p:cNvPr>
          <p:cNvSpPr txBox="1"/>
          <p:nvPr/>
        </p:nvSpPr>
        <p:spPr>
          <a:xfrm>
            <a:off x="10990233" y="1141742"/>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me!</a:t>
            </a:r>
          </a:p>
        </p:txBody>
      </p:sp>
      <p:cxnSp>
        <p:nvCxnSpPr>
          <p:cNvPr id="13" name="Straight Arrow Connector 12">
            <a:extLst>
              <a:ext uri="{FF2B5EF4-FFF2-40B4-BE49-F238E27FC236}">
                <a16:creationId xmlns:a16="http://schemas.microsoft.com/office/drawing/2014/main" id="{85D54527-F575-492B-89BC-B7184392D6BD}"/>
              </a:ext>
            </a:extLst>
          </p:cNvPr>
          <p:cNvCxnSpPr/>
          <p:nvPr/>
        </p:nvCxnSpPr>
        <p:spPr>
          <a:xfrm flipH="1" flipV="1">
            <a:off x="11294134" y="762719"/>
            <a:ext cx="480204" cy="278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2F2D526-6E85-485B-A697-A772128B439D}"/>
              </a:ext>
            </a:extLst>
          </p:cNvPr>
          <p:cNvSpPr txBox="1"/>
          <p:nvPr/>
        </p:nvSpPr>
        <p:spPr>
          <a:xfrm>
            <a:off x="1039303" y="5266246"/>
            <a:ext cx="89398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number could it be?    What makes you say that?</a:t>
            </a:r>
            <a:endParaRPr lang="en-US" sz="2800">
              <a:cs typeface="Calibri"/>
            </a:endParaRPr>
          </a:p>
        </p:txBody>
      </p:sp>
    </p:spTree>
    <p:extLst>
      <p:ext uri="{BB962C8B-B14F-4D97-AF65-F5344CB8AC3E}">
        <p14:creationId xmlns:p14="http://schemas.microsoft.com/office/powerpoint/2010/main" val="20152170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pic>
        <p:nvPicPr>
          <p:cNvPr id="2" name="Picture 3" descr="A picture containing object, clock&#10;&#10;Description automatically generated">
            <a:extLst>
              <a:ext uri="{FF2B5EF4-FFF2-40B4-BE49-F238E27FC236}">
                <a16:creationId xmlns:a16="http://schemas.microsoft.com/office/drawing/2014/main" id="{0BCA984D-5303-43B1-A97B-7BC8E3B4F419}"/>
              </a:ext>
            </a:extLst>
          </p:cNvPr>
          <p:cNvPicPr>
            <a:picLocks noChangeAspect="1"/>
          </p:cNvPicPr>
          <p:nvPr/>
        </p:nvPicPr>
        <p:blipFill>
          <a:blip r:embed="rId3"/>
          <a:stretch>
            <a:fillRect/>
          </a:stretch>
        </p:blipFill>
        <p:spPr>
          <a:xfrm>
            <a:off x="910682" y="2800144"/>
            <a:ext cx="10126715" cy="1164507"/>
          </a:xfrm>
          <a:prstGeom prst="rect">
            <a:avLst/>
          </a:prstGeom>
        </p:spPr>
      </p:pic>
      <p:sp>
        <p:nvSpPr>
          <p:cNvPr id="4" name="TextBox 3">
            <a:extLst>
              <a:ext uri="{FF2B5EF4-FFF2-40B4-BE49-F238E27FC236}">
                <a16:creationId xmlns:a16="http://schemas.microsoft.com/office/drawing/2014/main" id="{DDAB6B5B-3E80-483F-9F3A-771802A3834E}"/>
              </a:ext>
            </a:extLst>
          </p:cNvPr>
          <p:cNvSpPr txBox="1"/>
          <p:nvPr/>
        </p:nvSpPr>
        <p:spPr>
          <a:xfrm>
            <a:off x="1935192" y="3588589"/>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11" name="TextBox 10">
            <a:extLst>
              <a:ext uri="{FF2B5EF4-FFF2-40B4-BE49-F238E27FC236}">
                <a16:creationId xmlns:a16="http://schemas.microsoft.com/office/drawing/2014/main" id="{1C969D00-0FA0-46FB-AE74-1D35E2A1BA29}"/>
              </a:ext>
            </a:extLst>
          </p:cNvPr>
          <p:cNvSpPr txBox="1"/>
          <p:nvPr/>
        </p:nvSpPr>
        <p:spPr>
          <a:xfrm>
            <a:off x="9253268" y="3516702"/>
            <a:ext cx="11473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1000</a:t>
            </a:r>
            <a:endParaRPr lang="en-US" sz="3200">
              <a:cs typeface="Calibri"/>
            </a:endParaRPr>
          </a:p>
        </p:txBody>
      </p:sp>
      <p:sp>
        <p:nvSpPr>
          <p:cNvPr id="7" name="TextBox 6">
            <a:extLst>
              <a:ext uri="{FF2B5EF4-FFF2-40B4-BE49-F238E27FC236}">
                <a16:creationId xmlns:a16="http://schemas.microsoft.com/office/drawing/2014/main" id="{0643586E-F865-433C-B1D1-5191C597C305}"/>
              </a:ext>
            </a:extLst>
          </p:cNvPr>
          <p:cNvSpPr txBox="1"/>
          <p:nvPr/>
        </p:nvSpPr>
        <p:spPr>
          <a:xfrm>
            <a:off x="812860" y="1258558"/>
            <a:ext cx="7746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Put a red dot at the midpoint of this number line.</a:t>
            </a:r>
          </a:p>
        </p:txBody>
      </p:sp>
      <p:sp>
        <p:nvSpPr>
          <p:cNvPr id="12" name="TextBox 11">
            <a:extLst>
              <a:ext uri="{FF2B5EF4-FFF2-40B4-BE49-F238E27FC236}">
                <a16:creationId xmlns:a16="http://schemas.microsoft.com/office/drawing/2014/main" id="{2FF6CA69-0B50-445B-9619-9DE0824EB472}"/>
              </a:ext>
            </a:extLst>
          </p:cNvPr>
          <p:cNvSpPr txBox="1"/>
          <p:nvPr/>
        </p:nvSpPr>
        <p:spPr>
          <a:xfrm>
            <a:off x="10990233" y="1141742"/>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me!</a:t>
            </a:r>
          </a:p>
        </p:txBody>
      </p:sp>
      <p:cxnSp>
        <p:nvCxnSpPr>
          <p:cNvPr id="13" name="Straight Arrow Connector 12">
            <a:extLst>
              <a:ext uri="{FF2B5EF4-FFF2-40B4-BE49-F238E27FC236}">
                <a16:creationId xmlns:a16="http://schemas.microsoft.com/office/drawing/2014/main" id="{85D54527-F575-492B-89BC-B7184392D6BD}"/>
              </a:ext>
            </a:extLst>
          </p:cNvPr>
          <p:cNvCxnSpPr/>
          <p:nvPr/>
        </p:nvCxnSpPr>
        <p:spPr>
          <a:xfrm flipH="1" flipV="1">
            <a:off x="11294134" y="762719"/>
            <a:ext cx="480204" cy="278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2F2D526-6E85-485B-A697-A772128B439D}"/>
              </a:ext>
            </a:extLst>
          </p:cNvPr>
          <p:cNvSpPr txBox="1"/>
          <p:nvPr/>
        </p:nvSpPr>
        <p:spPr>
          <a:xfrm>
            <a:off x="1039303" y="5266246"/>
            <a:ext cx="89398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number could it be?    What makes you say that?</a:t>
            </a:r>
            <a:endParaRPr lang="en-US" sz="2800">
              <a:cs typeface="Calibri"/>
            </a:endParaRPr>
          </a:p>
        </p:txBody>
      </p:sp>
      <p:sp>
        <p:nvSpPr>
          <p:cNvPr id="20" name="Oval 19">
            <a:extLst>
              <a:ext uri="{FF2B5EF4-FFF2-40B4-BE49-F238E27FC236}">
                <a16:creationId xmlns:a16="http://schemas.microsoft.com/office/drawing/2014/main" id="{E293F306-A6DA-4BB7-A193-F531812B16A0}"/>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25D11E-9AAB-44F9-A566-BD1C168645EE}"/>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CE357F-D5FE-4620-A4CD-EE03E9C60237}"/>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771301F-ABEA-4CE4-9BE2-A18696F6A6EE}"/>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8A5C4C8-1ECE-4374-B5D7-D473208B6818}"/>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EF9BEFA-D3AD-4B38-84A2-33A4D2A21CC7}"/>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0725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pic>
        <p:nvPicPr>
          <p:cNvPr id="2" name="Picture 3" descr="A picture containing object, clock&#10;&#10;Description automatically generated">
            <a:extLst>
              <a:ext uri="{FF2B5EF4-FFF2-40B4-BE49-F238E27FC236}">
                <a16:creationId xmlns:a16="http://schemas.microsoft.com/office/drawing/2014/main" id="{0BCA984D-5303-43B1-A97B-7BC8E3B4F419}"/>
              </a:ext>
            </a:extLst>
          </p:cNvPr>
          <p:cNvPicPr>
            <a:picLocks noChangeAspect="1"/>
          </p:cNvPicPr>
          <p:nvPr/>
        </p:nvPicPr>
        <p:blipFill>
          <a:blip r:embed="rId3"/>
          <a:stretch>
            <a:fillRect/>
          </a:stretch>
        </p:blipFill>
        <p:spPr>
          <a:xfrm>
            <a:off x="910682" y="2800144"/>
            <a:ext cx="10126715" cy="1164507"/>
          </a:xfrm>
          <a:prstGeom prst="rect">
            <a:avLst/>
          </a:prstGeom>
        </p:spPr>
      </p:pic>
      <p:sp>
        <p:nvSpPr>
          <p:cNvPr id="4" name="TextBox 3">
            <a:extLst>
              <a:ext uri="{FF2B5EF4-FFF2-40B4-BE49-F238E27FC236}">
                <a16:creationId xmlns:a16="http://schemas.microsoft.com/office/drawing/2014/main" id="{DDAB6B5B-3E80-483F-9F3A-771802A3834E}"/>
              </a:ext>
            </a:extLst>
          </p:cNvPr>
          <p:cNvSpPr txBox="1"/>
          <p:nvPr/>
        </p:nvSpPr>
        <p:spPr>
          <a:xfrm>
            <a:off x="1906437" y="3674853"/>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11" name="TextBox 10">
            <a:extLst>
              <a:ext uri="{FF2B5EF4-FFF2-40B4-BE49-F238E27FC236}">
                <a16:creationId xmlns:a16="http://schemas.microsoft.com/office/drawing/2014/main" id="{1C969D00-0FA0-46FB-AE74-1D35E2A1BA29}"/>
              </a:ext>
            </a:extLst>
          </p:cNvPr>
          <p:cNvSpPr txBox="1"/>
          <p:nvPr/>
        </p:nvSpPr>
        <p:spPr>
          <a:xfrm>
            <a:off x="9397042" y="3588589"/>
            <a:ext cx="8453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500</a:t>
            </a:r>
          </a:p>
        </p:txBody>
      </p:sp>
      <p:sp>
        <p:nvSpPr>
          <p:cNvPr id="7" name="TextBox 6">
            <a:extLst>
              <a:ext uri="{FF2B5EF4-FFF2-40B4-BE49-F238E27FC236}">
                <a16:creationId xmlns:a16="http://schemas.microsoft.com/office/drawing/2014/main" id="{0643586E-F865-433C-B1D1-5191C597C305}"/>
              </a:ext>
            </a:extLst>
          </p:cNvPr>
          <p:cNvSpPr txBox="1"/>
          <p:nvPr/>
        </p:nvSpPr>
        <p:spPr>
          <a:xfrm>
            <a:off x="812860" y="1258558"/>
            <a:ext cx="7746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Put a red dot at the midpoint of this number line.</a:t>
            </a:r>
          </a:p>
        </p:txBody>
      </p:sp>
      <p:sp>
        <p:nvSpPr>
          <p:cNvPr id="12" name="TextBox 11">
            <a:extLst>
              <a:ext uri="{FF2B5EF4-FFF2-40B4-BE49-F238E27FC236}">
                <a16:creationId xmlns:a16="http://schemas.microsoft.com/office/drawing/2014/main" id="{2FF6CA69-0B50-445B-9619-9DE0824EB472}"/>
              </a:ext>
            </a:extLst>
          </p:cNvPr>
          <p:cNvSpPr txBox="1"/>
          <p:nvPr/>
        </p:nvSpPr>
        <p:spPr>
          <a:xfrm>
            <a:off x="10990233" y="1141742"/>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me!</a:t>
            </a:r>
          </a:p>
        </p:txBody>
      </p:sp>
      <p:cxnSp>
        <p:nvCxnSpPr>
          <p:cNvPr id="13" name="Straight Arrow Connector 12">
            <a:extLst>
              <a:ext uri="{FF2B5EF4-FFF2-40B4-BE49-F238E27FC236}">
                <a16:creationId xmlns:a16="http://schemas.microsoft.com/office/drawing/2014/main" id="{85D54527-F575-492B-89BC-B7184392D6BD}"/>
              </a:ext>
            </a:extLst>
          </p:cNvPr>
          <p:cNvCxnSpPr/>
          <p:nvPr/>
        </p:nvCxnSpPr>
        <p:spPr>
          <a:xfrm flipH="1" flipV="1">
            <a:off x="11294134" y="762719"/>
            <a:ext cx="480204" cy="278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2F2D526-6E85-485B-A697-A772128B439D}"/>
              </a:ext>
            </a:extLst>
          </p:cNvPr>
          <p:cNvSpPr txBox="1"/>
          <p:nvPr/>
        </p:nvSpPr>
        <p:spPr>
          <a:xfrm>
            <a:off x="1039303" y="5266246"/>
            <a:ext cx="89398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number could it be?    What makes you say that?</a:t>
            </a:r>
            <a:endParaRPr lang="en-US" sz="2800">
              <a:cs typeface="Calibri"/>
            </a:endParaRPr>
          </a:p>
        </p:txBody>
      </p:sp>
      <p:sp>
        <p:nvSpPr>
          <p:cNvPr id="20" name="Oval 19">
            <a:extLst>
              <a:ext uri="{FF2B5EF4-FFF2-40B4-BE49-F238E27FC236}">
                <a16:creationId xmlns:a16="http://schemas.microsoft.com/office/drawing/2014/main" id="{A3D64ABB-7F3B-4721-84AF-113D68FB9938}"/>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6C546C8-3907-4A4B-B313-40F9E2F51414}"/>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04A44D3-DF19-4E98-B1E7-ED19AE454AF7}"/>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C2C958-9A2C-4674-A002-E5F40318E01B}"/>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88BDDCB-37D4-4B8C-A20C-F6C5A7862E7C}"/>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B5D25A1-D6B2-4CFF-847F-2732D09EF2A8}"/>
              </a:ext>
            </a:extLst>
          </p:cNvPr>
          <p:cNvSpPr/>
          <p:nvPr/>
        </p:nvSpPr>
        <p:spPr>
          <a:xfrm>
            <a:off x="10817302" y="521704"/>
            <a:ext cx="345862" cy="278921"/>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83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pic>
        <p:nvPicPr>
          <p:cNvPr id="2" name="Picture 3" descr="A picture containing object, clock&#10;&#10;Description automatically generated">
            <a:extLst>
              <a:ext uri="{FF2B5EF4-FFF2-40B4-BE49-F238E27FC236}">
                <a16:creationId xmlns:a16="http://schemas.microsoft.com/office/drawing/2014/main" id="{0BCA984D-5303-43B1-A97B-7BC8E3B4F419}"/>
              </a:ext>
            </a:extLst>
          </p:cNvPr>
          <p:cNvPicPr>
            <a:picLocks noChangeAspect="1"/>
          </p:cNvPicPr>
          <p:nvPr/>
        </p:nvPicPr>
        <p:blipFill>
          <a:blip r:embed="rId3"/>
          <a:stretch>
            <a:fillRect/>
          </a:stretch>
        </p:blipFill>
        <p:spPr>
          <a:xfrm>
            <a:off x="910682" y="2800144"/>
            <a:ext cx="10126715" cy="1164507"/>
          </a:xfrm>
          <a:prstGeom prst="rect">
            <a:avLst/>
          </a:prstGeom>
        </p:spPr>
      </p:pic>
      <p:sp>
        <p:nvSpPr>
          <p:cNvPr id="4" name="TextBox 3">
            <a:extLst>
              <a:ext uri="{FF2B5EF4-FFF2-40B4-BE49-F238E27FC236}">
                <a16:creationId xmlns:a16="http://schemas.microsoft.com/office/drawing/2014/main" id="{DDAB6B5B-3E80-483F-9F3A-771802A3834E}"/>
              </a:ext>
            </a:extLst>
          </p:cNvPr>
          <p:cNvSpPr txBox="1"/>
          <p:nvPr/>
        </p:nvSpPr>
        <p:spPr>
          <a:xfrm>
            <a:off x="1935192" y="3588589"/>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11" name="TextBox 10">
            <a:extLst>
              <a:ext uri="{FF2B5EF4-FFF2-40B4-BE49-F238E27FC236}">
                <a16:creationId xmlns:a16="http://schemas.microsoft.com/office/drawing/2014/main" id="{1C969D00-0FA0-46FB-AE74-1D35E2A1BA29}"/>
              </a:ext>
            </a:extLst>
          </p:cNvPr>
          <p:cNvSpPr txBox="1"/>
          <p:nvPr/>
        </p:nvSpPr>
        <p:spPr>
          <a:xfrm>
            <a:off x="9353909" y="3516702"/>
            <a:ext cx="8022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100</a:t>
            </a:r>
            <a:endParaRPr lang="en-US" sz="3200">
              <a:cs typeface="Calibri"/>
            </a:endParaRPr>
          </a:p>
        </p:txBody>
      </p:sp>
      <p:sp>
        <p:nvSpPr>
          <p:cNvPr id="7" name="TextBox 6">
            <a:extLst>
              <a:ext uri="{FF2B5EF4-FFF2-40B4-BE49-F238E27FC236}">
                <a16:creationId xmlns:a16="http://schemas.microsoft.com/office/drawing/2014/main" id="{0643586E-F865-433C-B1D1-5191C597C305}"/>
              </a:ext>
            </a:extLst>
          </p:cNvPr>
          <p:cNvSpPr txBox="1"/>
          <p:nvPr/>
        </p:nvSpPr>
        <p:spPr>
          <a:xfrm>
            <a:off x="812860" y="1258558"/>
            <a:ext cx="7746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Where is the yellow dot?</a:t>
            </a:r>
          </a:p>
        </p:txBody>
      </p:sp>
      <p:sp>
        <p:nvSpPr>
          <p:cNvPr id="18" name="Oval 17">
            <a:extLst>
              <a:ext uri="{FF2B5EF4-FFF2-40B4-BE49-F238E27FC236}">
                <a16:creationId xmlns:a16="http://schemas.microsoft.com/office/drawing/2014/main" id="{8C633FE1-F5C8-478A-95F6-F881927E1160}"/>
              </a:ext>
            </a:extLst>
          </p:cNvPr>
          <p:cNvSpPr/>
          <p:nvPr/>
        </p:nvSpPr>
        <p:spPr>
          <a:xfrm>
            <a:off x="5680135" y="3156907"/>
            <a:ext cx="445698" cy="359434"/>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2F2D526-6E85-485B-A697-A772128B439D}"/>
              </a:ext>
            </a:extLst>
          </p:cNvPr>
          <p:cNvSpPr txBox="1"/>
          <p:nvPr/>
        </p:nvSpPr>
        <p:spPr>
          <a:xfrm>
            <a:off x="1039303" y="5266246"/>
            <a:ext cx="89398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number could it be?    What makes you say that?</a:t>
            </a:r>
            <a:endParaRPr lang="en-US" sz="2800">
              <a:cs typeface="Calibri"/>
            </a:endParaRPr>
          </a:p>
        </p:txBody>
      </p:sp>
      <p:sp>
        <p:nvSpPr>
          <p:cNvPr id="20" name="Oval 19">
            <a:extLst>
              <a:ext uri="{FF2B5EF4-FFF2-40B4-BE49-F238E27FC236}">
                <a16:creationId xmlns:a16="http://schemas.microsoft.com/office/drawing/2014/main" id="{1975A895-66F5-4DEC-B6EC-558AE9AEC61E}"/>
              </a:ext>
            </a:extLst>
          </p:cNvPr>
          <p:cNvSpPr/>
          <p:nvPr/>
        </p:nvSpPr>
        <p:spPr>
          <a:xfrm>
            <a:off x="3825455" y="3156906"/>
            <a:ext cx="445698" cy="35943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038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3</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799250" y="3017113"/>
            <a:ext cx="10473334" cy="388830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000">
                <a:solidFill>
                  <a:schemeClr val="tx1">
                    <a:lumMod val="65000"/>
                    <a:lumOff val="35000"/>
                  </a:schemeClr>
                </a:solidFill>
                <a:cs typeface="Calibri" panose="020F0502020204030204"/>
              </a:rPr>
              <a:t>3.N.1 </a:t>
            </a:r>
            <a:r>
              <a:rPr lang="en-US" sz="2000">
                <a:solidFill>
                  <a:schemeClr val="tx1">
                    <a:lumMod val="65000"/>
                    <a:lumOff val="35000"/>
                  </a:schemeClr>
                </a:solidFill>
                <a:ea typeface="+mn-lt"/>
                <a:cs typeface="+mn-lt"/>
              </a:rPr>
              <a:t>Say the number sequence between any two given numbers forward and backward </a:t>
            </a:r>
            <a:endParaRPr lang="en-US" sz="2000">
              <a:solidFill>
                <a:schemeClr val="tx1">
                  <a:lumMod val="65000"/>
                  <a:lumOff val="35000"/>
                </a:schemeClr>
              </a:solidFill>
              <a:cs typeface="Calibri" panose="020F0502020204030204"/>
            </a:endParaRPr>
          </a:p>
          <a:p>
            <a:pPr marL="1371600" lvl="2" indent="-457200">
              <a:buFont typeface="Arial" panose="020B0604020202020204" pitchFamily="34" charset="0"/>
              <a:buChar char="•"/>
            </a:pPr>
            <a:r>
              <a:rPr lang="en-US" sz="2000">
                <a:solidFill>
                  <a:schemeClr val="tx1">
                    <a:lumMod val="65000"/>
                    <a:lumOff val="35000"/>
                  </a:schemeClr>
                </a:solidFill>
                <a:ea typeface="+mn-lt"/>
                <a:cs typeface="+mn-lt"/>
              </a:rPr>
              <a:t> from 0 to 1000 by: </a:t>
            </a:r>
            <a:endParaRPr lang="en-US" sz="2000">
              <a:solidFill>
                <a:schemeClr val="tx1">
                  <a:lumMod val="65000"/>
                  <a:lumOff val="35000"/>
                </a:schemeClr>
              </a:solidFill>
              <a:cs typeface="Calibri" panose="020F0502020204030204"/>
            </a:endParaRPr>
          </a:p>
          <a:p>
            <a:pPr marL="1714500" lvl="3" indent="-342900">
              <a:buFont typeface="Arial"/>
              <a:buChar char="•"/>
            </a:pPr>
            <a:r>
              <a:rPr lang="en-US" sz="2000">
                <a:solidFill>
                  <a:schemeClr val="tx1">
                    <a:lumMod val="65000"/>
                    <a:lumOff val="35000"/>
                  </a:schemeClr>
                </a:solidFill>
                <a:ea typeface="+mn-lt"/>
                <a:cs typeface="+mn-lt"/>
              </a:rPr>
              <a:t>10s or 100s, using any starting point</a:t>
            </a:r>
          </a:p>
          <a:p>
            <a:pPr marL="1714500" lvl="3" indent="-342900">
              <a:buFont typeface="Arial"/>
              <a:buChar char="•"/>
            </a:pPr>
            <a:r>
              <a:rPr lang="en-US" sz="2000">
                <a:solidFill>
                  <a:schemeClr val="tx1">
                    <a:lumMod val="65000"/>
                    <a:lumOff val="35000"/>
                  </a:schemeClr>
                </a:solidFill>
                <a:ea typeface="+mn-lt"/>
                <a:cs typeface="+mn-lt"/>
              </a:rPr>
              <a:t>5s, using starting points that are multiples of 5 </a:t>
            </a:r>
          </a:p>
          <a:p>
            <a:pPr marL="1714500" lvl="3" indent="-342900">
              <a:buFont typeface="Arial"/>
              <a:buChar char="•"/>
            </a:pPr>
            <a:r>
              <a:rPr lang="en-US" sz="2000">
                <a:solidFill>
                  <a:schemeClr val="tx1">
                    <a:lumMod val="65000"/>
                    <a:lumOff val="35000"/>
                  </a:schemeClr>
                </a:solidFill>
                <a:ea typeface="+mn-lt"/>
                <a:cs typeface="+mn-lt"/>
              </a:rPr>
              <a:t>25s, using starting points that are multiples of 25 </a:t>
            </a:r>
          </a:p>
          <a:p>
            <a:pPr marL="1257300" lvl="2" indent="-342900">
              <a:buFont typeface="Arial"/>
              <a:buChar char="•"/>
            </a:pPr>
            <a:r>
              <a:rPr lang="en-US" sz="2000">
                <a:solidFill>
                  <a:schemeClr val="tx1">
                    <a:lumMod val="65000"/>
                    <a:lumOff val="35000"/>
                  </a:schemeClr>
                </a:solidFill>
                <a:ea typeface="+mn-lt"/>
                <a:cs typeface="+mn-lt"/>
              </a:rPr>
              <a:t> from 0 to 100 by:</a:t>
            </a:r>
          </a:p>
          <a:p>
            <a:pPr marL="1714500" lvl="3" indent="-342900">
              <a:buFont typeface="Arial"/>
              <a:buChar char="•"/>
            </a:pPr>
            <a:r>
              <a:rPr lang="en-US" sz="2000">
                <a:solidFill>
                  <a:schemeClr val="tx1">
                    <a:lumMod val="65000"/>
                    <a:lumOff val="35000"/>
                  </a:schemeClr>
                </a:solidFill>
                <a:ea typeface="+mn-lt"/>
                <a:cs typeface="+mn-lt"/>
              </a:rPr>
              <a:t>3s, using starting points that are multiples of 3</a:t>
            </a:r>
          </a:p>
          <a:p>
            <a:pPr marL="1714500" lvl="3" indent="-342900">
              <a:buFont typeface="Arial"/>
              <a:buChar char="•"/>
            </a:pPr>
            <a:r>
              <a:rPr lang="en-US" sz="2000">
                <a:solidFill>
                  <a:schemeClr val="tx1">
                    <a:lumMod val="65000"/>
                    <a:lumOff val="35000"/>
                  </a:schemeClr>
                </a:solidFill>
                <a:ea typeface="+mn-lt"/>
                <a:cs typeface="+mn-lt"/>
              </a:rPr>
              <a:t>4s, using starting points that are multiples of 4</a:t>
            </a:r>
          </a:p>
          <a:p>
            <a:pPr marL="1714500" lvl="3" indent="-342900">
              <a:buFont typeface="Arial"/>
              <a:buChar char="•"/>
            </a:pPr>
            <a:endParaRPr lang="en-US" sz="2000">
              <a:solidFill>
                <a:schemeClr val="tx1">
                  <a:lumMod val="65000"/>
                  <a:lumOff val="35000"/>
                </a:schemeClr>
              </a:solidFill>
              <a:ea typeface="+mn-lt"/>
              <a:cs typeface="+mn-lt"/>
            </a:endParaRPr>
          </a:p>
          <a:p>
            <a:pPr marL="342900" indent="-342900">
              <a:buFont typeface="Arial"/>
              <a:buChar char="•"/>
            </a:pPr>
            <a:r>
              <a:rPr lang="en-US" sz="2000">
                <a:solidFill>
                  <a:schemeClr val="tx1">
                    <a:lumMod val="65000"/>
                    <a:lumOff val="35000"/>
                  </a:schemeClr>
                </a:solidFill>
                <a:ea typeface="+mn-lt"/>
                <a:cs typeface="+mn-lt"/>
              </a:rPr>
              <a:t>3.N.3 </a:t>
            </a:r>
            <a:r>
              <a:rPr lang="en-US" sz="2000">
                <a:solidFill>
                  <a:schemeClr val="tx1">
                    <a:lumMod val="75000"/>
                    <a:lumOff val="25000"/>
                  </a:schemeClr>
                </a:solidFill>
                <a:ea typeface="+mn-lt"/>
                <a:cs typeface="+mn-lt"/>
              </a:rPr>
              <a:t>Compare and order numbers to 1000.</a:t>
            </a:r>
            <a:endParaRPr lang="en-US" sz="2000">
              <a:solidFill>
                <a:schemeClr val="tx1">
                  <a:lumMod val="75000"/>
                  <a:lumOff val="25000"/>
                </a:schemeClr>
              </a:solidFill>
              <a:cs typeface="Calibri" panose="020F0502020204030204"/>
            </a:endParaRPr>
          </a:p>
          <a:p>
            <a:pPr marL="342900" indent="-342900">
              <a:buFont typeface="Arial"/>
              <a:buChar char="•"/>
            </a:pPr>
            <a:r>
              <a:rPr lang="en-US" sz="2000">
                <a:solidFill>
                  <a:schemeClr val="tx1">
                    <a:lumMod val="65000"/>
                    <a:lumOff val="35000"/>
                  </a:schemeClr>
                </a:solidFill>
                <a:cs typeface="Calibri" panose="020F0502020204030204"/>
              </a:rPr>
              <a:t>3.N.4 </a:t>
            </a:r>
            <a:r>
              <a:rPr lang="en-US" sz="2000">
                <a:solidFill>
                  <a:schemeClr val="tx1">
                    <a:lumMod val="65000"/>
                    <a:lumOff val="35000"/>
                  </a:schemeClr>
                </a:solidFill>
                <a:ea typeface="+mn-lt"/>
                <a:cs typeface="+mn-lt"/>
              </a:rPr>
              <a:t>Estimate quantities less than 1000 using referents.</a:t>
            </a:r>
          </a:p>
          <a:p>
            <a:pPr marL="457200" indent="-457200">
              <a:buFont typeface="Arial" panose="020B0604020202020204" pitchFamily="34" charset="0"/>
              <a:buChar char="•"/>
            </a:pPr>
            <a:endParaRPr lang="en-US" sz="2667">
              <a:solidFill>
                <a:schemeClr val="tx1">
                  <a:lumMod val="65000"/>
                  <a:lumOff val="35000"/>
                </a:schemeClr>
              </a:solidFill>
              <a:cs typeface="Calibri" panose="020F0502020204030204"/>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304532" y="2530449"/>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Curricular Outcomes</a:t>
            </a:r>
          </a:p>
        </p:txBody>
      </p:sp>
      <p:sp>
        <p:nvSpPr>
          <p:cNvPr id="5" name="Google Shape;89;p15">
            <a:extLst>
              <a:ext uri="{FF2B5EF4-FFF2-40B4-BE49-F238E27FC236}">
                <a16:creationId xmlns:a16="http://schemas.microsoft.com/office/drawing/2014/main" id="{3D8C3BA5-3F2F-45EC-BEA5-8B1D5BFDCB6C}"/>
              </a:ext>
            </a:extLst>
          </p:cNvPr>
          <p:cNvSpPr txBox="1">
            <a:spLocks/>
          </p:cNvSpPr>
          <p:nvPr/>
        </p:nvSpPr>
        <p:spPr>
          <a:xfrm>
            <a:off x="310171" y="614930"/>
            <a:ext cx="6402000" cy="656418"/>
          </a:xfrm>
          <a:prstGeom prst="rect">
            <a:avLst/>
          </a:prstGeom>
        </p:spPr>
        <p:txBody>
          <a:bodyPr spcFirstLastPara="1" wrap="square" lIns="121900" tIns="121900" rIns="121900" bIns="12190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3200" b="1">
                <a:solidFill>
                  <a:schemeClr val="accent6"/>
                </a:solidFill>
                <a:latin typeface="Montserrat" panose="020B0604020202020204" charset="0"/>
              </a:rPr>
              <a:t>Big Ideas</a:t>
            </a:r>
          </a:p>
        </p:txBody>
      </p:sp>
      <p:sp>
        <p:nvSpPr>
          <p:cNvPr id="6" name="TextBox 5">
            <a:extLst>
              <a:ext uri="{FF2B5EF4-FFF2-40B4-BE49-F238E27FC236}">
                <a16:creationId xmlns:a16="http://schemas.microsoft.com/office/drawing/2014/main" id="{58C3C756-10F0-493B-A459-D8366374D26B}"/>
              </a:ext>
            </a:extLst>
          </p:cNvPr>
          <p:cNvSpPr txBox="1"/>
          <p:nvPr/>
        </p:nvSpPr>
        <p:spPr>
          <a:xfrm>
            <a:off x="799250" y="1228124"/>
            <a:ext cx="10473334" cy="1569660"/>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000">
                <a:solidFill>
                  <a:schemeClr val="tx1">
                    <a:lumMod val="65000"/>
                    <a:lumOff val="35000"/>
                  </a:schemeClr>
                </a:solidFill>
                <a:cs typeface="Calibri"/>
              </a:rPr>
              <a:t>Counting tells how many or how much.</a:t>
            </a:r>
          </a:p>
          <a:p>
            <a:pPr marL="457200" indent="-457200">
              <a:buFont typeface="Arial" panose="020B0604020202020204" pitchFamily="34" charset="0"/>
              <a:buChar char="•"/>
            </a:pPr>
            <a:r>
              <a:rPr lang="en-US" sz="2000">
                <a:solidFill>
                  <a:schemeClr val="tx1">
                    <a:lumMod val="65000"/>
                    <a:lumOff val="35000"/>
                  </a:schemeClr>
                </a:solidFill>
                <a:cs typeface="Calibri"/>
              </a:rPr>
              <a:t>Benchmark numbers can be useful for comparing, relating, ad estimating numbers.</a:t>
            </a:r>
          </a:p>
          <a:p>
            <a:pPr marL="457200" indent="-457200">
              <a:buFont typeface="Arial" panose="020B0604020202020204" pitchFamily="34" charset="0"/>
              <a:buChar char="•"/>
            </a:pPr>
            <a:r>
              <a:rPr lang="en-US" sz="2000">
                <a:solidFill>
                  <a:schemeClr val="tx1">
                    <a:lumMod val="65000"/>
                    <a:lumOff val="35000"/>
                  </a:schemeClr>
                </a:solidFill>
                <a:cs typeface="Calibri"/>
              </a:rPr>
              <a:t>Numbers are related to each other through a variety of number relationships.</a:t>
            </a:r>
          </a:p>
          <a:p>
            <a:pPr marL="457200" indent="-457200">
              <a:buFont typeface="Arial" panose="020B0604020202020204" pitchFamily="34" charset="0"/>
              <a:buChar char="•"/>
            </a:pPr>
            <a:r>
              <a:rPr lang="en-US" sz="2000">
                <a:solidFill>
                  <a:schemeClr val="tx1">
                    <a:lumMod val="65000"/>
                    <a:lumOff val="35000"/>
                  </a:schemeClr>
                </a:solidFill>
                <a:cs typeface="Calibri"/>
              </a:rPr>
              <a:t>Quantities can be estimated by using referents.</a:t>
            </a:r>
          </a:p>
          <a:p>
            <a:pPr marL="457200" indent="-457200">
              <a:buFont typeface="Arial" panose="020B0604020202020204" pitchFamily="34" charset="0"/>
              <a:buChar char="•"/>
            </a:pPr>
            <a:endParaRPr lang="en-US" sz="1600">
              <a:solidFill>
                <a:schemeClr val="tx2"/>
              </a:solidFill>
              <a:cs typeface="Calibri"/>
            </a:endParaRPr>
          </a:p>
        </p:txBody>
      </p:sp>
    </p:spTree>
    <p:extLst>
      <p:ext uri="{BB962C8B-B14F-4D97-AF65-F5344CB8AC3E}">
        <p14:creationId xmlns:p14="http://schemas.microsoft.com/office/powerpoint/2010/main" val="3334847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pic>
        <p:nvPicPr>
          <p:cNvPr id="2" name="Picture 3" descr="A picture containing object, clock&#10;&#10;Description automatically generated">
            <a:extLst>
              <a:ext uri="{FF2B5EF4-FFF2-40B4-BE49-F238E27FC236}">
                <a16:creationId xmlns:a16="http://schemas.microsoft.com/office/drawing/2014/main" id="{0BCA984D-5303-43B1-A97B-7BC8E3B4F419}"/>
              </a:ext>
            </a:extLst>
          </p:cNvPr>
          <p:cNvPicPr>
            <a:picLocks noChangeAspect="1"/>
          </p:cNvPicPr>
          <p:nvPr/>
        </p:nvPicPr>
        <p:blipFill>
          <a:blip r:embed="rId3"/>
          <a:stretch>
            <a:fillRect/>
          </a:stretch>
        </p:blipFill>
        <p:spPr>
          <a:xfrm>
            <a:off x="910682" y="2800144"/>
            <a:ext cx="10126715" cy="1164507"/>
          </a:xfrm>
          <a:prstGeom prst="rect">
            <a:avLst/>
          </a:prstGeom>
        </p:spPr>
      </p:pic>
      <p:sp>
        <p:nvSpPr>
          <p:cNvPr id="4" name="TextBox 3">
            <a:extLst>
              <a:ext uri="{FF2B5EF4-FFF2-40B4-BE49-F238E27FC236}">
                <a16:creationId xmlns:a16="http://schemas.microsoft.com/office/drawing/2014/main" id="{DDAB6B5B-3E80-483F-9F3A-771802A3834E}"/>
              </a:ext>
            </a:extLst>
          </p:cNvPr>
          <p:cNvSpPr txBox="1"/>
          <p:nvPr/>
        </p:nvSpPr>
        <p:spPr>
          <a:xfrm>
            <a:off x="1935192" y="3588589"/>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11" name="TextBox 10">
            <a:extLst>
              <a:ext uri="{FF2B5EF4-FFF2-40B4-BE49-F238E27FC236}">
                <a16:creationId xmlns:a16="http://schemas.microsoft.com/office/drawing/2014/main" id="{1C969D00-0FA0-46FB-AE74-1D35E2A1BA29}"/>
              </a:ext>
            </a:extLst>
          </p:cNvPr>
          <p:cNvSpPr txBox="1"/>
          <p:nvPr/>
        </p:nvSpPr>
        <p:spPr>
          <a:xfrm>
            <a:off x="9353909" y="3516702"/>
            <a:ext cx="8022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100</a:t>
            </a:r>
            <a:endParaRPr lang="en-US" sz="3200">
              <a:cs typeface="Calibri"/>
            </a:endParaRPr>
          </a:p>
        </p:txBody>
      </p:sp>
      <p:sp>
        <p:nvSpPr>
          <p:cNvPr id="7" name="TextBox 6">
            <a:extLst>
              <a:ext uri="{FF2B5EF4-FFF2-40B4-BE49-F238E27FC236}">
                <a16:creationId xmlns:a16="http://schemas.microsoft.com/office/drawing/2014/main" id="{0643586E-F865-433C-B1D1-5191C597C305}"/>
              </a:ext>
            </a:extLst>
          </p:cNvPr>
          <p:cNvSpPr txBox="1"/>
          <p:nvPr/>
        </p:nvSpPr>
        <p:spPr>
          <a:xfrm>
            <a:off x="812860" y="1258558"/>
            <a:ext cx="7746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Where is the green dot?</a:t>
            </a:r>
          </a:p>
        </p:txBody>
      </p:sp>
      <p:sp>
        <p:nvSpPr>
          <p:cNvPr id="18" name="Oval 17">
            <a:extLst>
              <a:ext uri="{FF2B5EF4-FFF2-40B4-BE49-F238E27FC236}">
                <a16:creationId xmlns:a16="http://schemas.microsoft.com/office/drawing/2014/main" id="{8C633FE1-F5C8-478A-95F6-F881927E1160}"/>
              </a:ext>
            </a:extLst>
          </p:cNvPr>
          <p:cNvSpPr/>
          <p:nvPr/>
        </p:nvSpPr>
        <p:spPr>
          <a:xfrm>
            <a:off x="5680135" y="3156907"/>
            <a:ext cx="445698" cy="359434"/>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2F2D526-6E85-485B-A697-A772128B439D}"/>
              </a:ext>
            </a:extLst>
          </p:cNvPr>
          <p:cNvSpPr txBox="1"/>
          <p:nvPr/>
        </p:nvSpPr>
        <p:spPr>
          <a:xfrm>
            <a:off x="1039303" y="5266246"/>
            <a:ext cx="89398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number could it be?    What makes you say that?</a:t>
            </a:r>
            <a:endParaRPr lang="en-US" sz="2800">
              <a:cs typeface="Calibri"/>
            </a:endParaRPr>
          </a:p>
        </p:txBody>
      </p:sp>
      <p:sp>
        <p:nvSpPr>
          <p:cNvPr id="20" name="Oval 19">
            <a:extLst>
              <a:ext uri="{FF2B5EF4-FFF2-40B4-BE49-F238E27FC236}">
                <a16:creationId xmlns:a16="http://schemas.microsoft.com/office/drawing/2014/main" id="{1975A895-66F5-4DEC-B6EC-558AE9AEC61E}"/>
              </a:ext>
            </a:extLst>
          </p:cNvPr>
          <p:cNvSpPr/>
          <p:nvPr/>
        </p:nvSpPr>
        <p:spPr>
          <a:xfrm>
            <a:off x="3825455" y="3156906"/>
            <a:ext cx="445698" cy="35943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7FEA28B-B83D-4BA2-9746-994528C7DC14}"/>
              </a:ext>
            </a:extLst>
          </p:cNvPr>
          <p:cNvSpPr/>
          <p:nvPr/>
        </p:nvSpPr>
        <p:spPr>
          <a:xfrm>
            <a:off x="7644083" y="3151156"/>
            <a:ext cx="445698" cy="35943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2302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pic>
        <p:nvPicPr>
          <p:cNvPr id="2" name="Picture 3" descr="A picture containing object, clock&#10;&#10;Description automatically generated">
            <a:extLst>
              <a:ext uri="{FF2B5EF4-FFF2-40B4-BE49-F238E27FC236}">
                <a16:creationId xmlns:a16="http://schemas.microsoft.com/office/drawing/2014/main" id="{0BCA984D-5303-43B1-A97B-7BC8E3B4F419}"/>
              </a:ext>
            </a:extLst>
          </p:cNvPr>
          <p:cNvPicPr>
            <a:picLocks noChangeAspect="1"/>
          </p:cNvPicPr>
          <p:nvPr/>
        </p:nvPicPr>
        <p:blipFill>
          <a:blip r:embed="rId3"/>
          <a:stretch>
            <a:fillRect/>
          </a:stretch>
        </p:blipFill>
        <p:spPr>
          <a:xfrm>
            <a:off x="910682" y="2800144"/>
            <a:ext cx="10126715" cy="1164507"/>
          </a:xfrm>
          <a:prstGeom prst="rect">
            <a:avLst/>
          </a:prstGeom>
        </p:spPr>
      </p:pic>
      <p:sp>
        <p:nvSpPr>
          <p:cNvPr id="4" name="TextBox 3">
            <a:extLst>
              <a:ext uri="{FF2B5EF4-FFF2-40B4-BE49-F238E27FC236}">
                <a16:creationId xmlns:a16="http://schemas.microsoft.com/office/drawing/2014/main" id="{DDAB6B5B-3E80-483F-9F3A-771802A3834E}"/>
              </a:ext>
            </a:extLst>
          </p:cNvPr>
          <p:cNvSpPr txBox="1"/>
          <p:nvPr/>
        </p:nvSpPr>
        <p:spPr>
          <a:xfrm>
            <a:off x="1935192" y="3588589"/>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11" name="TextBox 10">
            <a:extLst>
              <a:ext uri="{FF2B5EF4-FFF2-40B4-BE49-F238E27FC236}">
                <a16:creationId xmlns:a16="http://schemas.microsoft.com/office/drawing/2014/main" id="{1C969D00-0FA0-46FB-AE74-1D35E2A1BA29}"/>
              </a:ext>
            </a:extLst>
          </p:cNvPr>
          <p:cNvSpPr txBox="1"/>
          <p:nvPr/>
        </p:nvSpPr>
        <p:spPr>
          <a:xfrm>
            <a:off x="9353909" y="3516702"/>
            <a:ext cx="8022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100</a:t>
            </a:r>
            <a:endParaRPr lang="en-US" sz="3200">
              <a:cs typeface="Calibri"/>
            </a:endParaRPr>
          </a:p>
        </p:txBody>
      </p:sp>
      <p:sp>
        <p:nvSpPr>
          <p:cNvPr id="7" name="TextBox 6">
            <a:extLst>
              <a:ext uri="{FF2B5EF4-FFF2-40B4-BE49-F238E27FC236}">
                <a16:creationId xmlns:a16="http://schemas.microsoft.com/office/drawing/2014/main" id="{0643586E-F865-433C-B1D1-5191C597C305}"/>
              </a:ext>
            </a:extLst>
          </p:cNvPr>
          <p:cNvSpPr txBox="1"/>
          <p:nvPr/>
        </p:nvSpPr>
        <p:spPr>
          <a:xfrm>
            <a:off x="812860" y="1258558"/>
            <a:ext cx="7746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What numbers could be at the dots?</a:t>
            </a:r>
          </a:p>
        </p:txBody>
      </p:sp>
      <p:sp>
        <p:nvSpPr>
          <p:cNvPr id="18" name="Oval 17">
            <a:extLst>
              <a:ext uri="{FF2B5EF4-FFF2-40B4-BE49-F238E27FC236}">
                <a16:creationId xmlns:a16="http://schemas.microsoft.com/office/drawing/2014/main" id="{8C633FE1-F5C8-478A-95F6-F881927E1160}"/>
              </a:ext>
            </a:extLst>
          </p:cNvPr>
          <p:cNvSpPr/>
          <p:nvPr/>
        </p:nvSpPr>
        <p:spPr>
          <a:xfrm>
            <a:off x="5680135" y="3156907"/>
            <a:ext cx="445698" cy="359434"/>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2F2D526-6E85-485B-A697-A772128B439D}"/>
              </a:ext>
            </a:extLst>
          </p:cNvPr>
          <p:cNvSpPr txBox="1"/>
          <p:nvPr/>
        </p:nvSpPr>
        <p:spPr>
          <a:xfrm>
            <a:off x="1039303" y="5266246"/>
            <a:ext cx="89398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number could it be?    What makes you say that?</a:t>
            </a:r>
            <a:endParaRPr lang="en-US" sz="2800">
              <a:cs typeface="Calibri"/>
            </a:endParaRPr>
          </a:p>
        </p:txBody>
      </p:sp>
      <p:sp>
        <p:nvSpPr>
          <p:cNvPr id="20" name="Oval 19">
            <a:extLst>
              <a:ext uri="{FF2B5EF4-FFF2-40B4-BE49-F238E27FC236}">
                <a16:creationId xmlns:a16="http://schemas.microsoft.com/office/drawing/2014/main" id="{1975A895-66F5-4DEC-B6EC-558AE9AEC61E}"/>
              </a:ext>
            </a:extLst>
          </p:cNvPr>
          <p:cNvSpPr/>
          <p:nvPr/>
        </p:nvSpPr>
        <p:spPr>
          <a:xfrm>
            <a:off x="3825455" y="3156906"/>
            <a:ext cx="445698" cy="35943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7FEA28B-B83D-4BA2-9746-994528C7DC14}"/>
              </a:ext>
            </a:extLst>
          </p:cNvPr>
          <p:cNvSpPr/>
          <p:nvPr/>
        </p:nvSpPr>
        <p:spPr>
          <a:xfrm>
            <a:off x="7644083" y="3151156"/>
            <a:ext cx="445698" cy="35943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07D232-85D0-4F62-932C-69C765145126}"/>
              </a:ext>
            </a:extLst>
          </p:cNvPr>
          <p:cNvSpPr txBox="1"/>
          <p:nvPr/>
        </p:nvSpPr>
        <p:spPr>
          <a:xfrm>
            <a:off x="3674853" y="3746739"/>
            <a:ext cx="744748"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a:cs typeface="Calibri"/>
            </a:endParaRPr>
          </a:p>
        </p:txBody>
      </p:sp>
      <p:sp>
        <p:nvSpPr>
          <p:cNvPr id="21" name="TextBox 20">
            <a:extLst>
              <a:ext uri="{FF2B5EF4-FFF2-40B4-BE49-F238E27FC236}">
                <a16:creationId xmlns:a16="http://schemas.microsoft.com/office/drawing/2014/main" id="{F1E2166D-CD52-4836-9308-109CA0B0F7F4}"/>
              </a:ext>
            </a:extLst>
          </p:cNvPr>
          <p:cNvSpPr txBox="1"/>
          <p:nvPr/>
        </p:nvSpPr>
        <p:spPr>
          <a:xfrm>
            <a:off x="7556739" y="3746739"/>
            <a:ext cx="744748"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a:cs typeface="Calibri"/>
            </a:endParaRPr>
          </a:p>
        </p:txBody>
      </p:sp>
      <p:sp>
        <p:nvSpPr>
          <p:cNvPr id="23" name="TextBox 22">
            <a:extLst>
              <a:ext uri="{FF2B5EF4-FFF2-40B4-BE49-F238E27FC236}">
                <a16:creationId xmlns:a16="http://schemas.microsoft.com/office/drawing/2014/main" id="{30F6657B-0DD6-42B1-B554-DADE6311FEB2}"/>
              </a:ext>
            </a:extLst>
          </p:cNvPr>
          <p:cNvSpPr txBox="1"/>
          <p:nvPr/>
        </p:nvSpPr>
        <p:spPr>
          <a:xfrm>
            <a:off x="5529532" y="3746739"/>
            <a:ext cx="744748"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a:cs typeface="Calibri"/>
            </a:endParaRPr>
          </a:p>
        </p:txBody>
      </p:sp>
    </p:spTree>
    <p:extLst>
      <p:ext uri="{BB962C8B-B14F-4D97-AF65-F5344CB8AC3E}">
        <p14:creationId xmlns:p14="http://schemas.microsoft.com/office/powerpoint/2010/main" val="3515398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pic>
        <p:nvPicPr>
          <p:cNvPr id="2" name="Picture 3" descr="A picture containing object, clock&#10;&#10;Description automatically generated">
            <a:extLst>
              <a:ext uri="{FF2B5EF4-FFF2-40B4-BE49-F238E27FC236}">
                <a16:creationId xmlns:a16="http://schemas.microsoft.com/office/drawing/2014/main" id="{0BCA984D-5303-43B1-A97B-7BC8E3B4F419}"/>
              </a:ext>
            </a:extLst>
          </p:cNvPr>
          <p:cNvPicPr>
            <a:picLocks noChangeAspect="1"/>
          </p:cNvPicPr>
          <p:nvPr/>
        </p:nvPicPr>
        <p:blipFill>
          <a:blip r:embed="rId3"/>
          <a:stretch>
            <a:fillRect/>
          </a:stretch>
        </p:blipFill>
        <p:spPr>
          <a:xfrm>
            <a:off x="910682" y="2800144"/>
            <a:ext cx="10126715" cy="1164507"/>
          </a:xfrm>
          <a:prstGeom prst="rect">
            <a:avLst/>
          </a:prstGeom>
        </p:spPr>
      </p:pic>
      <p:sp>
        <p:nvSpPr>
          <p:cNvPr id="4" name="TextBox 3">
            <a:extLst>
              <a:ext uri="{FF2B5EF4-FFF2-40B4-BE49-F238E27FC236}">
                <a16:creationId xmlns:a16="http://schemas.microsoft.com/office/drawing/2014/main" id="{DDAB6B5B-3E80-483F-9F3A-771802A3834E}"/>
              </a:ext>
            </a:extLst>
          </p:cNvPr>
          <p:cNvSpPr txBox="1"/>
          <p:nvPr/>
        </p:nvSpPr>
        <p:spPr>
          <a:xfrm>
            <a:off x="1935192" y="3588589"/>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11" name="TextBox 10">
            <a:extLst>
              <a:ext uri="{FF2B5EF4-FFF2-40B4-BE49-F238E27FC236}">
                <a16:creationId xmlns:a16="http://schemas.microsoft.com/office/drawing/2014/main" id="{1C969D00-0FA0-46FB-AE74-1D35E2A1BA29}"/>
              </a:ext>
            </a:extLst>
          </p:cNvPr>
          <p:cNvSpPr txBox="1"/>
          <p:nvPr/>
        </p:nvSpPr>
        <p:spPr>
          <a:xfrm>
            <a:off x="9353909" y="3502325"/>
            <a:ext cx="10322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1000</a:t>
            </a:r>
            <a:endParaRPr lang="en-US" sz="3200">
              <a:cs typeface="Calibri"/>
            </a:endParaRPr>
          </a:p>
        </p:txBody>
      </p:sp>
      <p:sp>
        <p:nvSpPr>
          <p:cNvPr id="7" name="TextBox 6">
            <a:extLst>
              <a:ext uri="{FF2B5EF4-FFF2-40B4-BE49-F238E27FC236}">
                <a16:creationId xmlns:a16="http://schemas.microsoft.com/office/drawing/2014/main" id="{0643586E-F865-433C-B1D1-5191C597C305}"/>
              </a:ext>
            </a:extLst>
          </p:cNvPr>
          <p:cNvSpPr txBox="1"/>
          <p:nvPr/>
        </p:nvSpPr>
        <p:spPr>
          <a:xfrm>
            <a:off x="812860" y="1258558"/>
            <a:ext cx="7746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What numbers could be at the dots?</a:t>
            </a:r>
          </a:p>
        </p:txBody>
      </p:sp>
      <p:sp>
        <p:nvSpPr>
          <p:cNvPr id="18" name="Oval 17">
            <a:extLst>
              <a:ext uri="{FF2B5EF4-FFF2-40B4-BE49-F238E27FC236}">
                <a16:creationId xmlns:a16="http://schemas.microsoft.com/office/drawing/2014/main" id="{8C633FE1-F5C8-478A-95F6-F881927E1160}"/>
              </a:ext>
            </a:extLst>
          </p:cNvPr>
          <p:cNvSpPr/>
          <p:nvPr/>
        </p:nvSpPr>
        <p:spPr>
          <a:xfrm>
            <a:off x="5680135" y="3156907"/>
            <a:ext cx="445698" cy="359434"/>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2F2D526-6E85-485B-A697-A772128B439D}"/>
              </a:ext>
            </a:extLst>
          </p:cNvPr>
          <p:cNvSpPr txBox="1"/>
          <p:nvPr/>
        </p:nvSpPr>
        <p:spPr>
          <a:xfrm>
            <a:off x="1039303" y="5266246"/>
            <a:ext cx="89398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number could it be?    What makes you say that?</a:t>
            </a:r>
            <a:endParaRPr lang="en-US" sz="2800">
              <a:cs typeface="Calibri"/>
            </a:endParaRPr>
          </a:p>
        </p:txBody>
      </p:sp>
      <p:sp>
        <p:nvSpPr>
          <p:cNvPr id="20" name="Oval 19">
            <a:extLst>
              <a:ext uri="{FF2B5EF4-FFF2-40B4-BE49-F238E27FC236}">
                <a16:creationId xmlns:a16="http://schemas.microsoft.com/office/drawing/2014/main" id="{1975A895-66F5-4DEC-B6EC-558AE9AEC61E}"/>
              </a:ext>
            </a:extLst>
          </p:cNvPr>
          <p:cNvSpPr/>
          <p:nvPr/>
        </p:nvSpPr>
        <p:spPr>
          <a:xfrm>
            <a:off x="3825455" y="3156906"/>
            <a:ext cx="445698" cy="35943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7FEA28B-B83D-4BA2-9746-994528C7DC14}"/>
              </a:ext>
            </a:extLst>
          </p:cNvPr>
          <p:cNvSpPr/>
          <p:nvPr/>
        </p:nvSpPr>
        <p:spPr>
          <a:xfrm>
            <a:off x="7644083" y="3151156"/>
            <a:ext cx="445698" cy="35943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07D232-85D0-4F62-932C-69C765145126}"/>
              </a:ext>
            </a:extLst>
          </p:cNvPr>
          <p:cNvSpPr txBox="1"/>
          <p:nvPr/>
        </p:nvSpPr>
        <p:spPr>
          <a:xfrm>
            <a:off x="3674853" y="3746739"/>
            <a:ext cx="744748"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a:cs typeface="Calibri"/>
            </a:endParaRPr>
          </a:p>
        </p:txBody>
      </p:sp>
      <p:sp>
        <p:nvSpPr>
          <p:cNvPr id="21" name="TextBox 20">
            <a:extLst>
              <a:ext uri="{FF2B5EF4-FFF2-40B4-BE49-F238E27FC236}">
                <a16:creationId xmlns:a16="http://schemas.microsoft.com/office/drawing/2014/main" id="{F1E2166D-CD52-4836-9308-109CA0B0F7F4}"/>
              </a:ext>
            </a:extLst>
          </p:cNvPr>
          <p:cNvSpPr txBox="1"/>
          <p:nvPr/>
        </p:nvSpPr>
        <p:spPr>
          <a:xfrm>
            <a:off x="7556739" y="3746739"/>
            <a:ext cx="744748"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a:cs typeface="Calibri"/>
            </a:endParaRPr>
          </a:p>
        </p:txBody>
      </p:sp>
      <p:sp>
        <p:nvSpPr>
          <p:cNvPr id="23" name="TextBox 22">
            <a:extLst>
              <a:ext uri="{FF2B5EF4-FFF2-40B4-BE49-F238E27FC236}">
                <a16:creationId xmlns:a16="http://schemas.microsoft.com/office/drawing/2014/main" id="{30F6657B-0DD6-42B1-B554-DADE6311FEB2}"/>
              </a:ext>
            </a:extLst>
          </p:cNvPr>
          <p:cNvSpPr txBox="1"/>
          <p:nvPr/>
        </p:nvSpPr>
        <p:spPr>
          <a:xfrm>
            <a:off x="5529532" y="3746739"/>
            <a:ext cx="744748" cy="584775"/>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a:cs typeface="Calibri"/>
            </a:endParaRPr>
          </a:p>
        </p:txBody>
      </p:sp>
    </p:spTree>
    <p:extLst>
      <p:ext uri="{BB962C8B-B14F-4D97-AF65-F5344CB8AC3E}">
        <p14:creationId xmlns:p14="http://schemas.microsoft.com/office/powerpoint/2010/main" val="1843569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pic>
        <p:nvPicPr>
          <p:cNvPr id="2" name="Picture 3" descr="A picture containing object, clock&#10;&#10;Description automatically generated">
            <a:extLst>
              <a:ext uri="{FF2B5EF4-FFF2-40B4-BE49-F238E27FC236}">
                <a16:creationId xmlns:a16="http://schemas.microsoft.com/office/drawing/2014/main" id="{0BCA984D-5303-43B1-A97B-7BC8E3B4F419}"/>
              </a:ext>
            </a:extLst>
          </p:cNvPr>
          <p:cNvPicPr>
            <a:picLocks noChangeAspect="1"/>
          </p:cNvPicPr>
          <p:nvPr/>
        </p:nvPicPr>
        <p:blipFill>
          <a:blip r:embed="rId3"/>
          <a:stretch>
            <a:fillRect/>
          </a:stretch>
        </p:blipFill>
        <p:spPr>
          <a:xfrm>
            <a:off x="953814" y="4899238"/>
            <a:ext cx="10126715" cy="1164507"/>
          </a:xfrm>
          <a:prstGeom prst="rect">
            <a:avLst/>
          </a:prstGeom>
        </p:spPr>
      </p:pic>
      <p:sp>
        <p:nvSpPr>
          <p:cNvPr id="4" name="TextBox 3">
            <a:extLst>
              <a:ext uri="{FF2B5EF4-FFF2-40B4-BE49-F238E27FC236}">
                <a16:creationId xmlns:a16="http://schemas.microsoft.com/office/drawing/2014/main" id="{DDAB6B5B-3E80-483F-9F3A-771802A3834E}"/>
              </a:ext>
            </a:extLst>
          </p:cNvPr>
          <p:cNvSpPr txBox="1"/>
          <p:nvPr/>
        </p:nvSpPr>
        <p:spPr>
          <a:xfrm>
            <a:off x="1963947" y="5831457"/>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11" name="TextBox 10">
            <a:extLst>
              <a:ext uri="{FF2B5EF4-FFF2-40B4-BE49-F238E27FC236}">
                <a16:creationId xmlns:a16="http://schemas.microsoft.com/office/drawing/2014/main" id="{1C969D00-0FA0-46FB-AE74-1D35E2A1BA29}"/>
              </a:ext>
            </a:extLst>
          </p:cNvPr>
          <p:cNvSpPr txBox="1"/>
          <p:nvPr/>
        </p:nvSpPr>
        <p:spPr>
          <a:xfrm>
            <a:off x="9397041" y="5644551"/>
            <a:ext cx="10322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ea typeface="+mn-lt"/>
                <a:cs typeface="+mn-lt"/>
              </a:rPr>
              <a:t>1000</a:t>
            </a:r>
          </a:p>
        </p:txBody>
      </p:sp>
      <p:sp>
        <p:nvSpPr>
          <p:cNvPr id="7" name="TextBox 6">
            <a:extLst>
              <a:ext uri="{FF2B5EF4-FFF2-40B4-BE49-F238E27FC236}">
                <a16:creationId xmlns:a16="http://schemas.microsoft.com/office/drawing/2014/main" id="{0643586E-F865-433C-B1D1-5191C597C305}"/>
              </a:ext>
            </a:extLst>
          </p:cNvPr>
          <p:cNvSpPr txBox="1"/>
          <p:nvPr/>
        </p:nvSpPr>
        <p:spPr>
          <a:xfrm>
            <a:off x="812860" y="1258558"/>
            <a:ext cx="105213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What is the same about these number lines?  What is different?</a:t>
            </a:r>
          </a:p>
        </p:txBody>
      </p:sp>
      <p:sp>
        <p:nvSpPr>
          <p:cNvPr id="18" name="Oval 17">
            <a:extLst>
              <a:ext uri="{FF2B5EF4-FFF2-40B4-BE49-F238E27FC236}">
                <a16:creationId xmlns:a16="http://schemas.microsoft.com/office/drawing/2014/main" id="{8C633FE1-F5C8-478A-95F6-F881927E1160}"/>
              </a:ext>
            </a:extLst>
          </p:cNvPr>
          <p:cNvSpPr/>
          <p:nvPr/>
        </p:nvSpPr>
        <p:spPr>
          <a:xfrm>
            <a:off x="5723267" y="5241624"/>
            <a:ext cx="445698" cy="359434"/>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975A895-66F5-4DEC-B6EC-558AE9AEC61E}"/>
              </a:ext>
            </a:extLst>
          </p:cNvPr>
          <p:cNvSpPr/>
          <p:nvPr/>
        </p:nvSpPr>
        <p:spPr>
          <a:xfrm>
            <a:off x="3811078" y="5241623"/>
            <a:ext cx="445698" cy="35943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7FEA28B-B83D-4BA2-9746-994528C7DC14}"/>
              </a:ext>
            </a:extLst>
          </p:cNvPr>
          <p:cNvSpPr/>
          <p:nvPr/>
        </p:nvSpPr>
        <p:spPr>
          <a:xfrm>
            <a:off x="7687215" y="5235873"/>
            <a:ext cx="445698" cy="35943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A picture containing object, clock&#10;&#10;Description automatically generated">
            <a:extLst>
              <a:ext uri="{FF2B5EF4-FFF2-40B4-BE49-F238E27FC236}">
                <a16:creationId xmlns:a16="http://schemas.microsoft.com/office/drawing/2014/main" id="{59C4CC15-9D55-40BB-964E-882581681DB2}"/>
              </a:ext>
            </a:extLst>
          </p:cNvPr>
          <p:cNvPicPr>
            <a:picLocks noChangeAspect="1"/>
          </p:cNvPicPr>
          <p:nvPr/>
        </p:nvPicPr>
        <p:blipFill>
          <a:blip r:embed="rId3"/>
          <a:stretch>
            <a:fillRect/>
          </a:stretch>
        </p:blipFill>
        <p:spPr>
          <a:xfrm>
            <a:off x="910682" y="2800144"/>
            <a:ext cx="10126715" cy="1164507"/>
          </a:xfrm>
          <a:prstGeom prst="rect">
            <a:avLst/>
          </a:prstGeom>
        </p:spPr>
      </p:pic>
      <p:sp>
        <p:nvSpPr>
          <p:cNvPr id="24" name="TextBox 23">
            <a:extLst>
              <a:ext uri="{FF2B5EF4-FFF2-40B4-BE49-F238E27FC236}">
                <a16:creationId xmlns:a16="http://schemas.microsoft.com/office/drawing/2014/main" id="{421BBCE4-CA6B-40E2-9C47-37F791DC8237}"/>
              </a:ext>
            </a:extLst>
          </p:cNvPr>
          <p:cNvSpPr txBox="1"/>
          <p:nvPr/>
        </p:nvSpPr>
        <p:spPr>
          <a:xfrm>
            <a:off x="1906437" y="3717985"/>
            <a:ext cx="3421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25" name="Oval 24">
            <a:extLst>
              <a:ext uri="{FF2B5EF4-FFF2-40B4-BE49-F238E27FC236}">
                <a16:creationId xmlns:a16="http://schemas.microsoft.com/office/drawing/2014/main" id="{D3DC7E55-6F25-4C71-91D9-8FA12950911C}"/>
              </a:ext>
            </a:extLst>
          </p:cNvPr>
          <p:cNvSpPr/>
          <p:nvPr/>
        </p:nvSpPr>
        <p:spPr>
          <a:xfrm>
            <a:off x="3753568" y="3171283"/>
            <a:ext cx="445698" cy="35943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AE6EBE8-D2C2-4BBA-88B2-15B26CFCC3F4}"/>
              </a:ext>
            </a:extLst>
          </p:cNvPr>
          <p:cNvSpPr/>
          <p:nvPr/>
        </p:nvSpPr>
        <p:spPr>
          <a:xfrm>
            <a:off x="5752021" y="3171284"/>
            <a:ext cx="445698" cy="359434"/>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357F238-71AE-44E3-8F75-6A5CEAD48171}"/>
              </a:ext>
            </a:extLst>
          </p:cNvPr>
          <p:cNvSpPr/>
          <p:nvPr/>
        </p:nvSpPr>
        <p:spPr>
          <a:xfrm>
            <a:off x="7687214" y="3165533"/>
            <a:ext cx="445698" cy="35943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D7474C0-9819-48F0-A691-E45D3744A720}"/>
              </a:ext>
            </a:extLst>
          </p:cNvPr>
          <p:cNvSpPr txBox="1"/>
          <p:nvPr/>
        </p:nvSpPr>
        <p:spPr>
          <a:xfrm>
            <a:off x="9339531" y="3717984"/>
            <a:ext cx="10322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ea typeface="+mn-lt"/>
                <a:cs typeface="+mn-lt"/>
              </a:rPr>
              <a:t>100</a:t>
            </a:r>
          </a:p>
        </p:txBody>
      </p:sp>
    </p:spTree>
    <p:extLst>
      <p:ext uri="{BB962C8B-B14F-4D97-AF65-F5344CB8AC3E}">
        <p14:creationId xmlns:p14="http://schemas.microsoft.com/office/powerpoint/2010/main" val="988755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chemeClr val="accent1"/>
          </a:solidFill>
          <a:ln w="28575">
            <a:solidFill>
              <a:schemeClr val="accent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12564259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259544" y="1279041"/>
            <a:ext cx="10916220" cy="1077218"/>
          </a:xfrm>
          <a:prstGeom prst="rect">
            <a:avLst/>
          </a:prstGeom>
          <a:noFill/>
        </p:spPr>
        <p:txBody>
          <a:bodyPr wrap="square" lIns="91440" tIns="45720" rIns="91440" bIns="45720" rtlCol="0" anchor="t">
            <a:spAutoFit/>
          </a:bodyPr>
          <a:lstStyle/>
          <a:p>
            <a:r>
              <a:rPr lang="en-CA" sz="3200">
                <a:cs typeface="Calibri"/>
              </a:rPr>
              <a:t>Count Forward by 2s:</a:t>
            </a:r>
          </a:p>
          <a:p>
            <a:endParaRPr lang="en-CA" sz="3200">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120" name="TextBox 1">
            <a:extLst>
              <a:ext uri="{FF2B5EF4-FFF2-40B4-BE49-F238E27FC236}">
                <a16:creationId xmlns:a16="http://schemas.microsoft.com/office/drawing/2014/main" id="{620B5FFC-C9B9-4DC1-B83B-1E95E841F6E0}"/>
              </a:ext>
            </a:extLst>
          </p:cNvPr>
          <p:cNvSpPr txBox="1"/>
          <p:nvPr/>
        </p:nvSpPr>
        <p:spPr>
          <a:xfrm>
            <a:off x="317109" y="1970000"/>
            <a:ext cx="10857578" cy="4524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solidFill>
                <a:schemeClr val="bg2">
                  <a:lumMod val="25000"/>
                </a:schemeClr>
              </a:solidFill>
            </a:endParaRPr>
          </a:p>
          <a:p>
            <a:r>
              <a:rPr lang="en-US" sz="3200">
                <a:solidFill>
                  <a:schemeClr val="bg2">
                    <a:lumMod val="25000"/>
                  </a:schemeClr>
                </a:solidFill>
              </a:rPr>
              <a:t>42, ____, ____, ____, ____, ____, ____, ____, _____, ____,____</a:t>
            </a:r>
            <a:endParaRPr lang="en-US" sz="3200">
              <a:solidFill>
                <a:schemeClr val="bg2">
                  <a:lumMod val="25000"/>
                </a:schemeClr>
              </a:solidFill>
              <a:cs typeface="Calibri"/>
            </a:endParaRPr>
          </a:p>
          <a:p>
            <a:endParaRPr lang="en-US" sz="3200">
              <a:solidFill>
                <a:schemeClr val="bg2">
                  <a:lumMod val="25000"/>
                </a:schemeClr>
              </a:solidFill>
            </a:endParaRPr>
          </a:p>
          <a:p>
            <a:r>
              <a:rPr lang="en-US" sz="3200">
                <a:solidFill>
                  <a:schemeClr val="bg2">
                    <a:lumMod val="25000"/>
                  </a:schemeClr>
                </a:solidFill>
              </a:rPr>
              <a:t>13, ____, ____, ____, ____, ____, ____, ____, ____, ____, ____ </a:t>
            </a:r>
            <a:endParaRPr lang="en-US" sz="3200">
              <a:solidFill>
                <a:schemeClr val="bg2">
                  <a:lumMod val="25000"/>
                </a:schemeClr>
              </a:solidFill>
              <a:cs typeface="Calibri"/>
            </a:endParaRPr>
          </a:p>
          <a:p>
            <a:endParaRPr lang="en-US" sz="3200">
              <a:solidFill>
                <a:schemeClr val="bg2">
                  <a:lumMod val="25000"/>
                </a:schemeClr>
              </a:solidFill>
              <a:cs typeface="Calibri"/>
            </a:endParaRPr>
          </a:p>
          <a:p>
            <a:endParaRPr lang="en-US" sz="3200">
              <a:solidFill>
                <a:schemeClr val="bg2">
                  <a:lumMod val="25000"/>
                </a:schemeClr>
              </a:solidFill>
              <a:cs typeface="Calibri"/>
            </a:endParaRPr>
          </a:p>
          <a:p>
            <a:r>
              <a:rPr lang="en-US" sz="3200">
                <a:solidFill>
                  <a:schemeClr val="bg2">
                    <a:lumMod val="25000"/>
                  </a:schemeClr>
                </a:solidFill>
                <a:cs typeface="Calibri"/>
              </a:rPr>
              <a:t>Count Backwards by 2s:</a:t>
            </a:r>
            <a:endParaRPr lang="en-US" sz="3200">
              <a:solidFill>
                <a:schemeClr val="bg2">
                  <a:lumMod val="25000"/>
                </a:schemeClr>
              </a:solidFill>
            </a:endParaRPr>
          </a:p>
          <a:p>
            <a:endParaRPr lang="en-US" sz="3200">
              <a:solidFill>
                <a:schemeClr val="bg2">
                  <a:lumMod val="25000"/>
                </a:schemeClr>
              </a:solidFill>
            </a:endParaRPr>
          </a:p>
          <a:p>
            <a:r>
              <a:rPr lang="en-US" sz="3200">
                <a:solidFill>
                  <a:schemeClr val="bg2">
                    <a:lumMod val="25000"/>
                  </a:schemeClr>
                </a:solidFill>
              </a:rPr>
              <a:t>78, ___, ____, ____, _____, ____, ____, ____, ____, ____, ____</a:t>
            </a:r>
            <a:endParaRPr lang="en-US" sz="3200">
              <a:solidFill>
                <a:schemeClr val="bg2">
                  <a:lumMod val="25000"/>
                </a:schemeClr>
              </a:solidFill>
              <a:cs typeface="Calibri" panose="020F0502020204030204"/>
            </a:endParaRPr>
          </a:p>
        </p:txBody>
      </p:sp>
    </p:spTree>
    <p:extLst>
      <p:ext uri="{BB962C8B-B14F-4D97-AF65-F5344CB8AC3E}">
        <p14:creationId xmlns:p14="http://schemas.microsoft.com/office/powerpoint/2010/main" val="741706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618978" y="1307796"/>
            <a:ext cx="10930597" cy="584775"/>
          </a:xfrm>
          <a:prstGeom prst="rect">
            <a:avLst/>
          </a:prstGeom>
          <a:noFill/>
        </p:spPr>
        <p:txBody>
          <a:bodyPr wrap="square" lIns="91440" tIns="45720" rIns="91440" bIns="45720" rtlCol="0" anchor="t">
            <a:spAutoFit/>
          </a:bodyPr>
          <a:lstStyle/>
          <a:p>
            <a:endParaRPr lang="en-CA" sz="3200">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120" name="TextBox 1">
            <a:extLst>
              <a:ext uri="{FF2B5EF4-FFF2-40B4-BE49-F238E27FC236}">
                <a16:creationId xmlns:a16="http://schemas.microsoft.com/office/drawing/2014/main" id="{620B5FFC-C9B9-4DC1-B83B-1E95E841F6E0}"/>
              </a:ext>
            </a:extLst>
          </p:cNvPr>
          <p:cNvSpPr txBox="1"/>
          <p:nvPr/>
        </p:nvSpPr>
        <p:spPr>
          <a:xfrm>
            <a:off x="345863" y="1308642"/>
            <a:ext cx="11274522" cy="45243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t>Count </a:t>
            </a:r>
            <a:r>
              <a:rPr lang="en-US" sz="3200" dirty="0" smtClean="0"/>
              <a:t>Forwards </a:t>
            </a:r>
            <a:r>
              <a:rPr lang="en-US" sz="3200" dirty="0"/>
              <a:t>by 10s:</a:t>
            </a:r>
            <a:endParaRPr lang="en-US" sz="3200" dirty="0">
              <a:cs typeface="Calibri"/>
            </a:endParaRPr>
          </a:p>
          <a:p>
            <a:endParaRPr lang="en-US" sz="3200" dirty="0">
              <a:cs typeface="Calibri"/>
            </a:endParaRPr>
          </a:p>
          <a:p>
            <a:r>
              <a:rPr lang="en-US" sz="3200" dirty="0"/>
              <a:t>30, ____, ____, ____, ____, ____, ____, ____</a:t>
            </a:r>
          </a:p>
          <a:p>
            <a:endParaRPr lang="en-US" sz="3200" dirty="0"/>
          </a:p>
          <a:p>
            <a:r>
              <a:rPr lang="en-US" sz="3200" dirty="0"/>
              <a:t>7,   ____, ____, ____, _____, ____</a:t>
            </a:r>
            <a:endParaRPr lang="en-US" sz="3200" dirty="0">
              <a:cs typeface="Calibri"/>
            </a:endParaRPr>
          </a:p>
          <a:p>
            <a:endParaRPr lang="en-US" sz="3200" dirty="0"/>
          </a:p>
          <a:p>
            <a:r>
              <a:rPr lang="en-US" sz="3200" dirty="0">
                <a:cs typeface="Calibri"/>
              </a:rPr>
              <a:t>Count backwards by 10s:</a:t>
            </a:r>
            <a:endParaRPr lang="en-US" sz="3200" dirty="0"/>
          </a:p>
          <a:p>
            <a:endParaRPr lang="en-US" sz="3200" dirty="0"/>
          </a:p>
          <a:p>
            <a:r>
              <a:rPr lang="en-US" sz="3200" dirty="0"/>
              <a:t>100, ____, _____, _____, _____, _____, ____, ____, ____</a:t>
            </a:r>
            <a:endParaRPr lang="en-US" sz="3200" dirty="0">
              <a:cs typeface="Calibri" panose="020F0502020204030204"/>
            </a:endParaRPr>
          </a:p>
        </p:txBody>
      </p:sp>
    </p:spTree>
    <p:extLst>
      <p:ext uri="{BB962C8B-B14F-4D97-AF65-F5344CB8AC3E}">
        <p14:creationId xmlns:p14="http://schemas.microsoft.com/office/powerpoint/2010/main" val="3350446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618978" y="1307796"/>
            <a:ext cx="10930597" cy="584775"/>
          </a:xfrm>
          <a:prstGeom prst="rect">
            <a:avLst/>
          </a:prstGeom>
          <a:noFill/>
        </p:spPr>
        <p:txBody>
          <a:bodyPr wrap="square" lIns="91440" tIns="45720" rIns="91440" bIns="45720" rtlCol="0" anchor="t">
            <a:spAutoFit/>
          </a:bodyPr>
          <a:lstStyle/>
          <a:p>
            <a:endParaRPr lang="en-CA" sz="3200">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120" name="TextBox 1">
            <a:extLst>
              <a:ext uri="{FF2B5EF4-FFF2-40B4-BE49-F238E27FC236}">
                <a16:creationId xmlns:a16="http://schemas.microsoft.com/office/drawing/2014/main" id="{620B5FFC-C9B9-4DC1-B83B-1E95E841F6E0}"/>
              </a:ext>
            </a:extLst>
          </p:cNvPr>
          <p:cNvSpPr txBox="1"/>
          <p:nvPr/>
        </p:nvSpPr>
        <p:spPr>
          <a:xfrm>
            <a:off x="345864" y="1596189"/>
            <a:ext cx="11533313" cy="40318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t>Count Forward by 5s:</a:t>
            </a:r>
            <a:endParaRPr lang="en-US" sz="3200">
              <a:cs typeface="Calibri"/>
            </a:endParaRPr>
          </a:p>
          <a:p>
            <a:endParaRPr lang="en-US" sz="3200"/>
          </a:p>
          <a:p>
            <a:r>
              <a:rPr lang="en-US" sz="3200"/>
              <a:t>15, ____, _____, ______, _____, _____, _____, _____, _____, ____ </a:t>
            </a:r>
            <a:endParaRPr lang="en-US" sz="3200">
              <a:cs typeface="Calibri"/>
            </a:endParaRPr>
          </a:p>
          <a:p>
            <a:endParaRPr lang="en-US" sz="3200"/>
          </a:p>
          <a:p>
            <a:endParaRPr lang="en-US" sz="3200"/>
          </a:p>
          <a:p>
            <a:r>
              <a:rPr lang="en-US" sz="3200"/>
              <a:t>Count Backwards by 5s:</a:t>
            </a:r>
          </a:p>
          <a:p>
            <a:endParaRPr lang="en-US" sz="3200"/>
          </a:p>
          <a:p>
            <a:r>
              <a:rPr lang="en-US" sz="3200"/>
              <a:t>85, ____, ____, ____, ____, ____, ____, ____, ____, ____, ____ </a:t>
            </a:r>
            <a:endParaRPr lang="en-US" sz="3200">
              <a:cs typeface="Calibri"/>
            </a:endParaRPr>
          </a:p>
        </p:txBody>
      </p:sp>
    </p:spTree>
    <p:extLst>
      <p:ext uri="{BB962C8B-B14F-4D97-AF65-F5344CB8AC3E}">
        <p14:creationId xmlns:p14="http://schemas.microsoft.com/office/powerpoint/2010/main" val="650312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120" name="TextBox 1">
            <a:extLst>
              <a:ext uri="{FF2B5EF4-FFF2-40B4-BE49-F238E27FC236}">
                <a16:creationId xmlns:a16="http://schemas.microsoft.com/office/drawing/2014/main" id="{620B5FFC-C9B9-4DC1-B83B-1E95E841F6E0}"/>
              </a:ext>
            </a:extLst>
          </p:cNvPr>
          <p:cNvSpPr txBox="1"/>
          <p:nvPr/>
        </p:nvSpPr>
        <p:spPr>
          <a:xfrm>
            <a:off x="259600" y="1596189"/>
            <a:ext cx="11705842" cy="50167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cs typeface="Calibri"/>
              </a:rPr>
              <a:t>Count </a:t>
            </a:r>
            <a:r>
              <a:rPr lang="en-US" sz="3200" dirty="0" smtClean="0">
                <a:cs typeface="Calibri"/>
              </a:rPr>
              <a:t>forwards by </a:t>
            </a:r>
            <a:r>
              <a:rPr lang="en-US" sz="3200" dirty="0">
                <a:cs typeface="Calibri"/>
              </a:rPr>
              <a:t>3s:</a:t>
            </a:r>
          </a:p>
          <a:p>
            <a:endParaRPr lang="en-US" sz="3200" dirty="0">
              <a:cs typeface="Calibri"/>
            </a:endParaRPr>
          </a:p>
          <a:p>
            <a:r>
              <a:rPr lang="en-US" sz="3200" dirty="0"/>
              <a:t> 3, ____, ____, ____, ____, ____, ____, ____</a:t>
            </a:r>
            <a:endParaRPr lang="en-US" sz="3200" dirty="0">
              <a:cs typeface="Calibri"/>
            </a:endParaRPr>
          </a:p>
          <a:p>
            <a:endParaRPr lang="en-US" sz="3200" dirty="0">
              <a:cs typeface="Calibri"/>
            </a:endParaRPr>
          </a:p>
          <a:p>
            <a:endParaRPr lang="en-US" sz="3200" dirty="0">
              <a:cs typeface="Calibri"/>
            </a:endParaRPr>
          </a:p>
          <a:p>
            <a:r>
              <a:rPr lang="en-US" sz="3200" dirty="0"/>
              <a:t>Count </a:t>
            </a:r>
            <a:r>
              <a:rPr lang="en-US" sz="3200" dirty="0" smtClean="0"/>
              <a:t>forwards by </a:t>
            </a:r>
            <a:r>
              <a:rPr lang="en-US" sz="3200" dirty="0"/>
              <a:t>4s:</a:t>
            </a:r>
            <a:endParaRPr lang="en-US" sz="3200" dirty="0">
              <a:cs typeface="Calibri"/>
            </a:endParaRPr>
          </a:p>
          <a:p>
            <a:r>
              <a:rPr lang="en-US" sz="3200" dirty="0"/>
              <a:t>4, ____, ____, ____, ____, _____, ____, _____</a:t>
            </a:r>
            <a:endParaRPr lang="en-US" sz="3200" dirty="0">
              <a:cs typeface="Calibri"/>
            </a:endParaRPr>
          </a:p>
          <a:p>
            <a:endParaRPr lang="en-US" sz="3200" dirty="0">
              <a:cs typeface="Calibri"/>
            </a:endParaRPr>
          </a:p>
          <a:p>
            <a:endParaRPr lang="en-US" sz="3200" dirty="0">
              <a:cs typeface="Calibri"/>
            </a:endParaRPr>
          </a:p>
          <a:p>
            <a:endParaRPr lang="en-US" sz="3200" dirty="0">
              <a:cs typeface="Calibri"/>
            </a:endParaRPr>
          </a:p>
        </p:txBody>
      </p:sp>
    </p:spTree>
    <p:extLst>
      <p:ext uri="{BB962C8B-B14F-4D97-AF65-F5344CB8AC3E}">
        <p14:creationId xmlns:p14="http://schemas.microsoft.com/office/powerpoint/2010/main" val="27457338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sp>
        <p:nvSpPr>
          <p:cNvPr id="5" name="Rectangle: Rounded Corners 4">
            <a:extLst>
              <a:ext uri="{FF2B5EF4-FFF2-40B4-BE49-F238E27FC236}">
                <a16:creationId xmlns:a16="http://schemas.microsoft.com/office/drawing/2014/main" id="{40E40E56-2D0F-4ECD-9EFE-82E037142FEE}"/>
              </a:ext>
            </a:extLst>
          </p:cNvPr>
          <p:cNvSpPr/>
          <p:nvPr/>
        </p:nvSpPr>
        <p:spPr>
          <a:xfrm>
            <a:off x="5063706" y="1663462"/>
            <a:ext cx="6613583" cy="458637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a:hlinkClick r:id="" action="ppaction://media"/>
            <a:extLst>
              <a:ext uri="{FF2B5EF4-FFF2-40B4-BE49-F238E27FC236}">
                <a16:creationId xmlns:a16="http://schemas.microsoft.com/office/drawing/2014/main" id="{C11413EA-E80F-4578-BFF7-73131CE54464}"/>
              </a:ext>
            </a:extLst>
          </p:cNvPr>
          <p:cNvPicPr>
            <a:picLocks noRot="1" noChangeAspect="1"/>
          </p:cNvPicPr>
          <p:nvPr>
            <a:videoFile r:link="rId1"/>
          </p:nvPr>
        </p:nvPicPr>
        <p:blipFill>
          <a:blip r:embed="rId4"/>
          <a:stretch>
            <a:fillRect/>
          </a:stretch>
        </p:blipFill>
        <p:spPr>
          <a:xfrm>
            <a:off x="5695665" y="2037280"/>
            <a:ext cx="5317390" cy="3626501"/>
          </a:xfrm>
          <a:prstGeom prst="rect">
            <a:avLst/>
          </a:prstGeom>
        </p:spPr>
      </p:pic>
      <p:sp>
        <p:nvSpPr>
          <p:cNvPr id="9" name="Rectangle: Rounded Corners 8">
            <a:extLst>
              <a:ext uri="{FF2B5EF4-FFF2-40B4-BE49-F238E27FC236}">
                <a16:creationId xmlns:a16="http://schemas.microsoft.com/office/drawing/2014/main" id="{DBE15302-2DC8-4833-8292-136062F003AB}"/>
              </a:ext>
            </a:extLst>
          </p:cNvPr>
          <p:cNvSpPr/>
          <p:nvPr/>
        </p:nvSpPr>
        <p:spPr>
          <a:xfrm>
            <a:off x="361412" y="1863846"/>
            <a:ext cx="4068790" cy="419818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cs typeface="Calibri"/>
              </a:rPr>
              <a:t>Why are referents  important to use in estimation?</a:t>
            </a:r>
          </a:p>
        </p:txBody>
      </p:sp>
      <p:sp>
        <p:nvSpPr>
          <p:cNvPr id="10" name="Rectangle: Rounded Corners 9">
            <a:extLst>
              <a:ext uri="{FF2B5EF4-FFF2-40B4-BE49-F238E27FC236}">
                <a16:creationId xmlns:a16="http://schemas.microsoft.com/office/drawing/2014/main" id="{BFB64997-7CE1-4E30-9961-55B0FE464833}"/>
              </a:ext>
            </a:extLst>
          </p:cNvPr>
          <p:cNvSpPr/>
          <p:nvPr/>
        </p:nvSpPr>
        <p:spPr>
          <a:xfrm>
            <a:off x="4702475" y="439587"/>
            <a:ext cx="7088036" cy="891396"/>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i="1">
                <a:solidFill>
                  <a:schemeClr val="tx1"/>
                </a:solidFill>
                <a:cs typeface="Calibri"/>
              </a:rPr>
              <a:t>Great Estimations</a:t>
            </a:r>
          </a:p>
          <a:p>
            <a:pPr algn="ctr"/>
            <a:r>
              <a:rPr lang="en-US" sz="2800">
                <a:solidFill>
                  <a:schemeClr val="tx1"/>
                </a:solidFill>
                <a:ea typeface="+mn-lt"/>
                <a:cs typeface="+mn-lt"/>
              </a:rPr>
              <a:t>by Bruce Goldstone</a:t>
            </a:r>
            <a:endParaRPr lang="en-US" sz="2800">
              <a:solidFill>
                <a:schemeClr val="tx1"/>
              </a:solidFill>
              <a:cs typeface="Calibri"/>
            </a:endParaRPr>
          </a:p>
        </p:txBody>
      </p:sp>
    </p:spTree>
    <p:extLst>
      <p:ext uri="{BB962C8B-B14F-4D97-AF65-F5344CB8AC3E}">
        <p14:creationId xmlns:p14="http://schemas.microsoft.com/office/powerpoint/2010/main" val="3742784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0C4CDD-A1DD-6D40-AF04-86EE44576377}"/>
              </a:ext>
            </a:extLst>
          </p:cNvPr>
          <p:cNvSpPr txBox="1"/>
          <p:nvPr/>
        </p:nvSpPr>
        <p:spPr>
          <a:xfrm>
            <a:off x="1072420" y="1448972"/>
            <a:ext cx="10473334" cy="50013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2650">
              <a:solidFill>
                <a:schemeClr val="tx2"/>
              </a:solidFill>
              <a:cs typeface="Calibri" panose="020F0502020204030204"/>
            </a:endParaRPr>
          </a:p>
        </p:txBody>
      </p:sp>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519057" y="605269"/>
            <a:ext cx="11153886" cy="726317"/>
          </a:xfrm>
          <a:prstGeom prst="rect">
            <a:avLst/>
          </a:prstGeom>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a:rPr>
              <a:t>Enduring Understandings:</a:t>
            </a:r>
            <a:endParaRPr lang="en-CA" sz="3200" b="1">
              <a:solidFill>
                <a:schemeClr val="accent6"/>
              </a:solidFill>
              <a:latin typeface="Montserrat" panose="020B0604020202020204" charset="0"/>
            </a:endParaRPr>
          </a:p>
        </p:txBody>
      </p:sp>
      <p:sp>
        <p:nvSpPr>
          <p:cNvPr id="16" name="TextBox 15">
            <a:extLst>
              <a:ext uri="{FF2B5EF4-FFF2-40B4-BE49-F238E27FC236}">
                <a16:creationId xmlns:a16="http://schemas.microsoft.com/office/drawing/2014/main" id="{5882E2EC-4ACD-6A4B-AC44-6880A3AFC3DA}"/>
              </a:ext>
            </a:extLst>
          </p:cNvPr>
          <p:cNvSpPr txBox="1"/>
          <p:nvPr/>
        </p:nvSpPr>
        <p:spPr>
          <a:xfrm>
            <a:off x="1055690" y="4495829"/>
            <a:ext cx="10473334" cy="91319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endParaRPr lang="en-US" sz="2667">
              <a:solidFill>
                <a:schemeClr val="tx2"/>
              </a:solidFill>
            </a:endParaRPr>
          </a:p>
        </p:txBody>
      </p:sp>
      <p:sp>
        <p:nvSpPr>
          <p:cNvPr id="2" name="TextBox 1">
            <a:extLst>
              <a:ext uri="{FF2B5EF4-FFF2-40B4-BE49-F238E27FC236}">
                <a16:creationId xmlns:a16="http://schemas.microsoft.com/office/drawing/2014/main" id="{E0D91BC3-293B-4634-9BDB-77DF6235DD9C}"/>
              </a:ext>
            </a:extLst>
          </p:cNvPr>
          <p:cNvSpPr txBox="1"/>
          <p:nvPr/>
        </p:nvSpPr>
        <p:spPr>
          <a:xfrm>
            <a:off x="648140" y="1243721"/>
            <a:ext cx="10276935"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chemeClr val="tx1">
                    <a:lumMod val="65000"/>
                    <a:lumOff val="35000"/>
                  </a:schemeClr>
                </a:solidFill>
                <a:ea typeface="+mn-lt"/>
                <a:cs typeface="+mn-lt"/>
              </a:rPr>
              <a:t>Counting is a strategy for finding the answer to how many.</a:t>
            </a:r>
            <a:endParaRPr lang="en-US" sz="2400">
              <a:solidFill>
                <a:schemeClr val="tx1">
                  <a:lumMod val="65000"/>
                  <a:lumOff val="35000"/>
                </a:schemeClr>
              </a:solidFill>
              <a:cs typeface="Calibri"/>
            </a:endParaRPr>
          </a:p>
          <a:p>
            <a:pPr marL="342900" indent="-342900">
              <a:buFont typeface="Arial"/>
              <a:buChar char="•"/>
            </a:pPr>
            <a:r>
              <a:rPr lang="en-US" sz="2400">
                <a:solidFill>
                  <a:schemeClr val="tx1">
                    <a:lumMod val="65000"/>
                    <a:lumOff val="35000"/>
                  </a:schemeClr>
                </a:solidFill>
                <a:ea typeface="+mn-lt"/>
                <a:cs typeface="+mn-lt"/>
              </a:rPr>
              <a:t>Place value patterns are repeated in large numbers and these patterns can be used to compare and order numbers.</a:t>
            </a:r>
            <a:endParaRPr lang="en-US">
              <a:solidFill>
                <a:schemeClr val="tx1">
                  <a:lumMod val="65000"/>
                  <a:lumOff val="35000"/>
                </a:schemeClr>
              </a:solidFill>
              <a:cs typeface="Calibri"/>
            </a:endParaRPr>
          </a:p>
          <a:p>
            <a:pPr marL="342900" indent="-342900">
              <a:buFont typeface="Arial"/>
              <a:buChar char="•"/>
            </a:pPr>
            <a:r>
              <a:rPr lang="en-US" sz="2400">
                <a:solidFill>
                  <a:schemeClr val="tx1">
                    <a:lumMod val="65000"/>
                    <a:lumOff val="35000"/>
                  </a:schemeClr>
                </a:solidFill>
                <a:ea typeface="+mn-lt"/>
                <a:cs typeface="+mn-lt"/>
              </a:rPr>
              <a:t>The position of a digit in a number determines the quantity it represents. </a:t>
            </a:r>
          </a:p>
          <a:p>
            <a:pPr marL="342900" indent="-342900">
              <a:buFont typeface="Arial"/>
              <a:buChar char="•"/>
            </a:pPr>
            <a:r>
              <a:rPr lang="en-US" sz="2400">
                <a:solidFill>
                  <a:schemeClr val="tx1">
                    <a:lumMod val="65000"/>
                    <a:lumOff val="35000"/>
                  </a:schemeClr>
                </a:solidFill>
                <a:ea typeface="+mn-lt"/>
                <a:cs typeface="+mn-lt"/>
              </a:rPr>
              <a:t>Estimation is a way to get an approximate answer. </a:t>
            </a:r>
            <a:endParaRPr lang="en-US" sz="2400">
              <a:solidFill>
                <a:schemeClr val="tx1">
                  <a:lumMod val="65000"/>
                  <a:lumOff val="35000"/>
                </a:schemeClr>
              </a:solidFill>
              <a:cs typeface="Calibri"/>
            </a:endParaRPr>
          </a:p>
          <a:p>
            <a:endParaRPr lang="en-US">
              <a:solidFill>
                <a:schemeClr val="tx1">
                  <a:lumMod val="65000"/>
                  <a:lumOff val="35000"/>
                </a:schemeClr>
              </a:solidFill>
            </a:endParaRPr>
          </a:p>
        </p:txBody>
      </p:sp>
      <p:sp>
        <p:nvSpPr>
          <p:cNvPr id="8" name="Google Shape;89;p15">
            <a:extLst>
              <a:ext uri="{FF2B5EF4-FFF2-40B4-BE49-F238E27FC236}">
                <a16:creationId xmlns:a16="http://schemas.microsoft.com/office/drawing/2014/main" id="{6A878B6B-2202-471F-BC36-50CDD6D61770}"/>
              </a:ext>
            </a:extLst>
          </p:cNvPr>
          <p:cNvSpPr txBox="1">
            <a:spLocks/>
          </p:cNvSpPr>
          <p:nvPr/>
        </p:nvSpPr>
        <p:spPr>
          <a:xfrm>
            <a:off x="523092" y="3341803"/>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a:rPr>
              <a:t>Essential Questions:</a:t>
            </a:r>
          </a:p>
        </p:txBody>
      </p:sp>
      <p:sp>
        <p:nvSpPr>
          <p:cNvPr id="3" name="TextBox 2">
            <a:extLst>
              <a:ext uri="{FF2B5EF4-FFF2-40B4-BE49-F238E27FC236}">
                <a16:creationId xmlns:a16="http://schemas.microsoft.com/office/drawing/2014/main" id="{E847D15C-B192-497A-9B34-5A7AB334AA38}"/>
              </a:ext>
            </a:extLst>
          </p:cNvPr>
          <p:cNvSpPr txBox="1"/>
          <p:nvPr/>
        </p:nvSpPr>
        <p:spPr>
          <a:xfrm>
            <a:off x="645006" y="4249947"/>
            <a:ext cx="1133511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chemeClr val="tx1">
                    <a:lumMod val="65000"/>
                    <a:lumOff val="35000"/>
                  </a:schemeClr>
                </a:solidFill>
                <a:ea typeface="+mn-lt"/>
                <a:cs typeface="+mn-lt"/>
              </a:rPr>
              <a:t>Is there a quicker way to find the answer than counting by ones from one?</a:t>
            </a:r>
            <a:endParaRPr lang="en-US"/>
          </a:p>
          <a:p>
            <a:pPr marL="342900" indent="-342900">
              <a:buFont typeface="Arial"/>
              <a:buChar char="•"/>
            </a:pPr>
            <a:r>
              <a:rPr lang="en-US" sz="2400">
                <a:solidFill>
                  <a:schemeClr val="tx1">
                    <a:lumMod val="65000"/>
                    <a:lumOff val="35000"/>
                  </a:schemeClr>
                </a:solidFill>
                <a:ea typeface="+mn-lt"/>
                <a:cs typeface="+mn-lt"/>
              </a:rPr>
              <a:t>How are place value patterns repeated in numbers?</a:t>
            </a:r>
          </a:p>
          <a:p>
            <a:pPr marL="342900" indent="-342900">
              <a:buFont typeface="Arial"/>
              <a:buChar char="•"/>
            </a:pPr>
            <a:r>
              <a:rPr lang="en-US" sz="2400">
                <a:solidFill>
                  <a:schemeClr val="tx1">
                    <a:lumMod val="65000"/>
                    <a:lumOff val="35000"/>
                  </a:schemeClr>
                </a:solidFill>
                <a:ea typeface="+mn-lt"/>
                <a:cs typeface="+mn-lt"/>
              </a:rPr>
              <a:t>How does the position of a digit in a number affect its value? </a:t>
            </a:r>
          </a:p>
          <a:p>
            <a:pPr marL="342900" indent="-342900">
              <a:buFont typeface="Arial"/>
              <a:buChar char="•"/>
            </a:pPr>
            <a:r>
              <a:rPr lang="en-US" sz="2400">
                <a:solidFill>
                  <a:schemeClr val="tx1">
                    <a:lumMod val="65000"/>
                    <a:lumOff val="35000"/>
                  </a:schemeClr>
                </a:solidFill>
                <a:ea typeface="+mn-lt"/>
                <a:cs typeface="+mn-lt"/>
              </a:rPr>
              <a:t>What are strategies to make reasonable estimates? </a:t>
            </a:r>
          </a:p>
          <a:p>
            <a:pPr marL="342900" indent="-342900">
              <a:buFont typeface="Arial"/>
              <a:buChar char="•"/>
            </a:pPr>
            <a:r>
              <a:rPr lang="en-US" sz="2400">
                <a:solidFill>
                  <a:schemeClr val="tx1">
                    <a:lumMod val="65000"/>
                    <a:lumOff val="35000"/>
                  </a:schemeClr>
                </a:solidFill>
                <a:ea typeface="+mn-lt"/>
                <a:cs typeface="+mn-lt"/>
              </a:rPr>
              <a:t>Does the use of referents help us make a more reasonable estimate?</a:t>
            </a:r>
            <a:endParaRPr lang="en-US" sz="2400">
              <a:solidFill>
                <a:schemeClr val="tx1">
                  <a:lumMod val="65000"/>
                  <a:lumOff val="35000"/>
                </a:schemeClr>
              </a:solidFill>
              <a:cs typeface="Calibri"/>
            </a:endParaRPr>
          </a:p>
          <a:p>
            <a:endParaRPr lang="en-US" sz="2800">
              <a:solidFill>
                <a:schemeClr val="tx1">
                  <a:lumMod val="65000"/>
                  <a:lumOff val="35000"/>
                </a:schemeClr>
              </a:solidFill>
              <a:cs typeface="Calibri"/>
            </a:endParaRPr>
          </a:p>
        </p:txBody>
      </p:sp>
    </p:spTree>
    <p:extLst>
      <p:ext uri="{BB962C8B-B14F-4D97-AF65-F5344CB8AC3E}">
        <p14:creationId xmlns:p14="http://schemas.microsoft.com/office/powerpoint/2010/main" val="979660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day.</a:t>
            </a:r>
            <a:endParaRPr lang="en-US"/>
          </a:p>
        </p:txBody>
      </p:sp>
    </p:spTree>
    <p:extLst>
      <p:ext uri="{BB962C8B-B14F-4D97-AF65-F5344CB8AC3E}">
        <p14:creationId xmlns:p14="http://schemas.microsoft.com/office/powerpoint/2010/main" val="28177932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Flowchart: Off-page Connector 5">
            <a:extLst>
              <a:ext uri="{FF2B5EF4-FFF2-40B4-BE49-F238E27FC236}">
                <a16:creationId xmlns:a16="http://schemas.microsoft.com/office/drawing/2014/main" id="{DF71041E-C0A0-4E01-BA3A-8DCDD794C5CF}"/>
              </a:ext>
            </a:extLst>
          </p:cNvPr>
          <p:cNvSpPr/>
          <p:nvPr/>
        </p:nvSpPr>
        <p:spPr>
          <a:xfrm rot="5400000">
            <a:off x="5545417" y="2291506"/>
            <a:ext cx="1250830" cy="3332987"/>
          </a:xfrm>
          <a:prstGeom prst="flowChartOffpage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1" y="1115215"/>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1"/>
                </a:solidFill>
                <a:effectLst/>
                <a:uLnTx/>
                <a:uFillTx/>
                <a:latin typeface="Cavolini"/>
                <a:ea typeface="+mn-ea"/>
                <a:cs typeface="Cavolini"/>
              </a:rPr>
              <a:t>Looking Back</a:t>
            </a:r>
            <a:endParaRPr lang="en-US" sz="2100" b="0" i="0" u="none" strike="noStrike" kern="1200" cap="none" spc="0" normalizeH="0" baseline="0" noProof="0">
              <a:ln>
                <a:noFill/>
              </a:ln>
              <a:solidFill>
                <a:schemeClr val="bg1"/>
              </a:solidFill>
              <a:effectLst/>
              <a:uLnTx/>
              <a:uFillTx/>
              <a:latin typeface="Cavolini"/>
              <a:cs typeface="Cavolini"/>
            </a:endParaRP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3125859"/>
            <a:ext cx="2915605" cy="1600438"/>
          </a:xfrm>
          <a:prstGeom prst="rect">
            <a:avLst/>
          </a:prstGeom>
          <a:noFill/>
        </p:spPr>
        <p:txBody>
          <a:bodyPr wrap="square" lIns="91440" tIns="45720" rIns="91440" bIns="45720" rtlCol="0" anchor="ctr">
            <a:spAutoFit/>
          </a:bodyPr>
          <a:lstStyle/>
          <a:p>
            <a:pPr algn="ctr">
              <a:defRPr/>
            </a:pPr>
            <a:r>
              <a:rPr lang="en-US" sz="4000">
                <a:latin typeface="Bradley Hand"/>
              </a:rPr>
              <a:t>Counting Collections</a:t>
            </a:r>
            <a:endParaRPr lang="en-US">
              <a:latin typeface="Calibri" panose="020F0502020204030204"/>
              <a:cs typeface="Calibri" panose="020F0502020204030204"/>
            </a:endParaRPr>
          </a:p>
          <a:p>
            <a:pPr algn="ctr">
              <a:defRPr/>
            </a:pPr>
            <a:endParaRPr lang="en-US" sz="1800" b="0" i="0" u="none" strike="noStrike" kern="1200" cap="none" spc="0" normalizeH="0" baseline="0" noProof="0">
              <a:ln>
                <a:noFill/>
              </a:ln>
              <a:effectLst/>
              <a:uLnTx/>
              <a:uFillTx/>
              <a:latin typeface="Calibri" panose="020F0502020204030204"/>
              <a:cs typeface="Calibri"/>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667722" y="3634834"/>
            <a:ext cx="3169604" cy="646331"/>
          </a:xfrm>
          <a:prstGeom prst="rect">
            <a:avLst/>
          </a:prstGeom>
          <a:noFill/>
        </p:spPr>
        <p:txBody>
          <a:bodyPr wrap="square" lIns="91440" tIns="45720" rIns="91440" bIns="45720" rtlCol="0" anchor="ctr">
            <a:spAutoFit/>
          </a:bodyPr>
          <a:lstStyle/>
          <a:p>
            <a:pPr algn="ctr">
              <a:defRPr/>
            </a:pPr>
            <a:r>
              <a:rPr lang="en-US" sz="3600">
                <a:solidFill>
                  <a:schemeClr val="bg1"/>
                </a:solidFill>
                <a:latin typeface="Marker Felt Thin"/>
              </a:rPr>
              <a:t>Estimation Task</a:t>
            </a:r>
            <a:endParaRPr lang="en-US">
              <a:solidFill>
                <a:schemeClr val="bg1"/>
              </a:solidFill>
              <a:cs typeface="Calibri"/>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3 </a:t>
            </a:r>
          </a:p>
        </p:txBody>
      </p:sp>
      <p:sp>
        <p:nvSpPr>
          <p:cNvPr id="8" name="TextBox 7">
            <a:extLst>
              <a:ext uri="{FF2B5EF4-FFF2-40B4-BE49-F238E27FC236}">
                <a16:creationId xmlns:a16="http://schemas.microsoft.com/office/drawing/2014/main" id="{96E86E2E-BAB6-40CB-8851-682977FC4614}"/>
              </a:ext>
            </a:extLst>
          </p:cNvPr>
          <p:cNvSpPr txBox="1"/>
          <p:nvPr/>
        </p:nvSpPr>
        <p:spPr>
          <a:xfrm>
            <a:off x="9032710" y="2437981"/>
            <a:ext cx="2587328"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effectLst/>
                <a:uLnTx/>
                <a:uFillTx/>
                <a:latin typeface="Calibri" panose="020F0502020204030204"/>
                <a:ea typeface="+mn-ea"/>
                <a:cs typeface="+mn-cs"/>
              </a:rPr>
              <a:t>Hundred Chart Patterns</a:t>
            </a:r>
            <a:endParaRPr lang="en-US">
              <a:ea typeface="+mn-ea"/>
              <a:cs typeface="+mn-cs"/>
            </a:endParaRPr>
          </a:p>
        </p:txBody>
      </p:sp>
      <p:sp>
        <p:nvSpPr>
          <p:cNvPr id="17" name="Rectangle 16">
            <a:extLst>
              <a:ext uri="{FF2B5EF4-FFF2-40B4-BE49-F238E27FC236}">
                <a16:creationId xmlns:a16="http://schemas.microsoft.com/office/drawing/2014/main" id="{285537CB-F92C-5143-B680-51B4E27001E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8" name="Rectangle 17">
            <a:extLst>
              <a:ext uri="{FF2B5EF4-FFF2-40B4-BE49-F238E27FC236}">
                <a16:creationId xmlns:a16="http://schemas.microsoft.com/office/drawing/2014/main" id="{5232337E-BFBA-524D-820A-B06DBCF1BFD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9" name="Rectangle 18">
            <a:extLst>
              <a:ext uri="{FF2B5EF4-FFF2-40B4-BE49-F238E27FC236}">
                <a16:creationId xmlns:a16="http://schemas.microsoft.com/office/drawing/2014/main" id="{AA3FD6B5-EA2E-0446-B884-51671B865625}"/>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4" descr="A picture containing text&#10;&#10;Description automatically generated">
            <a:extLst>
              <a:ext uri="{FF2B5EF4-FFF2-40B4-BE49-F238E27FC236}">
                <a16:creationId xmlns:a16="http://schemas.microsoft.com/office/drawing/2014/main" id="{0254FC43-25AC-4040-AAB9-3C7C8F5F20CB}"/>
              </a:ext>
            </a:extLst>
          </p:cNvPr>
          <p:cNvPicPr>
            <a:picLocks noChangeAspect="1"/>
          </p:cNvPicPr>
          <p:nvPr/>
        </p:nvPicPr>
        <p:blipFill>
          <a:blip r:embed="rId3"/>
          <a:stretch>
            <a:fillRect/>
          </a:stretch>
        </p:blipFill>
        <p:spPr>
          <a:xfrm>
            <a:off x="8604956" y="3775460"/>
            <a:ext cx="3307644" cy="2143413"/>
          </a:xfrm>
          <a:prstGeom prst="rect">
            <a:avLst/>
          </a:prstGeom>
        </p:spPr>
      </p:pic>
    </p:spTree>
    <p:extLst>
      <p:ext uri="{BB962C8B-B14F-4D97-AF65-F5344CB8AC3E}">
        <p14:creationId xmlns:p14="http://schemas.microsoft.com/office/powerpoint/2010/main" val="20677500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11158089-AA54-4811-A2A8-3C74D94DDEDF}"/>
              </a:ext>
            </a:extLst>
          </p:cNvPr>
          <p:cNvSpPr txBox="1"/>
          <p:nvPr/>
        </p:nvSpPr>
        <p:spPr>
          <a:xfrm>
            <a:off x="3918073" y="267522"/>
            <a:ext cx="7394361" cy="1077218"/>
          </a:xfrm>
          <a:prstGeom prst="rect">
            <a:avLst/>
          </a:prstGeom>
          <a:noFill/>
        </p:spPr>
        <p:txBody>
          <a:bodyPr wrap="square" lIns="91440" tIns="45720" rIns="91440" bIns="45720" rtlCol="0" anchor="t">
            <a:spAutoFit/>
          </a:bodyPr>
          <a:lstStyle/>
          <a:p>
            <a:pPr>
              <a:defRPr/>
            </a:pPr>
            <a:r>
              <a:rPr lang="en-CA" sz="3200">
                <a:latin typeface="Calibri" panose="020F0502020204030204"/>
              </a:rPr>
              <a:t>How could we count to find the total number of crayons?</a:t>
            </a:r>
            <a:endParaRPr lang="en-CA" sz="3200" b="0" i="0" u="none" strike="noStrike" kern="1200" cap="none" spc="0" normalizeH="0" baseline="0" noProof="0">
              <a:ln>
                <a:noFill/>
              </a:ln>
              <a:effectLst/>
              <a:uLnTx/>
              <a:uFillTx/>
              <a:latin typeface="Calibri" panose="020F0502020204030204"/>
              <a:cs typeface="Calibri"/>
            </a:endParaRPr>
          </a:p>
        </p:txBody>
      </p:sp>
      <p:pic>
        <p:nvPicPr>
          <p:cNvPr id="8" name="Picture 8" descr="A close up of a sign&#10;&#10;Description automatically generated">
            <a:extLst>
              <a:ext uri="{FF2B5EF4-FFF2-40B4-BE49-F238E27FC236}">
                <a16:creationId xmlns:a16="http://schemas.microsoft.com/office/drawing/2014/main" id="{6834A448-4676-44AA-A092-961122C611FC}"/>
              </a:ext>
            </a:extLst>
          </p:cNvPr>
          <p:cNvPicPr>
            <a:picLocks noChangeAspect="1"/>
          </p:cNvPicPr>
          <p:nvPr/>
        </p:nvPicPr>
        <p:blipFill>
          <a:blip r:embed="rId3"/>
          <a:stretch>
            <a:fillRect/>
          </a:stretch>
        </p:blipFill>
        <p:spPr>
          <a:xfrm>
            <a:off x="2948710" y="1424837"/>
            <a:ext cx="1305464" cy="1648905"/>
          </a:xfrm>
          <a:prstGeom prst="rect">
            <a:avLst/>
          </a:prstGeom>
        </p:spPr>
      </p:pic>
      <p:pic>
        <p:nvPicPr>
          <p:cNvPr id="23" name="Picture 8" descr="A close up of a sign&#10;&#10;Description automatically generated">
            <a:extLst>
              <a:ext uri="{FF2B5EF4-FFF2-40B4-BE49-F238E27FC236}">
                <a16:creationId xmlns:a16="http://schemas.microsoft.com/office/drawing/2014/main" id="{65431FDF-5638-49FA-ACFB-B0DB1D2AB132}"/>
              </a:ext>
            </a:extLst>
          </p:cNvPr>
          <p:cNvPicPr>
            <a:picLocks noChangeAspect="1"/>
          </p:cNvPicPr>
          <p:nvPr/>
        </p:nvPicPr>
        <p:blipFill>
          <a:blip r:embed="rId3"/>
          <a:stretch>
            <a:fillRect/>
          </a:stretch>
        </p:blipFill>
        <p:spPr>
          <a:xfrm>
            <a:off x="2948709" y="5019176"/>
            <a:ext cx="1305464" cy="1648905"/>
          </a:xfrm>
          <a:prstGeom prst="rect">
            <a:avLst/>
          </a:prstGeom>
        </p:spPr>
      </p:pic>
      <p:pic>
        <p:nvPicPr>
          <p:cNvPr id="26" name="Picture 8" descr="A close up of a sign&#10;&#10;Description automatically generated">
            <a:extLst>
              <a:ext uri="{FF2B5EF4-FFF2-40B4-BE49-F238E27FC236}">
                <a16:creationId xmlns:a16="http://schemas.microsoft.com/office/drawing/2014/main" id="{719A7DE7-CA6E-49F1-890B-1236D7444062}"/>
              </a:ext>
            </a:extLst>
          </p:cNvPr>
          <p:cNvPicPr>
            <a:picLocks noChangeAspect="1"/>
          </p:cNvPicPr>
          <p:nvPr/>
        </p:nvPicPr>
        <p:blipFill>
          <a:blip r:embed="rId3"/>
          <a:stretch>
            <a:fillRect/>
          </a:stretch>
        </p:blipFill>
        <p:spPr>
          <a:xfrm>
            <a:off x="4534449" y="3236384"/>
            <a:ext cx="1305464" cy="1648905"/>
          </a:xfrm>
          <a:prstGeom prst="rect">
            <a:avLst/>
          </a:prstGeom>
        </p:spPr>
      </p:pic>
      <p:pic>
        <p:nvPicPr>
          <p:cNvPr id="29" name="Picture 8" descr="A close up of a sign&#10;&#10;Description automatically generated">
            <a:extLst>
              <a:ext uri="{FF2B5EF4-FFF2-40B4-BE49-F238E27FC236}">
                <a16:creationId xmlns:a16="http://schemas.microsoft.com/office/drawing/2014/main" id="{4AED6D04-459D-4D12-8806-B39C5A9EAEBC}"/>
              </a:ext>
            </a:extLst>
          </p:cNvPr>
          <p:cNvPicPr>
            <a:picLocks noChangeAspect="1"/>
          </p:cNvPicPr>
          <p:nvPr/>
        </p:nvPicPr>
        <p:blipFill>
          <a:blip r:embed="rId3"/>
          <a:stretch>
            <a:fillRect/>
          </a:stretch>
        </p:blipFill>
        <p:spPr>
          <a:xfrm>
            <a:off x="4534448" y="5019176"/>
            <a:ext cx="1305464" cy="1648905"/>
          </a:xfrm>
          <a:prstGeom prst="rect">
            <a:avLst/>
          </a:prstGeom>
        </p:spPr>
      </p:pic>
      <p:pic>
        <p:nvPicPr>
          <p:cNvPr id="33" name="Picture 8" descr="A close up of a sign&#10;&#10;Description automatically generated">
            <a:extLst>
              <a:ext uri="{FF2B5EF4-FFF2-40B4-BE49-F238E27FC236}">
                <a16:creationId xmlns:a16="http://schemas.microsoft.com/office/drawing/2014/main" id="{25CC96B6-1C07-4F9C-AEF4-717988215E12}"/>
              </a:ext>
            </a:extLst>
          </p:cNvPr>
          <p:cNvPicPr>
            <a:picLocks noChangeAspect="1"/>
          </p:cNvPicPr>
          <p:nvPr/>
        </p:nvPicPr>
        <p:blipFill>
          <a:blip r:embed="rId3"/>
          <a:stretch>
            <a:fillRect/>
          </a:stretch>
        </p:blipFill>
        <p:spPr>
          <a:xfrm>
            <a:off x="1358790" y="3236384"/>
            <a:ext cx="1305464" cy="1648905"/>
          </a:xfrm>
          <a:prstGeom prst="rect">
            <a:avLst/>
          </a:prstGeom>
        </p:spPr>
      </p:pic>
      <p:pic>
        <p:nvPicPr>
          <p:cNvPr id="34" name="Picture 8" descr="A close up of a sign&#10;&#10;Description automatically generated">
            <a:extLst>
              <a:ext uri="{FF2B5EF4-FFF2-40B4-BE49-F238E27FC236}">
                <a16:creationId xmlns:a16="http://schemas.microsoft.com/office/drawing/2014/main" id="{B5435D9D-9FDF-49C0-B54E-02FD36FC8A84}"/>
              </a:ext>
            </a:extLst>
          </p:cNvPr>
          <p:cNvPicPr>
            <a:picLocks noChangeAspect="1"/>
          </p:cNvPicPr>
          <p:nvPr/>
        </p:nvPicPr>
        <p:blipFill>
          <a:blip r:embed="rId3"/>
          <a:stretch>
            <a:fillRect/>
          </a:stretch>
        </p:blipFill>
        <p:spPr>
          <a:xfrm>
            <a:off x="4534449" y="1424837"/>
            <a:ext cx="1305464" cy="1648905"/>
          </a:xfrm>
          <a:prstGeom prst="rect">
            <a:avLst/>
          </a:prstGeom>
        </p:spPr>
      </p:pic>
      <p:pic>
        <p:nvPicPr>
          <p:cNvPr id="35" name="Picture 8" descr="A close up of a sign&#10;&#10;Description automatically generated">
            <a:extLst>
              <a:ext uri="{FF2B5EF4-FFF2-40B4-BE49-F238E27FC236}">
                <a16:creationId xmlns:a16="http://schemas.microsoft.com/office/drawing/2014/main" id="{0383B416-8B6F-44AD-8623-57E61ABB7B25}"/>
              </a:ext>
            </a:extLst>
          </p:cNvPr>
          <p:cNvPicPr>
            <a:picLocks noChangeAspect="1"/>
          </p:cNvPicPr>
          <p:nvPr/>
        </p:nvPicPr>
        <p:blipFill>
          <a:blip r:embed="rId3"/>
          <a:stretch>
            <a:fillRect/>
          </a:stretch>
        </p:blipFill>
        <p:spPr>
          <a:xfrm>
            <a:off x="1358790" y="1424838"/>
            <a:ext cx="1305464" cy="1648905"/>
          </a:xfrm>
          <a:prstGeom prst="rect">
            <a:avLst/>
          </a:prstGeom>
        </p:spPr>
      </p:pic>
      <p:pic>
        <p:nvPicPr>
          <p:cNvPr id="36" name="Picture 8" descr="A close up of a sign&#10;&#10;Description automatically generated">
            <a:extLst>
              <a:ext uri="{FF2B5EF4-FFF2-40B4-BE49-F238E27FC236}">
                <a16:creationId xmlns:a16="http://schemas.microsoft.com/office/drawing/2014/main" id="{8C5302B6-3855-41FF-8AD1-1522F901DE74}"/>
              </a:ext>
            </a:extLst>
          </p:cNvPr>
          <p:cNvPicPr>
            <a:picLocks noChangeAspect="1"/>
          </p:cNvPicPr>
          <p:nvPr/>
        </p:nvPicPr>
        <p:blipFill>
          <a:blip r:embed="rId3"/>
          <a:stretch>
            <a:fillRect/>
          </a:stretch>
        </p:blipFill>
        <p:spPr>
          <a:xfrm>
            <a:off x="2948709" y="3236384"/>
            <a:ext cx="1305464" cy="1648905"/>
          </a:xfrm>
          <a:prstGeom prst="rect">
            <a:avLst/>
          </a:prstGeom>
        </p:spPr>
      </p:pic>
      <p:pic>
        <p:nvPicPr>
          <p:cNvPr id="37" name="Picture 8" descr="A close up of a sign&#10;&#10;Description automatically generated">
            <a:extLst>
              <a:ext uri="{FF2B5EF4-FFF2-40B4-BE49-F238E27FC236}">
                <a16:creationId xmlns:a16="http://schemas.microsoft.com/office/drawing/2014/main" id="{1DD8E817-D645-469C-A979-017A133CDAE2}"/>
              </a:ext>
            </a:extLst>
          </p:cNvPr>
          <p:cNvPicPr>
            <a:picLocks noChangeAspect="1"/>
          </p:cNvPicPr>
          <p:nvPr/>
        </p:nvPicPr>
        <p:blipFill>
          <a:blip r:embed="rId3"/>
          <a:stretch>
            <a:fillRect/>
          </a:stretch>
        </p:blipFill>
        <p:spPr>
          <a:xfrm>
            <a:off x="1358791" y="5019177"/>
            <a:ext cx="1305464" cy="1648905"/>
          </a:xfrm>
          <a:prstGeom prst="rect">
            <a:avLst/>
          </a:prstGeom>
        </p:spPr>
      </p:pic>
      <p:sp>
        <p:nvSpPr>
          <p:cNvPr id="9" name="TextBox 8">
            <a:extLst>
              <a:ext uri="{FF2B5EF4-FFF2-40B4-BE49-F238E27FC236}">
                <a16:creationId xmlns:a16="http://schemas.microsoft.com/office/drawing/2014/main" id="{B70F668C-0ED9-452D-BF4B-7A2F4EE67B60}"/>
              </a:ext>
            </a:extLst>
          </p:cNvPr>
          <p:cNvSpPr txBox="1"/>
          <p:nvPr/>
        </p:nvSpPr>
        <p:spPr>
          <a:xfrm>
            <a:off x="1833244" y="2099766"/>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44" name="TextBox 43">
            <a:extLst>
              <a:ext uri="{FF2B5EF4-FFF2-40B4-BE49-F238E27FC236}">
                <a16:creationId xmlns:a16="http://schemas.microsoft.com/office/drawing/2014/main" id="{3E41948F-D232-4A43-97C6-C08FC8001D73}"/>
              </a:ext>
            </a:extLst>
          </p:cNvPr>
          <p:cNvSpPr txBox="1"/>
          <p:nvPr/>
        </p:nvSpPr>
        <p:spPr>
          <a:xfrm>
            <a:off x="4965770" y="2099765"/>
            <a:ext cx="4284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45" name="TextBox 44">
            <a:extLst>
              <a:ext uri="{FF2B5EF4-FFF2-40B4-BE49-F238E27FC236}">
                <a16:creationId xmlns:a16="http://schemas.microsoft.com/office/drawing/2014/main" id="{B4B905A3-B430-4BE0-B311-AFED8C77425F}"/>
              </a:ext>
            </a:extLst>
          </p:cNvPr>
          <p:cNvSpPr txBox="1"/>
          <p:nvPr/>
        </p:nvSpPr>
        <p:spPr>
          <a:xfrm>
            <a:off x="3394407" y="2099764"/>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46" name="TextBox 45">
            <a:extLst>
              <a:ext uri="{FF2B5EF4-FFF2-40B4-BE49-F238E27FC236}">
                <a16:creationId xmlns:a16="http://schemas.microsoft.com/office/drawing/2014/main" id="{CE717201-9CAA-462C-AF41-DFC2BF9FC240}"/>
              </a:ext>
            </a:extLst>
          </p:cNvPr>
          <p:cNvSpPr txBox="1"/>
          <p:nvPr/>
        </p:nvSpPr>
        <p:spPr>
          <a:xfrm>
            <a:off x="1833244" y="3839426"/>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49" name="TextBox 48">
            <a:extLst>
              <a:ext uri="{FF2B5EF4-FFF2-40B4-BE49-F238E27FC236}">
                <a16:creationId xmlns:a16="http://schemas.microsoft.com/office/drawing/2014/main" id="{FCAD768B-FCE6-40F7-BE68-4F11E3C79FA7}"/>
              </a:ext>
            </a:extLst>
          </p:cNvPr>
          <p:cNvSpPr txBox="1"/>
          <p:nvPr/>
        </p:nvSpPr>
        <p:spPr>
          <a:xfrm>
            <a:off x="3336899" y="3810670"/>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50" name="TextBox 49">
            <a:extLst>
              <a:ext uri="{FF2B5EF4-FFF2-40B4-BE49-F238E27FC236}">
                <a16:creationId xmlns:a16="http://schemas.microsoft.com/office/drawing/2014/main" id="{240489BD-6183-4D38-ACE5-3347FE98EEFD}"/>
              </a:ext>
            </a:extLst>
          </p:cNvPr>
          <p:cNvSpPr txBox="1"/>
          <p:nvPr/>
        </p:nvSpPr>
        <p:spPr>
          <a:xfrm>
            <a:off x="4965770" y="3839425"/>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52" name="TextBox 51">
            <a:extLst>
              <a:ext uri="{FF2B5EF4-FFF2-40B4-BE49-F238E27FC236}">
                <a16:creationId xmlns:a16="http://schemas.microsoft.com/office/drawing/2014/main" id="{53FEDDC1-99A5-4EA2-A9D9-8DE027CFF51A}"/>
              </a:ext>
            </a:extLst>
          </p:cNvPr>
          <p:cNvSpPr txBox="1"/>
          <p:nvPr/>
        </p:nvSpPr>
        <p:spPr>
          <a:xfrm>
            <a:off x="4965770" y="5622218"/>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53" name="TextBox 52">
            <a:extLst>
              <a:ext uri="{FF2B5EF4-FFF2-40B4-BE49-F238E27FC236}">
                <a16:creationId xmlns:a16="http://schemas.microsoft.com/office/drawing/2014/main" id="{C0739405-BBBA-433E-94D1-296ACF46027D}"/>
              </a:ext>
            </a:extLst>
          </p:cNvPr>
          <p:cNvSpPr txBox="1"/>
          <p:nvPr/>
        </p:nvSpPr>
        <p:spPr>
          <a:xfrm>
            <a:off x="3394408" y="5622217"/>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54" name="TextBox 53">
            <a:extLst>
              <a:ext uri="{FF2B5EF4-FFF2-40B4-BE49-F238E27FC236}">
                <a16:creationId xmlns:a16="http://schemas.microsoft.com/office/drawing/2014/main" id="{14F25572-C7E0-4024-AF7B-DDC3CFD4C4C1}"/>
              </a:ext>
            </a:extLst>
          </p:cNvPr>
          <p:cNvSpPr txBox="1"/>
          <p:nvPr/>
        </p:nvSpPr>
        <p:spPr>
          <a:xfrm>
            <a:off x="1833244" y="5622219"/>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pic>
        <p:nvPicPr>
          <p:cNvPr id="58" name="Picture 8" descr="A close up of a sign&#10;&#10;Description automatically generated">
            <a:extLst>
              <a:ext uri="{FF2B5EF4-FFF2-40B4-BE49-F238E27FC236}">
                <a16:creationId xmlns:a16="http://schemas.microsoft.com/office/drawing/2014/main" id="{2A7F2757-A718-634D-ABA1-C802953ADA57}"/>
              </a:ext>
            </a:extLst>
          </p:cNvPr>
          <p:cNvPicPr>
            <a:picLocks noChangeAspect="1"/>
          </p:cNvPicPr>
          <p:nvPr/>
        </p:nvPicPr>
        <p:blipFill>
          <a:blip r:embed="rId3"/>
          <a:stretch>
            <a:fillRect/>
          </a:stretch>
        </p:blipFill>
        <p:spPr>
          <a:xfrm>
            <a:off x="7692239" y="1424837"/>
            <a:ext cx="1305464" cy="1648905"/>
          </a:xfrm>
          <a:prstGeom prst="rect">
            <a:avLst/>
          </a:prstGeom>
        </p:spPr>
      </p:pic>
      <p:pic>
        <p:nvPicPr>
          <p:cNvPr id="59" name="Picture 8" descr="A close up of a sign&#10;&#10;Description automatically generated">
            <a:extLst>
              <a:ext uri="{FF2B5EF4-FFF2-40B4-BE49-F238E27FC236}">
                <a16:creationId xmlns:a16="http://schemas.microsoft.com/office/drawing/2014/main" id="{3474D997-F5D6-9141-A5A2-D94DA52E3D39}"/>
              </a:ext>
            </a:extLst>
          </p:cNvPr>
          <p:cNvPicPr>
            <a:picLocks noChangeAspect="1"/>
          </p:cNvPicPr>
          <p:nvPr/>
        </p:nvPicPr>
        <p:blipFill>
          <a:blip r:embed="rId3"/>
          <a:stretch>
            <a:fillRect/>
          </a:stretch>
        </p:blipFill>
        <p:spPr>
          <a:xfrm>
            <a:off x="7692238" y="5019176"/>
            <a:ext cx="1305464" cy="1648905"/>
          </a:xfrm>
          <a:prstGeom prst="rect">
            <a:avLst/>
          </a:prstGeom>
        </p:spPr>
      </p:pic>
      <p:pic>
        <p:nvPicPr>
          <p:cNvPr id="60" name="Picture 8" descr="A close up of a sign&#10;&#10;Description automatically generated">
            <a:extLst>
              <a:ext uri="{FF2B5EF4-FFF2-40B4-BE49-F238E27FC236}">
                <a16:creationId xmlns:a16="http://schemas.microsoft.com/office/drawing/2014/main" id="{8B4328C5-0D85-1049-977C-DBB311B7189A}"/>
              </a:ext>
            </a:extLst>
          </p:cNvPr>
          <p:cNvPicPr>
            <a:picLocks noChangeAspect="1"/>
          </p:cNvPicPr>
          <p:nvPr/>
        </p:nvPicPr>
        <p:blipFill>
          <a:blip r:embed="rId3"/>
          <a:stretch>
            <a:fillRect/>
          </a:stretch>
        </p:blipFill>
        <p:spPr>
          <a:xfrm>
            <a:off x="9277978" y="3236384"/>
            <a:ext cx="1305464" cy="1648905"/>
          </a:xfrm>
          <a:prstGeom prst="rect">
            <a:avLst/>
          </a:prstGeom>
        </p:spPr>
      </p:pic>
      <p:pic>
        <p:nvPicPr>
          <p:cNvPr id="61" name="Picture 8" descr="A close up of a sign&#10;&#10;Description automatically generated">
            <a:extLst>
              <a:ext uri="{FF2B5EF4-FFF2-40B4-BE49-F238E27FC236}">
                <a16:creationId xmlns:a16="http://schemas.microsoft.com/office/drawing/2014/main" id="{8A86867D-EABB-364B-92B9-CEDA6BFC09FC}"/>
              </a:ext>
            </a:extLst>
          </p:cNvPr>
          <p:cNvPicPr>
            <a:picLocks noChangeAspect="1"/>
          </p:cNvPicPr>
          <p:nvPr/>
        </p:nvPicPr>
        <p:blipFill>
          <a:blip r:embed="rId3"/>
          <a:stretch>
            <a:fillRect/>
          </a:stretch>
        </p:blipFill>
        <p:spPr>
          <a:xfrm>
            <a:off x="9277977" y="5019176"/>
            <a:ext cx="1305464" cy="1648905"/>
          </a:xfrm>
          <a:prstGeom prst="rect">
            <a:avLst/>
          </a:prstGeom>
        </p:spPr>
      </p:pic>
      <p:pic>
        <p:nvPicPr>
          <p:cNvPr id="62" name="Picture 8" descr="A close up of a sign&#10;&#10;Description automatically generated">
            <a:extLst>
              <a:ext uri="{FF2B5EF4-FFF2-40B4-BE49-F238E27FC236}">
                <a16:creationId xmlns:a16="http://schemas.microsoft.com/office/drawing/2014/main" id="{F3AF8303-A754-F445-8C65-A5012E6C3ACF}"/>
              </a:ext>
            </a:extLst>
          </p:cNvPr>
          <p:cNvPicPr>
            <a:picLocks noChangeAspect="1"/>
          </p:cNvPicPr>
          <p:nvPr/>
        </p:nvPicPr>
        <p:blipFill>
          <a:blip r:embed="rId3"/>
          <a:stretch>
            <a:fillRect/>
          </a:stretch>
        </p:blipFill>
        <p:spPr>
          <a:xfrm>
            <a:off x="6102319" y="3236384"/>
            <a:ext cx="1305464" cy="1648905"/>
          </a:xfrm>
          <a:prstGeom prst="rect">
            <a:avLst/>
          </a:prstGeom>
        </p:spPr>
      </p:pic>
      <p:pic>
        <p:nvPicPr>
          <p:cNvPr id="63" name="Picture 8" descr="A close up of a sign&#10;&#10;Description automatically generated">
            <a:extLst>
              <a:ext uri="{FF2B5EF4-FFF2-40B4-BE49-F238E27FC236}">
                <a16:creationId xmlns:a16="http://schemas.microsoft.com/office/drawing/2014/main" id="{F12B8139-AD7B-5B47-9E48-8BFAD8DEFBB3}"/>
              </a:ext>
            </a:extLst>
          </p:cNvPr>
          <p:cNvPicPr>
            <a:picLocks noChangeAspect="1"/>
          </p:cNvPicPr>
          <p:nvPr/>
        </p:nvPicPr>
        <p:blipFill>
          <a:blip r:embed="rId3"/>
          <a:stretch>
            <a:fillRect/>
          </a:stretch>
        </p:blipFill>
        <p:spPr>
          <a:xfrm>
            <a:off x="9277978" y="1424837"/>
            <a:ext cx="1305464" cy="1648905"/>
          </a:xfrm>
          <a:prstGeom prst="rect">
            <a:avLst/>
          </a:prstGeom>
        </p:spPr>
      </p:pic>
      <p:pic>
        <p:nvPicPr>
          <p:cNvPr id="64" name="Picture 8" descr="A close up of a sign&#10;&#10;Description automatically generated">
            <a:extLst>
              <a:ext uri="{FF2B5EF4-FFF2-40B4-BE49-F238E27FC236}">
                <a16:creationId xmlns:a16="http://schemas.microsoft.com/office/drawing/2014/main" id="{B6CB4104-43D6-0545-95FD-77888204C303}"/>
              </a:ext>
            </a:extLst>
          </p:cNvPr>
          <p:cNvPicPr>
            <a:picLocks noChangeAspect="1"/>
          </p:cNvPicPr>
          <p:nvPr/>
        </p:nvPicPr>
        <p:blipFill>
          <a:blip r:embed="rId3"/>
          <a:stretch>
            <a:fillRect/>
          </a:stretch>
        </p:blipFill>
        <p:spPr>
          <a:xfrm>
            <a:off x="6102319" y="1424838"/>
            <a:ext cx="1305464" cy="1648905"/>
          </a:xfrm>
          <a:prstGeom prst="rect">
            <a:avLst/>
          </a:prstGeom>
        </p:spPr>
      </p:pic>
      <p:pic>
        <p:nvPicPr>
          <p:cNvPr id="65" name="Picture 8" descr="A close up of a sign&#10;&#10;Description automatically generated">
            <a:extLst>
              <a:ext uri="{FF2B5EF4-FFF2-40B4-BE49-F238E27FC236}">
                <a16:creationId xmlns:a16="http://schemas.microsoft.com/office/drawing/2014/main" id="{F68219F4-D588-A841-93B0-C645CD8C3F57}"/>
              </a:ext>
            </a:extLst>
          </p:cNvPr>
          <p:cNvPicPr>
            <a:picLocks noChangeAspect="1"/>
          </p:cNvPicPr>
          <p:nvPr/>
        </p:nvPicPr>
        <p:blipFill>
          <a:blip r:embed="rId3"/>
          <a:stretch>
            <a:fillRect/>
          </a:stretch>
        </p:blipFill>
        <p:spPr>
          <a:xfrm>
            <a:off x="7692238" y="3236384"/>
            <a:ext cx="1305464" cy="1648905"/>
          </a:xfrm>
          <a:prstGeom prst="rect">
            <a:avLst/>
          </a:prstGeom>
        </p:spPr>
      </p:pic>
      <p:pic>
        <p:nvPicPr>
          <p:cNvPr id="66" name="Picture 8" descr="A close up of a sign&#10;&#10;Description automatically generated">
            <a:extLst>
              <a:ext uri="{FF2B5EF4-FFF2-40B4-BE49-F238E27FC236}">
                <a16:creationId xmlns:a16="http://schemas.microsoft.com/office/drawing/2014/main" id="{A69E3AE0-06ED-2A44-A8F8-29F7F0C169B9}"/>
              </a:ext>
            </a:extLst>
          </p:cNvPr>
          <p:cNvPicPr>
            <a:picLocks noChangeAspect="1"/>
          </p:cNvPicPr>
          <p:nvPr/>
        </p:nvPicPr>
        <p:blipFill>
          <a:blip r:embed="rId3"/>
          <a:stretch>
            <a:fillRect/>
          </a:stretch>
        </p:blipFill>
        <p:spPr>
          <a:xfrm>
            <a:off x="6102320" y="5019177"/>
            <a:ext cx="1305464" cy="1648905"/>
          </a:xfrm>
          <a:prstGeom prst="rect">
            <a:avLst/>
          </a:prstGeom>
        </p:spPr>
      </p:pic>
      <p:sp>
        <p:nvSpPr>
          <p:cNvPr id="67" name="TextBox 66">
            <a:extLst>
              <a:ext uri="{FF2B5EF4-FFF2-40B4-BE49-F238E27FC236}">
                <a16:creationId xmlns:a16="http://schemas.microsoft.com/office/drawing/2014/main" id="{8F58969A-1B20-C24D-ABF8-C6AE266E0983}"/>
              </a:ext>
            </a:extLst>
          </p:cNvPr>
          <p:cNvSpPr txBox="1"/>
          <p:nvPr/>
        </p:nvSpPr>
        <p:spPr>
          <a:xfrm>
            <a:off x="6576773" y="2099766"/>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68" name="TextBox 67">
            <a:extLst>
              <a:ext uri="{FF2B5EF4-FFF2-40B4-BE49-F238E27FC236}">
                <a16:creationId xmlns:a16="http://schemas.microsoft.com/office/drawing/2014/main" id="{929904AB-F0F0-C44A-9A44-5D3243B2391D}"/>
              </a:ext>
            </a:extLst>
          </p:cNvPr>
          <p:cNvSpPr txBox="1"/>
          <p:nvPr/>
        </p:nvSpPr>
        <p:spPr>
          <a:xfrm>
            <a:off x="9709299" y="2099765"/>
            <a:ext cx="4284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69" name="TextBox 68">
            <a:extLst>
              <a:ext uri="{FF2B5EF4-FFF2-40B4-BE49-F238E27FC236}">
                <a16:creationId xmlns:a16="http://schemas.microsoft.com/office/drawing/2014/main" id="{D3F3B1BF-B7A4-0844-B795-525AB2F7E844}"/>
              </a:ext>
            </a:extLst>
          </p:cNvPr>
          <p:cNvSpPr txBox="1"/>
          <p:nvPr/>
        </p:nvSpPr>
        <p:spPr>
          <a:xfrm>
            <a:off x="8137936" y="2099764"/>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70" name="TextBox 69">
            <a:extLst>
              <a:ext uri="{FF2B5EF4-FFF2-40B4-BE49-F238E27FC236}">
                <a16:creationId xmlns:a16="http://schemas.microsoft.com/office/drawing/2014/main" id="{83AF3D1A-FF8C-0043-A4A7-5C91732B9CCA}"/>
              </a:ext>
            </a:extLst>
          </p:cNvPr>
          <p:cNvSpPr txBox="1"/>
          <p:nvPr/>
        </p:nvSpPr>
        <p:spPr>
          <a:xfrm>
            <a:off x="6576773" y="3839426"/>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71" name="TextBox 70">
            <a:extLst>
              <a:ext uri="{FF2B5EF4-FFF2-40B4-BE49-F238E27FC236}">
                <a16:creationId xmlns:a16="http://schemas.microsoft.com/office/drawing/2014/main" id="{A07C7E4D-A450-F140-8E5F-D63A525B08A8}"/>
              </a:ext>
            </a:extLst>
          </p:cNvPr>
          <p:cNvSpPr txBox="1"/>
          <p:nvPr/>
        </p:nvSpPr>
        <p:spPr>
          <a:xfrm>
            <a:off x="8080428" y="3810670"/>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72" name="TextBox 71">
            <a:extLst>
              <a:ext uri="{FF2B5EF4-FFF2-40B4-BE49-F238E27FC236}">
                <a16:creationId xmlns:a16="http://schemas.microsoft.com/office/drawing/2014/main" id="{47BCCA05-B62D-354E-AA07-1371C3B240CF}"/>
              </a:ext>
            </a:extLst>
          </p:cNvPr>
          <p:cNvSpPr txBox="1"/>
          <p:nvPr/>
        </p:nvSpPr>
        <p:spPr>
          <a:xfrm>
            <a:off x="9709299" y="3839425"/>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73" name="TextBox 72">
            <a:extLst>
              <a:ext uri="{FF2B5EF4-FFF2-40B4-BE49-F238E27FC236}">
                <a16:creationId xmlns:a16="http://schemas.microsoft.com/office/drawing/2014/main" id="{70F9008E-CDBA-3B4A-AC0E-F828134880DA}"/>
              </a:ext>
            </a:extLst>
          </p:cNvPr>
          <p:cNvSpPr txBox="1"/>
          <p:nvPr/>
        </p:nvSpPr>
        <p:spPr>
          <a:xfrm>
            <a:off x="9709299" y="5622218"/>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74" name="TextBox 73">
            <a:extLst>
              <a:ext uri="{FF2B5EF4-FFF2-40B4-BE49-F238E27FC236}">
                <a16:creationId xmlns:a16="http://schemas.microsoft.com/office/drawing/2014/main" id="{96E4B597-63AF-4E43-A27B-0D4B656938F9}"/>
              </a:ext>
            </a:extLst>
          </p:cNvPr>
          <p:cNvSpPr txBox="1"/>
          <p:nvPr/>
        </p:nvSpPr>
        <p:spPr>
          <a:xfrm>
            <a:off x="8137937" y="5622217"/>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
        <p:nvSpPr>
          <p:cNvPr id="75" name="TextBox 74">
            <a:extLst>
              <a:ext uri="{FF2B5EF4-FFF2-40B4-BE49-F238E27FC236}">
                <a16:creationId xmlns:a16="http://schemas.microsoft.com/office/drawing/2014/main" id="{C53B6281-8751-5D48-8CA5-C52201A73CE8}"/>
              </a:ext>
            </a:extLst>
          </p:cNvPr>
          <p:cNvSpPr txBox="1"/>
          <p:nvPr/>
        </p:nvSpPr>
        <p:spPr>
          <a:xfrm>
            <a:off x="6576773" y="5622219"/>
            <a:ext cx="658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8</a:t>
            </a:r>
          </a:p>
        </p:txBody>
      </p:sp>
    </p:spTree>
    <p:extLst>
      <p:ext uri="{BB962C8B-B14F-4D97-AF65-F5344CB8AC3E}">
        <p14:creationId xmlns:p14="http://schemas.microsoft.com/office/powerpoint/2010/main" val="30284843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11158089-AA54-4811-A2A8-3C74D94DDEDF}"/>
              </a:ext>
            </a:extLst>
          </p:cNvPr>
          <p:cNvSpPr txBox="1"/>
          <p:nvPr/>
        </p:nvSpPr>
        <p:spPr>
          <a:xfrm>
            <a:off x="3958046" y="306792"/>
            <a:ext cx="7576457" cy="1077218"/>
          </a:xfrm>
          <a:prstGeom prst="rect">
            <a:avLst/>
          </a:prstGeom>
          <a:noFill/>
        </p:spPr>
        <p:txBody>
          <a:bodyPr wrap="square" lIns="91440" tIns="45720" rIns="91440" bIns="45720" rtlCol="0" anchor="t">
            <a:spAutoFit/>
          </a:bodyPr>
          <a:lstStyle/>
          <a:p>
            <a:pPr>
              <a:defRPr/>
            </a:pPr>
            <a:r>
              <a:rPr lang="en-CA" sz="3200">
                <a:latin typeface="Calibri" panose="020F0502020204030204"/>
              </a:rPr>
              <a:t>How could we count to find the total number of treats? </a:t>
            </a:r>
            <a:endParaRPr lang="en-CA" sz="3200" b="0" i="0" u="none" strike="noStrike" kern="1200" cap="none" spc="0" normalizeH="0" baseline="0" noProof="0">
              <a:ln>
                <a:noFill/>
              </a:ln>
              <a:effectLst/>
              <a:uLnTx/>
              <a:uFillTx/>
              <a:latin typeface="Calibri" panose="020F0502020204030204"/>
              <a:cs typeface="Calibri"/>
            </a:endParaRPr>
          </a:p>
        </p:txBody>
      </p:sp>
      <p:pic>
        <p:nvPicPr>
          <p:cNvPr id="6" name="Picture 6" descr="A plate of food on a table&#10;&#10;Description automatically generated">
            <a:extLst>
              <a:ext uri="{FF2B5EF4-FFF2-40B4-BE49-F238E27FC236}">
                <a16:creationId xmlns:a16="http://schemas.microsoft.com/office/drawing/2014/main" id="{9DA029C8-585E-4769-BDB8-B4D506C11FB6}"/>
              </a:ext>
            </a:extLst>
          </p:cNvPr>
          <p:cNvPicPr>
            <a:picLocks noChangeAspect="1"/>
          </p:cNvPicPr>
          <p:nvPr/>
        </p:nvPicPr>
        <p:blipFill>
          <a:blip r:embed="rId3"/>
          <a:stretch>
            <a:fillRect/>
          </a:stretch>
        </p:blipFill>
        <p:spPr>
          <a:xfrm>
            <a:off x="598098" y="1651059"/>
            <a:ext cx="4914180" cy="2765124"/>
          </a:xfrm>
          <a:prstGeom prst="rect">
            <a:avLst/>
          </a:prstGeom>
        </p:spPr>
      </p:pic>
      <p:pic>
        <p:nvPicPr>
          <p:cNvPr id="10" name="Picture 6" descr="A plate of food on a table&#10;&#10;Description automatically generated">
            <a:extLst>
              <a:ext uri="{FF2B5EF4-FFF2-40B4-BE49-F238E27FC236}">
                <a16:creationId xmlns:a16="http://schemas.microsoft.com/office/drawing/2014/main" id="{0F42E76C-0DDE-4866-8CB7-3342919D692D}"/>
              </a:ext>
            </a:extLst>
          </p:cNvPr>
          <p:cNvPicPr>
            <a:picLocks noChangeAspect="1"/>
          </p:cNvPicPr>
          <p:nvPr/>
        </p:nvPicPr>
        <p:blipFill>
          <a:blip r:embed="rId3"/>
          <a:stretch>
            <a:fillRect/>
          </a:stretch>
        </p:blipFill>
        <p:spPr>
          <a:xfrm>
            <a:off x="6737230" y="1823588"/>
            <a:ext cx="4914180" cy="2765124"/>
          </a:xfrm>
          <a:prstGeom prst="rect">
            <a:avLst/>
          </a:prstGeom>
        </p:spPr>
      </p:pic>
      <p:pic>
        <p:nvPicPr>
          <p:cNvPr id="9" name="Picture 6" descr="A plate of food on a table&#10;&#10;Description automatically generated">
            <a:extLst>
              <a:ext uri="{FF2B5EF4-FFF2-40B4-BE49-F238E27FC236}">
                <a16:creationId xmlns:a16="http://schemas.microsoft.com/office/drawing/2014/main" id="{F571602C-EC90-4830-A90A-B6263E285DDE}"/>
              </a:ext>
            </a:extLst>
          </p:cNvPr>
          <p:cNvPicPr>
            <a:picLocks noChangeAspect="1"/>
          </p:cNvPicPr>
          <p:nvPr/>
        </p:nvPicPr>
        <p:blipFill>
          <a:blip r:embed="rId3"/>
          <a:stretch>
            <a:fillRect/>
          </a:stretch>
        </p:blipFill>
        <p:spPr>
          <a:xfrm>
            <a:off x="3545456" y="3707021"/>
            <a:ext cx="4914180" cy="2765124"/>
          </a:xfrm>
          <a:prstGeom prst="rect">
            <a:avLst/>
          </a:prstGeom>
        </p:spPr>
      </p:pic>
      <p:sp>
        <p:nvSpPr>
          <p:cNvPr id="7" name="TextBox 6">
            <a:extLst>
              <a:ext uri="{FF2B5EF4-FFF2-40B4-BE49-F238E27FC236}">
                <a16:creationId xmlns:a16="http://schemas.microsoft.com/office/drawing/2014/main" id="{DE502E83-84C0-4671-8722-DE226D7DE57F}"/>
              </a:ext>
            </a:extLst>
          </p:cNvPr>
          <p:cNvSpPr txBox="1"/>
          <p:nvPr/>
        </p:nvSpPr>
        <p:spPr>
          <a:xfrm>
            <a:off x="4652513" y="2093343"/>
            <a:ext cx="10035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75</a:t>
            </a:r>
            <a:endParaRPr lang="en-US" sz="4000" b="1"/>
          </a:p>
        </p:txBody>
      </p:sp>
      <p:sp>
        <p:nvSpPr>
          <p:cNvPr id="12" name="TextBox 11">
            <a:extLst>
              <a:ext uri="{FF2B5EF4-FFF2-40B4-BE49-F238E27FC236}">
                <a16:creationId xmlns:a16="http://schemas.microsoft.com/office/drawing/2014/main" id="{9530C679-D6FC-4C61-8877-525732D429A5}"/>
              </a:ext>
            </a:extLst>
          </p:cNvPr>
          <p:cNvSpPr txBox="1"/>
          <p:nvPr/>
        </p:nvSpPr>
        <p:spPr>
          <a:xfrm>
            <a:off x="10719758" y="2452776"/>
            <a:ext cx="10035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55</a:t>
            </a:r>
            <a:endParaRPr lang="en-US" sz="4000" b="1"/>
          </a:p>
        </p:txBody>
      </p:sp>
      <p:sp>
        <p:nvSpPr>
          <p:cNvPr id="13" name="TextBox 12">
            <a:extLst>
              <a:ext uri="{FF2B5EF4-FFF2-40B4-BE49-F238E27FC236}">
                <a16:creationId xmlns:a16="http://schemas.microsoft.com/office/drawing/2014/main" id="{2265CAC3-A5F4-4000-8F68-D979C7515620}"/>
              </a:ext>
            </a:extLst>
          </p:cNvPr>
          <p:cNvSpPr txBox="1"/>
          <p:nvPr/>
        </p:nvSpPr>
        <p:spPr>
          <a:xfrm>
            <a:off x="7456098" y="4508739"/>
            <a:ext cx="10035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000" b="1"/>
              <a:t>90</a:t>
            </a:r>
            <a:endParaRPr lang="en-US" sz="4000" b="1"/>
          </a:p>
        </p:txBody>
      </p:sp>
    </p:spTree>
    <p:extLst>
      <p:ext uri="{BB962C8B-B14F-4D97-AF65-F5344CB8AC3E}">
        <p14:creationId xmlns:p14="http://schemas.microsoft.com/office/powerpoint/2010/main" val="5582416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11158089-AA54-4811-A2A8-3C74D94DDEDF}"/>
              </a:ext>
            </a:extLst>
          </p:cNvPr>
          <p:cNvSpPr txBox="1"/>
          <p:nvPr/>
        </p:nvSpPr>
        <p:spPr>
          <a:xfrm>
            <a:off x="4152137" y="241638"/>
            <a:ext cx="6389589" cy="1077218"/>
          </a:xfrm>
          <a:prstGeom prst="rect">
            <a:avLst/>
          </a:prstGeom>
          <a:noFill/>
        </p:spPr>
        <p:txBody>
          <a:bodyPr wrap="square" lIns="91440" tIns="45720" rIns="91440" bIns="45720" rtlCol="0" anchor="t">
            <a:spAutoFit/>
          </a:bodyPr>
          <a:lstStyle/>
          <a:p>
            <a:pPr>
              <a:defRPr/>
            </a:pPr>
            <a:r>
              <a:rPr lang="en-CA" sz="3200">
                <a:latin typeface="Calibri" panose="020F0502020204030204"/>
              </a:rPr>
              <a:t>How could we count to find the total number of crackers? </a:t>
            </a:r>
            <a:endParaRPr lang="en-CA" sz="3200" b="0" i="0" u="none" strike="noStrike" kern="1200" cap="none" spc="0" normalizeH="0" baseline="0" noProof="0">
              <a:ln>
                <a:noFill/>
              </a:ln>
              <a:effectLst/>
              <a:uLnTx/>
              <a:uFillTx/>
              <a:latin typeface="Calibri" panose="020F0502020204030204"/>
              <a:cs typeface="Calibri"/>
            </a:endParaRPr>
          </a:p>
        </p:txBody>
      </p:sp>
      <p:sp>
        <p:nvSpPr>
          <p:cNvPr id="12" name="TextBox 11">
            <a:extLst>
              <a:ext uri="{FF2B5EF4-FFF2-40B4-BE49-F238E27FC236}">
                <a16:creationId xmlns:a16="http://schemas.microsoft.com/office/drawing/2014/main" id="{9530C679-D6FC-4C61-8877-525732D429A5}"/>
              </a:ext>
            </a:extLst>
          </p:cNvPr>
          <p:cNvSpPr txBox="1"/>
          <p:nvPr/>
        </p:nvSpPr>
        <p:spPr>
          <a:xfrm>
            <a:off x="7456098" y="2826588"/>
            <a:ext cx="389338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cs typeface="Calibri"/>
              </a:rPr>
              <a:t>12 packs, 20 crackers per pack</a:t>
            </a:r>
          </a:p>
        </p:txBody>
      </p:sp>
      <p:sp>
        <p:nvSpPr>
          <p:cNvPr id="13" name="TextBox 12">
            <a:extLst>
              <a:ext uri="{FF2B5EF4-FFF2-40B4-BE49-F238E27FC236}">
                <a16:creationId xmlns:a16="http://schemas.microsoft.com/office/drawing/2014/main" id="{2265CAC3-A5F4-4000-8F68-D979C7515620}"/>
              </a:ext>
            </a:extLst>
          </p:cNvPr>
          <p:cNvSpPr txBox="1"/>
          <p:nvPr/>
        </p:nvSpPr>
        <p:spPr>
          <a:xfrm>
            <a:off x="7456098" y="4508739"/>
            <a:ext cx="10035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4000" b="1">
              <a:cs typeface="Calibri"/>
            </a:endParaRPr>
          </a:p>
        </p:txBody>
      </p:sp>
      <p:pic>
        <p:nvPicPr>
          <p:cNvPr id="4" name="Picture 4" descr="A picture containing logo&#10;&#10;Description automatically generated">
            <a:extLst>
              <a:ext uri="{FF2B5EF4-FFF2-40B4-BE49-F238E27FC236}">
                <a16:creationId xmlns:a16="http://schemas.microsoft.com/office/drawing/2014/main" id="{895119AB-37E9-4B66-A171-E37532C3B9B2}"/>
              </a:ext>
            </a:extLst>
          </p:cNvPr>
          <p:cNvPicPr>
            <a:picLocks noChangeAspect="1"/>
          </p:cNvPicPr>
          <p:nvPr/>
        </p:nvPicPr>
        <p:blipFill>
          <a:blip r:embed="rId3"/>
          <a:stretch>
            <a:fillRect/>
          </a:stretch>
        </p:blipFill>
        <p:spPr>
          <a:xfrm>
            <a:off x="655608" y="1524317"/>
            <a:ext cx="6222520" cy="4743893"/>
          </a:xfrm>
          <a:prstGeom prst="rect">
            <a:avLst/>
          </a:prstGeom>
        </p:spPr>
      </p:pic>
    </p:spTree>
    <p:extLst>
      <p:ext uri="{BB962C8B-B14F-4D97-AF65-F5344CB8AC3E}">
        <p14:creationId xmlns:p14="http://schemas.microsoft.com/office/powerpoint/2010/main" val="42855929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38983665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5200308" y="219816"/>
            <a:ext cx="624275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a:latin typeface="Calibri" panose="020F0502020204030204"/>
              </a:rPr>
              <a:t>Estimation Task</a:t>
            </a:r>
            <a:endParaRPr lang="en-US">
              <a:ea typeface="+mn-ea"/>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1623C5B-AE56-4917-8831-2B675D6BCEB3}"/>
              </a:ext>
            </a:extLst>
          </p:cNvPr>
          <p:cNvSpPr txBox="1"/>
          <p:nvPr/>
        </p:nvSpPr>
        <p:spPr>
          <a:xfrm>
            <a:off x="209296" y="2635631"/>
            <a:ext cx="39508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577FF"/>
                </a:solidFill>
                <a:latin typeface="Gothic A1"/>
              </a:rPr>
              <a:t>About how many pieces of candy corn are in the cup?</a:t>
            </a:r>
          </a:p>
        </p:txBody>
      </p:sp>
      <p:pic>
        <p:nvPicPr>
          <p:cNvPr id="8" name="Picture 9" descr="A plate with a glass of orange juice&#10;&#10;Description automatically generated">
            <a:extLst>
              <a:ext uri="{FF2B5EF4-FFF2-40B4-BE49-F238E27FC236}">
                <a16:creationId xmlns:a16="http://schemas.microsoft.com/office/drawing/2014/main" id="{5AFED0C7-329F-486A-9A3C-AEAABDFBAB68}"/>
              </a:ext>
            </a:extLst>
          </p:cNvPr>
          <p:cNvPicPr>
            <a:picLocks noChangeAspect="1"/>
          </p:cNvPicPr>
          <p:nvPr/>
        </p:nvPicPr>
        <p:blipFill>
          <a:blip r:embed="rId3"/>
          <a:stretch>
            <a:fillRect/>
          </a:stretch>
        </p:blipFill>
        <p:spPr>
          <a:xfrm>
            <a:off x="4249948" y="1235734"/>
            <a:ext cx="7085162" cy="5321060"/>
          </a:xfrm>
          <a:prstGeom prst="rect">
            <a:avLst/>
          </a:prstGeom>
        </p:spPr>
      </p:pic>
    </p:spTree>
    <p:extLst>
      <p:ext uri="{BB962C8B-B14F-4D97-AF65-F5344CB8AC3E}">
        <p14:creationId xmlns:p14="http://schemas.microsoft.com/office/powerpoint/2010/main" val="3513908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5200308" y="219816"/>
            <a:ext cx="624275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a:latin typeface="Calibri" panose="020F0502020204030204"/>
              </a:rPr>
              <a:t>Estimation Task</a:t>
            </a:r>
            <a:endParaRPr lang="en-US">
              <a:ea typeface="+mn-ea"/>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1623C5B-AE56-4917-8831-2B675D6BCEB3}"/>
              </a:ext>
            </a:extLst>
          </p:cNvPr>
          <p:cNvSpPr txBox="1"/>
          <p:nvPr/>
        </p:nvSpPr>
        <p:spPr>
          <a:xfrm>
            <a:off x="403390" y="2890391"/>
            <a:ext cx="395089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577FF"/>
                </a:solidFill>
                <a:latin typeface="Gothic A1"/>
              </a:rPr>
              <a:t>Was your estimate reasonable?</a:t>
            </a:r>
          </a:p>
        </p:txBody>
      </p:sp>
      <p:pic>
        <p:nvPicPr>
          <p:cNvPr id="6" name="Picture 6" descr="A sign on a counter&#10;&#10;Description automatically generated">
            <a:extLst>
              <a:ext uri="{FF2B5EF4-FFF2-40B4-BE49-F238E27FC236}">
                <a16:creationId xmlns:a16="http://schemas.microsoft.com/office/drawing/2014/main" id="{9CD11D5E-A520-4759-B6E4-4EEAFB483D05}"/>
              </a:ext>
            </a:extLst>
          </p:cNvPr>
          <p:cNvPicPr>
            <a:picLocks noChangeAspect="1"/>
          </p:cNvPicPr>
          <p:nvPr/>
        </p:nvPicPr>
        <p:blipFill>
          <a:blip r:embed="rId3"/>
          <a:stretch>
            <a:fillRect/>
          </a:stretch>
        </p:blipFill>
        <p:spPr>
          <a:xfrm>
            <a:off x="4638136" y="1350753"/>
            <a:ext cx="6711350" cy="5062267"/>
          </a:xfrm>
          <a:prstGeom prst="rect">
            <a:avLst/>
          </a:prstGeom>
        </p:spPr>
      </p:pic>
    </p:spTree>
    <p:extLst>
      <p:ext uri="{BB962C8B-B14F-4D97-AF65-F5344CB8AC3E}">
        <p14:creationId xmlns:p14="http://schemas.microsoft.com/office/powerpoint/2010/main" val="11369147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5200308" y="219816"/>
            <a:ext cx="624275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a:latin typeface="Calibri" panose="020F0502020204030204"/>
              </a:rPr>
              <a:t>Estimation Task</a:t>
            </a:r>
            <a:endParaRPr lang="en-US">
              <a:ea typeface="+mn-ea"/>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1623C5B-AE56-4917-8831-2B675D6BCEB3}"/>
              </a:ext>
            </a:extLst>
          </p:cNvPr>
          <p:cNvSpPr txBox="1"/>
          <p:nvPr/>
        </p:nvSpPr>
        <p:spPr>
          <a:xfrm>
            <a:off x="464235" y="2509890"/>
            <a:ext cx="409467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577FF"/>
                </a:solidFill>
                <a:latin typeface="Gothic A1"/>
              </a:rPr>
              <a:t>Knowing that there are 19 candies in the small cup, about how many pieces of candy corn are in the bag?</a:t>
            </a:r>
          </a:p>
        </p:txBody>
      </p:sp>
      <p:pic>
        <p:nvPicPr>
          <p:cNvPr id="7" name="Picture 7" descr="A picture containing indoor, table, food, sitting&#10;&#10;Description automatically generated">
            <a:extLst>
              <a:ext uri="{FF2B5EF4-FFF2-40B4-BE49-F238E27FC236}">
                <a16:creationId xmlns:a16="http://schemas.microsoft.com/office/drawing/2014/main" id="{FC5985DC-474E-42A6-9A7B-37A28B491E3F}"/>
              </a:ext>
            </a:extLst>
          </p:cNvPr>
          <p:cNvPicPr>
            <a:picLocks noChangeAspect="1"/>
          </p:cNvPicPr>
          <p:nvPr/>
        </p:nvPicPr>
        <p:blipFill>
          <a:blip r:embed="rId3"/>
          <a:stretch>
            <a:fillRect/>
          </a:stretch>
        </p:blipFill>
        <p:spPr>
          <a:xfrm>
            <a:off x="4940060" y="1494526"/>
            <a:ext cx="6121879" cy="4573438"/>
          </a:xfrm>
          <a:prstGeom prst="rect">
            <a:avLst/>
          </a:prstGeom>
        </p:spPr>
      </p:pic>
    </p:spTree>
    <p:extLst>
      <p:ext uri="{BB962C8B-B14F-4D97-AF65-F5344CB8AC3E}">
        <p14:creationId xmlns:p14="http://schemas.microsoft.com/office/powerpoint/2010/main" val="27218684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5200308" y="219816"/>
            <a:ext cx="624275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a:latin typeface="Calibri" panose="020F0502020204030204"/>
              </a:rPr>
              <a:t>Estimation Task</a:t>
            </a:r>
            <a:endParaRPr lang="en-US">
              <a:ea typeface="+mn-ea"/>
            </a:endParaRPr>
          </a:p>
        </p:txBody>
      </p:sp>
      <p:sp>
        <p:nvSpPr>
          <p:cNvPr id="4" name="TextBox 3">
            <a:extLst>
              <a:ext uri="{FF2B5EF4-FFF2-40B4-BE49-F238E27FC236}">
                <a16:creationId xmlns:a16="http://schemas.microsoft.com/office/drawing/2014/main" id="{41623C5B-AE56-4917-8831-2B675D6BCEB3}"/>
              </a:ext>
            </a:extLst>
          </p:cNvPr>
          <p:cNvSpPr txBox="1"/>
          <p:nvPr/>
        </p:nvSpPr>
        <p:spPr>
          <a:xfrm>
            <a:off x="618742" y="2564203"/>
            <a:ext cx="409467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577FF"/>
                </a:solidFill>
                <a:latin typeface="Gothic A1"/>
              </a:rPr>
              <a:t>Use this information to determine the approximate number of candies in the bag.</a:t>
            </a:r>
          </a:p>
        </p:txBody>
      </p:sp>
      <p:pic>
        <p:nvPicPr>
          <p:cNvPr id="6" name="Picture 7" descr="Text&#10;&#10;Description automatically generated">
            <a:extLst>
              <a:ext uri="{FF2B5EF4-FFF2-40B4-BE49-F238E27FC236}">
                <a16:creationId xmlns:a16="http://schemas.microsoft.com/office/drawing/2014/main" id="{A9A5CF9E-BB84-478F-B63F-F26E368B4EBC}"/>
              </a:ext>
            </a:extLst>
          </p:cNvPr>
          <p:cNvPicPr>
            <a:picLocks noChangeAspect="1"/>
          </p:cNvPicPr>
          <p:nvPr/>
        </p:nvPicPr>
        <p:blipFill>
          <a:blip r:embed="rId3"/>
          <a:stretch>
            <a:fillRect/>
          </a:stretch>
        </p:blipFill>
        <p:spPr>
          <a:xfrm>
            <a:off x="5158546" y="2369102"/>
            <a:ext cx="6280030" cy="2452306"/>
          </a:xfrm>
          <a:prstGeom prst="rect">
            <a:avLst/>
          </a:prstGeom>
        </p:spPr>
      </p:pic>
    </p:spTree>
    <p:extLst>
      <p:ext uri="{BB962C8B-B14F-4D97-AF65-F5344CB8AC3E}">
        <p14:creationId xmlns:p14="http://schemas.microsoft.com/office/powerpoint/2010/main" val="2593535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0C4CDD-A1DD-6D40-AF04-86EE44576377}"/>
              </a:ext>
            </a:extLst>
          </p:cNvPr>
          <p:cNvSpPr txBox="1"/>
          <p:nvPr/>
        </p:nvSpPr>
        <p:spPr>
          <a:xfrm>
            <a:off x="1072420" y="1448972"/>
            <a:ext cx="10473334" cy="5078313"/>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dirty="0">
                <a:solidFill>
                  <a:schemeClr val="tx1">
                    <a:lumMod val="65000"/>
                    <a:lumOff val="35000"/>
                  </a:schemeClr>
                </a:solidFill>
                <a:cs typeface="Calibri" panose="020F0502020204030204"/>
              </a:rPr>
              <a:t>It is highly recommended that if this is the first-time students are experiencing virtual manipulatives, allow them time to "play". This allows for the opportunity to explore and have fun with the tools BEFORE they will be required to use them purposefully. </a:t>
            </a:r>
          </a:p>
          <a:p>
            <a:pPr marL="457200" indent="-457200">
              <a:buFont typeface="Arial" panose="020B0604020202020204" pitchFamily="34" charset="0"/>
              <a:buChar char="•"/>
            </a:pPr>
            <a:endParaRPr lang="en-US" dirty="0">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dirty="0">
                <a:solidFill>
                  <a:schemeClr val="tx1">
                    <a:lumMod val="65000"/>
                    <a:lumOff val="35000"/>
                  </a:schemeClr>
                </a:solidFill>
                <a:cs typeface="Calibri" panose="020F0502020204030204"/>
              </a:rPr>
              <a:t>Websites for virtual manipulatives are suggested. Hands-on materials are ideal. Significant learning occurs when students can build and visualize different representations of mathematics.</a:t>
            </a:r>
          </a:p>
          <a:p>
            <a:pPr marL="457200" indent="-457200">
              <a:buFont typeface="Arial" panose="020B0604020202020204" pitchFamily="34" charset="0"/>
              <a:buChar char="•"/>
            </a:pPr>
            <a:endParaRPr lang="en-US" dirty="0">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dirty="0">
                <a:solidFill>
                  <a:schemeClr val="tx1">
                    <a:lumMod val="65000"/>
                    <a:lumOff val="35000"/>
                  </a:schemeClr>
                </a:solidFill>
                <a:cs typeface="Calibri" panose="020F0502020204030204"/>
              </a:rPr>
              <a:t>If School Divisions have another platform for delivering online instruction (</a:t>
            </a:r>
            <a:r>
              <a:rPr lang="en-US" dirty="0" err="1">
                <a:solidFill>
                  <a:schemeClr val="tx1">
                    <a:lumMod val="65000"/>
                    <a:lumOff val="35000"/>
                  </a:schemeClr>
                </a:solidFill>
                <a:cs typeface="Calibri" panose="020F0502020204030204"/>
              </a:rPr>
              <a:t>ie</a:t>
            </a:r>
            <a:r>
              <a:rPr lang="en-US" dirty="0">
                <a:solidFill>
                  <a:schemeClr val="tx1">
                    <a:lumMod val="65000"/>
                    <a:lumOff val="35000"/>
                  </a:schemeClr>
                </a:solidFill>
                <a:cs typeface="Calibri" panose="020F0502020204030204"/>
              </a:rPr>
              <a:t> See Saw, Google Classrooms), asynchronous tasks can be uploaded there.</a:t>
            </a:r>
          </a:p>
          <a:p>
            <a:pPr marL="457200" indent="-457200">
              <a:buFont typeface="Arial" panose="020B0604020202020204" pitchFamily="34" charset="0"/>
              <a:buChar char="•"/>
            </a:pPr>
            <a:endParaRPr lang="en-US" dirty="0">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dirty="0">
                <a:solidFill>
                  <a:schemeClr val="tx1">
                    <a:lumMod val="65000"/>
                    <a:lumOff val="35000"/>
                  </a:schemeClr>
                </a:solidFill>
                <a:cs typeface="Calibri" panose="020F0502020204030204"/>
              </a:rPr>
              <a:t>For virtual manipulatives visit </a:t>
            </a:r>
            <a:r>
              <a:rPr lang="en-US" dirty="0">
                <a:ea typeface="+mn-lt"/>
                <a:cs typeface="+mn-lt"/>
                <a:hlinkClick r:id="rId4"/>
              </a:rPr>
              <a:t>https://toytheater.com/category/teacher-tools/virtual-manipulatives/</a:t>
            </a:r>
            <a:endParaRPr lang="en-US" dirty="0">
              <a:solidFill>
                <a:schemeClr val="tx1">
                  <a:lumMod val="65000"/>
                  <a:lumOff val="35000"/>
                </a:schemeClr>
              </a:solidFill>
              <a:cs typeface="Calibri" panose="020F0502020204030204"/>
            </a:endParaRPr>
          </a:p>
          <a:p>
            <a:endParaRPr lang="en-US" dirty="0">
              <a:solidFill>
                <a:srgbClr val="000000"/>
              </a:solidFill>
              <a:cs typeface="Calibri" panose="020F0502020204030204"/>
            </a:endParaRPr>
          </a:p>
          <a:p>
            <a:pPr marL="457200" indent="-457200">
              <a:buFont typeface="Arial" panose="020B0604020202020204" pitchFamily="34" charset="0"/>
              <a:buChar char="•"/>
            </a:pPr>
            <a:r>
              <a:rPr lang="en-US" dirty="0">
                <a:solidFill>
                  <a:schemeClr val="bg2">
                    <a:lumMod val="50000"/>
                  </a:schemeClr>
                </a:solidFill>
                <a:cs typeface="Calibri" panose="020F0502020204030204"/>
              </a:rPr>
              <a:t>To enhance their learning experiences students will need:</a:t>
            </a:r>
          </a:p>
          <a:p>
            <a:pPr marL="1371600" lvl="2" indent="-457200">
              <a:buFont typeface="Arial" panose="020B0604020202020204" pitchFamily="34" charset="0"/>
              <a:buChar char="•"/>
            </a:pPr>
            <a:r>
              <a:rPr lang="en-US" dirty="0">
                <a:solidFill>
                  <a:schemeClr val="bg2">
                    <a:lumMod val="50000"/>
                  </a:schemeClr>
                </a:solidFill>
                <a:cs typeface="Calibri" panose="020F0502020204030204"/>
              </a:rPr>
              <a:t>Base</a:t>
            </a:r>
            <a:r>
              <a:rPr lang="en-US" dirty="0">
                <a:solidFill>
                  <a:schemeClr val="bg2">
                    <a:lumMod val="50000"/>
                  </a:schemeClr>
                </a:solidFill>
                <a:ea typeface="+mn-lt"/>
                <a:cs typeface="+mn-lt"/>
              </a:rPr>
              <a:t> ten blocks </a:t>
            </a:r>
            <a:r>
              <a:rPr lang="en-US" dirty="0">
                <a:ea typeface="+mn-lt"/>
                <a:cs typeface="+mn-lt"/>
                <a:hlinkClick r:id="rId5"/>
              </a:rPr>
              <a:t>https://www.coolmath4kids.com/manipulatives/base-ten-blocks</a:t>
            </a:r>
            <a:endParaRPr lang="en-US" dirty="0">
              <a:solidFill>
                <a:schemeClr val="bg2">
                  <a:lumMod val="50000"/>
                </a:schemeClr>
              </a:solidFill>
              <a:cs typeface="Calibri" panose="020F0502020204030204"/>
            </a:endParaRPr>
          </a:p>
          <a:p>
            <a:pPr marL="1371600" lvl="2" indent="-457200">
              <a:buFont typeface="Arial" panose="020B0604020202020204" pitchFamily="34" charset="0"/>
              <a:buChar char="•"/>
            </a:pPr>
            <a:r>
              <a:rPr lang="en-US" dirty="0">
                <a:solidFill>
                  <a:schemeClr val="bg2">
                    <a:lumMod val="50000"/>
                  </a:schemeClr>
                </a:solidFill>
                <a:cs typeface="Calibri" panose="020F0502020204030204"/>
              </a:rPr>
              <a:t>Coloured counters </a:t>
            </a:r>
            <a:r>
              <a:rPr lang="en-US" dirty="0">
                <a:solidFill>
                  <a:schemeClr val="bg2">
                    <a:lumMod val="50000"/>
                  </a:schemeClr>
                </a:solidFill>
                <a:cs typeface="Calibri" panose="020F0502020204030204"/>
                <a:hlinkClick r:id="rId6">
                  <a:extLst>
                    <a:ext uri="{A12FA001-AC4F-418D-AE19-62706E023703}">
                      <ahyp:hlinkClr xmlns:ahyp="http://schemas.microsoft.com/office/drawing/2018/hyperlinkcolor" xmlns="" val="tx"/>
                    </a:ext>
                  </a:extLst>
                </a:hlinkClick>
              </a:rPr>
              <a:t>https://toytheater.com/color-counters/</a:t>
            </a:r>
            <a:endParaRPr lang="en-US" dirty="0">
              <a:solidFill>
                <a:schemeClr val="bg2">
                  <a:lumMod val="50000"/>
                </a:schemeClr>
              </a:solidFill>
              <a:cs typeface="Calibri" panose="020F0502020204030204"/>
            </a:endParaRPr>
          </a:p>
          <a:p>
            <a:pPr marL="1371600" lvl="2" indent="-457200">
              <a:buFont typeface="Arial" panose="020B0604020202020204" pitchFamily="34" charset="0"/>
              <a:buChar char="•"/>
            </a:pPr>
            <a:r>
              <a:rPr lang="en-US" dirty="0">
                <a:solidFill>
                  <a:schemeClr val="bg2">
                    <a:lumMod val="50000"/>
                  </a:schemeClr>
                </a:solidFill>
                <a:cs typeface="Calibri" panose="020F0502020204030204"/>
              </a:rPr>
              <a:t>Some premade manipulatives have been provided on specific slides</a:t>
            </a:r>
          </a:p>
          <a:p>
            <a:endParaRPr lang="en-US" dirty="0">
              <a:solidFill>
                <a:srgbClr val="000000"/>
              </a:solidFill>
              <a:cs typeface="Calibri" panose="020F0502020204030204"/>
            </a:endParaRPr>
          </a:p>
          <a:p>
            <a:pPr marL="457200" indent="-457200">
              <a:buFont typeface="Arial" panose="020B0604020202020204" pitchFamily="34" charset="0"/>
              <a:buChar char="•"/>
            </a:pPr>
            <a:endParaRPr lang="en-US" dirty="0">
              <a:solidFill>
                <a:srgbClr val="595959"/>
              </a:solidFill>
              <a:cs typeface="Calibri" panose="020F0502020204030204"/>
            </a:endParaRPr>
          </a:p>
        </p:txBody>
      </p:sp>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792372" y="577739"/>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Materials</a:t>
            </a:r>
          </a:p>
        </p:txBody>
      </p:sp>
    </p:spTree>
    <p:extLst>
      <p:ext uri="{BB962C8B-B14F-4D97-AF65-F5344CB8AC3E}">
        <p14:creationId xmlns:p14="http://schemas.microsoft.com/office/powerpoint/2010/main" val="1620629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5200308" y="219816"/>
            <a:ext cx="624275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6000">
                <a:latin typeface="Calibri" panose="020F0502020204030204"/>
              </a:rPr>
              <a:t>Estimation Task</a:t>
            </a:r>
            <a:endParaRPr lang="en-US">
              <a:ea typeface="+mn-ea"/>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1623C5B-AE56-4917-8831-2B675D6BCEB3}"/>
              </a:ext>
            </a:extLst>
          </p:cNvPr>
          <p:cNvSpPr txBox="1"/>
          <p:nvPr/>
        </p:nvSpPr>
        <p:spPr>
          <a:xfrm>
            <a:off x="380207" y="2480088"/>
            <a:ext cx="40946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577FF"/>
                </a:solidFill>
                <a:latin typeface="Gothic A1"/>
              </a:rPr>
              <a:t>How did you find the total number of candies? </a:t>
            </a:r>
          </a:p>
        </p:txBody>
      </p:sp>
      <p:pic>
        <p:nvPicPr>
          <p:cNvPr id="8" name="Picture 8" descr="A picture containing indoor, table, food, sitting&#10;&#10;Description automatically generated">
            <a:extLst>
              <a:ext uri="{FF2B5EF4-FFF2-40B4-BE49-F238E27FC236}">
                <a16:creationId xmlns:a16="http://schemas.microsoft.com/office/drawing/2014/main" id="{ABC7D0E0-1897-47B8-BD56-3FCFB196F8B2}"/>
              </a:ext>
            </a:extLst>
          </p:cNvPr>
          <p:cNvPicPr>
            <a:picLocks noChangeAspect="1"/>
          </p:cNvPicPr>
          <p:nvPr/>
        </p:nvPicPr>
        <p:blipFill>
          <a:blip r:embed="rId3"/>
          <a:stretch>
            <a:fillRect/>
          </a:stretch>
        </p:blipFill>
        <p:spPr>
          <a:xfrm>
            <a:off x="4549567" y="1619351"/>
            <a:ext cx="3137858" cy="3887637"/>
          </a:xfrm>
          <a:prstGeom prst="rect">
            <a:avLst/>
          </a:prstGeom>
        </p:spPr>
      </p:pic>
      <p:sp>
        <p:nvSpPr>
          <p:cNvPr id="9" name="TextBox 8">
            <a:extLst>
              <a:ext uri="{FF2B5EF4-FFF2-40B4-BE49-F238E27FC236}">
                <a16:creationId xmlns:a16="http://schemas.microsoft.com/office/drawing/2014/main" id="{17FFDD8F-6040-4772-9ECA-BE35B52CAE93}"/>
              </a:ext>
            </a:extLst>
          </p:cNvPr>
          <p:cNvSpPr txBox="1"/>
          <p:nvPr/>
        </p:nvSpPr>
        <p:spPr>
          <a:xfrm>
            <a:off x="9022822" y="2778688"/>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dirty="0">
                <a:cs typeface="Calibri"/>
              </a:rPr>
              <a:t>893 pieces of candy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F23621-F358-4E72-8DDA-4605B7916E83}"/>
                  </a:ext>
                </a:extLst>
              </p:cNvPr>
              <p:cNvSpPr txBox="1"/>
              <p:nvPr/>
            </p:nvSpPr>
            <p:spPr>
              <a:xfrm>
                <a:off x="7984217" y="2778688"/>
                <a:ext cx="741813" cy="12926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6600" i="1" smtClean="0">
                          <a:latin typeface="Cambria Math" panose="02040503050406030204" pitchFamily="18" charset="0"/>
                          <a:ea typeface="Cambria Math" panose="02040503050406030204" pitchFamily="18" charset="0"/>
                        </a:rPr>
                        <m:t>~</m:t>
                      </m:r>
                    </m:oMath>
                  </m:oMathPara>
                </a14:m>
                <a:endParaRPr lang="en-CA" sz="6600"/>
              </a:p>
              <a:p>
                <a:pPr algn="ctr"/>
                <a:endParaRPr lang="en-CA"/>
              </a:p>
            </p:txBody>
          </p:sp>
        </mc:Choice>
        <mc:Fallback xmlns="">
          <p:sp>
            <p:nvSpPr>
              <p:cNvPr id="6" name="TextBox 5">
                <a:extLst>
                  <a:ext uri="{FF2B5EF4-FFF2-40B4-BE49-F238E27FC236}">
                    <a16:creationId xmlns:a16="http://schemas.microsoft.com/office/drawing/2014/main" id="{25F23621-F358-4E72-8DDA-4605B7916E83}"/>
                  </a:ext>
                </a:extLst>
              </p:cNvPr>
              <p:cNvSpPr txBox="1">
                <a:spLocks noRot="1" noChangeAspect="1" noMove="1" noResize="1" noEditPoints="1" noAdjustHandles="1" noChangeArrowheads="1" noChangeShapeType="1" noTextEdit="1"/>
              </p:cNvSpPr>
              <p:nvPr/>
            </p:nvSpPr>
            <p:spPr>
              <a:xfrm>
                <a:off x="7984217" y="2778688"/>
                <a:ext cx="741813" cy="129266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1B57434-4EC7-4D10-BD92-F1F5E03E9C26}"/>
                  </a:ext>
                </a:extLst>
              </p:cNvPr>
              <p:cNvSpPr txBox="1"/>
              <p:nvPr/>
            </p:nvSpPr>
            <p:spPr>
              <a:xfrm>
                <a:off x="7986462" y="2952696"/>
                <a:ext cx="741813" cy="12926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6600" i="1" smtClean="0">
                          <a:latin typeface="Cambria Math" panose="02040503050406030204" pitchFamily="18" charset="0"/>
                          <a:ea typeface="Cambria Math" panose="02040503050406030204" pitchFamily="18" charset="0"/>
                        </a:rPr>
                        <m:t>~</m:t>
                      </m:r>
                    </m:oMath>
                  </m:oMathPara>
                </a14:m>
                <a:endParaRPr lang="en-CA" sz="6600" dirty="0"/>
              </a:p>
              <a:p>
                <a:pPr algn="ctr"/>
                <a:endParaRPr lang="en-CA" dirty="0"/>
              </a:p>
            </p:txBody>
          </p:sp>
        </mc:Choice>
        <mc:Fallback xmlns="">
          <p:sp>
            <p:nvSpPr>
              <p:cNvPr id="12" name="TextBox 11">
                <a:extLst>
                  <a:ext uri="{FF2B5EF4-FFF2-40B4-BE49-F238E27FC236}">
                    <a16:creationId xmlns:a16="http://schemas.microsoft.com/office/drawing/2014/main" id="{51B57434-4EC7-4D10-BD92-F1F5E03E9C26}"/>
                  </a:ext>
                </a:extLst>
              </p:cNvPr>
              <p:cNvSpPr txBox="1">
                <a:spLocks noRot="1" noChangeAspect="1" noMove="1" noResize="1" noEditPoints="1" noAdjustHandles="1" noChangeArrowheads="1" noChangeShapeType="1" noTextEdit="1"/>
              </p:cNvSpPr>
              <p:nvPr/>
            </p:nvSpPr>
            <p:spPr>
              <a:xfrm>
                <a:off x="7986462" y="2952696"/>
                <a:ext cx="741813" cy="1292662"/>
              </a:xfrm>
              <a:prstGeom prst="rect">
                <a:avLst/>
              </a:prstGeom>
              <a:blipFill>
                <a:blip r:embed="rId5"/>
                <a:stretch>
                  <a:fillRect/>
                </a:stretch>
              </a:blipFill>
            </p:spPr>
            <p:txBody>
              <a:bodyPr/>
              <a:lstStyle/>
              <a:p>
                <a:r>
                  <a:rPr lang="en-CA">
                    <a:noFill/>
                  </a:rPr>
                  <a:t> </a:t>
                </a:r>
              </a:p>
            </p:txBody>
          </p:sp>
        </mc:Fallback>
      </mc:AlternateContent>
      <p:sp>
        <p:nvSpPr>
          <p:cNvPr id="7" name="TextBox 6"/>
          <p:cNvSpPr txBox="1"/>
          <p:nvPr/>
        </p:nvSpPr>
        <p:spPr>
          <a:xfrm>
            <a:off x="7660516" y="3686030"/>
            <a:ext cx="1879908" cy="307777"/>
          </a:xfrm>
          <a:prstGeom prst="rect">
            <a:avLst/>
          </a:prstGeom>
          <a:noFill/>
        </p:spPr>
        <p:txBody>
          <a:bodyPr wrap="square" rtlCol="0">
            <a:spAutoFit/>
          </a:bodyPr>
          <a:lstStyle/>
          <a:p>
            <a:r>
              <a:rPr lang="en-CA" sz="1400" dirty="0" smtClean="0"/>
              <a:t>(Approximately Equal)</a:t>
            </a:r>
            <a:endParaRPr lang="en-CA" sz="1400" dirty="0"/>
          </a:p>
        </p:txBody>
      </p:sp>
    </p:spTree>
    <p:extLst>
      <p:ext uri="{BB962C8B-B14F-4D97-AF65-F5344CB8AC3E}">
        <p14:creationId xmlns:p14="http://schemas.microsoft.com/office/powerpoint/2010/main" val="2080757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latin typeface="Bradley Hand"/>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20704164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8" name="TextBox 7">
            <a:extLst>
              <a:ext uri="{FF2B5EF4-FFF2-40B4-BE49-F238E27FC236}">
                <a16:creationId xmlns:a16="http://schemas.microsoft.com/office/drawing/2014/main" id="{E0CFEE26-4F2A-411A-96C7-E64333B81BD1}"/>
              </a:ext>
            </a:extLst>
          </p:cNvPr>
          <p:cNvSpPr txBox="1"/>
          <p:nvPr/>
        </p:nvSpPr>
        <p:spPr>
          <a:xfrm>
            <a:off x="592390" y="1798820"/>
            <a:ext cx="4249433" cy="2831544"/>
          </a:xfrm>
          <a:prstGeom prst="rect">
            <a:avLst/>
          </a:prstGeom>
          <a:noFill/>
        </p:spPr>
        <p:txBody>
          <a:bodyPr wrap="square" lIns="91440" tIns="45720" rIns="91440" bIns="45720" rtlCol="0" anchor="t">
            <a:spAutoFit/>
          </a:bodyPr>
          <a:lstStyle/>
          <a:p>
            <a:pPr algn="ctr">
              <a:defRPr/>
            </a:pPr>
            <a:r>
              <a:rPr lang="en-CA" sz="3200">
                <a:latin typeface="Calibri" panose="020F0502020204030204"/>
              </a:rPr>
              <a:t>Using what you’ve learned, give a reasonable estimate of the number of candies that will fill the jar. </a:t>
            </a:r>
            <a:endParaRPr lang="en-US">
              <a:latin typeface="Calibri" panose="020F0502020204030204"/>
              <a:cs typeface="Calibri" panose="020F0502020204030204"/>
            </a:endParaRPr>
          </a:p>
          <a:p>
            <a:pPr>
              <a:defRPr/>
            </a:pPr>
            <a:endParaRPr lang="en-US">
              <a:cs typeface="Calibri"/>
            </a:endParaRPr>
          </a:p>
        </p:txBody>
      </p:sp>
      <p:pic>
        <p:nvPicPr>
          <p:cNvPr id="4" name="Picture 4" descr="A tray of food on a table&#10;&#10;Description automatically generated">
            <a:extLst>
              <a:ext uri="{FF2B5EF4-FFF2-40B4-BE49-F238E27FC236}">
                <a16:creationId xmlns:a16="http://schemas.microsoft.com/office/drawing/2014/main" id="{F7A06BC6-2D24-4FCC-9699-B087A8BEBA53}"/>
              </a:ext>
            </a:extLst>
          </p:cNvPr>
          <p:cNvPicPr>
            <a:picLocks noChangeAspect="1"/>
          </p:cNvPicPr>
          <p:nvPr/>
        </p:nvPicPr>
        <p:blipFill>
          <a:blip r:embed="rId3"/>
          <a:stretch>
            <a:fillRect/>
          </a:stretch>
        </p:blipFill>
        <p:spPr>
          <a:xfrm>
            <a:off x="4911306" y="1210171"/>
            <a:ext cx="6696973" cy="4408902"/>
          </a:xfrm>
          <a:prstGeom prst="rect">
            <a:avLst/>
          </a:prstGeom>
        </p:spPr>
      </p:pic>
      <p:sp>
        <p:nvSpPr>
          <p:cNvPr id="5" name="TextBox 4">
            <a:extLst>
              <a:ext uri="{FF2B5EF4-FFF2-40B4-BE49-F238E27FC236}">
                <a16:creationId xmlns:a16="http://schemas.microsoft.com/office/drawing/2014/main" id="{934AF03E-3271-4475-92A8-627188512EAD}"/>
              </a:ext>
            </a:extLst>
          </p:cNvPr>
          <p:cNvSpPr txBox="1"/>
          <p:nvPr/>
        </p:nvSpPr>
        <p:spPr>
          <a:xfrm>
            <a:off x="7384211" y="4796286"/>
            <a:ext cx="7447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600" b="1"/>
              <a:t>19</a:t>
            </a:r>
            <a:endParaRPr lang="en-US" sz="3600" b="1">
              <a:cs typeface="Calibri"/>
            </a:endParaRPr>
          </a:p>
        </p:txBody>
      </p:sp>
      <p:sp>
        <p:nvSpPr>
          <p:cNvPr id="7" name="TextBox 6">
            <a:extLst>
              <a:ext uri="{FF2B5EF4-FFF2-40B4-BE49-F238E27FC236}">
                <a16:creationId xmlns:a16="http://schemas.microsoft.com/office/drawing/2014/main" id="{AEBC9A72-3903-4C4F-9905-9474989F2CB0}"/>
              </a:ext>
            </a:extLst>
          </p:cNvPr>
          <p:cNvSpPr txBox="1"/>
          <p:nvPr/>
        </p:nvSpPr>
        <p:spPr>
          <a:xfrm>
            <a:off x="6952890" y="2078965"/>
            <a:ext cx="11760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t>893</a:t>
            </a:r>
            <a:endParaRPr lang="en-GB" sz="3600"/>
          </a:p>
        </p:txBody>
      </p:sp>
    </p:spTree>
    <p:extLst>
      <p:ext uri="{BB962C8B-B14F-4D97-AF65-F5344CB8AC3E}">
        <p14:creationId xmlns:p14="http://schemas.microsoft.com/office/powerpoint/2010/main" val="714573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85962" y="2721375"/>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4127857" y="25161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E50384CC-1D1D-4662-ABEF-20948F8142F2}"/>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724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9B77306C-CA38-448A-A6FB-CFE8795CBA32}"/>
              </a:ext>
            </a:extLst>
          </p:cNvPr>
          <p:cNvSpPr/>
          <p:nvPr/>
        </p:nvSpPr>
        <p:spPr>
          <a:xfrm rot="5400000">
            <a:off x="5494939" y="2367865"/>
            <a:ext cx="1250830" cy="3191772"/>
          </a:xfrm>
          <a:prstGeom prst="flowChartOffpageConnector">
            <a:avLst/>
          </a:prstGeom>
          <a:solidFill>
            <a:srgbClr val="FF0000"/>
          </a:solidFill>
          <a:ln>
            <a:solidFill>
              <a:srgbClr val="B9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B9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193197" y="1060175"/>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b="0" i="0" u="none" strike="noStrike" kern="1200" cap="none" spc="0" normalizeH="0" baseline="0" noProof="0">
              <a:ln>
                <a:noFill/>
              </a:ln>
              <a:solidFill>
                <a:srgbClr val="FFFFFF"/>
              </a:solidFill>
              <a:effectLst/>
              <a:uLnTx/>
              <a:uFillTx/>
              <a:latin typeface="Aldhabi"/>
              <a:cs typeface="Segoe UI"/>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1"/>
                </a:solidFill>
                <a:effectLst/>
                <a:uLnTx/>
                <a:uFillTx/>
                <a:latin typeface="Cavolini"/>
                <a:ea typeface="+mn-ea"/>
                <a:cs typeface="Cavolini"/>
              </a:rPr>
              <a:t>Looking Back</a:t>
            </a:r>
            <a:endParaRPr lang="en-US" sz="2100" b="0" i="0" u="none" strike="noStrike" kern="1200" cap="none" spc="0" normalizeH="0" baseline="0" noProof="0">
              <a:ln>
                <a:noFill/>
              </a:ln>
              <a:solidFill>
                <a:schemeClr val="bg1"/>
              </a:solidFill>
              <a:effectLst/>
              <a:uLnTx/>
              <a:uFillTx/>
              <a:latin typeface="Cavolini"/>
              <a:cs typeface="Cavolini"/>
            </a:endParaRP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0000"/>
          </a:solidFill>
          <a:ln w="28575">
            <a:solidFill>
              <a:srgbClr val="B9000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1"/>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568" y="2614552"/>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626" y="4587575"/>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309813" y="2456693"/>
            <a:ext cx="2367731" cy="954107"/>
          </a:xfrm>
          <a:prstGeom prst="rect">
            <a:avLst/>
          </a:prstGeom>
          <a:noFill/>
        </p:spPr>
        <p:txBody>
          <a:bodyPr wrap="square" lIns="91440" tIns="45720" rIns="91440" bIns="45720" rtlCol="0" anchor="t">
            <a:spAutoFit/>
          </a:bodyPr>
          <a:lstStyle/>
          <a:p>
            <a:pPr>
              <a:defRPr/>
            </a:pPr>
            <a:r>
              <a:rPr lang="en-US" sz="2800">
                <a:solidFill>
                  <a:schemeClr val="bg2">
                    <a:lumMod val="50000"/>
                  </a:schemeClr>
                </a:solidFill>
                <a:latin typeface="Calibri"/>
                <a:cs typeface="Calibri"/>
              </a:rPr>
              <a:t>Estimate and Write It</a:t>
            </a:r>
            <a:endParaRPr lang="en-US" sz="2800" b="0" i="0" u="none" strike="noStrike" kern="1200" cap="none" spc="0" normalizeH="0" baseline="0" noProof="0">
              <a:ln>
                <a:noFill/>
              </a:ln>
              <a:solidFill>
                <a:schemeClr val="bg2">
                  <a:lumMod val="50000"/>
                </a:schemeClr>
              </a:solidFill>
              <a:effectLst/>
              <a:uLnTx/>
              <a:uFillTx/>
              <a:latin typeface="Calibri"/>
              <a:cs typeface="Calibri"/>
            </a:endParaRPr>
          </a:p>
        </p:txBody>
      </p:sp>
      <p:sp>
        <p:nvSpPr>
          <p:cNvPr id="53" name="TextBox 52">
            <a:extLst>
              <a:ext uri="{FF2B5EF4-FFF2-40B4-BE49-F238E27FC236}">
                <a16:creationId xmlns:a16="http://schemas.microsoft.com/office/drawing/2014/main" id="{B7FBFAB7-3D07-7344-A2BF-99FBE34723F8}"/>
              </a:ext>
            </a:extLst>
          </p:cNvPr>
          <p:cNvSpPr txBox="1"/>
          <p:nvPr/>
        </p:nvSpPr>
        <p:spPr>
          <a:xfrm>
            <a:off x="9495037" y="4573198"/>
            <a:ext cx="1706988"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Calibri"/>
                <a:cs typeface="Calibri"/>
              </a:rPr>
              <a:t>Record It</a:t>
            </a:r>
            <a:endParaRPr lang="en-US" sz="2800" b="0" i="0" u="none" strike="noStrike" kern="1200" cap="none" spc="0" normalizeH="0" baseline="0" noProof="0">
              <a:ln>
                <a:noFill/>
              </a:ln>
              <a:solidFill>
                <a:schemeClr val="bg2">
                  <a:lumMod val="50000"/>
                </a:schemeClr>
              </a:solidFill>
              <a:effectLst/>
              <a:uLnTx/>
              <a:uFillTx/>
              <a:latin typeface="Calibri"/>
              <a:cs typeface="Calibri"/>
            </a:endParaRPr>
          </a:p>
        </p:txBody>
      </p:sp>
      <p:sp>
        <p:nvSpPr>
          <p:cNvPr id="54" name="TextBox 53">
            <a:extLst>
              <a:ext uri="{FF2B5EF4-FFF2-40B4-BE49-F238E27FC236}">
                <a16:creationId xmlns:a16="http://schemas.microsoft.com/office/drawing/2014/main" id="{D90B2E2B-98AA-DC48-8503-7701AA80BB42}"/>
              </a:ext>
            </a:extLst>
          </p:cNvPr>
          <p:cNvSpPr txBox="1"/>
          <p:nvPr/>
        </p:nvSpPr>
        <p:spPr>
          <a:xfrm>
            <a:off x="10068731" y="3619371"/>
            <a:ext cx="1034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Calibri"/>
                <a:cs typeface="Calibri"/>
              </a:rPr>
              <a:t>or,</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4</a:t>
            </a:r>
          </a:p>
        </p:txBody>
      </p:sp>
      <p:sp>
        <p:nvSpPr>
          <p:cNvPr id="28" name="TextBox 1">
            <a:extLst>
              <a:ext uri="{FF2B5EF4-FFF2-40B4-BE49-F238E27FC236}">
                <a16:creationId xmlns:a16="http://schemas.microsoft.com/office/drawing/2014/main" id="{63ED879D-2B7B-492D-B6CC-5EF12A9F889B}"/>
              </a:ext>
            </a:extLst>
          </p:cNvPr>
          <p:cNvSpPr txBox="1"/>
          <p:nvPr/>
        </p:nvSpPr>
        <p:spPr>
          <a:xfrm>
            <a:off x="4872518" y="3422011"/>
            <a:ext cx="2915605" cy="1200329"/>
          </a:xfrm>
          <a:prstGeom prst="rect">
            <a:avLst/>
          </a:prstGeom>
          <a:noFill/>
          <a:ln>
            <a:noFill/>
          </a:ln>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a:solidFill>
                  <a:schemeClr val="bg1"/>
                </a:solidFill>
                <a:latin typeface="Marker Felt Thin"/>
              </a:rPr>
              <a:t>Ice Cream Scoop</a:t>
            </a:r>
            <a:endParaRPr lang="en-US" sz="3600" b="0" i="0" u="none" strike="noStrike" kern="1200" cap="none" spc="0" normalizeH="0" baseline="0" noProof="0">
              <a:ln>
                <a:noFill/>
              </a:ln>
              <a:solidFill>
                <a:schemeClr val="bg1"/>
              </a:solidFill>
              <a:effectLst/>
              <a:uLnTx/>
              <a:uFillTx/>
              <a:latin typeface="Marker Felt Thin" panose="02000400000000000000" pitchFamily="2" charset="77"/>
            </a:endParaRPr>
          </a:p>
        </p:txBody>
      </p:sp>
      <p:sp>
        <p:nvSpPr>
          <p:cNvPr id="26" name="Rectangle 25">
            <a:extLst>
              <a:ext uri="{FF2B5EF4-FFF2-40B4-BE49-F238E27FC236}">
                <a16:creationId xmlns:a16="http://schemas.microsoft.com/office/drawing/2014/main" id="{05C91C41-8019-8F4E-9421-16D1C3D03F76}"/>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9" name="Rectangle 28">
            <a:extLst>
              <a:ext uri="{FF2B5EF4-FFF2-40B4-BE49-F238E27FC236}">
                <a16:creationId xmlns:a16="http://schemas.microsoft.com/office/drawing/2014/main" id="{E9FC93EA-C5EE-294D-AF18-1CFCFD0DF303}"/>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0" name="Rectangle 29">
            <a:extLst>
              <a:ext uri="{FF2B5EF4-FFF2-40B4-BE49-F238E27FC236}">
                <a16:creationId xmlns:a16="http://schemas.microsoft.com/office/drawing/2014/main" id="{F03AC0CA-C4D2-DD41-ACD4-46058764A2E8}"/>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3" descr="A close up of food on a counter&#10;&#10;Description automatically generated">
            <a:extLst>
              <a:ext uri="{FF2B5EF4-FFF2-40B4-BE49-F238E27FC236}">
                <a16:creationId xmlns:a16="http://schemas.microsoft.com/office/drawing/2014/main" id="{B9470DE8-06A2-4AF6-AAD4-803B9335EB83}"/>
              </a:ext>
            </a:extLst>
          </p:cNvPr>
          <p:cNvPicPr>
            <a:picLocks noChangeAspect="1"/>
          </p:cNvPicPr>
          <p:nvPr/>
        </p:nvPicPr>
        <p:blipFill>
          <a:blip r:embed="rId5"/>
          <a:stretch>
            <a:fillRect/>
          </a:stretch>
        </p:blipFill>
        <p:spPr>
          <a:xfrm>
            <a:off x="641230" y="4067374"/>
            <a:ext cx="2743200" cy="1972535"/>
          </a:xfrm>
          <a:prstGeom prst="rect">
            <a:avLst/>
          </a:prstGeom>
        </p:spPr>
      </p:pic>
      <p:sp>
        <p:nvSpPr>
          <p:cNvPr id="4" name="TextBox 3">
            <a:extLst>
              <a:ext uri="{FF2B5EF4-FFF2-40B4-BE49-F238E27FC236}">
                <a16:creationId xmlns:a16="http://schemas.microsoft.com/office/drawing/2014/main" id="{CA6C88B2-FA58-42CD-99B7-57BE5AAEA668}"/>
              </a:ext>
            </a:extLst>
          </p:cNvPr>
          <p:cNvSpPr txBox="1"/>
          <p:nvPr/>
        </p:nvSpPr>
        <p:spPr>
          <a:xfrm>
            <a:off x="641230" y="253904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Estimation Clip Board</a:t>
            </a:r>
            <a:endParaRPr lang="en-US"/>
          </a:p>
        </p:txBody>
      </p:sp>
    </p:spTree>
    <p:extLst>
      <p:ext uri="{BB962C8B-B14F-4D97-AF65-F5344CB8AC3E}">
        <p14:creationId xmlns:p14="http://schemas.microsoft.com/office/powerpoint/2010/main" val="8045629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Rectangle 1">
            <a:extLst>
              <a:ext uri="{FF2B5EF4-FFF2-40B4-BE49-F238E27FC236}">
                <a16:creationId xmlns:a16="http://schemas.microsoft.com/office/drawing/2014/main" id="{EA7A9FA9-DFD2-49E1-8ED7-F850F77E4F93}"/>
              </a:ext>
            </a:extLst>
          </p:cNvPr>
          <p:cNvSpPr/>
          <p:nvPr/>
        </p:nvSpPr>
        <p:spPr>
          <a:xfrm>
            <a:off x="621103" y="2066027"/>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glass of water on a table&#10;&#10;Description automatically generated">
            <a:extLst>
              <a:ext uri="{FF2B5EF4-FFF2-40B4-BE49-F238E27FC236}">
                <a16:creationId xmlns:a16="http://schemas.microsoft.com/office/drawing/2014/main" id="{800E7FE4-2AF9-4075-952F-01CA6B31A4B6}"/>
              </a:ext>
            </a:extLst>
          </p:cNvPr>
          <p:cNvPicPr>
            <a:picLocks noChangeAspect="1"/>
          </p:cNvPicPr>
          <p:nvPr/>
        </p:nvPicPr>
        <p:blipFill>
          <a:blip r:embed="rId3"/>
          <a:stretch>
            <a:fillRect/>
          </a:stretch>
        </p:blipFill>
        <p:spPr>
          <a:xfrm>
            <a:off x="1733910" y="1133853"/>
            <a:ext cx="8163464" cy="4590297"/>
          </a:xfrm>
          <a:prstGeom prst="rect">
            <a:avLst/>
          </a:prstGeom>
        </p:spPr>
      </p:pic>
      <p:sp>
        <p:nvSpPr>
          <p:cNvPr id="8" name="TextBox 7">
            <a:extLst>
              <a:ext uri="{FF2B5EF4-FFF2-40B4-BE49-F238E27FC236}">
                <a16:creationId xmlns:a16="http://schemas.microsoft.com/office/drawing/2014/main" id="{F8B1FA52-E674-40D2-8A38-BC0A2D041C8B}"/>
              </a:ext>
            </a:extLst>
          </p:cNvPr>
          <p:cNvSpPr txBox="1"/>
          <p:nvPr/>
        </p:nvSpPr>
        <p:spPr>
          <a:xfrm>
            <a:off x="4378445" y="439049"/>
            <a:ext cx="44972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Estimation Clip Board</a:t>
            </a:r>
            <a:endParaRPr lang="en-US" sz="3200" b="1">
              <a:cs typeface="Calibri"/>
            </a:endParaRPr>
          </a:p>
        </p:txBody>
      </p:sp>
    </p:spTree>
    <p:extLst>
      <p:ext uri="{BB962C8B-B14F-4D97-AF65-F5344CB8AC3E}">
        <p14:creationId xmlns:p14="http://schemas.microsoft.com/office/powerpoint/2010/main" val="322866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6" name="Picture 4" descr="A glass of water on a table&#10;&#10;Description automatically generated">
            <a:extLst>
              <a:ext uri="{FF2B5EF4-FFF2-40B4-BE49-F238E27FC236}">
                <a16:creationId xmlns:a16="http://schemas.microsoft.com/office/drawing/2014/main" id="{4EFA3F4A-7D6E-440C-B4F5-C19124D5FD78}"/>
              </a:ext>
            </a:extLst>
          </p:cNvPr>
          <p:cNvPicPr>
            <a:picLocks noChangeAspect="1"/>
          </p:cNvPicPr>
          <p:nvPr/>
        </p:nvPicPr>
        <p:blipFill>
          <a:blip r:embed="rId3"/>
          <a:stretch>
            <a:fillRect/>
          </a:stretch>
        </p:blipFill>
        <p:spPr>
          <a:xfrm>
            <a:off x="396816" y="1306382"/>
            <a:ext cx="2556295" cy="1441656"/>
          </a:xfrm>
          <a:prstGeom prst="rect">
            <a:avLst/>
          </a:prstGeom>
        </p:spPr>
      </p:pic>
      <p:graphicFrame>
        <p:nvGraphicFramePr>
          <p:cNvPr id="9" name="Table 9">
            <a:extLst>
              <a:ext uri="{FF2B5EF4-FFF2-40B4-BE49-F238E27FC236}">
                <a16:creationId xmlns:a16="http://schemas.microsoft.com/office/drawing/2014/main" id="{E82FE60D-8049-4518-8C61-557B05F5184E}"/>
              </a:ext>
            </a:extLst>
          </p:cNvPr>
          <p:cNvGraphicFramePr>
            <a:graphicFrameLocks noGrp="1"/>
          </p:cNvGraphicFramePr>
          <p:nvPr>
            <p:extLst>
              <p:ext uri="{D42A27DB-BD31-4B8C-83A1-F6EECF244321}">
                <p14:modId xmlns:p14="http://schemas.microsoft.com/office/powerpoint/2010/main" val="3867099294"/>
              </p:ext>
            </p:extLst>
          </p:nvPr>
        </p:nvGraphicFramePr>
        <p:xfrm>
          <a:off x="589471" y="1164566"/>
          <a:ext cx="11018518" cy="5120640"/>
        </p:xfrm>
        <a:graphic>
          <a:graphicData uri="http://schemas.openxmlformats.org/drawingml/2006/table">
            <a:tbl>
              <a:tblPr firstRow="1" bandRow="1"/>
              <a:tblGrid>
                <a:gridCol w="5726429">
                  <a:extLst>
                    <a:ext uri="{9D8B030D-6E8A-4147-A177-3AD203B41FA5}">
                      <a16:colId xmlns:a16="http://schemas.microsoft.com/office/drawing/2014/main" val="3642184580"/>
                    </a:ext>
                  </a:extLst>
                </a:gridCol>
                <a:gridCol w="5292089">
                  <a:extLst>
                    <a:ext uri="{9D8B030D-6E8A-4147-A177-3AD203B41FA5}">
                      <a16:colId xmlns:a16="http://schemas.microsoft.com/office/drawing/2014/main" val="3433985363"/>
                    </a:ext>
                  </a:extLst>
                </a:gridCol>
              </a:tblGrid>
              <a:tr h="370840">
                <a:tc>
                  <a:txBody>
                    <a:bodyPr/>
                    <a:lstStyle/>
                    <a:p>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txBody>
                  <a:tcPr/>
                </a:tc>
                <a:tc>
                  <a:txBody>
                    <a:bodyPr/>
                    <a:lstStyle/>
                    <a:p>
                      <a:endParaRPr lang="en-US"/>
                    </a:p>
                  </a:txBody>
                  <a:tcPr/>
                </a:tc>
                <a:extLst>
                  <a:ext uri="{0D108BD9-81ED-4DB2-BD59-A6C34878D82A}">
                    <a16:rowId xmlns:a16="http://schemas.microsoft.com/office/drawing/2014/main" val="3403042825"/>
                  </a:ext>
                </a:extLst>
              </a:tr>
              <a:tr h="370840">
                <a:tc>
                  <a:txBody>
                    <a:bodyPr/>
                    <a:lstStyle/>
                    <a:p>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txBody>
                  <a:tcPr/>
                </a:tc>
                <a:tc>
                  <a:txBody>
                    <a:bodyPr/>
                    <a:lstStyle/>
                    <a:p>
                      <a:endParaRPr lang="en-US"/>
                    </a:p>
                  </a:txBody>
                  <a:tcPr/>
                </a:tc>
                <a:extLst>
                  <a:ext uri="{0D108BD9-81ED-4DB2-BD59-A6C34878D82A}">
                    <a16:rowId xmlns:a16="http://schemas.microsoft.com/office/drawing/2014/main" val="3679510035"/>
                  </a:ext>
                </a:extLst>
              </a:tr>
            </a:tbl>
          </a:graphicData>
        </a:graphic>
      </p:graphicFrame>
      <p:sp>
        <p:nvSpPr>
          <p:cNvPr id="10" name="TextBox 9">
            <a:extLst>
              <a:ext uri="{FF2B5EF4-FFF2-40B4-BE49-F238E27FC236}">
                <a16:creationId xmlns:a16="http://schemas.microsoft.com/office/drawing/2014/main" id="{7ADA5941-D244-4BF9-937E-5DDAD88C4B62}"/>
              </a:ext>
            </a:extLst>
          </p:cNvPr>
          <p:cNvSpPr txBox="1"/>
          <p:nvPr/>
        </p:nvSpPr>
        <p:spPr>
          <a:xfrm>
            <a:off x="2940709" y="130169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My Estimate:</a:t>
            </a:r>
          </a:p>
        </p:txBody>
      </p:sp>
      <p:sp>
        <p:nvSpPr>
          <p:cNvPr id="13" name="TextBox 12">
            <a:extLst>
              <a:ext uri="{FF2B5EF4-FFF2-40B4-BE49-F238E27FC236}">
                <a16:creationId xmlns:a16="http://schemas.microsoft.com/office/drawing/2014/main" id="{994088EC-E876-45F2-A95A-384BCCFE014B}"/>
              </a:ext>
            </a:extLst>
          </p:cNvPr>
          <p:cNvSpPr txBox="1"/>
          <p:nvPr/>
        </p:nvSpPr>
        <p:spPr>
          <a:xfrm>
            <a:off x="8777916" y="38321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My Estimate:</a:t>
            </a:r>
          </a:p>
        </p:txBody>
      </p:sp>
      <p:sp>
        <p:nvSpPr>
          <p:cNvPr id="14" name="TextBox 13">
            <a:extLst>
              <a:ext uri="{FF2B5EF4-FFF2-40B4-BE49-F238E27FC236}">
                <a16:creationId xmlns:a16="http://schemas.microsoft.com/office/drawing/2014/main" id="{C414D0A2-ABB4-4879-8C79-96D8B67D5547}"/>
              </a:ext>
            </a:extLst>
          </p:cNvPr>
          <p:cNvSpPr txBox="1"/>
          <p:nvPr/>
        </p:nvSpPr>
        <p:spPr>
          <a:xfrm>
            <a:off x="8720407" y="130169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My Estimate:</a:t>
            </a:r>
          </a:p>
        </p:txBody>
      </p:sp>
      <p:sp>
        <p:nvSpPr>
          <p:cNvPr id="15" name="TextBox 14">
            <a:extLst>
              <a:ext uri="{FF2B5EF4-FFF2-40B4-BE49-F238E27FC236}">
                <a16:creationId xmlns:a16="http://schemas.microsoft.com/office/drawing/2014/main" id="{4680A7B2-3B7C-4DDD-B3A4-2BCB7E16470E}"/>
              </a:ext>
            </a:extLst>
          </p:cNvPr>
          <p:cNvSpPr txBox="1"/>
          <p:nvPr/>
        </p:nvSpPr>
        <p:spPr>
          <a:xfrm>
            <a:off x="3386406" y="387523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My Estimate:</a:t>
            </a:r>
          </a:p>
        </p:txBody>
      </p:sp>
      <p:pic>
        <p:nvPicPr>
          <p:cNvPr id="11" name="Picture 11" descr="A picture containing indoor, table, sitting, counter&#10;&#10;Description automatically generated">
            <a:extLst>
              <a:ext uri="{FF2B5EF4-FFF2-40B4-BE49-F238E27FC236}">
                <a16:creationId xmlns:a16="http://schemas.microsoft.com/office/drawing/2014/main" id="{B21F891F-DD84-4223-983F-34A0CE78693D}"/>
              </a:ext>
            </a:extLst>
          </p:cNvPr>
          <p:cNvPicPr>
            <a:picLocks noChangeAspect="1"/>
          </p:cNvPicPr>
          <p:nvPr/>
        </p:nvPicPr>
        <p:blipFill rotWithShape="1">
          <a:blip r:embed="rId4"/>
          <a:srcRect l="50977" t="1852" r="11523" b="50642"/>
          <a:stretch/>
        </p:blipFill>
        <p:spPr>
          <a:xfrm>
            <a:off x="6390379" y="1306381"/>
            <a:ext cx="2186079" cy="1552201"/>
          </a:xfrm>
          <a:prstGeom prst="rect">
            <a:avLst/>
          </a:prstGeom>
        </p:spPr>
      </p:pic>
      <p:pic>
        <p:nvPicPr>
          <p:cNvPr id="12" name="Picture 15" descr="A picture containing indoor, table, blender, photo&#10;&#10;Description automatically generated">
            <a:extLst>
              <a:ext uri="{FF2B5EF4-FFF2-40B4-BE49-F238E27FC236}">
                <a16:creationId xmlns:a16="http://schemas.microsoft.com/office/drawing/2014/main" id="{E3B6CF7D-F773-4718-9D1F-2DB958825D4D}"/>
              </a:ext>
            </a:extLst>
          </p:cNvPr>
          <p:cNvPicPr>
            <a:picLocks noChangeAspect="1"/>
          </p:cNvPicPr>
          <p:nvPr/>
        </p:nvPicPr>
        <p:blipFill rotWithShape="1">
          <a:blip r:embed="rId5"/>
          <a:srcRect l="13934" t="50709" r="48907" b="2427"/>
          <a:stretch/>
        </p:blipFill>
        <p:spPr>
          <a:xfrm>
            <a:off x="733778" y="3833464"/>
            <a:ext cx="2099394" cy="1487487"/>
          </a:xfrm>
          <a:prstGeom prst="rect">
            <a:avLst/>
          </a:prstGeom>
        </p:spPr>
      </p:pic>
      <p:pic>
        <p:nvPicPr>
          <p:cNvPr id="16" name="Picture 16" descr="A picture containing indoor, table, food, blender&#10;&#10;Description automatically generated">
            <a:extLst>
              <a:ext uri="{FF2B5EF4-FFF2-40B4-BE49-F238E27FC236}">
                <a16:creationId xmlns:a16="http://schemas.microsoft.com/office/drawing/2014/main" id="{959B1D42-2341-4AE1-9994-BFE7F636DD76}"/>
              </a:ext>
            </a:extLst>
          </p:cNvPr>
          <p:cNvPicPr>
            <a:picLocks noChangeAspect="1"/>
          </p:cNvPicPr>
          <p:nvPr/>
        </p:nvPicPr>
        <p:blipFill rotWithShape="1">
          <a:blip r:embed="rId6"/>
          <a:srcRect l="50027" t="49742" r="11518" b="926"/>
          <a:stretch/>
        </p:blipFill>
        <p:spPr>
          <a:xfrm>
            <a:off x="6486381" y="3832788"/>
            <a:ext cx="2032541" cy="1479719"/>
          </a:xfrm>
          <a:prstGeom prst="rect">
            <a:avLst/>
          </a:prstGeom>
        </p:spPr>
      </p:pic>
      <p:sp>
        <p:nvSpPr>
          <p:cNvPr id="2" name="TextBox 1">
            <a:extLst>
              <a:ext uri="{FF2B5EF4-FFF2-40B4-BE49-F238E27FC236}">
                <a16:creationId xmlns:a16="http://schemas.microsoft.com/office/drawing/2014/main" id="{56E78279-832C-4992-A206-696CA53DA448}"/>
              </a:ext>
            </a:extLst>
          </p:cNvPr>
          <p:cNvSpPr txBox="1"/>
          <p:nvPr/>
        </p:nvSpPr>
        <p:spPr>
          <a:xfrm>
            <a:off x="4307457" y="439947"/>
            <a:ext cx="5460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Student Recording Page</a:t>
            </a:r>
          </a:p>
        </p:txBody>
      </p:sp>
    </p:spTree>
    <p:extLst>
      <p:ext uri="{BB962C8B-B14F-4D97-AF65-F5344CB8AC3E}">
        <p14:creationId xmlns:p14="http://schemas.microsoft.com/office/powerpoint/2010/main" val="22689412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ve Wyborney\Desktop\WATERMARKED PHOTOS FOR ESTIMATION CLIPBOARD\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5649036"/>
            <a:ext cx="2971800" cy="523164"/>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25 glass gems</a:t>
            </a:r>
          </a:p>
        </p:txBody>
      </p:sp>
      <p:sp>
        <p:nvSpPr>
          <p:cNvPr id="6" name="Rectangle 5"/>
          <p:cNvSpPr/>
          <p:nvPr/>
        </p:nvSpPr>
        <p:spPr>
          <a:xfrm>
            <a:off x="1981200" y="5649036"/>
            <a:ext cx="2971800" cy="523164"/>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The Reveal</a:t>
            </a:r>
          </a:p>
        </p:txBody>
      </p:sp>
      <p:sp>
        <p:nvSpPr>
          <p:cNvPr id="7" name="Rounded Rectangular Callout 6"/>
          <p:cNvSpPr/>
          <p:nvPr/>
        </p:nvSpPr>
        <p:spPr>
          <a:xfrm>
            <a:off x="1524000" y="0"/>
            <a:ext cx="1752600" cy="1143000"/>
          </a:xfrm>
          <a:prstGeom prst="wedgeRoundRectCallout">
            <a:avLst>
              <a:gd name="adj1" fmla="val 72307"/>
              <a:gd name="adj2" fmla="val 4372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How many glass gems are in the glass?</a:t>
            </a:r>
          </a:p>
        </p:txBody>
      </p:sp>
      <p:sp>
        <p:nvSpPr>
          <p:cNvPr id="8" name="TextBox 7"/>
          <p:cNvSpPr txBox="1"/>
          <p:nvPr/>
        </p:nvSpPr>
        <p:spPr>
          <a:xfrm>
            <a:off x="8788960" y="6581002"/>
            <a:ext cx="1879041" cy="276999"/>
          </a:xfrm>
          <a:prstGeom prst="rect">
            <a:avLst/>
          </a:prstGeom>
          <a:noFill/>
        </p:spPr>
        <p:txBody>
          <a:bodyPr wrap="none" rtlCol="0">
            <a:spAutoFit/>
          </a:bodyPr>
          <a:lstStyle/>
          <a:p>
            <a:pPr algn="r"/>
            <a:r>
              <a:rPr lang="en-US" sz="1200" b="1">
                <a:solidFill>
                  <a:schemeClr val="tx1">
                    <a:lumMod val="75000"/>
                    <a:lumOff val="25000"/>
                  </a:schemeClr>
                </a:solidFill>
                <a:hlinkClick r:id="rId4"/>
              </a:rPr>
              <a:t>www.stevewyborney.com</a:t>
            </a:r>
            <a:r>
              <a:rPr lang="en-US" sz="1200" b="1">
                <a:solidFill>
                  <a:schemeClr val="tx1">
                    <a:lumMod val="75000"/>
                    <a:lumOff val="25000"/>
                  </a:schemeClr>
                </a:solidFill>
              </a:rPr>
              <a:t> </a:t>
            </a:r>
          </a:p>
        </p:txBody>
      </p:sp>
    </p:spTree>
    <p:extLst>
      <p:ext uri="{BB962C8B-B14F-4D97-AF65-F5344CB8AC3E}">
        <p14:creationId xmlns:p14="http://schemas.microsoft.com/office/powerpoint/2010/main" val="35783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xit" presetSubtype="0" fill="hold" grpId="1" nodeType="with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7" grpId="0" animBg="1"/>
      <p:bldP spid="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Steve Wyborney\Desktop\WATERMARKED PHOTOS FOR ESTIMATION CLIPBOARD\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52600" y="2819400"/>
            <a:ext cx="2057400" cy="3810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25 glass gems</a:t>
            </a:r>
          </a:p>
        </p:txBody>
      </p:sp>
      <p:pic>
        <p:nvPicPr>
          <p:cNvPr id="23" name="Picture 2" descr="C:\Users\Steve Wyborney\Desktop\WATERMARKED PHOTOS FOR ESTIMATION CLIPBOARD\Slid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324600" y="2819400"/>
            <a:ext cx="2057400" cy="3810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14 glass gems</a:t>
            </a:r>
          </a:p>
        </p:txBody>
      </p:sp>
      <p:sp>
        <p:nvSpPr>
          <p:cNvPr id="25" name="Rectangle 24"/>
          <p:cNvSpPr/>
          <p:nvPr/>
        </p:nvSpPr>
        <p:spPr>
          <a:xfrm>
            <a:off x="6324600" y="2819400"/>
            <a:ext cx="2057400" cy="3810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The Reveal</a:t>
            </a:r>
          </a:p>
        </p:txBody>
      </p:sp>
      <p:pic>
        <p:nvPicPr>
          <p:cNvPr id="26" name="Picture 3" descr="C:\Users\Steve Wyborney\Desktop\WATERMARKED PHOTOS FOR ESTIMATION CLIPBOARD\Slid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414712"/>
            <a:ext cx="4591050" cy="344328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752600" y="6248400"/>
            <a:ext cx="2057400" cy="3810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51 glass gems</a:t>
            </a:r>
          </a:p>
        </p:txBody>
      </p:sp>
      <p:sp>
        <p:nvSpPr>
          <p:cNvPr id="28" name="Rectangle 27"/>
          <p:cNvSpPr/>
          <p:nvPr/>
        </p:nvSpPr>
        <p:spPr>
          <a:xfrm>
            <a:off x="1752600" y="6248400"/>
            <a:ext cx="2057400" cy="3810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The Reveal</a:t>
            </a:r>
          </a:p>
        </p:txBody>
      </p:sp>
      <p:pic>
        <p:nvPicPr>
          <p:cNvPr id="29" name="Picture 4" descr="C:\Users\Steve Wyborney\Desktop\WATERMARKED PHOTOS FOR ESTIMATION CLIPBOARD\Slide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414712"/>
            <a:ext cx="4591050" cy="34432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6324600" y="6248400"/>
            <a:ext cx="2057400" cy="3810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37 glass gems</a:t>
            </a:r>
          </a:p>
        </p:txBody>
      </p:sp>
      <p:sp>
        <p:nvSpPr>
          <p:cNvPr id="31" name="Rectangle 30"/>
          <p:cNvSpPr/>
          <p:nvPr/>
        </p:nvSpPr>
        <p:spPr>
          <a:xfrm>
            <a:off x="6324600" y="6248400"/>
            <a:ext cx="2057400" cy="3810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The Reveal</a:t>
            </a:r>
          </a:p>
        </p:txBody>
      </p:sp>
      <p:sp>
        <p:nvSpPr>
          <p:cNvPr id="15" name="TextBox 14"/>
          <p:cNvSpPr txBox="1"/>
          <p:nvPr/>
        </p:nvSpPr>
        <p:spPr>
          <a:xfrm>
            <a:off x="8788960" y="6581002"/>
            <a:ext cx="1879041" cy="276999"/>
          </a:xfrm>
          <a:prstGeom prst="rect">
            <a:avLst/>
          </a:prstGeom>
          <a:noFill/>
        </p:spPr>
        <p:txBody>
          <a:bodyPr wrap="none" rtlCol="0">
            <a:spAutoFit/>
          </a:bodyPr>
          <a:lstStyle/>
          <a:p>
            <a:pPr algn="r"/>
            <a:r>
              <a:rPr lang="en-US" sz="1200" b="1">
                <a:solidFill>
                  <a:schemeClr val="tx1">
                    <a:lumMod val="75000"/>
                    <a:lumOff val="25000"/>
                  </a:schemeClr>
                </a:solidFill>
                <a:hlinkClick r:id="rId7"/>
              </a:rPr>
              <a:t>www.stevewyborney.com</a:t>
            </a:r>
            <a:r>
              <a:rPr lang="en-US" sz="1200" b="1">
                <a:solidFill>
                  <a:schemeClr val="tx1">
                    <a:lumMod val="75000"/>
                    <a:lumOff val="25000"/>
                  </a:schemeClr>
                </a:solidFill>
              </a:rPr>
              <a:t> </a:t>
            </a:r>
          </a:p>
        </p:txBody>
      </p:sp>
    </p:spTree>
    <p:extLst>
      <p:ext uri="{BB962C8B-B14F-4D97-AF65-F5344CB8AC3E}">
        <p14:creationId xmlns:p14="http://schemas.microsoft.com/office/powerpoint/2010/main" val="399918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7" grpId="0" animBg="1"/>
      <p:bldP spid="28" grpId="0" animBg="1"/>
      <p:bldP spid="28" grpId="1" animBg="1"/>
      <p:bldP spid="30" grpId="0" animBg="1"/>
      <p:bldP spid="31" grpId="0" animBg="1"/>
      <p:bldP spid="3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91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89;p15">
            <a:extLst>
              <a:ext uri="{FF2B5EF4-FFF2-40B4-BE49-F238E27FC236}">
                <a16:creationId xmlns:a16="http://schemas.microsoft.com/office/drawing/2014/main" id="{1B5B6CB9-22C5-2C47-B4F5-A01CBAD87CC5}"/>
              </a:ext>
            </a:extLst>
          </p:cNvPr>
          <p:cNvSpPr txBox="1">
            <a:spLocks/>
          </p:cNvSpPr>
          <p:nvPr/>
        </p:nvSpPr>
        <p:spPr>
          <a:xfrm>
            <a:off x="1260969" y="67732"/>
            <a:ext cx="329409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dirty="0">
                <a:solidFill>
                  <a:schemeClr val="accent6"/>
                </a:solidFill>
                <a:latin typeface="Montserrat" panose="020B0604020202020204" charset="0"/>
              </a:rPr>
              <a:t>Instructions</a:t>
            </a:r>
          </a:p>
        </p:txBody>
      </p:sp>
      <p:sp>
        <p:nvSpPr>
          <p:cNvPr id="14" name="TextBox 13">
            <a:extLst>
              <a:ext uri="{FF2B5EF4-FFF2-40B4-BE49-F238E27FC236}">
                <a16:creationId xmlns:a16="http://schemas.microsoft.com/office/drawing/2014/main" id="{BE0C4CDD-A1DD-6D40-AF04-86EE44576377}"/>
              </a:ext>
            </a:extLst>
          </p:cNvPr>
          <p:cNvSpPr txBox="1"/>
          <p:nvPr/>
        </p:nvSpPr>
        <p:spPr>
          <a:xfrm>
            <a:off x="312994" y="596995"/>
            <a:ext cx="11580388" cy="6494085"/>
          </a:xfrm>
          <a:prstGeom prst="rect">
            <a:avLst/>
          </a:prstGeom>
          <a:noFill/>
        </p:spPr>
        <p:txBody>
          <a:bodyPr wrap="square" lIns="91440" tIns="45720" rIns="91440" bIns="45720" anchor="t">
            <a:spAutoFit/>
          </a:bodyPr>
          <a:lstStyle/>
          <a:p>
            <a:r>
              <a:rPr lang="en-US" dirty="0">
                <a:ea typeface="+mn-lt"/>
                <a:cs typeface="+mn-lt"/>
              </a:rPr>
              <a:t>This collection of tasks is designed around the concept of number, more specifically counting, number patterns and estimation of quantities. Each day represents independent sets of 3-part learning experiences that could function effectively as 45min-1hour session with a combination of synchronous and asynchronous parts, some of which are easily adaptable either way depending on your situation and access to technology and connectivity. </a:t>
            </a:r>
            <a:endParaRPr lang="en-US" dirty="0">
              <a:solidFill>
                <a:srgbClr val="000000"/>
              </a:solidFill>
              <a:ea typeface="+mn-lt"/>
              <a:cs typeface="+mn-lt"/>
            </a:endParaRPr>
          </a:p>
          <a:p>
            <a:r>
              <a:rPr lang="en-US" b="1" dirty="0">
                <a:solidFill>
                  <a:srgbClr val="FF0000"/>
                </a:solidFill>
                <a:ea typeface="+mn-lt"/>
                <a:cs typeface="+mn-lt"/>
              </a:rPr>
              <a:t>FOR SYNCHRONOUS LEARNING, THE SLIDEDECK SHOULD BE IN EDIT MODE.</a:t>
            </a:r>
            <a:endParaRPr lang="en-US" dirty="0">
              <a:ea typeface="+mn-lt"/>
              <a:cs typeface="+mn-lt"/>
            </a:endParaRPr>
          </a:p>
          <a:p>
            <a:endParaRPr lang="en-US" dirty="0">
              <a:ea typeface="+mn-lt"/>
              <a:cs typeface="+mn-lt"/>
            </a:endParaRPr>
          </a:p>
          <a:p>
            <a:r>
              <a:rPr lang="en-US" dirty="0">
                <a:ea typeface="+mn-lt"/>
                <a:cs typeface="+mn-lt"/>
              </a:rPr>
              <a:t>Each day has been divided into 3 main parts. Each part provides various ways of engaging with the concept and is correlated with the coloured blocks found on slide 7:</a:t>
            </a:r>
          </a:p>
          <a:p>
            <a:endParaRPr lang="en-US" dirty="0">
              <a:ea typeface="+mn-lt"/>
              <a:cs typeface="+mn-lt"/>
            </a:endParaRPr>
          </a:p>
          <a:p>
            <a:pPr marL="285750" indent="-285750">
              <a:buFont typeface="Arial"/>
              <a:buChar char="•"/>
            </a:pPr>
            <a:r>
              <a:rPr lang="en-US" b="1" dirty="0">
                <a:ea typeface="+mn-lt"/>
                <a:cs typeface="+mn-lt"/>
              </a:rPr>
              <a:t>Get Ready:</a:t>
            </a:r>
            <a:r>
              <a:rPr lang="en-US" dirty="0">
                <a:ea typeface="+mn-lt"/>
                <a:cs typeface="+mn-lt"/>
              </a:rPr>
              <a:t> begins the experience with an activity meant to activate student thinking and promote rich student discourse. This activity can be delivered prior to the lesson as an asynchronous task so students have time to prepare their thinking. It can also be delivered at the beginning of the synchronous session to help the teacher pre-assess prior knowledge and prime thinking for the upcoming learning experience.</a:t>
            </a:r>
          </a:p>
          <a:p>
            <a:endParaRPr lang="en-US" dirty="0">
              <a:ea typeface="+mn-lt"/>
              <a:cs typeface="+mn-lt"/>
            </a:endParaRPr>
          </a:p>
          <a:p>
            <a:pPr marL="285750" indent="-285750">
              <a:buFont typeface="Arial"/>
              <a:buChar char="•"/>
            </a:pPr>
            <a:r>
              <a:rPr lang="en-US" b="1" dirty="0">
                <a:ea typeface="+mn-lt"/>
                <a:cs typeface="+mn-lt"/>
              </a:rPr>
              <a:t>Work it out:</a:t>
            </a:r>
            <a:r>
              <a:rPr lang="en-US" dirty="0">
                <a:ea typeface="+mn-lt"/>
                <a:cs typeface="+mn-lt"/>
              </a:rPr>
              <a:t> comprises the main learning experience for the day. This is where new content is presented and individual or small group responses are required. These activities are best completed with students working in pairs or small groups. If your platform allows for breakout rooms, this feature is a good tool that will facilitate student collaboration and discourse.</a:t>
            </a:r>
          </a:p>
          <a:p>
            <a:endParaRPr lang="en-US" dirty="0">
              <a:ea typeface="+mn-lt"/>
              <a:cs typeface="+mn-lt"/>
            </a:endParaRPr>
          </a:p>
          <a:p>
            <a:pPr marL="285750" indent="-285750">
              <a:buFont typeface="Arial"/>
              <a:buChar char="•"/>
            </a:pPr>
            <a:r>
              <a:rPr lang="en-US" b="1" dirty="0">
                <a:ea typeface="+mn-lt"/>
                <a:cs typeface="+mn-lt"/>
              </a:rPr>
              <a:t>Look Back:</a:t>
            </a:r>
            <a:r>
              <a:rPr lang="en-US" dirty="0">
                <a:ea typeface="+mn-lt"/>
                <a:cs typeface="+mn-lt"/>
              </a:rPr>
              <a:t> is a final culminating task that provides opportunities to check for student understanding of the concepts, consolidate different solutions and solve problems. It allows for students to reflect on their learning and make connections.</a:t>
            </a:r>
          </a:p>
          <a:p>
            <a:endParaRPr lang="en-US" sz="2000" dirty="0">
              <a:solidFill>
                <a:schemeClr val="tx1">
                  <a:lumMod val="65000"/>
                  <a:lumOff val="35000"/>
                </a:schemeClr>
              </a:solidFill>
              <a:cs typeface="Calibri" panose="020F0502020204030204"/>
            </a:endParaRPr>
          </a:p>
        </p:txBody>
      </p:sp>
    </p:spTree>
    <p:extLst>
      <p:ext uri="{BB962C8B-B14F-4D97-AF65-F5344CB8AC3E}">
        <p14:creationId xmlns:p14="http://schemas.microsoft.com/office/powerpoint/2010/main" val="6734902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2" name="TextBox 21">
            <a:extLst>
              <a:ext uri="{FF2B5EF4-FFF2-40B4-BE49-F238E27FC236}">
                <a16:creationId xmlns:a16="http://schemas.microsoft.com/office/drawing/2014/main" id="{5426E6A3-570D-9245-B1C4-C4CA4683A894}"/>
              </a:ext>
            </a:extLst>
          </p:cNvPr>
          <p:cNvSpPr txBox="1"/>
          <p:nvPr/>
        </p:nvSpPr>
        <p:spPr>
          <a:xfrm>
            <a:off x="1308393" y="726729"/>
            <a:ext cx="2721527" cy="420564"/>
          </a:xfrm>
          <a:prstGeom prst="rect">
            <a:avLst/>
          </a:prstGeom>
          <a:solidFill>
            <a:srgbClr val="B90002"/>
          </a:solidFill>
          <a:ln w="285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71961" y="518514"/>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6" name="TextBox 5">
            <a:extLst>
              <a:ext uri="{FF2B5EF4-FFF2-40B4-BE49-F238E27FC236}">
                <a16:creationId xmlns:a16="http://schemas.microsoft.com/office/drawing/2014/main" id="{CD1EB8A2-55AD-4549-A595-BDC2C53C5B64}"/>
              </a:ext>
            </a:extLst>
          </p:cNvPr>
          <p:cNvSpPr txBox="1"/>
          <p:nvPr/>
        </p:nvSpPr>
        <p:spPr>
          <a:xfrm>
            <a:off x="572813" y="1492469"/>
            <a:ext cx="1109892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cs typeface="Segoe UI"/>
              </a:rPr>
              <a:t>In shops with lots of ice-cream flavors there are many different flavor combinations, even with only a 2-scoop cone.  </a:t>
            </a:r>
            <a:endParaRPr lang="en-US" sz="2800">
              <a:latin typeface="Calibri"/>
              <a:cs typeface="Calibri"/>
            </a:endParaRPr>
          </a:p>
          <a:p>
            <a:endParaRPr lang="en-US" sz="2800">
              <a:latin typeface="Calibri"/>
              <a:cs typeface="Segoe UI"/>
            </a:endParaRPr>
          </a:p>
          <a:p>
            <a:r>
              <a:rPr lang="en-US" sz="2800">
                <a:latin typeface="Calibri"/>
                <a:cs typeface="Segoe UI"/>
              </a:rPr>
              <a:t>With 1 ice-cream flavor there is 1 kind of 2-scoop cone, but with 2 flavors there are 3 possible combinations (e.g., vanilla/vanilla, chocolate/chocolate, and vanilla/chocolate).​</a:t>
            </a:r>
            <a:endParaRPr lang="en-US" sz="2800">
              <a:latin typeface="Calibri"/>
              <a:cs typeface="Calibri"/>
            </a:endParaRPr>
          </a:p>
          <a:p>
            <a:r>
              <a:rPr lang="en-US" sz="2800">
                <a:latin typeface="Calibri"/>
                <a:cs typeface="Segoe UI"/>
              </a:rPr>
              <a:t>​</a:t>
            </a:r>
          </a:p>
          <a:p>
            <a:r>
              <a:rPr lang="en-US" sz="2800">
                <a:latin typeface="Calibri"/>
                <a:cs typeface="Segoe UI"/>
              </a:rPr>
              <a:t>How many kinds of 2-scoop cones are there with 3 flavors?​</a:t>
            </a:r>
          </a:p>
        </p:txBody>
      </p:sp>
      <p:sp>
        <p:nvSpPr>
          <p:cNvPr id="9" name="Google Shape;107;p25">
            <a:extLst>
              <a:ext uri="{FF2B5EF4-FFF2-40B4-BE49-F238E27FC236}">
                <a16:creationId xmlns:a16="http://schemas.microsoft.com/office/drawing/2014/main" id="{A8B56A85-28A6-46CC-B36A-FC9EB35E483A}"/>
              </a:ext>
            </a:extLst>
          </p:cNvPr>
          <p:cNvSpPr txBox="1">
            <a:spLocks noGrp="1"/>
          </p:cNvSpPr>
          <p:nvPr/>
        </p:nvSpPr>
        <p:spPr>
          <a:xfrm>
            <a:off x="5080709" y="391255"/>
            <a:ext cx="6182166" cy="800173"/>
          </a:xfrm>
          <a:prstGeom prst="rect">
            <a:avLst/>
          </a:prstGeom>
          <a:noFill/>
        </p:spPr>
        <p:txBody>
          <a:bodyPr spcFirstLastPara="1" vert="horz" wrap="square" lIns="121900" tIns="121900" rIns="121900" bIns="121900" rtlCol="0" anchor="t" anchorCtr="0">
            <a:noAutofit/>
          </a:bodyPr>
          <a:lstStyle>
            <a:lvl1pPr lvl="0" algn="ctr" defTabSz="914400" rtl="0" eaLnBrk="1" latinLnBrk="0" hangingPunct="1">
              <a:lnSpc>
                <a:spcPct val="90000"/>
              </a:lnSpc>
              <a:spcBef>
                <a:spcPts val="0"/>
              </a:spcBef>
              <a:spcAft>
                <a:spcPts val="0"/>
              </a:spcAft>
              <a:buClr>
                <a:schemeClr val="lt1"/>
              </a:buClr>
              <a:buSzPts val="3600"/>
              <a:buNone/>
              <a:defRPr sz="4800" kern="1200">
                <a:solidFill>
                  <a:schemeClr val="lt1"/>
                </a:solidFill>
                <a:latin typeface="+mj-lt"/>
                <a:ea typeface="+mj-ea"/>
                <a:cs typeface="+mj-cs"/>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pPr lvl="1"/>
            <a:r>
              <a:rPr lang="en" sz="3200"/>
              <a:t>   </a:t>
            </a:r>
            <a:r>
              <a:rPr lang="en" sz="3200">
                <a:solidFill>
                  <a:srgbClr val="FF0000"/>
                </a:solidFill>
                <a:latin typeface="Calibri"/>
                <a:cs typeface="Calibri"/>
              </a:rPr>
              <a:t>Ice Cream Scoop</a:t>
            </a:r>
            <a:endParaRPr lang="en-US" sz="3200">
              <a:solidFill>
                <a:srgbClr val="FF0000"/>
              </a:solidFill>
              <a:latin typeface="Calibri"/>
              <a:cs typeface="Calibri"/>
            </a:endParaRPr>
          </a:p>
          <a:p>
            <a:endParaRPr/>
          </a:p>
        </p:txBody>
      </p:sp>
      <p:pic>
        <p:nvPicPr>
          <p:cNvPr id="2" name="Picture 3" descr="A picture containing cup, game&#10;&#10;Description automatically generated">
            <a:extLst>
              <a:ext uri="{FF2B5EF4-FFF2-40B4-BE49-F238E27FC236}">
                <a16:creationId xmlns:a16="http://schemas.microsoft.com/office/drawing/2014/main" id="{57034178-2B44-4ADD-A65F-3DF30FDCE5EB}"/>
              </a:ext>
            </a:extLst>
          </p:cNvPr>
          <p:cNvPicPr>
            <a:picLocks noChangeAspect="1"/>
          </p:cNvPicPr>
          <p:nvPr/>
        </p:nvPicPr>
        <p:blipFill>
          <a:blip r:embed="rId3"/>
          <a:stretch>
            <a:fillRect/>
          </a:stretch>
        </p:blipFill>
        <p:spPr>
          <a:xfrm>
            <a:off x="10274060" y="303581"/>
            <a:ext cx="730370" cy="1046236"/>
          </a:xfrm>
          <a:prstGeom prst="rect">
            <a:avLst/>
          </a:prstGeom>
        </p:spPr>
      </p:pic>
      <p:pic>
        <p:nvPicPr>
          <p:cNvPr id="4" name="Picture 4" descr="Diagram&#10;&#10;Description automatically generated">
            <a:extLst>
              <a:ext uri="{FF2B5EF4-FFF2-40B4-BE49-F238E27FC236}">
                <a16:creationId xmlns:a16="http://schemas.microsoft.com/office/drawing/2014/main" id="{983D0C27-91FD-4D3F-88DE-A4DCC4A039B3}"/>
              </a:ext>
            </a:extLst>
          </p:cNvPr>
          <p:cNvPicPr>
            <a:picLocks noChangeAspect="1"/>
          </p:cNvPicPr>
          <p:nvPr/>
        </p:nvPicPr>
        <p:blipFill>
          <a:blip r:embed="rId4"/>
          <a:stretch>
            <a:fillRect/>
          </a:stretch>
        </p:blipFill>
        <p:spPr>
          <a:xfrm>
            <a:off x="4753155" y="4989971"/>
            <a:ext cx="2743200" cy="1507567"/>
          </a:xfrm>
          <a:prstGeom prst="rect">
            <a:avLst/>
          </a:prstGeom>
        </p:spPr>
      </p:pic>
    </p:spTree>
    <p:extLst>
      <p:ext uri="{BB962C8B-B14F-4D97-AF65-F5344CB8AC3E}">
        <p14:creationId xmlns:p14="http://schemas.microsoft.com/office/powerpoint/2010/main" val="6393661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2" name="TextBox 21">
            <a:extLst>
              <a:ext uri="{FF2B5EF4-FFF2-40B4-BE49-F238E27FC236}">
                <a16:creationId xmlns:a16="http://schemas.microsoft.com/office/drawing/2014/main" id="{5426E6A3-570D-9245-B1C4-C4CA4683A894}"/>
              </a:ext>
            </a:extLst>
          </p:cNvPr>
          <p:cNvSpPr txBox="1"/>
          <p:nvPr/>
        </p:nvSpPr>
        <p:spPr>
          <a:xfrm>
            <a:off x="1308393" y="726729"/>
            <a:ext cx="2721527" cy="420564"/>
          </a:xfrm>
          <a:prstGeom prst="rect">
            <a:avLst/>
          </a:prstGeom>
          <a:solidFill>
            <a:srgbClr val="B90002"/>
          </a:solidFill>
          <a:ln w="285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71961" y="518514"/>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6" name="TextBox 5">
            <a:extLst>
              <a:ext uri="{FF2B5EF4-FFF2-40B4-BE49-F238E27FC236}">
                <a16:creationId xmlns:a16="http://schemas.microsoft.com/office/drawing/2014/main" id="{CD1EB8A2-55AD-4549-A595-BDC2C53C5B64}"/>
              </a:ext>
            </a:extLst>
          </p:cNvPr>
          <p:cNvSpPr txBox="1"/>
          <p:nvPr/>
        </p:nvSpPr>
        <p:spPr>
          <a:xfrm>
            <a:off x="328398" y="1492469"/>
            <a:ext cx="2875075" cy="5078313"/>
          </a:xfrm>
          <a:prstGeom prst="rect">
            <a:avLst/>
          </a:prstGeom>
          <a:noFill/>
          <a:ln>
            <a:solidFill>
              <a:srgbClr val="B9000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Segoe UI"/>
              </a:rPr>
              <a:t>In shops with lots of ice-cream flavors there are many different flavor combinations, even with only a 2-scoop cone.</a:t>
            </a:r>
            <a:endParaRPr lang="en-US">
              <a:latin typeface="Calibri"/>
              <a:cs typeface="Calibri"/>
            </a:endParaRPr>
          </a:p>
          <a:p>
            <a:r>
              <a:rPr lang="en-US">
                <a:latin typeface="Calibri"/>
                <a:cs typeface="Segoe UI"/>
              </a:rPr>
              <a:t>  </a:t>
            </a:r>
            <a:endParaRPr lang="en-US">
              <a:latin typeface="Calibri"/>
              <a:cs typeface="Calibri"/>
            </a:endParaRPr>
          </a:p>
          <a:p>
            <a:r>
              <a:rPr lang="en-US">
                <a:latin typeface="Calibri"/>
                <a:cs typeface="Segoe UI"/>
              </a:rPr>
              <a:t>With 1 ice-cream flavor there is 1 kind of 2-scoop cone, but with 2 flavors there are 3 possible combinations (e.g., vanilla/vanilla, chocolate/chocolate, and vanilla/chocolate).​</a:t>
            </a:r>
            <a:endParaRPr lang="en-US">
              <a:latin typeface="Calibri"/>
              <a:cs typeface="Calibri"/>
            </a:endParaRPr>
          </a:p>
          <a:p>
            <a:endParaRPr lang="en-US">
              <a:latin typeface="Calibri"/>
              <a:cs typeface="Segoe UI"/>
            </a:endParaRPr>
          </a:p>
          <a:p>
            <a:r>
              <a:rPr lang="en-US">
                <a:latin typeface="Calibri"/>
                <a:cs typeface="Segoe UI"/>
              </a:rPr>
              <a:t>​How many kinds of 2-scoop cones are there with 3 flavors?​</a:t>
            </a:r>
          </a:p>
        </p:txBody>
      </p:sp>
      <p:sp>
        <p:nvSpPr>
          <p:cNvPr id="9" name="Google Shape;107;p25">
            <a:extLst>
              <a:ext uri="{FF2B5EF4-FFF2-40B4-BE49-F238E27FC236}">
                <a16:creationId xmlns:a16="http://schemas.microsoft.com/office/drawing/2014/main" id="{A8B56A85-28A6-46CC-B36A-FC9EB35E483A}"/>
              </a:ext>
            </a:extLst>
          </p:cNvPr>
          <p:cNvSpPr txBox="1">
            <a:spLocks noGrp="1"/>
          </p:cNvSpPr>
          <p:nvPr/>
        </p:nvSpPr>
        <p:spPr>
          <a:xfrm>
            <a:off x="5080709" y="391255"/>
            <a:ext cx="6182166" cy="800173"/>
          </a:xfrm>
          <a:prstGeom prst="rect">
            <a:avLst/>
          </a:prstGeom>
          <a:noFill/>
        </p:spPr>
        <p:txBody>
          <a:bodyPr spcFirstLastPara="1" vert="horz" wrap="square" lIns="121900" tIns="121900" rIns="121900" bIns="121900" rtlCol="0" anchor="t" anchorCtr="0">
            <a:noAutofit/>
          </a:bodyPr>
          <a:lstStyle>
            <a:lvl1pPr lvl="0" algn="ctr" defTabSz="914400" rtl="0" eaLnBrk="1" latinLnBrk="0" hangingPunct="1">
              <a:lnSpc>
                <a:spcPct val="90000"/>
              </a:lnSpc>
              <a:spcBef>
                <a:spcPts val="0"/>
              </a:spcBef>
              <a:spcAft>
                <a:spcPts val="0"/>
              </a:spcAft>
              <a:buClr>
                <a:schemeClr val="lt1"/>
              </a:buClr>
              <a:buSzPts val="3600"/>
              <a:buNone/>
              <a:defRPr sz="4800" kern="1200">
                <a:solidFill>
                  <a:schemeClr val="lt1"/>
                </a:solidFill>
                <a:latin typeface="+mj-lt"/>
                <a:ea typeface="+mj-ea"/>
                <a:cs typeface="+mj-cs"/>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pPr lvl="1"/>
            <a:r>
              <a:rPr lang="en" sz="3200"/>
              <a:t>   </a:t>
            </a:r>
            <a:r>
              <a:rPr lang="en" sz="3200">
                <a:solidFill>
                  <a:srgbClr val="FF0000"/>
                </a:solidFill>
                <a:latin typeface="Calibri"/>
                <a:cs typeface="Calibri"/>
              </a:rPr>
              <a:t>Ice Cream Scoop</a:t>
            </a:r>
            <a:endParaRPr lang="en-US" sz="3200">
              <a:solidFill>
                <a:srgbClr val="FF0000"/>
              </a:solidFill>
              <a:latin typeface="Calibri"/>
              <a:cs typeface="Calibri"/>
            </a:endParaRPr>
          </a:p>
          <a:p>
            <a:endParaRPr/>
          </a:p>
        </p:txBody>
      </p:sp>
      <p:pic>
        <p:nvPicPr>
          <p:cNvPr id="2" name="Picture 3" descr="A picture containing cup, game&#10;&#10;Description automatically generated">
            <a:extLst>
              <a:ext uri="{FF2B5EF4-FFF2-40B4-BE49-F238E27FC236}">
                <a16:creationId xmlns:a16="http://schemas.microsoft.com/office/drawing/2014/main" id="{57034178-2B44-4ADD-A65F-3DF30FDCE5EB}"/>
              </a:ext>
            </a:extLst>
          </p:cNvPr>
          <p:cNvPicPr>
            <a:picLocks noChangeAspect="1"/>
          </p:cNvPicPr>
          <p:nvPr/>
        </p:nvPicPr>
        <p:blipFill>
          <a:blip r:embed="rId3"/>
          <a:stretch>
            <a:fillRect/>
          </a:stretch>
        </p:blipFill>
        <p:spPr>
          <a:xfrm>
            <a:off x="10274060" y="303581"/>
            <a:ext cx="730370" cy="1046236"/>
          </a:xfrm>
          <a:prstGeom prst="rect">
            <a:avLst/>
          </a:prstGeom>
        </p:spPr>
      </p:pic>
      <p:pic>
        <p:nvPicPr>
          <p:cNvPr id="4" name="Picture 4" descr="Diagram&#10;&#10;Description automatically generated">
            <a:extLst>
              <a:ext uri="{FF2B5EF4-FFF2-40B4-BE49-F238E27FC236}">
                <a16:creationId xmlns:a16="http://schemas.microsoft.com/office/drawing/2014/main" id="{983D0C27-91FD-4D3F-88DE-A4DCC4A039B3}"/>
              </a:ext>
            </a:extLst>
          </p:cNvPr>
          <p:cNvPicPr>
            <a:picLocks noChangeAspect="1"/>
          </p:cNvPicPr>
          <p:nvPr/>
        </p:nvPicPr>
        <p:blipFill>
          <a:blip r:embed="rId4"/>
          <a:stretch>
            <a:fillRect/>
          </a:stretch>
        </p:blipFill>
        <p:spPr>
          <a:xfrm>
            <a:off x="4451231" y="259820"/>
            <a:ext cx="2053087" cy="1133756"/>
          </a:xfrm>
          <a:prstGeom prst="rect">
            <a:avLst/>
          </a:prstGeom>
        </p:spPr>
      </p:pic>
      <p:sp>
        <p:nvSpPr>
          <p:cNvPr id="5" name="TextBox 4">
            <a:extLst>
              <a:ext uri="{FF2B5EF4-FFF2-40B4-BE49-F238E27FC236}">
                <a16:creationId xmlns:a16="http://schemas.microsoft.com/office/drawing/2014/main" id="{3AFBC96F-06ED-4C1F-BE53-3212444E26FD}"/>
              </a:ext>
            </a:extLst>
          </p:cNvPr>
          <p:cNvSpPr txBox="1"/>
          <p:nvPr/>
        </p:nvSpPr>
        <p:spPr>
          <a:xfrm>
            <a:off x="3387306" y="1489494"/>
            <a:ext cx="84078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Use this space to show your thinking. Use this </a:t>
            </a:r>
            <a:r>
              <a:rPr lang="en-US" sz="2400">
                <a:cs typeface="Calibri"/>
                <a:hlinkClick r:id="rId5"/>
              </a:rPr>
              <a:t>link</a:t>
            </a:r>
            <a:r>
              <a:rPr lang="en-US" sz="2400">
                <a:cs typeface="Calibri"/>
              </a:rPr>
              <a:t> to find a working tool.</a:t>
            </a:r>
          </a:p>
        </p:txBody>
      </p:sp>
    </p:spTree>
    <p:extLst>
      <p:ext uri="{BB962C8B-B14F-4D97-AF65-F5344CB8AC3E}">
        <p14:creationId xmlns:p14="http://schemas.microsoft.com/office/powerpoint/2010/main" val="7563788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2" name="TextBox 21">
            <a:extLst>
              <a:ext uri="{FF2B5EF4-FFF2-40B4-BE49-F238E27FC236}">
                <a16:creationId xmlns:a16="http://schemas.microsoft.com/office/drawing/2014/main" id="{5426E6A3-570D-9245-B1C4-C4CA4683A894}"/>
              </a:ext>
            </a:extLst>
          </p:cNvPr>
          <p:cNvSpPr txBox="1"/>
          <p:nvPr/>
        </p:nvSpPr>
        <p:spPr>
          <a:xfrm>
            <a:off x="1308393" y="726729"/>
            <a:ext cx="2721527" cy="420564"/>
          </a:xfrm>
          <a:prstGeom prst="rect">
            <a:avLst/>
          </a:prstGeom>
          <a:solidFill>
            <a:srgbClr val="B90002"/>
          </a:solidFill>
          <a:ln w="285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71961" y="518514"/>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6" name="TextBox 5">
            <a:extLst>
              <a:ext uri="{FF2B5EF4-FFF2-40B4-BE49-F238E27FC236}">
                <a16:creationId xmlns:a16="http://schemas.microsoft.com/office/drawing/2014/main" id="{CD1EB8A2-55AD-4549-A595-BDC2C53C5B64}"/>
              </a:ext>
            </a:extLst>
          </p:cNvPr>
          <p:cNvSpPr txBox="1"/>
          <p:nvPr/>
        </p:nvSpPr>
        <p:spPr>
          <a:xfrm>
            <a:off x="544058" y="1823148"/>
            <a:ext cx="110989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a:cs typeface="Segoe UI"/>
              </a:rPr>
              <a:t>How many kinds of 2-scoop cones are there with 6 flavors?​</a:t>
            </a:r>
          </a:p>
        </p:txBody>
      </p:sp>
      <p:sp>
        <p:nvSpPr>
          <p:cNvPr id="9" name="Google Shape;107;p25">
            <a:extLst>
              <a:ext uri="{FF2B5EF4-FFF2-40B4-BE49-F238E27FC236}">
                <a16:creationId xmlns:a16="http://schemas.microsoft.com/office/drawing/2014/main" id="{A8B56A85-28A6-46CC-B36A-FC9EB35E483A}"/>
              </a:ext>
            </a:extLst>
          </p:cNvPr>
          <p:cNvSpPr txBox="1">
            <a:spLocks noGrp="1"/>
          </p:cNvSpPr>
          <p:nvPr/>
        </p:nvSpPr>
        <p:spPr>
          <a:xfrm>
            <a:off x="5080709" y="391255"/>
            <a:ext cx="6182166" cy="800173"/>
          </a:xfrm>
          <a:prstGeom prst="rect">
            <a:avLst/>
          </a:prstGeom>
          <a:noFill/>
        </p:spPr>
        <p:txBody>
          <a:bodyPr spcFirstLastPara="1" vert="horz" wrap="square" lIns="121900" tIns="121900" rIns="121900" bIns="121900" rtlCol="0" anchor="t" anchorCtr="0">
            <a:noAutofit/>
          </a:bodyPr>
          <a:lstStyle>
            <a:lvl1pPr lvl="0" algn="ctr" defTabSz="914400" rtl="0" eaLnBrk="1" latinLnBrk="0" hangingPunct="1">
              <a:lnSpc>
                <a:spcPct val="90000"/>
              </a:lnSpc>
              <a:spcBef>
                <a:spcPts val="0"/>
              </a:spcBef>
              <a:spcAft>
                <a:spcPts val="0"/>
              </a:spcAft>
              <a:buClr>
                <a:schemeClr val="lt1"/>
              </a:buClr>
              <a:buSzPts val="3600"/>
              <a:buNone/>
              <a:defRPr sz="4800" kern="1200">
                <a:solidFill>
                  <a:schemeClr val="lt1"/>
                </a:solidFill>
                <a:latin typeface="+mj-lt"/>
                <a:ea typeface="+mj-ea"/>
                <a:cs typeface="+mj-cs"/>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pPr lvl="1"/>
            <a:r>
              <a:rPr lang="en" sz="3200"/>
              <a:t>   </a:t>
            </a:r>
            <a:r>
              <a:rPr lang="en" sz="3200">
                <a:solidFill>
                  <a:srgbClr val="FF0000"/>
                </a:solidFill>
                <a:latin typeface="Calibri"/>
                <a:cs typeface="Calibri"/>
              </a:rPr>
              <a:t>Ice Cream Scoop</a:t>
            </a:r>
            <a:endParaRPr lang="en-US" sz="3200">
              <a:solidFill>
                <a:srgbClr val="FF0000"/>
              </a:solidFill>
              <a:latin typeface="Calibri"/>
              <a:cs typeface="Calibri"/>
            </a:endParaRPr>
          </a:p>
          <a:p>
            <a:endParaRPr/>
          </a:p>
        </p:txBody>
      </p:sp>
      <p:pic>
        <p:nvPicPr>
          <p:cNvPr id="2" name="Picture 3" descr="A picture containing cup, game&#10;&#10;Description automatically generated">
            <a:extLst>
              <a:ext uri="{FF2B5EF4-FFF2-40B4-BE49-F238E27FC236}">
                <a16:creationId xmlns:a16="http://schemas.microsoft.com/office/drawing/2014/main" id="{57034178-2B44-4ADD-A65F-3DF30FDCE5EB}"/>
              </a:ext>
            </a:extLst>
          </p:cNvPr>
          <p:cNvPicPr>
            <a:picLocks noChangeAspect="1"/>
          </p:cNvPicPr>
          <p:nvPr/>
        </p:nvPicPr>
        <p:blipFill>
          <a:blip r:embed="rId3"/>
          <a:stretch>
            <a:fillRect/>
          </a:stretch>
        </p:blipFill>
        <p:spPr>
          <a:xfrm>
            <a:off x="10274060" y="303581"/>
            <a:ext cx="730370" cy="1046236"/>
          </a:xfrm>
          <a:prstGeom prst="rect">
            <a:avLst/>
          </a:prstGeom>
        </p:spPr>
      </p:pic>
      <p:pic>
        <p:nvPicPr>
          <p:cNvPr id="4" name="Picture 4" descr="Diagram&#10;&#10;Description automatically generated">
            <a:extLst>
              <a:ext uri="{FF2B5EF4-FFF2-40B4-BE49-F238E27FC236}">
                <a16:creationId xmlns:a16="http://schemas.microsoft.com/office/drawing/2014/main" id="{983D0C27-91FD-4D3F-88DE-A4DCC4A039B3}"/>
              </a:ext>
            </a:extLst>
          </p:cNvPr>
          <p:cNvPicPr>
            <a:picLocks noChangeAspect="1"/>
          </p:cNvPicPr>
          <p:nvPr/>
        </p:nvPicPr>
        <p:blipFill>
          <a:blip r:embed="rId4"/>
          <a:stretch>
            <a:fillRect/>
          </a:stretch>
        </p:blipFill>
        <p:spPr>
          <a:xfrm>
            <a:off x="4580627" y="389216"/>
            <a:ext cx="1693653" cy="932473"/>
          </a:xfrm>
          <a:prstGeom prst="rect">
            <a:avLst/>
          </a:prstGeom>
        </p:spPr>
      </p:pic>
      <p:sp>
        <p:nvSpPr>
          <p:cNvPr id="5" name="TextBox 4">
            <a:extLst>
              <a:ext uri="{FF2B5EF4-FFF2-40B4-BE49-F238E27FC236}">
                <a16:creationId xmlns:a16="http://schemas.microsoft.com/office/drawing/2014/main" id="{EC0B0CAC-B3BE-407D-BCB3-728E5179F2FB}"/>
              </a:ext>
            </a:extLst>
          </p:cNvPr>
          <p:cNvSpPr txBox="1"/>
          <p:nvPr/>
        </p:nvSpPr>
        <p:spPr>
          <a:xfrm>
            <a:off x="1302589" y="1316966"/>
            <a:ext cx="36345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1">
                <a:cs typeface="Calibri"/>
              </a:rPr>
              <a:t>EXTENSION Challenge</a:t>
            </a:r>
          </a:p>
        </p:txBody>
      </p:sp>
    </p:spTree>
    <p:extLst>
      <p:ext uri="{BB962C8B-B14F-4D97-AF65-F5344CB8AC3E}">
        <p14:creationId xmlns:p14="http://schemas.microsoft.com/office/powerpoint/2010/main" val="12166324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B9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47600" y="2933901"/>
            <a:ext cx="2721527" cy="420564"/>
          </a:xfrm>
          <a:prstGeom prst="rect">
            <a:avLst/>
          </a:prstGeom>
          <a:solidFill>
            <a:srgbClr val="B90002"/>
          </a:solidFill>
          <a:ln w="28575">
            <a:solidFill>
              <a:srgbClr val="B9000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4111168" y="2791376"/>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5" name="TextBox 4">
            <a:extLst>
              <a:ext uri="{FF2B5EF4-FFF2-40B4-BE49-F238E27FC236}">
                <a16:creationId xmlns:a16="http://schemas.microsoft.com/office/drawing/2014/main" id="{6914FA7B-90DC-43A4-B8BB-858ED06077C8}"/>
              </a:ext>
            </a:extLst>
          </p:cNvPr>
          <p:cNvSpPr txBox="1"/>
          <p:nvPr/>
        </p:nvSpPr>
        <p:spPr>
          <a:xfrm>
            <a:off x="5082935" y="3630822"/>
            <a:ext cx="2254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Calibri"/>
              </a:rPr>
              <a:t>End of this section</a:t>
            </a:r>
          </a:p>
        </p:txBody>
      </p:sp>
    </p:spTree>
    <p:extLst>
      <p:ext uri="{BB962C8B-B14F-4D97-AF65-F5344CB8AC3E}">
        <p14:creationId xmlns:p14="http://schemas.microsoft.com/office/powerpoint/2010/main" val="7215809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4" name="Picture 5">
            <a:extLst>
              <a:ext uri="{FF2B5EF4-FFF2-40B4-BE49-F238E27FC236}">
                <a16:creationId xmlns:a16="http://schemas.microsoft.com/office/drawing/2014/main" id="{C316722B-D45E-4F12-A373-AF6809E92C13}"/>
              </a:ext>
            </a:extLst>
          </p:cNvPr>
          <p:cNvPicPr>
            <a:picLocks noChangeAspect="1"/>
          </p:cNvPicPr>
          <p:nvPr/>
        </p:nvPicPr>
        <p:blipFill>
          <a:blip r:embed="rId3"/>
          <a:stretch>
            <a:fillRect/>
          </a:stretch>
        </p:blipFill>
        <p:spPr>
          <a:xfrm>
            <a:off x="396816" y="1297961"/>
            <a:ext cx="11455879" cy="3787624"/>
          </a:xfrm>
          <a:prstGeom prst="rect">
            <a:avLst/>
          </a:prstGeom>
        </p:spPr>
      </p:pic>
      <p:sp>
        <p:nvSpPr>
          <p:cNvPr id="2" name="TextBox 1">
            <a:extLst>
              <a:ext uri="{FF2B5EF4-FFF2-40B4-BE49-F238E27FC236}">
                <a16:creationId xmlns:a16="http://schemas.microsoft.com/office/drawing/2014/main" id="{24976FB3-2CCF-41C5-9983-B6C267E8F35D}"/>
              </a:ext>
            </a:extLst>
          </p:cNvPr>
          <p:cNvSpPr txBox="1"/>
          <p:nvPr/>
        </p:nvSpPr>
        <p:spPr>
          <a:xfrm>
            <a:off x="3818627" y="353684"/>
            <a:ext cx="809157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Estimate the number of objects in each box. </a:t>
            </a:r>
          </a:p>
          <a:p>
            <a:r>
              <a:rPr lang="en-US" sz="2800">
                <a:ea typeface="+mn-lt"/>
                <a:cs typeface="+mn-lt"/>
              </a:rPr>
              <a:t>Explain how you decided on your estimate.</a:t>
            </a:r>
            <a:endParaRPr lang="en-US" sz="2800">
              <a:cs typeface="Calibri"/>
            </a:endParaRPr>
          </a:p>
        </p:txBody>
      </p:sp>
      <p:sp>
        <p:nvSpPr>
          <p:cNvPr id="5" name="TextBox 4">
            <a:extLst>
              <a:ext uri="{FF2B5EF4-FFF2-40B4-BE49-F238E27FC236}">
                <a16:creationId xmlns:a16="http://schemas.microsoft.com/office/drawing/2014/main" id="{AF7ABFC3-6B68-44DC-B946-00C6D9815C10}"/>
              </a:ext>
            </a:extLst>
          </p:cNvPr>
          <p:cNvSpPr txBox="1"/>
          <p:nvPr/>
        </p:nvSpPr>
        <p:spPr>
          <a:xfrm>
            <a:off x="784105" y="5154822"/>
            <a:ext cx="3275162" cy="138499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My Estimate: </a:t>
            </a:r>
          </a:p>
          <a:p>
            <a:endParaRPr lang="en-US" sz="2800">
              <a:cs typeface="Calibri"/>
            </a:endParaRPr>
          </a:p>
          <a:p>
            <a:endParaRPr lang="en-US" sz="2800">
              <a:cs typeface="Calibri"/>
            </a:endParaRPr>
          </a:p>
        </p:txBody>
      </p:sp>
      <p:sp>
        <p:nvSpPr>
          <p:cNvPr id="8" name="TextBox 7">
            <a:extLst>
              <a:ext uri="{FF2B5EF4-FFF2-40B4-BE49-F238E27FC236}">
                <a16:creationId xmlns:a16="http://schemas.microsoft.com/office/drawing/2014/main" id="{E9128C33-2CB9-4472-8F9A-CBB22EC49571}"/>
              </a:ext>
            </a:extLst>
          </p:cNvPr>
          <p:cNvSpPr txBox="1"/>
          <p:nvPr/>
        </p:nvSpPr>
        <p:spPr>
          <a:xfrm>
            <a:off x="4464708" y="5154821"/>
            <a:ext cx="3275162" cy="138499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My Estimate: </a:t>
            </a:r>
          </a:p>
          <a:p>
            <a:endParaRPr lang="en-US" sz="2800">
              <a:cs typeface="Calibri"/>
            </a:endParaRPr>
          </a:p>
          <a:p>
            <a:endParaRPr lang="en-US" sz="2800">
              <a:cs typeface="Calibri"/>
            </a:endParaRPr>
          </a:p>
        </p:txBody>
      </p:sp>
      <p:sp>
        <p:nvSpPr>
          <p:cNvPr id="9" name="TextBox 8">
            <a:extLst>
              <a:ext uri="{FF2B5EF4-FFF2-40B4-BE49-F238E27FC236}">
                <a16:creationId xmlns:a16="http://schemas.microsoft.com/office/drawing/2014/main" id="{D937F593-95D9-4D25-9C71-EAB36F78FFA6}"/>
              </a:ext>
            </a:extLst>
          </p:cNvPr>
          <p:cNvSpPr txBox="1"/>
          <p:nvPr/>
        </p:nvSpPr>
        <p:spPr>
          <a:xfrm>
            <a:off x="8188445" y="5154822"/>
            <a:ext cx="3275162" cy="138499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My Estimate: </a:t>
            </a:r>
          </a:p>
          <a:p>
            <a:endParaRPr lang="en-US" sz="2800">
              <a:cs typeface="Calibri"/>
            </a:endParaRPr>
          </a:p>
          <a:p>
            <a:endParaRPr lang="en-US" sz="2800">
              <a:cs typeface="Calibri"/>
            </a:endParaRPr>
          </a:p>
        </p:txBody>
      </p:sp>
      <p:sp>
        <p:nvSpPr>
          <p:cNvPr id="6" name="TextBox 5">
            <a:extLst>
              <a:ext uri="{FF2B5EF4-FFF2-40B4-BE49-F238E27FC236}">
                <a16:creationId xmlns:a16="http://schemas.microsoft.com/office/drawing/2014/main" id="{994D8BE2-70C1-44A3-9BBC-4B1D9B88901D}"/>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6345259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757732" y="2577134"/>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9155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rgbClr val="140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chemeClr val="bg1"/>
                </a:solidFill>
                <a:effectLst/>
                <a:uLnTx/>
                <a:uFillTx/>
                <a:latin typeface="Cavolini"/>
                <a:ea typeface="+mn-ea"/>
                <a:cs typeface="Cavolini"/>
              </a:rPr>
              <a:t>Looking Back</a:t>
            </a:r>
            <a:endParaRPr lang="en-US" sz="2100" b="0" i="0" u="none" strike="noStrike" kern="1200" cap="none" spc="0" normalizeH="0" baseline="0" noProof="0">
              <a:ln>
                <a:noFill/>
              </a:ln>
              <a:solidFill>
                <a:schemeClr val="bg1"/>
              </a:solidFill>
              <a:effectLst/>
              <a:uLnTx/>
              <a:uFillTx/>
              <a:latin typeface="Cavolini"/>
              <a:cs typeface="Cavolini"/>
            </a:endParaRP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2"/>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2053086"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25000"/>
                  </a:schemeClr>
                </a:solidFill>
                <a:effectLst/>
                <a:uLnTx/>
                <a:uFillTx/>
                <a:latin typeface="Calibri"/>
                <a:cs typeface="Calibri"/>
              </a:rPr>
              <a:t>Write About It</a:t>
            </a:r>
            <a:endParaRPr lang="en-US"/>
          </a:p>
        </p:txBody>
      </p:sp>
      <p:sp>
        <p:nvSpPr>
          <p:cNvPr id="4" name="TextBox 3">
            <a:extLst>
              <a:ext uri="{FF2B5EF4-FFF2-40B4-BE49-F238E27FC236}">
                <a16:creationId xmlns:a16="http://schemas.microsoft.com/office/drawing/2014/main" id="{F3857C70-6F07-3A4E-91D0-3B2F2CA78D55}"/>
              </a:ext>
            </a:extLst>
          </p:cNvPr>
          <p:cNvSpPr txBox="1"/>
          <p:nvPr/>
        </p:nvSpPr>
        <p:spPr>
          <a:xfrm>
            <a:off x="439151" y="2398388"/>
            <a:ext cx="3231816" cy="707886"/>
          </a:xfrm>
          <a:prstGeom prst="rect">
            <a:avLst/>
          </a:prstGeom>
          <a:noFill/>
        </p:spPr>
        <p:txBody>
          <a:bodyPr wrap="square" lIns="91440" tIns="45720" rIns="91440" bIns="45720" rtlCol="0" anchor="ctr">
            <a:spAutoFit/>
          </a:bodyPr>
          <a:lstStyle/>
          <a:p>
            <a:pPr marL="0" marR="0" lvl="0" indent="0" algn="ctr" defTabSz="914400">
              <a:lnSpc>
                <a:spcPct val="100000"/>
              </a:lnSpc>
              <a:spcBef>
                <a:spcPts val="0"/>
              </a:spcBef>
              <a:spcAft>
                <a:spcPts val="0"/>
              </a:spcAft>
              <a:buNone/>
              <a:tabLst/>
              <a:defRPr/>
            </a:pPr>
            <a:r>
              <a:rPr lang="en-US" sz="4000" err="1">
                <a:latin typeface="Calibri"/>
                <a:cs typeface="Calibri"/>
              </a:rPr>
              <a:t>Esti</a:t>
            </a:r>
            <a:r>
              <a:rPr lang="en-US" sz="4000">
                <a:latin typeface="Calibri"/>
                <a:cs typeface="Calibri"/>
              </a:rPr>
              <a:t>-Mystery</a:t>
            </a:r>
            <a:endParaRPr lang="en-US">
              <a:latin typeface="Calibri"/>
              <a:cs typeface="Calibri"/>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5 </a:t>
            </a:r>
          </a:p>
        </p:txBody>
      </p:sp>
      <p:pic>
        <p:nvPicPr>
          <p:cNvPr id="9" name="Picture 18">
            <a:extLst>
              <a:ext uri="{FF2B5EF4-FFF2-40B4-BE49-F238E27FC236}">
                <a16:creationId xmlns:a16="http://schemas.microsoft.com/office/drawing/2014/main" id="{EC131504-C240-4269-921E-13012B0FF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569" y="4846368"/>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FB9125-802D-40E1-916A-C142B2935C27}"/>
              </a:ext>
            </a:extLst>
          </p:cNvPr>
          <p:cNvSpPr txBox="1"/>
          <p:nvPr/>
        </p:nvSpPr>
        <p:spPr>
          <a:xfrm>
            <a:off x="9741199" y="483852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Calibri"/>
                <a:cs typeface="Aldhabi"/>
              </a:rPr>
              <a:t>Record </a:t>
            </a:r>
            <a:r>
              <a:rPr lang="en-US" sz="2800">
                <a:latin typeface="Calibri"/>
                <a:cs typeface="Aldhabi"/>
              </a:rPr>
              <a:t>It</a:t>
            </a:r>
            <a:endParaRPr lang="en-US" sz="2800" b="0" i="0" u="none" strike="noStrike" kern="1200" cap="none" spc="0" normalizeH="0" baseline="0" noProof="0">
              <a:ln>
                <a:noFill/>
              </a:ln>
              <a:effectLst/>
              <a:uLnTx/>
              <a:uFillTx/>
              <a:latin typeface="Calibri"/>
              <a:cs typeface="Aldhabi"/>
            </a:endParaRPr>
          </a:p>
        </p:txBody>
      </p:sp>
      <p:sp>
        <p:nvSpPr>
          <p:cNvPr id="33" name="Flowchart: Off-page Connector 32">
            <a:extLst>
              <a:ext uri="{FF2B5EF4-FFF2-40B4-BE49-F238E27FC236}">
                <a16:creationId xmlns:a16="http://schemas.microsoft.com/office/drawing/2014/main" id="{EB168FE5-8D98-4783-9F5F-70E38FA06745}"/>
              </a:ext>
            </a:extLst>
          </p:cNvPr>
          <p:cNvSpPr/>
          <p:nvPr/>
        </p:nvSpPr>
        <p:spPr>
          <a:xfrm rot="5400000">
            <a:off x="5502736" y="2269662"/>
            <a:ext cx="1250830" cy="3191772"/>
          </a:xfrm>
          <a:prstGeom prst="flowChartOffpageConnec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arker Felt Thin"/>
              <a:ea typeface="+mn-ea"/>
              <a:cs typeface="+mn-cs"/>
            </a:endParaRPr>
          </a:p>
        </p:txBody>
      </p:sp>
      <p:sp>
        <p:nvSpPr>
          <p:cNvPr id="13" name="TextBox 12">
            <a:extLst>
              <a:ext uri="{FF2B5EF4-FFF2-40B4-BE49-F238E27FC236}">
                <a16:creationId xmlns:a16="http://schemas.microsoft.com/office/drawing/2014/main" id="{26F8FAC3-9C16-438E-8099-65CBE71F8B40}"/>
              </a:ext>
            </a:extLst>
          </p:cNvPr>
          <p:cNvSpPr txBox="1"/>
          <p:nvPr/>
        </p:nvSpPr>
        <p:spPr>
          <a:xfrm>
            <a:off x="5327146" y="3348414"/>
            <a:ext cx="2714610" cy="1105972"/>
          </a:xfrm>
          <a:prstGeom prst="rect">
            <a:avLst/>
          </a:prstGeom>
          <a:noFill/>
        </p:spPr>
        <p:txBody>
          <a:bodyPr wrap="square" lIns="91440" tIns="45720" rIns="91440" bIns="45720" rtlCol="0" anchor="t">
            <a:spAutoFit/>
          </a:bodyPr>
          <a:lstStyle/>
          <a:p>
            <a:pPr>
              <a:defRPr/>
            </a:pPr>
            <a:r>
              <a:rPr lang="en-CA" sz="3200">
                <a:solidFill>
                  <a:schemeClr val="bg1"/>
                </a:solidFill>
                <a:latin typeface="Calibri" panose="020F0502020204030204"/>
              </a:rPr>
              <a:t>Placing Numbers</a:t>
            </a:r>
            <a:endParaRPr lang="en-US" sz="3200">
              <a:solidFill>
                <a:schemeClr val="bg1"/>
              </a:solidFill>
              <a:cs typeface="Calibri"/>
            </a:endParaRPr>
          </a:p>
        </p:txBody>
      </p:sp>
      <p:sp>
        <p:nvSpPr>
          <p:cNvPr id="34" name="Round Diagonal Corner Rectangle 14">
            <a:extLst>
              <a:ext uri="{FF2B5EF4-FFF2-40B4-BE49-F238E27FC236}">
                <a16:creationId xmlns:a16="http://schemas.microsoft.com/office/drawing/2014/main" id="{3CBFA6B5-A334-426D-8F31-3D3C960F740F}"/>
              </a:ext>
            </a:extLst>
          </p:cNvPr>
          <p:cNvSpPr/>
          <p:nvPr/>
        </p:nvSpPr>
        <p:spPr>
          <a:xfrm>
            <a:off x="8196278" y="1132061"/>
            <a:ext cx="3645607" cy="541552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8FAABE5-49FA-5F43-BCEA-170DA7093B1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6" name="Rectangle 25">
            <a:extLst>
              <a:ext uri="{FF2B5EF4-FFF2-40B4-BE49-F238E27FC236}">
                <a16:creationId xmlns:a16="http://schemas.microsoft.com/office/drawing/2014/main" id="{A343B32E-2F94-6E43-BE8C-74831E0FD742}"/>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8" name="Rectangle 27">
            <a:extLst>
              <a:ext uri="{FF2B5EF4-FFF2-40B4-BE49-F238E27FC236}">
                <a16:creationId xmlns:a16="http://schemas.microsoft.com/office/drawing/2014/main" id="{95A03C36-143C-984D-AD2A-2F6460A67132}"/>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4" descr="A picture containing table, cup, sitting, food&#10;&#10;Description automatically generated">
            <a:extLst>
              <a:ext uri="{FF2B5EF4-FFF2-40B4-BE49-F238E27FC236}">
                <a16:creationId xmlns:a16="http://schemas.microsoft.com/office/drawing/2014/main" id="{D67CABA6-76FC-455E-9623-7D1C1CC67503}"/>
              </a:ext>
            </a:extLst>
          </p:cNvPr>
          <p:cNvPicPr>
            <a:picLocks noChangeAspect="1"/>
          </p:cNvPicPr>
          <p:nvPr/>
        </p:nvPicPr>
        <p:blipFill>
          <a:blip r:embed="rId5"/>
          <a:stretch>
            <a:fillRect/>
          </a:stretch>
        </p:blipFill>
        <p:spPr>
          <a:xfrm>
            <a:off x="1288212" y="3735663"/>
            <a:ext cx="1693653" cy="2219015"/>
          </a:xfrm>
          <a:prstGeom prst="rect">
            <a:avLst/>
          </a:prstGeom>
        </p:spPr>
      </p:pic>
    </p:spTree>
    <p:extLst>
      <p:ext uri="{BB962C8B-B14F-4D97-AF65-F5344CB8AC3E}">
        <p14:creationId xmlns:p14="http://schemas.microsoft.com/office/powerpoint/2010/main" val="20255402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DBE9C743-17FA-4D32-9339-2EB870784FCA}"/>
              </a:ext>
            </a:extLst>
          </p:cNvPr>
          <p:cNvSpPr txBox="1"/>
          <p:nvPr/>
        </p:nvSpPr>
        <p:spPr>
          <a:xfrm>
            <a:off x="1029419" y="2007079"/>
            <a:ext cx="481353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t>Estimate the number of erasers in the vase.</a:t>
            </a:r>
            <a:endParaRPr lang="en-US" sz="3600">
              <a:cs typeface="Calibri"/>
            </a:endParaRPr>
          </a:p>
        </p:txBody>
      </p:sp>
      <p:pic>
        <p:nvPicPr>
          <p:cNvPr id="7" name="Picture 5" descr="A picture containing table, indoor, sitting, cup&#10;&#10;Description automatically generated">
            <a:extLst>
              <a:ext uri="{FF2B5EF4-FFF2-40B4-BE49-F238E27FC236}">
                <a16:creationId xmlns:a16="http://schemas.microsoft.com/office/drawing/2014/main" id="{33534457-0635-4301-AB18-0269EBD37411}"/>
              </a:ext>
            </a:extLst>
          </p:cNvPr>
          <p:cNvPicPr>
            <a:picLocks noChangeAspect="1"/>
          </p:cNvPicPr>
          <p:nvPr/>
        </p:nvPicPr>
        <p:blipFill>
          <a:blip r:embed="rId3"/>
          <a:stretch>
            <a:fillRect/>
          </a:stretch>
        </p:blipFill>
        <p:spPr>
          <a:xfrm>
            <a:off x="8099503" y="710242"/>
            <a:ext cx="3325447" cy="5423139"/>
          </a:xfrm>
          <a:prstGeom prst="rect">
            <a:avLst/>
          </a:prstGeom>
        </p:spPr>
      </p:pic>
    </p:spTree>
    <p:extLst>
      <p:ext uri="{BB962C8B-B14F-4D97-AF65-F5344CB8AC3E}">
        <p14:creationId xmlns:p14="http://schemas.microsoft.com/office/powerpoint/2010/main" val="6649886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A picture containing table, indoor, sitting, cup&#10;&#10;Description automatically generated">
            <a:extLst>
              <a:ext uri="{FF2B5EF4-FFF2-40B4-BE49-F238E27FC236}">
                <a16:creationId xmlns:a16="http://schemas.microsoft.com/office/drawing/2014/main" id="{15DA7757-3E76-4015-9C7A-6D04C34C6C25}"/>
              </a:ext>
            </a:extLst>
          </p:cNvPr>
          <p:cNvPicPr>
            <a:picLocks noChangeAspect="1"/>
          </p:cNvPicPr>
          <p:nvPr/>
        </p:nvPicPr>
        <p:blipFill>
          <a:blip r:embed="rId3"/>
          <a:stretch>
            <a:fillRect/>
          </a:stretch>
        </p:blipFill>
        <p:spPr>
          <a:xfrm>
            <a:off x="8099503" y="710242"/>
            <a:ext cx="3325447" cy="5423139"/>
          </a:xfrm>
          <a:prstGeom prst="rect">
            <a:avLst/>
          </a:prstGeom>
        </p:spPr>
      </p:pic>
      <p:sp>
        <p:nvSpPr>
          <p:cNvPr id="9" name="TextBox 8">
            <a:extLst>
              <a:ext uri="{FF2B5EF4-FFF2-40B4-BE49-F238E27FC236}">
                <a16:creationId xmlns:a16="http://schemas.microsoft.com/office/drawing/2014/main" id="{E21D88B9-E92B-9D45-96C4-2E0D86D77A6E}"/>
              </a:ext>
            </a:extLst>
          </p:cNvPr>
          <p:cNvSpPr txBox="1"/>
          <p:nvPr/>
        </p:nvSpPr>
        <p:spPr>
          <a:xfrm>
            <a:off x="267416" y="1372150"/>
            <a:ext cx="75739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#1</a:t>
            </a:r>
            <a:r>
              <a:rPr lang="en-GB" sz="3200"/>
              <a:t> – The number is less than 200. </a:t>
            </a:r>
            <a:endParaRPr lang="en-GB" sz="3200">
              <a:cs typeface="Calibri"/>
            </a:endParaRPr>
          </a:p>
        </p:txBody>
      </p:sp>
    </p:spTree>
    <p:extLst>
      <p:ext uri="{BB962C8B-B14F-4D97-AF65-F5344CB8AC3E}">
        <p14:creationId xmlns:p14="http://schemas.microsoft.com/office/powerpoint/2010/main" val="5192472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A picture containing table, indoor, sitting, cup&#10;&#10;Description automatically generated">
            <a:extLst>
              <a:ext uri="{FF2B5EF4-FFF2-40B4-BE49-F238E27FC236}">
                <a16:creationId xmlns:a16="http://schemas.microsoft.com/office/drawing/2014/main" id="{15DA7757-3E76-4015-9C7A-6D04C34C6C25}"/>
              </a:ext>
            </a:extLst>
          </p:cNvPr>
          <p:cNvPicPr>
            <a:picLocks noChangeAspect="1"/>
          </p:cNvPicPr>
          <p:nvPr/>
        </p:nvPicPr>
        <p:blipFill>
          <a:blip r:embed="rId3"/>
          <a:stretch>
            <a:fillRect/>
          </a:stretch>
        </p:blipFill>
        <p:spPr>
          <a:xfrm>
            <a:off x="8099503" y="710242"/>
            <a:ext cx="3325447" cy="5423139"/>
          </a:xfrm>
          <a:prstGeom prst="rect">
            <a:avLst/>
          </a:prstGeom>
        </p:spPr>
      </p:pic>
      <p:sp>
        <p:nvSpPr>
          <p:cNvPr id="8" name="TextBox 7">
            <a:extLst>
              <a:ext uri="{FF2B5EF4-FFF2-40B4-BE49-F238E27FC236}">
                <a16:creationId xmlns:a16="http://schemas.microsoft.com/office/drawing/2014/main" id="{E8C749B2-9889-A748-8531-87C4636722F3}"/>
              </a:ext>
            </a:extLst>
          </p:cNvPr>
          <p:cNvSpPr txBox="1"/>
          <p:nvPr/>
        </p:nvSpPr>
        <p:spPr>
          <a:xfrm>
            <a:off x="267416" y="1372150"/>
            <a:ext cx="75739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#1</a:t>
            </a:r>
            <a:r>
              <a:rPr lang="en-GB" sz="3200"/>
              <a:t> – The number is less than 200. </a:t>
            </a:r>
            <a:endParaRPr lang="en-GB" sz="3200">
              <a:cs typeface="Calibri"/>
            </a:endParaRPr>
          </a:p>
        </p:txBody>
      </p:sp>
      <p:sp>
        <p:nvSpPr>
          <p:cNvPr id="9" name="TextBox 8">
            <a:extLst>
              <a:ext uri="{FF2B5EF4-FFF2-40B4-BE49-F238E27FC236}">
                <a16:creationId xmlns:a16="http://schemas.microsoft.com/office/drawing/2014/main" id="{2E88B5FE-8F61-BC41-9A18-A48D4545AC1E}"/>
              </a:ext>
            </a:extLst>
          </p:cNvPr>
          <p:cNvSpPr txBox="1"/>
          <p:nvPr/>
        </p:nvSpPr>
        <p:spPr>
          <a:xfrm>
            <a:off x="267415" y="2034602"/>
            <a:ext cx="72433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#2</a:t>
            </a:r>
            <a:r>
              <a:rPr lang="en-GB" sz="3200"/>
              <a:t> – The digits 7,8,9,0 are not in the answer. </a:t>
            </a:r>
            <a:endParaRPr lang="en-GB" sz="3200">
              <a:cs typeface="Calibri"/>
            </a:endParaRPr>
          </a:p>
        </p:txBody>
      </p:sp>
    </p:spTree>
    <p:extLst>
      <p:ext uri="{BB962C8B-B14F-4D97-AF65-F5344CB8AC3E}">
        <p14:creationId xmlns:p14="http://schemas.microsoft.com/office/powerpoint/2010/main" val="4248629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p15">
            <a:extLst>
              <a:ext uri="{FF2B5EF4-FFF2-40B4-BE49-F238E27FC236}">
                <a16:creationId xmlns:a16="http://schemas.microsoft.com/office/drawing/2014/main" id="{709DF470-4E2D-3E4D-8E2D-AAAA691EA0DA}"/>
              </a:ext>
            </a:extLst>
          </p:cNvPr>
          <p:cNvSpPr txBox="1">
            <a:spLocks/>
          </p:cNvSpPr>
          <p:nvPr/>
        </p:nvSpPr>
        <p:spPr>
          <a:xfrm>
            <a:off x="505814" y="567471"/>
            <a:ext cx="8013717" cy="5460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 sz="3200" b="1" i="0" u="none" strike="noStrike" kern="1200" cap="none" spc="0" normalizeH="0" baseline="0" noProof="0">
                <a:ln>
                  <a:noFill/>
                </a:ln>
                <a:effectLst/>
                <a:uLnTx/>
                <a:uFillTx/>
                <a:latin typeface="Calibri Light" panose="020F0302020204030204"/>
                <a:ea typeface="+mj-ea"/>
                <a:cs typeface="+mj-cs"/>
              </a:rPr>
              <a:t>Investigating </a:t>
            </a:r>
            <a:r>
              <a:rPr lang="en" sz="3200" b="1">
                <a:latin typeface="Calibri Light" panose="020F0302020204030204"/>
              </a:rPr>
              <a:t>Numbers to 1000</a:t>
            </a:r>
            <a:endParaRPr kumimoji="0" lang="en" sz="3200" b="1" i="0" u="none" strike="noStrike" kern="1200" cap="none" spc="0" normalizeH="0" baseline="0" noProof="0">
              <a:ln>
                <a:noFill/>
              </a:ln>
              <a:effectLst/>
              <a:uLnTx/>
              <a:uFillTx/>
              <a:latin typeface="Calibri Light" panose="020F0302020204030204"/>
              <a:ea typeface="+mj-ea"/>
              <a:cs typeface="+mj-cs"/>
            </a:endParaRPr>
          </a:p>
        </p:txBody>
      </p:sp>
      <p:sp>
        <p:nvSpPr>
          <p:cNvPr id="9" name="Round Diagonal Corner Rectangle 8">
            <a:extLst>
              <a:ext uri="{FF2B5EF4-FFF2-40B4-BE49-F238E27FC236}">
                <a16:creationId xmlns:a16="http://schemas.microsoft.com/office/drawing/2014/main" id="{DDDBF25F-DFA0-A240-8402-D842232419A4}"/>
              </a:ext>
            </a:extLst>
          </p:cNvPr>
          <p:cNvSpPr/>
          <p:nvPr/>
        </p:nvSpPr>
        <p:spPr>
          <a:xfrm>
            <a:off x="7524232" y="4124620"/>
            <a:ext cx="2441718" cy="2489609"/>
          </a:xfrm>
          <a:prstGeom prst="round2DiagRect">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Number Play</a:t>
            </a:r>
          </a:p>
        </p:txBody>
      </p:sp>
      <p:sp>
        <p:nvSpPr>
          <p:cNvPr id="10" name="Round Diagonal Corner Rectangle 9">
            <a:extLst>
              <a:ext uri="{FF2B5EF4-FFF2-40B4-BE49-F238E27FC236}">
                <a16:creationId xmlns:a16="http://schemas.microsoft.com/office/drawing/2014/main" id="{50EA33F9-349F-C94D-9CD3-1DF95BFE6CB4}"/>
              </a:ext>
            </a:extLst>
          </p:cNvPr>
          <p:cNvSpPr/>
          <p:nvPr/>
        </p:nvSpPr>
        <p:spPr>
          <a:xfrm>
            <a:off x="4830723" y="4133718"/>
            <a:ext cx="2441718" cy="2480511"/>
          </a:xfrm>
          <a:prstGeom prst="round2DiagRect">
            <a:avLst/>
          </a:prstGeom>
          <a:solidFill>
            <a:srgbClr val="0070C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Interdisciplinary Connections</a:t>
            </a:r>
          </a:p>
        </p:txBody>
      </p:sp>
      <p:sp>
        <p:nvSpPr>
          <p:cNvPr id="11" name="Round Diagonal Corner Rectangle 10">
            <a:extLst>
              <a:ext uri="{FF2B5EF4-FFF2-40B4-BE49-F238E27FC236}">
                <a16:creationId xmlns:a16="http://schemas.microsoft.com/office/drawing/2014/main" id="{BFFADCC8-BE91-F841-BB46-15F21940DFEA}"/>
              </a:ext>
            </a:extLst>
          </p:cNvPr>
          <p:cNvSpPr/>
          <p:nvPr/>
        </p:nvSpPr>
        <p:spPr>
          <a:xfrm>
            <a:off x="2137214" y="4133718"/>
            <a:ext cx="2441718" cy="2480511"/>
          </a:xfrm>
          <a:prstGeom prst="round2DiagRect">
            <a:avLst/>
          </a:prstGeom>
          <a:solidFill>
            <a:srgbClr val="00B05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Problem Solving</a:t>
            </a:r>
          </a:p>
        </p:txBody>
      </p:sp>
      <p:sp>
        <p:nvSpPr>
          <p:cNvPr id="12" name="Round Diagonal Corner Rectangle 11">
            <a:extLst>
              <a:ext uri="{FF2B5EF4-FFF2-40B4-BE49-F238E27FC236}">
                <a16:creationId xmlns:a16="http://schemas.microsoft.com/office/drawing/2014/main" id="{35B11355-3310-064E-B513-48A85A488163}"/>
              </a:ext>
            </a:extLst>
          </p:cNvPr>
          <p:cNvSpPr/>
          <p:nvPr/>
        </p:nvSpPr>
        <p:spPr>
          <a:xfrm>
            <a:off x="4829360" y="1315857"/>
            <a:ext cx="2441718" cy="2489610"/>
          </a:xfrm>
          <a:prstGeom prst="round2Diag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Mental Math &amp; Estimation</a:t>
            </a:r>
          </a:p>
        </p:txBody>
      </p:sp>
      <p:sp>
        <p:nvSpPr>
          <p:cNvPr id="14" name="Round Diagonal Corner Rectangle 13">
            <a:extLst>
              <a:ext uri="{FF2B5EF4-FFF2-40B4-BE49-F238E27FC236}">
                <a16:creationId xmlns:a16="http://schemas.microsoft.com/office/drawing/2014/main" id="{9B5A4583-D0D1-3E46-9450-21D1E2067C58}"/>
              </a:ext>
            </a:extLst>
          </p:cNvPr>
          <p:cNvSpPr/>
          <p:nvPr/>
        </p:nvSpPr>
        <p:spPr>
          <a:xfrm>
            <a:off x="2134187" y="1334271"/>
            <a:ext cx="2441718" cy="2489610"/>
          </a:xfrm>
          <a:prstGeom prst="round2DiagRect">
            <a:avLst/>
          </a:prstGeom>
          <a:solidFill>
            <a:schemeClr val="accent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Visual Connections</a:t>
            </a:r>
          </a:p>
        </p:txBody>
      </p:sp>
      <p:pic>
        <p:nvPicPr>
          <p:cNvPr id="3" name="Picture 3" descr="A picture containing application&#10;&#10;Description automatically generated">
            <a:extLst>
              <a:ext uri="{FF2B5EF4-FFF2-40B4-BE49-F238E27FC236}">
                <a16:creationId xmlns:a16="http://schemas.microsoft.com/office/drawing/2014/main" id="{B7D742A9-F974-4038-B9A7-F2B227451E5F}"/>
              </a:ext>
            </a:extLst>
          </p:cNvPr>
          <p:cNvPicPr>
            <a:picLocks noChangeAspect="1"/>
          </p:cNvPicPr>
          <p:nvPr/>
        </p:nvPicPr>
        <p:blipFill>
          <a:blip r:embed="rId3"/>
          <a:stretch>
            <a:fillRect/>
          </a:stretch>
        </p:blipFill>
        <p:spPr>
          <a:xfrm>
            <a:off x="7526672" y="1284621"/>
            <a:ext cx="2486025" cy="2524125"/>
          </a:xfrm>
          <a:prstGeom prst="rect">
            <a:avLst/>
          </a:prstGeom>
        </p:spPr>
      </p:pic>
    </p:spTree>
    <p:extLst>
      <p:ext uri="{BB962C8B-B14F-4D97-AF65-F5344CB8AC3E}">
        <p14:creationId xmlns:p14="http://schemas.microsoft.com/office/powerpoint/2010/main" val="30444095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A picture containing table, indoor, sitting, cup&#10;&#10;Description automatically generated">
            <a:extLst>
              <a:ext uri="{FF2B5EF4-FFF2-40B4-BE49-F238E27FC236}">
                <a16:creationId xmlns:a16="http://schemas.microsoft.com/office/drawing/2014/main" id="{15DA7757-3E76-4015-9C7A-6D04C34C6C25}"/>
              </a:ext>
            </a:extLst>
          </p:cNvPr>
          <p:cNvPicPr>
            <a:picLocks noChangeAspect="1"/>
          </p:cNvPicPr>
          <p:nvPr/>
        </p:nvPicPr>
        <p:blipFill>
          <a:blip r:embed="rId3"/>
          <a:stretch>
            <a:fillRect/>
          </a:stretch>
        </p:blipFill>
        <p:spPr>
          <a:xfrm>
            <a:off x="8099503" y="710242"/>
            <a:ext cx="3325447" cy="5423139"/>
          </a:xfrm>
          <a:prstGeom prst="rect">
            <a:avLst/>
          </a:prstGeom>
        </p:spPr>
      </p:pic>
      <p:sp>
        <p:nvSpPr>
          <p:cNvPr id="11" name="TextBox 10">
            <a:extLst>
              <a:ext uri="{FF2B5EF4-FFF2-40B4-BE49-F238E27FC236}">
                <a16:creationId xmlns:a16="http://schemas.microsoft.com/office/drawing/2014/main" id="{070C0652-7CD1-6141-BF75-9489AB759F7D}"/>
              </a:ext>
            </a:extLst>
          </p:cNvPr>
          <p:cNvSpPr txBox="1"/>
          <p:nvPr/>
        </p:nvSpPr>
        <p:spPr>
          <a:xfrm>
            <a:off x="267416" y="1372150"/>
            <a:ext cx="75739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#1</a:t>
            </a:r>
            <a:r>
              <a:rPr lang="en-GB" sz="3200"/>
              <a:t> – The number is less than 200. </a:t>
            </a:r>
            <a:endParaRPr lang="en-GB" sz="3200">
              <a:cs typeface="Calibri"/>
            </a:endParaRPr>
          </a:p>
        </p:txBody>
      </p:sp>
      <p:sp>
        <p:nvSpPr>
          <p:cNvPr id="12" name="TextBox 11">
            <a:extLst>
              <a:ext uri="{FF2B5EF4-FFF2-40B4-BE49-F238E27FC236}">
                <a16:creationId xmlns:a16="http://schemas.microsoft.com/office/drawing/2014/main" id="{B92CF8C2-93F1-4A4C-93EF-306EAB522FC2}"/>
              </a:ext>
            </a:extLst>
          </p:cNvPr>
          <p:cNvSpPr txBox="1"/>
          <p:nvPr/>
        </p:nvSpPr>
        <p:spPr>
          <a:xfrm>
            <a:off x="267415" y="2034602"/>
            <a:ext cx="72433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#2</a:t>
            </a:r>
            <a:r>
              <a:rPr lang="en-GB" sz="3200"/>
              <a:t> – The digits 7,8,9,0 are not in the answer. </a:t>
            </a:r>
            <a:endParaRPr lang="en-GB" sz="3200">
              <a:cs typeface="Calibri"/>
            </a:endParaRPr>
          </a:p>
        </p:txBody>
      </p:sp>
      <p:sp>
        <p:nvSpPr>
          <p:cNvPr id="13" name="TextBox 12">
            <a:extLst>
              <a:ext uri="{FF2B5EF4-FFF2-40B4-BE49-F238E27FC236}">
                <a16:creationId xmlns:a16="http://schemas.microsoft.com/office/drawing/2014/main" id="{68BA9820-C767-E649-99E1-EB453EB75CD3}"/>
              </a:ext>
            </a:extLst>
          </p:cNvPr>
          <p:cNvSpPr txBox="1"/>
          <p:nvPr/>
        </p:nvSpPr>
        <p:spPr>
          <a:xfrm>
            <a:off x="267414" y="3146489"/>
            <a:ext cx="72433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#3</a:t>
            </a:r>
            <a:r>
              <a:rPr lang="en-GB" sz="3200"/>
              <a:t> – Count by 7 from 7 – 35. The answer is 100 more than one of these numbers.</a:t>
            </a:r>
            <a:endParaRPr lang="en-GB" sz="3200">
              <a:cs typeface="Calibri"/>
            </a:endParaRPr>
          </a:p>
        </p:txBody>
      </p:sp>
    </p:spTree>
    <p:extLst>
      <p:ext uri="{BB962C8B-B14F-4D97-AF65-F5344CB8AC3E}">
        <p14:creationId xmlns:p14="http://schemas.microsoft.com/office/powerpoint/2010/main" val="36514704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TextBox 9">
            <a:extLst>
              <a:ext uri="{FF2B5EF4-FFF2-40B4-BE49-F238E27FC236}">
                <a16:creationId xmlns:a16="http://schemas.microsoft.com/office/drawing/2014/main" id="{67AD4804-6FE9-42E4-8E87-9D693154F985}"/>
              </a:ext>
            </a:extLst>
          </p:cNvPr>
          <p:cNvSpPr txBox="1"/>
          <p:nvPr/>
        </p:nvSpPr>
        <p:spPr>
          <a:xfrm>
            <a:off x="1036958" y="437422"/>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A picture containing table, indoor, sitting, cup&#10;&#10;Description automatically generated">
            <a:extLst>
              <a:ext uri="{FF2B5EF4-FFF2-40B4-BE49-F238E27FC236}">
                <a16:creationId xmlns:a16="http://schemas.microsoft.com/office/drawing/2014/main" id="{15DA7757-3E76-4015-9C7A-6D04C34C6C25}"/>
              </a:ext>
            </a:extLst>
          </p:cNvPr>
          <p:cNvPicPr>
            <a:picLocks noChangeAspect="1"/>
          </p:cNvPicPr>
          <p:nvPr/>
        </p:nvPicPr>
        <p:blipFill>
          <a:blip r:embed="rId3"/>
          <a:stretch>
            <a:fillRect/>
          </a:stretch>
        </p:blipFill>
        <p:spPr>
          <a:xfrm>
            <a:off x="8099503" y="710242"/>
            <a:ext cx="3325447" cy="5423139"/>
          </a:xfrm>
          <a:prstGeom prst="rect">
            <a:avLst/>
          </a:prstGeom>
        </p:spPr>
      </p:pic>
      <p:sp>
        <p:nvSpPr>
          <p:cNvPr id="11" name="TextBox 10">
            <a:extLst>
              <a:ext uri="{FF2B5EF4-FFF2-40B4-BE49-F238E27FC236}">
                <a16:creationId xmlns:a16="http://schemas.microsoft.com/office/drawing/2014/main" id="{B5253310-927E-674A-8402-C17F60232040}"/>
              </a:ext>
            </a:extLst>
          </p:cNvPr>
          <p:cNvSpPr txBox="1"/>
          <p:nvPr/>
        </p:nvSpPr>
        <p:spPr>
          <a:xfrm>
            <a:off x="267416" y="1372150"/>
            <a:ext cx="75739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#1</a:t>
            </a:r>
            <a:r>
              <a:rPr lang="en-GB" sz="3200"/>
              <a:t> – The number is less than 200. </a:t>
            </a:r>
            <a:endParaRPr lang="en-GB" sz="3200">
              <a:cs typeface="Calibri"/>
            </a:endParaRPr>
          </a:p>
        </p:txBody>
      </p:sp>
      <p:sp>
        <p:nvSpPr>
          <p:cNvPr id="12" name="TextBox 11">
            <a:extLst>
              <a:ext uri="{FF2B5EF4-FFF2-40B4-BE49-F238E27FC236}">
                <a16:creationId xmlns:a16="http://schemas.microsoft.com/office/drawing/2014/main" id="{EE46C5FF-A5FB-444A-8CD2-678E723FE64B}"/>
              </a:ext>
            </a:extLst>
          </p:cNvPr>
          <p:cNvSpPr txBox="1"/>
          <p:nvPr/>
        </p:nvSpPr>
        <p:spPr>
          <a:xfrm>
            <a:off x="267415" y="2034602"/>
            <a:ext cx="72433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#2</a:t>
            </a:r>
            <a:r>
              <a:rPr lang="en-GB" sz="3200"/>
              <a:t> – The digits 7,8,9,0 are not in the answer. </a:t>
            </a:r>
            <a:endParaRPr lang="en-GB" sz="3200">
              <a:cs typeface="Calibri"/>
            </a:endParaRPr>
          </a:p>
        </p:txBody>
      </p:sp>
      <p:sp>
        <p:nvSpPr>
          <p:cNvPr id="13" name="TextBox 12">
            <a:extLst>
              <a:ext uri="{FF2B5EF4-FFF2-40B4-BE49-F238E27FC236}">
                <a16:creationId xmlns:a16="http://schemas.microsoft.com/office/drawing/2014/main" id="{9533EEF3-5065-0F4D-A959-A32FBE0F1D2E}"/>
              </a:ext>
            </a:extLst>
          </p:cNvPr>
          <p:cNvSpPr txBox="1"/>
          <p:nvPr/>
        </p:nvSpPr>
        <p:spPr>
          <a:xfrm>
            <a:off x="267414" y="3146489"/>
            <a:ext cx="72433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#3</a:t>
            </a:r>
            <a:r>
              <a:rPr lang="en-GB" sz="3200"/>
              <a:t> – Count by 7 from 7 – 35. The answer is 100 more than one of these numbers.</a:t>
            </a:r>
            <a:endParaRPr lang="en-GB" sz="3200">
              <a:cs typeface="Calibri"/>
            </a:endParaRPr>
          </a:p>
        </p:txBody>
      </p:sp>
      <p:sp>
        <p:nvSpPr>
          <p:cNvPr id="14" name="TextBox 13">
            <a:extLst>
              <a:ext uri="{FF2B5EF4-FFF2-40B4-BE49-F238E27FC236}">
                <a16:creationId xmlns:a16="http://schemas.microsoft.com/office/drawing/2014/main" id="{B6EC8B1F-1C73-6D4D-8D97-5B0D838C8195}"/>
              </a:ext>
            </a:extLst>
          </p:cNvPr>
          <p:cNvSpPr txBox="1"/>
          <p:nvPr/>
        </p:nvSpPr>
        <p:spPr>
          <a:xfrm>
            <a:off x="267413" y="4718313"/>
            <a:ext cx="72433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#4</a:t>
            </a:r>
            <a:r>
              <a:rPr lang="en-GB" sz="3200"/>
              <a:t> – The answer does not include the digit shown on the die. </a:t>
            </a:r>
            <a:endParaRPr lang="en-GB" sz="3200">
              <a:cs typeface="Calibri"/>
            </a:endParaRPr>
          </a:p>
        </p:txBody>
      </p:sp>
    </p:spTree>
    <p:extLst>
      <p:ext uri="{BB962C8B-B14F-4D97-AF65-F5344CB8AC3E}">
        <p14:creationId xmlns:p14="http://schemas.microsoft.com/office/powerpoint/2010/main" val="28541452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A picture containing table, indoor, sitting, cup&#10;&#10;Description automatically generated">
            <a:extLst>
              <a:ext uri="{FF2B5EF4-FFF2-40B4-BE49-F238E27FC236}">
                <a16:creationId xmlns:a16="http://schemas.microsoft.com/office/drawing/2014/main" id="{15DA7757-3E76-4015-9C7A-6D04C34C6C25}"/>
              </a:ext>
            </a:extLst>
          </p:cNvPr>
          <p:cNvPicPr>
            <a:picLocks noChangeAspect="1"/>
          </p:cNvPicPr>
          <p:nvPr/>
        </p:nvPicPr>
        <p:blipFill>
          <a:blip r:embed="rId3"/>
          <a:stretch>
            <a:fillRect/>
          </a:stretch>
        </p:blipFill>
        <p:spPr>
          <a:xfrm>
            <a:off x="8099503" y="710242"/>
            <a:ext cx="3325447" cy="5423139"/>
          </a:xfrm>
          <a:prstGeom prst="rect">
            <a:avLst/>
          </a:prstGeom>
        </p:spPr>
      </p:pic>
      <p:sp>
        <p:nvSpPr>
          <p:cNvPr id="6" name="TextBox 5">
            <a:extLst>
              <a:ext uri="{FF2B5EF4-FFF2-40B4-BE49-F238E27FC236}">
                <a16:creationId xmlns:a16="http://schemas.microsoft.com/office/drawing/2014/main" id="{DBE9C743-17FA-4D32-9339-2EB870784FCA}"/>
              </a:ext>
            </a:extLst>
          </p:cNvPr>
          <p:cNvSpPr txBox="1"/>
          <p:nvPr/>
        </p:nvSpPr>
        <p:spPr>
          <a:xfrm>
            <a:off x="267416" y="1372150"/>
            <a:ext cx="75739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#1</a:t>
            </a:r>
            <a:r>
              <a:rPr lang="en-GB" sz="3200"/>
              <a:t> – The number is less than 200. </a:t>
            </a:r>
            <a:endParaRPr lang="en-GB" sz="3200">
              <a:cs typeface="Calibri"/>
            </a:endParaRPr>
          </a:p>
        </p:txBody>
      </p:sp>
      <p:sp>
        <p:nvSpPr>
          <p:cNvPr id="7" name="TextBox 6">
            <a:extLst>
              <a:ext uri="{FF2B5EF4-FFF2-40B4-BE49-F238E27FC236}">
                <a16:creationId xmlns:a16="http://schemas.microsoft.com/office/drawing/2014/main" id="{7C3C8882-CA29-408F-86A2-0EC27A8B57B7}"/>
              </a:ext>
            </a:extLst>
          </p:cNvPr>
          <p:cNvSpPr txBox="1"/>
          <p:nvPr/>
        </p:nvSpPr>
        <p:spPr>
          <a:xfrm>
            <a:off x="267415" y="2034602"/>
            <a:ext cx="72433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#2</a:t>
            </a:r>
            <a:r>
              <a:rPr lang="en-GB" sz="3200"/>
              <a:t> – The digits 7,8,9,0 are not in the answer. </a:t>
            </a:r>
            <a:endParaRPr lang="en-GB" sz="3200">
              <a:cs typeface="Calibri"/>
            </a:endParaRPr>
          </a:p>
        </p:txBody>
      </p:sp>
      <p:sp>
        <p:nvSpPr>
          <p:cNvPr id="8" name="TextBox 7">
            <a:extLst>
              <a:ext uri="{FF2B5EF4-FFF2-40B4-BE49-F238E27FC236}">
                <a16:creationId xmlns:a16="http://schemas.microsoft.com/office/drawing/2014/main" id="{922A402E-DB3B-41FB-8624-F4A75E3966A1}"/>
              </a:ext>
            </a:extLst>
          </p:cNvPr>
          <p:cNvSpPr txBox="1"/>
          <p:nvPr/>
        </p:nvSpPr>
        <p:spPr>
          <a:xfrm>
            <a:off x="267414" y="3146489"/>
            <a:ext cx="72433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#3</a:t>
            </a:r>
            <a:r>
              <a:rPr lang="en-GB" sz="3200"/>
              <a:t> – Count by 7 from 7 – 35. The answer is 100 more than one of these numbers.</a:t>
            </a:r>
            <a:endParaRPr lang="en-GB" sz="3200">
              <a:cs typeface="Calibri"/>
            </a:endParaRPr>
          </a:p>
        </p:txBody>
      </p:sp>
      <p:sp>
        <p:nvSpPr>
          <p:cNvPr id="9" name="TextBox 8">
            <a:extLst>
              <a:ext uri="{FF2B5EF4-FFF2-40B4-BE49-F238E27FC236}">
                <a16:creationId xmlns:a16="http://schemas.microsoft.com/office/drawing/2014/main" id="{4EDE5BC3-79DA-47AD-98AC-C37BD82DC2BE}"/>
              </a:ext>
            </a:extLst>
          </p:cNvPr>
          <p:cNvSpPr txBox="1"/>
          <p:nvPr/>
        </p:nvSpPr>
        <p:spPr>
          <a:xfrm>
            <a:off x="267413" y="4718313"/>
            <a:ext cx="72433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#4</a:t>
            </a:r>
            <a:r>
              <a:rPr lang="en-GB" sz="3200"/>
              <a:t> – The answer does not include the digit shown on the die. </a:t>
            </a:r>
            <a:endParaRPr lang="en-GB" sz="3200">
              <a:cs typeface="Calibri"/>
            </a:endParaRPr>
          </a:p>
        </p:txBody>
      </p:sp>
      <p:sp>
        <p:nvSpPr>
          <p:cNvPr id="10" name="TextBox 9">
            <a:extLst>
              <a:ext uri="{FF2B5EF4-FFF2-40B4-BE49-F238E27FC236}">
                <a16:creationId xmlns:a16="http://schemas.microsoft.com/office/drawing/2014/main" id="{BA0B7290-F7C9-4216-98CD-CB18D8832CA7}"/>
              </a:ext>
            </a:extLst>
          </p:cNvPr>
          <p:cNvSpPr txBox="1"/>
          <p:nvPr/>
        </p:nvSpPr>
        <p:spPr>
          <a:xfrm>
            <a:off x="267416" y="5860210"/>
            <a:ext cx="72433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t>Clue #5</a:t>
            </a:r>
            <a:r>
              <a:rPr lang="en-GB" sz="3200"/>
              <a:t>– The answer is an even number.</a:t>
            </a:r>
            <a:endParaRPr lang="en-GB" sz="3200">
              <a:cs typeface="Calibri"/>
            </a:endParaRPr>
          </a:p>
        </p:txBody>
      </p:sp>
    </p:spTree>
    <p:extLst>
      <p:ext uri="{BB962C8B-B14F-4D97-AF65-F5344CB8AC3E}">
        <p14:creationId xmlns:p14="http://schemas.microsoft.com/office/powerpoint/2010/main" val="2969882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A picture containing table, indoor, sitting, cup&#10;&#10;Description automatically generated">
            <a:extLst>
              <a:ext uri="{FF2B5EF4-FFF2-40B4-BE49-F238E27FC236}">
                <a16:creationId xmlns:a16="http://schemas.microsoft.com/office/drawing/2014/main" id="{15DA7757-3E76-4015-9C7A-6D04C34C6C25}"/>
              </a:ext>
            </a:extLst>
          </p:cNvPr>
          <p:cNvPicPr>
            <a:picLocks noChangeAspect="1"/>
          </p:cNvPicPr>
          <p:nvPr/>
        </p:nvPicPr>
        <p:blipFill>
          <a:blip r:embed="rId3"/>
          <a:stretch>
            <a:fillRect/>
          </a:stretch>
        </p:blipFill>
        <p:spPr>
          <a:xfrm>
            <a:off x="8099503" y="710242"/>
            <a:ext cx="3325447" cy="5423139"/>
          </a:xfrm>
          <a:prstGeom prst="rect">
            <a:avLst/>
          </a:prstGeom>
        </p:spPr>
      </p:pic>
      <p:sp>
        <p:nvSpPr>
          <p:cNvPr id="10" name="TextBox 9">
            <a:extLst>
              <a:ext uri="{FF2B5EF4-FFF2-40B4-BE49-F238E27FC236}">
                <a16:creationId xmlns:a16="http://schemas.microsoft.com/office/drawing/2014/main" id="{BA0B7290-F7C9-4216-98CD-CB18D8832CA7}"/>
              </a:ext>
            </a:extLst>
          </p:cNvPr>
          <p:cNvSpPr txBox="1"/>
          <p:nvPr/>
        </p:nvSpPr>
        <p:spPr>
          <a:xfrm>
            <a:off x="612473" y="2193983"/>
            <a:ext cx="724331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What is your final answer?  </a:t>
            </a:r>
          </a:p>
          <a:p>
            <a:endParaRPr lang="en-GB" sz="3200"/>
          </a:p>
          <a:p>
            <a:r>
              <a:rPr lang="en-GB" sz="3200"/>
              <a:t>Click on the next slide for the reveal.</a:t>
            </a:r>
            <a:endParaRPr lang="en-GB" sz="3200">
              <a:cs typeface="Calibri"/>
            </a:endParaRPr>
          </a:p>
          <a:p>
            <a:endParaRPr lang="en-GB" sz="3200" b="1">
              <a:cs typeface="Calibri"/>
            </a:endParaRPr>
          </a:p>
          <a:p>
            <a:endParaRPr lang="en-GB" sz="3200" b="1">
              <a:cs typeface="Calibri"/>
            </a:endParaRPr>
          </a:p>
        </p:txBody>
      </p:sp>
    </p:spTree>
    <p:extLst>
      <p:ext uri="{BB962C8B-B14F-4D97-AF65-F5344CB8AC3E}">
        <p14:creationId xmlns:p14="http://schemas.microsoft.com/office/powerpoint/2010/main" val="31595377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A picture containing table, indoor, sitting, cup&#10;&#10;Description automatically generated">
            <a:extLst>
              <a:ext uri="{FF2B5EF4-FFF2-40B4-BE49-F238E27FC236}">
                <a16:creationId xmlns:a16="http://schemas.microsoft.com/office/drawing/2014/main" id="{15DA7757-3E76-4015-9C7A-6D04C34C6C25}"/>
              </a:ext>
            </a:extLst>
          </p:cNvPr>
          <p:cNvPicPr>
            <a:picLocks noChangeAspect="1"/>
          </p:cNvPicPr>
          <p:nvPr/>
        </p:nvPicPr>
        <p:blipFill>
          <a:blip r:embed="rId3"/>
          <a:stretch>
            <a:fillRect/>
          </a:stretch>
        </p:blipFill>
        <p:spPr>
          <a:xfrm>
            <a:off x="8099503" y="710242"/>
            <a:ext cx="3325447" cy="5423139"/>
          </a:xfrm>
          <a:prstGeom prst="rect">
            <a:avLst/>
          </a:prstGeom>
        </p:spPr>
      </p:pic>
      <p:sp>
        <p:nvSpPr>
          <p:cNvPr id="10" name="TextBox 9">
            <a:extLst>
              <a:ext uri="{FF2B5EF4-FFF2-40B4-BE49-F238E27FC236}">
                <a16:creationId xmlns:a16="http://schemas.microsoft.com/office/drawing/2014/main" id="{BA0B7290-F7C9-4216-98CD-CB18D8832CA7}"/>
              </a:ext>
            </a:extLst>
          </p:cNvPr>
          <p:cNvSpPr txBox="1"/>
          <p:nvPr/>
        </p:nvSpPr>
        <p:spPr>
          <a:xfrm>
            <a:off x="1695966" y="2714991"/>
            <a:ext cx="51547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200"/>
              <a:t>114 erasers</a:t>
            </a:r>
            <a:endParaRPr lang="en-US" sz="7200">
              <a:cs typeface="Calibri"/>
            </a:endParaRPr>
          </a:p>
        </p:txBody>
      </p:sp>
    </p:spTree>
    <p:extLst>
      <p:ext uri="{BB962C8B-B14F-4D97-AF65-F5344CB8AC3E}">
        <p14:creationId xmlns:p14="http://schemas.microsoft.com/office/powerpoint/2010/main" val="19514633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ED7D31"/>
          </a:solidFill>
          <a:ln w="28575">
            <a:solidFill>
              <a:schemeClr val="accent2"/>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1201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1057215" y="1822570"/>
            <a:ext cx="101331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dirty="0">
                <a:latin typeface="Calibri" panose="020F0502020204030204"/>
              </a:rPr>
              <a:t>What numbers could the coloured dots represent on the number line? Justify each answer. </a:t>
            </a:r>
            <a:endParaRPr lang="en-US" sz="3200" dirty="0">
              <a:latin typeface="Calibri" panose="020F0502020204030204"/>
              <a:cs typeface="Calibri"/>
            </a:endParaRPr>
          </a:p>
        </p:txBody>
      </p:sp>
      <p:sp>
        <p:nvSpPr>
          <p:cNvPr id="2" name="TextBox 1">
            <a:extLst>
              <a:ext uri="{FF2B5EF4-FFF2-40B4-BE49-F238E27FC236}">
                <a16:creationId xmlns:a16="http://schemas.microsoft.com/office/drawing/2014/main" id="{E66CBC3D-8C36-45BA-8905-AF17F41E5AEB}"/>
              </a:ext>
            </a:extLst>
          </p:cNvPr>
          <p:cNvSpPr txBox="1"/>
          <p:nvPr/>
        </p:nvSpPr>
        <p:spPr>
          <a:xfrm>
            <a:off x="4187113" y="736812"/>
            <a:ext cx="53455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Placing Numbers</a:t>
            </a:r>
            <a:endParaRPr lang="en-US" sz="3600">
              <a:cs typeface="Calibri"/>
            </a:endParaRPr>
          </a:p>
        </p:txBody>
      </p:sp>
      <p:grpSp>
        <p:nvGrpSpPr>
          <p:cNvPr id="40" name="Group 39">
            <a:extLst>
              <a:ext uri="{FF2B5EF4-FFF2-40B4-BE49-F238E27FC236}">
                <a16:creationId xmlns:a16="http://schemas.microsoft.com/office/drawing/2014/main" id="{AACBADF2-F2C1-4D3E-96DD-16C30B1CCC0E}"/>
              </a:ext>
            </a:extLst>
          </p:cNvPr>
          <p:cNvGrpSpPr/>
          <p:nvPr/>
        </p:nvGrpSpPr>
        <p:grpSpPr>
          <a:xfrm>
            <a:off x="937404" y="3847918"/>
            <a:ext cx="9325154" cy="1703875"/>
            <a:chOff x="937404" y="3847918"/>
            <a:chExt cx="9325154" cy="1703875"/>
          </a:xfrm>
        </p:grpSpPr>
        <p:cxnSp>
          <p:nvCxnSpPr>
            <p:cNvPr id="5" name="Straight Arrow Connector 4">
              <a:extLst>
                <a:ext uri="{FF2B5EF4-FFF2-40B4-BE49-F238E27FC236}">
                  <a16:creationId xmlns:a16="http://schemas.microsoft.com/office/drawing/2014/main" id="{D3524F55-1C77-4C5C-AAA3-3576F6E0D56D}"/>
                </a:ext>
              </a:extLst>
            </p:cNvPr>
            <p:cNvCxnSpPr/>
            <p:nvPr/>
          </p:nvCxnSpPr>
          <p:spPr>
            <a:xfrm flipV="1">
              <a:off x="937404" y="4303144"/>
              <a:ext cx="9325154" cy="575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A200DFF-8141-4342-AA29-9EBAE6DC68C1}"/>
                </a:ext>
              </a:extLst>
            </p:cNvPr>
            <p:cNvCxnSpPr>
              <a:cxnSpLocks/>
            </p:cNvCxnSpPr>
            <p:nvPr/>
          </p:nvCxnSpPr>
          <p:spPr>
            <a:xfrm flipH="1">
              <a:off x="2575523" y="3847919"/>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F903D5-EB83-489A-9155-7D3F16087B92}"/>
                </a:ext>
              </a:extLst>
            </p:cNvPr>
            <p:cNvCxnSpPr>
              <a:cxnSpLocks/>
            </p:cNvCxnSpPr>
            <p:nvPr/>
          </p:nvCxnSpPr>
          <p:spPr>
            <a:xfrm flipH="1">
              <a:off x="9735447" y="3847920"/>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1546476-8AFB-44F8-AD0B-C06C025AD3C7}"/>
                </a:ext>
              </a:extLst>
            </p:cNvPr>
            <p:cNvCxnSpPr>
              <a:cxnSpLocks/>
            </p:cNvCxnSpPr>
            <p:nvPr/>
          </p:nvCxnSpPr>
          <p:spPr>
            <a:xfrm flipH="1">
              <a:off x="8599636" y="3847919"/>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B7314D4-7EB9-470F-AC6D-261F04990693}"/>
                </a:ext>
              </a:extLst>
            </p:cNvPr>
            <p:cNvCxnSpPr>
              <a:cxnSpLocks/>
            </p:cNvCxnSpPr>
            <p:nvPr/>
          </p:nvCxnSpPr>
          <p:spPr>
            <a:xfrm flipH="1">
              <a:off x="7348807" y="3847920"/>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EC3E01F-FE88-419E-9647-5EA296050AC2}"/>
                </a:ext>
              </a:extLst>
            </p:cNvPr>
            <p:cNvCxnSpPr>
              <a:cxnSpLocks/>
            </p:cNvCxnSpPr>
            <p:nvPr/>
          </p:nvCxnSpPr>
          <p:spPr>
            <a:xfrm flipH="1">
              <a:off x="3740089" y="3847919"/>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7A32F25-CE8C-47A6-B53C-1D844F6052F8}"/>
                </a:ext>
              </a:extLst>
            </p:cNvPr>
            <p:cNvCxnSpPr>
              <a:cxnSpLocks/>
            </p:cNvCxnSpPr>
            <p:nvPr/>
          </p:nvCxnSpPr>
          <p:spPr>
            <a:xfrm flipH="1">
              <a:off x="4947787" y="3847920"/>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80CD4F7-C722-4334-A97C-7CA43542E0BF}"/>
                </a:ext>
              </a:extLst>
            </p:cNvPr>
            <p:cNvCxnSpPr>
              <a:cxnSpLocks/>
            </p:cNvCxnSpPr>
            <p:nvPr/>
          </p:nvCxnSpPr>
          <p:spPr>
            <a:xfrm flipH="1">
              <a:off x="6198618" y="3847920"/>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5B5999B-6D6A-4F85-A393-C58ACA25179B}"/>
                </a:ext>
              </a:extLst>
            </p:cNvPr>
            <p:cNvCxnSpPr>
              <a:cxnSpLocks/>
            </p:cNvCxnSpPr>
            <p:nvPr/>
          </p:nvCxnSpPr>
          <p:spPr>
            <a:xfrm flipH="1">
              <a:off x="1396579" y="3847918"/>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F0899F-1F0F-4E66-AB3C-1ADAB7AE6F59}"/>
                </a:ext>
              </a:extLst>
            </p:cNvPr>
            <p:cNvSpPr txBox="1"/>
            <p:nvPr/>
          </p:nvSpPr>
          <p:spPr>
            <a:xfrm>
              <a:off x="2177811" y="4967018"/>
              <a:ext cx="1420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100</a:t>
              </a:r>
              <a:endParaRPr lang="en-US" sz="3200"/>
            </a:p>
          </p:txBody>
        </p:sp>
        <p:sp>
          <p:nvSpPr>
            <p:cNvPr id="20" name="TextBox 19">
              <a:extLst>
                <a:ext uri="{FF2B5EF4-FFF2-40B4-BE49-F238E27FC236}">
                  <a16:creationId xmlns:a16="http://schemas.microsoft.com/office/drawing/2014/main" id="{29FDA865-D135-400A-ACAF-24573027092A}"/>
                </a:ext>
              </a:extLst>
            </p:cNvPr>
            <p:cNvSpPr txBox="1"/>
            <p:nvPr/>
          </p:nvSpPr>
          <p:spPr>
            <a:xfrm>
              <a:off x="6965471" y="4967017"/>
              <a:ext cx="1420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500</a:t>
              </a:r>
              <a:endParaRPr lang="en-US" sz="3200"/>
            </a:p>
          </p:txBody>
        </p:sp>
        <p:sp>
          <p:nvSpPr>
            <p:cNvPr id="8" name="Oval 7">
              <a:extLst>
                <a:ext uri="{FF2B5EF4-FFF2-40B4-BE49-F238E27FC236}">
                  <a16:creationId xmlns:a16="http://schemas.microsoft.com/office/drawing/2014/main" id="{098EE2FF-9A0A-4C14-90A8-9775F4C5B7C9}"/>
                </a:ext>
              </a:extLst>
            </p:cNvPr>
            <p:cNvSpPr/>
            <p:nvPr/>
          </p:nvSpPr>
          <p:spPr>
            <a:xfrm>
              <a:off x="2760633" y="4147772"/>
              <a:ext cx="287796" cy="316576"/>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301CFC2-A061-4350-8A65-AB24AA19A828}"/>
                </a:ext>
              </a:extLst>
            </p:cNvPr>
            <p:cNvSpPr/>
            <p:nvPr/>
          </p:nvSpPr>
          <p:spPr>
            <a:xfrm>
              <a:off x="8827877" y="4148046"/>
              <a:ext cx="287547" cy="31630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ABB6498-EBE0-4060-A346-0584DEA2AEFF}"/>
                </a:ext>
              </a:extLst>
            </p:cNvPr>
            <p:cNvSpPr/>
            <p:nvPr/>
          </p:nvSpPr>
          <p:spPr>
            <a:xfrm>
              <a:off x="5679236" y="4148046"/>
              <a:ext cx="287547" cy="316302"/>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A524CBA-4CD5-47D2-BD51-B0D9394BAE87}"/>
                </a:ext>
              </a:extLst>
            </p:cNvPr>
            <p:cNvSpPr/>
            <p:nvPr/>
          </p:nvSpPr>
          <p:spPr>
            <a:xfrm>
              <a:off x="5247914" y="4162423"/>
              <a:ext cx="287547" cy="316302"/>
            </a:xfrm>
            <a:prstGeom prst="ellipse">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FFE06F65-5A30-47F8-B607-2B73020F3916}"/>
                </a:ext>
              </a:extLst>
            </p:cNvPr>
            <p:cNvSpPr/>
            <p:nvPr/>
          </p:nvSpPr>
          <p:spPr>
            <a:xfrm>
              <a:off x="7864595" y="4147772"/>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454730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1726015" y="1821619"/>
            <a:ext cx="18606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a:latin typeface="Calibri" panose="020F0502020204030204"/>
                <a:cs typeface="Calibri"/>
              </a:rPr>
              <a:t>_______</a:t>
            </a:r>
            <a:endParaRPr lang="en-US"/>
          </a:p>
          <a:p>
            <a:pPr>
              <a:defRPr/>
            </a:pPr>
            <a:endParaRPr lang="en-US" sz="3200">
              <a:latin typeface="Calibri" panose="020F0502020204030204"/>
              <a:cs typeface="Calibri"/>
            </a:endParaRPr>
          </a:p>
        </p:txBody>
      </p:sp>
      <p:sp>
        <p:nvSpPr>
          <p:cNvPr id="2" name="TextBox 1">
            <a:extLst>
              <a:ext uri="{FF2B5EF4-FFF2-40B4-BE49-F238E27FC236}">
                <a16:creationId xmlns:a16="http://schemas.microsoft.com/office/drawing/2014/main" id="{E66CBC3D-8C36-45BA-8905-AF17F41E5AEB}"/>
              </a:ext>
            </a:extLst>
          </p:cNvPr>
          <p:cNvSpPr txBox="1"/>
          <p:nvPr/>
        </p:nvSpPr>
        <p:spPr>
          <a:xfrm>
            <a:off x="4187113" y="736812"/>
            <a:ext cx="53455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Placing Numbers</a:t>
            </a:r>
            <a:endParaRPr lang="en-US" sz="3600">
              <a:cs typeface="Calibri"/>
            </a:endParaRPr>
          </a:p>
        </p:txBody>
      </p:sp>
      <p:sp>
        <p:nvSpPr>
          <p:cNvPr id="16" name="Oval 15">
            <a:extLst>
              <a:ext uri="{FF2B5EF4-FFF2-40B4-BE49-F238E27FC236}">
                <a16:creationId xmlns:a16="http://schemas.microsoft.com/office/drawing/2014/main" id="{C60B0548-9F4B-426E-ADF5-3A7F1E5DA651}"/>
              </a:ext>
            </a:extLst>
          </p:cNvPr>
          <p:cNvSpPr/>
          <p:nvPr/>
        </p:nvSpPr>
        <p:spPr>
          <a:xfrm>
            <a:off x="1064104" y="1818914"/>
            <a:ext cx="546339" cy="517585"/>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B21A854-6322-4763-BDBE-03FB9E612D5D}"/>
              </a:ext>
            </a:extLst>
          </p:cNvPr>
          <p:cNvSpPr/>
          <p:nvPr/>
        </p:nvSpPr>
        <p:spPr>
          <a:xfrm>
            <a:off x="8353425" y="1818914"/>
            <a:ext cx="546339" cy="517585"/>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3A6CCBE-EF70-43CD-8A92-6E83EEED83E0}"/>
              </a:ext>
            </a:extLst>
          </p:cNvPr>
          <p:cNvSpPr/>
          <p:nvPr/>
        </p:nvSpPr>
        <p:spPr>
          <a:xfrm>
            <a:off x="4672820" y="2767819"/>
            <a:ext cx="546339" cy="517585"/>
          </a:xfrm>
          <a:prstGeom prst="ellipse">
            <a:avLst/>
          </a:prstGeom>
          <a:solidFill>
            <a:srgbClr val="92030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34E00C5A-895E-4A5F-94B3-82467976E335}"/>
              </a:ext>
            </a:extLst>
          </p:cNvPr>
          <p:cNvSpPr/>
          <p:nvPr/>
        </p:nvSpPr>
        <p:spPr>
          <a:xfrm>
            <a:off x="4672821" y="1818914"/>
            <a:ext cx="546339" cy="517585"/>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F827CAC5-603B-4DBB-A2A7-186F682901AE}"/>
              </a:ext>
            </a:extLst>
          </p:cNvPr>
          <p:cNvSpPr/>
          <p:nvPr/>
        </p:nvSpPr>
        <p:spPr>
          <a:xfrm>
            <a:off x="1064103" y="2890391"/>
            <a:ext cx="546339" cy="517585"/>
          </a:xfrm>
          <a:prstGeom prst="ellipse">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70265384-B5A6-EA4D-BD5B-B16DF53B5C42}"/>
              </a:ext>
            </a:extLst>
          </p:cNvPr>
          <p:cNvGrpSpPr/>
          <p:nvPr/>
        </p:nvGrpSpPr>
        <p:grpSpPr>
          <a:xfrm>
            <a:off x="1308518" y="5037559"/>
            <a:ext cx="9325154" cy="1703875"/>
            <a:chOff x="937404" y="3847918"/>
            <a:chExt cx="9325154" cy="1703875"/>
          </a:xfrm>
        </p:grpSpPr>
        <p:cxnSp>
          <p:nvCxnSpPr>
            <p:cNvPr id="17" name="Straight Arrow Connector 16">
              <a:extLst>
                <a:ext uri="{FF2B5EF4-FFF2-40B4-BE49-F238E27FC236}">
                  <a16:creationId xmlns:a16="http://schemas.microsoft.com/office/drawing/2014/main" id="{DC28FED0-823A-D34C-B6E2-7ED13CC5C50C}"/>
                </a:ext>
              </a:extLst>
            </p:cNvPr>
            <p:cNvCxnSpPr/>
            <p:nvPr/>
          </p:nvCxnSpPr>
          <p:spPr>
            <a:xfrm flipV="1">
              <a:off x="937404" y="4303144"/>
              <a:ext cx="9325154" cy="575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CC515EF-3F64-CD4B-8DDB-5BAA82F5919E}"/>
                </a:ext>
              </a:extLst>
            </p:cNvPr>
            <p:cNvCxnSpPr>
              <a:cxnSpLocks/>
            </p:cNvCxnSpPr>
            <p:nvPr/>
          </p:nvCxnSpPr>
          <p:spPr>
            <a:xfrm flipH="1">
              <a:off x="2575523" y="3847919"/>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EB4972-7E3D-4043-ABDE-64DA4D7DE17B}"/>
                </a:ext>
              </a:extLst>
            </p:cNvPr>
            <p:cNvCxnSpPr>
              <a:cxnSpLocks/>
            </p:cNvCxnSpPr>
            <p:nvPr/>
          </p:nvCxnSpPr>
          <p:spPr>
            <a:xfrm flipH="1">
              <a:off x="9735447" y="3847920"/>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BCA8EC-9AAB-9240-94C4-2396BDE092D3}"/>
                </a:ext>
              </a:extLst>
            </p:cNvPr>
            <p:cNvCxnSpPr>
              <a:cxnSpLocks/>
            </p:cNvCxnSpPr>
            <p:nvPr/>
          </p:nvCxnSpPr>
          <p:spPr>
            <a:xfrm flipH="1">
              <a:off x="8599636" y="3847919"/>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DAE90D2-FCBA-1E4D-95BB-8FA0639E39A9}"/>
                </a:ext>
              </a:extLst>
            </p:cNvPr>
            <p:cNvCxnSpPr>
              <a:cxnSpLocks/>
            </p:cNvCxnSpPr>
            <p:nvPr/>
          </p:nvCxnSpPr>
          <p:spPr>
            <a:xfrm flipH="1">
              <a:off x="7348807" y="3847920"/>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33C1B91-3B00-4744-8CFA-56C62EEFE26C}"/>
                </a:ext>
              </a:extLst>
            </p:cNvPr>
            <p:cNvCxnSpPr>
              <a:cxnSpLocks/>
            </p:cNvCxnSpPr>
            <p:nvPr/>
          </p:nvCxnSpPr>
          <p:spPr>
            <a:xfrm flipH="1">
              <a:off x="3740089" y="3847919"/>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78F5CB5-4A17-4B4E-AC40-23D0F022DE00}"/>
                </a:ext>
              </a:extLst>
            </p:cNvPr>
            <p:cNvCxnSpPr>
              <a:cxnSpLocks/>
            </p:cNvCxnSpPr>
            <p:nvPr/>
          </p:nvCxnSpPr>
          <p:spPr>
            <a:xfrm flipH="1">
              <a:off x="4947787" y="3847920"/>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39D60B7-D57C-B546-9B1C-EFDC1EDF8F56}"/>
                </a:ext>
              </a:extLst>
            </p:cNvPr>
            <p:cNvCxnSpPr>
              <a:cxnSpLocks/>
            </p:cNvCxnSpPr>
            <p:nvPr/>
          </p:nvCxnSpPr>
          <p:spPr>
            <a:xfrm flipH="1">
              <a:off x="6198618" y="3847920"/>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AA53461-426A-634F-9198-BC4087698896}"/>
                </a:ext>
              </a:extLst>
            </p:cNvPr>
            <p:cNvCxnSpPr>
              <a:cxnSpLocks/>
            </p:cNvCxnSpPr>
            <p:nvPr/>
          </p:nvCxnSpPr>
          <p:spPr>
            <a:xfrm flipH="1">
              <a:off x="1396579" y="3847918"/>
              <a:ext cx="14377" cy="934527"/>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0820B35-808F-834E-9F61-2AE4AF530325}"/>
                </a:ext>
              </a:extLst>
            </p:cNvPr>
            <p:cNvSpPr txBox="1"/>
            <p:nvPr/>
          </p:nvSpPr>
          <p:spPr>
            <a:xfrm>
              <a:off x="2177811" y="4967018"/>
              <a:ext cx="1420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100</a:t>
              </a:r>
              <a:endParaRPr lang="en-US" sz="3200"/>
            </a:p>
          </p:txBody>
        </p:sp>
        <p:sp>
          <p:nvSpPr>
            <p:cNvPr id="35" name="TextBox 34">
              <a:extLst>
                <a:ext uri="{FF2B5EF4-FFF2-40B4-BE49-F238E27FC236}">
                  <a16:creationId xmlns:a16="http://schemas.microsoft.com/office/drawing/2014/main" id="{6D0C84B6-A0DF-164A-9C73-BD6216403701}"/>
                </a:ext>
              </a:extLst>
            </p:cNvPr>
            <p:cNvSpPr txBox="1"/>
            <p:nvPr/>
          </p:nvSpPr>
          <p:spPr>
            <a:xfrm>
              <a:off x="6965471" y="4967017"/>
              <a:ext cx="14204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500</a:t>
              </a:r>
              <a:endParaRPr lang="en-US" sz="3200"/>
            </a:p>
          </p:txBody>
        </p:sp>
        <p:sp>
          <p:nvSpPr>
            <p:cNvPr id="36" name="Oval 35">
              <a:extLst>
                <a:ext uri="{FF2B5EF4-FFF2-40B4-BE49-F238E27FC236}">
                  <a16:creationId xmlns:a16="http://schemas.microsoft.com/office/drawing/2014/main" id="{2609B5D9-48DD-664C-A5FE-1FF54B5AAEF3}"/>
                </a:ext>
              </a:extLst>
            </p:cNvPr>
            <p:cNvSpPr/>
            <p:nvPr/>
          </p:nvSpPr>
          <p:spPr>
            <a:xfrm>
              <a:off x="2760633" y="4147772"/>
              <a:ext cx="287796" cy="316576"/>
            </a:xfrm>
            <a:prstGeom prst="ellipse">
              <a:avLst/>
            </a:prstGeom>
            <a:solidFill>
              <a:srgbClr val="00B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403A2A53-2CE7-CE48-B8B2-8BC4C54A30AD}"/>
                </a:ext>
              </a:extLst>
            </p:cNvPr>
            <p:cNvSpPr/>
            <p:nvPr/>
          </p:nvSpPr>
          <p:spPr>
            <a:xfrm>
              <a:off x="8827877" y="4148046"/>
              <a:ext cx="287547" cy="31630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5566D48D-7B93-F948-A921-900B9D5E859D}"/>
                </a:ext>
              </a:extLst>
            </p:cNvPr>
            <p:cNvSpPr/>
            <p:nvPr/>
          </p:nvSpPr>
          <p:spPr>
            <a:xfrm>
              <a:off x="5679236" y="4148046"/>
              <a:ext cx="287547" cy="316302"/>
            </a:xfrm>
            <a:prstGeom prst="ellipse">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7C441355-C0E9-F546-99C0-66EAE5511637}"/>
                </a:ext>
              </a:extLst>
            </p:cNvPr>
            <p:cNvSpPr/>
            <p:nvPr/>
          </p:nvSpPr>
          <p:spPr>
            <a:xfrm>
              <a:off x="5247914" y="4162423"/>
              <a:ext cx="287547" cy="316302"/>
            </a:xfrm>
            <a:prstGeom prst="ellipse">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C7F9DAF-7D6C-3F44-8A43-FF2E55D86FED}"/>
                </a:ext>
              </a:extLst>
            </p:cNvPr>
            <p:cNvSpPr/>
            <p:nvPr/>
          </p:nvSpPr>
          <p:spPr>
            <a:xfrm>
              <a:off x="7864595" y="4147772"/>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xtBox 41">
            <a:extLst>
              <a:ext uri="{FF2B5EF4-FFF2-40B4-BE49-F238E27FC236}">
                <a16:creationId xmlns:a16="http://schemas.microsoft.com/office/drawing/2014/main" id="{928E7DAB-595B-8942-967B-2CF1EA9816FB}"/>
              </a:ext>
            </a:extLst>
          </p:cNvPr>
          <p:cNvSpPr txBox="1"/>
          <p:nvPr/>
        </p:nvSpPr>
        <p:spPr>
          <a:xfrm>
            <a:off x="1726015" y="2890391"/>
            <a:ext cx="18606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a:latin typeface="Calibri" panose="020F0502020204030204"/>
                <a:cs typeface="Calibri"/>
              </a:rPr>
              <a:t>_______</a:t>
            </a:r>
            <a:endParaRPr lang="en-US"/>
          </a:p>
          <a:p>
            <a:pPr>
              <a:defRPr/>
            </a:pPr>
            <a:endParaRPr lang="en-US" sz="3200">
              <a:latin typeface="Calibri" panose="020F0502020204030204"/>
              <a:cs typeface="Calibri"/>
            </a:endParaRPr>
          </a:p>
        </p:txBody>
      </p:sp>
      <p:sp>
        <p:nvSpPr>
          <p:cNvPr id="43" name="TextBox 42">
            <a:extLst>
              <a:ext uri="{FF2B5EF4-FFF2-40B4-BE49-F238E27FC236}">
                <a16:creationId xmlns:a16="http://schemas.microsoft.com/office/drawing/2014/main" id="{803B638E-0DA8-1841-AAED-2013938511FA}"/>
              </a:ext>
            </a:extLst>
          </p:cNvPr>
          <p:cNvSpPr txBox="1"/>
          <p:nvPr/>
        </p:nvSpPr>
        <p:spPr>
          <a:xfrm>
            <a:off x="5333278" y="2823717"/>
            <a:ext cx="18606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a:latin typeface="Calibri" panose="020F0502020204030204"/>
                <a:cs typeface="Calibri"/>
              </a:rPr>
              <a:t>_______</a:t>
            </a:r>
            <a:endParaRPr lang="en-US"/>
          </a:p>
          <a:p>
            <a:pPr>
              <a:defRPr/>
            </a:pPr>
            <a:endParaRPr lang="en-US" sz="3200">
              <a:latin typeface="Calibri" panose="020F0502020204030204"/>
              <a:cs typeface="Calibri"/>
            </a:endParaRPr>
          </a:p>
        </p:txBody>
      </p:sp>
      <p:sp>
        <p:nvSpPr>
          <p:cNvPr id="44" name="TextBox 43">
            <a:extLst>
              <a:ext uri="{FF2B5EF4-FFF2-40B4-BE49-F238E27FC236}">
                <a16:creationId xmlns:a16="http://schemas.microsoft.com/office/drawing/2014/main" id="{0691F022-3ABD-C94A-8609-53A59F78A6F8}"/>
              </a:ext>
            </a:extLst>
          </p:cNvPr>
          <p:cNvSpPr txBox="1"/>
          <p:nvPr/>
        </p:nvSpPr>
        <p:spPr>
          <a:xfrm>
            <a:off x="5340442" y="1833420"/>
            <a:ext cx="18606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a:latin typeface="Calibri" panose="020F0502020204030204"/>
                <a:cs typeface="Calibri"/>
              </a:rPr>
              <a:t>_______</a:t>
            </a:r>
            <a:endParaRPr lang="en-US"/>
          </a:p>
          <a:p>
            <a:pPr>
              <a:defRPr/>
            </a:pPr>
            <a:endParaRPr lang="en-US" sz="3200">
              <a:latin typeface="Calibri" panose="020F0502020204030204"/>
              <a:cs typeface="Calibri"/>
            </a:endParaRPr>
          </a:p>
        </p:txBody>
      </p:sp>
      <p:sp>
        <p:nvSpPr>
          <p:cNvPr id="45" name="TextBox 44">
            <a:extLst>
              <a:ext uri="{FF2B5EF4-FFF2-40B4-BE49-F238E27FC236}">
                <a16:creationId xmlns:a16="http://schemas.microsoft.com/office/drawing/2014/main" id="{ADEB5F9E-00E0-B44D-9E09-589E2B8D5935}"/>
              </a:ext>
            </a:extLst>
          </p:cNvPr>
          <p:cNvSpPr txBox="1"/>
          <p:nvPr/>
        </p:nvSpPr>
        <p:spPr>
          <a:xfrm>
            <a:off x="8947705" y="1813173"/>
            <a:ext cx="186066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a:latin typeface="Calibri" panose="020F0502020204030204"/>
                <a:cs typeface="Calibri"/>
              </a:rPr>
              <a:t>_______</a:t>
            </a:r>
            <a:endParaRPr lang="en-US"/>
          </a:p>
          <a:p>
            <a:pPr>
              <a:defRPr/>
            </a:pPr>
            <a:endParaRPr lang="en-US" sz="3200">
              <a:latin typeface="Calibri" panose="020F0502020204030204"/>
              <a:cs typeface="Calibri"/>
            </a:endParaRPr>
          </a:p>
        </p:txBody>
      </p:sp>
    </p:spTree>
    <p:extLst>
      <p:ext uri="{BB962C8B-B14F-4D97-AF65-F5344CB8AC3E}">
        <p14:creationId xmlns:p14="http://schemas.microsoft.com/office/powerpoint/2010/main" val="6845017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47600" y="2933901"/>
            <a:ext cx="2721527" cy="420564"/>
          </a:xfrm>
          <a:prstGeom prst="rect">
            <a:avLst/>
          </a:prstGeom>
          <a:solidFill>
            <a:schemeClr val="accent2"/>
          </a:solidFill>
          <a:ln w="28575">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4111168" y="2791376"/>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5" name="TextBox 4">
            <a:extLst>
              <a:ext uri="{FF2B5EF4-FFF2-40B4-BE49-F238E27FC236}">
                <a16:creationId xmlns:a16="http://schemas.microsoft.com/office/drawing/2014/main" id="{6914FA7B-90DC-43A4-B8BB-858ED06077C8}"/>
              </a:ext>
            </a:extLst>
          </p:cNvPr>
          <p:cNvSpPr txBox="1"/>
          <p:nvPr/>
        </p:nvSpPr>
        <p:spPr>
          <a:xfrm>
            <a:off x="5082935" y="3630822"/>
            <a:ext cx="2254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Calibri"/>
              </a:rPr>
              <a:t>End of this section</a:t>
            </a:r>
          </a:p>
        </p:txBody>
      </p:sp>
    </p:spTree>
    <p:extLst>
      <p:ext uri="{BB962C8B-B14F-4D97-AF65-F5344CB8AC3E}">
        <p14:creationId xmlns:p14="http://schemas.microsoft.com/office/powerpoint/2010/main" val="30534735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9" name="TextBox 8">
            <a:extLst>
              <a:ext uri="{FF2B5EF4-FFF2-40B4-BE49-F238E27FC236}">
                <a16:creationId xmlns:a16="http://schemas.microsoft.com/office/drawing/2014/main" id="{955324C7-D6AD-41FA-88DA-EB30092B4602}"/>
              </a:ext>
            </a:extLst>
          </p:cNvPr>
          <p:cNvSpPr txBox="1"/>
          <p:nvPr/>
        </p:nvSpPr>
        <p:spPr>
          <a:xfrm>
            <a:off x="482181" y="1344823"/>
            <a:ext cx="1111082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A game for 2 or more players</a:t>
            </a:r>
            <a:endParaRPr lang="en-GB" sz="2800">
              <a:cs typeface="Calibri"/>
            </a:endParaRPr>
          </a:p>
          <a:p>
            <a:r>
              <a:rPr lang="en-GB" sz="2800">
                <a:cs typeface="Calibri"/>
              </a:rPr>
              <a:t>Materials: 3 dice, paper/pencil</a:t>
            </a:r>
          </a:p>
          <a:p>
            <a:endParaRPr lang="en-GB" sz="2800">
              <a:cs typeface="Calibri"/>
            </a:endParaRPr>
          </a:p>
          <a:p>
            <a:r>
              <a:rPr lang="en-GB" sz="2800">
                <a:cs typeface="Calibri"/>
              </a:rPr>
              <a:t>Directions:</a:t>
            </a:r>
          </a:p>
          <a:p>
            <a:r>
              <a:rPr lang="en-GB" sz="2800">
                <a:cs typeface="Calibri"/>
              </a:rPr>
              <a:t>Each player should draw ten lines on the paper in a row (or use the gameboard on the next slide)</a:t>
            </a:r>
          </a:p>
          <a:p>
            <a:r>
              <a:rPr lang="en-GB" sz="2800">
                <a:cs typeface="Calibri"/>
              </a:rPr>
              <a:t>On your turn, roll the three dice and create a three-digit number. Place your number on one of the lines on your paper. On each subsequent turn, you must arrange the dice to create a number that will be able to be placed on your paper, so all your numbers will be in increasing order from left to right when you are finished.  </a:t>
            </a:r>
          </a:p>
          <a:p>
            <a:r>
              <a:rPr lang="en-GB" sz="2800">
                <a:cs typeface="Calibri"/>
              </a:rPr>
              <a:t>The first player to complete all ten numbers, wins! </a:t>
            </a:r>
          </a:p>
        </p:txBody>
      </p:sp>
      <p:sp>
        <p:nvSpPr>
          <p:cNvPr id="10" name="TextBox 9">
            <a:extLst>
              <a:ext uri="{FF2B5EF4-FFF2-40B4-BE49-F238E27FC236}">
                <a16:creationId xmlns:a16="http://schemas.microsoft.com/office/drawing/2014/main" id="{8EB90831-B4AF-4AA4-A937-2AA2476AC52E}"/>
              </a:ext>
            </a:extLst>
          </p:cNvPr>
          <p:cNvSpPr txBox="1"/>
          <p:nvPr/>
        </p:nvSpPr>
        <p:spPr>
          <a:xfrm>
            <a:off x="5527735" y="538792"/>
            <a:ext cx="38071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Roll and Order</a:t>
            </a:r>
            <a:endParaRPr lang="en-US" sz="3600">
              <a:cs typeface="Calibri"/>
            </a:endParaRPr>
          </a:p>
        </p:txBody>
      </p:sp>
      <p:pic>
        <p:nvPicPr>
          <p:cNvPr id="12" name="Picture 12" descr="A group of items on a table&#10;&#10;Description automatically generated">
            <a:extLst>
              <a:ext uri="{FF2B5EF4-FFF2-40B4-BE49-F238E27FC236}">
                <a16:creationId xmlns:a16="http://schemas.microsoft.com/office/drawing/2014/main" id="{3A3A27BF-9608-49FC-8D71-7C322134B80A}"/>
              </a:ext>
            </a:extLst>
          </p:cNvPr>
          <p:cNvPicPr>
            <a:picLocks noChangeAspect="1"/>
          </p:cNvPicPr>
          <p:nvPr/>
        </p:nvPicPr>
        <p:blipFill>
          <a:blip r:embed="rId3"/>
          <a:stretch>
            <a:fillRect/>
          </a:stretch>
        </p:blipFill>
        <p:spPr>
          <a:xfrm>
            <a:off x="9023230" y="781557"/>
            <a:ext cx="2153729" cy="2045603"/>
          </a:xfrm>
          <a:prstGeom prst="rect">
            <a:avLst/>
          </a:prstGeom>
        </p:spPr>
      </p:pic>
    </p:spTree>
    <p:extLst>
      <p:ext uri="{BB962C8B-B14F-4D97-AF65-F5344CB8AC3E}">
        <p14:creationId xmlns:p14="http://schemas.microsoft.com/office/powerpoint/2010/main" val="3322231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33764AFC-44B0-4F26-BAC7-A8340A335D08}"/>
              </a:ext>
            </a:extLst>
          </p:cNvPr>
          <p:cNvSpPr/>
          <p:nvPr/>
        </p:nvSpPr>
        <p:spPr>
          <a:xfrm rot="5400000">
            <a:off x="5423052" y="2468506"/>
            <a:ext cx="1250830" cy="3191772"/>
          </a:xfrm>
          <a:prstGeom prst="flowChartOffpage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7030A0"/>
          </a:solidFill>
          <a:ln w="28575">
            <a:solidFill>
              <a:schemeClr val="accent1">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411" y="42792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358" y="532788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37138" y="4331021"/>
            <a:ext cx="219663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972365" y="54509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259274" y="2866454"/>
            <a:ext cx="499187"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508175" y="2546533"/>
            <a:ext cx="2915605" cy="1323439"/>
          </a:xfrm>
          <a:prstGeom prst="rect">
            <a:avLst/>
          </a:prstGeom>
          <a:noFill/>
        </p:spPr>
        <p:txBody>
          <a:bodyPr wrap="square" lIns="91440" tIns="45720" rIns="91440" bIns="45720" rtlCol="0" anchor="ctr">
            <a:spAutoFit/>
          </a:bodyPr>
          <a:lstStyle/>
          <a:p>
            <a:pPr algn="ctr"/>
            <a:r>
              <a:rPr lang="en-US" sz="4000">
                <a:latin typeface="Bradley Hand"/>
              </a:rPr>
              <a:t>Choral Count </a:t>
            </a:r>
            <a:endParaRPr lang="en-US" sz="4000">
              <a:latin typeface="Bradley Hand" pitchFamily="2" charset="77"/>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798364" y="3555164"/>
            <a:ext cx="2915605" cy="1077218"/>
          </a:xfrm>
          <a:prstGeom prst="rect">
            <a:avLst/>
          </a:prstGeom>
          <a:noFill/>
        </p:spPr>
        <p:txBody>
          <a:bodyPr wrap="square" lIns="91440" tIns="45720" rIns="91440" bIns="45720" rtlCol="0" anchor="ctr">
            <a:spAutoFit/>
          </a:bodyPr>
          <a:lstStyle/>
          <a:p>
            <a:pPr algn="ctr"/>
            <a:r>
              <a:rPr lang="en-US" sz="3200">
                <a:solidFill>
                  <a:schemeClr val="bg1"/>
                </a:solidFill>
                <a:latin typeface="Marker Felt Thin"/>
              </a:rPr>
              <a:t>Number Lines in Disguise</a:t>
            </a:r>
            <a:endParaRPr lang="en-US" sz="3200">
              <a:solidFill>
                <a:schemeClr val="bg1"/>
              </a:solidFill>
              <a:cs typeface="Calibri"/>
            </a:endParaRPr>
          </a:p>
        </p:txBody>
      </p:sp>
      <p:sp>
        <p:nvSpPr>
          <p:cNvPr id="33" name="TextBox 32">
            <a:extLst>
              <a:ext uri="{FF2B5EF4-FFF2-40B4-BE49-F238E27FC236}">
                <a16:creationId xmlns:a16="http://schemas.microsoft.com/office/drawing/2014/main" id="{DB761D9B-3EA2-C844-AD60-A0B11CA4ADD8}"/>
              </a:ext>
            </a:extLst>
          </p:cNvPr>
          <p:cNvSpPr txBox="1"/>
          <p:nvPr/>
        </p:nvSpPr>
        <p:spPr>
          <a:xfrm>
            <a:off x="10217283" y="4899895"/>
            <a:ext cx="713228"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5" name="Round Diagonal Corner Rectangle 23">
            <a:extLst>
              <a:ext uri="{FF2B5EF4-FFF2-40B4-BE49-F238E27FC236}">
                <a16:creationId xmlns:a16="http://schemas.microsoft.com/office/drawing/2014/main" id="{CF1888E7-FA62-4C9F-B17D-CE4F36C59E6A}"/>
              </a:ext>
            </a:extLst>
          </p:cNvPr>
          <p:cNvSpPr/>
          <p:nvPr/>
        </p:nvSpPr>
        <p:spPr>
          <a:xfrm>
            <a:off x="0" y="171802"/>
            <a:ext cx="2940148"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1</a:t>
            </a:r>
          </a:p>
        </p:txBody>
      </p:sp>
      <p:pic>
        <p:nvPicPr>
          <p:cNvPr id="6" name="Picture 6" descr="A picture containing toy&#10;&#10;Description automatically generated">
            <a:extLst>
              <a:ext uri="{FF2B5EF4-FFF2-40B4-BE49-F238E27FC236}">
                <a16:creationId xmlns:a16="http://schemas.microsoft.com/office/drawing/2014/main" id="{17F3599E-1002-4DDD-B5C9-4D291DEAC431}"/>
              </a:ext>
            </a:extLst>
          </p:cNvPr>
          <p:cNvPicPr>
            <a:picLocks noChangeAspect="1"/>
          </p:cNvPicPr>
          <p:nvPr/>
        </p:nvPicPr>
        <p:blipFill>
          <a:blip r:embed="rId5"/>
          <a:stretch>
            <a:fillRect/>
          </a:stretch>
        </p:blipFill>
        <p:spPr>
          <a:xfrm rot="20040000">
            <a:off x="8772724" y="2322853"/>
            <a:ext cx="863600" cy="604896"/>
          </a:xfrm>
          <a:prstGeom prst="rect">
            <a:avLst/>
          </a:prstGeom>
        </p:spPr>
      </p:pic>
      <p:pic>
        <p:nvPicPr>
          <p:cNvPr id="7" name="Picture 10" descr="A picture containing stationary, implement, indoor, table&#10;&#10;Description automatically generated">
            <a:extLst>
              <a:ext uri="{FF2B5EF4-FFF2-40B4-BE49-F238E27FC236}">
                <a16:creationId xmlns:a16="http://schemas.microsoft.com/office/drawing/2014/main" id="{C232C332-E530-4747-BCEA-DDA1536A3A47}"/>
              </a:ext>
            </a:extLst>
          </p:cNvPr>
          <p:cNvPicPr>
            <a:picLocks noChangeAspect="1"/>
          </p:cNvPicPr>
          <p:nvPr/>
        </p:nvPicPr>
        <p:blipFill>
          <a:blip r:embed="rId6"/>
          <a:stretch>
            <a:fillRect/>
          </a:stretch>
        </p:blipFill>
        <p:spPr>
          <a:xfrm>
            <a:off x="8833578" y="3286930"/>
            <a:ext cx="730371" cy="664847"/>
          </a:xfrm>
          <a:prstGeom prst="rect">
            <a:avLst/>
          </a:prstGeom>
        </p:spPr>
      </p:pic>
      <p:sp>
        <p:nvSpPr>
          <p:cNvPr id="9" name="TextBox 8">
            <a:extLst>
              <a:ext uri="{FF2B5EF4-FFF2-40B4-BE49-F238E27FC236}">
                <a16:creationId xmlns:a16="http://schemas.microsoft.com/office/drawing/2014/main" id="{1605D7D7-521A-4EEB-B60C-37F31580CB8C}"/>
              </a:ext>
            </a:extLst>
          </p:cNvPr>
          <p:cNvSpPr txBox="1"/>
          <p:nvPr/>
        </p:nvSpPr>
        <p:spPr>
          <a:xfrm>
            <a:off x="9906906" y="2321668"/>
            <a:ext cx="1651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rPr>
              <a:t>Build It</a:t>
            </a:r>
            <a:endParaRPr lang="en-US" sz="2800">
              <a:solidFill>
                <a:schemeClr val="tx1">
                  <a:lumMod val="50000"/>
                  <a:lumOff val="50000"/>
                </a:schemeClr>
              </a:solidFill>
              <a:cs typeface="Calibri"/>
            </a:endParaRPr>
          </a:p>
        </p:txBody>
      </p:sp>
      <p:sp>
        <p:nvSpPr>
          <p:cNvPr id="10" name="TextBox 9">
            <a:extLst>
              <a:ext uri="{FF2B5EF4-FFF2-40B4-BE49-F238E27FC236}">
                <a16:creationId xmlns:a16="http://schemas.microsoft.com/office/drawing/2014/main" id="{E4DF585C-A856-4F91-AC50-B6EE6C269B7D}"/>
              </a:ext>
            </a:extLst>
          </p:cNvPr>
          <p:cNvSpPr txBox="1"/>
          <p:nvPr/>
        </p:nvSpPr>
        <p:spPr>
          <a:xfrm>
            <a:off x="9919606" y="3349706"/>
            <a:ext cx="162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rPr>
              <a:t>Draw It</a:t>
            </a:r>
            <a:endParaRPr lang="en-US" sz="2800">
              <a:solidFill>
                <a:schemeClr val="tx1">
                  <a:lumMod val="50000"/>
                  <a:lumOff val="50000"/>
                </a:schemeClr>
              </a:solidFill>
              <a:cs typeface="Calibri"/>
            </a:endParaRPr>
          </a:p>
        </p:txBody>
      </p:sp>
      <p:pic>
        <p:nvPicPr>
          <p:cNvPr id="13" name="Picture 13" descr="A fabric surface&#10;&#10;Description automatically generated">
            <a:extLst>
              <a:ext uri="{FF2B5EF4-FFF2-40B4-BE49-F238E27FC236}">
                <a16:creationId xmlns:a16="http://schemas.microsoft.com/office/drawing/2014/main" id="{2D4C2C0C-C23E-4294-B2CD-FD0DA41A6978}"/>
              </a:ext>
            </a:extLst>
          </p:cNvPr>
          <p:cNvPicPr>
            <a:picLocks noChangeAspect="1"/>
          </p:cNvPicPr>
          <p:nvPr/>
        </p:nvPicPr>
        <p:blipFill>
          <a:blip r:embed="rId7"/>
          <a:stretch>
            <a:fillRect/>
          </a:stretch>
        </p:blipFill>
        <p:spPr>
          <a:xfrm>
            <a:off x="936775" y="4063850"/>
            <a:ext cx="2238375" cy="2238375"/>
          </a:xfrm>
          <a:prstGeom prst="rect">
            <a:avLst/>
          </a:prstGeom>
        </p:spPr>
      </p:pic>
    </p:spTree>
    <p:extLst>
      <p:ext uri="{BB962C8B-B14F-4D97-AF65-F5344CB8AC3E}">
        <p14:creationId xmlns:p14="http://schemas.microsoft.com/office/powerpoint/2010/main" val="14632066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9" name="TextBox 8">
            <a:extLst>
              <a:ext uri="{FF2B5EF4-FFF2-40B4-BE49-F238E27FC236}">
                <a16:creationId xmlns:a16="http://schemas.microsoft.com/office/drawing/2014/main" id="{955324C7-D6AD-41FA-88DA-EB30092B4602}"/>
              </a:ext>
            </a:extLst>
          </p:cNvPr>
          <p:cNvSpPr txBox="1"/>
          <p:nvPr/>
        </p:nvSpPr>
        <p:spPr>
          <a:xfrm>
            <a:off x="482181" y="1344823"/>
            <a:ext cx="111108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cs typeface="Calibri"/>
            </a:endParaRPr>
          </a:p>
        </p:txBody>
      </p:sp>
      <p:sp>
        <p:nvSpPr>
          <p:cNvPr id="10" name="TextBox 9">
            <a:extLst>
              <a:ext uri="{FF2B5EF4-FFF2-40B4-BE49-F238E27FC236}">
                <a16:creationId xmlns:a16="http://schemas.microsoft.com/office/drawing/2014/main" id="{8EB90831-B4AF-4AA4-A937-2AA2476AC52E}"/>
              </a:ext>
            </a:extLst>
          </p:cNvPr>
          <p:cNvSpPr txBox="1"/>
          <p:nvPr/>
        </p:nvSpPr>
        <p:spPr>
          <a:xfrm>
            <a:off x="5527735" y="538792"/>
            <a:ext cx="38071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Roll and Order</a:t>
            </a:r>
            <a:endParaRPr lang="en-US" sz="3600">
              <a:cs typeface="Calibri"/>
            </a:endParaRPr>
          </a:p>
        </p:txBody>
      </p:sp>
      <p:pic>
        <p:nvPicPr>
          <p:cNvPr id="12" name="Picture 12" descr="A group of items on a table&#10;&#10;Description automatically generated">
            <a:extLst>
              <a:ext uri="{FF2B5EF4-FFF2-40B4-BE49-F238E27FC236}">
                <a16:creationId xmlns:a16="http://schemas.microsoft.com/office/drawing/2014/main" id="{3A3A27BF-9608-49FC-8D71-7C322134B80A}"/>
              </a:ext>
            </a:extLst>
          </p:cNvPr>
          <p:cNvPicPr>
            <a:picLocks noChangeAspect="1"/>
          </p:cNvPicPr>
          <p:nvPr/>
        </p:nvPicPr>
        <p:blipFill>
          <a:blip r:embed="rId3"/>
          <a:stretch>
            <a:fillRect/>
          </a:stretch>
        </p:blipFill>
        <p:spPr>
          <a:xfrm>
            <a:off x="8893834" y="752802"/>
            <a:ext cx="2153729" cy="2045603"/>
          </a:xfrm>
          <a:prstGeom prst="rect">
            <a:avLst/>
          </a:prstGeom>
        </p:spPr>
      </p:pic>
      <p:sp>
        <p:nvSpPr>
          <p:cNvPr id="8" name="TextBox 7">
            <a:extLst>
              <a:ext uri="{FF2B5EF4-FFF2-40B4-BE49-F238E27FC236}">
                <a16:creationId xmlns:a16="http://schemas.microsoft.com/office/drawing/2014/main" id="{3CBEE1F0-481D-4666-BE71-AA3DA83595BD}"/>
              </a:ext>
            </a:extLst>
          </p:cNvPr>
          <p:cNvSpPr txBox="1"/>
          <p:nvPr/>
        </p:nvSpPr>
        <p:spPr>
          <a:xfrm>
            <a:off x="696942" y="1458942"/>
            <a:ext cx="38071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Example of game...</a:t>
            </a:r>
          </a:p>
          <a:p>
            <a:endParaRPr lang="en-GB" sz="3600">
              <a:cs typeface="Calibri"/>
            </a:endParaRPr>
          </a:p>
          <a:p>
            <a:r>
              <a:rPr lang="en-GB" sz="2400">
                <a:cs typeface="Calibri"/>
              </a:rPr>
              <a:t>Roll 1) 4, 1, 2 – create 412</a:t>
            </a:r>
          </a:p>
          <a:p>
            <a:r>
              <a:rPr lang="en-GB" sz="2400">
                <a:cs typeface="Calibri"/>
              </a:rPr>
              <a:t>Roll 2) 3, 3, 6 – create 363</a:t>
            </a:r>
          </a:p>
          <a:p>
            <a:r>
              <a:rPr lang="en-GB" sz="2400">
                <a:cs typeface="Calibri"/>
              </a:rPr>
              <a:t>Roll 3) 6, 1 ,2 – create 126</a:t>
            </a:r>
          </a:p>
        </p:txBody>
      </p:sp>
      <p:sp>
        <p:nvSpPr>
          <p:cNvPr id="7" name="Rectangle 6">
            <a:extLst>
              <a:ext uri="{FF2B5EF4-FFF2-40B4-BE49-F238E27FC236}">
                <a16:creationId xmlns:a16="http://schemas.microsoft.com/office/drawing/2014/main" id="{0C105E47-E18E-48CB-8462-D6D61D6EAE48}"/>
              </a:ext>
            </a:extLst>
          </p:cNvPr>
          <p:cNvSpPr/>
          <p:nvPr/>
        </p:nvSpPr>
        <p:spPr>
          <a:xfrm>
            <a:off x="333555" y="4481423"/>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FB5DE96-C68C-410E-B47E-27DC94B92A04}"/>
              </a:ext>
            </a:extLst>
          </p:cNvPr>
          <p:cNvSpPr/>
          <p:nvPr/>
        </p:nvSpPr>
        <p:spPr>
          <a:xfrm>
            <a:off x="1570007" y="4481422"/>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B3B83AC-66B6-4A7D-8FD4-9711344BD85C}"/>
              </a:ext>
            </a:extLst>
          </p:cNvPr>
          <p:cNvSpPr/>
          <p:nvPr/>
        </p:nvSpPr>
        <p:spPr>
          <a:xfrm>
            <a:off x="2748950"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C959C46-EEE9-4456-AC21-39A906413612}"/>
              </a:ext>
            </a:extLst>
          </p:cNvPr>
          <p:cNvSpPr/>
          <p:nvPr/>
        </p:nvSpPr>
        <p:spPr>
          <a:xfrm>
            <a:off x="6314535"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E8C21EF-7906-4A11-8ED9-F20815151FAA}"/>
              </a:ext>
            </a:extLst>
          </p:cNvPr>
          <p:cNvSpPr/>
          <p:nvPr/>
        </p:nvSpPr>
        <p:spPr>
          <a:xfrm>
            <a:off x="5106836"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ea typeface="+mn-lt"/>
                <a:cs typeface="+mn-lt"/>
              </a:rPr>
              <a:t>363</a:t>
            </a:r>
            <a:endParaRPr lang="en-US"/>
          </a:p>
        </p:txBody>
      </p:sp>
      <p:sp>
        <p:nvSpPr>
          <p:cNvPr id="29" name="Rectangle 28">
            <a:extLst>
              <a:ext uri="{FF2B5EF4-FFF2-40B4-BE49-F238E27FC236}">
                <a16:creationId xmlns:a16="http://schemas.microsoft.com/office/drawing/2014/main" id="{A304D814-C1D5-4A76-98DE-21504AA10F6A}"/>
              </a:ext>
            </a:extLst>
          </p:cNvPr>
          <p:cNvSpPr/>
          <p:nvPr/>
        </p:nvSpPr>
        <p:spPr>
          <a:xfrm>
            <a:off x="7479101"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0E77798-1C1B-4544-A106-5A42B78D574F}"/>
              </a:ext>
            </a:extLst>
          </p:cNvPr>
          <p:cNvSpPr/>
          <p:nvPr/>
        </p:nvSpPr>
        <p:spPr>
          <a:xfrm>
            <a:off x="8629289"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F1D29E9-DE20-4BEE-817A-ED9BF1CEAB6C}"/>
              </a:ext>
            </a:extLst>
          </p:cNvPr>
          <p:cNvSpPr/>
          <p:nvPr/>
        </p:nvSpPr>
        <p:spPr>
          <a:xfrm>
            <a:off x="3884762"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ea typeface="+mn-lt"/>
                <a:cs typeface="+mn-lt"/>
              </a:rPr>
              <a:t>126</a:t>
            </a:r>
          </a:p>
          <a:p>
            <a:pPr algn="ctr"/>
            <a:endParaRPr lang="en-GB">
              <a:cs typeface="Calibri"/>
            </a:endParaRPr>
          </a:p>
        </p:txBody>
      </p:sp>
      <p:sp>
        <p:nvSpPr>
          <p:cNvPr id="32" name="Rectangle 31">
            <a:extLst>
              <a:ext uri="{FF2B5EF4-FFF2-40B4-BE49-F238E27FC236}">
                <a16:creationId xmlns:a16="http://schemas.microsoft.com/office/drawing/2014/main" id="{AB35F461-F058-47BB-9CBF-DEA1FBB82073}"/>
              </a:ext>
            </a:extLst>
          </p:cNvPr>
          <p:cNvSpPr/>
          <p:nvPr/>
        </p:nvSpPr>
        <p:spPr>
          <a:xfrm>
            <a:off x="9836987" y="4481420"/>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6BC4902-DB71-46B7-942B-02146FA18430}"/>
              </a:ext>
            </a:extLst>
          </p:cNvPr>
          <p:cNvSpPr/>
          <p:nvPr/>
        </p:nvSpPr>
        <p:spPr>
          <a:xfrm>
            <a:off x="11001553" y="4481420"/>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E4A49E0-4E70-4CBD-8438-BAEE19E0CE05}"/>
              </a:ext>
            </a:extLst>
          </p:cNvPr>
          <p:cNvSpPr txBox="1"/>
          <p:nvPr/>
        </p:nvSpPr>
        <p:spPr>
          <a:xfrm>
            <a:off x="1574859" y="4651615"/>
            <a:ext cx="9460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126</a:t>
            </a:r>
            <a:endParaRPr lang="en-US" sz="3200"/>
          </a:p>
        </p:txBody>
      </p:sp>
      <p:sp>
        <p:nvSpPr>
          <p:cNvPr id="34" name="TextBox 33">
            <a:extLst>
              <a:ext uri="{FF2B5EF4-FFF2-40B4-BE49-F238E27FC236}">
                <a16:creationId xmlns:a16="http://schemas.microsoft.com/office/drawing/2014/main" id="{9EC1EB6B-AECC-4BC0-B9E2-A87F2ECBA910}"/>
              </a:ext>
            </a:extLst>
          </p:cNvPr>
          <p:cNvSpPr txBox="1"/>
          <p:nvPr/>
        </p:nvSpPr>
        <p:spPr>
          <a:xfrm>
            <a:off x="3947123" y="4651614"/>
            <a:ext cx="9460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363</a:t>
            </a:r>
            <a:endParaRPr lang="en-US" sz="3200"/>
          </a:p>
        </p:txBody>
      </p:sp>
      <p:sp>
        <p:nvSpPr>
          <p:cNvPr id="35" name="TextBox 34">
            <a:extLst>
              <a:ext uri="{FF2B5EF4-FFF2-40B4-BE49-F238E27FC236}">
                <a16:creationId xmlns:a16="http://schemas.microsoft.com/office/drawing/2014/main" id="{838B888C-49D4-4BB2-A1D9-103D408AB22D}"/>
              </a:ext>
            </a:extLst>
          </p:cNvPr>
          <p:cNvSpPr txBox="1"/>
          <p:nvPr/>
        </p:nvSpPr>
        <p:spPr>
          <a:xfrm>
            <a:off x="5111689" y="4651615"/>
            <a:ext cx="9460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a:t>412</a:t>
            </a:r>
            <a:endParaRPr lang="en-US"/>
          </a:p>
        </p:txBody>
      </p:sp>
    </p:spTree>
    <p:extLst>
      <p:ext uri="{BB962C8B-B14F-4D97-AF65-F5344CB8AC3E}">
        <p14:creationId xmlns:p14="http://schemas.microsoft.com/office/powerpoint/2010/main" val="38087093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9" name="TextBox 8">
            <a:extLst>
              <a:ext uri="{FF2B5EF4-FFF2-40B4-BE49-F238E27FC236}">
                <a16:creationId xmlns:a16="http://schemas.microsoft.com/office/drawing/2014/main" id="{955324C7-D6AD-41FA-88DA-EB30092B4602}"/>
              </a:ext>
            </a:extLst>
          </p:cNvPr>
          <p:cNvSpPr txBox="1"/>
          <p:nvPr/>
        </p:nvSpPr>
        <p:spPr>
          <a:xfrm>
            <a:off x="482181" y="1344823"/>
            <a:ext cx="1111082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Roll 1) _______                  Roll 6) _______</a:t>
            </a:r>
          </a:p>
          <a:p>
            <a:r>
              <a:rPr lang="en-GB" sz="2800">
                <a:cs typeface="Calibri"/>
              </a:rPr>
              <a:t>Roll 2) _______                  Roll 7) _______</a:t>
            </a:r>
          </a:p>
          <a:p>
            <a:r>
              <a:rPr lang="en-GB" sz="2800">
                <a:cs typeface="Calibri"/>
              </a:rPr>
              <a:t>Roll 3) _______                  Roll 8) _______</a:t>
            </a:r>
          </a:p>
          <a:p>
            <a:r>
              <a:rPr lang="en-GB" sz="2800">
                <a:cs typeface="Calibri"/>
              </a:rPr>
              <a:t>Roll 4) _______                  Roll 9) _______</a:t>
            </a:r>
          </a:p>
          <a:p>
            <a:r>
              <a:rPr lang="en-GB" sz="2800">
                <a:cs typeface="Calibri"/>
              </a:rPr>
              <a:t>Roll 5) _______                  Roll 10) _______</a:t>
            </a:r>
          </a:p>
        </p:txBody>
      </p:sp>
      <p:sp>
        <p:nvSpPr>
          <p:cNvPr id="10" name="TextBox 9">
            <a:extLst>
              <a:ext uri="{FF2B5EF4-FFF2-40B4-BE49-F238E27FC236}">
                <a16:creationId xmlns:a16="http://schemas.microsoft.com/office/drawing/2014/main" id="{8EB90831-B4AF-4AA4-A937-2AA2476AC52E}"/>
              </a:ext>
            </a:extLst>
          </p:cNvPr>
          <p:cNvSpPr txBox="1"/>
          <p:nvPr/>
        </p:nvSpPr>
        <p:spPr>
          <a:xfrm>
            <a:off x="5527735" y="538792"/>
            <a:ext cx="38071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Roll and Order</a:t>
            </a:r>
            <a:endParaRPr lang="en-US" sz="3600">
              <a:cs typeface="Calibri"/>
            </a:endParaRPr>
          </a:p>
        </p:txBody>
      </p:sp>
      <p:pic>
        <p:nvPicPr>
          <p:cNvPr id="12" name="Picture 12" descr="A group of items on a table&#10;&#10;Description automatically generated">
            <a:extLst>
              <a:ext uri="{FF2B5EF4-FFF2-40B4-BE49-F238E27FC236}">
                <a16:creationId xmlns:a16="http://schemas.microsoft.com/office/drawing/2014/main" id="{3A3A27BF-9608-49FC-8D71-7C322134B80A}"/>
              </a:ext>
            </a:extLst>
          </p:cNvPr>
          <p:cNvPicPr>
            <a:picLocks noChangeAspect="1"/>
          </p:cNvPicPr>
          <p:nvPr/>
        </p:nvPicPr>
        <p:blipFill>
          <a:blip r:embed="rId3"/>
          <a:stretch>
            <a:fillRect/>
          </a:stretch>
        </p:blipFill>
        <p:spPr>
          <a:xfrm>
            <a:off x="10130287" y="436500"/>
            <a:ext cx="1276711" cy="1226094"/>
          </a:xfrm>
          <a:prstGeom prst="rect">
            <a:avLst/>
          </a:prstGeom>
        </p:spPr>
      </p:pic>
      <p:sp>
        <p:nvSpPr>
          <p:cNvPr id="7" name="Rectangle 6">
            <a:extLst>
              <a:ext uri="{FF2B5EF4-FFF2-40B4-BE49-F238E27FC236}">
                <a16:creationId xmlns:a16="http://schemas.microsoft.com/office/drawing/2014/main" id="{0C105E47-E18E-48CB-8462-D6D61D6EAE48}"/>
              </a:ext>
            </a:extLst>
          </p:cNvPr>
          <p:cNvSpPr/>
          <p:nvPr/>
        </p:nvSpPr>
        <p:spPr>
          <a:xfrm>
            <a:off x="333555" y="4481423"/>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FB5DE96-C68C-410E-B47E-27DC94B92A04}"/>
              </a:ext>
            </a:extLst>
          </p:cNvPr>
          <p:cNvSpPr/>
          <p:nvPr/>
        </p:nvSpPr>
        <p:spPr>
          <a:xfrm>
            <a:off x="1570007" y="4481422"/>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B3B83AC-66B6-4A7D-8FD4-9711344BD85C}"/>
              </a:ext>
            </a:extLst>
          </p:cNvPr>
          <p:cNvSpPr/>
          <p:nvPr/>
        </p:nvSpPr>
        <p:spPr>
          <a:xfrm>
            <a:off x="2748950"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C959C46-EEE9-4456-AC21-39A906413612}"/>
              </a:ext>
            </a:extLst>
          </p:cNvPr>
          <p:cNvSpPr/>
          <p:nvPr/>
        </p:nvSpPr>
        <p:spPr>
          <a:xfrm>
            <a:off x="6314535"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E8C21EF-7906-4A11-8ED9-F20815151FAA}"/>
              </a:ext>
            </a:extLst>
          </p:cNvPr>
          <p:cNvSpPr/>
          <p:nvPr/>
        </p:nvSpPr>
        <p:spPr>
          <a:xfrm>
            <a:off x="5106836"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ea typeface="+mn-lt"/>
                <a:cs typeface="+mn-lt"/>
              </a:rPr>
              <a:t>363</a:t>
            </a:r>
            <a:endParaRPr lang="en-US"/>
          </a:p>
        </p:txBody>
      </p:sp>
      <p:sp>
        <p:nvSpPr>
          <p:cNvPr id="29" name="Rectangle 28">
            <a:extLst>
              <a:ext uri="{FF2B5EF4-FFF2-40B4-BE49-F238E27FC236}">
                <a16:creationId xmlns:a16="http://schemas.microsoft.com/office/drawing/2014/main" id="{A304D814-C1D5-4A76-98DE-21504AA10F6A}"/>
              </a:ext>
            </a:extLst>
          </p:cNvPr>
          <p:cNvSpPr/>
          <p:nvPr/>
        </p:nvSpPr>
        <p:spPr>
          <a:xfrm>
            <a:off x="7479101"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0E77798-1C1B-4544-A106-5A42B78D574F}"/>
              </a:ext>
            </a:extLst>
          </p:cNvPr>
          <p:cNvSpPr/>
          <p:nvPr/>
        </p:nvSpPr>
        <p:spPr>
          <a:xfrm>
            <a:off x="8629289"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F1D29E9-DE20-4BEE-817A-ED9BF1CEAB6C}"/>
              </a:ext>
            </a:extLst>
          </p:cNvPr>
          <p:cNvSpPr/>
          <p:nvPr/>
        </p:nvSpPr>
        <p:spPr>
          <a:xfrm>
            <a:off x="3942271" y="4481421"/>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a:ea typeface="+mn-lt"/>
                <a:cs typeface="+mn-lt"/>
              </a:rPr>
              <a:t>126</a:t>
            </a:r>
          </a:p>
          <a:p>
            <a:pPr algn="ctr"/>
            <a:endParaRPr lang="en-GB">
              <a:cs typeface="Calibri"/>
            </a:endParaRPr>
          </a:p>
        </p:txBody>
      </p:sp>
      <p:sp>
        <p:nvSpPr>
          <p:cNvPr id="32" name="Rectangle 31">
            <a:extLst>
              <a:ext uri="{FF2B5EF4-FFF2-40B4-BE49-F238E27FC236}">
                <a16:creationId xmlns:a16="http://schemas.microsoft.com/office/drawing/2014/main" id="{AB35F461-F058-47BB-9CBF-DEA1FBB82073}"/>
              </a:ext>
            </a:extLst>
          </p:cNvPr>
          <p:cNvSpPr/>
          <p:nvPr/>
        </p:nvSpPr>
        <p:spPr>
          <a:xfrm>
            <a:off x="9836987" y="4481420"/>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6BC4902-DB71-46B7-942B-02146FA18430}"/>
              </a:ext>
            </a:extLst>
          </p:cNvPr>
          <p:cNvSpPr/>
          <p:nvPr/>
        </p:nvSpPr>
        <p:spPr>
          <a:xfrm>
            <a:off x="11001553" y="4481420"/>
            <a:ext cx="920150" cy="9201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E4A49E0-4E70-4CBD-8438-BAEE19E0CE05}"/>
              </a:ext>
            </a:extLst>
          </p:cNvPr>
          <p:cNvSpPr txBox="1"/>
          <p:nvPr/>
        </p:nvSpPr>
        <p:spPr>
          <a:xfrm>
            <a:off x="1574859" y="4651615"/>
            <a:ext cx="9460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3200">
              <a:cs typeface="Calibri"/>
            </a:endParaRPr>
          </a:p>
        </p:txBody>
      </p:sp>
      <p:sp>
        <p:nvSpPr>
          <p:cNvPr id="34" name="TextBox 33">
            <a:extLst>
              <a:ext uri="{FF2B5EF4-FFF2-40B4-BE49-F238E27FC236}">
                <a16:creationId xmlns:a16="http://schemas.microsoft.com/office/drawing/2014/main" id="{9EC1EB6B-AECC-4BC0-B9E2-A87F2ECBA910}"/>
              </a:ext>
            </a:extLst>
          </p:cNvPr>
          <p:cNvSpPr txBox="1"/>
          <p:nvPr/>
        </p:nvSpPr>
        <p:spPr>
          <a:xfrm>
            <a:off x="3947123" y="4651614"/>
            <a:ext cx="9460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3200">
              <a:cs typeface="Calibri"/>
            </a:endParaRPr>
          </a:p>
        </p:txBody>
      </p:sp>
      <p:sp>
        <p:nvSpPr>
          <p:cNvPr id="35" name="TextBox 34">
            <a:extLst>
              <a:ext uri="{FF2B5EF4-FFF2-40B4-BE49-F238E27FC236}">
                <a16:creationId xmlns:a16="http://schemas.microsoft.com/office/drawing/2014/main" id="{838B888C-49D4-4BB2-A1D9-103D408AB22D}"/>
              </a:ext>
            </a:extLst>
          </p:cNvPr>
          <p:cNvSpPr txBox="1"/>
          <p:nvPr/>
        </p:nvSpPr>
        <p:spPr>
          <a:xfrm>
            <a:off x="5111689" y="4651615"/>
            <a:ext cx="9460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3200">
              <a:cs typeface="Calibri"/>
            </a:endParaRPr>
          </a:p>
        </p:txBody>
      </p:sp>
    </p:spTree>
    <p:extLst>
      <p:ext uri="{BB962C8B-B14F-4D97-AF65-F5344CB8AC3E}">
        <p14:creationId xmlns:p14="http://schemas.microsoft.com/office/powerpoint/2010/main" val="37592194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49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Flowchart: Off-page Connector 24">
            <a:extLst>
              <a:ext uri="{FF2B5EF4-FFF2-40B4-BE49-F238E27FC236}">
                <a16:creationId xmlns:a16="http://schemas.microsoft.com/office/drawing/2014/main" id="{D7DCB530-229C-43EB-BF1D-9C915DA3E250}"/>
              </a:ext>
            </a:extLst>
          </p:cNvPr>
          <p:cNvSpPr/>
          <p:nvPr/>
        </p:nvSpPr>
        <p:spPr>
          <a:xfrm rot="5400000">
            <a:off x="5538070" y="1936544"/>
            <a:ext cx="1250830" cy="3191772"/>
          </a:xfrm>
          <a:prstGeom prst="flowChartOffpage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247" y="2700816"/>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 Diagonal Corner Rectangle 23">
            <a:extLst>
              <a:ext uri="{FF2B5EF4-FFF2-40B4-BE49-F238E27FC236}">
                <a16:creationId xmlns:a16="http://schemas.microsoft.com/office/drawing/2014/main" id="{F50EAA7C-399D-824D-BF84-A8D7C4CA9023}"/>
              </a:ext>
            </a:extLst>
          </p:cNvPr>
          <p:cNvSpPr/>
          <p:nvPr/>
        </p:nvSpPr>
        <p:spPr>
          <a:xfrm>
            <a:off x="8466" y="169329"/>
            <a:ext cx="2846000" cy="779773"/>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6</a:t>
            </a:r>
          </a:p>
        </p:txBody>
      </p:sp>
      <p:sp>
        <p:nvSpPr>
          <p:cNvPr id="19" name="Rectangle 18">
            <a:extLst>
              <a:ext uri="{FF2B5EF4-FFF2-40B4-BE49-F238E27FC236}">
                <a16:creationId xmlns:a16="http://schemas.microsoft.com/office/drawing/2014/main" id="{9171311C-B1E6-8540-A0A5-92BE7AD0BFA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3" name="Rectangle 22">
            <a:extLst>
              <a:ext uri="{FF2B5EF4-FFF2-40B4-BE49-F238E27FC236}">
                <a16:creationId xmlns:a16="http://schemas.microsoft.com/office/drawing/2014/main" id="{A6791C5D-A6F7-1849-A4DC-5A98ACA6B945}"/>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6" name="Rectangle 25">
            <a:extLst>
              <a:ext uri="{FF2B5EF4-FFF2-40B4-BE49-F238E27FC236}">
                <a16:creationId xmlns:a16="http://schemas.microsoft.com/office/drawing/2014/main" id="{EE66E293-EB61-F441-A847-23A16BAFAD9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18">
            <a:extLst>
              <a:ext uri="{FF2B5EF4-FFF2-40B4-BE49-F238E27FC236}">
                <a16:creationId xmlns:a16="http://schemas.microsoft.com/office/drawing/2014/main" id="{2BDE5187-6C23-4555-ABAB-C14237470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7849" y="5083469"/>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9EDEC1-80CC-48F8-AB49-9D6C6E055090}"/>
              </a:ext>
            </a:extLst>
          </p:cNvPr>
          <p:cNvSpPr txBox="1"/>
          <p:nvPr/>
        </p:nvSpPr>
        <p:spPr>
          <a:xfrm>
            <a:off x="9756475" y="2697192"/>
            <a:ext cx="1751163"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bg2">
                    <a:lumMod val="25000"/>
                  </a:schemeClr>
                </a:solidFill>
                <a:cs typeface="Calibri"/>
              </a:rPr>
              <a:t>Write It,</a:t>
            </a:r>
          </a:p>
          <a:p>
            <a:endParaRPr lang="en-US" sz="2600">
              <a:solidFill>
                <a:schemeClr val="bg2">
                  <a:lumMod val="25000"/>
                </a:schemeClr>
              </a:solidFill>
              <a:cs typeface="Calibri"/>
            </a:endParaRPr>
          </a:p>
          <a:p>
            <a:endParaRPr lang="en-US" sz="2600">
              <a:solidFill>
                <a:schemeClr val="bg2">
                  <a:lumMod val="25000"/>
                </a:schemeClr>
              </a:solidFill>
              <a:cs typeface="Calibri"/>
            </a:endParaRPr>
          </a:p>
          <a:p>
            <a:r>
              <a:rPr lang="en-US" sz="2600">
                <a:solidFill>
                  <a:schemeClr val="bg2">
                    <a:lumMod val="25000"/>
                  </a:schemeClr>
                </a:solidFill>
                <a:cs typeface="Calibri"/>
              </a:rPr>
              <a:t>and</a:t>
            </a:r>
          </a:p>
          <a:p>
            <a:endParaRPr lang="en-US" sz="2600">
              <a:solidFill>
                <a:schemeClr val="bg2">
                  <a:lumMod val="25000"/>
                </a:schemeClr>
              </a:solidFill>
              <a:cs typeface="Calibri"/>
            </a:endParaRPr>
          </a:p>
          <a:p>
            <a:endParaRPr lang="en-US" sz="2600">
              <a:solidFill>
                <a:schemeClr val="bg2">
                  <a:lumMod val="25000"/>
                </a:schemeClr>
              </a:solidFill>
              <a:cs typeface="Calibri"/>
            </a:endParaRPr>
          </a:p>
          <a:p>
            <a:r>
              <a:rPr lang="en-US" sz="2600">
                <a:solidFill>
                  <a:schemeClr val="bg2">
                    <a:lumMod val="25000"/>
                  </a:schemeClr>
                </a:solidFill>
                <a:cs typeface="Calibri"/>
              </a:rPr>
              <a:t>Record It</a:t>
            </a:r>
          </a:p>
        </p:txBody>
      </p:sp>
      <p:sp>
        <p:nvSpPr>
          <p:cNvPr id="9" name="TextBox 8">
            <a:extLst>
              <a:ext uri="{FF2B5EF4-FFF2-40B4-BE49-F238E27FC236}">
                <a16:creationId xmlns:a16="http://schemas.microsoft.com/office/drawing/2014/main" id="{279DD650-F250-40D3-AB26-C4EC77EEECD5}"/>
              </a:ext>
            </a:extLst>
          </p:cNvPr>
          <p:cNvSpPr txBox="1"/>
          <p:nvPr/>
        </p:nvSpPr>
        <p:spPr>
          <a:xfrm>
            <a:off x="698740" y="2165230"/>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bg2">
                    <a:lumMod val="25000"/>
                  </a:schemeClr>
                </a:solidFill>
                <a:latin typeface="Bradley Hand"/>
              </a:rPr>
              <a:t>Choral </a:t>
            </a:r>
            <a:endParaRPr lang="en-US" sz="4000">
              <a:solidFill>
                <a:schemeClr val="bg2">
                  <a:lumMod val="25000"/>
                </a:schemeClr>
              </a:solidFill>
              <a:latin typeface="Calibri" panose="020F0502020204030204"/>
              <a:cs typeface="Calibri"/>
            </a:endParaRPr>
          </a:p>
          <a:p>
            <a:pPr algn="ctr"/>
            <a:r>
              <a:rPr lang="en-US" sz="4000">
                <a:solidFill>
                  <a:schemeClr val="bg2">
                    <a:lumMod val="25000"/>
                  </a:schemeClr>
                </a:solidFill>
                <a:latin typeface="Bradley Hand"/>
              </a:rPr>
              <a:t>Count in a Circle​</a:t>
            </a:r>
            <a:endParaRPr lang="en-US" sz="4000">
              <a:solidFill>
                <a:schemeClr val="bg2">
                  <a:lumMod val="25000"/>
                </a:schemeClr>
              </a:solidFill>
              <a:cs typeface="Calibri"/>
            </a:endParaRPr>
          </a:p>
        </p:txBody>
      </p:sp>
      <p:pic>
        <p:nvPicPr>
          <p:cNvPr id="11" name="Picture 11" descr="A picture containing chart&#10;&#10;Description automatically generated">
            <a:extLst>
              <a:ext uri="{FF2B5EF4-FFF2-40B4-BE49-F238E27FC236}">
                <a16:creationId xmlns:a16="http://schemas.microsoft.com/office/drawing/2014/main" id="{0914F5C0-217F-4B94-8ABF-5EE5F2498D9E}"/>
              </a:ext>
            </a:extLst>
          </p:cNvPr>
          <p:cNvPicPr>
            <a:picLocks noChangeAspect="1"/>
          </p:cNvPicPr>
          <p:nvPr/>
        </p:nvPicPr>
        <p:blipFill>
          <a:blip r:embed="rId5"/>
          <a:stretch>
            <a:fillRect/>
          </a:stretch>
        </p:blipFill>
        <p:spPr>
          <a:xfrm>
            <a:off x="828137" y="4148392"/>
            <a:ext cx="2484408" cy="2213065"/>
          </a:xfrm>
          <a:prstGeom prst="rect">
            <a:avLst/>
          </a:prstGeom>
        </p:spPr>
      </p:pic>
      <p:sp>
        <p:nvSpPr>
          <p:cNvPr id="4" name="TextBox 3">
            <a:extLst>
              <a:ext uri="{FF2B5EF4-FFF2-40B4-BE49-F238E27FC236}">
                <a16:creationId xmlns:a16="http://schemas.microsoft.com/office/drawing/2014/main" id="{D824A672-D7BC-451B-8EF1-154C6F538672}"/>
              </a:ext>
            </a:extLst>
          </p:cNvPr>
          <p:cNvSpPr txBox="1"/>
          <p:nvPr/>
        </p:nvSpPr>
        <p:spPr>
          <a:xfrm>
            <a:off x="4954438" y="3128513"/>
            <a:ext cx="288697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cs typeface="Calibri"/>
              </a:rPr>
              <a:t>Chicken and  Pigs, Heads and Feet</a:t>
            </a:r>
          </a:p>
        </p:txBody>
      </p:sp>
      <p:pic>
        <p:nvPicPr>
          <p:cNvPr id="7" name="Picture 7" descr="A picture containing room&#10;&#10;Description automatically generated">
            <a:extLst>
              <a:ext uri="{FF2B5EF4-FFF2-40B4-BE49-F238E27FC236}">
                <a16:creationId xmlns:a16="http://schemas.microsoft.com/office/drawing/2014/main" id="{FD4A6FDF-C26D-4996-9C79-D347B7E275C6}"/>
              </a:ext>
            </a:extLst>
          </p:cNvPr>
          <p:cNvPicPr>
            <a:picLocks noChangeAspect="1"/>
          </p:cNvPicPr>
          <p:nvPr/>
        </p:nvPicPr>
        <p:blipFill>
          <a:blip r:embed="rId6"/>
          <a:stretch>
            <a:fillRect/>
          </a:stretch>
        </p:blipFill>
        <p:spPr>
          <a:xfrm>
            <a:off x="6018362" y="5056899"/>
            <a:ext cx="1751163" cy="1301823"/>
          </a:xfrm>
          <a:prstGeom prst="rect">
            <a:avLst/>
          </a:prstGeom>
        </p:spPr>
      </p:pic>
      <p:pic>
        <p:nvPicPr>
          <p:cNvPr id="8" name="Picture 9" descr="A picture containing room&#10;&#10;Description automatically generated">
            <a:extLst>
              <a:ext uri="{FF2B5EF4-FFF2-40B4-BE49-F238E27FC236}">
                <a16:creationId xmlns:a16="http://schemas.microsoft.com/office/drawing/2014/main" id="{FC4D6CE0-70B7-49BE-A8B5-FDB4C261436E}"/>
              </a:ext>
            </a:extLst>
          </p:cNvPr>
          <p:cNvPicPr>
            <a:picLocks noChangeAspect="1"/>
          </p:cNvPicPr>
          <p:nvPr/>
        </p:nvPicPr>
        <p:blipFill>
          <a:blip r:embed="rId7"/>
          <a:stretch>
            <a:fillRect/>
          </a:stretch>
        </p:blipFill>
        <p:spPr>
          <a:xfrm>
            <a:off x="4796287" y="5141938"/>
            <a:ext cx="1118559" cy="1146124"/>
          </a:xfrm>
          <a:prstGeom prst="rect">
            <a:avLst/>
          </a:prstGeom>
        </p:spPr>
      </p:pic>
    </p:spTree>
    <p:extLst>
      <p:ext uri="{BB962C8B-B14F-4D97-AF65-F5344CB8AC3E}">
        <p14:creationId xmlns:p14="http://schemas.microsoft.com/office/powerpoint/2010/main" val="41263615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8" name="Picture 9" descr="Chart, shape, pie chart&#10;&#10;Description automatically generated">
            <a:extLst>
              <a:ext uri="{FF2B5EF4-FFF2-40B4-BE49-F238E27FC236}">
                <a16:creationId xmlns:a16="http://schemas.microsoft.com/office/drawing/2014/main" id="{C7644302-91B8-4FEE-929B-524CEB634A9A}"/>
              </a:ext>
            </a:extLst>
          </p:cNvPr>
          <p:cNvPicPr>
            <a:picLocks noChangeAspect="1"/>
          </p:cNvPicPr>
          <p:nvPr/>
        </p:nvPicPr>
        <p:blipFill>
          <a:blip r:embed="rId3"/>
          <a:stretch>
            <a:fillRect/>
          </a:stretch>
        </p:blipFill>
        <p:spPr>
          <a:xfrm>
            <a:off x="2884100" y="2301647"/>
            <a:ext cx="4425350" cy="4224406"/>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153F75B1-959B-4A1E-B1D8-97FC52C4DF3F}"/>
              </a:ext>
            </a:extLst>
          </p:cNvPr>
          <p:cNvSpPr txBox="1"/>
          <p:nvPr/>
        </p:nvSpPr>
        <p:spPr>
          <a:xfrm>
            <a:off x="339306" y="1173192"/>
            <a:ext cx="1016191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cs typeface="Calibri"/>
              </a:rPr>
              <a:t>Count by 10s.</a:t>
            </a:r>
          </a:p>
          <a:p>
            <a:r>
              <a:rPr lang="en-US" sz="3200">
                <a:solidFill>
                  <a:schemeClr val="tx1">
                    <a:lumMod val="75000"/>
                    <a:lumOff val="25000"/>
                  </a:schemeClr>
                </a:solidFill>
              </a:rPr>
              <a:t>Start at 515 and stop at 345. Who do you think will say 345?</a:t>
            </a:r>
            <a:endParaRPr lang="en-US" sz="3200">
              <a:solidFill>
                <a:schemeClr val="tx1">
                  <a:lumMod val="75000"/>
                  <a:lumOff val="25000"/>
                </a:schemeClr>
              </a:solidFill>
              <a:cs typeface="Calibri"/>
            </a:endParaRPr>
          </a:p>
        </p:txBody>
      </p:sp>
      <p:pic>
        <p:nvPicPr>
          <p:cNvPr id="6" name="Picture 11" descr="A picture containing chart&#10;&#10;Description automatically generated">
            <a:extLst>
              <a:ext uri="{FF2B5EF4-FFF2-40B4-BE49-F238E27FC236}">
                <a16:creationId xmlns:a16="http://schemas.microsoft.com/office/drawing/2014/main" id="{E36C546A-512E-4A2E-BBF1-B8655CD99631}"/>
              </a:ext>
            </a:extLst>
          </p:cNvPr>
          <p:cNvPicPr>
            <a:picLocks noChangeAspect="1"/>
          </p:cNvPicPr>
          <p:nvPr/>
        </p:nvPicPr>
        <p:blipFill>
          <a:blip r:embed="rId4"/>
          <a:stretch>
            <a:fillRect/>
          </a:stretch>
        </p:blipFill>
        <p:spPr>
          <a:xfrm>
            <a:off x="10245306" y="280882"/>
            <a:ext cx="1650522" cy="1451067"/>
          </a:xfrm>
          <a:prstGeom prst="rect">
            <a:avLst/>
          </a:prstGeom>
        </p:spPr>
      </p:pic>
      <p:sp>
        <p:nvSpPr>
          <p:cNvPr id="11" name="TextBox 10">
            <a:extLst>
              <a:ext uri="{FF2B5EF4-FFF2-40B4-BE49-F238E27FC236}">
                <a16:creationId xmlns:a16="http://schemas.microsoft.com/office/drawing/2014/main" id="{00EF76FE-F59E-418B-B69C-52ED6BEBC1D5}"/>
              </a:ext>
            </a:extLst>
          </p:cNvPr>
          <p:cNvSpPr txBox="1"/>
          <p:nvPr/>
        </p:nvSpPr>
        <p:spPr>
          <a:xfrm>
            <a:off x="5599621" y="2034037"/>
            <a:ext cx="629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600">
              <a:cs typeface="Calibri"/>
            </a:endParaRPr>
          </a:p>
        </p:txBody>
      </p:sp>
      <p:sp>
        <p:nvSpPr>
          <p:cNvPr id="2" name="TextBox 1">
            <a:extLst>
              <a:ext uri="{FF2B5EF4-FFF2-40B4-BE49-F238E27FC236}">
                <a16:creationId xmlns:a16="http://schemas.microsoft.com/office/drawing/2014/main" id="{887020A5-90C2-458B-AE75-C2B3325781A9}"/>
              </a:ext>
            </a:extLst>
          </p:cNvPr>
          <p:cNvSpPr txBox="1"/>
          <p:nvPr/>
        </p:nvSpPr>
        <p:spPr>
          <a:xfrm>
            <a:off x="7292197" y="4661893"/>
            <a:ext cx="7735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cs typeface="Calibri"/>
              </a:rPr>
              <a:t>515</a:t>
            </a:r>
          </a:p>
        </p:txBody>
      </p:sp>
      <p:sp>
        <p:nvSpPr>
          <p:cNvPr id="8" name="TextBox 7">
            <a:extLst>
              <a:ext uri="{FF2B5EF4-FFF2-40B4-BE49-F238E27FC236}">
                <a16:creationId xmlns:a16="http://schemas.microsoft.com/office/drawing/2014/main" id="{2369534B-BBED-4E59-8666-69D08E9B90F8}"/>
              </a:ext>
            </a:extLst>
          </p:cNvPr>
          <p:cNvSpPr txBox="1"/>
          <p:nvPr/>
        </p:nvSpPr>
        <p:spPr>
          <a:xfrm rot="17055036">
            <a:off x="4655913" y="2988846"/>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0" name="TextBox 9">
            <a:extLst>
              <a:ext uri="{FF2B5EF4-FFF2-40B4-BE49-F238E27FC236}">
                <a16:creationId xmlns:a16="http://schemas.microsoft.com/office/drawing/2014/main" id="{98378C18-20AC-4623-AE42-CF700BD3345F}"/>
              </a:ext>
            </a:extLst>
          </p:cNvPr>
          <p:cNvSpPr txBox="1"/>
          <p:nvPr/>
        </p:nvSpPr>
        <p:spPr>
          <a:xfrm rot="3900000">
            <a:off x="4037259" y="3067094"/>
            <a:ext cx="13773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3" name="TextBox 12">
            <a:extLst>
              <a:ext uri="{FF2B5EF4-FFF2-40B4-BE49-F238E27FC236}">
                <a16:creationId xmlns:a16="http://schemas.microsoft.com/office/drawing/2014/main" id="{DD107DF3-67CE-45EB-930B-962AD0E67531}"/>
              </a:ext>
            </a:extLst>
          </p:cNvPr>
          <p:cNvSpPr txBox="1"/>
          <p:nvPr/>
        </p:nvSpPr>
        <p:spPr>
          <a:xfrm rot="16813900">
            <a:off x="4014608" y="5429397"/>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4" name="TextBox 13">
            <a:extLst>
              <a:ext uri="{FF2B5EF4-FFF2-40B4-BE49-F238E27FC236}">
                <a16:creationId xmlns:a16="http://schemas.microsoft.com/office/drawing/2014/main" id="{3DD609A5-58F3-4FC2-8C1A-0B1685EA0014}"/>
              </a:ext>
            </a:extLst>
          </p:cNvPr>
          <p:cNvSpPr txBox="1"/>
          <p:nvPr/>
        </p:nvSpPr>
        <p:spPr>
          <a:xfrm rot="4634641">
            <a:off x="4699134" y="5500142"/>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6" name="TextBox 15">
            <a:extLst>
              <a:ext uri="{FF2B5EF4-FFF2-40B4-BE49-F238E27FC236}">
                <a16:creationId xmlns:a16="http://schemas.microsoft.com/office/drawing/2014/main" id="{63EF8FDE-A77B-49E1-81D1-470F0D6F22DB}"/>
              </a:ext>
            </a:extLst>
          </p:cNvPr>
          <p:cNvSpPr txBox="1"/>
          <p:nvPr/>
        </p:nvSpPr>
        <p:spPr>
          <a:xfrm rot="19070889">
            <a:off x="3456712" y="5099951"/>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2" name="TextBox 31">
            <a:extLst>
              <a:ext uri="{FF2B5EF4-FFF2-40B4-BE49-F238E27FC236}">
                <a16:creationId xmlns:a16="http://schemas.microsoft.com/office/drawing/2014/main" id="{517B1650-A5EB-4BB4-ABEF-C4F9649F456F}"/>
              </a:ext>
            </a:extLst>
          </p:cNvPr>
          <p:cNvSpPr txBox="1"/>
          <p:nvPr/>
        </p:nvSpPr>
        <p:spPr>
          <a:xfrm rot="20761378">
            <a:off x="3121653" y="4519638"/>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4" name="TextBox 33">
            <a:extLst>
              <a:ext uri="{FF2B5EF4-FFF2-40B4-BE49-F238E27FC236}">
                <a16:creationId xmlns:a16="http://schemas.microsoft.com/office/drawing/2014/main" id="{8A3DC64C-DF5D-42D6-8C9F-BD78D6A99250}"/>
              </a:ext>
            </a:extLst>
          </p:cNvPr>
          <p:cNvSpPr txBox="1"/>
          <p:nvPr/>
        </p:nvSpPr>
        <p:spPr>
          <a:xfrm rot="1041005">
            <a:off x="3144055" y="3841265"/>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6" name="TextBox 35">
            <a:extLst>
              <a:ext uri="{FF2B5EF4-FFF2-40B4-BE49-F238E27FC236}">
                <a16:creationId xmlns:a16="http://schemas.microsoft.com/office/drawing/2014/main" id="{4751290A-6706-4567-8553-A288696EDF7C}"/>
              </a:ext>
            </a:extLst>
          </p:cNvPr>
          <p:cNvSpPr txBox="1"/>
          <p:nvPr/>
        </p:nvSpPr>
        <p:spPr>
          <a:xfrm rot="2650392">
            <a:off x="3507400" y="3378374"/>
            <a:ext cx="1449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6" name="TextBox 25">
            <a:extLst>
              <a:ext uri="{FF2B5EF4-FFF2-40B4-BE49-F238E27FC236}">
                <a16:creationId xmlns:a16="http://schemas.microsoft.com/office/drawing/2014/main" id="{E4D7325E-8DB2-4DAA-9570-9C35B6A2236B}"/>
              </a:ext>
            </a:extLst>
          </p:cNvPr>
          <p:cNvSpPr txBox="1"/>
          <p:nvPr/>
        </p:nvSpPr>
        <p:spPr>
          <a:xfrm rot="2400000">
            <a:off x="5360403" y="5102317"/>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8" name="TextBox 27">
            <a:extLst>
              <a:ext uri="{FF2B5EF4-FFF2-40B4-BE49-F238E27FC236}">
                <a16:creationId xmlns:a16="http://schemas.microsoft.com/office/drawing/2014/main" id="{03A140F0-3BE4-407C-ABE8-2FBED515DB4F}"/>
              </a:ext>
            </a:extLst>
          </p:cNvPr>
          <p:cNvSpPr txBox="1"/>
          <p:nvPr/>
        </p:nvSpPr>
        <p:spPr>
          <a:xfrm rot="18840000">
            <a:off x="5202253" y="3290770"/>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29" name="TextBox 28">
            <a:extLst>
              <a:ext uri="{FF2B5EF4-FFF2-40B4-BE49-F238E27FC236}">
                <a16:creationId xmlns:a16="http://schemas.microsoft.com/office/drawing/2014/main" id="{ABE39F01-7503-4CB9-AA34-1343600397CC}"/>
              </a:ext>
            </a:extLst>
          </p:cNvPr>
          <p:cNvSpPr txBox="1"/>
          <p:nvPr/>
        </p:nvSpPr>
        <p:spPr>
          <a:xfrm rot="20460000">
            <a:off x="5619195" y="3851487"/>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0" name="TextBox 29">
            <a:extLst>
              <a:ext uri="{FF2B5EF4-FFF2-40B4-BE49-F238E27FC236}">
                <a16:creationId xmlns:a16="http://schemas.microsoft.com/office/drawing/2014/main" id="{86CF90E5-5BF6-4590-8AFB-C6300C31EEBD}"/>
              </a:ext>
            </a:extLst>
          </p:cNvPr>
          <p:cNvSpPr txBox="1"/>
          <p:nvPr/>
        </p:nvSpPr>
        <p:spPr>
          <a:xfrm rot="960000">
            <a:off x="5619195" y="4599110"/>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Tree>
    <p:extLst>
      <p:ext uri="{BB962C8B-B14F-4D97-AF65-F5344CB8AC3E}">
        <p14:creationId xmlns:p14="http://schemas.microsoft.com/office/powerpoint/2010/main" val="10317536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4" name="Picture 7" descr="Chart, pie chart&#10;&#10;Description automatically generated">
            <a:extLst>
              <a:ext uri="{FF2B5EF4-FFF2-40B4-BE49-F238E27FC236}">
                <a16:creationId xmlns:a16="http://schemas.microsoft.com/office/drawing/2014/main" id="{A5593762-A9C7-4EF2-82B1-A2602A1AD796}"/>
              </a:ext>
            </a:extLst>
          </p:cNvPr>
          <p:cNvPicPr>
            <a:picLocks noChangeAspect="1"/>
          </p:cNvPicPr>
          <p:nvPr/>
        </p:nvPicPr>
        <p:blipFill rotWithShape="1">
          <a:blip r:embed="rId3"/>
          <a:srcRect t="2574" r="284" b="368"/>
          <a:stretch/>
        </p:blipFill>
        <p:spPr>
          <a:xfrm>
            <a:off x="324930" y="2528557"/>
            <a:ext cx="5043589" cy="3785277"/>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153F75B1-959B-4A1E-B1D8-97FC52C4DF3F}"/>
              </a:ext>
            </a:extLst>
          </p:cNvPr>
          <p:cNvSpPr txBox="1"/>
          <p:nvPr/>
        </p:nvSpPr>
        <p:spPr>
          <a:xfrm>
            <a:off x="253042" y="1173192"/>
            <a:ext cx="103919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ea typeface="+mn-lt"/>
                <a:cs typeface="+mn-lt"/>
              </a:rPr>
              <a:t>Count by 10s.</a:t>
            </a:r>
            <a:endParaRPr lang="en-US" sz="3200">
              <a:solidFill>
                <a:schemeClr val="tx1">
                  <a:lumMod val="75000"/>
                  <a:lumOff val="25000"/>
                </a:schemeClr>
              </a:solidFill>
              <a:cs typeface="Calibri"/>
            </a:endParaRPr>
          </a:p>
          <a:p>
            <a:r>
              <a:rPr lang="en-US" sz="3200">
                <a:solidFill>
                  <a:schemeClr val="tx1">
                    <a:lumMod val="75000"/>
                    <a:lumOff val="25000"/>
                  </a:schemeClr>
                </a:solidFill>
              </a:rPr>
              <a:t>Start at 515 and stop at 345. </a:t>
            </a:r>
            <a:endParaRPr lang="en-US" sz="3200">
              <a:solidFill>
                <a:schemeClr val="tx1">
                  <a:lumMod val="75000"/>
                  <a:lumOff val="25000"/>
                </a:schemeClr>
              </a:solidFill>
              <a:cs typeface="Calibri"/>
            </a:endParaRPr>
          </a:p>
        </p:txBody>
      </p:sp>
      <p:pic>
        <p:nvPicPr>
          <p:cNvPr id="6" name="Picture 11" descr="A picture containing chart&#10;&#10;Description automatically generated">
            <a:extLst>
              <a:ext uri="{FF2B5EF4-FFF2-40B4-BE49-F238E27FC236}">
                <a16:creationId xmlns:a16="http://schemas.microsoft.com/office/drawing/2014/main" id="{E36C546A-512E-4A2E-BBF1-B8655CD99631}"/>
              </a:ext>
            </a:extLst>
          </p:cNvPr>
          <p:cNvPicPr>
            <a:picLocks noChangeAspect="1"/>
          </p:cNvPicPr>
          <p:nvPr/>
        </p:nvPicPr>
        <p:blipFill>
          <a:blip r:embed="rId4"/>
          <a:stretch>
            <a:fillRect/>
          </a:stretch>
        </p:blipFill>
        <p:spPr>
          <a:xfrm>
            <a:off x="10460966" y="439033"/>
            <a:ext cx="1420484" cy="1278538"/>
          </a:xfrm>
          <a:prstGeom prst="rect">
            <a:avLst/>
          </a:prstGeom>
        </p:spPr>
      </p:pic>
      <p:sp>
        <p:nvSpPr>
          <p:cNvPr id="7" name="TextBox 6">
            <a:extLst>
              <a:ext uri="{FF2B5EF4-FFF2-40B4-BE49-F238E27FC236}">
                <a16:creationId xmlns:a16="http://schemas.microsoft.com/office/drawing/2014/main" id="{AEC77699-C41F-4330-9BF1-860BFC833646}"/>
              </a:ext>
            </a:extLst>
          </p:cNvPr>
          <p:cNvSpPr txBox="1"/>
          <p:nvPr/>
        </p:nvSpPr>
        <p:spPr>
          <a:xfrm>
            <a:off x="4953539" y="2423124"/>
            <a:ext cx="68551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rPr>
              <a:t>I think that __________ will </a:t>
            </a:r>
            <a:endParaRPr lang="en-US" sz="3200">
              <a:solidFill>
                <a:schemeClr val="tx1">
                  <a:lumMod val="75000"/>
                  <a:lumOff val="25000"/>
                </a:schemeClr>
              </a:solidFill>
              <a:cs typeface="Calibri"/>
            </a:endParaRPr>
          </a:p>
          <a:p>
            <a:r>
              <a:rPr lang="en-US" sz="3200">
                <a:solidFill>
                  <a:schemeClr val="tx1">
                    <a:lumMod val="75000"/>
                    <a:lumOff val="25000"/>
                  </a:schemeClr>
                </a:solidFill>
              </a:rPr>
              <a:t>say 345  because...</a:t>
            </a:r>
            <a:endParaRPr lang="en-US" sz="3200">
              <a:solidFill>
                <a:schemeClr val="tx1">
                  <a:lumMod val="75000"/>
                  <a:lumOff val="25000"/>
                </a:schemeClr>
              </a:solidFill>
              <a:cs typeface="Calibri"/>
            </a:endParaRPr>
          </a:p>
        </p:txBody>
      </p:sp>
    </p:spTree>
    <p:extLst>
      <p:ext uri="{BB962C8B-B14F-4D97-AF65-F5344CB8AC3E}">
        <p14:creationId xmlns:p14="http://schemas.microsoft.com/office/powerpoint/2010/main" val="24258489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 name="Picture 9" descr="Chart, shape, pie chart&#10;&#10;Description automatically generated">
            <a:extLst>
              <a:ext uri="{FF2B5EF4-FFF2-40B4-BE49-F238E27FC236}">
                <a16:creationId xmlns:a16="http://schemas.microsoft.com/office/drawing/2014/main" id="{3A1F352A-67AD-4ACE-B8B4-9164D5969119}"/>
              </a:ext>
            </a:extLst>
          </p:cNvPr>
          <p:cNvPicPr>
            <a:picLocks noChangeAspect="1"/>
          </p:cNvPicPr>
          <p:nvPr/>
        </p:nvPicPr>
        <p:blipFill>
          <a:blip r:embed="rId3"/>
          <a:stretch>
            <a:fillRect/>
          </a:stretch>
        </p:blipFill>
        <p:spPr>
          <a:xfrm>
            <a:off x="2884099" y="2359156"/>
            <a:ext cx="4425350" cy="4224406"/>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153F75B1-959B-4A1E-B1D8-97FC52C4DF3F}"/>
              </a:ext>
            </a:extLst>
          </p:cNvPr>
          <p:cNvSpPr txBox="1"/>
          <p:nvPr/>
        </p:nvSpPr>
        <p:spPr>
          <a:xfrm>
            <a:off x="253042" y="1173192"/>
            <a:ext cx="100900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cs typeface="Calibri"/>
              </a:rPr>
              <a:t>Count by 5s.</a:t>
            </a:r>
          </a:p>
          <a:p>
            <a:r>
              <a:rPr lang="en-US" sz="3200">
                <a:solidFill>
                  <a:schemeClr val="tx1">
                    <a:lumMod val="75000"/>
                    <a:lumOff val="25000"/>
                  </a:schemeClr>
                </a:solidFill>
              </a:rPr>
              <a:t>Start at 515 and stop at 345. Who do you think will say 345?</a:t>
            </a:r>
            <a:endParaRPr lang="en-US" sz="3200">
              <a:solidFill>
                <a:schemeClr val="tx1">
                  <a:lumMod val="75000"/>
                  <a:lumOff val="25000"/>
                </a:schemeClr>
              </a:solidFill>
              <a:cs typeface="Calibri"/>
            </a:endParaRPr>
          </a:p>
        </p:txBody>
      </p:sp>
      <p:pic>
        <p:nvPicPr>
          <p:cNvPr id="6" name="Picture 11" descr="A picture containing chart&#10;&#10;Description automatically generated">
            <a:extLst>
              <a:ext uri="{FF2B5EF4-FFF2-40B4-BE49-F238E27FC236}">
                <a16:creationId xmlns:a16="http://schemas.microsoft.com/office/drawing/2014/main" id="{E36C546A-512E-4A2E-BBF1-B8655CD99631}"/>
              </a:ext>
            </a:extLst>
          </p:cNvPr>
          <p:cNvPicPr>
            <a:picLocks noChangeAspect="1"/>
          </p:cNvPicPr>
          <p:nvPr/>
        </p:nvPicPr>
        <p:blipFill>
          <a:blip r:embed="rId4"/>
          <a:stretch>
            <a:fillRect/>
          </a:stretch>
        </p:blipFill>
        <p:spPr>
          <a:xfrm>
            <a:off x="10561608" y="439033"/>
            <a:ext cx="1319842" cy="1177897"/>
          </a:xfrm>
          <a:prstGeom prst="rect">
            <a:avLst/>
          </a:prstGeom>
        </p:spPr>
      </p:pic>
      <p:sp>
        <p:nvSpPr>
          <p:cNvPr id="4" name="TextBox 3">
            <a:extLst>
              <a:ext uri="{FF2B5EF4-FFF2-40B4-BE49-F238E27FC236}">
                <a16:creationId xmlns:a16="http://schemas.microsoft.com/office/drawing/2014/main" id="{739BF57F-1280-4579-BAEA-F3D311168893}"/>
              </a:ext>
            </a:extLst>
          </p:cNvPr>
          <p:cNvSpPr txBox="1"/>
          <p:nvPr/>
        </p:nvSpPr>
        <p:spPr>
          <a:xfrm>
            <a:off x="7292197" y="4661893"/>
            <a:ext cx="7735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cs typeface="Calibri"/>
              </a:rPr>
              <a:t>515</a:t>
            </a:r>
          </a:p>
        </p:txBody>
      </p:sp>
      <p:sp>
        <p:nvSpPr>
          <p:cNvPr id="7" name="TextBox 6">
            <a:extLst>
              <a:ext uri="{FF2B5EF4-FFF2-40B4-BE49-F238E27FC236}">
                <a16:creationId xmlns:a16="http://schemas.microsoft.com/office/drawing/2014/main" id="{237912B4-124A-4773-91BC-FFFB64BF85B3}"/>
              </a:ext>
            </a:extLst>
          </p:cNvPr>
          <p:cNvSpPr txBox="1"/>
          <p:nvPr/>
        </p:nvSpPr>
        <p:spPr>
          <a:xfrm rot="3900000">
            <a:off x="4037259" y="3067094"/>
            <a:ext cx="13773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8" name="TextBox 7">
            <a:extLst>
              <a:ext uri="{FF2B5EF4-FFF2-40B4-BE49-F238E27FC236}">
                <a16:creationId xmlns:a16="http://schemas.microsoft.com/office/drawing/2014/main" id="{72EF91F0-38FC-4A50-8A59-708F5A35286C}"/>
              </a:ext>
            </a:extLst>
          </p:cNvPr>
          <p:cNvSpPr txBox="1"/>
          <p:nvPr/>
        </p:nvSpPr>
        <p:spPr>
          <a:xfrm rot="16813900">
            <a:off x="4014608" y="5429397"/>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0" name="TextBox 9">
            <a:extLst>
              <a:ext uri="{FF2B5EF4-FFF2-40B4-BE49-F238E27FC236}">
                <a16:creationId xmlns:a16="http://schemas.microsoft.com/office/drawing/2014/main" id="{28514FAA-72A5-4220-9EE1-02F6BD6EB8E4}"/>
              </a:ext>
            </a:extLst>
          </p:cNvPr>
          <p:cNvSpPr txBox="1"/>
          <p:nvPr/>
        </p:nvSpPr>
        <p:spPr>
          <a:xfrm rot="19070889">
            <a:off x="3456712" y="5099951"/>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2" name="TextBox 11">
            <a:extLst>
              <a:ext uri="{FF2B5EF4-FFF2-40B4-BE49-F238E27FC236}">
                <a16:creationId xmlns:a16="http://schemas.microsoft.com/office/drawing/2014/main" id="{15C81F16-8570-4A58-853C-9D510454A56A}"/>
              </a:ext>
            </a:extLst>
          </p:cNvPr>
          <p:cNvSpPr txBox="1"/>
          <p:nvPr/>
        </p:nvSpPr>
        <p:spPr>
          <a:xfrm rot="20761378">
            <a:off x="3121653" y="4519638"/>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3" name="TextBox 12">
            <a:extLst>
              <a:ext uri="{FF2B5EF4-FFF2-40B4-BE49-F238E27FC236}">
                <a16:creationId xmlns:a16="http://schemas.microsoft.com/office/drawing/2014/main" id="{9BF8A500-FACA-493A-A154-D953BD790B03}"/>
              </a:ext>
            </a:extLst>
          </p:cNvPr>
          <p:cNvSpPr txBox="1"/>
          <p:nvPr/>
        </p:nvSpPr>
        <p:spPr>
          <a:xfrm rot="1041005">
            <a:off x="3144055" y="3841265"/>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5" name="TextBox 14">
            <a:extLst>
              <a:ext uri="{FF2B5EF4-FFF2-40B4-BE49-F238E27FC236}">
                <a16:creationId xmlns:a16="http://schemas.microsoft.com/office/drawing/2014/main" id="{59CD1A4D-BE90-4FB5-BF23-3F5B2CDFD0D8}"/>
              </a:ext>
            </a:extLst>
          </p:cNvPr>
          <p:cNvSpPr txBox="1"/>
          <p:nvPr/>
        </p:nvSpPr>
        <p:spPr>
          <a:xfrm rot="2650392">
            <a:off x="3507400" y="3378374"/>
            <a:ext cx="1449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17" name="TextBox 16">
            <a:extLst>
              <a:ext uri="{FF2B5EF4-FFF2-40B4-BE49-F238E27FC236}">
                <a16:creationId xmlns:a16="http://schemas.microsoft.com/office/drawing/2014/main" id="{5786B65A-3ADD-4757-9A1E-2D7210FA0E51}"/>
              </a:ext>
            </a:extLst>
          </p:cNvPr>
          <p:cNvSpPr txBox="1"/>
          <p:nvPr/>
        </p:nvSpPr>
        <p:spPr>
          <a:xfrm rot="2400000">
            <a:off x="5360403" y="5102317"/>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3" name="TextBox 32">
            <a:extLst>
              <a:ext uri="{FF2B5EF4-FFF2-40B4-BE49-F238E27FC236}">
                <a16:creationId xmlns:a16="http://schemas.microsoft.com/office/drawing/2014/main" id="{9936368F-567F-4CC1-A590-629BBA484279}"/>
              </a:ext>
            </a:extLst>
          </p:cNvPr>
          <p:cNvSpPr txBox="1"/>
          <p:nvPr/>
        </p:nvSpPr>
        <p:spPr>
          <a:xfrm rot="18840000">
            <a:off x="5202253" y="3290770"/>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5" name="TextBox 34">
            <a:extLst>
              <a:ext uri="{FF2B5EF4-FFF2-40B4-BE49-F238E27FC236}">
                <a16:creationId xmlns:a16="http://schemas.microsoft.com/office/drawing/2014/main" id="{D5DDB88E-E6F7-4767-B122-A7859A3A037F}"/>
              </a:ext>
            </a:extLst>
          </p:cNvPr>
          <p:cNvSpPr txBox="1"/>
          <p:nvPr/>
        </p:nvSpPr>
        <p:spPr>
          <a:xfrm rot="20460000">
            <a:off x="5619195" y="3851487"/>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7" name="TextBox 36">
            <a:extLst>
              <a:ext uri="{FF2B5EF4-FFF2-40B4-BE49-F238E27FC236}">
                <a16:creationId xmlns:a16="http://schemas.microsoft.com/office/drawing/2014/main" id="{61D9D17F-C44E-4071-BC67-8382C84B3FBC}"/>
              </a:ext>
            </a:extLst>
          </p:cNvPr>
          <p:cNvSpPr txBox="1"/>
          <p:nvPr/>
        </p:nvSpPr>
        <p:spPr>
          <a:xfrm rot="960000">
            <a:off x="5619195" y="4599110"/>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8" name="TextBox 37">
            <a:extLst>
              <a:ext uri="{FF2B5EF4-FFF2-40B4-BE49-F238E27FC236}">
                <a16:creationId xmlns:a16="http://schemas.microsoft.com/office/drawing/2014/main" id="{D3A276AC-DDA3-4813-A34F-47085581CFD0}"/>
              </a:ext>
            </a:extLst>
          </p:cNvPr>
          <p:cNvSpPr txBox="1"/>
          <p:nvPr/>
        </p:nvSpPr>
        <p:spPr>
          <a:xfrm rot="17280000">
            <a:off x="4742177" y="3003222"/>
            <a:ext cx="1420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
        <p:nvSpPr>
          <p:cNvPr id="39" name="TextBox 38">
            <a:extLst>
              <a:ext uri="{FF2B5EF4-FFF2-40B4-BE49-F238E27FC236}">
                <a16:creationId xmlns:a16="http://schemas.microsoft.com/office/drawing/2014/main" id="{85F69775-98F8-44D6-89F6-B01A913FBC17}"/>
              </a:ext>
            </a:extLst>
          </p:cNvPr>
          <p:cNvSpPr txBox="1"/>
          <p:nvPr/>
        </p:nvSpPr>
        <p:spPr>
          <a:xfrm rot="4140000">
            <a:off x="4495981" y="5490258"/>
            <a:ext cx="198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Insert Name</a:t>
            </a:r>
          </a:p>
        </p:txBody>
      </p:sp>
    </p:spTree>
    <p:extLst>
      <p:ext uri="{BB962C8B-B14F-4D97-AF65-F5344CB8AC3E}">
        <p14:creationId xmlns:p14="http://schemas.microsoft.com/office/powerpoint/2010/main" val="2358957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4" name="Picture 7" descr="Chart, pie chart&#10;&#10;Description automatically generated">
            <a:extLst>
              <a:ext uri="{FF2B5EF4-FFF2-40B4-BE49-F238E27FC236}">
                <a16:creationId xmlns:a16="http://schemas.microsoft.com/office/drawing/2014/main" id="{43A12BEA-105E-481D-825C-4F504135CF52}"/>
              </a:ext>
            </a:extLst>
          </p:cNvPr>
          <p:cNvPicPr>
            <a:picLocks noChangeAspect="1"/>
          </p:cNvPicPr>
          <p:nvPr/>
        </p:nvPicPr>
        <p:blipFill rotWithShape="1">
          <a:blip r:embed="rId3"/>
          <a:srcRect t="2574" r="284" b="368"/>
          <a:stretch/>
        </p:blipFill>
        <p:spPr>
          <a:xfrm>
            <a:off x="324930" y="2528557"/>
            <a:ext cx="5043589" cy="3785277"/>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153F75B1-959B-4A1E-B1D8-97FC52C4DF3F}"/>
              </a:ext>
            </a:extLst>
          </p:cNvPr>
          <p:cNvSpPr txBox="1"/>
          <p:nvPr/>
        </p:nvSpPr>
        <p:spPr>
          <a:xfrm>
            <a:off x="253042" y="1173192"/>
            <a:ext cx="1030568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ea typeface="+mn-lt"/>
                <a:cs typeface="+mn-lt"/>
              </a:rPr>
              <a:t>Count by 5s.</a:t>
            </a:r>
            <a:endParaRPr lang="en-US" sz="3200">
              <a:solidFill>
                <a:schemeClr val="tx1">
                  <a:lumMod val="75000"/>
                  <a:lumOff val="25000"/>
                </a:schemeClr>
              </a:solidFill>
              <a:cs typeface="Calibri"/>
            </a:endParaRPr>
          </a:p>
          <a:p>
            <a:r>
              <a:rPr lang="en-US" sz="3200">
                <a:solidFill>
                  <a:schemeClr val="tx1">
                    <a:lumMod val="75000"/>
                    <a:lumOff val="25000"/>
                  </a:schemeClr>
                </a:solidFill>
              </a:rPr>
              <a:t>Start at 515 and stop at 345. Who do you think will say 345?</a:t>
            </a:r>
            <a:endParaRPr lang="en-US" sz="3200">
              <a:solidFill>
                <a:schemeClr val="tx1">
                  <a:lumMod val="75000"/>
                  <a:lumOff val="25000"/>
                </a:schemeClr>
              </a:solidFill>
              <a:cs typeface="Calibri"/>
            </a:endParaRPr>
          </a:p>
        </p:txBody>
      </p:sp>
      <p:pic>
        <p:nvPicPr>
          <p:cNvPr id="6" name="Picture 11" descr="A picture containing chart&#10;&#10;Description automatically generated">
            <a:extLst>
              <a:ext uri="{FF2B5EF4-FFF2-40B4-BE49-F238E27FC236}">
                <a16:creationId xmlns:a16="http://schemas.microsoft.com/office/drawing/2014/main" id="{E36C546A-512E-4A2E-BBF1-B8655CD99631}"/>
              </a:ext>
            </a:extLst>
          </p:cNvPr>
          <p:cNvPicPr>
            <a:picLocks noChangeAspect="1"/>
          </p:cNvPicPr>
          <p:nvPr/>
        </p:nvPicPr>
        <p:blipFill>
          <a:blip r:embed="rId4"/>
          <a:stretch>
            <a:fillRect/>
          </a:stretch>
        </p:blipFill>
        <p:spPr>
          <a:xfrm>
            <a:off x="10403457" y="439033"/>
            <a:ext cx="1477993" cy="1292916"/>
          </a:xfrm>
          <a:prstGeom prst="rect">
            <a:avLst/>
          </a:prstGeom>
        </p:spPr>
      </p:pic>
      <p:sp>
        <p:nvSpPr>
          <p:cNvPr id="7" name="TextBox 6">
            <a:extLst>
              <a:ext uri="{FF2B5EF4-FFF2-40B4-BE49-F238E27FC236}">
                <a16:creationId xmlns:a16="http://schemas.microsoft.com/office/drawing/2014/main" id="{AEC77699-C41F-4330-9BF1-860BFC833646}"/>
              </a:ext>
            </a:extLst>
          </p:cNvPr>
          <p:cNvSpPr txBox="1"/>
          <p:nvPr/>
        </p:nvSpPr>
        <p:spPr>
          <a:xfrm>
            <a:off x="4953539" y="2423124"/>
            <a:ext cx="68551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rPr>
              <a:t>I think that __________ will say 345  because...</a:t>
            </a:r>
            <a:endParaRPr lang="en-US" sz="3200">
              <a:solidFill>
                <a:schemeClr val="tx1">
                  <a:lumMod val="75000"/>
                  <a:lumOff val="25000"/>
                </a:schemeClr>
              </a:solidFill>
              <a:cs typeface="Calibri"/>
            </a:endParaRPr>
          </a:p>
        </p:txBody>
      </p:sp>
    </p:spTree>
    <p:extLst>
      <p:ext uri="{BB962C8B-B14F-4D97-AF65-F5344CB8AC3E}">
        <p14:creationId xmlns:p14="http://schemas.microsoft.com/office/powerpoint/2010/main" val="2985747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5354776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1980B9-6D3E-4805-BD7B-A0D99EBA71E1}"/>
              </a:ext>
            </a:extLst>
          </p:cNvPr>
          <p:cNvSpPr txBox="1"/>
          <p:nvPr/>
        </p:nvSpPr>
        <p:spPr>
          <a:xfrm>
            <a:off x="554966" y="1662023"/>
            <a:ext cx="1113957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Nicholas has chickens and pigs on his farm. Each chicken has two legs, and each pig has four legs. Each animal has one head. He looked out one day and counted 48 animal heads and 134 legs. How many of each animal live on the farm? </a:t>
            </a:r>
            <a:endParaRPr lang="en-US" sz="2800">
              <a:cs typeface="Calibri"/>
            </a:endParaRPr>
          </a:p>
        </p:txBody>
      </p:sp>
      <p:sp>
        <p:nvSpPr>
          <p:cNvPr id="4" name="Round Diagonal Corner Rectangle 2">
            <a:extLst>
              <a:ext uri="{FF2B5EF4-FFF2-40B4-BE49-F238E27FC236}">
                <a16:creationId xmlns:a16="http://schemas.microsoft.com/office/drawing/2014/main" id="{33DB649F-CD0E-4BCE-BB59-AAEF971FBF37}"/>
              </a:ext>
            </a:extLst>
          </p:cNvPr>
          <p:cNvSpPr/>
          <p:nvPr/>
        </p:nvSpPr>
        <p:spPr>
          <a:xfrm>
            <a:off x="119541" y="116566"/>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64495DE1-1A5C-4135-8F21-F7B6CF5DC754}"/>
              </a:ext>
            </a:extLst>
          </p:cNvPr>
          <p:cNvSpPr txBox="1"/>
          <p:nvPr/>
        </p:nvSpPr>
        <p:spPr>
          <a:xfrm>
            <a:off x="1036958" y="437422"/>
            <a:ext cx="2721527" cy="420564"/>
          </a:xfrm>
          <a:prstGeom prst="rect">
            <a:avLst/>
          </a:prstGeom>
          <a:solidFill>
            <a:schemeClr val="accent6"/>
          </a:solidFill>
          <a:ln w="28575">
            <a:solidFill>
              <a:schemeClr val="accent6"/>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8" name="Rectangle 7">
            <a:extLst>
              <a:ext uri="{FF2B5EF4-FFF2-40B4-BE49-F238E27FC236}">
                <a16:creationId xmlns:a16="http://schemas.microsoft.com/office/drawing/2014/main" id="{C32E7BEE-885D-4ADD-9045-D4A232230B16}"/>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F4CEE90F-DFF1-41C1-9BC2-3E17AE555BA4}"/>
              </a:ext>
            </a:extLst>
          </p:cNvPr>
          <p:cNvSpPr txBox="1"/>
          <p:nvPr/>
        </p:nvSpPr>
        <p:spPr>
          <a:xfrm>
            <a:off x="4019909" y="583721"/>
            <a:ext cx="58630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Chicken and Pigs, Heads and Feet </a:t>
            </a:r>
            <a:endParaRPr lang="en-US" sz="3200">
              <a:cs typeface="Calibri"/>
            </a:endParaRPr>
          </a:p>
        </p:txBody>
      </p:sp>
      <p:pic>
        <p:nvPicPr>
          <p:cNvPr id="3" name="Picture 4" descr="A close up of a toy&#10;&#10;Description automatically generated">
            <a:extLst>
              <a:ext uri="{FF2B5EF4-FFF2-40B4-BE49-F238E27FC236}">
                <a16:creationId xmlns:a16="http://schemas.microsoft.com/office/drawing/2014/main" id="{8FD49F3C-F48D-42E3-A17F-AB3F5453C670}"/>
              </a:ext>
            </a:extLst>
          </p:cNvPr>
          <p:cNvPicPr>
            <a:picLocks noChangeAspect="1"/>
          </p:cNvPicPr>
          <p:nvPr/>
        </p:nvPicPr>
        <p:blipFill>
          <a:blip r:embed="rId3"/>
          <a:stretch>
            <a:fillRect/>
          </a:stretch>
        </p:blipFill>
        <p:spPr>
          <a:xfrm>
            <a:off x="3042249" y="3636732"/>
            <a:ext cx="2728823" cy="2747554"/>
          </a:xfrm>
          <a:prstGeom prst="rect">
            <a:avLst/>
          </a:prstGeom>
        </p:spPr>
      </p:pic>
      <p:pic>
        <p:nvPicPr>
          <p:cNvPr id="5" name="Picture 6" descr="A picture containing room&#10;&#10;Description automatically generated">
            <a:extLst>
              <a:ext uri="{FF2B5EF4-FFF2-40B4-BE49-F238E27FC236}">
                <a16:creationId xmlns:a16="http://schemas.microsoft.com/office/drawing/2014/main" id="{1295236F-0144-4EAE-99FE-4BE62408D960}"/>
              </a:ext>
            </a:extLst>
          </p:cNvPr>
          <p:cNvPicPr>
            <a:picLocks noChangeAspect="1"/>
          </p:cNvPicPr>
          <p:nvPr/>
        </p:nvPicPr>
        <p:blipFill>
          <a:blip r:embed="rId4"/>
          <a:stretch>
            <a:fillRect/>
          </a:stretch>
        </p:blipFill>
        <p:spPr>
          <a:xfrm>
            <a:off x="6349042" y="3633541"/>
            <a:ext cx="3778369" cy="2753935"/>
          </a:xfrm>
          <a:prstGeom prst="rect">
            <a:avLst/>
          </a:prstGeom>
        </p:spPr>
      </p:pic>
    </p:spTree>
    <p:extLst>
      <p:ext uri="{BB962C8B-B14F-4D97-AF65-F5344CB8AC3E}">
        <p14:creationId xmlns:p14="http://schemas.microsoft.com/office/powerpoint/2010/main" val="1779862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E725330A-C290-4554-BA00-4A85DE9CCFFE}"/>
              </a:ext>
            </a:extLst>
          </p:cNvPr>
          <p:cNvSpPr txBox="1"/>
          <p:nvPr/>
        </p:nvSpPr>
        <p:spPr>
          <a:xfrm>
            <a:off x="1036958" y="1178842"/>
            <a:ext cx="10402007" cy="646331"/>
          </a:xfrm>
          <a:prstGeom prst="rect">
            <a:avLst/>
          </a:prstGeom>
          <a:noFill/>
        </p:spPr>
        <p:txBody>
          <a:bodyPr wrap="square" lIns="91440" tIns="45720" rIns="91440" bIns="45720" rtlCol="0" anchor="t">
            <a:spAutoFit/>
          </a:bodyPr>
          <a:lstStyle/>
          <a:p>
            <a:r>
              <a:rPr lang="en-CA" sz="3600" dirty="0"/>
              <a:t>Let's begin by counting </a:t>
            </a:r>
            <a:r>
              <a:rPr lang="en-CA" sz="3600" dirty="0" smtClean="0"/>
              <a:t>forwards by </a:t>
            </a:r>
            <a:r>
              <a:rPr lang="en-CA" sz="3600" dirty="0"/>
              <a:t>2's starting at 83. </a:t>
            </a:r>
            <a:endParaRPr lang="en-US" dirty="0"/>
          </a:p>
        </p:txBody>
      </p:sp>
      <p:sp>
        <p:nvSpPr>
          <p:cNvPr id="5" name="TextBox 4">
            <a:extLst>
              <a:ext uri="{FF2B5EF4-FFF2-40B4-BE49-F238E27FC236}">
                <a16:creationId xmlns:a16="http://schemas.microsoft.com/office/drawing/2014/main" id="{87C2BA2A-86F6-469B-88E7-7FFEB472F266}"/>
              </a:ext>
            </a:extLst>
          </p:cNvPr>
          <p:cNvSpPr txBox="1"/>
          <p:nvPr/>
        </p:nvSpPr>
        <p:spPr>
          <a:xfrm>
            <a:off x="1676400" y="299911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4000"/>
          </a:p>
        </p:txBody>
      </p:sp>
      <p:graphicFrame>
        <p:nvGraphicFramePr>
          <p:cNvPr id="6" name="Table 6">
            <a:extLst>
              <a:ext uri="{FF2B5EF4-FFF2-40B4-BE49-F238E27FC236}">
                <a16:creationId xmlns:a16="http://schemas.microsoft.com/office/drawing/2014/main" id="{B636F145-642B-4006-9A79-97485F5B7E67}"/>
              </a:ext>
            </a:extLst>
          </p:cNvPr>
          <p:cNvGraphicFramePr>
            <a:graphicFrameLocks noGrp="1"/>
          </p:cNvGraphicFramePr>
          <p:nvPr>
            <p:extLst>
              <p:ext uri="{D42A27DB-BD31-4B8C-83A1-F6EECF244321}">
                <p14:modId xmlns:p14="http://schemas.microsoft.com/office/powerpoint/2010/main" val="3084791732"/>
              </p:ext>
            </p:extLst>
          </p:nvPr>
        </p:nvGraphicFramePr>
        <p:xfrm>
          <a:off x="1337094" y="2429773"/>
          <a:ext cx="9053730" cy="4087444"/>
        </p:xfrm>
        <a:graphic>
          <a:graphicData uri="http://schemas.openxmlformats.org/drawingml/2006/table">
            <a:tbl>
              <a:tblPr firstRow="1" bandRow="1">
                <a:tableStyleId>{5940675A-B579-460E-94D1-54222C63F5DA}</a:tableStyleId>
              </a:tblPr>
              <a:tblGrid>
                <a:gridCol w="1810746">
                  <a:extLst>
                    <a:ext uri="{9D8B030D-6E8A-4147-A177-3AD203B41FA5}">
                      <a16:colId xmlns:a16="http://schemas.microsoft.com/office/drawing/2014/main" val="83922902"/>
                    </a:ext>
                  </a:extLst>
                </a:gridCol>
                <a:gridCol w="1810746">
                  <a:extLst>
                    <a:ext uri="{9D8B030D-6E8A-4147-A177-3AD203B41FA5}">
                      <a16:colId xmlns:a16="http://schemas.microsoft.com/office/drawing/2014/main" val="2316396355"/>
                    </a:ext>
                  </a:extLst>
                </a:gridCol>
                <a:gridCol w="1810746">
                  <a:extLst>
                    <a:ext uri="{9D8B030D-6E8A-4147-A177-3AD203B41FA5}">
                      <a16:colId xmlns:a16="http://schemas.microsoft.com/office/drawing/2014/main" val="2286678702"/>
                    </a:ext>
                  </a:extLst>
                </a:gridCol>
                <a:gridCol w="1810746">
                  <a:extLst>
                    <a:ext uri="{9D8B030D-6E8A-4147-A177-3AD203B41FA5}">
                      <a16:colId xmlns:a16="http://schemas.microsoft.com/office/drawing/2014/main" val="1062884051"/>
                    </a:ext>
                  </a:extLst>
                </a:gridCol>
                <a:gridCol w="1810746">
                  <a:extLst>
                    <a:ext uri="{9D8B030D-6E8A-4147-A177-3AD203B41FA5}">
                      <a16:colId xmlns:a16="http://schemas.microsoft.com/office/drawing/2014/main" val="563421230"/>
                    </a:ext>
                  </a:extLst>
                </a:gridCol>
              </a:tblGrid>
              <a:tr h="793261">
                <a:tc>
                  <a:txBody>
                    <a:bodyPr/>
                    <a:lstStyle/>
                    <a:p>
                      <a:pPr lvl="0" algn="ctr">
                        <a:lnSpc>
                          <a:spcPct val="100000"/>
                        </a:lnSpc>
                        <a:spcBef>
                          <a:spcPts val="0"/>
                        </a:spcBef>
                        <a:spcAft>
                          <a:spcPts val="0"/>
                        </a:spcAft>
                        <a:buNone/>
                      </a:pPr>
                      <a:r>
                        <a:rPr lang="en-CA" sz="3600" b="0" i="0" u="none" strike="noStrike" noProof="0">
                          <a:latin typeface="Calibri"/>
                        </a:rPr>
                        <a:t>83</a:t>
                      </a:r>
                    </a:p>
                  </a:txBody>
                  <a:tcPr/>
                </a:tc>
                <a:tc>
                  <a:txBody>
                    <a:bodyPr/>
                    <a:lstStyle/>
                    <a:p>
                      <a:pPr lvl="0" algn="ctr">
                        <a:lnSpc>
                          <a:spcPct val="100000"/>
                        </a:lnSpc>
                        <a:spcBef>
                          <a:spcPts val="0"/>
                        </a:spcBef>
                        <a:spcAft>
                          <a:spcPts val="0"/>
                        </a:spcAft>
                        <a:buNone/>
                      </a:pPr>
                      <a:r>
                        <a:rPr lang="en-CA" sz="3600" b="0" i="0" u="none" strike="noStrike" noProof="0">
                          <a:latin typeface="Calibri"/>
                        </a:rPr>
                        <a:t>85</a:t>
                      </a:r>
                      <a:endParaRPr lang="en-US"/>
                    </a:p>
                    <a:p>
                      <a:pPr lvl="0">
                        <a:buNone/>
                      </a:pPr>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414104"/>
                  </a:ext>
                </a:extLst>
              </a:tr>
              <a:tr h="79326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84259193"/>
                  </a:ext>
                </a:extLst>
              </a:tr>
              <a:tr h="79326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05279873"/>
                  </a:ext>
                </a:extLst>
              </a:tr>
              <a:tr h="79326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94866463"/>
                  </a:ext>
                </a:extLst>
              </a:tr>
              <a:tr h="79326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37780619"/>
                  </a:ext>
                </a:extLst>
              </a:tr>
            </a:tbl>
          </a:graphicData>
        </a:graphic>
      </p:graphicFrame>
    </p:spTree>
    <p:extLst>
      <p:ext uri="{BB962C8B-B14F-4D97-AF65-F5344CB8AC3E}">
        <p14:creationId xmlns:p14="http://schemas.microsoft.com/office/powerpoint/2010/main" val="17223081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1980B9-6D3E-4805-BD7B-A0D99EBA71E1}"/>
              </a:ext>
            </a:extLst>
          </p:cNvPr>
          <p:cNvSpPr txBox="1"/>
          <p:nvPr/>
        </p:nvSpPr>
        <p:spPr>
          <a:xfrm>
            <a:off x="433689" y="1186169"/>
            <a:ext cx="113696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Nicholas has chickens and pigs on his farm. Each chicken has two legs, and each pig has four legs. Each animal has one head. He looked out one day and counted 48 animal heads and 134 legs. How many of each animal live on the farm? </a:t>
            </a:r>
          </a:p>
        </p:txBody>
      </p:sp>
      <p:sp>
        <p:nvSpPr>
          <p:cNvPr id="4" name="Round Diagonal Corner Rectangle 2">
            <a:extLst>
              <a:ext uri="{FF2B5EF4-FFF2-40B4-BE49-F238E27FC236}">
                <a16:creationId xmlns:a16="http://schemas.microsoft.com/office/drawing/2014/main" id="{33DB649F-CD0E-4BCE-BB59-AAEF971FBF37}"/>
              </a:ext>
            </a:extLst>
          </p:cNvPr>
          <p:cNvSpPr/>
          <p:nvPr/>
        </p:nvSpPr>
        <p:spPr>
          <a:xfrm>
            <a:off x="119541" y="116566"/>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64495DE1-1A5C-4135-8F21-F7B6CF5DC754}"/>
              </a:ext>
            </a:extLst>
          </p:cNvPr>
          <p:cNvSpPr txBox="1"/>
          <p:nvPr/>
        </p:nvSpPr>
        <p:spPr>
          <a:xfrm>
            <a:off x="1036958" y="437422"/>
            <a:ext cx="2721527" cy="420564"/>
          </a:xfrm>
          <a:prstGeom prst="rect">
            <a:avLst/>
          </a:prstGeom>
          <a:solidFill>
            <a:schemeClr val="accent6"/>
          </a:solidFill>
          <a:ln w="28575">
            <a:solidFill>
              <a:schemeClr val="accent6"/>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8" name="Rectangle 7">
            <a:extLst>
              <a:ext uri="{FF2B5EF4-FFF2-40B4-BE49-F238E27FC236}">
                <a16:creationId xmlns:a16="http://schemas.microsoft.com/office/drawing/2014/main" id="{C32E7BEE-885D-4ADD-9045-D4A232230B16}"/>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F4CEE90F-DFF1-41C1-9BC2-3E17AE555BA4}"/>
              </a:ext>
            </a:extLst>
          </p:cNvPr>
          <p:cNvSpPr txBox="1"/>
          <p:nvPr/>
        </p:nvSpPr>
        <p:spPr>
          <a:xfrm>
            <a:off x="4019909" y="583721"/>
            <a:ext cx="58630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Chicken and Pigs, Heads and Feet </a:t>
            </a:r>
            <a:endParaRPr lang="en-US" sz="3200">
              <a:cs typeface="Calibri"/>
            </a:endParaRPr>
          </a:p>
        </p:txBody>
      </p:sp>
      <p:pic>
        <p:nvPicPr>
          <p:cNvPr id="3" name="Picture 4" descr="A close up of a toy&#10;&#10;Description automatically generated">
            <a:extLst>
              <a:ext uri="{FF2B5EF4-FFF2-40B4-BE49-F238E27FC236}">
                <a16:creationId xmlns:a16="http://schemas.microsoft.com/office/drawing/2014/main" id="{8FD49F3C-F48D-42E3-A17F-AB3F5453C670}"/>
              </a:ext>
            </a:extLst>
          </p:cNvPr>
          <p:cNvPicPr>
            <a:picLocks noChangeAspect="1"/>
          </p:cNvPicPr>
          <p:nvPr/>
        </p:nvPicPr>
        <p:blipFill>
          <a:blip r:embed="rId3"/>
          <a:stretch>
            <a:fillRect/>
          </a:stretch>
        </p:blipFill>
        <p:spPr>
          <a:xfrm>
            <a:off x="9816860" y="291387"/>
            <a:ext cx="931654" cy="921630"/>
          </a:xfrm>
          <a:prstGeom prst="rect">
            <a:avLst/>
          </a:prstGeom>
        </p:spPr>
      </p:pic>
      <p:pic>
        <p:nvPicPr>
          <p:cNvPr id="5" name="Picture 6" descr="A picture containing room&#10;&#10;Description automatically generated">
            <a:extLst>
              <a:ext uri="{FF2B5EF4-FFF2-40B4-BE49-F238E27FC236}">
                <a16:creationId xmlns:a16="http://schemas.microsoft.com/office/drawing/2014/main" id="{1295236F-0144-4EAE-99FE-4BE62408D960}"/>
              </a:ext>
            </a:extLst>
          </p:cNvPr>
          <p:cNvPicPr>
            <a:picLocks noChangeAspect="1"/>
          </p:cNvPicPr>
          <p:nvPr/>
        </p:nvPicPr>
        <p:blipFill>
          <a:blip r:embed="rId4"/>
          <a:stretch>
            <a:fillRect/>
          </a:stretch>
        </p:blipFill>
        <p:spPr>
          <a:xfrm>
            <a:off x="10699847" y="280239"/>
            <a:ext cx="1233577" cy="899256"/>
          </a:xfrm>
          <a:prstGeom prst="rect">
            <a:avLst/>
          </a:prstGeom>
        </p:spPr>
      </p:pic>
      <p:sp>
        <p:nvSpPr>
          <p:cNvPr id="7" name="TextBox 6">
            <a:extLst>
              <a:ext uri="{FF2B5EF4-FFF2-40B4-BE49-F238E27FC236}">
                <a16:creationId xmlns:a16="http://schemas.microsoft.com/office/drawing/2014/main" id="{BCB7228A-EF59-4178-B42F-3223E749F72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12" name="TextBox 11">
            <a:extLst>
              <a:ext uri="{FF2B5EF4-FFF2-40B4-BE49-F238E27FC236}">
                <a16:creationId xmlns:a16="http://schemas.microsoft.com/office/drawing/2014/main" id="{68E44E16-BB67-430F-82FD-69E887A61F9F}"/>
              </a:ext>
            </a:extLst>
          </p:cNvPr>
          <p:cNvSpPr txBox="1"/>
          <p:nvPr/>
        </p:nvSpPr>
        <p:spPr>
          <a:xfrm>
            <a:off x="119541" y="19275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Show your thinking here:</a:t>
            </a:r>
          </a:p>
        </p:txBody>
      </p:sp>
    </p:spTree>
    <p:extLst>
      <p:ext uri="{BB962C8B-B14F-4D97-AF65-F5344CB8AC3E}">
        <p14:creationId xmlns:p14="http://schemas.microsoft.com/office/powerpoint/2010/main" val="31201931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chemeClr val="accent6"/>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632214" y="236940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28391395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630701" y="1127680"/>
            <a:ext cx="10930597" cy="1077218"/>
          </a:xfrm>
          <a:prstGeom prst="rect">
            <a:avLst/>
          </a:prstGeom>
          <a:noFill/>
        </p:spPr>
        <p:txBody>
          <a:bodyPr wrap="square" lIns="91440" tIns="45720" rIns="91440" bIns="45720" rtlCol="0" anchor="t">
            <a:spAutoFit/>
          </a:bodyPr>
          <a:lstStyle/>
          <a:p>
            <a:r>
              <a:rPr lang="en-US" sz="3200">
                <a:latin typeface="Calibri"/>
                <a:ea typeface="Architects Daughter"/>
                <a:cs typeface="Architects Daughter"/>
              </a:rPr>
              <a:t>What numbers might be at the marked points? </a:t>
            </a:r>
            <a:endParaRPr lang="en-US" sz="3200">
              <a:latin typeface="Calibri"/>
              <a:ea typeface="Architects Daughter"/>
              <a:cs typeface="Calibri"/>
            </a:endParaRPr>
          </a:p>
          <a:p>
            <a:r>
              <a:rPr lang="en-US" sz="3200">
                <a:latin typeface="Calibri"/>
                <a:ea typeface="Architects Daughter"/>
                <a:cs typeface="Architects Daughter"/>
              </a:rPr>
              <a:t>Justify your answers.</a:t>
            </a:r>
            <a:endParaRPr lang="en-US" sz="3200">
              <a:latin typeface="Calibri"/>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grpSp>
        <p:nvGrpSpPr>
          <p:cNvPr id="29" name="Group 28">
            <a:extLst>
              <a:ext uri="{FF2B5EF4-FFF2-40B4-BE49-F238E27FC236}">
                <a16:creationId xmlns:a16="http://schemas.microsoft.com/office/drawing/2014/main" id="{8295B29B-0912-4359-80FD-937AD71414BF}"/>
              </a:ext>
            </a:extLst>
          </p:cNvPr>
          <p:cNvGrpSpPr/>
          <p:nvPr/>
        </p:nvGrpSpPr>
        <p:grpSpPr>
          <a:xfrm>
            <a:off x="1096650" y="2909539"/>
            <a:ext cx="9972135" cy="2032958"/>
            <a:chOff x="1038044" y="1505362"/>
            <a:chExt cx="9972135" cy="2032958"/>
          </a:xfrm>
        </p:grpSpPr>
        <p:cxnSp>
          <p:nvCxnSpPr>
            <p:cNvPr id="30" name="Straight Arrow Connector 29">
              <a:extLst>
                <a:ext uri="{FF2B5EF4-FFF2-40B4-BE49-F238E27FC236}">
                  <a16:creationId xmlns:a16="http://schemas.microsoft.com/office/drawing/2014/main" id="{7BE4C642-5420-490F-AED0-7255D495D65F}"/>
                </a:ext>
              </a:extLst>
            </p:cNvPr>
            <p:cNvCxnSpPr/>
            <p:nvPr/>
          </p:nvCxnSpPr>
          <p:spPr>
            <a:xfrm flipV="1">
              <a:off x="1038044" y="2491852"/>
              <a:ext cx="9972135" cy="575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FA1286F9-C0FE-4A2A-AC1E-E922C93CF020}"/>
                </a:ext>
              </a:extLst>
            </p:cNvPr>
            <p:cNvCxnSpPr/>
            <p:nvPr/>
          </p:nvCxnSpPr>
          <p:spPr>
            <a:xfrm>
              <a:off x="2417369" y="2122893"/>
              <a:ext cx="14378" cy="7476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5E140926-219C-4346-AD24-B0684BB480D9}"/>
                </a:ext>
              </a:extLst>
            </p:cNvPr>
            <p:cNvCxnSpPr>
              <a:cxnSpLocks/>
            </p:cNvCxnSpPr>
            <p:nvPr/>
          </p:nvCxnSpPr>
          <p:spPr>
            <a:xfrm>
              <a:off x="6141104" y="2237912"/>
              <a:ext cx="1" cy="632603"/>
            </a:xfrm>
            <a:prstGeom prst="straightConnector1">
              <a:avLst/>
            </a:prstGeom>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8BDBBF84-4862-42D5-B9F2-52F3D5A386FB}"/>
                </a:ext>
              </a:extLst>
            </p:cNvPr>
            <p:cNvSpPr txBox="1"/>
            <p:nvPr/>
          </p:nvSpPr>
          <p:spPr>
            <a:xfrm>
              <a:off x="1041098" y="2953545"/>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34" name="TextBox 33">
              <a:extLst>
                <a:ext uri="{FF2B5EF4-FFF2-40B4-BE49-F238E27FC236}">
                  <a16:creationId xmlns:a16="http://schemas.microsoft.com/office/drawing/2014/main" id="{D3545BDA-4E1B-41B0-8814-289225BB8EFC}"/>
                </a:ext>
              </a:extLst>
            </p:cNvPr>
            <p:cNvSpPr txBox="1"/>
            <p:nvPr/>
          </p:nvSpPr>
          <p:spPr>
            <a:xfrm>
              <a:off x="2076268" y="2953544"/>
              <a:ext cx="9172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100</a:t>
              </a:r>
              <a:endParaRPr lang="en-US" sz="3200">
                <a:cs typeface="Calibri"/>
              </a:endParaRPr>
            </a:p>
          </p:txBody>
        </p:sp>
        <p:sp>
          <p:nvSpPr>
            <p:cNvPr id="35" name="TextBox 34">
              <a:extLst>
                <a:ext uri="{FF2B5EF4-FFF2-40B4-BE49-F238E27FC236}">
                  <a16:creationId xmlns:a16="http://schemas.microsoft.com/office/drawing/2014/main" id="{D0153468-4F84-4959-B885-0DDCFA7AB077}"/>
                </a:ext>
              </a:extLst>
            </p:cNvPr>
            <p:cNvSpPr txBox="1"/>
            <p:nvPr/>
          </p:nvSpPr>
          <p:spPr>
            <a:xfrm>
              <a:off x="5684984" y="2953543"/>
              <a:ext cx="9172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400</a:t>
              </a:r>
              <a:endParaRPr lang="en-US" sz="3200">
                <a:cs typeface="Calibri"/>
              </a:endParaRPr>
            </a:p>
          </p:txBody>
        </p:sp>
        <p:sp>
          <p:nvSpPr>
            <p:cNvPr id="36" name="TextBox 35">
              <a:extLst>
                <a:ext uri="{FF2B5EF4-FFF2-40B4-BE49-F238E27FC236}">
                  <a16:creationId xmlns:a16="http://schemas.microsoft.com/office/drawing/2014/main" id="{841F792B-40C5-4613-9544-4B1F9AF3F6CE}"/>
                </a:ext>
              </a:extLst>
            </p:cNvPr>
            <p:cNvSpPr txBox="1"/>
            <p:nvPr/>
          </p:nvSpPr>
          <p:spPr>
            <a:xfrm>
              <a:off x="2565098" y="1517379"/>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A</a:t>
              </a:r>
            </a:p>
          </p:txBody>
        </p:sp>
        <p:sp>
          <p:nvSpPr>
            <p:cNvPr id="37" name="TextBox 36">
              <a:extLst>
                <a:ext uri="{FF2B5EF4-FFF2-40B4-BE49-F238E27FC236}">
                  <a16:creationId xmlns:a16="http://schemas.microsoft.com/office/drawing/2014/main" id="{3C1C2C6F-4C1E-4B35-B19A-089F027A76D7}"/>
                </a:ext>
              </a:extLst>
            </p:cNvPr>
            <p:cNvSpPr txBox="1"/>
            <p:nvPr/>
          </p:nvSpPr>
          <p:spPr>
            <a:xfrm>
              <a:off x="4379340" y="1517379"/>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B</a:t>
              </a:r>
            </a:p>
          </p:txBody>
        </p:sp>
        <p:sp>
          <p:nvSpPr>
            <p:cNvPr id="38" name="TextBox 37">
              <a:extLst>
                <a:ext uri="{FF2B5EF4-FFF2-40B4-BE49-F238E27FC236}">
                  <a16:creationId xmlns:a16="http://schemas.microsoft.com/office/drawing/2014/main" id="{9C1D25A4-5AB1-4A64-B005-FF014F836745}"/>
                </a:ext>
              </a:extLst>
            </p:cNvPr>
            <p:cNvSpPr txBox="1"/>
            <p:nvPr/>
          </p:nvSpPr>
          <p:spPr>
            <a:xfrm>
              <a:off x="5926881" y="1505362"/>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C</a:t>
              </a:r>
              <a:endParaRPr lang="en-US" sz="3200">
                <a:cs typeface="Calibri"/>
              </a:endParaRPr>
            </a:p>
          </p:txBody>
        </p:sp>
        <p:sp>
          <p:nvSpPr>
            <p:cNvPr id="39" name="TextBox 38">
              <a:extLst>
                <a:ext uri="{FF2B5EF4-FFF2-40B4-BE49-F238E27FC236}">
                  <a16:creationId xmlns:a16="http://schemas.microsoft.com/office/drawing/2014/main" id="{AE5058E1-79A5-4969-A0B6-6806013B2B07}"/>
                </a:ext>
              </a:extLst>
            </p:cNvPr>
            <p:cNvSpPr txBox="1"/>
            <p:nvPr/>
          </p:nvSpPr>
          <p:spPr>
            <a:xfrm>
              <a:off x="6593453" y="1517379"/>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D</a:t>
              </a:r>
            </a:p>
          </p:txBody>
        </p:sp>
        <p:sp>
          <p:nvSpPr>
            <p:cNvPr id="41" name="TextBox 40">
              <a:extLst>
                <a:ext uri="{FF2B5EF4-FFF2-40B4-BE49-F238E27FC236}">
                  <a16:creationId xmlns:a16="http://schemas.microsoft.com/office/drawing/2014/main" id="{324B34F5-3551-4AC5-B354-74D24389BAB0}"/>
                </a:ext>
              </a:extLst>
            </p:cNvPr>
            <p:cNvSpPr txBox="1"/>
            <p:nvPr/>
          </p:nvSpPr>
          <p:spPr>
            <a:xfrm>
              <a:off x="9411416" y="1517379"/>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E</a:t>
              </a:r>
            </a:p>
          </p:txBody>
        </p:sp>
        <p:sp>
          <p:nvSpPr>
            <p:cNvPr id="42" name="Oval 41">
              <a:extLst>
                <a:ext uri="{FF2B5EF4-FFF2-40B4-BE49-F238E27FC236}">
                  <a16:creationId xmlns:a16="http://schemas.microsoft.com/office/drawing/2014/main" id="{6AE33C6F-B368-4484-92FB-5002CAE02FA6}"/>
                </a:ext>
              </a:extLst>
            </p:cNvPr>
            <p:cNvSpPr/>
            <p:nvPr/>
          </p:nvSpPr>
          <p:spPr>
            <a:xfrm>
              <a:off x="2630979"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320CCC4F-4D44-4723-A26D-547E4621343F}"/>
                </a:ext>
              </a:extLst>
            </p:cNvPr>
            <p:cNvSpPr/>
            <p:nvPr/>
          </p:nvSpPr>
          <p:spPr>
            <a:xfrm>
              <a:off x="4442525"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890C7881-C615-4338-AB85-28835668976D}"/>
                </a:ext>
              </a:extLst>
            </p:cNvPr>
            <p:cNvSpPr/>
            <p:nvPr/>
          </p:nvSpPr>
          <p:spPr>
            <a:xfrm>
              <a:off x="5990066"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780FA1D5-D1EA-4FC3-A23F-95409171AC5C}"/>
                </a:ext>
              </a:extLst>
            </p:cNvPr>
            <p:cNvSpPr/>
            <p:nvPr/>
          </p:nvSpPr>
          <p:spPr>
            <a:xfrm>
              <a:off x="9474601"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62165B5C-471A-4326-B986-741FA0C2DC2C}"/>
                </a:ext>
              </a:extLst>
            </p:cNvPr>
            <p:cNvSpPr/>
            <p:nvPr/>
          </p:nvSpPr>
          <p:spPr>
            <a:xfrm>
              <a:off x="6656638"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596891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4426323" y="236284"/>
            <a:ext cx="7091843" cy="954107"/>
          </a:xfrm>
          <a:prstGeom prst="rect">
            <a:avLst/>
          </a:prstGeom>
          <a:noFill/>
        </p:spPr>
        <p:txBody>
          <a:bodyPr wrap="square" lIns="91440" tIns="45720" rIns="91440" bIns="45720" rtlCol="0" anchor="t">
            <a:spAutoFit/>
          </a:bodyPr>
          <a:lstStyle/>
          <a:p>
            <a:r>
              <a:rPr lang="en-US" sz="2800">
                <a:latin typeface="Calibri"/>
                <a:ea typeface="Architects Daughter"/>
                <a:cs typeface="Architects Daughter"/>
              </a:rPr>
              <a:t>What numbers might be at the marked points? </a:t>
            </a:r>
            <a:endParaRPr lang="en-US" sz="2800">
              <a:latin typeface="Calibri"/>
              <a:ea typeface="Architects Daughter"/>
              <a:cs typeface="Calibri"/>
            </a:endParaRPr>
          </a:p>
          <a:p>
            <a:r>
              <a:rPr lang="en-US" sz="2800">
                <a:latin typeface="Calibri"/>
                <a:ea typeface="Architects Daughter"/>
                <a:cs typeface="Architects Daughter"/>
              </a:rPr>
              <a:t>Justify your answers.</a:t>
            </a:r>
            <a:endParaRPr lang="en-US" sz="2800">
              <a:latin typeface="Calibri"/>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9" name="TextBox 28">
            <a:extLst>
              <a:ext uri="{FF2B5EF4-FFF2-40B4-BE49-F238E27FC236}">
                <a16:creationId xmlns:a16="http://schemas.microsoft.com/office/drawing/2014/main" id="{4C19DB72-5879-4409-AB5A-DCE1EBFE2BC3}"/>
              </a:ext>
            </a:extLst>
          </p:cNvPr>
          <p:cNvSpPr txBox="1"/>
          <p:nvPr/>
        </p:nvSpPr>
        <p:spPr>
          <a:xfrm>
            <a:off x="526211" y="3789872"/>
            <a:ext cx="1099580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I think these are the values for:</a:t>
            </a:r>
            <a:endParaRPr lang="en-US"/>
          </a:p>
          <a:p>
            <a:endParaRPr lang="en-US" sz="3200">
              <a:cs typeface="Calibri"/>
            </a:endParaRPr>
          </a:p>
          <a:p>
            <a:r>
              <a:rPr lang="en-US" sz="3200">
                <a:cs typeface="Calibri"/>
              </a:rPr>
              <a:t>A. ______      B. _____      C. _____      D. _____      E. _____</a:t>
            </a:r>
          </a:p>
          <a:p>
            <a:endParaRPr lang="en-US" sz="3200">
              <a:cs typeface="Calibri"/>
            </a:endParaRPr>
          </a:p>
          <a:p>
            <a:r>
              <a:rPr lang="en-US" sz="3200">
                <a:cs typeface="Calibri"/>
              </a:rPr>
              <a:t>Because...</a:t>
            </a:r>
          </a:p>
        </p:txBody>
      </p:sp>
      <p:grpSp>
        <p:nvGrpSpPr>
          <p:cNvPr id="5" name="Group 4">
            <a:extLst>
              <a:ext uri="{FF2B5EF4-FFF2-40B4-BE49-F238E27FC236}">
                <a16:creationId xmlns:a16="http://schemas.microsoft.com/office/drawing/2014/main" id="{6FBDEECF-F1DE-436C-AA06-18E81B27969B}"/>
              </a:ext>
            </a:extLst>
          </p:cNvPr>
          <p:cNvGrpSpPr/>
          <p:nvPr/>
        </p:nvGrpSpPr>
        <p:grpSpPr>
          <a:xfrm>
            <a:off x="1038044" y="1505362"/>
            <a:ext cx="9972135" cy="2032958"/>
            <a:chOff x="1038044" y="1505362"/>
            <a:chExt cx="9972135" cy="2032958"/>
          </a:xfrm>
        </p:grpSpPr>
        <p:cxnSp>
          <p:nvCxnSpPr>
            <p:cNvPr id="14" name="Straight Arrow Connector 13">
              <a:extLst>
                <a:ext uri="{FF2B5EF4-FFF2-40B4-BE49-F238E27FC236}">
                  <a16:creationId xmlns:a16="http://schemas.microsoft.com/office/drawing/2014/main" id="{0CB8613F-2435-4B90-A82A-DE81A62AF106}"/>
                </a:ext>
              </a:extLst>
            </p:cNvPr>
            <p:cNvCxnSpPr/>
            <p:nvPr/>
          </p:nvCxnSpPr>
          <p:spPr>
            <a:xfrm flipV="1">
              <a:off x="1038044" y="2491852"/>
              <a:ext cx="9972135" cy="575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12136426-505F-4BAA-83AD-D01DD69CD6D8}"/>
                </a:ext>
              </a:extLst>
            </p:cNvPr>
            <p:cNvCxnSpPr/>
            <p:nvPr/>
          </p:nvCxnSpPr>
          <p:spPr>
            <a:xfrm>
              <a:off x="2417369" y="2122893"/>
              <a:ext cx="14378" cy="74762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EBE50D57-7177-4F9B-9CEF-FC5C38A75452}"/>
                </a:ext>
              </a:extLst>
            </p:cNvPr>
            <p:cNvCxnSpPr>
              <a:cxnSpLocks/>
            </p:cNvCxnSpPr>
            <p:nvPr/>
          </p:nvCxnSpPr>
          <p:spPr>
            <a:xfrm>
              <a:off x="6141104" y="2237912"/>
              <a:ext cx="1" cy="632603"/>
            </a:xfrm>
            <a:prstGeom prst="straightConnector1">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93F9311C-EED5-4A5D-8D4E-D290BCA68C72}"/>
                </a:ext>
              </a:extLst>
            </p:cNvPr>
            <p:cNvSpPr txBox="1"/>
            <p:nvPr/>
          </p:nvSpPr>
          <p:spPr>
            <a:xfrm>
              <a:off x="1041098" y="2953545"/>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0</a:t>
              </a:r>
              <a:endParaRPr lang="en-US" sz="3200">
                <a:cs typeface="Calibri"/>
              </a:endParaRPr>
            </a:p>
          </p:txBody>
        </p:sp>
        <p:sp>
          <p:nvSpPr>
            <p:cNvPr id="20" name="TextBox 19">
              <a:extLst>
                <a:ext uri="{FF2B5EF4-FFF2-40B4-BE49-F238E27FC236}">
                  <a16:creationId xmlns:a16="http://schemas.microsoft.com/office/drawing/2014/main" id="{5F15B42F-C6DD-402F-8ECE-C8D7C1F7DE73}"/>
                </a:ext>
              </a:extLst>
            </p:cNvPr>
            <p:cNvSpPr txBox="1"/>
            <p:nvPr/>
          </p:nvSpPr>
          <p:spPr>
            <a:xfrm>
              <a:off x="2076268" y="2953544"/>
              <a:ext cx="9172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100</a:t>
              </a:r>
              <a:endParaRPr lang="en-US" sz="3200">
                <a:cs typeface="Calibri"/>
              </a:endParaRPr>
            </a:p>
          </p:txBody>
        </p:sp>
        <p:sp>
          <p:nvSpPr>
            <p:cNvPr id="22" name="TextBox 21">
              <a:extLst>
                <a:ext uri="{FF2B5EF4-FFF2-40B4-BE49-F238E27FC236}">
                  <a16:creationId xmlns:a16="http://schemas.microsoft.com/office/drawing/2014/main" id="{0489BE4E-D776-4D2A-A3FD-D5C465662A0A}"/>
                </a:ext>
              </a:extLst>
            </p:cNvPr>
            <p:cNvSpPr txBox="1"/>
            <p:nvPr/>
          </p:nvSpPr>
          <p:spPr>
            <a:xfrm>
              <a:off x="5684984" y="2953543"/>
              <a:ext cx="9172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400</a:t>
              </a:r>
              <a:endParaRPr lang="en-US" sz="3200">
                <a:cs typeface="Calibri"/>
              </a:endParaRPr>
            </a:p>
          </p:txBody>
        </p:sp>
        <p:sp>
          <p:nvSpPr>
            <p:cNvPr id="24" name="TextBox 23">
              <a:extLst>
                <a:ext uri="{FF2B5EF4-FFF2-40B4-BE49-F238E27FC236}">
                  <a16:creationId xmlns:a16="http://schemas.microsoft.com/office/drawing/2014/main" id="{B3B143E6-5834-4DF3-BAC3-19F8A00AACDD}"/>
                </a:ext>
              </a:extLst>
            </p:cNvPr>
            <p:cNvSpPr txBox="1"/>
            <p:nvPr/>
          </p:nvSpPr>
          <p:spPr>
            <a:xfrm>
              <a:off x="2565098" y="1517379"/>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A</a:t>
              </a:r>
            </a:p>
          </p:txBody>
        </p:sp>
        <p:sp>
          <p:nvSpPr>
            <p:cNvPr id="25" name="TextBox 24">
              <a:extLst>
                <a:ext uri="{FF2B5EF4-FFF2-40B4-BE49-F238E27FC236}">
                  <a16:creationId xmlns:a16="http://schemas.microsoft.com/office/drawing/2014/main" id="{01D3A6A9-E00A-44C3-B6C3-A0A2E5117E6D}"/>
                </a:ext>
              </a:extLst>
            </p:cNvPr>
            <p:cNvSpPr txBox="1"/>
            <p:nvPr/>
          </p:nvSpPr>
          <p:spPr>
            <a:xfrm>
              <a:off x="4379340" y="1517379"/>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B</a:t>
              </a:r>
            </a:p>
          </p:txBody>
        </p:sp>
        <p:sp>
          <p:nvSpPr>
            <p:cNvPr id="26" name="TextBox 25">
              <a:extLst>
                <a:ext uri="{FF2B5EF4-FFF2-40B4-BE49-F238E27FC236}">
                  <a16:creationId xmlns:a16="http://schemas.microsoft.com/office/drawing/2014/main" id="{C03A2C33-8F36-409C-90B8-9DEA8573CD63}"/>
                </a:ext>
              </a:extLst>
            </p:cNvPr>
            <p:cNvSpPr txBox="1"/>
            <p:nvPr/>
          </p:nvSpPr>
          <p:spPr>
            <a:xfrm>
              <a:off x="5926881" y="1505362"/>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C</a:t>
              </a:r>
              <a:endParaRPr lang="en-US" sz="3200">
                <a:cs typeface="Calibri"/>
              </a:endParaRPr>
            </a:p>
          </p:txBody>
        </p:sp>
        <p:sp>
          <p:nvSpPr>
            <p:cNvPr id="28" name="TextBox 27">
              <a:extLst>
                <a:ext uri="{FF2B5EF4-FFF2-40B4-BE49-F238E27FC236}">
                  <a16:creationId xmlns:a16="http://schemas.microsoft.com/office/drawing/2014/main" id="{0A10B241-29E7-45C0-AC1A-4575CC2BF823}"/>
                </a:ext>
              </a:extLst>
            </p:cNvPr>
            <p:cNvSpPr txBox="1"/>
            <p:nvPr/>
          </p:nvSpPr>
          <p:spPr>
            <a:xfrm>
              <a:off x="6593453" y="1517379"/>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D</a:t>
              </a:r>
            </a:p>
          </p:txBody>
        </p:sp>
        <p:sp>
          <p:nvSpPr>
            <p:cNvPr id="30" name="TextBox 29">
              <a:extLst>
                <a:ext uri="{FF2B5EF4-FFF2-40B4-BE49-F238E27FC236}">
                  <a16:creationId xmlns:a16="http://schemas.microsoft.com/office/drawing/2014/main" id="{FD3406A4-88DE-494C-9DAA-AEDF300ED0A1}"/>
                </a:ext>
              </a:extLst>
            </p:cNvPr>
            <p:cNvSpPr txBox="1"/>
            <p:nvPr/>
          </p:nvSpPr>
          <p:spPr>
            <a:xfrm>
              <a:off x="9411416" y="1517379"/>
              <a:ext cx="428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E</a:t>
              </a:r>
            </a:p>
          </p:txBody>
        </p:sp>
        <p:sp>
          <p:nvSpPr>
            <p:cNvPr id="31" name="Oval 30">
              <a:extLst>
                <a:ext uri="{FF2B5EF4-FFF2-40B4-BE49-F238E27FC236}">
                  <a16:creationId xmlns:a16="http://schemas.microsoft.com/office/drawing/2014/main" id="{921270E7-7DD8-4E45-954F-600BE0A15973}"/>
                </a:ext>
              </a:extLst>
            </p:cNvPr>
            <p:cNvSpPr/>
            <p:nvPr/>
          </p:nvSpPr>
          <p:spPr>
            <a:xfrm>
              <a:off x="2630979"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5089B8E-01C6-424C-B135-C235494B83FF}"/>
                </a:ext>
              </a:extLst>
            </p:cNvPr>
            <p:cNvSpPr/>
            <p:nvPr/>
          </p:nvSpPr>
          <p:spPr>
            <a:xfrm>
              <a:off x="4442525"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AEAF050E-94A4-4ADB-8B2F-43300BC82D1A}"/>
                </a:ext>
              </a:extLst>
            </p:cNvPr>
            <p:cNvSpPr/>
            <p:nvPr/>
          </p:nvSpPr>
          <p:spPr>
            <a:xfrm>
              <a:off x="5990066"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C857FE0B-D47F-48A6-8C4C-F88FCE3D6B1B}"/>
                </a:ext>
              </a:extLst>
            </p:cNvPr>
            <p:cNvSpPr/>
            <p:nvPr/>
          </p:nvSpPr>
          <p:spPr>
            <a:xfrm>
              <a:off x="9474601"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F29ECAF-741C-49AC-ADDE-E4C10B9E7B0B}"/>
                </a:ext>
              </a:extLst>
            </p:cNvPr>
            <p:cNvSpPr/>
            <p:nvPr/>
          </p:nvSpPr>
          <p:spPr>
            <a:xfrm>
              <a:off x="6656638" y="2325710"/>
              <a:ext cx="302076" cy="332284"/>
            </a:xfrm>
            <a:prstGeom prst="ellipse">
              <a:avLst/>
            </a:prstGeom>
            <a:solidFill>
              <a:srgbClr val="A60205"/>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837487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616921" y="2464629"/>
            <a:ext cx="2721527" cy="420564"/>
          </a:xfrm>
          <a:prstGeom prst="rect">
            <a:avLst/>
          </a:prstGeom>
          <a:solidFill>
            <a:schemeClr val="tx1"/>
          </a:solidFill>
          <a:ln w="28575">
            <a:solidFill>
              <a:schemeClr val="tx1"/>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endParaRPr lang="en-US" sz="2100">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081132"/>
            <a:ext cx="3014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 &amp; end of this day.</a:t>
            </a:r>
            <a:endParaRPr lang="en-US"/>
          </a:p>
        </p:txBody>
      </p:sp>
    </p:spTree>
    <p:extLst>
      <p:ext uri="{BB962C8B-B14F-4D97-AF65-F5344CB8AC3E}">
        <p14:creationId xmlns:p14="http://schemas.microsoft.com/office/powerpoint/2010/main" val="1414070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2" name="Round Diagonal Corner Rectangle 31">
            <a:extLst>
              <a:ext uri="{FF2B5EF4-FFF2-40B4-BE49-F238E27FC236}">
                <a16:creationId xmlns:a16="http://schemas.microsoft.com/office/drawing/2014/main" id="{98FEC0BB-426D-5A4E-81A3-ACA41EDF3BA0}"/>
              </a:ext>
            </a:extLst>
          </p:cNvPr>
          <p:cNvSpPr/>
          <p:nvPr/>
        </p:nvSpPr>
        <p:spPr>
          <a:xfrm>
            <a:off x="8351347" y="988288"/>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 name="Flowchart: Off-page Connector 7">
            <a:extLst>
              <a:ext uri="{FF2B5EF4-FFF2-40B4-BE49-F238E27FC236}">
                <a16:creationId xmlns:a16="http://schemas.microsoft.com/office/drawing/2014/main" id="{8D12EEB7-66C1-4EB6-8F65-8FE9D2409436}"/>
              </a:ext>
            </a:extLst>
          </p:cNvPr>
          <p:cNvSpPr/>
          <p:nvPr/>
        </p:nvSpPr>
        <p:spPr>
          <a:xfrm rot="5400000">
            <a:off x="5611134" y="2409665"/>
            <a:ext cx="1250830" cy="3191772"/>
          </a:xfrm>
          <a:prstGeom prst="flowChartOffpageConnector">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tx1"/>
          </a:solidFill>
          <a:ln w="28575">
            <a:solidFill>
              <a:srgbClr val="140F00"/>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2053086" cy="461665"/>
          </a:xfrm>
          <a:prstGeom prst="rect">
            <a:avLst/>
          </a:prstGeom>
          <a:noFill/>
        </p:spPr>
        <p:txBody>
          <a:bodyPr wrap="square" lIns="91440" tIns="45720" rIns="91440" bIns="45720" rtlCol="0" anchor="t">
            <a:spAutoFit/>
          </a:bodyPr>
          <a:lstStyle/>
          <a:p>
            <a:r>
              <a:rPr lang="en-US" sz="2400">
                <a:solidFill>
                  <a:schemeClr val="bg2">
                    <a:lumMod val="50000"/>
                  </a:schemeClr>
                </a:solidFill>
                <a:latin typeface="Calibri"/>
                <a:cs typeface="Calibri"/>
              </a:rPr>
              <a:t>Write About It</a:t>
            </a:r>
          </a:p>
        </p:txBody>
      </p:sp>
      <p:sp>
        <p:nvSpPr>
          <p:cNvPr id="4" name="TextBox 3">
            <a:extLst>
              <a:ext uri="{FF2B5EF4-FFF2-40B4-BE49-F238E27FC236}">
                <a16:creationId xmlns:a16="http://schemas.microsoft.com/office/drawing/2014/main" id="{F3857C70-6F07-3A4E-91D0-3B2F2CA78D55}"/>
              </a:ext>
            </a:extLst>
          </p:cNvPr>
          <p:cNvSpPr txBox="1"/>
          <p:nvPr/>
        </p:nvSpPr>
        <p:spPr>
          <a:xfrm>
            <a:off x="666326" y="2365478"/>
            <a:ext cx="2915605" cy="707886"/>
          </a:xfrm>
          <a:prstGeom prst="rect">
            <a:avLst/>
          </a:prstGeom>
          <a:noFill/>
        </p:spPr>
        <p:txBody>
          <a:bodyPr wrap="square" lIns="91440" tIns="45720" rIns="91440" bIns="45720" rtlCol="0" anchor="ctr">
            <a:spAutoFit/>
          </a:bodyPr>
          <a:lstStyle/>
          <a:p>
            <a:pPr algn="ctr"/>
            <a:r>
              <a:rPr lang="en-US" sz="4000">
                <a:latin typeface="Bradley Hand"/>
              </a:rPr>
              <a:t>Choral Count</a:t>
            </a:r>
            <a:endParaRPr lang="en-US"/>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7 </a:t>
            </a:r>
          </a:p>
        </p:txBody>
      </p:sp>
      <p:sp>
        <p:nvSpPr>
          <p:cNvPr id="6" name="TextBox 5">
            <a:extLst>
              <a:ext uri="{FF2B5EF4-FFF2-40B4-BE49-F238E27FC236}">
                <a16:creationId xmlns:a16="http://schemas.microsoft.com/office/drawing/2014/main" id="{1C5177A0-9E2C-4F65-AC6E-79FCA44B30C6}"/>
              </a:ext>
            </a:extLst>
          </p:cNvPr>
          <p:cNvSpPr txBox="1"/>
          <p:nvPr/>
        </p:nvSpPr>
        <p:spPr>
          <a:xfrm>
            <a:off x="5053672" y="3621372"/>
            <a:ext cx="2915605" cy="646331"/>
          </a:xfrm>
          <a:prstGeom prst="rect">
            <a:avLst/>
          </a:prstGeom>
          <a:noFill/>
        </p:spPr>
        <p:txBody>
          <a:bodyPr wrap="square" lIns="91440" tIns="45720" rIns="91440" bIns="45720" rtlCol="0" anchor="ctr">
            <a:spAutoFit/>
          </a:bodyPr>
          <a:lstStyle/>
          <a:p>
            <a:pPr algn="ctr"/>
            <a:endParaRPr lang="en-US" sz="3600">
              <a:solidFill>
                <a:schemeClr val="bg1"/>
              </a:solidFill>
              <a:latin typeface="Marker Felt Thin"/>
            </a:endParaRPr>
          </a:p>
        </p:txBody>
      </p:sp>
      <p:pic>
        <p:nvPicPr>
          <p:cNvPr id="9" name="Picture 18">
            <a:extLst>
              <a:ext uri="{FF2B5EF4-FFF2-40B4-BE49-F238E27FC236}">
                <a16:creationId xmlns:a16="http://schemas.microsoft.com/office/drawing/2014/main" id="{EC131504-C240-4269-921E-13012B0FF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569" y="4846368"/>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FB9125-802D-40E1-916A-C142B2935C27}"/>
              </a:ext>
            </a:extLst>
          </p:cNvPr>
          <p:cNvSpPr txBox="1"/>
          <p:nvPr/>
        </p:nvSpPr>
        <p:spPr>
          <a:xfrm>
            <a:off x="9769954" y="4896030"/>
            <a:ext cx="17367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cs typeface="Aldhabi"/>
              </a:rPr>
              <a:t>Record It</a:t>
            </a:r>
          </a:p>
        </p:txBody>
      </p:sp>
      <p:sp>
        <p:nvSpPr>
          <p:cNvPr id="25" name="TextBox 1">
            <a:extLst>
              <a:ext uri="{FF2B5EF4-FFF2-40B4-BE49-F238E27FC236}">
                <a16:creationId xmlns:a16="http://schemas.microsoft.com/office/drawing/2014/main" id="{62EDEC50-F855-4440-93BA-0165CC3378A1}"/>
              </a:ext>
            </a:extLst>
          </p:cNvPr>
          <p:cNvSpPr txBox="1"/>
          <p:nvPr/>
        </p:nvSpPr>
        <p:spPr>
          <a:xfrm>
            <a:off x="4996163" y="3430637"/>
            <a:ext cx="2915605" cy="1200329"/>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Marker Felt Thin"/>
              </a:rPr>
              <a:t>Counting Numbers</a:t>
            </a:r>
          </a:p>
        </p:txBody>
      </p:sp>
      <p:sp>
        <p:nvSpPr>
          <p:cNvPr id="26" name="Rectangle 25">
            <a:extLst>
              <a:ext uri="{FF2B5EF4-FFF2-40B4-BE49-F238E27FC236}">
                <a16:creationId xmlns:a16="http://schemas.microsoft.com/office/drawing/2014/main" id="{0AC0F87E-B908-7542-B4C5-8D2377D7F94C}"/>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7460371F-5769-4545-8214-813CDE15E37D}"/>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1AF754E3-6E46-1B4E-B0E0-6E2AC851246E}"/>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5" name="Picture 13" descr="A fabric surface&#10;&#10;Description automatically generated">
            <a:extLst>
              <a:ext uri="{FF2B5EF4-FFF2-40B4-BE49-F238E27FC236}">
                <a16:creationId xmlns:a16="http://schemas.microsoft.com/office/drawing/2014/main" id="{FCB63E1E-658E-4D93-9B01-EA7DA27F2660}"/>
              </a:ext>
            </a:extLst>
          </p:cNvPr>
          <p:cNvPicPr>
            <a:picLocks noChangeAspect="1"/>
          </p:cNvPicPr>
          <p:nvPr/>
        </p:nvPicPr>
        <p:blipFill>
          <a:blip r:embed="rId5"/>
          <a:stretch>
            <a:fillRect/>
          </a:stretch>
        </p:blipFill>
        <p:spPr>
          <a:xfrm>
            <a:off x="1004940" y="3429000"/>
            <a:ext cx="2238375" cy="2238375"/>
          </a:xfrm>
          <a:prstGeom prst="rect">
            <a:avLst/>
          </a:prstGeom>
        </p:spPr>
      </p:pic>
    </p:spTree>
    <p:extLst>
      <p:ext uri="{BB962C8B-B14F-4D97-AF65-F5344CB8AC3E}">
        <p14:creationId xmlns:p14="http://schemas.microsoft.com/office/powerpoint/2010/main" val="11286828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E725330A-C290-4554-BA00-4A85DE9CCFFE}"/>
              </a:ext>
            </a:extLst>
          </p:cNvPr>
          <p:cNvSpPr txBox="1"/>
          <p:nvPr/>
        </p:nvSpPr>
        <p:spPr>
          <a:xfrm>
            <a:off x="1273773" y="1176241"/>
            <a:ext cx="9369083" cy="1200329"/>
          </a:xfrm>
          <a:prstGeom prst="rect">
            <a:avLst/>
          </a:prstGeom>
          <a:noFill/>
        </p:spPr>
        <p:txBody>
          <a:bodyPr wrap="square" lIns="91440" tIns="45720" rIns="91440" bIns="45720" rtlCol="0" anchor="t">
            <a:spAutoFit/>
          </a:bodyPr>
          <a:lstStyle/>
          <a:p>
            <a:r>
              <a:rPr lang="en-CA" sz="3600" dirty="0"/>
              <a:t>Let's begin by counting backwards by 2's starting at 225. </a:t>
            </a:r>
            <a:endParaRPr lang="en-US" dirty="0"/>
          </a:p>
        </p:txBody>
      </p:sp>
      <p:sp>
        <p:nvSpPr>
          <p:cNvPr id="5" name="TextBox 4">
            <a:extLst>
              <a:ext uri="{FF2B5EF4-FFF2-40B4-BE49-F238E27FC236}">
                <a16:creationId xmlns:a16="http://schemas.microsoft.com/office/drawing/2014/main" id="{87C2BA2A-86F6-469B-88E7-7FFEB472F266}"/>
              </a:ext>
            </a:extLst>
          </p:cNvPr>
          <p:cNvSpPr txBox="1"/>
          <p:nvPr/>
        </p:nvSpPr>
        <p:spPr>
          <a:xfrm>
            <a:off x="1676400" y="299911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4000"/>
          </a:p>
        </p:txBody>
      </p:sp>
      <p:graphicFrame>
        <p:nvGraphicFramePr>
          <p:cNvPr id="6" name="Table 6">
            <a:extLst>
              <a:ext uri="{FF2B5EF4-FFF2-40B4-BE49-F238E27FC236}">
                <a16:creationId xmlns:a16="http://schemas.microsoft.com/office/drawing/2014/main" id="{B636F145-642B-4006-9A79-97485F5B7E67}"/>
              </a:ext>
            </a:extLst>
          </p:cNvPr>
          <p:cNvGraphicFramePr>
            <a:graphicFrameLocks noGrp="1"/>
          </p:cNvGraphicFramePr>
          <p:nvPr>
            <p:extLst>
              <p:ext uri="{D42A27DB-BD31-4B8C-83A1-F6EECF244321}">
                <p14:modId xmlns:p14="http://schemas.microsoft.com/office/powerpoint/2010/main" val="869851378"/>
              </p:ext>
            </p:extLst>
          </p:nvPr>
        </p:nvGraphicFramePr>
        <p:xfrm>
          <a:off x="1337094" y="2429773"/>
          <a:ext cx="9053730" cy="4087444"/>
        </p:xfrm>
        <a:graphic>
          <a:graphicData uri="http://schemas.openxmlformats.org/drawingml/2006/table">
            <a:tbl>
              <a:tblPr firstRow="1" bandRow="1">
                <a:tableStyleId>{5940675A-B579-460E-94D1-54222C63F5DA}</a:tableStyleId>
              </a:tblPr>
              <a:tblGrid>
                <a:gridCol w="1810746">
                  <a:extLst>
                    <a:ext uri="{9D8B030D-6E8A-4147-A177-3AD203B41FA5}">
                      <a16:colId xmlns:a16="http://schemas.microsoft.com/office/drawing/2014/main" val="83922902"/>
                    </a:ext>
                  </a:extLst>
                </a:gridCol>
                <a:gridCol w="1810746">
                  <a:extLst>
                    <a:ext uri="{9D8B030D-6E8A-4147-A177-3AD203B41FA5}">
                      <a16:colId xmlns:a16="http://schemas.microsoft.com/office/drawing/2014/main" val="2316396355"/>
                    </a:ext>
                  </a:extLst>
                </a:gridCol>
                <a:gridCol w="1810746">
                  <a:extLst>
                    <a:ext uri="{9D8B030D-6E8A-4147-A177-3AD203B41FA5}">
                      <a16:colId xmlns:a16="http://schemas.microsoft.com/office/drawing/2014/main" val="2286678702"/>
                    </a:ext>
                  </a:extLst>
                </a:gridCol>
                <a:gridCol w="1810746">
                  <a:extLst>
                    <a:ext uri="{9D8B030D-6E8A-4147-A177-3AD203B41FA5}">
                      <a16:colId xmlns:a16="http://schemas.microsoft.com/office/drawing/2014/main" val="1062884051"/>
                    </a:ext>
                  </a:extLst>
                </a:gridCol>
                <a:gridCol w="1810746">
                  <a:extLst>
                    <a:ext uri="{9D8B030D-6E8A-4147-A177-3AD203B41FA5}">
                      <a16:colId xmlns:a16="http://schemas.microsoft.com/office/drawing/2014/main" val="563421230"/>
                    </a:ext>
                  </a:extLst>
                </a:gridCol>
              </a:tblGrid>
              <a:tr h="793261">
                <a:tc>
                  <a:txBody>
                    <a:bodyPr/>
                    <a:lstStyle/>
                    <a:p>
                      <a:pPr lvl="0" algn="ctr">
                        <a:lnSpc>
                          <a:spcPct val="100000"/>
                        </a:lnSpc>
                        <a:spcBef>
                          <a:spcPts val="0"/>
                        </a:spcBef>
                        <a:spcAft>
                          <a:spcPts val="0"/>
                        </a:spcAft>
                        <a:buNone/>
                      </a:pPr>
                      <a:r>
                        <a:rPr lang="en-CA" sz="3600" b="0" i="0" u="none" strike="noStrike" noProof="0" dirty="0">
                          <a:latin typeface="Calibri"/>
                        </a:rPr>
                        <a:t>225</a:t>
                      </a:r>
                    </a:p>
                  </a:txBody>
                  <a:tcPr/>
                </a:tc>
                <a:tc>
                  <a:txBody>
                    <a:bodyPr/>
                    <a:lstStyle/>
                    <a:p>
                      <a:pPr lvl="0" algn="ctr">
                        <a:lnSpc>
                          <a:spcPct val="100000"/>
                        </a:lnSpc>
                        <a:spcBef>
                          <a:spcPts val="0"/>
                        </a:spcBef>
                        <a:spcAft>
                          <a:spcPts val="0"/>
                        </a:spcAft>
                        <a:buNone/>
                      </a:pPr>
                      <a:r>
                        <a:rPr lang="en-CA" sz="3600" b="0" i="0" u="none" strike="noStrike" noProof="0">
                          <a:latin typeface="Calibri"/>
                        </a:rPr>
                        <a:t>223</a:t>
                      </a:r>
                      <a:endParaRPr lang="en-GB" sz="3600" b="0" i="0" u="none" strike="noStrike" noProof="0">
                        <a:latin typeface="Calibri"/>
                      </a:endParaRPr>
                    </a:p>
                    <a:p>
                      <a:pPr lvl="0">
                        <a:buNone/>
                      </a:pPr>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414104"/>
                  </a:ext>
                </a:extLst>
              </a:tr>
              <a:tr h="793261">
                <a:tc>
                  <a:txBody>
                    <a:bodyPr/>
                    <a:lstStyle/>
                    <a:p>
                      <a:pPr marL="0" lvl="0" algn="ctr" defTabSz="914400" rtl="0" eaLnBrk="1" latinLnBrk="0" hangingPunct="1">
                        <a:lnSpc>
                          <a:spcPct val="100000"/>
                        </a:lnSpc>
                        <a:spcBef>
                          <a:spcPts val="0"/>
                        </a:spcBef>
                        <a:spcAft>
                          <a:spcPts val="0"/>
                        </a:spcAft>
                        <a:buNone/>
                      </a:pPr>
                      <a:r>
                        <a:rPr lang="en-GB" sz="3600" b="0" i="0" u="none" strike="noStrike" kern="1200" dirty="0" smtClean="0">
                          <a:solidFill>
                            <a:schemeClr val="tx1"/>
                          </a:solidFill>
                          <a:latin typeface="Calibri"/>
                          <a:ea typeface="+mn-ea"/>
                          <a:cs typeface="+mn-cs"/>
                        </a:rPr>
                        <a:t>215</a:t>
                      </a:r>
                      <a:endParaRPr lang="en-GB" sz="3600" b="0" i="0" u="none" strike="noStrike" kern="1200" dirty="0">
                        <a:solidFill>
                          <a:schemeClr val="tx1"/>
                        </a:solidFill>
                        <a:latin typeface="Calibri"/>
                        <a:ea typeface="+mn-ea"/>
                        <a:cs typeface="+mn-cs"/>
                      </a:endParaRP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84259193"/>
                  </a:ext>
                </a:extLst>
              </a:tr>
              <a:tr h="79326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05279873"/>
                  </a:ext>
                </a:extLst>
              </a:tr>
              <a:tr h="793261">
                <a:tc>
                  <a:txBody>
                    <a:bodyPr/>
                    <a:lstStyle/>
                    <a:p>
                      <a:endParaRPr lang="en-GB"/>
                    </a:p>
                  </a:txBody>
                  <a:tcPr/>
                </a:tc>
                <a:tc>
                  <a:txBody>
                    <a:bodyPr/>
                    <a:lstStyle/>
                    <a:p>
                      <a:endParaRPr lang="en-GB"/>
                    </a:p>
                  </a:txBody>
                  <a:tcPr/>
                </a:tc>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prstClr val="black"/>
                          </a:solidFill>
                          <a:effectLst/>
                          <a:uLnTx/>
                          <a:uFillTx/>
                          <a:latin typeface="+mn-lt"/>
                          <a:ea typeface="+mn-ea"/>
                          <a:cs typeface="+mn-cs"/>
                        </a:rPr>
                        <a:t>189</a:t>
                      </a:r>
                    </a:p>
                  </a:txBody>
                  <a:tcPr/>
                </a:tc>
                <a:tc>
                  <a:txBody>
                    <a:bodyPr/>
                    <a:lstStyle/>
                    <a:p>
                      <a:endParaRPr lang="en-GB"/>
                    </a:p>
                  </a:txBody>
                  <a:tcPr/>
                </a:tc>
                <a:extLst>
                  <a:ext uri="{0D108BD9-81ED-4DB2-BD59-A6C34878D82A}">
                    <a16:rowId xmlns:a16="http://schemas.microsoft.com/office/drawing/2014/main" val="94866463"/>
                  </a:ext>
                </a:extLst>
              </a:tr>
              <a:tr h="79326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37780619"/>
                  </a:ext>
                </a:extLst>
              </a:tr>
            </a:tbl>
          </a:graphicData>
        </a:graphic>
      </p:graphicFrame>
    </p:spTree>
    <p:extLst>
      <p:ext uri="{BB962C8B-B14F-4D97-AF65-F5344CB8AC3E}">
        <p14:creationId xmlns:p14="http://schemas.microsoft.com/office/powerpoint/2010/main" val="38689045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E725330A-C290-4554-BA00-4A85DE9CCFFE}"/>
              </a:ext>
            </a:extLst>
          </p:cNvPr>
          <p:cNvSpPr txBox="1"/>
          <p:nvPr/>
        </p:nvSpPr>
        <p:spPr>
          <a:xfrm>
            <a:off x="685884" y="1060893"/>
            <a:ext cx="10865223" cy="646331"/>
          </a:xfrm>
          <a:prstGeom prst="rect">
            <a:avLst/>
          </a:prstGeom>
          <a:noFill/>
        </p:spPr>
        <p:txBody>
          <a:bodyPr wrap="square" lIns="91440" tIns="45720" rIns="91440" bIns="45720" rtlCol="0" anchor="t">
            <a:spAutoFit/>
          </a:bodyPr>
          <a:lstStyle/>
          <a:p>
            <a:r>
              <a:rPr lang="en-CA" sz="3600" dirty="0"/>
              <a:t>Let's begin by counting </a:t>
            </a:r>
            <a:r>
              <a:rPr lang="en-CA" sz="3600" dirty="0" smtClean="0"/>
              <a:t>backwards by </a:t>
            </a:r>
            <a:r>
              <a:rPr lang="en-CA" sz="3600" dirty="0"/>
              <a:t>2's starting at 225. </a:t>
            </a:r>
            <a:endParaRPr lang="en-US" dirty="0"/>
          </a:p>
        </p:txBody>
      </p:sp>
      <p:sp>
        <p:nvSpPr>
          <p:cNvPr id="5" name="TextBox 4">
            <a:extLst>
              <a:ext uri="{FF2B5EF4-FFF2-40B4-BE49-F238E27FC236}">
                <a16:creationId xmlns:a16="http://schemas.microsoft.com/office/drawing/2014/main" id="{87C2BA2A-86F6-469B-88E7-7FFEB472F266}"/>
              </a:ext>
            </a:extLst>
          </p:cNvPr>
          <p:cNvSpPr txBox="1"/>
          <p:nvPr/>
        </p:nvSpPr>
        <p:spPr>
          <a:xfrm>
            <a:off x="1676400" y="299911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4000"/>
          </a:p>
        </p:txBody>
      </p:sp>
      <p:graphicFrame>
        <p:nvGraphicFramePr>
          <p:cNvPr id="6" name="Table 6">
            <a:extLst>
              <a:ext uri="{FF2B5EF4-FFF2-40B4-BE49-F238E27FC236}">
                <a16:creationId xmlns:a16="http://schemas.microsoft.com/office/drawing/2014/main" id="{B636F145-642B-4006-9A79-97485F5B7E67}"/>
              </a:ext>
            </a:extLst>
          </p:cNvPr>
          <p:cNvGraphicFramePr>
            <a:graphicFrameLocks noGrp="1"/>
          </p:cNvGraphicFramePr>
          <p:nvPr>
            <p:extLst>
              <p:ext uri="{D42A27DB-BD31-4B8C-83A1-F6EECF244321}">
                <p14:modId xmlns:p14="http://schemas.microsoft.com/office/powerpoint/2010/main" val="3162190144"/>
              </p:ext>
            </p:extLst>
          </p:nvPr>
        </p:nvGraphicFramePr>
        <p:xfrm>
          <a:off x="1394603" y="1955320"/>
          <a:ext cx="9053730" cy="3895967"/>
        </p:xfrm>
        <a:graphic>
          <a:graphicData uri="http://schemas.openxmlformats.org/drawingml/2006/table">
            <a:tbl>
              <a:tblPr firstRow="1" bandRow="1">
                <a:tableStyleId>{5940675A-B579-460E-94D1-54222C63F5DA}</a:tableStyleId>
              </a:tblPr>
              <a:tblGrid>
                <a:gridCol w="1810746">
                  <a:extLst>
                    <a:ext uri="{9D8B030D-6E8A-4147-A177-3AD203B41FA5}">
                      <a16:colId xmlns:a16="http://schemas.microsoft.com/office/drawing/2014/main" val="83922902"/>
                    </a:ext>
                  </a:extLst>
                </a:gridCol>
                <a:gridCol w="1810746">
                  <a:extLst>
                    <a:ext uri="{9D8B030D-6E8A-4147-A177-3AD203B41FA5}">
                      <a16:colId xmlns:a16="http://schemas.microsoft.com/office/drawing/2014/main" val="2316396355"/>
                    </a:ext>
                  </a:extLst>
                </a:gridCol>
                <a:gridCol w="1810746">
                  <a:extLst>
                    <a:ext uri="{9D8B030D-6E8A-4147-A177-3AD203B41FA5}">
                      <a16:colId xmlns:a16="http://schemas.microsoft.com/office/drawing/2014/main" val="2286678702"/>
                    </a:ext>
                  </a:extLst>
                </a:gridCol>
                <a:gridCol w="1810746">
                  <a:extLst>
                    <a:ext uri="{9D8B030D-6E8A-4147-A177-3AD203B41FA5}">
                      <a16:colId xmlns:a16="http://schemas.microsoft.com/office/drawing/2014/main" val="1062884051"/>
                    </a:ext>
                  </a:extLst>
                </a:gridCol>
                <a:gridCol w="1810746">
                  <a:extLst>
                    <a:ext uri="{9D8B030D-6E8A-4147-A177-3AD203B41FA5}">
                      <a16:colId xmlns:a16="http://schemas.microsoft.com/office/drawing/2014/main" val="563421230"/>
                    </a:ext>
                  </a:extLst>
                </a:gridCol>
              </a:tblGrid>
              <a:tr h="722923">
                <a:tc>
                  <a:txBody>
                    <a:bodyPr/>
                    <a:lstStyle/>
                    <a:p>
                      <a:pPr lvl="0" algn="ctr">
                        <a:lnSpc>
                          <a:spcPct val="100000"/>
                        </a:lnSpc>
                        <a:spcBef>
                          <a:spcPts val="0"/>
                        </a:spcBef>
                        <a:spcAft>
                          <a:spcPts val="0"/>
                        </a:spcAft>
                        <a:buNone/>
                      </a:pPr>
                      <a:r>
                        <a:rPr lang="en-CA" sz="3600" b="0" i="0" u="none" strike="noStrike" noProof="0">
                          <a:latin typeface="Calibri"/>
                        </a:rPr>
                        <a:t>225</a:t>
                      </a:r>
                    </a:p>
                  </a:txBody>
                  <a:tcPr/>
                </a:tc>
                <a:tc>
                  <a:txBody>
                    <a:bodyPr/>
                    <a:lstStyle/>
                    <a:p>
                      <a:pPr lvl="0" algn="ctr">
                        <a:lnSpc>
                          <a:spcPct val="100000"/>
                        </a:lnSpc>
                        <a:spcBef>
                          <a:spcPts val="0"/>
                        </a:spcBef>
                        <a:spcAft>
                          <a:spcPts val="0"/>
                        </a:spcAft>
                        <a:buNone/>
                      </a:pPr>
                      <a:r>
                        <a:rPr lang="en-CA" sz="3600" b="0" i="0" u="none" strike="noStrike" noProof="0">
                          <a:latin typeface="Calibri"/>
                        </a:rPr>
                        <a:t>223</a:t>
                      </a:r>
                      <a:endParaRPr lang="en-GB" sz="3600" b="0" i="0" u="none" strike="noStrike" noProof="0">
                        <a:latin typeface="Calibri"/>
                      </a:endParaRPr>
                    </a:p>
                  </a:txBody>
                  <a:tcPr/>
                </a:tc>
                <a:tc>
                  <a:txBody>
                    <a:bodyPr/>
                    <a:lstStyle/>
                    <a:p>
                      <a:pPr algn="ctr"/>
                      <a:r>
                        <a:rPr lang="en-GB" sz="3600"/>
                        <a:t>221</a:t>
                      </a:r>
                    </a:p>
                  </a:txBody>
                  <a:tcPr/>
                </a:tc>
                <a:tc>
                  <a:txBody>
                    <a:bodyPr/>
                    <a:lstStyle/>
                    <a:p>
                      <a:pPr algn="ctr"/>
                      <a:r>
                        <a:rPr lang="en-GB" sz="3600"/>
                        <a:t>219</a:t>
                      </a:r>
                    </a:p>
                  </a:txBody>
                  <a:tcPr/>
                </a:tc>
                <a:tc>
                  <a:txBody>
                    <a:bodyPr/>
                    <a:lstStyle/>
                    <a:p>
                      <a:pPr algn="ctr"/>
                      <a:r>
                        <a:rPr lang="en-GB" sz="3600"/>
                        <a:t>217</a:t>
                      </a:r>
                    </a:p>
                  </a:txBody>
                  <a:tcPr/>
                </a:tc>
                <a:extLst>
                  <a:ext uri="{0D108BD9-81ED-4DB2-BD59-A6C34878D82A}">
                    <a16:rowId xmlns:a16="http://schemas.microsoft.com/office/drawing/2014/main" val="8414104"/>
                  </a:ext>
                </a:extLst>
              </a:tr>
              <a:tr h="793261">
                <a:tc>
                  <a:txBody>
                    <a:bodyPr/>
                    <a:lstStyle/>
                    <a:p>
                      <a:pPr algn="ctr"/>
                      <a:r>
                        <a:rPr lang="en-GB" sz="3600"/>
                        <a:t>215</a:t>
                      </a:r>
                    </a:p>
                  </a:txBody>
                  <a:tcPr/>
                </a:tc>
                <a:tc>
                  <a:txBody>
                    <a:bodyPr/>
                    <a:lstStyle/>
                    <a:p>
                      <a:pPr algn="ctr"/>
                      <a:r>
                        <a:rPr lang="en-GB" sz="3600" dirty="0"/>
                        <a:t>213</a:t>
                      </a:r>
                    </a:p>
                  </a:txBody>
                  <a:tcPr/>
                </a:tc>
                <a:tc>
                  <a:txBody>
                    <a:bodyPr/>
                    <a:lstStyle/>
                    <a:p>
                      <a:pPr algn="ctr"/>
                      <a:r>
                        <a:rPr lang="en-GB" sz="3600"/>
                        <a:t>211</a:t>
                      </a:r>
                    </a:p>
                  </a:txBody>
                  <a:tcPr/>
                </a:tc>
                <a:tc>
                  <a:txBody>
                    <a:bodyPr/>
                    <a:lstStyle/>
                    <a:p>
                      <a:pPr algn="ctr"/>
                      <a:r>
                        <a:rPr lang="en-GB" sz="3600"/>
                        <a:t>209</a:t>
                      </a:r>
                    </a:p>
                  </a:txBody>
                  <a:tcPr/>
                </a:tc>
                <a:tc>
                  <a:txBody>
                    <a:bodyPr/>
                    <a:lstStyle/>
                    <a:p>
                      <a:pPr algn="ctr"/>
                      <a:r>
                        <a:rPr lang="en-GB" sz="3600"/>
                        <a:t>207</a:t>
                      </a:r>
                    </a:p>
                  </a:txBody>
                  <a:tcPr/>
                </a:tc>
                <a:extLst>
                  <a:ext uri="{0D108BD9-81ED-4DB2-BD59-A6C34878D82A}">
                    <a16:rowId xmlns:a16="http://schemas.microsoft.com/office/drawing/2014/main" val="4284259193"/>
                  </a:ext>
                </a:extLst>
              </a:tr>
              <a:tr h="793261">
                <a:tc>
                  <a:txBody>
                    <a:bodyPr/>
                    <a:lstStyle/>
                    <a:p>
                      <a:pPr algn="ctr"/>
                      <a:r>
                        <a:rPr lang="en-GB" sz="3600"/>
                        <a:t>205</a:t>
                      </a:r>
                    </a:p>
                  </a:txBody>
                  <a:tcPr/>
                </a:tc>
                <a:tc>
                  <a:txBody>
                    <a:bodyPr/>
                    <a:lstStyle/>
                    <a:p>
                      <a:pPr algn="ctr"/>
                      <a:r>
                        <a:rPr lang="en-GB" sz="3600"/>
                        <a:t>203</a:t>
                      </a:r>
                    </a:p>
                  </a:txBody>
                  <a:tcPr/>
                </a:tc>
                <a:tc>
                  <a:txBody>
                    <a:bodyPr/>
                    <a:lstStyle/>
                    <a:p>
                      <a:pPr algn="ctr"/>
                      <a:r>
                        <a:rPr lang="en-GB" sz="3600"/>
                        <a:t>201</a:t>
                      </a:r>
                    </a:p>
                  </a:txBody>
                  <a:tcPr/>
                </a:tc>
                <a:tc>
                  <a:txBody>
                    <a:bodyPr/>
                    <a:lstStyle/>
                    <a:p>
                      <a:pPr algn="ctr"/>
                      <a:r>
                        <a:rPr lang="en-GB" sz="3600"/>
                        <a:t>199</a:t>
                      </a:r>
                    </a:p>
                  </a:txBody>
                  <a:tcPr/>
                </a:tc>
                <a:tc>
                  <a:txBody>
                    <a:bodyPr/>
                    <a:lstStyle/>
                    <a:p>
                      <a:pPr algn="ctr"/>
                      <a:r>
                        <a:rPr lang="en-GB" sz="3600"/>
                        <a:t>197</a:t>
                      </a:r>
                    </a:p>
                  </a:txBody>
                  <a:tcPr/>
                </a:tc>
                <a:extLst>
                  <a:ext uri="{0D108BD9-81ED-4DB2-BD59-A6C34878D82A}">
                    <a16:rowId xmlns:a16="http://schemas.microsoft.com/office/drawing/2014/main" val="1205279873"/>
                  </a:ext>
                </a:extLst>
              </a:tr>
              <a:tr h="793261">
                <a:tc>
                  <a:txBody>
                    <a:bodyPr/>
                    <a:lstStyle/>
                    <a:p>
                      <a:pPr lvl="0" algn="ctr">
                        <a:buNone/>
                      </a:pPr>
                      <a:r>
                        <a:rPr lang="en-GB" sz="3600"/>
                        <a:t>195</a:t>
                      </a:r>
                    </a:p>
                  </a:txBody>
                  <a:tcPr/>
                </a:tc>
                <a:tc>
                  <a:txBody>
                    <a:bodyPr/>
                    <a:lstStyle/>
                    <a:p>
                      <a:pPr algn="ctr"/>
                      <a:r>
                        <a:rPr lang="en-GB" sz="3600"/>
                        <a:t>193</a:t>
                      </a:r>
                    </a:p>
                  </a:txBody>
                  <a:tcPr/>
                </a:tc>
                <a:tc>
                  <a:txBody>
                    <a:bodyPr/>
                    <a:lstStyle/>
                    <a:p>
                      <a:pPr algn="ctr"/>
                      <a:r>
                        <a:rPr lang="en-GB" sz="3600"/>
                        <a:t>191</a:t>
                      </a:r>
                    </a:p>
                  </a:txBody>
                  <a:tcPr/>
                </a:tc>
                <a:tc>
                  <a:txBody>
                    <a:bodyPr/>
                    <a:lstStyle/>
                    <a:p>
                      <a:pPr lvl="0" algn="ctr">
                        <a:buNone/>
                      </a:pPr>
                      <a:r>
                        <a:rPr lang="en-GB" sz="3600" dirty="0"/>
                        <a:t>189</a:t>
                      </a:r>
                    </a:p>
                  </a:txBody>
                  <a:tcPr/>
                </a:tc>
                <a:tc>
                  <a:txBody>
                    <a:bodyPr/>
                    <a:lstStyle/>
                    <a:p>
                      <a:pPr lvl="0" algn="ctr">
                        <a:buNone/>
                      </a:pPr>
                      <a:r>
                        <a:rPr lang="en-GB" sz="3600"/>
                        <a:t>187</a:t>
                      </a:r>
                    </a:p>
                  </a:txBody>
                  <a:tcPr/>
                </a:tc>
                <a:extLst>
                  <a:ext uri="{0D108BD9-81ED-4DB2-BD59-A6C34878D82A}">
                    <a16:rowId xmlns:a16="http://schemas.microsoft.com/office/drawing/2014/main" val="94866463"/>
                  </a:ext>
                </a:extLst>
              </a:tr>
              <a:tr h="793261">
                <a:tc>
                  <a:txBody>
                    <a:bodyPr/>
                    <a:lstStyle/>
                    <a:p>
                      <a:pPr algn="ctr"/>
                      <a:r>
                        <a:rPr lang="en-GB" sz="3600"/>
                        <a:t>185</a:t>
                      </a:r>
                    </a:p>
                  </a:txBody>
                  <a:tcPr/>
                </a:tc>
                <a:tc>
                  <a:txBody>
                    <a:bodyPr/>
                    <a:lstStyle/>
                    <a:p>
                      <a:pPr algn="ctr"/>
                      <a:r>
                        <a:rPr lang="en-GB" sz="3600"/>
                        <a:t>183</a:t>
                      </a:r>
                    </a:p>
                  </a:txBody>
                  <a:tcPr/>
                </a:tc>
                <a:tc>
                  <a:txBody>
                    <a:bodyPr/>
                    <a:lstStyle/>
                    <a:p>
                      <a:pPr lvl="0" algn="ctr">
                        <a:buNone/>
                      </a:pPr>
                      <a:r>
                        <a:rPr lang="en-GB" sz="3600"/>
                        <a:t>181</a:t>
                      </a:r>
                    </a:p>
                  </a:txBody>
                  <a:tcPr/>
                </a:tc>
                <a:tc>
                  <a:txBody>
                    <a:bodyPr/>
                    <a:lstStyle/>
                    <a:p>
                      <a:pPr lvl="0" algn="ctr">
                        <a:buNone/>
                      </a:pPr>
                      <a:r>
                        <a:rPr lang="en-GB" sz="3600"/>
                        <a:t>179</a:t>
                      </a:r>
                    </a:p>
                  </a:txBody>
                  <a:tcPr/>
                </a:tc>
                <a:tc>
                  <a:txBody>
                    <a:bodyPr/>
                    <a:lstStyle/>
                    <a:p>
                      <a:pPr lvl="0" algn="ctr">
                        <a:buNone/>
                      </a:pPr>
                      <a:r>
                        <a:rPr lang="en-GB" sz="3600" dirty="0"/>
                        <a:t>177</a:t>
                      </a:r>
                    </a:p>
                  </a:txBody>
                  <a:tcPr/>
                </a:tc>
                <a:extLst>
                  <a:ext uri="{0D108BD9-81ED-4DB2-BD59-A6C34878D82A}">
                    <a16:rowId xmlns:a16="http://schemas.microsoft.com/office/drawing/2014/main" val="1637780619"/>
                  </a:ext>
                </a:extLst>
              </a:tr>
            </a:tbl>
          </a:graphicData>
        </a:graphic>
      </p:graphicFrame>
    </p:spTree>
    <p:extLst>
      <p:ext uri="{BB962C8B-B14F-4D97-AF65-F5344CB8AC3E}">
        <p14:creationId xmlns:p14="http://schemas.microsoft.com/office/powerpoint/2010/main" val="3443317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7030A0"/>
          </a:solidFill>
          <a:ln w="28575">
            <a:solidFill>
              <a:srgbClr val="7030A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27418983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7030A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E219CCCE-4AB0-45AF-995A-D69D3972EB75}"/>
              </a:ext>
            </a:extLst>
          </p:cNvPr>
          <p:cNvSpPr txBox="1"/>
          <p:nvPr/>
        </p:nvSpPr>
        <p:spPr>
          <a:xfrm>
            <a:off x="4668982" y="858982"/>
            <a:ext cx="4585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Counting Numbers</a:t>
            </a:r>
            <a:endParaRPr lang="en-US" sz="3600">
              <a:cs typeface="Calibri"/>
            </a:endParaRPr>
          </a:p>
        </p:txBody>
      </p:sp>
      <p:sp>
        <p:nvSpPr>
          <p:cNvPr id="12" name="TextBox 11">
            <a:extLst>
              <a:ext uri="{FF2B5EF4-FFF2-40B4-BE49-F238E27FC236}">
                <a16:creationId xmlns:a16="http://schemas.microsoft.com/office/drawing/2014/main" id="{CF081AD3-3B2E-4996-8871-D95A207ECB4D}"/>
              </a:ext>
            </a:extLst>
          </p:cNvPr>
          <p:cNvSpPr txBox="1"/>
          <p:nvPr/>
        </p:nvSpPr>
        <p:spPr>
          <a:xfrm>
            <a:off x="623454" y="1898072"/>
            <a:ext cx="109173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Look at the spinners below. Choose 1 number from each spinner and write out the counting pattern.</a:t>
            </a:r>
          </a:p>
        </p:txBody>
      </p:sp>
      <p:sp>
        <p:nvSpPr>
          <p:cNvPr id="23" name="TextBox 22">
            <a:extLst>
              <a:ext uri="{FF2B5EF4-FFF2-40B4-BE49-F238E27FC236}">
                <a16:creationId xmlns:a16="http://schemas.microsoft.com/office/drawing/2014/main" id="{877795FB-56B5-4549-A1C4-7C51F058B4F6}"/>
              </a:ext>
            </a:extLst>
          </p:cNvPr>
          <p:cNvSpPr txBox="1"/>
          <p:nvPr/>
        </p:nvSpPr>
        <p:spPr>
          <a:xfrm>
            <a:off x="2048414" y="608845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Start at</a:t>
            </a:r>
            <a:endParaRPr lang="en-US" sz="2400"/>
          </a:p>
        </p:txBody>
      </p:sp>
      <p:sp>
        <p:nvSpPr>
          <p:cNvPr id="26" name="TextBox 25">
            <a:extLst>
              <a:ext uri="{FF2B5EF4-FFF2-40B4-BE49-F238E27FC236}">
                <a16:creationId xmlns:a16="http://schemas.microsoft.com/office/drawing/2014/main" id="{79A66801-0B1A-4496-B00B-C4CCE023029F}"/>
              </a:ext>
            </a:extLst>
          </p:cNvPr>
          <p:cNvSpPr txBox="1"/>
          <p:nvPr/>
        </p:nvSpPr>
        <p:spPr>
          <a:xfrm>
            <a:off x="5685885" y="608845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Count by</a:t>
            </a:r>
            <a:endParaRPr lang="en-US"/>
          </a:p>
        </p:txBody>
      </p:sp>
      <p:sp>
        <p:nvSpPr>
          <p:cNvPr id="28" name="TextBox 27">
            <a:extLst>
              <a:ext uri="{FF2B5EF4-FFF2-40B4-BE49-F238E27FC236}">
                <a16:creationId xmlns:a16="http://schemas.microsoft.com/office/drawing/2014/main" id="{6B45D53E-2EA4-4FA5-89C2-550F6BC35A68}"/>
              </a:ext>
            </a:extLst>
          </p:cNvPr>
          <p:cNvSpPr txBox="1"/>
          <p:nvPr/>
        </p:nvSpPr>
        <p:spPr>
          <a:xfrm>
            <a:off x="9050187" y="608845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End at ___ term</a:t>
            </a:r>
            <a:endParaRPr lang="en-US" sz="2400"/>
          </a:p>
        </p:txBody>
      </p:sp>
      <p:grpSp>
        <p:nvGrpSpPr>
          <p:cNvPr id="2" name="Group 1">
            <a:extLst>
              <a:ext uri="{FF2B5EF4-FFF2-40B4-BE49-F238E27FC236}">
                <a16:creationId xmlns:a16="http://schemas.microsoft.com/office/drawing/2014/main" id="{344D8B2F-B79A-48CB-B7B5-B8B7954A1FC5}"/>
              </a:ext>
            </a:extLst>
          </p:cNvPr>
          <p:cNvGrpSpPr/>
          <p:nvPr/>
        </p:nvGrpSpPr>
        <p:grpSpPr>
          <a:xfrm>
            <a:off x="626854" y="3483058"/>
            <a:ext cx="4224067" cy="2508560"/>
            <a:chOff x="626854" y="3483058"/>
            <a:chExt cx="4224067" cy="2508560"/>
          </a:xfrm>
        </p:grpSpPr>
        <p:pic>
          <p:nvPicPr>
            <p:cNvPr id="19" name="Picture 19" descr="Chart, pie chart&#10;&#10;Description automatically generated">
              <a:extLst>
                <a:ext uri="{FF2B5EF4-FFF2-40B4-BE49-F238E27FC236}">
                  <a16:creationId xmlns:a16="http://schemas.microsoft.com/office/drawing/2014/main" id="{B56AC9B5-8693-4BA3-B737-68EE3481407D}"/>
                </a:ext>
              </a:extLst>
            </p:cNvPr>
            <p:cNvPicPr>
              <a:picLocks noChangeAspect="1"/>
            </p:cNvPicPr>
            <p:nvPr/>
          </p:nvPicPr>
          <p:blipFill>
            <a:blip r:embed="rId3"/>
            <a:stretch>
              <a:fillRect/>
            </a:stretch>
          </p:blipFill>
          <p:spPr>
            <a:xfrm>
              <a:off x="626854" y="3483058"/>
              <a:ext cx="4224067" cy="2508560"/>
            </a:xfrm>
            <a:prstGeom prst="rect">
              <a:avLst/>
            </a:prstGeom>
          </p:spPr>
        </p:pic>
        <p:sp>
          <p:nvSpPr>
            <p:cNvPr id="25" name="TextBox 24">
              <a:extLst>
                <a:ext uri="{FF2B5EF4-FFF2-40B4-BE49-F238E27FC236}">
                  <a16:creationId xmlns:a16="http://schemas.microsoft.com/office/drawing/2014/main" id="{95E1784C-0681-47AE-9600-ACC67974E910}"/>
                </a:ext>
              </a:extLst>
            </p:cNvPr>
            <p:cNvSpPr txBox="1"/>
            <p:nvPr/>
          </p:nvSpPr>
          <p:spPr>
            <a:xfrm>
              <a:off x="1918119" y="4204119"/>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25</a:t>
              </a:r>
              <a:endParaRPr lang="en-GB" sz="2800" b="1">
                <a:cs typeface="Calibri"/>
              </a:endParaRPr>
            </a:p>
          </p:txBody>
        </p:sp>
        <p:sp>
          <p:nvSpPr>
            <p:cNvPr id="32" name="TextBox 31">
              <a:extLst>
                <a:ext uri="{FF2B5EF4-FFF2-40B4-BE49-F238E27FC236}">
                  <a16:creationId xmlns:a16="http://schemas.microsoft.com/office/drawing/2014/main" id="{37852939-4F4B-4AEC-8A1A-4FBBF2864317}"/>
                </a:ext>
              </a:extLst>
            </p:cNvPr>
            <p:cNvSpPr txBox="1"/>
            <p:nvPr/>
          </p:nvSpPr>
          <p:spPr>
            <a:xfrm>
              <a:off x="2344947" y="5111996"/>
              <a:ext cx="7878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100</a:t>
              </a:r>
              <a:endParaRPr lang="en-US" sz="2800" b="1">
                <a:cs typeface="Calibri"/>
              </a:endParaRPr>
            </a:p>
          </p:txBody>
        </p:sp>
        <p:sp>
          <p:nvSpPr>
            <p:cNvPr id="33" name="TextBox 32">
              <a:extLst>
                <a:ext uri="{FF2B5EF4-FFF2-40B4-BE49-F238E27FC236}">
                  <a16:creationId xmlns:a16="http://schemas.microsoft.com/office/drawing/2014/main" id="{E4A0B161-5512-4049-9D24-EB15C0CF9685}"/>
                </a:ext>
              </a:extLst>
            </p:cNvPr>
            <p:cNvSpPr txBox="1"/>
            <p:nvPr/>
          </p:nvSpPr>
          <p:spPr>
            <a:xfrm>
              <a:off x="2977551" y="4192171"/>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10</a:t>
              </a:r>
              <a:endParaRPr lang="en-US" sz="2800" b="1">
                <a:cs typeface="Calibri"/>
              </a:endParaRPr>
            </a:p>
          </p:txBody>
        </p:sp>
      </p:grpSp>
      <p:grpSp>
        <p:nvGrpSpPr>
          <p:cNvPr id="6" name="Group 5">
            <a:extLst>
              <a:ext uri="{FF2B5EF4-FFF2-40B4-BE49-F238E27FC236}">
                <a16:creationId xmlns:a16="http://schemas.microsoft.com/office/drawing/2014/main" id="{78AF037F-B8BF-4D93-8515-D6A023F0F6FD}"/>
              </a:ext>
            </a:extLst>
          </p:cNvPr>
          <p:cNvGrpSpPr/>
          <p:nvPr/>
        </p:nvGrpSpPr>
        <p:grpSpPr>
          <a:xfrm>
            <a:off x="8649419" y="3420374"/>
            <a:ext cx="2743200" cy="2605177"/>
            <a:chOff x="8649419" y="3420374"/>
            <a:chExt cx="2743200" cy="2605177"/>
          </a:xfrm>
        </p:grpSpPr>
        <p:pic>
          <p:nvPicPr>
            <p:cNvPr id="21" name="Picture 22" descr="Chart, pie chart&#10;&#10;Description automatically generated">
              <a:extLst>
                <a:ext uri="{FF2B5EF4-FFF2-40B4-BE49-F238E27FC236}">
                  <a16:creationId xmlns:a16="http://schemas.microsoft.com/office/drawing/2014/main" id="{A4FC0301-B829-4BC6-9149-84680F22F214}"/>
                </a:ext>
              </a:extLst>
            </p:cNvPr>
            <p:cNvPicPr>
              <a:picLocks noChangeAspect="1"/>
            </p:cNvPicPr>
            <p:nvPr/>
          </p:nvPicPr>
          <p:blipFill>
            <a:blip r:embed="rId4"/>
            <a:stretch>
              <a:fillRect/>
            </a:stretch>
          </p:blipFill>
          <p:spPr>
            <a:xfrm>
              <a:off x="8649419" y="3420374"/>
              <a:ext cx="2743200" cy="2605177"/>
            </a:xfrm>
            <a:prstGeom prst="rect">
              <a:avLst/>
            </a:prstGeom>
          </p:spPr>
        </p:pic>
        <p:sp>
          <p:nvSpPr>
            <p:cNvPr id="34" name="TextBox 33">
              <a:extLst>
                <a:ext uri="{FF2B5EF4-FFF2-40B4-BE49-F238E27FC236}">
                  <a16:creationId xmlns:a16="http://schemas.microsoft.com/office/drawing/2014/main" id="{227C96D3-332C-4C9B-94F7-3E749460C9D3}"/>
                </a:ext>
              </a:extLst>
            </p:cNvPr>
            <p:cNvSpPr txBox="1"/>
            <p:nvPr/>
          </p:nvSpPr>
          <p:spPr>
            <a:xfrm>
              <a:off x="9049289" y="4939871"/>
              <a:ext cx="10035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20th</a:t>
              </a:r>
              <a:endParaRPr lang="en-US" sz="2800" b="1">
                <a:cs typeface="Calibri"/>
              </a:endParaRPr>
            </a:p>
          </p:txBody>
        </p:sp>
        <p:sp>
          <p:nvSpPr>
            <p:cNvPr id="35" name="TextBox 34">
              <a:extLst>
                <a:ext uri="{FF2B5EF4-FFF2-40B4-BE49-F238E27FC236}">
                  <a16:creationId xmlns:a16="http://schemas.microsoft.com/office/drawing/2014/main" id="{8ABED3F7-6759-45C9-87B4-DC55FCFDA208}"/>
                </a:ext>
              </a:extLst>
            </p:cNvPr>
            <p:cNvSpPr txBox="1"/>
            <p:nvPr/>
          </p:nvSpPr>
          <p:spPr>
            <a:xfrm>
              <a:off x="9049289" y="4045968"/>
              <a:ext cx="10035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10th</a:t>
              </a:r>
              <a:endParaRPr lang="en-US" sz="2800" b="1">
                <a:cs typeface="Calibri"/>
              </a:endParaRPr>
            </a:p>
          </p:txBody>
        </p:sp>
        <p:sp>
          <p:nvSpPr>
            <p:cNvPr id="36" name="TextBox 35">
              <a:extLst>
                <a:ext uri="{FF2B5EF4-FFF2-40B4-BE49-F238E27FC236}">
                  <a16:creationId xmlns:a16="http://schemas.microsoft.com/office/drawing/2014/main" id="{0E9D1077-C90B-4189-8567-97BBA42EBA72}"/>
                </a:ext>
              </a:extLst>
            </p:cNvPr>
            <p:cNvSpPr txBox="1"/>
            <p:nvPr/>
          </p:nvSpPr>
          <p:spPr>
            <a:xfrm>
              <a:off x="10052829" y="4045968"/>
              <a:ext cx="8741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12th</a:t>
              </a:r>
              <a:endParaRPr lang="en-US" sz="2800" b="1">
                <a:cs typeface="Calibri"/>
              </a:endParaRPr>
            </a:p>
          </p:txBody>
        </p:sp>
        <p:sp>
          <p:nvSpPr>
            <p:cNvPr id="37" name="TextBox 36">
              <a:extLst>
                <a:ext uri="{FF2B5EF4-FFF2-40B4-BE49-F238E27FC236}">
                  <a16:creationId xmlns:a16="http://schemas.microsoft.com/office/drawing/2014/main" id="{1237D684-1BB2-43F3-9DA6-9063F5F4011F}"/>
                </a:ext>
              </a:extLst>
            </p:cNvPr>
            <p:cNvSpPr txBox="1"/>
            <p:nvPr/>
          </p:nvSpPr>
          <p:spPr>
            <a:xfrm>
              <a:off x="10094089" y="4939871"/>
              <a:ext cx="8741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16th</a:t>
              </a:r>
              <a:endParaRPr lang="en-US" sz="2800" b="1">
                <a:cs typeface="Calibri"/>
              </a:endParaRPr>
            </a:p>
          </p:txBody>
        </p:sp>
      </p:grpSp>
      <p:grpSp>
        <p:nvGrpSpPr>
          <p:cNvPr id="5" name="Group 4">
            <a:extLst>
              <a:ext uri="{FF2B5EF4-FFF2-40B4-BE49-F238E27FC236}">
                <a16:creationId xmlns:a16="http://schemas.microsoft.com/office/drawing/2014/main" id="{4B594793-60DC-4676-BB2E-7B1A6C6ED4A8}"/>
              </a:ext>
            </a:extLst>
          </p:cNvPr>
          <p:cNvGrpSpPr/>
          <p:nvPr/>
        </p:nvGrpSpPr>
        <p:grpSpPr>
          <a:xfrm>
            <a:off x="5170098" y="3542825"/>
            <a:ext cx="2383766" cy="2331520"/>
            <a:chOff x="5170098" y="3542825"/>
            <a:chExt cx="2383766" cy="2331520"/>
          </a:xfrm>
        </p:grpSpPr>
        <p:pic>
          <p:nvPicPr>
            <p:cNvPr id="20" name="Picture 20" descr="Chart, pie chart&#10;&#10;Description automatically generated">
              <a:extLst>
                <a:ext uri="{FF2B5EF4-FFF2-40B4-BE49-F238E27FC236}">
                  <a16:creationId xmlns:a16="http://schemas.microsoft.com/office/drawing/2014/main" id="{A3F5E94D-0DF7-4223-ADF1-09279B860550}"/>
                </a:ext>
              </a:extLst>
            </p:cNvPr>
            <p:cNvPicPr>
              <a:picLocks noChangeAspect="1"/>
            </p:cNvPicPr>
            <p:nvPr/>
          </p:nvPicPr>
          <p:blipFill>
            <a:blip r:embed="rId5"/>
            <a:stretch>
              <a:fillRect/>
            </a:stretch>
          </p:blipFill>
          <p:spPr>
            <a:xfrm>
              <a:off x="5170098" y="3542825"/>
              <a:ext cx="2383766" cy="2331520"/>
            </a:xfrm>
            <a:prstGeom prst="rect">
              <a:avLst/>
            </a:prstGeom>
          </p:spPr>
        </p:pic>
        <p:sp>
          <p:nvSpPr>
            <p:cNvPr id="29" name="TextBox 28">
              <a:extLst>
                <a:ext uri="{FF2B5EF4-FFF2-40B4-BE49-F238E27FC236}">
                  <a16:creationId xmlns:a16="http://schemas.microsoft.com/office/drawing/2014/main" id="{948C36A4-21BF-4054-BC99-AE61F1ED4956}"/>
                </a:ext>
              </a:extLst>
            </p:cNvPr>
            <p:cNvSpPr txBox="1"/>
            <p:nvPr/>
          </p:nvSpPr>
          <p:spPr>
            <a:xfrm>
              <a:off x="6490119" y="3959703"/>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5</a:t>
              </a:r>
              <a:endParaRPr lang="en-US">
                <a:solidFill>
                  <a:schemeClr val="bg1"/>
                </a:solidFill>
              </a:endParaRPr>
            </a:p>
          </p:txBody>
        </p:sp>
        <p:sp>
          <p:nvSpPr>
            <p:cNvPr id="30" name="TextBox 29">
              <a:extLst>
                <a:ext uri="{FF2B5EF4-FFF2-40B4-BE49-F238E27FC236}">
                  <a16:creationId xmlns:a16="http://schemas.microsoft.com/office/drawing/2014/main" id="{05CF10BC-2DF8-4013-AAC5-45CA0865E28A}"/>
                </a:ext>
              </a:extLst>
            </p:cNvPr>
            <p:cNvSpPr txBox="1"/>
            <p:nvPr/>
          </p:nvSpPr>
          <p:spPr>
            <a:xfrm>
              <a:off x="6777666" y="4635440"/>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10</a:t>
              </a:r>
              <a:endParaRPr lang="en-US" sz="2800" b="1">
                <a:solidFill>
                  <a:schemeClr val="bg1"/>
                </a:solidFill>
                <a:cs typeface="Calibri"/>
              </a:endParaRPr>
            </a:p>
          </p:txBody>
        </p:sp>
        <p:sp>
          <p:nvSpPr>
            <p:cNvPr id="31" name="TextBox 30">
              <a:extLst>
                <a:ext uri="{FF2B5EF4-FFF2-40B4-BE49-F238E27FC236}">
                  <a16:creationId xmlns:a16="http://schemas.microsoft.com/office/drawing/2014/main" id="{A7432632-799A-4E3E-AD38-BB6BAD7013E6}"/>
                </a:ext>
              </a:extLst>
            </p:cNvPr>
            <p:cNvSpPr txBox="1"/>
            <p:nvPr/>
          </p:nvSpPr>
          <p:spPr>
            <a:xfrm>
              <a:off x="5843137" y="3945326"/>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2</a:t>
              </a:r>
              <a:endParaRPr lang="en-US" sz="2800" b="1">
                <a:solidFill>
                  <a:schemeClr val="bg1"/>
                </a:solidFill>
                <a:cs typeface="Calibri"/>
              </a:endParaRPr>
            </a:p>
          </p:txBody>
        </p:sp>
        <p:sp>
          <p:nvSpPr>
            <p:cNvPr id="38" name="TextBox 37">
              <a:extLst>
                <a:ext uri="{FF2B5EF4-FFF2-40B4-BE49-F238E27FC236}">
                  <a16:creationId xmlns:a16="http://schemas.microsoft.com/office/drawing/2014/main" id="{FA327F59-83AB-4D3A-B361-6871D3757EDF}"/>
                </a:ext>
              </a:extLst>
            </p:cNvPr>
            <p:cNvSpPr txBox="1"/>
            <p:nvPr/>
          </p:nvSpPr>
          <p:spPr>
            <a:xfrm>
              <a:off x="5311175" y="4664194"/>
              <a:ext cx="7447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100</a:t>
              </a:r>
              <a:endParaRPr lang="en-US" sz="2800" b="1">
                <a:solidFill>
                  <a:schemeClr val="bg1"/>
                </a:solidFill>
                <a:cs typeface="Calibri"/>
              </a:endParaRPr>
            </a:p>
          </p:txBody>
        </p:sp>
        <p:sp>
          <p:nvSpPr>
            <p:cNvPr id="39" name="TextBox 38">
              <a:extLst>
                <a:ext uri="{FF2B5EF4-FFF2-40B4-BE49-F238E27FC236}">
                  <a16:creationId xmlns:a16="http://schemas.microsoft.com/office/drawing/2014/main" id="{761A4200-3F04-46A3-9F8E-65C18C1B79D7}"/>
                </a:ext>
              </a:extLst>
            </p:cNvPr>
            <p:cNvSpPr txBox="1"/>
            <p:nvPr/>
          </p:nvSpPr>
          <p:spPr>
            <a:xfrm>
              <a:off x="6058798" y="5038006"/>
              <a:ext cx="586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solidFill>
                    <a:schemeClr val="bg1"/>
                  </a:solidFill>
                </a:rPr>
                <a:t>25</a:t>
              </a:r>
              <a:endParaRPr lang="en-US" sz="2800" b="1">
                <a:solidFill>
                  <a:schemeClr val="bg1"/>
                </a:solidFill>
                <a:cs typeface="Calibri"/>
              </a:endParaRPr>
            </a:p>
          </p:txBody>
        </p:sp>
      </p:grpSp>
    </p:spTree>
    <p:extLst>
      <p:ext uri="{BB962C8B-B14F-4D97-AF65-F5344CB8AC3E}">
        <p14:creationId xmlns:p14="http://schemas.microsoft.com/office/powerpoint/2010/main" val="1914682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10413</Words>
  <Application>Microsoft Office PowerPoint</Application>
  <PresentationFormat>Widescreen</PresentationFormat>
  <Paragraphs>1600</Paragraphs>
  <Slides>136</Slides>
  <Notes>134</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136</vt:i4>
      </vt:variant>
    </vt:vector>
  </HeadingPairs>
  <TitlesOfParts>
    <vt:vector size="154" baseType="lpstr">
      <vt:lpstr>Abadi MT Condensed Light</vt:lpstr>
      <vt:lpstr>Aldhabi</vt:lpstr>
      <vt:lpstr>Architects Daughter</vt:lpstr>
      <vt:lpstr>Arial</vt:lpstr>
      <vt:lpstr>Arial,Sans-Serif</vt:lpstr>
      <vt:lpstr>Bradley Hand</vt:lpstr>
      <vt:lpstr>Calibri</vt:lpstr>
      <vt:lpstr>Calibri Light</vt:lpstr>
      <vt:lpstr>Cambria Math</vt:lpstr>
      <vt:lpstr>Cavolini</vt:lpstr>
      <vt:lpstr>Comic Sans MS - 18</vt:lpstr>
      <vt:lpstr>Gothic A1</vt:lpstr>
      <vt:lpstr>Marker Felt Thin</vt:lpstr>
      <vt:lpstr>Montserrat</vt:lpstr>
      <vt:lpstr>Rockwell</vt:lpstr>
      <vt:lpstr>Segoe UI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Dempster</dc:creator>
  <cp:lastModifiedBy>Harrison, Lynn (MET)</cp:lastModifiedBy>
  <cp:revision>20</cp:revision>
  <cp:lastPrinted>2021-01-19T15:55:43Z</cp:lastPrinted>
  <dcterms:created xsi:type="dcterms:W3CDTF">2020-12-10T15:46:53Z</dcterms:created>
  <dcterms:modified xsi:type="dcterms:W3CDTF">2021-01-19T20:20:04Z</dcterms:modified>
</cp:coreProperties>
</file>