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5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8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21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11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8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3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2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5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91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4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2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6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877D-A2DC-45C6-B56F-5F5455675282}" type="datetimeFigureOut">
              <a:rPr lang="en-CA" smtClean="0"/>
              <a:pPr/>
              <a:t>24/01/2021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7C0B-699D-4BF4-99DC-BC1B308496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2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ixabay.com/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Les caractéristiques du conte merveilleux</a:t>
            </a:r>
            <a:endParaRPr lang="en-CA" sz="48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7" y="1404850"/>
            <a:ext cx="8395855" cy="4788131"/>
          </a:xfrm>
        </p:spPr>
      </p:pic>
    </p:spTree>
    <p:extLst>
      <p:ext uri="{BB962C8B-B14F-4D97-AF65-F5344CB8AC3E}">
        <p14:creationId xmlns:p14="http://schemas.microsoft.com/office/powerpoint/2010/main" val="30030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chemeClr val="accent6">
                    <a:lumMod val="50000"/>
                  </a:schemeClr>
                </a:solidFill>
                <a:latin typeface="Curlz MT" panose="04040404050702020202" pitchFamily="82" charset="0"/>
              </a:rPr>
              <a:t>Le conte merveilleux…</a:t>
            </a:r>
            <a:endParaRPr lang="en-CA" sz="6000" b="1" dirty="0">
              <a:solidFill>
                <a:schemeClr val="accent6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5375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est une histoire à tradition </a:t>
            </a:r>
            <a:r>
              <a:rPr lang="fr-CA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orale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: il était connu et partagé à l’oral pour plusieurs générations avant d’être écrit. Le conte merveilleux:</a:t>
            </a:r>
          </a:p>
          <a:p>
            <a:pPr marL="0" indent="0">
              <a:lnSpc>
                <a:spcPct val="120000"/>
              </a:lnSpc>
              <a:buNone/>
            </a:pPr>
            <a:endParaRPr lang="fr-CA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fait appel au </a:t>
            </a:r>
            <a:r>
              <a:rPr lang="fr-CA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surnaturel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: il y a des éléments de: </a:t>
            </a:r>
            <a:r>
              <a:rPr lang="fr-CA" sz="9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magie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disparition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9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métamorphose 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(le changement physique d’un être);</a:t>
            </a:r>
          </a:p>
          <a:p>
            <a:pPr>
              <a:lnSpc>
                <a:spcPct val="120000"/>
              </a:lnSpc>
            </a:pP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 souvent des animaux qui parlent;</a:t>
            </a:r>
          </a:p>
          <a:p>
            <a:pPr>
              <a:lnSpc>
                <a:spcPct val="120000"/>
              </a:lnSpc>
            </a:pP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prend place dans un monde fantastique, mais ici, le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fantastique est normal;</a:t>
            </a:r>
          </a:p>
          <a:p>
            <a:pPr>
              <a:lnSpc>
                <a:spcPct val="120000"/>
              </a:lnSpc>
            </a:pPr>
            <a:r>
              <a:rPr lang="fr-C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 généralement une morale (une leçon de conduite).</a:t>
            </a:r>
          </a:p>
          <a:p>
            <a:pPr marL="0" indent="0">
              <a:buNone/>
            </a:pPr>
            <a:endParaRPr lang="fr-CA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A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CA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8" y="3690851"/>
            <a:ext cx="2550621" cy="29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Les personnages…</a:t>
            </a:r>
            <a:endParaRPr lang="en-CA" sz="60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814" y="1762298"/>
            <a:ext cx="10515600" cy="3999029"/>
          </a:xfrm>
        </p:spPr>
        <p:txBody>
          <a:bodyPr/>
          <a:lstStyle/>
          <a:p>
            <a:pPr>
              <a:buNone/>
            </a:pPr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>Le héros</a:t>
            </a:r>
            <a:r>
              <a:rPr lang="fr-CA" dirty="0" smtClean="0"/>
              <a:t>: un prince, une princesse, un enfant, un chevalier, un pauvre paysan, un animal, etc. </a:t>
            </a:r>
            <a:endParaRPr lang="fr-CA" dirty="0"/>
          </a:p>
          <a:p>
            <a:r>
              <a:rPr lang="fr-CA" dirty="0" smtClean="0">
                <a:solidFill>
                  <a:schemeClr val="accent6">
                    <a:lumMod val="50000"/>
                  </a:schemeClr>
                </a:solidFill>
              </a:rPr>
              <a:t>Le héros </a:t>
            </a:r>
            <a:r>
              <a:rPr lang="fr-CA" dirty="0" smtClean="0"/>
              <a:t>est la personne qui résout le problème et qui survient des épreuves dans l’histoire. À cause des actions du héros, le vilain n’est jamais le vainqueur.</a:t>
            </a:r>
          </a:p>
          <a:p>
            <a:r>
              <a:rPr lang="fr-CA" dirty="0" smtClean="0"/>
              <a:t>Des </a:t>
            </a:r>
            <a:r>
              <a:rPr lang="fr-CA" dirty="0" smtClean="0">
                <a:solidFill>
                  <a:srgbClr val="7030A0"/>
                </a:solidFill>
              </a:rPr>
              <a:t>qualités </a:t>
            </a:r>
            <a:r>
              <a:rPr lang="fr-CA" dirty="0" smtClean="0">
                <a:solidFill>
                  <a:schemeClr val="accent6">
                    <a:lumMod val="50000"/>
                  </a:schemeClr>
                </a:solidFill>
              </a:rPr>
              <a:t>d’un héros</a:t>
            </a:r>
            <a:r>
              <a:rPr lang="fr-CA" dirty="0" smtClean="0"/>
              <a:t>: </a:t>
            </a:r>
            <a:r>
              <a:rPr lang="fr-CA" dirty="0" smtClean="0">
                <a:solidFill>
                  <a:srgbClr val="7030A0"/>
                </a:solidFill>
              </a:rPr>
              <a:t>courageux, brave, gentil, bon, fort, intelligent, honnête, déterminé, beau, etc.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6271"/>
            <a:ext cx="891801" cy="1830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31" y="4646814"/>
            <a:ext cx="1315402" cy="20766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4277" y="5231303"/>
            <a:ext cx="1202342" cy="14119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67" y="5685146"/>
            <a:ext cx="1533191" cy="11439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45" y="4710332"/>
            <a:ext cx="1214606" cy="21019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08" y="4405745"/>
            <a:ext cx="1726726" cy="23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Les personnages … </a:t>
            </a:r>
            <a:r>
              <a:rPr lang="fr-CA" sz="4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(suite)</a:t>
            </a:r>
            <a:endParaRPr lang="en-CA" sz="54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 smtClean="0">
                <a:solidFill>
                  <a:srgbClr val="FF0000"/>
                </a:solidFill>
              </a:rPr>
              <a:t>Le vilain </a:t>
            </a:r>
            <a:r>
              <a:rPr lang="fr-CA" dirty="0" smtClean="0">
                <a:solidFill>
                  <a:srgbClr val="FF0000"/>
                </a:solidFill>
              </a:rPr>
              <a:t>(ou l’opposant)</a:t>
            </a:r>
            <a:r>
              <a:rPr lang="fr-CA" dirty="0" smtClean="0"/>
              <a:t>: une sorcière, un ogre, un dragon, un loup ou un autre animal, un nain, une méchante reine, un magicien, etc. 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Le vilain </a:t>
            </a:r>
            <a:r>
              <a:rPr lang="fr-CA" dirty="0" smtClean="0"/>
              <a:t>a souvent des pouvoirs magiques et utilise des enchantements contre les autres. </a:t>
            </a:r>
          </a:p>
          <a:p>
            <a:r>
              <a:rPr lang="fr-CA" dirty="0" smtClean="0"/>
              <a:t>Un animal qui est </a:t>
            </a:r>
            <a:r>
              <a:rPr lang="fr-CA" dirty="0" smtClean="0">
                <a:solidFill>
                  <a:srgbClr val="FF0000"/>
                </a:solidFill>
              </a:rPr>
              <a:t>un vilain </a:t>
            </a:r>
            <a:r>
              <a:rPr lang="fr-CA" dirty="0" smtClean="0"/>
              <a:t>est souvent très fort et rusé.</a:t>
            </a:r>
          </a:p>
          <a:p>
            <a:r>
              <a:rPr lang="fr-CA" dirty="0" smtClean="0">
                <a:solidFill>
                  <a:srgbClr val="7030A0"/>
                </a:solidFill>
              </a:rPr>
              <a:t>Des qualités </a:t>
            </a:r>
            <a:r>
              <a:rPr lang="fr-CA" dirty="0" smtClean="0">
                <a:solidFill>
                  <a:srgbClr val="FF0000"/>
                </a:solidFill>
              </a:rPr>
              <a:t>d’un vilain</a:t>
            </a:r>
            <a:r>
              <a:rPr lang="fr-CA" dirty="0" smtClean="0"/>
              <a:t>: </a:t>
            </a:r>
            <a:r>
              <a:rPr lang="fr-CA" dirty="0" smtClean="0">
                <a:solidFill>
                  <a:srgbClr val="7030A0"/>
                </a:solidFill>
              </a:rPr>
              <a:t>maléfique, jaloux, rusé, méchant, sournois, laid, fort, etc.</a:t>
            </a:r>
          </a:p>
          <a:p>
            <a:endParaRPr lang="fr-CA" dirty="0" smtClean="0"/>
          </a:p>
          <a:p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23" y="5090204"/>
            <a:ext cx="1790884" cy="16957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714" y="5090204"/>
            <a:ext cx="1587731" cy="15517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5666" y="4591308"/>
            <a:ext cx="1674235" cy="21646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1" y="4720982"/>
            <a:ext cx="1490038" cy="19548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78" y="4591308"/>
            <a:ext cx="1777622" cy="22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2757"/>
            <a:ext cx="10515600" cy="989214"/>
          </a:xfrm>
        </p:spPr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Les personnages… </a:t>
            </a:r>
            <a:r>
              <a:rPr lang="fr-CA" sz="4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(suite)</a:t>
            </a:r>
            <a:endParaRPr lang="en-CA" sz="60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13906"/>
            <a:ext cx="10515600" cy="506245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héros peut avoir </a:t>
            </a:r>
            <a:r>
              <a:rPr lang="fr-CA" b="1" dirty="0" smtClean="0">
                <a:solidFill>
                  <a:schemeClr val="accent2">
                    <a:lumMod val="50000"/>
                  </a:schemeClr>
                </a:solidFill>
              </a:rPr>
              <a:t>un ami </a:t>
            </a:r>
            <a:r>
              <a:rPr lang="fr-CA" dirty="0" smtClean="0"/>
              <a:t>qui vient en aide. </a:t>
            </a:r>
            <a:r>
              <a:rPr lang="fr-CA" b="1" dirty="0" smtClean="0">
                <a:solidFill>
                  <a:schemeClr val="accent2">
                    <a:lumMod val="50000"/>
                  </a:schemeClr>
                </a:solidFill>
              </a:rPr>
              <a:t>Cet ami </a:t>
            </a:r>
            <a:r>
              <a:rPr lang="fr-CA" dirty="0" smtClean="0"/>
              <a:t>peut:</a:t>
            </a:r>
          </a:p>
          <a:p>
            <a:r>
              <a:rPr lang="fr-CA" dirty="0"/>
              <a:t>l</a:t>
            </a:r>
            <a:r>
              <a:rPr lang="fr-CA" dirty="0" smtClean="0"/>
              <a:t>ui donner des renseignements ou des conseils;</a:t>
            </a:r>
          </a:p>
          <a:p>
            <a:r>
              <a:rPr lang="fr-CA" dirty="0" smtClean="0"/>
              <a:t>lui donner une arme;</a:t>
            </a:r>
          </a:p>
          <a:p>
            <a:r>
              <a:rPr lang="fr-CA" dirty="0" smtClean="0"/>
              <a:t>le libérer d’un enchantement;</a:t>
            </a:r>
          </a:p>
          <a:p>
            <a:r>
              <a:rPr lang="fr-CA" dirty="0" smtClean="0"/>
              <a:t>lui donner un objet magique;</a:t>
            </a:r>
          </a:p>
          <a:p>
            <a:r>
              <a:rPr lang="fr-CA" dirty="0" smtClean="0"/>
              <a:t>lui apprendre un secret pour vaincre le vilain;</a:t>
            </a:r>
          </a:p>
          <a:p>
            <a:r>
              <a:rPr lang="fr-CA" dirty="0" smtClean="0"/>
              <a:t>aller chercher de l’aide;</a:t>
            </a:r>
          </a:p>
          <a:p>
            <a:r>
              <a:rPr lang="fr-CA" dirty="0" smtClean="0"/>
              <a:t>etc.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accent2">
                    <a:lumMod val="50000"/>
                  </a:schemeClr>
                </a:solidFill>
              </a:rPr>
              <a:t>L’ami</a:t>
            </a:r>
            <a:r>
              <a:rPr lang="fr-CA" dirty="0" smtClean="0"/>
              <a:t> peut être: une fée, un animal, un roi, un magicien, un voyageur, un enfant, un lutin, etc.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2169621"/>
            <a:ext cx="1970116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0070C0"/>
                </a:solidFill>
                <a:latin typeface="Curlz MT" panose="04040404050702020202" pitchFamily="82" charset="0"/>
              </a:rPr>
              <a:t>L</a:t>
            </a:r>
            <a:r>
              <a:rPr lang="fr-CA" sz="6000" b="1" dirty="0" smtClean="0">
                <a:solidFill>
                  <a:srgbClr val="0070C0"/>
                </a:solidFill>
                <a:latin typeface="Curlz MT" panose="04040404050702020202" pitchFamily="82" charset="0"/>
              </a:rPr>
              <a:t>es épreuves à surmonter… </a:t>
            </a:r>
            <a:endParaRPr lang="en-CA" sz="6000" b="1" dirty="0">
              <a:solidFill>
                <a:srgbClr val="0070C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5443" y="1491831"/>
            <a:ext cx="10515600" cy="46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Il y a toujours </a:t>
            </a:r>
            <a:r>
              <a:rPr lang="fr-CA" b="1" dirty="0" smtClean="0">
                <a:solidFill>
                  <a:srgbClr val="0070C0"/>
                </a:solidFill>
              </a:rPr>
              <a:t>une épreuve </a:t>
            </a:r>
            <a:r>
              <a:rPr lang="fr-CA" dirty="0" smtClean="0"/>
              <a:t>que le héros doit surmonter: </a:t>
            </a:r>
          </a:p>
          <a:p>
            <a:r>
              <a:rPr lang="fr-CA" dirty="0"/>
              <a:t> </a:t>
            </a:r>
            <a:r>
              <a:rPr lang="fr-CA" dirty="0" smtClean="0"/>
              <a:t>des tâches impossibles ou surhumaines (par exemple: l’escalade de la plus haute montagne pour combattre un dragon);</a:t>
            </a:r>
          </a:p>
          <a:p>
            <a:r>
              <a:rPr lang="fr-CA" dirty="0" smtClean="0"/>
              <a:t>briser des mauvais sorts ou enchantements;</a:t>
            </a:r>
          </a:p>
          <a:p>
            <a:r>
              <a:rPr lang="fr-CA" dirty="0" smtClean="0"/>
              <a:t>s’échapper d’un animal hostile, d’un monstre, etc.</a:t>
            </a:r>
          </a:p>
          <a:p>
            <a:pPr marL="0" indent="0">
              <a:buNone/>
            </a:pPr>
            <a:r>
              <a:rPr lang="fr-CA" dirty="0" smtClean="0"/>
              <a:t>   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22" y="2868193"/>
            <a:ext cx="4121642" cy="38820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5280" y="809691"/>
            <a:ext cx="1436720" cy="18783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8" y="2868193"/>
            <a:ext cx="806767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rgbClr val="800000"/>
                </a:solidFill>
                <a:latin typeface="Curlz MT" panose="04040404050702020202" pitchFamily="82" charset="0"/>
              </a:rPr>
              <a:t>Le dénouement…</a:t>
            </a:r>
            <a:endParaRPr lang="en-CA" sz="6000" b="1" dirty="0">
              <a:solidFill>
                <a:srgbClr val="80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036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Il y a toujours </a:t>
            </a:r>
            <a:r>
              <a:rPr lang="fr-CA" b="1" dirty="0">
                <a:solidFill>
                  <a:srgbClr val="800000"/>
                </a:solidFill>
              </a:rPr>
              <a:t>un dénouement </a:t>
            </a:r>
            <a:r>
              <a:rPr lang="fr-CA" dirty="0"/>
              <a:t>à l’action.</a:t>
            </a:r>
          </a:p>
          <a:p>
            <a:r>
              <a:rPr lang="fr-CA" dirty="0">
                <a:solidFill>
                  <a:srgbClr val="800000"/>
                </a:solidFill>
              </a:rPr>
              <a:t>Le dénouement </a:t>
            </a:r>
            <a:r>
              <a:rPr lang="fr-CA" dirty="0"/>
              <a:t>est la résolution au problème</a:t>
            </a:r>
          </a:p>
          <a:p>
            <a:pPr marL="0" indent="0">
              <a:buNone/>
            </a:pPr>
            <a:r>
              <a:rPr lang="fr-CA" dirty="0"/>
              <a:t>   présent dans l’histoire. </a:t>
            </a:r>
          </a:p>
          <a:p>
            <a:r>
              <a:rPr lang="fr-CA" dirty="0" smtClean="0">
                <a:solidFill>
                  <a:srgbClr val="800000"/>
                </a:solidFill>
              </a:rPr>
              <a:t>Le dénouement </a:t>
            </a:r>
            <a:r>
              <a:rPr lang="fr-CA" dirty="0" smtClean="0"/>
              <a:t>présente la récompense au héros pour toutes ses actions.</a:t>
            </a:r>
            <a:endParaRPr lang="fr-CA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fr-CA" dirty="0"/>
          </a:p>
          <a:p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1" y="4183870"/>
            <a:ext cx="2596342" cy="2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125"/>
            <a:ext cx="10324408" cy="1325563"/>
          </a:xfrm>
        </p:spPr>
        <p:txBody>
          <a:bodyPr>
            <a:noAutofit/>
          </a:bodyPr>
          <a:lstStyle/>
          <a:p>
            <a:pPr algn="ctr"/>
            <a:r>
              <a:rPr lang="fr-CA" sz="6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La structure des contes… </a:t>
            </a:r>
            <a:endParaRPr lang="en-CA" sz="60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833" y="1479665"/>
            <a:ext cx="10613967" cy="4697298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Au début: 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Il était une fois…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Il était une fois dans un pays lointain…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Il y a très longtemps…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En ce temps là…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Autrefois, dans le temps des créature magiques…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Il y avait une fois un / une…</a:t>
            </a:r>
          </a:p>
          <a:p>
            <a:pPr marL="0" indent="0">
              <a:buNone/>
            </a:pPr>
            <a:endParaRPr lang="fr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1479664"/>
            <a:ext cx="3158837" cy="5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La structure des contes… </a:t>
            </a:r>
            <a:r>
              <a:rPr lang="fr-CA" sz="4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(suite)</a:t>
            </a:r>
            <a:endParaRPr lang="en-CA" sz="60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04850"/>
            <a:ext cx="10515600" cy="5203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À la fin, on a souvent une formule finale: </a:t>
            </a:r>
          </a:p>
          <a:p>
            <a:r>
              <a:rPr lang="fr-CA" dirty="0" smtClean="0"/>
              <a:t>Ils vécurent heureusement pour toujours.</a:t>
            </a:r>
          </a:p>
          <a:p>
            <a:r>
              <a:rPr lang="fr-CA" dirty="0" smtClean="0"/>
              <a:t>Ils vécurent heureusement et eurent beaucoup d’enfants.</a:t>
            </a:r>
          </a:p>
          <a:p>
            <a:r>
              <a:rPr lang="fr-CA" dirty="0" smtClean="0"/>
              <a:t>Et depuis ce jour-là…</a:t>
            </a:r>
          </a:p>
          <a:p>
            <a:r>
              <a:rPr lang="fr-CA" dirty="0" smtClean="0"/>
              <a:t>Voilà, le conte est fini. </a:t>
            </a:r>
          </a:p>
          <a:p>
            <a:r>
              <a:rPr lang="fr-CA" dirty="0" smtClean="0"/>
              <a:t>Et c’est ainsi que…</a:t>
            </a:r>
          </a:p>
          <a:p>
            <a:r>
              <a:rPr lang="fr-CA" dirty="0" smtClean="0"/>
              <a:t>Ils se marièrent et eurent beaucoup d’enfants.</a:t>
            </a:r>
          </a:p>
          <a:p>
            <a:r>
              <a:rPr lang="fr-CA" dirty="0" smtClean="0"/>
              <a:t>Histoire vraie? À vous de décider.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sz="1800" dirty="0" smtClean="0"/>
              <a:t>Source des images gratuites: Pixabay</a:t>
            </a:r>
            <a:endParaRPr lang="fr-CA" sz="1800" dirty="0"/>
          </a:p>
          <a:p>
            <a:pPr marL="0" indent="0">
              <a:buNone/>
            </a:pPr>
            <a:r>
              <a:rPr lang="en-CA" sz="1800" dirty="0" smtClean="0">
                <a:hlinkClick r:id="rId2"/>
              </a:rPr>
              <a:t>https://pixabay.com/fr/</a:t>
            </a:r>
            <a:endParaRPr lang="en-CA" sz="1800" dirty="0" smtClean="0"/>
          </a:p>
          <a:p>
            <a:pPr marL="0" indent="0">
              <a:buNone/>
            </a:pPr>
            <a:endParaRPr lang="en-CA" sz="1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2809702"/>
            <a:ext cx="4106487" cy="37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Curlz MT</vt:lpstr>
      <vt:lpstr>Thème Office</vt:lpstr>
      <vt:lpstr>Les caractéristiques du conte merveilleux</vt:lpstr>
      <vt:lpstr>Le conte merveilleux…</vt:lpstr>
      <vt:lpstr>Les personnages…</vt:lpstr>
      <vt:lpstr>Les personnages … (suite)</vt:lpstr>
      <vt:lpstr>Les personnages… (suite)</vt:lpstr>
      <vt:lpstr>Les épreuves à surmonter… </vt:lpstr>
      <vt:lpstr>Le dénouement…</vt:lpstr>
      <vt:lpstr>La structure des contes… </vt:lpstr>
      <vt:lpstr>La structure des contes… (suite)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caractéristiques du conte merveilleux</dc:title>
  <dc:creator>Aucoin, Vivian (MET)</dc:creator>
  <cp:lastModifiedBy>Guérineau, Delphine (MET)</cp:lastModifiedBy>
  <cp:revision>29</cp:revision>
  <dcterms:created xsi:type="dcterms:W3CDTF">2021-01-19T16:01:11Z</dcterms:created>
  <dcterms:modified xsi:type="dcterms:W3CDTF">2021-01-24T21:17:06Z</dcterms:modified>
</cp:coreProperties>
</file>