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0058400" cy="7772400"/>
  <p:notesSz cx="6858000" cy="9144000"/>
  <p:embeddedFontLst>
    <p:embeddedFont>
      <p:font typeface="Calibri" panose="020F0502020204030204" pitchFamily="34" charset="0"/>
      <p:regular r:id="rId32"/>
      <p:bold r:id="rId33"/>
      <p:italic r:id="rId34"/>
      <p:boldItalic r:id="rId35"/>
    </p:embeddedFont>
    <p:embeddedFont>
      <p:font typeface="Barlow" panose="020B0604020202020204" charset="0"/>
      <p:regular r:id="rId36"/>
      <p:bold r:id="rId37"/>
      <p:italic r:id="rId38"/>
      <p:boldItalic r:id="rId39"/>
    </p:embeddedFont>
    <p:embeddedFont>
      <p:font typeface="Barlow SemiBold" panose="020B0604020202020204" charset="0"/>
      <p:regular r:id="rId40"/>
      <p:bold r:id="rId41"/>
      <p:italic r:id="rId42"/>
      <p:boldItalic r:id="rId43"/>
    </p:embeddedFont>
    <p:embeddedFont>
      <p:font typeface="Impact" panose="020B0806030902050204" pitchFamily="34" charset="0"/>
      <p:regular r:id="rId44"/>
    </p:embeddedFont>
    <p:embeddedFont>
      <p:font typeface="Barlow Light"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guide id="3" pos="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CD7AA6-0073-4F81-8C8D-53DC33CE6AEA}">
  <a:tblStyle styleId="{CFCD7AA6-0073-4F81-8C8D-53DC33CE6A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334" y="53"/>
      </p:cViewPr>
      <p:guideLst>
        <p:guide orient="horz" pos="2448"/>
        <p:guide pos="3168"/>
        <p:guide pos="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b0ca889d0d_0_60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b0ca889d0d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b0ca889d0d_0_58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b0ca889d0d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b0ca889d0d_0_64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b0ca889d0d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b0ca889d0d_4_15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b0ca889d0d_4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b0ca889d0d_0_66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b0ca889d0d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b0ca889d0d_0_65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b0ca889d0d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b0ca889d0d_0_67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b0ca889d0d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0ca889d0d_4_16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0ca889d0d_4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0ca889d0d_151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0ca889d0d_15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b0ca889d0d_0_66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b0ca889d0d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 lever is most effective the trebuchet or the catapult?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b0ca889d0d_0_1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b0ca889d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b0ca889d0d_142_1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b0ca889d0d_14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b0ca889d0d_151_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b0ca889d0d_15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b0ca889d0d_151_1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b0ca889d0d_15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b0ca889d0d_151_2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b0ca889d0d_15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b0ca889d0d_142_3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b0ca889d0d_14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b0ca889d0d_142_3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b0ca889d0d_14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b0ca889d0d_142_4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b0ca889d0d_14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b0ca889d0d_151_33: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b0ca889d0d_15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b0ca889d0d_151_42: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b0ca889d0d_15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b0ca889d0d_151_8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b0ca889d0d_15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b0ca889d0d_4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b0ca889d0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b0ca889d0d_4_1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b0ca889d0d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b0ca889d0d_0_0: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b0ca889d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b0ca889d0d_4_3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b0ca889d0d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b0ca889d0d_0_53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b0ca889d0d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b0ca889d0d_0_546: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b0ca889d0d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b0ca889d0d_4_13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b0ca889d0d_4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47" y="0"/>
            <a:ext cx="10058646" cy="7772361"/>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225" y="2008293"/>
              <a:ext cx="301822" cy="1126923"/>
              <a:chOff x="-225" y="1987280"/>
              <a:chExt cx="318950" cy="1190873"/>
            </a:xfrm>
          </p:grpSpPr>
          <p:sp>
            <p:nvSpPr>
              <p:cNvPr id="72" name="Google Shape;72;p2"/>
              <p:cNvSpPr/>
              <p:nvPr/>
            </p:nvSpPr>
            <p:spPr>
              <a:xfrm>
                <a:off x="-175" y="1987280"/>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 name="Google Shape;73;p2"/>
              <p:cNvSpPr/>
              <p:nvPr/>
            </p:nvSpPr>
            <p:spPr>
              <a:xfrm>
                <a:off x="-175" y="2255817"/>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 name="Google Shape;74;p2"/>
              <p:cNvSpPr/>
              <p:nvPr/>
            </p:nvSpPr>
            <p:spPr>
              <a:xfrm>
                <a:off x="-175" y="2524353"/>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04" name="Google Shape;104;p2"/>
          <p:cNvSpPr txBox="1">
            <a:spLocks noGrp="1"/>
          </p:cNvSpPr>
          <p:nvPr>
            <p:ph type="ctrTitle"/>
          </p:nvPr>
        </p:nvSpPr>
        <p:spPr>
          <a:xfrm>
            <a:off x="754380" y="2329642"/>
            <a:ext cx="6314100" cy="3113100"/>
          </a:xfrm>
          <a:prstGeom prst="rect">
            <a:avLst/>
          </a:prstGeom>
        </p:spPr>
        <p:txBody>
          <a:bodyPr spcFirstLastPara="1" wrap="square" lIns="0" tIns="0" rIns="0" bIns="0" anchor="ctr" anchorCtr="0">
            <a:noAutofit/>
          </a:bodyPr>
          <a:lstStyle>
            <a:lvl1pPr lvl="0" rtl="0">
              <a:spcBef>
                <a:spcPts val="0"/>
              </a:spcBef>
              <a:spcAft>
                <a:spcPts val="0"/>
              </a:spcAft>
              <a:buSzPts val="5900"/>
              <a:buNone/>
              <a:defRPr sz="5900"/>
            </a:lvl1pPr>
            <a:lvl2pPr lvl="1" rtl="0">
              <a:spcBef>
                <a:spcPts val="0"/>
              </a:spcBef>
              <a:spcAft>
                <a:spcPts val="0"/>
              </a:spcAft>
              <a:buSzPts val="5900"/>
              <a:buNone/>
              <a:defRPr sz="5900"/>
            </a:lvl2pPr>
            <a:lvl3pPr lvl="2" rtl="0">
              <a:spcBef>
                <a:spcPts val="0"/>
              </a:spcBef>
              <a:spcAft>
                <a:spcPts val="0"/>
              </a:spcAft>
              <a:buSzPts val="5900"/>
              <a:buNone/>
              <a:defRPr sz="5900"/>
            </a:lvl3pPr>
            <a:lvl4pPr lvl="3" rtl="0">
              <a:spcBef>
                <a:spcPts val="0"/>
              </a:spcBef>
              <a:spcAft>
                <a:spcPts val="0"/>
              </a:spcAft>
              <a:buSzPts val="5900"/>
              <a:buNone/>
              <a:defRPr sz="5900"/>
            </a:lvl4pPr>
            <a:lvl5pPr lvl="4" rtl="0">
              <a:spcBef>
                <a:spcPts val="0"/>
              </a:spcBef>
              <a:spcAft>
                <a:spcPts val="0"/>
              </a:spcAft>
              <a:buSzPts val="5900"/>
              <a:buNone/>
              <a:defRPr sz="5900"/>
            </a:lvl5pPr>
            <a:lvl6pPr lvl="5" rtl="0">
              <a:spcBef>
                <a:spcPts val="0"/>
              </a:spcBef>
              <a:spcAft>
                <a:spcPts val="0"/>
              </a:spcAft>
              <a:buSzPts val="5900"/>
              <a:buNone/>
              <a:defRPr sz="5900"/>
            </a:lvl6pPr>
            <a:lvl7pPr lvl="6" rtl="0">
              <a:spcBef>
                <a:spcPts val="0"/>
              </a:spcBef>
              <a:spcAft>
                <a:spcPts val="0"/>
              </a:spcAft>
              <a:buSzPts val="5900"/>
              <a:buNone/>
              <a:defRPr sz="5900"/>
            </a:lvl7pPr>
            <a:lvl8pPr lvl="7" rtl="0">
              <a:spcBef>
                <a:spcPts val="0"/>
              </a:spcBef>
              <a:spcAft>
                <a:spcPts val="0"/>
              </a:spcAft>
              <a:buSzPts val="5900"/>
              <a:buNone/>
              <a:defRPr sz="5900"/>
            </a:lvl8pPr>
            <a:lvl9pPr lvl="8" rtl="0">
              <a:spcBef>
                <a:spcPts val="0"/>
              </a:spcBef>
              <a:spcAft>
                <a:spcPts val="0"/>
              </a:spcAft>
              <a:buSzPts val="5900"/>
              <a:buNone/>
              <a:defRPr sz="59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variant 1" type="blank">
  <p:cSld name="BLANK">
    <p:spTree>
      <p:nvGrpSpPr>
        <p:cNvPr id="1" name="Shape 453"/>
        <p:cNvGrpSpPr/>
        <p:nvPr/>
      </p:nvGrpSpPr>
      <p:grpSpPr>
        <a:xfrm>
          <a:off x="0" y="0"/>
          <a:ext cx="0" cy="0"/>
          <a:chOff x="0" y="0"/>
          <a:chExt cx="0" cy="0"/>
        </a:xfrm>
      </p:grpSpPr>
      <p:grpSp>
        <p:nvGrpSpPr>
          <p:cNvPr id="454" name="Google Shape;454;p11"/>
          <p:cNvGrpSpPr/>
          <p:nvPr/>
        </p:nvGrpSpPr>
        <p:grpSpPr>
          <a:xfrm>
            <a:off x="-228" y="0"/>
            <a:ext cx="10073973" cy="7781916"/>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482" name="Google Shape;482;p11"/>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variant 2">
  <p:cSld name="BLANK_1">
    <p:spTree>
      <p:nvGrpSpPr>
        <p:cNvPr id="1" name="Shape 483"/>
        <p:cNvGrpSpPr/>
        <p:nvPr/>
      </p:nvGrpSpPr>
      <p:grpSpPr>
        <a:xfrm>
          <a:off x="0" y="0"/>
          <a:ext cx="0" cy="0"/>
          <a:chOff x="0" y="0"/>
          <a:chExt cx="0" cy="0"/>
        </a:xfrm>
      </p:grpSpPr>
      <p:sp>
        <p:nvSpPr>
          <p:cNvPr id="484" name="Google Shape;484;p12"/>
          <p:cNvSpPr/>
          <p:nvPr/>
        </p:nvSpPr>
        <p:spPr>
          <a:xfrm>
            <a:off x="9339555" y="6784587"/>
            <a:ext cx="719100" cy="9879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5" name="Google Shape;485;p12"/>
          <p:cNvSpPr/>
          <p:nvPr/>
        </p:nvSpPr>
        <p:spPr>
          <a:xfrm>
            <a:off x="0" y="0"/>
            <a:ext cx="719100" cy="7772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86" name="Google Shape;486;p12"/>
          <p:cNvGrpSpPr/>
          <p:nvPr/>
        </p:nvGrpSpPr>
        <p:grpSpPr>
          <a:xfrm>
            <a:off x="-389" y="1003819"/>
            <a:ext cx="171430" cy="987843"/>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8" name="Google Shape;488;p12"/>
            <p:cNvSpPr/>
            <p:nvPr/>
          </p:nvSpPr>
          <p:spPr>
            <a:xfrm>
              <a:off x="5385375" y="726900"/>
              <a:ext cx="802200" cy="993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9" name="Google Shape;489;p12"/>
            <p:cNvSpPr/>
            <p:nvPr/>
          </p:nvSpPr>
          <p:spPr>
            <a:xfrm>
              <a:off x="5385375" y="955500"/>
              <a:ext cx="802200" cy="993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90" name="Google Shape;490;p12"/>
          <p:cNvGrpSpPr/>
          <p:nvPr/>
        </p:nvGrpSpPr>
        <p:grpSpPr>
          <a:xfrm>
            <a:off x="354908" y="994272"/>
            <a:ext cx="733002" cy="1006962"/>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2" name="Google Shape;492;p12"/>
            <p:cNvSpPr/>
            <p:nvPr/>
          </p:nvSpPr>
          <p:spPr>
            <a:xfrm>
              <a:off x="72871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3" name="Google Shape;493;p12"/>
            <p:cNvSpPr/>
            <p:nvPr/>
          </p:nvSpPr>
          <p:spPr>
            <a:xfrm>
              <a:off x="74395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4" name="Google Shape;494;p12"/>
            <p:cNvSpPr/>
            <p:nvPr/>
          </p:nvSpPr>
          <p:spPr>
            <a:xfrm>
              <a:off x="71347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5" name="Google Shape;495;p12"/>
            <p:cNvSpPr/>
            <p:nvPr/>
          </p:nvSpPr>
          <p:spPr>
            <a:xfrm>
              <a:off x="72871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6" name="Google Shape;496;p12"/>
            <p:cNvSpPr/>
            <p:nvPr/>
          </p:nvSpPr>
          <p:spPr>
            <a:xfrm>
              <a:off x="74395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7" name="Google Shape;497;p12"/>
            <p:cNvSpPr/>
            <p:nvPr/>
          </p:nvSpPr>
          <p:spPr>
            <a:xfrm>
              <a:off x="71347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8" name="Google Shape;498;p12"/>
            <p:cNvSpPr/>
            <p:nvPr/>
          </p:nvSpPr>
          <p:spPr>
            <a:xfrm>
              <a:off x="72871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9" name="Google Shape;499;p12"/>
            <p:cNvSpPr/>
            <p:nvPr/>
          </p:nvSpPr>
          <p:spPr>
            <a:xfrm>
              <a:off x="74395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0" name="Google Shape;500;p12"/>
            <p:cNvSpPr/>
            <p:nvPr/>
          </p:nvSpPr>
          <p:spPr>
            <a:xfrm>
              <a:off x="7134700"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1" name="Google Shape;501;p12"/>
            <p:cNvSpPr/>
            <p:nvPr/>
          </p:nvSpPr>
          <p:spPr>
            <a:xfrm>
              <a:off x="7287100"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2" name="Google Shape;502;p12"/>
            <p:cNvSpPr/>
            <p:nvPr/>
          </p:nvSpPr>
          <p:spPr>
            <a:xfrm>
              <a:off x="7439500"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3" name="Google Shape;503;p12"/>
            <p:cNvSpPr/>
            <p:nvPr/>
          </p:nvSpPr>
          <p:spPr>
            <a:xfrm>
              <a:off x="75919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4" name="Google Shape;504;p12"/>
            <p:cNvSpPr/>
            <p:nvPr/>
          </p:nvSpPr>
          <p:spPr>
            <a:xfrm>
              <a:off x="75919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5" name="Google Shape;505;p12"/>
            <p:cNvSpPr/>
            <p:nvPr/>
          </p:nvSpPr>
          <p:spPr>
            <a:xfrm>
              <a:off x="75919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6" name="Google Shape;506;p12"/>
            <p:cNvSpPr/>
            <p:nvPr/>
          </p:nvSpPr>
          <p:spPr>
            <a:xfrm>
              <a:off x="7591919"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507" name="Google Shape;507;p12"/>
          <p:cNvGrpSpPr/>
          <p:nvPr/>
        </p:nvGrpSpPr>
        <p:grpSpPr>
          <a:xfrm>
            <a:off x="9715784" y="1013887"/>
            <a:ext cx="343021" cy="987843"/>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9" name="Google Shape;509;p12"/>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10" name="Google Shape;510;p12"/>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511" name="Google Shape;511;p12"/>
          <p:cNvSpPr txBox="1">
            <a:spLocks noGrp="1"/>
          </p:cNvSpPr>
          <p:nvPr>
            <p:ph type="sldNum" idx="12"/>
          </p:nvPr>
        </p:nvSpPr>
        <p:spPr>
          <a:xfrm>
            <a:off x="9339555" y="6784587"/>
            <a:ext cx="719100" cy="9879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12"/>
        <p:cNvGrpSpPr/>
        <p:nvPr/>
      </p:nvGrpSpPr>
      <p:grpSpPr>
        <a:xfrm>
          <a:off x="0" y="0"/>
          <a:ext cx="0" cy="0"/>
          <a:chOff x="0" y="0"/>
          <a:chExt cx="0" cy="0"/>
        </a:xfrm>
      </p:grpSpPr>
      <p:sp>
        <p:nvSpPr>
          <p:cNvPr id="513" name="Google Shape;513;p13"/>
          <p:cNvSpPr txBox="1">
            <a:spLocks noGrp="1"/>
          </p:cNvSpPr>
          <p:nvPr>
            <p:ph type="ctrTitle"/>
          </p:nvPr>
        </p:nvSpPr>
        <p:spPr>
          <a:xfrm>
            <a:off x="342879" y="1125136"/>
            <a:ext cx="9372600" cy="3101700"/>
          </a:xfrm>
          <a:prstGeom prst="rect">
            <a:avLst/>
          </a:prstGeom>
        </p:spPr>
        <p:txBody>
          <a:bodyPr spcFirstLastPara="1" wrap="square" lIns="0" tIns="0" rIns="0" bIns="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514" name="Google Shape;514;p13"/>
          <p:cNvSpPr txBox="1">
            <a:spLocks noGrp="1"/>
          </p:cNvSpPr>
          <p:nvPr>
            <p:ph type="subTitle" idx="1"/>
          </p:nvPr>
        </p:nvSpPr>
        <p:spPr>
          <a:xfrm>
            <a:off x="342870" y="4282678"/>
            <a:ext cx="9372600" cy="1197600"/>
          </a:xfrm>
          <a:prstGeom prst="rect">
            <a:avLst/>
          </a:prstGeom>
        </p:spPr>
        <p:txBody>
          <a:bodyPr spcFirstLastPara="1" wrap="square" lIns="0" tIns="0" rIns="0" bIns="0" anchor="t" anchorCtr="0">
            <a:noAutofit/>
          </a:bodyPr>
          <a:lstStyle>
            <a:lvl1pPr lvl="0" algn="ctr" rtl="0">
              <a:lnSpc>
                <a:spcPct val="100000"/>
              </a:lnSpc>
              <a:spcBef>
                <a:spcPts val="700"/>
              </a:spcBef>
              <a:spcAft>
                <a:spcPts val="0"/>
              </a:spcAft>
              <a:buSzPts val="3500"/>
              <a:buNone/>
              <a:defRPr sz="35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
        <p:nvSpPr>
          <p:cNvPr id="515" name="Google Shape;515;p13"/>
          <p:cNvSpPr txBox="1">
            <a:spLocks noGrp="1"/>
          </p:cNvSpPr>
          <p:nvPr>
            <p:ph type="sldNum" idx="12"/>
          </p:nvPr>
        </p:nvSpPr>
        <p:spPr>
          <a:xfrm>
            <a:off x="9319704" y="7046639"/>
            <a:ext cx="603600" cy="594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5"/>
        <p:cNvGrpSpPr/>
        <p:nvPr/>
      </p:nvGrpSpPr>
      <p:grpSpPr>
        <a:xfrm>
          <a:off x="0" y="0"/>
          <a:ext cx="0" cy="0"/>
          <a:chOff x="0" y="0"/>
          <a:chExt cx="0" cy="0"/>
        </a:xfrm>
      </p:grpSpPr>
      <p:sp>
        <p:nvSpPr>
          <p:cNvPr id="106" name="Google Shape;106;p3"/>
          <p:cNvSpPr/>
          <p:nvPr/>
        </p:nvSpPr>
        <p:spPr>
          <a:xfrm>
            <a:off x="6710394" y="19"/>
            <a:ext cx="3355500" cy="7772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 name="Google Shape;107;p3"/>
          <p:cNvSpPr/>
          <p:nvPr/>
        </p:nvSpPr>
        <p:spPr>
          <a:xfrm>
            <a:off x="-193" y="2329642"/>
            <a:ext cx="7557000" cy="31131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08" name="Google Shape;108;p3"/>
          <p:cNvGrpSpPr/>
          <p:nvPr/>
        </p:nvGrpSpPr>
        <p:grpSpPr>
          <a:xfrm>
            <a:off x="9325355" y="6765366"/>
            <a:ext cx="733044" cy="1007034"/>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7746459" y="2329592"/>
            <a:ext cx="559183" cy="3112979"/>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56" name="Google Shape;156;p3"/>
          <p:cNvGrpSpPr/>
          <p:nvPr/>
        </p:nvGrpSpPr>
        <p:grpSpPr>
          <a:xfrm>
            <a:off x="-247" y="3226867"/>
            <a:ext cx="331995" cy="1318886"/>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9726393" y="1010800"/>
            <a:ext cx="331995" cy="1318941"/>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710385" y="6453558"/>
            <a:ext cx="331995" cy="1318941"/>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a:off x="754375" y="-11"/>
            <a:ext cx="733044" cy="1007034"/>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88" name="Google Shape;188;p3"/>
          <p:cNvSpPr txBox="1">
            <a:spLocks noGrp="1"/>
          </p:cNvSpPr>
          <p:nvPr>
            <p:ph type="ctrTitle"/>
          </p:nvPr>
        </p:nvSpPr>
        <p:spPr>
          <a:xfrm>
            <a:off x="663768" y="2711122"/>
            <a:ext cx="6046800" cy="1318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500"/>
              <a:buNone/>
              <a:defRPr sz="4500">
                <a:solidFill>
                  <a:schemeClr val="dk1"/>
                </a:solidFill>
              </a:defRPr>
            </a:lvl1pPr>
            <a:lvl2pPr lvl="1" rtl="0">
              <a:spcBef>
                <a:spcPts val="0"/>
              </a:spcBef>
              <a:spcAft>
                <a:spcPts val="0"/>
              </a:spcAft>
              <a:buClr>
                <a:schemeClr val="dk1"/>
              </a:buClr>
              <a:buSzPts val="4500"/>
              <a:buNone/>
              <a:defRPr sz="4500">
                <a:solidFill>
                  <a:schemeClr val="dk1"/>
                </a:solidFill>
              </a:defRPr>
            </a:lvl2pPr>
            <a:lvl3pPr lvl="2" rtl="0">
              <a:spcBef>
                <a:spcPts val="0"/>
              </a:spcBef>
              <a:spcAft>
                <a:spcPts val="0"/>
              </a:spcAft>
              <a:buClr>
                <a:schemeClr val="dk1"/>
              </a:buClr>
              <a:buSzPts val="4500"/>
              <a:buNone/>
              <a:defRPr sz="4500">
                <a:solidFill>
                  <a:schemeClr val="dk1"/>
                </a:solidFill>
              </a:defRPr>
            </a:lvl3pPr>
            <a:lvl4pPr lvl="3" rtl="0">
              <a:spcBef>
                <a:spcPts val="0"/>
              </a:spcBef>
              <a:spcAft>
                <a:spcPts val="0"/>
              </a:spcAft>
              <a:buClr>
                <a:schemeClr val="dk1"/>
              </a:buClr>
              <a:buSzPts val="4500"/>
              <a:buNone/>
              <a:defRPr sz="4500">
                <a:solidFill>
                  <a:schemeClr val="dk1"/>
                </a:solidFill>
              </a:defRPr>
            </a:lvl4pPr>
            <a:lvl5pPr lvl="4" rtl="0">
              <a:spcBef>
                <a:spcPts val="0"/>
              </a:spcBef>
              <a:spcAft>
                <a:spcPts val="0"/>
              </a:spcAft>
              <a:buClr>
                <a:schemeClr val="dk1"/>
              </a:buClr>
              <a:buSzPts val="4500"/>
              <a:buNone/>
              <a:defRPr sz="4500">
                <a:solidFill>
                  <a:schemeClr val="dk1"/>
                </a:solidFill>
              </a:defRPr>
            </a:lvl5pPr>
            <a:lvl6pPr lvl="5" rtl="0">
              <a:spcBef>
                <a:spcPts val="0"/>
              </a:spcBef>
              <a:spcAft>
                <a:spcPts val="0"/>
              </a:spcAft>
              <a:buClr>
                <a:schemeClr val="dk1"/>
              </a:buClr>
              <a:buSzPts val="4500"/>
              <a:buNone/>
              <a:defRPr sz="4500">
                <a:solidFill>
                  <a:schemeClr val="dk1"/>
                </a:solidFill>
              </a:defRPr>
            </a:lvl6pPr>
            <a:lvl7pPr lvl="6" rtl="0">
              <a:spcBef>
                <a:spcPts val="0"/>
              </a:spcBef>
              <a:spcAft>
                <a:spcPts val="0"/>
              </a:spcAft>
              <a:buClr>
                <a:schemeClr val="dk1"/>
              </a:buClr>
              <a:buSzPts val="4500"/>
              <a:buNone/>
              <a:defRPr sz="4500">
                <a:solidFill>
                  <a:schemeClr val="dk1"/>
                </a:solidFill>
              </a:defRPr>
            </a:lvl7pPr>
            <a:lvl8pPr lvl="7" rtl="0">
              <a:spcBef>
                <a:spcPts val="0"/>
              </a:spcBef>
              <a:spcAft>
                <a:spcPts val="0"/>
              </a:spcAft>
              <a:buClr>
                <a:schemeClr val="dk1"/>
              </a:buClr>
              <a:buSzPts val="4500"/>
              <a:buNone/>
              <a:defRPr sz="4500">
                <a:solidFill>
                  <a:schemeClr val="dk1"/>
                </a:solidFill>
              </a:defRPr>
            </a:lvl8pPr>
            <a:lvl9pPr lvl="8" rtl="0">
              <a:spcBef>
                <a:spcPts val="0"/>
              </a:spcBef>
              <a:spcAft>
                <a:spcPts val="0"/>
              </a:spcAft>
              <a:buClr>
                <a:schemeClr val="dk1"/>
              </a:buClr>
              <a:buSzPts val="4500"/>
              <a:buNone/>
              <a:defRPr sz="4500">
                <a:solidFill>
                  <a:schemeClr val="dk1"/>
                </a:solidFill>
              </a:defRPr>
            </a:lvl9pPr>
          </a:lstStyle>
          <a:p>
            <a:endParaRPr/>
          </a:p>
        </p:txBody>
      </p:sp>
      <p:sp>
        <p:nvSpPr>
          <p:cNvPr id="189" name="Google Shape;189;p3"/>
          <p:cNvSpPr txBox="1">
            <a:spLocks noGrp="1"/>
          </p:cNvSpPr>
          <p:nvPr>
            <p:ph type="subTitle" idx="1"/>
          </p:nvPr>
        </p:nvSpPr>
        <p:spPr>
          <a:xfrm>
            <a:off x="663768" y="3935952"/>
            <a:ext cx="6046800" cy="5739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3700"/>
              <a:buNone/>
              <a:defRPr sz="3700">
                <a:solidFill>
                  <a:schemeClr val="lt1"/>
                </a:solidFill>
              </a:defRPr>
            </a:lvl2pPr>
            <a:lvl3pPr lvl="2" rtl="0">
              <a:spcBef>
                <a:spcPts val="0"/>
              </a:spcBef>
              <a:spcAft>
                <a:spcPts val="0"/>
              </a:spcAft>
              <a:buClr>
                <a:schemeClr val="lt1"/>
              </a:buClr>
              <a:buSzPts val="3700"/>
              <a:buNone/>
              <a:defRPr sz="3700">
                <a:solidFill>
                  <a:schemeClr val="lt1"/>
                </a:solidFill>
              </a:defRPr>
            </a:lvl3pPr>
            <a:lvl4pPr lvl="3" rtl="0">
              <a:spcBef>
                <a:spcPts val="0"/>
              </a:spcBef>
              <a:spcAft>
                <a:spcPts val="0"/>
              </a:spcAft>
              <a:buClr>
                <a:schemeClr val="lt1"/>
              </a:buClr>
              <a:buSzPts val="3700"/>
              <a:buNone/>
              <a:defRPr sz="3700">
                <a:solidFill>
                  <a:schemeClr val="lt1"/>
                </a:solidFill>
              </a:defRPr>
            </a:lvl4pPr>
            <a:lvl5pPr lvl="4" rtl="0">
              <a:spcBef>
                <a:spcPts val="0"/>
              </a:spcBef>
              <a:spcAft>
                <a:spcPts val="0"/>
              </a:spcAft>
              <a:buClr>
                <a:schemeClr val="lt1"/>
              </a:buClr>
              <a:buSzPts val="3700"/>
              <a:buNone/>
              <a:defRPr sz="3700">
                <a:solidFill>
                  <a:schemeClr val="lt1"/>
                </a:solidFill>
              </a:defRPr>
            </a:lvl5pPr>
            <a:lvl6pPr lvl="5" rtl="0">
              <a:spcBef>
                <a:spcPts val="0"/>
              </a:spcBef>
              <a:spcAft>
                <a:spcPts val="0"/>
              </a:spcAft>
              <a:buClr>
                <a:schemeClr val="lt1"/>
              </a:buClr>
              <a:buSzPts val="3700"/>
              <a:buNone/>
              <a:defRPr sz="3700">
                <a:solidFill>
                  <a:schemeClr val="lt1"/>
                </a:solidFill>
              </a:defRPr>
            </a:lvl6pPr>
            <a:lvl7pPr lvl="6" rtl="0">
              <a:spcBef>
                <a:spcPts val="0"/>
              </a:spcBef>
              <a:spcAft>
                <a:spcPts val="0"/>
              </a:spcAft>
              <a:buClr>
                <a:schemeClr val="lt1"/>
              </a:buClr>
              <a:buSzPts val="3700"/>
              <a:buNone/>
              <a:defRPr sz="3700">
                <a:solidFill>
                  <a:schemeClr val="lt1"/>
                </a:solidFill>
              </a:defRPr>
            </a:lvl7pPr>
            <a:lvl8pPr lvl="7" rtl="0">
              <a:spcBef>
                <a:spcPts val="0"/>
              </a:spcBef>
              <a:spcAft>
                <a:spcPts val="0"/>
              </a:spcAft>
              <a:buClr>
                <a:schemeClr val="lt1"/>
              </a:buClr>
              <a:buSzPts val="3700"/>
              <a:buNone/>
              <a:defRPr sz="3700">
                <a:solidFill>
                  <a:schemeClr val="lt1"/>
                </a:solidFill>
              </a:defRPr>
            </a:lvl8pPr>
            <a:lvl9pPr lvl="8" rtl="0">
              <a:spcBef>
                <a:spcPts val="0"/>
              </a:spcBef>
              <a:spcAft>
                <a:spcPts val="0"/>
              </a:spcAft>
              <a:buClr>
                <a:schemeClr val="lt1"/>
              </a:buClr>
              <a:buSzPts val="3700"/>
              <a:buNone/>
              <a:defRPr sz="37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0"/>
        <p:cNvGrpSpPr/>
        <p:nvPr/>
      </p:nvGrpSpPr>
      <p:grpSpPr>
        <a:xfrm>
          <a:off x="0" y="0"/>
          <a:ext cx="0" cy="0"/>
          <a:chOff x="0" y="0"/>
          <a:chExt cx="0" cy="0"/>
        </a:xfrm>
      </p:grpSpPr>
      <p:grpSp>
        <p:nvGrpSpPr>
          <p:cNvPr id="191" name="Google Shape;191;p4"/>
          <p:cNvGrpSpPr/>
          <p:nvPr/>
        </p:nvGrpSpPr>
        <p:grpSpPr>
          <a:xfrm>
            <a:off x="-192" y="0"/>
            <a:ext cx="10073937" cy="7781956"/>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 name="Google Shape;195;p4"/>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 name="Google Shape;196;p4"/>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 name="Google Shape;198;p4"/>
            <p:cNvSpPr/>
            <p:nvPr/>
          </p:nvSpPr>
          <p:spPr>
            <a:xfrm>
              <a:off x="8504250" y="4489800"/>
              <a:ext cx="6537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 name="Google Shape;201;p4"/>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 name="Google Shape;202;p4"/>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 name="Google Shape;205;p4"/>
              <p:cNvSpPr/>
              <p:nvPr/>
            </p:nvSpPr>
            <p:spPr>
              <a:xfrm>
                <a:off x="7710872" y="66462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 name="Google Shape;206;p4"/>
              <p:cNvSpPr/>
              <p:nvPr/>
            </p:nvSpPr>
            <p:spPr>
              <a:xfrm>
                <a:off x="7913198" y="66462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 name="Google Shape;207;p4"/>
              <p:cNvSpPr/>
              <p:nvPr/>
            </p:nvSpPr>
            <p:spPr>
              <a:xfrm>
                <a:off x="7508545" y="86696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 name="Google Shape;208;p4"/>
              <p:cNvSpPr/>
              <p:nvPr/>
            </p:nvSpPr>
            <p:spPr>
              <a:xfrm>
                <a:off x="7710872" y="86696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 name="Google Shape;209;p4"/>
              <p:cNvSpPr/>
              <p:nvPr/>
            </p:nvSpPr>
            <p:spPr>
              <a:xfrm>
                <a:off x="7913198" y="86696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 name="Google Shape;210;p4"/>
              <p:cNvSpPr/>
              <p:nvPr/>
            </p:nvSpPr>
            <p:spPr>
              <a:xfrm>
                <a:off x="7508545" y="106930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 name="Google Shape;211;p4"/>
              <p:cNvSpPr/>
              <p:nvPr/>
            </p:nvSpPr>
            <p:spPr>
              <a:xfrm>
                <a:off x="7710872" y="106930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 name="Google Shape;212;p4"/>
              <p:cNvSpPr/>
              <p:nvPr/>
            </p:nvSpPr>
            <p:spPr>
              <a:xfrm>
                <a:off x="7913198" y="106930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 name="Google Shape;213;p4"/>
              <p:cNvSpPr/>
              <p:nvPr/>
            </p:nvSpPr>
            <p:spPr>
              <a:xfrm>
                <a:off x="7508545" y="127164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 name="Google Shape;214;p4"/>
              <p:cNvSpPr/>
              <p:nvPr/>
            </p:nvSpPr>
            <p:spPr>
              <a:xfrm>
                <a:off x="7710872" y="127164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 name="Google Shape;215;p4"/>
              <p:cNvSpPr/>
              <p:nvPr/>
            </p:nvSpPr>
            <p:spPr>
              <a:xfrm>
                <a:off x="7913198" y="127164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 name="Google Shape;216;p4"/>
              <p:cNvSpPr/>
              <p:nvPr/>
            </p:nvSpPr>
            <p:spPr>
              <a:xfrm>
                <a:off x="8115524" y="664625"/>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7" name="Google Shape;217;p4"/>
              <p:cNvSpPr/>
              <p:nvPr/>
            </p:nvSpPr>
            <p:spPr>
              <a:xfrm>
                <a:off x="8115524" y="866967"/>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8" name="Google Shape;218;p4"/>
              <p:cNvSpPr/>
              <p:nvPr/>
            </p:nvSpPr>
            <p:spPr>
              <a:xfrm>
                <a:off x="8115524" y="1069308"/>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 name="Google Shape;219;p4"/>
              <p:cNvSpPr/>
              <p:nvPr/>
            </p:nvSpPr>
            <p:spPr>
              <a:xfrm>
                <a:off x="8115549" y="1271649"/>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0" name="Google Shape;220;p4"/>
              <p:cNvSpPr/>
              <p:nvPr/>
            </p:nvSpPr>
            <p:spPr>
              <a:xfrm>
                <a:off x="7508545" y="147400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1" name="Google Shape;221;p4"/>
              <p:cNvSpPr/>
              <p:nvPr/>
            </p:nvSpPr>
            <p:spPr>
              <a:xfrm>
                <a:off x="7710872" y="147400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2" name="Google Shape;222;p4"/>
              <p:cNvSpPr/>
              <p:nvPr/>
            </p:nvSpPr>
            <p:spPr>
              <a:xfrm>
                <a:off x="7913198" y="147400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3" name="Google Shape;223;p4"/>
              <p:cNvSpPr/>
              <p:nvPr/>
            </p:nvSpPr>
            <p:spPr>
              <a:xfrm>
                <a:off x="7508545" y="167634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4" name="Google Shape;224;p4"/>
              <p:cNvSpPr/>
              <p:nvPr/>
            </p:nvSpPr>
            <p:spPr>
              <a:xfrm>
                <a:off x="7710872" y="167634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5" name="Google Shape;225;p4"/>
              <p:cNvSpPr/>
              <p:nvPr/>
            </p:nvSpPr>
            <p:spPr>
              <a:xfrm>
                <a:off x="7913198" y="167634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6" name="Google Shape;226;p4"/>
              <p:cNvSpPr/>
              <p:nvPr/>
            </p:nvSpPr>
            <p:spPr>
              <a:xfrm>
                <a:off x="7508545" y="187868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7" name="Google Shape;227;p4"/>
              <p:cNvSpPr/>
              <p:nvPr/>
            </p:nvSpPr>
            <p:spPr>
              <a:xfrm>
                <a:off x="7710872" y="187868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8" name="Google Shape;228;p4"/>
              <p:cNvSpPr/>
              <p:nvPr/>
            </p:nvSpPr>
            <p:spPr>
              <a:xfrm>
                <a:off x="7913198" y="187868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9" name="Google Shape;229;p4"/>
              <p:cNvSpPr/>
              <p:nvPr/>
            </p:nvSpPr>
            <p:spPr>
              <a:xfrm>
                <a:off x="7508545" y="208102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0" name="Google Shape;230;p4"/>
              <p:cNvSpPr/>
              <p:nvPr/>
            </p:nvSpPr>
            <p:spPr>
              <a:xfrm>
                <a:off x="7710872" y="208102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1" name="Google Shape;231;p4"/>
              <p:cNvSpPr/>
              <p:nvPr/>
            </p:nvSpPr>
            <p:spPr>
              <a:xfrm>
                <a:off x="7913198" y="208102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2" name="Google Shape;232;p4"/>
              <p:cNvSpPr/>
              <p:nvPr/>
            </p:nvSpPr>
            <p:spPr>
              <a:xfrm>
                <a:off x="8115524" y="1474000"/>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 name="Google Shape;233;p4"/>
              <p:cNvSpPr/>
              <p:nvPr/>
            </p:nvSpPr>
            <p:spPr>
              <a:xfrm>
                <a:off x="8115524" y="1676342"/>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 name="Google Shape;234;p4"/>
              <p:cNvSpPr/>
              <p:nvPr/>
            </p:nvSpPr>
            <p:spPr>
              <a:xfrm>
                <a:off x="8115524" y="1878683"/>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 name="Google Shape;235;p4"/>
              <p:cNvSpPr/>
              <p:nvPr/>
            </p:nvSpPr>
            <p:spPr>
              <a:xfrm>
                <a:off x="8115549" y="2081024"/>
                <a:ext cx="59400" cy="59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8" name="Google Shape;238;p4"/>
              <p:cNvSpPr/>
              <p:nvPr/>
            </p:nvSpPr>
            <p:spPr>
              <a:xfrm>
                <a:off x="8198672"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9" name="Google Shape;239;p4"/>
              <p:cNvSpPr/>
              <p:nvPr/>
            </p:nvSpPr>
            <p:spPr>
              <a:xfrm>
                <a:off x="8400998"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0" name="Google Shape;240;p4"/>
              <p:cNvSpPr/>
              <p:nvPr/>
            </p:nvSpPr>
            <p:spPr>
              <a:xfrm>
                <a:off x="7996345"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1" name="Google Shape;241;p4"/>
              <p:cNvSpPr/>
              <p:nvPr/>
            </p:nvSpPr>
            <p:spPr>
              <a:xfrm>
                <a:off x="8198672"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 name="Google Shape;242;p4"/>
              <p:cNvSpPr/>
              <p:nvPr/>
            </p:nvSpPr>
            <p:spPr>
              <a:xfrm>
                <a:off x="8400998"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 name="Google Shape;243;p4"/>
              <p:cNvSpPr/>
              <p:nvPr/>
            </p:nvSpPr>
            <p:spPr>
              <a:xfrm>
                <a:off x="7996345"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 name="Google Shape;244;p4"/>
              <p:cNvSpPr/>
              <p:nvPr/>
            </p:nvSpPr>
            <p:spPr>
              <a:xfrm>
                <a:off x="8198672"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 name="Google Shape;245;p4"/>
              <p:cNvSpPr/>
              <p:nvPr/>
            </p:nvSpPr>
            <p:spPr>
              <a:xfrm>
                <a:off x="8400998"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 name="Google Shape;246;p4"/>
              <p:cNvSpPr/>
              <p:nvPr/>
            </p:nvSpPr>
            <p:spPr>
              <a:xfrm>
                <a:off x="7996345"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 name="Google Shape;247;p4"/>
              <p:cNvSpPr/>
              <p:nvPr/>
            </p:nvSpPr>
            <p:spPr>
              <a:xfrm>
                <a:off x="8198672"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 name="Google Shape;248;p4"/>
              <p:cNvSpPr/>
              <p:nvPr/>
            </p:nvSpPr>
            <p:spPr>
              <a:xfrm>
                <a:off x="8400998"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 name="Google Shape;249;p4"/>
              <p:cNvSpPr/>
              <p:nvPr/>
            </p:nvSpPr>
            <p:spPr>
              <a:xfrm>
                <a:off x="8603324" y="980275"/>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 name="Google Shape;250;p4"/>
              <p:cNvSpPr/>
              <p:nvPr/>
            </p:nvSpPr>
            <p:spPr>
              <a:xfrm>
                <a:off x="8603324" y="1182617"/>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 name="Google Shape;251;p4"/>
              <p:cNvSpPr/>
              <p:nvPr/>
            </p:nvSpPr>
            <p:spPr>
              <a:xfrm>
                <a:off x="8603324" y="1384958"/>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 name="Google Shape;252;p4"/>
              <p:cNvSpPr/>
              <p:nvPr/>
            </p:nvSpPr>
            <p:spPr>
              <a:xfrm>
                <a:off x="8603349" y="1587299"/>
                <a:ext cx="59400" cy="594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53" name="Google Shape;253;p4"/>
          <p:cNvSpPr txBox="1">
            <a:spLocks noGrp="1"/>
          </p:cNvSpPr>
          <p:nvPr>
            <p:ph type="body" idx="1"/>
          </p:nvPr>
        </p:nvSpPr>
        <p:spPr>
          <a:xfrm>
            <a:off x="1868900" y="998051"/>
            <a:ext cx="5550000" cy="5786400"/>
          </a:xfrm>
          <a:prstGeom prst="rect">
            <a:avLst/>
          </a:prstGeom>
        </p:spPr>
        <p:txBody>
          <a:bodyPr spcFirstLastPara="1" wrap="square" lIns="0" tIns="0" rIns="0" bIns="0" anchor="t" anchorCtr="0">
            <a:noAutofit/>
          </a:bodyPr>
          <a:lstStyle>
            <a:lvl1pPr marL="457200" lvl="0" indent="-514350" rtl="0">
              <a:lnSpc>
                <a:spcPct val="100000"/>
              </a:lnSpc>
              <a:spcBef>
                <a:spcPts val="700"/>
              </a:spcBef>
              <a:spcAft>
                <a:spcPts val="0"/>
              </a:spcAft>
              <a:buClr>
                <a:schemeClr val="lt1"/>
              </a:buClr>
              <a:buSzPts val="4500"/>
              <a:buFont typeface="Barlow SemiBold"/>
              <a:buChar char="▪"/>
              <a:defRPr sz="4500">
                <a:latin typeface="Barlow SemiBold"/>
                <a:ea typeface="Barlow SemiBold"/>
                <a:cs typeface="Barlow SemiBold"/>
                <a:sym typeface="Barlow SemiBold"/>
              </a:defRPr>
            </a:lvl1pPr>
            <a:lvl2pPr marL="914400" lvl="1" indent="-514350" rtl="0">
              <a:lnSpc>
                <a:spcPct val="100000"/>
              </a:lnSpc>
              <a:spcBef>
                <a:spcPts val="0"/>
              </a:spcBef>
              <a:spcAft>
                <a:spcPts val="0"/>
              </a:spcAft>
              <a:buClr>
                <a:schemeClr val="lt1"/>
              </a:buClr>
              <a:buSzPts val="4500"/>
              <a:buFont typeface="Barlow SemiBold"/>
              <a:buChar char="▫"/>
              <a:defRPr sz="4500">
                <a:latin typeface="Barlow SemiBold"/>
                <a:ea typeface="Barlow SemiBold"/>
                <a:cs typeface="Barlow SemiBold"/>
                <a:sym typeface="Barlow SemiBold"/>
              </a:defRPr>
            </a:lvl2pPr>
            <a:lvl3pPr marL="1371600" lvl="2"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3pPr>
            <a:lvl4pPr marL="1828800" lvl="3"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4pPr>
            <a:lvl5pPr marL="2286000" lvl="4"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5pPr>
            <a:lvl6pPr marL="2743200" lvl="5"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6pPr>
            <a:lvl7pPr marL="3200400" lvl="6"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7pPr>
            <a:lvl8pPr marL="3657600" lvl="7"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8pPr>
            <a:lvl9pPr marL="4114800" lvl="8" indent="-514350" rtl="0">
              <a:lnSpc>
                <a:spcPct val="100000"/>
              </a:lnSpc>
              <a:spcBef>
                <a:spcPts val="0"/>
              </a:spcBef>
              <a:spcAft>
                <a:spcPts val="0"/>
              </a:spcAft>
              <a:buSzPts val="4500"/>
              <a:buFont typeface="Barlow SemiBold"/>
              <a:buChar char="▫"/>
              <a:defRPr sz="4500">
                <a:latin typeface="Barlow SemiBold"/>
                <a:ea typeface="Barlow SemiBold"/>
                <a:cs typeface="Barlow SemiBold"/>
                <a:sym typeface="Barlow SemiBold"/>
              </a:defRPr>
            </a:lvl9pPr>
          </a:lstStyle>
          <a:p>
            <a:endParaRPr/>
          </a:p>
        </p:txBody>
      </p:sp>
      <p:sp>
        <p:nvSpPr>
          <p:cNvPr id="254" name="Google Shape;254;p4"/>
          <p:cNvSpPr txBox="1"/>
          <p:nvPr/>
        </p:nvSpPr>
        <p:spPr>
          <a:xfrm>
            <a:off x="732738" y="868199"/>
            <a:ext cx="732900" cy="987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1900">
                <a:solidFill>
                  <a:schemeClr val="lt1"/>
                </a:solidFill>
              </a:rPr>
              <a:t>“</a:t>
            </a:r>
            <a:endParaRPr sz="11900">
              <a:solidFill>
                <a:schemeClr val="lt1"/>
              </a:solidFill>
            </a:endParaRPr>
          </a:p>
        </p:txBody>
      </p:sp>
      <p:sp>
        <p:nvSpPr>
          <p:cNvPr id="255" name="Google Shape;255;p4"/>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6"/>
        <p:cNvGrpSpPr/>
        <p:nvPr/>
      </p:nvGrpSpPr>
      <p:grpSpPr>
        <a:xfrm>
          <a:off x="0" y="0"/>
          <a:ext cx="0" cy="0"/>
          <a:chOff x="0" y="0"/>
          <a:chExt cx="0" cy="0"/>
        </a:xfrm>
      </p:grpSpPr>
      <p:grpSp>
        <p:nvGrpSpPr>
          <p:cNvPr id="257" name="Google Shape;257;p5"/>
          <p:cNvGrpSpPr/>
          <p:nvPr/>
        </p:nvGrpSpPr>
        <p:grpSpPr>
          <a:xfrm>
            <a:off x="-228" y="0"/>
            <a:ext cx="10073973" cy="7781916"/>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86" name="Google Shape;286;p5"/>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7" name="Google Shape;287;p5"/>
          <p:cNvSpPr txBox="1">
            <a:spLocks noGrp="1"/>
          </p:cNvSpPr>
          <p:nvPr>
            <p:ph type="body" idx="1"/>
          </p:nvPr>
        </p:nvSpPr>
        <p:spPr>
          <a:xfrm>
            <a:off x="1319753" y="2417324"/>
            <a:ext cx="7315800" cy="4361100"/>
          </a:xfrm>
          <a:prstGeom prst="rect">
            <a:avLst/>
          </a:prstGeom>
        </p:spPr>
        <p:txBody>
          <a:bodyPr spcFirstLastPara="1" wrap="square" lIns="0" tIns="0" rIns="0" bIns="0" anchor="t" anchorCtr="0">
            <a:noAutofit/>
          </a:bodyPr>
          <a:lstStyle>
            <a:lvl1pPr marL="457200" lvl="0" indent="-419100" rtl="0">
              <a:spcBef>
                <a:spcPts val="700"/>
              </a:spcBef>
              <a:spcAft>
                <a:spcPts val="0"/>
              </a:spcAft>
              <a:buSzPts val="3000"/>
              <a:buChar char="▪"/>
              <a:defRPr/>
            </a:lvl1pPr>
            <a:lvl2pPr marL="914400" lvl="1" indent="-419100" rtl="0">
              <a:spcBef>
                <a:spcPts val="0"/>
              </a:spcBef>
              <a:spcAft>
                <a:spcPts val="0"/>
              </a:spcAft>
              <a:buSzPts val="3000"/>
              <a:buChar char="▫"/>
              <a:defRPr/>
            </a:lvl2pPr>
            <a:lvl3pPr marL="1371600" lvl="2" indent="-419100" rtl="0">
              <a:spcBef>
                <a:spcPts val="0"/>
              </a:spcBef>
              <a:spcAft>
                <a:spcPts val="0"/>
              </a:spcAft>
              <a:buSzPts val="3000"/>
              <a:buChar char="▫"/>
              <a:defRPr/>
            </a:lvl3pPr>
            <a:lvl4pPr marL="1828800" lvl="3" indent="-419100" rtl="0">
              <a:spcBef>
                <a:spcPts val="0"/>
              </a:spcBef>
              <a:spcAft>
                <a:spcPts val="0"/>
              </a:spcAft>
              <a:buSzPts val="3000"/>
              <a:buChar char="▫"/>
              <a:defRPr/>
            </a:lvl4pPr>
            <a:lvl5pPr marL="2286000" lvl="4" indent="-419100" rtl="0">
              <a:spcBef>
                <a:spcPts val="0"/>
              </a:spcBef>
              <a:spcAft>
                <a:spcPts val="0"/>
              </a:spcAft>
              <a:buSzPts val="3000"/>
              <a:buChar char="▫"/>
              <a:defRPr/>
            </a:lvl5pPr>
            <a:lvl6pPr marL="2743200" lvl="5" indent="-419100" rtl="0">
              <a:spcBef>
                <a:spcPts val="0"/>
              </a:spcBef>
              <a:spcAft>
                <a:spcPts val="0"/>
              </a:spcAft>
              <a:buSzPts val="3000"/>
              <a:buChar char="▫"/>
              <a:defRPr/>
            </a:lvl6pPr>
            <a:lvl7pPr marL="3200400" lvl="6" indent="-419100" rtl="0">
              <a:spcBef>
                <a:spcPts val="0"/>
              </a:spcBef>
              <a:spcAft>
                <a:spcPts val="0"/>
              </a:spcAft>
              <a:buSzPts val="3000"/>
              <a:buChar char="▫"/>
              <a:defRPr/>
            </a:lvl7pPr>
            <a:lvl8pPr marL="3657600" lvl="7" indent="-419100" rtl="0">
              <a:spcBef>
                <a:spcPts val="0"/>
              </a:spcBef>
              <a:spcAft>
                <a:spcPts val="0"/>
              </a:spcAft>
              <a:buSzPts val="3000"/>
              <a:buChar char="▫"/>
              <a:defRPr/>
            </a:lvl8pPr>
            <a:lvl9pPr marL="4114800" lvl="8" indent="-419100" rtl="0">
              <a:spcBef>
                <a:spcPts val="0"/>
              </a:spcBef>
              <a:spcAft>
                <a:spcPts val="0"/>
              </a:spcAft>
              <a:buSzPts val="3000"/>
              <a:buChar char="▫"/>
              <a:defRPr/>
            </a:lvl9pPr>
          </a:lstStyle>
          <a:p>
            <a:endParaRPr/>
          </a:p>
        </p:txBody>
      </p:sp>
      <p:sp>
        <p:nvSpPr>
          <p:cNvPr id="288" name="Google Shape;288;p5"/>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89"/>
        <p:cNvGrpSpPr/>
        <p:nvPr/>
      </p:nvGrpSpPr>
      <p:grpSpPr>
        <a:xfrm>
          <a:off x="0" y="0"/>
          <a:ext cx="0" cy="0"/>
          <a:chOff x="0" y="0"/>
          <a:chExt cx="0" cy="0"/>
        </a:xfrm>
      </p:grpSpPr>
      <p:sp>
        <p:nvSpPr>
          <p:cNvPr id="290" name="Google Shape;290;p6"/>
          <p:cNvSpPr/>
          <p:nvPr/>
        </p:nvSpPr>
        <p:spPr>
          <a:xfrm>
            <a:off x="6710394" y="19"/>
            <a:ext cx="3355500" cy="7772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 name="Google Shape;291;p6"/>
          <p:cNvSpPr/>
          <p:nvPr/>
        </p:nvSpPr>
        <p:spPr>
          <a:xfrm>
            <a:off x="9354675" y="6784587"/>
            <a:ext cx="719100" cy="9879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 name="Google Shape;292;p6"/>
          <p:cNvSpPr/>
          <p:nvPr/>
        </p:nvSpPr>
        <p:spPr>
          <a:xfrm>
            <a:off x="354613" y="976933"/>
            <a:ext cx="4917600" cy="9879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93" name="Google Shape;293;p6"/>
          <p:cNvGrpSpPr/>
          <p:nvPr/>
        </p:nvGrpSpPr>
        <p:grpSpPr>
          <a:xfrm>
            <a:off x="-389" y="976922"/>
            <a:ext cx="171430" cy="987843"/>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97" name="Google Shape;297;p6"/>
          <p:cNvGrpSpPr/>
          <p:nvPr/>
        </p:nvGrpSpPr>
        <p:grpSpPr>
          <a:xfrm>
            <a:off x="5977688" y="6775009"/>
            <a:ext cx="733002" cy="1006962"/>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rot="-5400000">
            <a:off x="8754438" y="-118827"/>
            <a:ext cx="481400" cy="719109"/>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18" name="Google Shape;318;p6"/>
          <p:cNvSpPr txBox="1">
            <a:spLocks noGrp="1"/>
          </p:cNvSpPr>
          <p:nvPr>
            <p:ph type="title"/>
          </p:nvPr>
        </p:nvSpPr>
        <p:spPr>
          <a:xfrm>
            <a:off x="559570" y="976933"/>
            <a:ext cx="4712700" cy="9879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3200"/>
              <a:buNone/>
              <a:defRPr/>
            </a:lvl1pPr>
            <a:lvl2pPr lvl="1" rtl="0">
              <a:lnSpc>
                <a:spcPct val="80000"/>
              </a:lnSpc>
              <a:spcBef>
                <a:spcPts val="0"/>
              </a:spcBef>
              <a:spcAft>
                <a:spcPts val="0"/>
              </a:spcAft>
              <a:buSzPts val="3000"/>
              <a:buNone/>
              <a:defRPr sz="3000"/>
            </a:lvl2pPr>
            <a:lvl3pPr lvl="2" rtl="0">
              <a:lnSpc>
                <a:spcPct val="80000"/>
              </a:lnSpc>
              <a:spcBef>
                <a:spcPts val="0"/>
              </a:spcBef>
              <a:spcAft>
                <a:spcPts val="0"/>
              </a:spcAft>
              <a:buSzPts val="3000"/>
              <a:buNone/>
              <a:defRPr sz="3000"/>
            </a:lvl3pPr>
            <a:lvl4pPr lvl="3" rtl="0">
              <a:lnSpc>
                <a:spcPct val="80000"/>
              </a:lnSpc>
              <a:spcBef>
                <a:spcPts val="0"/>
              </a:spcBef>
              <a:spcAft>
                <a:spcPts val="0"/>
              </a:spcAft>
              <a:buSzPts val="3000"/>
              <a:buNone/>
              <a:defRPr sz="3000"/>
            </a:lvl4pPr>
            <a:lvl5pPr lvl="4" rtl="0">
              <a:lnSpc>
                <a:spcPct val="80000"/>
              </a:lnSpc>
              <a:spcBef>
                <a:spcPts val="0"/>
              </a:spcBef>
              <a:spcAft>
                <a:spcPts val="0"/>
              </a:spcAft>
              <a:buSzPts val="3000"/>
              <a:buNone/>
              <a:defRPr sz="3000"/>
            </a:lvl5pPr>
            <a:lvl6pPr lvl="5" rtl="0">
              <a:lnSpc>
                <a:spcPct val="80000"/>
              </a:lnSpc>
              <a:spcBef>
                <a:spcPts val="0"/>
              </a:spcBef>
              <a:spcAft>
                <a:spcPts val="0"/>
              </a:spcAft>
              <a:buSzPts val="3000"/>
              <a:buNone/>
              <a:defRPr sz="3000"/>
            </a:lvl6pPr>
            <a:lvl7pPr lvl="6" rtl="0">
              <a:lnSpc>
                <a:spcPct val="80000"/>
              </a:lnSpc>
              <a:spcBef>
                <a:spcPts val="0"/>
              </a:spcBef>
              <a:spcAft>
                <a:spcPts val="0"/>
              </a:spcAft>
              <a:buSzPts val="3000"/>
              <a:buNone/>
              <a:defRPr sz="3000"/>
            </a:lvl7pPr>
            <a:lvl8pPr lvl="7" rtl="0">
              <a:lnSpc>
                <a:spcPct val="80000"/>
              </a:lnSpc>
              <a:spcBef>
                <a:spcPts val="0"/>
              </a:spcBef>
              <a:spcAft>
                <a:spcPts val="0"/>
              </a:spcAft>
              <a:buSzPts val="3000"/>
              <a:buNone/>
              <a:defRPr sz="3000"/>
            </a:lvl8pPr>
            <a:lvl9pPr lvl="8" rtl="0">
              <a:lnSpc>
                <a:spcPct val="80000"/>
              </a:lnSpc>
              <a:spcBef>
                <a:spcPts val="0"/>
              </a:spcBef>
              <a:spcAft>
                <a:spcPts val="0"/>
              </a:spcAft>
              <a:buSzPts val="3000"/>
              <a:buNone/>
              <a:defRPr sz="3000"/>
            </a:lvl9pPr>
          </a:lstStyle>
          <a:p>
            <a:endParaRPr/>
          </a:p>
        </p:txBody>
      </p:sp>
      <p:sp>
        <p:nvSpPr>
          <p:cNvPr id="319" name="Google Shape;319;p6"/>
          <p:cNvSpPr txBox="1">
            <a:spLocks noGrp="1"/>
          </p:cNvSpPr>
          <p:nvPr>
            <p:ph type="body" idx="1"/>
          </p:nvPr>
        </p:nvSpPr>
        <p:spPr>
          <a:xfrm>
            <a:off x="559570" y="2417324"/>
            <a:ext cx="4712700" cy="4361100"/>
          </a:xfrm>
          <a:prstGeom prst="rect">
            <a:avLst/>
          </a:prstGeom>
        </p:spPr>
        <p:txBody>
          <a:bodyPr spcFirstLastPara="1" wrap="square" lIns="0" tIns="0" rIns="0" bIns="0" anchor="t" anchorCtr="0">
            <a:noAutofit/>
          </a:bodyPr>
          <a:lstStyle>
            <a:lvl1pPr marL="457200" lvl="0" indent="-419100" rtl="0">
              <a:spcBef>
                <a:spcPts val="700"/>
              </a:spcBef>
              <a:spcAft>
                <a:spcPts val="0"/>
              </a:spcAft>
              <a:buSzPts val="3000"/>
              <a:buChar char="▪"/>
              <a:defRPr/>
            </a:lvl1pPr>
            <a:lvl2pPr marL="914400" lvl="1" indent="-419100" rtl="0">
              <a:spcBef>
                <a:spcPts val="0"/>
              </a:spcBef>
              <a:spcAft>
                <a:spcPts val="0"/>
              </a:spcAft>
              <a:buSzPts val="3000"/>
              <a:buChar char="▫"/>
              <a:defRPr/>
            </a:lvl2pPr>
            <a:lvl3pPr marL="1371600" lvl="2" indent="-419100" rtl="0">
              <a:spcBef>
                <a:spcPts val="0"/>
              </a:spcBef>
              <a:spcAft>
                <a:spcPts val="0"/>
              </a:spcAft>
              <a:buSzPts val="3000"/>
              <a:buChar char="▫"/>
              <a:defRPr/>
            </a:lvl3pPr>
            <a:lvl4pPr marL="1828800" lvl="3" indent="-419100" rtl="0">
              <a:spcBef>
                <a:spcPts val="0"/>
              </a:spcBef>
              <a:spcAft>
                <a:spcPts val="0"/>
              </a:spcAft>
              <a:buSzPts val="3000"/>
              <a:buChar char="▫"/>
              <a:defRPr/>
            </a:lvl4pPr>
            <a:lvl5pPr marL="2286000" lvl="4" indent="-419100" rtl="0">
              <a:spcBef>
                <a:spcPts val="0"/>
              </a:spcBef>
              <a:spcAft>
                <a:spcPts val="0"/>
              </a:spcAft>
              <a:buSzPts val="3000"/>
              <a:buChar char="▫"/>
              <a:defRPr/>
            </a:lvl5pPr>
            <a:lvl6pPr marL="2743200" lvl="5" indent="-419100" rtl="0">
              <a:spcBef>
                <a:spcPts val="0"/>
              </a:spcBef>
              <a:spcAft>
                <a:spcPts val="0"/>
              </a:spcAft>
              <a:buSzPts val="3000"/>
              <a:buChar char="▫"/>
              <a:defRPr/>
            </a:lvl6pPr>
            <a:lvl7pPr marL="3200400" lvl="6" indent="-419100" rtl="0">
              <a:spcBef>
                <a:spcPts val="0"/>
              </a:spcBef>
              <a:spcAft>
                <a:spcPts val="0"/>
              </a:spcAft>
              <a:buSzPts val="3000"/>
              <a:buChar char="▫"/>
              <a:defRPr/>
            </a:lvl7pPr>
            <a:lvl8pPr marL="3657600" lvl="7" indent="-419100" rtl="0">
              <a:spcBef>
                <a:spcPts val="0"/>
              </a:spcBef>
              <a:spcAft>
                <a:spcPts val="0"/>
              </a:spcAft>
              <a:buSzPts val="3000"/>
              <a:buChar char="▫"/>
              <a:defRPr/>
            </a:lvl8pPr>
            <a:lvl9pPr marL="4114800" lvl="8" indent="-419100" rtl="0">
              <a:spcBef>
                <a:spcPts val="0"/>
              </a:spcBef>
              <a:spcAft>
                <a:spcPts val="0"/>
              </a:spcAft>
              <a:buSzPts val="3000"/>
              <a:buChar char="▫"/>
              <a:defRPr/>
            </a:lvl9pPr>
          </a:lstStyle>
          <a:p>
            <a:endParaRPr/>
          </a:p>
        </p:txBody>
      </p:sp>
      <p:sp>
        <p:nvSpPr>
          <p:cNvPr id="320" name="Google Shape;320;p6"/>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grpSp>
        <p:nvGrpSpPr>
          <p:cNvPr id="322" name="Google Shape;322;p7"/>
          <p:cNvGrpSpPr/>
          <p:nvPr/>
        </p:nvGrpSpPr>
        <p:grpSpPr>
          <a:xfrm>
            <a:off x="-228" y="0"/>
            <a:ext cx="10073973" cy="7781916"/>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51" name="Google Shape;351;p7"/>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2" name="Google Shape;352;p7"/>
          <p:cNvSpPr txBox="1">
            <a:spLocks noGrp="1"/>
          </p:cNvSpPr>
          <p:nvPr>
            <p:ph type="body" idx="1"/>
          </p:nvPr>
        </p:nvSpPr>
        <p:spPr>
          <a:xfrm>
            <a:off x="1289915" y="2417324"/>
            <a:ext cx="3792000" cy="4367400"/>
          </a:xfrm>
          <a:prstGeom prst="rect">
            <a:avLst/>
          </a:prstGeom>
        </p:spPr>
        <p:txBody>
          <a:bodyPr spcFirstLastPara="1" wrap="square" lIns="0" tIns="0" rIns="0" bIns="0" anchor="t" anchorCtr="0">
            <a:noAutofit/>
          </a:bodyPr>
          <a:lstStyle>
            <a:lvl1pPr marL="457200" lvl="0" indent="-387350" rtl="0">
              <a:spcBef>
                <a:spcPts val="700"/>
              </a:spcBef>
              <a:spcAft>
                <a:spcPts val="0"/>
              </a:spcAft>
              <a:buSzPts val="2500"/>
              <a:buChar char="▪"/>
              <a:defRPr sz="2500"/>
            </a:lvl1pPr>
            <a:lvl2pPr marL="914400" lvl="1" indent="-387350" rtl="0">
              <a:spcBef>
                <a:spcPts val="0"/>
              </a:spcBef>
              <a:spcAft>
                <a:spcPts val="0"/>
              </a:spcAft>
              <a:buSzPts val="2500"/>
              <a:buChar char="▫"/>
              <a:defRPr sz="2500"/>
            </a:lvl2pPr>
            <a:lvl3pPr marL="1371600" lvl="2" indent="-387350" rtl="0">
              <a:spcBef>
                <a:spcPts val="0"/>
              </a:spcBef>
              <a:spcAft>
                <a:spcPts val="0"/>
              </a:spcAft>
              <a:buSzPts val="2500"/>
              <a:buChar char="▫"/>
              <a:defRPr sz="2500"/>
            </a:lvl3pPr>
            <a:lvl4pPr marL="1828800" lvl="3" indent="-387350" rtl="0">
              <a:spcBef>
                <a:spcPts val="0"/>
              </a:spcBef>
              <a:spcAft>
                <a:spcPts val="0"/>
              </a:spcAft>
              <a:buSzPts val="2500"/>
              <a:buChar char="▫"/>
              <a:defRPr sz="2500"/>
            </a:lvl4pPr>
            <a:lvl5pPr marL="2286000" lvl="4" indent="-387350" rtl="0">
              <a:spcBef>
                <a:spcPts val="0"/>
              </a:spcBef>
              <a:spcAft>
                <a:spcPts val="0"/>
              </a:spcAft>
              <a:buSzPts val="2500"/>
              <a:buChar char="▫"/>
              <a:defRPr sz="2500"/>
            </a:lvl5pPr>
            <a:lvl6pPr marL="2743200" lvl="5" indent="-387350" rtl="0">
              <a:spcBef>
                <a:spcPts val="0"/>
              </a:spcBef>
              <a:spcAft>
                <a:spcPts val="0"/>
              </a:spcAft>
              <a:buSzPts val="2500"/>
              <a:buChar char="▫"/>
              <a:defRPr sz="2500"/>
            </a:lvl6pPr>
            <a:lvl7pPr marL="3200400" lvl="6" indent="-387350" rtl="0">
              <a:spcBef>
                <a:spcPts val="0"/>
              </a:spcBef>
              <a:spcAft>
                <a:spcPts val="0"/>
              </a:spcAft>
              <a:buSzPts val="2500"/>
              <a:buChar char="▫"/>
              <a:defRPr sz="2500"/>
            </a:lvl7pPr>
            <a:lvl8pPr marL="3657600" lvl="7" indent="-387350" rtl="0">
              <a:spcBef>
                <a:spcPts val="0"/>
              </a:spcBef>
              <a:spcAft>
                <a:spcPts val="0"/>
              </a:spcAft>
              <a:buSzPts val="2500"/>
              <a:buChar char="▫"/>
              <a:defRPr sz="2500"/>
            </a:lvl8pPr>
            <a:lvl9pPr marL="4114800" lvl="8" indent="-387350" rtl="0">
              <a:spcBef>
                <a:spcPts val="0"/>
              </a:spcBef>
              <a:spcAft>
                <a:spcPts val="0"/>
              </a:spcAft>
              <a:buSzPts val="2500"/>
              <a:buChar char="▫"/>
              <a:defRPr sz="2500"/>
            </a:lvl9pPr>
          </a:lstStyle>
          <a:p>
            <a:endParaRPr/>
          </a:p>
        </p:txBody>
      </p:sp>
      <p:sp>
        <p:nvSpPr>
          <p:cNvPr id="353" name="Google Shape;353;p7"/>
          <p:cNvSpPr txBox="1">
            <a:spLocks noGrp="1"/>
          </p:cNvSpPr>
          <p:nvPr>
            <p:ph type="body" idx="2"/>
          </p:nvPr>
        </p:nvSpPr>
        <p:spPr>
          <a:xfrm>
            <a:off x="5562577" y="2417324"/>
            <a:ext cx="3792000" cy="4367400"/>
          </a:xfrm>
          <a:prstGeom prst="rect">
            <a:avLst/>
          </a:prstGeom>
        </p:spPr>
        <p:txBody>
          <a:bodyPr spcFirstLastPara="1" wrap="square" lIns="0" tIns="0" rIns="0" bIns="0" anchor="t" anchorCtr="0">
            <a:noAutofit/>
          </a:bodyPr>
          <a:lstStyle>
            <a:lvl1pPr marL="457200" lvl="0" indent="-387350" rtl="0">
              <a:spcBef>
                <a:spcPts val="700"/>
              </a:spcBef>
              <a:spcAft>
                <a:spcPts val="0"/>
              </a:spcAft>
              <a:buSzPts val="2500"/>
              <a:buChar char="▪"/>
              <a:defRPr sz="2500"/>
            </a:lvl1pPr>
            <a:lvl2pPr marL="914400" lvl="1" indent="-387350" rtl="0">
              <a:spcBef>
                <a:spcPts val="0"/>
              </a:spcBef>
              <a:spcAft>
                <a:spcPts val="0"/>
              </a:spcAft>
              <a:buSzPts val="2500"/>
              <a:buChar char="▫"/>
              <a:defRPr sz="2500"/>
            </a:lvl2pPr>
            <a:lvl3pPr marL="1371600" lvl="2" indent="-387350" rtl="0">
              <a:spcBef>
                <a:spcPts val="0"/>
              </a:spcBef>
              <a:spcAft>
                <a:spcPts val="0"/>
              </a:spcAft>
              <a:buSzPts val="2500"/>
              <a:buChar char="▫"/>
              <a:defRPr sz="2500"/>
            </a:lvl3pPr>
            <a:lvl4pPr marL="1828800" lvl="3" indent="-387350" rtl="0">
              <a:spcBef>
                <a:spcPts val="0"/>
              </a:spcBef>
              <a:spcAft>
                <a:spcPts val="0"/>
              </a:spcAft>
              <a:buSzPts val="2500"/>
              <a:buChar char="▫"/>
              <a:defRPr sz="2500"/>
            </a:lvl4pPr>
            <a:lvl5pPr marL="2286000" lvl="4" indent="-387350" rtl="0">
              <a:spcBef>
                <a:spcPts val="0"/>
              </a:spcBef>
              <a:spcAft>
                <a:spcPts val="0"/>
              </a:spcAft>
              <a:buSzPts val="2500"/>
              <a:buChar char="▫"/>
              <a:defRPr sz="2500"/>
            </a:lvl5pPr>
            <a:lvl6pPr marL="2743200" lvl="5" indent="-387350" rtl="0">
              <a:spcBef>
                <a:spcPts val="0"/>
              </a:spcBef>
              <a:spcAft>
                <a:spcPts val="0"/>
              </a:spcAft>
              <a:buSzPts val="2500"/>
              <a:buChar char="▫"/>
              <a:defRPr sz="2500"/>
            </a:lvl6pPr>
            <a:lvl7pPr marL="3200400" lvl="6" indent="-387350" rtl="0">
              <a:spcBef>
                <a:spcPts val="0"/>
              </a:spcBef>
              <a:spcAft>
                <a:spcPts val="0"/>
              </a:spcAft>
              <a:buSzPts val="2500"/>
              <a:buChar char="▫"/>
              <a:defRPr sz="2500"/>
            </a:lvl7pPr>
            <a:lvl8pPr marL="3657600" lvl="7" indent="-387350" rtl="0">
              <a:spcBef>
                <a:spcPts val="0"/>
              </a:spcBef>
              <a:spcAft>
                <a:spcPts val="0"/>
              </a:spcAft>
              <a:buSzPts val="2500"/>
              <a:buChar char="▫"/>
              <a:defRPr sz="2500"/>
            </a:lvl8pPr>
            <a:lvl9pPr marL="4114800" lvl="8" indent="-387350" rtl="0">
              <a:spcBef>
                <a:spcPts val="0"/>
              </a:spcBef>
              <a:spcAft>
                <a:spcPts val="0"/>
              </a:spcAft>
              <a:buSzPts val="2500"/>
              <a:buChar char="▫"/>
              <a:defRPr sz="2500"/>
            </a:lvl9pPr>
          </a:lstStyle>
          <a:p>
            <a:endParaRPr/>
          </a:p>
        </p:txBody>
      </p:sp>
      <p:sp>
        <p:nvSpPr>
          <p:cNvPr id="354" name="Google Shape;354;p7"/>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5"/>
        <p:cNvGrpSpPr/>
        <p:nvPr/>
      </p:nvGrpSpPr>
      <p:grpSpPr>
        <a:xfrm>
          <a:off x="0" y="0"/>
          <a:ext cx="0" cy="0"/>
          <a:chOff x="0" y="0"/>
          <a:chExt cx="0" cy="0"/>
        </a:xfrm>
      </p:grpSpPr>
      <p:grpSp>
        <p:nvGrpSpPr>
          <p:cNvPr id="356" name="Google Shape;356;p8"/>
          <p:cNvGrpSpPr/>
          <p:nvPr/>
        </p:nvGrpSpPr>
        <p:grpSpPr>
          <a:xfrm>
            <a:off x="-228" y="0"/>
            <a:ext cx="10073973" cy="7781916"/>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8" name="Google Shape;358;p8"/>
            <p:cNvSpPr/>
            <p:nvPr/>
          </p:nvSpPr>
          <p:spPr>
            <a:xfrm>
              <a:off x="0" y="0"/>
              <a:ext cx="6537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9" name="Google Shape;359;p8"/>
            <p:cNvSpPr/>
            <p:nvPr/>
          </p:nvSpPr>
          <p:spPr>
            <a:xfrm>
              <a:off x="322375" y="664300"/>
              <a:ext cx="81819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2" name="Google Shape;362;p8"/>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3" name="Google Shape;363;p8"/>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6" name="Google Shape;366;p8"/>
              <p:cNvSpPr/>
              <p:nvPr/>
            </p:nvSpPr>
            <p:spPr>
              <a:xfrm>
                <a:off x="72871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7" name="Google Shape;367;p8"/>
              <p:cNvSpPr/>
              <p:nvPr/>
            </p:nvSpPr>
            <p:spPr>
              <a:xfrm>
                <a:off x="74395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8" name="Google Shape;368;p8"/>
              <p:cNvSpPr/>
              <p:nvPr/>
            </p:nvSpPr>
            <p:spPr>
              <a:xfrm>
                <a:off x="71347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9" name="Google Shape;369;p8"/>
              <p:cNvSpPr/>
              <p:nvPr/>
            </p:nvSpPr>
            <p:spPr>
              <a:xfrm>
                <a:off x="72871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0" name="Google Shape;370;p8"/>
              <p:cNvSpPr/>
              <p:nvPr/>
            </p:nvSpPr>
            <p:spPr>
              <a:xfrm>
                <a:off x="74395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1" name="Google Shape;371;p8"/>
              <p:cNvSpPr/>
              <p:nvPr/>
            </p:nvSpPr>
            <p:spPr>
              <a:xfrm>
                <a:off x="71347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2" name="Google Shape;372;p8"/>
              <p:cNvSpPr/>
              <p:nvPr/>
            </p:nvSpPr>
            <p:spPr>
              <a:xfrm>
                <a:off x="72871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 name="Google Shape;373;p8"/>
              <p:cNvSpPr/>
              <p:nvPr/>
            </p:nvSpPr>
            <p:spPr>
              <a:xfrm>
                <a:off x="74395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 name="Google Shape;374;p8"/>
              <p:cNvSpPr/>
              <p:nvPr/>
            </p:nvSpPr>
            <p:spPr>
              <a:xfrm>
                <a:off x="71347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5" name="Google Shape;375;p8"/>
              <p:cNvSpPr/>
              <p:nvPr/>
            </p:nvSpPr>
            <p:spPr>
              <a:xfrm>
                <a:off x="72871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 name="Google Shape;376;p8"/>
              <p:cNvSpPr/>
              <p:nvPr/>
            </p:nvSpPr>
            <p:spPr>
              <a:xfrm>
                <a:off x="74395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7" name="Google Shape;377;p8"/>
              <p:cNvSpPr/>
              <p:nvPr/>
            </p:nvSpPr>
            <p:spPr>
              <a:xfrm>
                <a:off x="75919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8" name="Google Shape;378;p8"/>
              <p:cNvSpPr/>
              <p:nvPr/>
            </p:nvSpPr>
            <p:spPr>
              <a:xfrm>
                <a:off x="75919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 name="Google Shape;379;p8"/>
              <p:cNvSpPr/>
              <p:nvPr/>
            </p:nvSpPr>
            <p:spPr>
              <a:xfrm>
                <a:off x="75919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 name="Google Shape;380;p8"/>
              <p:cNvSpPr/>
              <p:nvPr/>
            </p:nvSpPr>
            <p:spPr>
              <a:xfrm>
                <a:off x="7591919"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 name="Google Shape;383;p8"/>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 name="Google Shape;384;p8"/>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385" name="Google Shape;385;p8"/>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86" name="Google Shape;386;p8"/>
          <p:cNvSpPr txBox="1">
            <a:spLocks noGrp="1"/>
          </p:cNvSpPr>
          <p:nvPr>
            <p:ph type="body" idx="1"/>
          </p:nvPr>
        </p:nvSpPr>
        <p:spPr>
          <a:xfrm>
            <a:off x="1282462" y="2417324"/>
            <a:ext cx="2482800" cy="4367400"/>
          </a:xfrm>
          <a:prstGeom prst="rect">
            <a:avLst/>
          </a:prstGeom>
        </p:spPr>
        <p:txBody>
          <a:bodyPr spcFirstLastPara="1" wrap="square" lIns="0" tIns="0" rIns="0" bIns="0" anchor="t" anchorCtr="0">
            <a:noAutofit/>
          </a:bodyPr>
          <a:lstStyle>
            <a:lvl1pPr marL="457200" lvl="0" indent="-368300" rtl="0">
              <a:spcBef>
                <a:spcPts val="7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387" name="Google Shape;387;p8"/>
          <p:cNvSpPr txBox="1">
            <a:spLocks noGrp="1"/>
          </p:cNvSpPr>
          <p:nvPr>
            <p:ph type="body" idx="2"/>
          </p:nvPr>
        </p:nvSpPr>
        <p:spPr>
          <a:xfrm>
            <a:off x="4077082" y="2417324"/>
            <a:ext cx="2482800" cy="4367400"/>
          </a:xfrm>
          <a:prstGeom prst="rect">
            <a:avLst/>
          </a:prstGeom>
        </p:spPr>
        <p:txBody>
          <a:bodyPr spcFirstLastPara="1" wrap="square" lIns="0" tIns="0" rIns="0" bIns="0" anchor="t" anchorCtr="0">
            <a:noAutofit/>
          </a:bodyPr>
          <a:lstStyle>
            <a:lvl1pPr marL="457200" lvl="0" indent="-368300" rtl="0">
              <a:spcBef>
                <a:spcPts val="7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388" name="Google Shape;388;p8"/>
          <p:cNvSpPr txBox="1">
            <a:spLocks noGrp="1"/>
          </p:cNvSpPr>
          <p:nvPr>
            <p:ph type="body" idx="3"/>
          </p:nvPr>
        </p:nvSpPr>
        <p:spPr>
          <a:xfrm>
            <a:off x="6871701" y="2417324"/>
            <a:ext cx="2482800" cy="4367400"/>
          </a:xfrm>
          <a:prstGeom prst="rect">
            <a:avLst/>
          </a:prstGeom>
        </p:spPr>
        <p:txBody>
          <a:bodyPr spcFirstLastPara="1" wrap="square" lIns="0" tIns="0" rIns="0" bIns="0" anchor="t" anchorCtr="0">
            <a:noAutofit/>
          </a:bodyPr>
          <a:lstStyle>
            <a:lvl1pPr marL="457200" lvl="0" indent="-368300" rtl="0">
              <a:spcBef>
                <a:spcPts val="7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389" name="Google Shape;389;p8"/>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0"/>
        <p:cNvGrpSpPr/>
        <p:nvPr/>
      </p:nvGrpSpPr>
      <p:grpSpPr>
        <a:xfrm>
          <a:off x="0" y="0"/>
          <a:ext cx="0" cy="0"/>
          <a:chOff x="0" y="0"/>
          <a:chExt cx="0" cy="0"/>
        </a:xfrm>
      </p:grpSpPr>
      <p:grpSp>
        <p:nvGrpSpPr>
          <p:cNvPr id="391" name="Google Shape;391;p9"/>
          <p:cNvGrpSpPr/>
          <p:nvPr/>
        </p:nvGrpSpPr>
        <p:grpSpPr>
          <a:xfrm>
            <a:off x="-228" y="0"/>
            <a:ext cx="10073973" cy="7781916"/>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3" name="Google Shape;393;p9"/>
            <p:cNvSpPr/>
            <p:nvPr/>
          </p:nvSpPr>
          <p:spPr>
            <a:xfrm>
              <a:off x="0" y="0"/>
              <a:ext cx="653700" cy="51435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4" name="Google Shape;394;p9"/>
            <p:cNvSpPr/>
            <p:nvPr/>
          </p:nvSpPr>
          <p:spPr>
            <a:xfrm>
              <a:off x="322375" y="664300"/>
              <a:ext cx="8181900" cy="653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7" name="Google Shape;397;p9"/>
              <p:cNvSpPr/>
              <p:nvPr/>
            </p:nvSpPr>
            <p:spPr>
              <a:xfrm>
                <a:off x="5385375" y="7269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8" name="Google Shape;398;p9"/>
              <p:cNvSpPr/>
              <p:nvPr/>
            </p:nvSpPr>
            <p:spPr>
              <a:xfrm>
                <a:off x="5385375" y="955500"/>
                <a:ext cx="802200" cy="99300"/>
              </a:xfrm>
              <a:prstGeom prst="rect">
                <a:avLst/>
              </a:pr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1" name="Google Shape;401;p9"/>
              <p:cNvSpPr/>
              <p:nvPr/>
            </p:nvSpPr>
            <p:spPr>
              <a:xfrm>
                <a:off x="72871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2" name="Google Shape;402;p9"/>
              <p:cNvSpPr/>
              <p:nvPr/>
            </p:nvSpPr>
            <p:spPr>
              <a:xfrm>
                <a:off x="74395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3" name="Google Shape;403;p9"/>
              <p:cNvSpPr/>
              <p:nvPr/>
            </p:nvSpPr>
            <p:spPr>
              <a:xfrm>
                <a:off x="71347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4" name="Google Shape;404;p9"/>
              <p:cNvSpPr/>
              <p:nvPr/>
            </p:nvSpPr>
            <p:spPr>
              <a:xfrm>
                <a:off x="72871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5" name="Google Shape;405;p9"/>
              <p:cNvSpPr/>
              <p:nvPr/>
            </p:nvSpPr>
            <p:spPr>
              <a:xfrm>
                <a:off x="74395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6" name="Google Shape;406;p9"/>
              <p:cNvSpPr/>
              <p:nvPr/>
            </p:nvSpPr>
            <p:spPr>
              <a:xfrm>
                <a:off x="71347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7" name="Google Shape;407;p9"/>
              <p:cNvSpPr/>
              <p:nvPr/>
            </p:nvSpPr>
            <p:spPr>
              <a:xfrm>
                <a:off x="72871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8" name="Google Shape;408;p9"/>
              <p:cNvSpPr/>
              <p:nvPr/>
            </p:nvSpPr>
            <p:spPr>
              <a:xfrm>
                <a:off x="74395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9" name="Google Shape;409;p9"/>
              <p:cNvSpPr/>
              <p:nvPr/>
            </p:nvSpPr>
            <p:spPr>
              <a:xfrm>
                <a:off x="71347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0" name="Google Shape;410;p9"/>
              <p:cNvSpPr/>
              <p:nvPr/>
            </p:nvSpPr>
            <p:spPr>
              <a:xfrm>
                <a:off x="72871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1" name="Google Shape;411;p9"/>
              <p:cNvSpPr/>
              <p:nvPr/>
            </p:nvSpPr>
            <p:spPr>
              <a:xfrm>
                <a:off x="7439500"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2" name="Google Shape;412;p9"/>
              <p:cNvSpPr/>
              <p:nvPr/>
            </p:nvSpPr>
            <p:spPr>
              <a:xfrm>
                <a:off x="7591900" y="4143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3" name="Google Shape;413;p9"/>
              <p:cNvSpPr/>
              <p:nvPr/>
            </p:nvSpPr>
            <p:spPr>
              <a:xfrm>
                <a:off x="7591900" y="5667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4" name="Google Shape;414;p9"/>
              <p:cNvSpPr/>
              <p:nvPr/>
            </p:nvSpPr>
            <p:spPr>
              <a:xfrm>
                <a:off x="7591900" y="7191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5" name="Google Shape;415;p9"/>
              <p:cNvSpPr/>
              <p:nvPr/>
            </p:nvSpPr>
            <p:spPr>
              <a:xfrm>
                <a:off x="7591919" y="871575"/>
                <a:ext cx="44700" cy="447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8" name="Google Shape;418;p9"/>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9" name="Google Shape;419;p9"/>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420" name="Google Shape;420;p9"/>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21" name="Google Shape;421;p9"/>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2"/>
        <p:cNvGrpSpPr/>
        <p:nvPr/>
      </p:nvGrpSpPr>
      <p:grpSpPr>
        <a:xfrm>
          <a:off x="0" y="0"/>
          <a:ext cx="0" cy="0"/>
          <a:chOff x="0" y="0"/>
          <a:chExt cx="0" cy="0"/>
        </a:xfrm>
      </p:grpSpPr>
      <p:sp>
        <p:nvSpPr>
          <p:cNvPr id="423" name="Google Shape;423;p10"/>
          <p:cNvSpPr/>
          <p:nvPr/>
        </p:nvSpPr>
        <p:spPr>
          <a:xfrm>
            <a:off x="9354675" y="6784587"/>
            <a:ext cx="719100" cy="9879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4" name="Google Shape;424;p10"/>
          <p:cNvSpPr/>
          <p:nvPr/>
        </p:nvSpPr>
        <p:spPr>
          <a:xfrm>
            <a:off x="0" y="0"/>
            <a:ext cx="719100" cy="7772400"/>
          </a:xfrm>
          <a:prstGeom prst="rect">
            <a:avLst/>
          </a:pr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5" name="Google Shape;425;p10"/>
          <p:cNvSpPr/>
          <p:nvPr/>
        </p:nvSpPr>
        <p:spPr>
          <a:xfrm>
            <a:off x="354613" y="6784586"/>
            <a:ext cx="8276400" cy="5004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26" name="Google Shape;426;p10"/>
          <p:cNvGrpSpPr/>
          <p:nvPr/>
        </p:nvGrpSpPr>
        <p:grpSpPr>
          <a:xfrm>
            <a:off x="-389" y="1003819"/>
            <a:ext cx="171430" cy="987843"/>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8" name="Google Shape;428;p10"/>
            <p:cNvSpPr/>
            <p:nvPr/>
          </p:nvSpPr>
          <p:spPr>
            <a:xfrm>
              <a:off x="5385375" y="726900"/>
              <a:ext cx="802200" cy="993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9" name="Google Shape;429;p10"/>
            <p:cNvSpPr/>
            <p:nvPr/>
          </p:nvSpPr>
          <p:spPr>
            <a:xfrm>
              <a:off x="5385375" y="955500"/>
              <a:ext cx="802200" cy="99300"/>
            </a:xfrm>
            <a:prstGeom prst="rect">
              <a:avLst/>
            </a:pr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30" name="Google Shape;430;p10"/>
          <p:cNvGrpSpPr/>
          <p:nvPr/>
        </p:nvGrpSpPr>
        <p:grpSpPr>
          <a:xfrm>
            <a:off x="354908" y="994272"/>
            <a:ext cx="733002" cy="1006962"/>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2" name="Google Shape;432;p10"/>
            <p:cNvSpPr/>
            <p:nvPr/>
          </p:nvSpPr>
          <p:spPr>
            <a:xfrm>
              <a:off x="72871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3" name="Google Shape;433;p10"/>
            <p:cNvSpPr/>
            <p:nvPr/>
          </p:nvSpPr>
          <p:spPr>
            <a:xfrm>
              <a:off x="74395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4" name="Google Shape;434;p10"/>
            <p:cNvSpPr/>
            <p:nvPr/>
          </p:nvSpPr>
          <p:spPr>
            <a:xfrm>
              <a:off x="71347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5" name="Google Shape;435;p10"/>
            <p:cNvSpPr/>
            <p:nvPr/>
          </p:nvSpPr>
          <p:spPr>
            <a:xfrm>
              <a:off x="72871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6" name="Google Shape;436;p10"/>
            <p:cNvSpPr/>
            <p:nvPr/>
          </p:nvSpPr>
          <p:spPr>
            <a:xfrm>
              <a:off x="74395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7" name="Google Shape;437;p10"/>
            <p:cNvSpPr/>
            <p:nvPr/>
          </p:nvSpPr>
          <p:spPr>
            <a:xfrm>
              <a:off x="71347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8" name="Google Shape;438;p10"/>
            <p:cNvSpPr/>
            <p:nvPr/>
          </p:nvSpPr>
          <p:spPr>
            <a:xfrm>
              <a:off x="72871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 name="Google Shape;439;p10"/>
            <p:cNvSpPr/>
            <p:nvPr/>
          </p:nvSpPr>
          <p:spPr>
            <a:xfrm>
              <a:off x="74395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 name="Google Shape;440;p10"/>
            <p:cNvSpPr/>
            <p:nvPr/>
          </p:nvSpPr>
          <p:spPr>
            <a:xfrm>
              <a:off x="7134700"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1" name="Google Shape;441;p10"/>
            <p:cNvSpPr/>
            <p:nvPr/>
          </p:nvSpPr>
          <p:spPr>
            <a:xfrm>
              <a:off x="7287100"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 name="Google Shape;442;p10"/>
            <p:cNvSpPr/>
            <p:nvPr/>
          </p:nvSpPr>
          <p:spPr>
            <a:xfrm>
              <a:off x="7439500"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 name="Google Shape;443;p10"/>
            <p:cNvSpPr/>
            <p:nvPr/>
          </p:nvSpPr>
          <p:spPr>
            <a:xfrm>
              <a:off x="7591900" y="4143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4" name="Google Shape;444;p10"/>
            <p:cNvSpPr/>
            <p:nvPr/>
          </p:nvSpPr>
          <p:spPr>
            <a:xfrm>
              <a:off x="7591900" y="5667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5" name="Google Shape;445;p10"/>
            <p:cNvSpPr/>
            <p:nvPr/>
          </p:nvSpPr>
          <p:spPr>
            <a:xfrm>
              <a:off x="7591900" y="7191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 name="Google Shape;446;p10"/>
            <p:cNvSpPr/>
            <p:nvPr/>
          </p:nvSpPr>
          <p:spPr>
            <a:xfrm>
              <a:off x="7591919" y="871575"/>
              <a:ext cx="44700" cy="447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47" name="Google Shape;447;p10"/>
          <p:cNvGrpSpPr/>
          <p:nvPr/>
        </p:nvGrpSpPr>
        <p:grpSpPr>
          <a:xfrm>
            <a:off x="9715784" y="1013887"/>
            <a:ext cx="343021" cy="987843"/>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9" name="Google Shape;449;p10"/>
            <p:cNvSpPr/>
            <p:nvPr/>
          </p:nvSpPr>
          <p:spPr>
            <a:xfrm>
              <a:off x="5385375" y="7269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0" name="Google Shape;450;p10"/>
            <p:cNvSpPr/>
            <p:nvPr/>
          </p:nvSpPr>
          <p:spPr>
            <a:xfrm>
              <a:off x="5385375" y="955500"/>
              <a:ext cx="802200" cy="99300"/>
            </a:xfrm>
            <a:prstGeom prst="rect">
              <a:avLst/>
            </a:pr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51" name="Google Shape;451;p10"/>
          <p:cNvSpPr txBox="1">
            <a:spLocks noGrp="1"/>
          </p:cNvSpPr>
          <p:nvPr>
            <p:ph type="body" idx="1"/>
          </p:nvPr>
        </p:nvSpPr>
        <p:spPr>
          <a:xfrm>
            <a:off x="715797" y="6784587"/>
            <a:ext cx="7915500" cy="500400"/>
          </a:xfrm>
          <a:prstGeom prst="rect">
            <a:avLst/>
          </a:prstGeom>
        </p:spPr>
        <p:txBody>
          <a:bodyPr spcFirstLastPara="1" wrap="square" lIns="0" tIns="0" rIns="0" bIns="0" anchor="ctr" anchorCtr="0">
            <a:noAutofit/>
          </a:bodyPr>
          <a:lstStyle>
            <a:lvl1pPr marL="457200" lvl="0" indent="-228600" rtl="0">
              <a:spcBef>
                <a:spcPts val="400"/>
              </a:spcBef>
              <a:spcAft>
                <a:spcPts val="0"/>
              </a:spcAft>
              <a:buSzPts val="1700"/>
              <a:buNone/>
              <a:defRPr sz="1700"/>
            </a:lvl1pPr>
          </a:lstStyle>
          <a:p>
            <a:endParaRPr/>
          </a:p>
        </p:txBody>
      </p:sp>
      <p:sp>
        <p:nvSpPr>
          <p:cNvPr id="452" name="Google Shape;452;p10"/>
          <p:cNvSpPr txBox="1">
            <a:spLocks noGrp="1"/>
          </p:cNvSpPr>
          <p:nvPr>
            <p:ph type="sldNum" idx="12"/>
          </p:nvPr>
        </p:nvSpPr>
        <p:spPr>
          <a:xfrm>
            <a:off x="9354680" y="6784587"/>
            <a:ext cx="719100" cy="987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7210" y="1003831"/>
            <a:ext cx="8627400" cy="9879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200"/>
              <a:buFont typeface="Barlow SemiBold"/>
              <a:buNone/>
              <a:defRPr sz="32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446280" y="2417324"/>
            <a:ext cx="7908600" cy="4361100"/>
          </a:xfrm>
          <a:prstGeom prst="rect">
            <a:avLst/>
          </a:prstGeom>
          <a:noFill/>
          <a:ln>
            <a:noFill/>
          </a:ln>
        </p:spPr>
        <p:txBody>
          <a:bodyPr spcFirstLastPara="1" wrap="square" lIns="0" tIns="0" rIns="0" bIns="0" anchor="t" anchorCtr="0">
            <a:noAutofit/>
          </a:bodyPr>
          <a:lstStyle>
            <a:lvl1pPr marL="457200" lvl="0" indent="-419100" rtl="0">
              <a:lnSpc>
                <a:spcPct val="115000"/>
              </a:lnSpc>
              <a:spcBef>
                <a:spcPts val="700"/>
              </a:spcBef>
              <a:spcAft>
                <a:spcPts val="0"/>
              </a:spcAft>
              <a:buClr>
                <a:schemeClr val="accent1"/>
              </a:buClr>
              <a:buSzPts val="3000"/>
              <a:buFont typeface="Barlow Light"/>
              <a:buChar char="▪"/>
              <a:defRPr sz="3000">
                <a:solidFill>
                  <a:schemeClr val="dk1"/>
                </a:solidFill>
                <a:latin typeface="Barlow Light"/>
                <a:ea typeface="Barlow Light"/>
                <a:cs typeface="Barlow Light"/>
                <a:sym typeface="Barlow Light"/>
              </a:defRPr>
            </a:lvl1pPr>
            <a:lvl2pPr marL="914400" lvl="1" indent="-419100" rtl="0">
              <a:lnSpc>
                <a:spcPct val="115000"/>
              </a:lnSpc>
              <a:spcBef>
                <a:spcPts val="0"/>
              </a:spcBef>
              <a:spcAft>
                <a:spcPts val="0"/>
              </a:spcAft>
              <a:buClr>
                <a:schemeClr val="accent1"/>
              </a:buClr>
              <a:buSzPts val="3000"/>
              <a:buFont typeface="Barlow Light"/>
              <a:buChar char="▫"/>
              <a:defRPr sz="3000">
                <a:solidFill>
                  <a:schemeClr val="dk1"/>
                </a:solidFill>
                <a:latin typeface="Barlow Light"/>
                <a:ea typeface="Barlow Light"/>
                <a:cs typeface="Barlow Light"/>
                <a:sym typeface="Barlow Light"/>
              </a:defRPr>
            </a:lvl2pPr>
            <a:lvl3pPr marL="1371600" lvl="2"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3pPr>
            <a:lvl4pPr marL="1828800" lvl="3"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4pPr>
            <a:lvl5pPr marL="2286000" lvl="4"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5pPr>
            <a:lvl6pPr marL="2743200" lvl="5"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6pPr>
            <a:lvl7pPr marL="3200400" lvl="6"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7pPr>
            <a:lvl8pPr marL="3657600" lvl="7"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8pPr>
            <a:lvl9pPr marL="4114800" lvl="8" indent="-419100" rtl="0">
              <a:lnSpc>
                <a:spcPct val="115000"/>
              </a:lnSpc>
              <a:spcBef>
                <a:spcPts val="0"/>
              </a:spcBef>
              <a:spcAft>
                <a:spcPts val="0"/>
              </a:spcAft>
              <a:buClr>
                <a:schemeClr val="dk2"/>
              </a:buClr>
              <a:buSzPts val="3000"/>
              <a:buFont typeface="Barlow Light"/>
              <a:buChar char="▫"/>
              <a:defRPr sz="3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9354680" y="6784587"/>
            <a:ext cx="719100" cy="987900"/>
          </a:xfrm>
          <a:prstGeom prst="rect">
            <a:avLst/>
          </a:prstGeom>
          <a:noFill/>
          <a:ln>
            <a:noFill/>
          </a:ln>
        </p:spPr>
        <p:txBody>
          <a:bodyPr spcFirstLastPara="1" wrap="square" lIns="0" tIns="0" rIns="0" bIns="0" anchor="ctr" anchorCtr="0">
            <a:noAutofit/>
          </a:bodyPr>
          <a:lstStyle>
            <a:lvl1pPr lvl="0" algn="ctr" rtl="0">
              <a:buNone/>
              <a:defRPr sz="1600">
                <a:solidFill>
                  <a:schemeClr val="accent1"/>
                </a:solidFill>
                <a:latin typeface="Barlow Light"/>
                <a:ea typeface="Barlow Light"/>
                <a:cs typeface="Barlow Light"/>
                <a:sym typeface="Barlow Light"/>
              </a:defRPr>
            </a:lvl1pPr>
            <a:lvl2pPr lvl="1" algn="ctr" rtl="0">
              <a:buNone/>
              <a:defRPr sz="1600">
                <a:solidFill>
                  <a:schemeClr val="accent1"/>
                </a:solidFill>
                <a:latin typeface="Barlow Light"/>
                <a:ea typeface="Barlow Light"/>
                <a:cs typeface="Barlow Light"/>
                <a:sym typeface="Barlow Light"/>
              </a:defRPr>
            </a:lvl2pPr>
            <a:lvl3pPr lvl="2" algn="ctr" rtl="0">
              <a:buNone/>
              <a:defRPr sz="1600">
                <a:solidFill>
                  <a:schemeClr val="accent1"/>
                </a:solidFill>
                <a:latin typeface="Barlow Light"/>
                <a:ea typeface="Barlow Light"/>
                <a:cs typeface="Barlow Light"/>
                <a:sym typeface="Barlow Light"/>
              </a:defRPr>
            </a:lvl3pPr>
            <a:lvl4pPr lvl="3" algn="ctr" rtl="0">
              <a:buNone/>
              <a:defRPr sz="1600">
                <a:solidFill>
                  <a:schemeClr val="accent1"/>
                </a:solidFill>
                <a:latin typeface="Barlow Light"/>
                <a:ea typeface="Barlow Light"/>
                <a:cs typeface="Barlow Light"/>
                <a:sym typeface="Barlow Light"/>
              </a:defRPr>
            </a:lvl4pPr>
            <a:lvl5pPr lvl="4" algn="ctr" rtl="0">
              <a:buNone/>
              <a:defRPr sz="1600">
                <a:solidFill>
                  <a:schemeClr val="accent1"/>
                </a:solidFill>
                <a:latin typeface="Barlow Light"/>
                <a:ea typeface="Barlow Light"/>
                <a:cs typeface="Barlow Light"/>
                <a:sym typeface="Barlow Light"/>
              </a:defRPr>
            </a:lvl5pPr>
            <a:lvl6pPr lvl="5" algn="ctr" rtl="0">
              <a:buNone/>
              <a:defRPr sz="1600">
                <a:solidFill>
                  <a:schemeClr val="accent1"/>
                </a:solidFill>
                <a:latin typeface="Barlow Light"/>
                <a:ea typeface="Barlow Light"/>
                <a:cs typeface="Barlow Light"/>
                <a:sym typeface="Barlow Light"/>
              </a:defRPr>
            </a:lvl6pPr>
            <a:lvl7pPr lvl="6" algn="ctr" rtl="0">
              <a:buNone/>
              <a:defRPr sz="1600">
                <a:solidFill>
                  <a:schemeClr val="accent1"/>
                </a:solidFill>
                <a:latin typeface="Barlow Light"/>
                <a:ea typeface="Barlow Light"/>
                <a:cs typeface="Barlow Light"/>
                <a:sym typeface="Barlow Light"/>
              </a:defRPr>
            </a:lvl7pPr>
            <a:lvl8pPr lvl="7" algn="ctr" rtl="0">
              <a:buNone/>
              <a:defRPr sz="1600">
                <a:solidFill>
                  <a:schemeClr val="accent1"/>
                </a:solidFill>
                <a:latin typeface="Barlow Light"/>
                <a:ea typeface="Barlow Light"/>
                <a:cs typeface="Barlow Light"/>
                <a:sym typeface="Barlow Light"/>
              </a:defRPr>
            </a:lvl8pPr>
            <a:lvl9pPr lvl="8" algn="ctr" rtl="0">
              <a:buNone/>
              <a:defRPr sz="16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24.xml"/><Relationship Id="rId5" Type="http://schemas.openxmlformats.org/officeDocument/2006/relationships/slide" Target="slide19.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edu.gov.mb.ca/k12/assess/report_cards/grading/profiles.html"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Fortification" TargetMode="External"/><Relationship Id="rId13" Type="http://schemas.openxmlformats.org/officeDocument/2006/relationships/hyperlink" Target="http://en.wikipedia.org/wiki/Middle_Ages" TargetMode="External"/><Relationship Id="rId3" Type="http://schemas.openxmlformats.org/officeDocument/2006/relationships/hyperlink" Target="http://en.wikipedia.org/wiki/Force" TargetMode="External"/><Relationship Id="rId7" Type="http://schemas.openxmlformats.org/officeDocument/2006/relationships/hyperlink" Target="http://en.wikipedia.org/wiki/City_wall" TargetMode="External"/><Relationship Id="rId12" Type="http://schemas.openxmlformats.org/officeDocument/2006/relationships/hyperlink" Target="http://en.wikipedia.org/wiki/Siege_engine"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en.wikipedia.org/wiki/Break" TargetMode="External"/><Relationship Id="rId11" Type="http://schemas.openxmlformats.org/officeDocument/2006/relationships/hyperlink" Target="http://en.wikipedia.org/wiki/Projectile" TargetMode="External"/><Relationship Id="rId5" Type="http://schemas.openxmlformats.org/officeDocument/2006/relationships/hyperlink" Target="http://en.wikipedia.org/wiki/Machine" TargetMode="External"/><Relationship Id="rId15" Type="http://schemas.openxmlformats.org/officeDocument/2006/relationships/hyperlink" Target="http://en.wikipedia.org/wiki/Wall" TargetMode="External"/><Relationship Id="rId10" Type="http://schemas.openxmlformats.org/officeDocument/2006/relationships/hyperlink" Target="http://en.wikipedia.org/wiki/Weapon" TargetMode="External"/><Relationship Id="rId4" Type="http://schemas.openxmlformats.org/officeDocument/2006/relationships/hyperlink" Target="http://en.wikipedia.org/wiki/Torque" TargetMode="External"/><Relationship Id="rId9" Type="http://schemas.openxmlformats.org/officeDocument/2006/relationships/hyperlink" Target="http://en.wikipedia.org/wiki/Siege_warfare" TargetMode="External"/><Relationship Id="rId14" Type="http://schemas.openxmlformats.org/officeDocument/2006/relationships/hyperlink" Target="http://en.wikipedia.org/wiki/Mason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slide" Target="slide29.xml"/><Relationship Id="rId4" Type="http://schemas.openxmlformats.org/officeDocument/2006/relationships/hyperlink" Target="https://pixy.org/606790/"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9.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6.xml"/><Relationship Id="rId5" Type="http://schemas.openxmlformats.org/officeDocument/2006/relationships/slide" Target="slide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4"/>
          <p:cNvSpPr txBox="1">
            <a:spLocks noGrp="1"/>
          </p:cNvSpPr>
          <p:nvPr>
            <p:ph type="ctrTitle"/>
          </p:nvPr>
        </p:nvSpPr>
        <p:spPr>
          <a:xfrm>
            <a:off x="754380" y="2329642"/>
            <a:ext cx="6314100" cy="3113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Levers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3"/>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Second Class Levers</a:t>
            </a:r>
            <a:endParaRPr/>
          </a:p>
        </p:txBody>
      </p:sp>
      <p:sp>
        <p:nvSpPr>
          <p:cNvPr id="639" name="Google Shape;639;p23"/>
          <p:cNvSpPr txBox="1">
            <a:spLocks noGrp="1"/>
          </p:cNvSpPr>
          <p:nvPr>
            <p:ph type="body" idx="1"/>
          </p:nvPr>
        </p:nvSpPr>
        <p:spPr>
          <a:xfrm>
            <a:off x="1030425" y="3688725"/>
            <a:ext cx="4051200" cy="3968400"/>
          </a:xfrm>
          <a:prstGeom prst="rect">
            <a:avLst/>
          </a:prstGeom>
          <a:solidFill>
            <a:srgbClr val="FFFFFF"/>
          </a:solidFill>
        </p:spPr>
        <p:txBody>
          <a:bodyPr spcFirstLastPara="1" wrap="square" lIns="0" tIns="0" rIns="0" bIns="0" anchor="t" anchorCtr="0">
            <a:noAutofit/>
          </a:bodyPr>
          <a:lstStyle/>
          <a:p>
            <a:pPr marL="0" lvl="0" indent="0" algn="l" rtl="0">
              <a:spcBef>
                <a:spcPts val="700"/>
              </a:spcBef>
              <a:spcAft>
                <a:spcPts val="0"/>
              </a:spcAft>
              <a:buNone/>
            </a:pPr>
            <a:r>
              <a:rPr lang="en" sz="2400" b="1" u="sng">
                <a:solidFill>
                  <a:srgbClr val="000000"/>
                </a:solidFill>
                <a:latin typeface="Barlow"/>
                <a:ea typeface="Barlow"/>
                <a:cs typeface="Barlow"/>
                <a:sym typeface="Barlow"/>
              </a:rPr>
              <a:t>How does this lever work?</a:t>
            </a:r>
            <a:endParaRPr sz="2400" b="1" u="sng">
              <a:solidFill>
                <a:srgbClr val="000000"/>
              </a:solidFill>
              <a:latin typeface="Barlow"/>
              <a:ea typeface="Barlow"/>
              <a:cs typeface="Barlow"/>
              <a:sym typeface="Barlow"/>
            </a:endParaRPr>
          </a:p>
          <a:p>
            <a:pPr marL="0" lvl="0" indent="0" algn="l" rtl="0">
              <a:lnSpc>
                <a:spcPct val="100000"/>
              </a:lnSpc>
              <a:spcBef>
                <a:spcPts val="1200"/>
              </a:spcBef>
              <a:spcAft>
                <a:spcPts val="1200"/>
              </a:spcAft>
              <a:buNone/>
            </a:pPr>
            <a:r>
              <a:rPr lang="en" sz="2400">
                <a:solidFill>
                  <a:srgbClr val="000000"/>
                </a:solidFill>
                <a:latin typeface="Barlow"/>
                <a:ea typeface="Barlow"/>
                <a:cs typeface="Barlow"/>
                <a:sym typeface="Barlow"/>
              </a:rPr>
              <a:t>The second class lever causes the load to move in the same direction as the force you apply. A wheelbarrow uses a second class lever to make the load feel lighter while carrying and transporting material.</a:t>
            </a:r>
            <a:endParaRPr sz="2400" b="1" u="sng">
              <a:solidFill>
                <a:srgbClr val="000000"/>
              </a:solidFill>
              <a:latin typeface="Barlow"/>
              <a:ea typeface="Barlow"/>
              <a:cs typeface="Barlow"/>
              <a:sym typeface="Barlow"/>
            </a:endParaRPr>
          </a:p>
        </p:txBody>
      </p:sp>
      <p:sp>
        <p:nvSpPr>
          <p:cNvPr id="640" name="Google Shape;640;p23"/>
          <p:cNvSpPr txBox="1">
            <a:spLocks noGrp="1"/>
          </p:cNvSpPr>
          <p:nvPr>
            <p:ph type="body" idx="2"/>
          </p:nvPr>
        </p:nvSpPr>
        <p:spPr>
          <a:xfrm>
            <a:off x="5379625" y="3688725"/>
            <a:ext cx="4554600" cy="39684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sz="2400" b="1" u="sng">
                <a:solidFill>
                  <a:srgbClr val="000000"/>
                </a:solidFill>
                <a:latin typeface="Barlow"/>
                <a:ea typeface="Barlow"/>
                <a:cs typeface="Barlow"/>
                <a:sym typeface="Barlow"/>
              </a:rPr>
              <a:t>What is the purpose of this lever?</a:t>
            </a:r>
            <a:endParaRPr sz="2400" b="1" u="sng">
              <a:solidFill>
                <a:srgbClr val="000000"/>
              </a:solidFill>
              <a:latin typeface="Barlow"/>
              <a:ea typeface="Barlow"/>
              <a:cs typeface="Barlow"/>
              <a:sym typeface="Barlow"/>
            </a:endParaRPr>
          </a:p>
          <a:p>
            <a:pPr marL="0" lvl="0" indent="0" algn="l" rtl="0">
              <a:lnSpc>
                <a:spcPct val="100000"/>
              </a:lnSpc>
              <a:spcBef>
                <a:spcPts val="1200"/>
              </a:spcBef>
              <a:spcAft>
                <a:spcPts val="1200"/>
              </a:spcAft>
              <a:buNone/>
            </a:pPr>
            <a:r>
              <a:rPr lang="en" sz="2400">
                <a:solidFill>
                  <a:srgbClr val="000000"/>
                </a:solidFill>
                <a:latin typeface="Barlow"/>
                <a:ea typeface="Barlow"/>
                <a:cs typeface="Barlow"/>
                <a:sym typeface="Barlow"/>
              </a:rPr>
              <a:t>This lever allows us to move loads in the same direction as the force. </a:t>
            </a:r>
            <a:endParaRPr sz="2400" b="1" u="sng">
              <a:solidFill>
                <a:srgbClr val="000000"/>
              </a:solidFill>
              <a:latin typeface="Barlow"/>
              <a:ea typeface="Barlow"/>
              <a:cs typeface="Barlow"/>
              <a:sym typeface="Barlow"/>
            </a:endParaRPr>
          </a:p>
        </p:txBody>
      </p:sp>
      <p:grpSp>
        <p:nvGrpSpPr>
          <p:cNvPr id="641" name="Google Shape;641;p23"/>
          <p:cNvGrpSpPr/>
          <p:nvPr/>
        </p:nvGrpSpPr>
        <p:grpSpPr>
          <a:xfrm>
            <a:off x="2391130" y="2105235"/>
            <a:ext cx="5276141" cy="1622289"/>
            <a:chOff x="2479675" y="2029035"/>
            <a:chExt cx="5276141" cy="1622289"/>
          </a:xfrm>
        </p:grpSpPr>
        <p:sp>
          <p:nvSpPr>
            <p:cNvPr id="642" name="Google Shape;642;p23"/>
            <p:cNvSpPr/>
            <p:nvPr/>
          </p:nvSpPr>
          <p:spPr>
            <a:xfrm>
              <a:off x="4075839" y="2346624"/>
              <a:ext cx="1040100" cy="6441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43" name="Google Shape;643;p23"/>
            <p:cNvSpPr/>
            <p:nvPr/>
          </p:nvSpPr>
          <p:spPr>
            <a:xfrm>
              <a:off x="5735916" y="2346624"/>
              <a:ext cx="2019900" cy="13047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44" name="Google Shape;644;p23"/>
            <p:cNvSpPr/>
            <p:nvPr/>
          </p:nvSpPr>
          <p:spPr>
            <a:xfrm>
              <a:off x="2522010" y="2029035"/>
              <a:ext cx="4299900" cy="3177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45" name="Google Shape;645;p23"/>
            <p:cNvSpPr/>
            <p:nvPr/>
          </p:nvSpPr>
          <p:spPr>
            <a:xfrm rot="10800000" flipH="1">
              <a:off x="2479675" y="2346521"/>
              <a:ext cx="676200" cy="1062300"/>
            </a:xfrm>
            <a:prstGeom prst="down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highlight>
                  <a:srgbClr val="00FF00"/>
                </a:highlight>
              </a:endParaRPr>
            </a:p>
          </p:txBody>
        </p:sp>
        <p:sp>
          <p:nvSpPr>
            <p:cNvPr id="646" name="Google Shape;646;p23"/>
            <p:cNvSpPr txBox="1"/>
            <p:nvPr/>
          </p:nvSpPr>
          <p:spPr>
            <a:xfrm>
              <a:off x="2580497" y="2317363"/>
              <a:ext cx="875400" cy="2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Barlow"/>
                  <a:ea typeface="Barlow"/>
                  <a:cs typeface="Barlow"/>
                  <a:sym typeface="Barlow"/>
                </a:rPr>
                <a:t>Force</a:t>
              </a:r>
              <a:endParaRPr sz="1200" b="1">
                <a:latin typeface="Barlow"/>
                <a:ea typeface="Barlow"/>
                <a:cs typeface="Barlow"/>
                <a:sym typeface="Barlow"/>
              </a:endParaRPr>
            </a:p>
          </p:txBody>
        </p:sp>
        <p:sp>
          <p:nvSpPr>
            <p:cNvPr id="647" name="Google Shape;647;p23"/>
            <p:cNvSpPr txBox="1"/>
            <p:nvPr/>
          </p:nvSpPr>
          <p:spPr>
            <a:xfrm>
              <a:off x="4314188" y="2529505"/>
              <a:ext cx="5634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Barlow"/>
                  <a:ea typeface="Barlow"/>
                  <a:cs typeface="Barlow"/>
                  <a:sym typeface="Barlow"/>
                </a:rPr>
                <a:t>Load</a:t>
              </a:r>
              <a:endParaRPr sz="1200" b="1">
                <a:latin typeface="Barlow"/>
                <a:ea typeface="Barlow"/>
                <a:cs typeface="Barlow"/>
                <a:sym typeface="Barlow"/>
              </a:endParaRPr>
            </a:p>
          </p:txBody>
        </p:sp>
        <p:sp>
          <p:nvSpPr>
            <p:cNvPr id="648" name="Google Shape;648;p23"/>
            <p:cNvSpPr txBox="1"/>
            <p:nvPr/>
          </p:nvSpPr>
          <p:spPr>
            <a:xfrm>
              <a:off x="6416540" y="2346624"/>
              <a:ext cx="936000" cy="2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Barlow"/>
                  <a:ea typeface="Barlow"/>
                  <a:cs typeface="Barlow"/>
                  <a:sym typeface="Barlow"/>
                </a:rPr>
                <a:t>Fulcrum</a:t>
              </a:r>
              <a:endParaRPr sz="1200" b="1">
                <a:latin typeface="Barlow"/>
                <a:ea typeface="Barlow"/>
                <a:cs typeface="Barlow"/>
                <a:sym typeface="Barlow"/>
              </a:endParaRPr>
            </a:p>
          </p:txBody>
        </p:sp>
      </p:grpSp>
      <p:sp>
        <p:nvSpPr>
          <p:cNvPr id="649" name="Google Shape;649;p23">
            <a:hlinkClick r:id="rId3"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4"/>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Third Class Levers</a:t>
            </a:r>
            <a:endParaRPr/>
          </a:p>
        </p:txBody>
      </p:sp>
      <p:sp>
        <p:nvSpPr>
          <p:cNvPr id="655" name="Google Shape;655;p24"/>
          <p:cNvSpPr txBox="1">
            <a:spLocks noGrp="1"/>
          </p:cNvSpPr>
          <p:nvPr>
            <p:ph type="body" idx="1"/>
          </p:nvPr>
        </p:nvSpPr>
        <p:spPr>
          <a:xfrm>
            <a:off x="955775" y="3688625"/>
            <a:ext cx="4199400" cy="3968100"/>
          </a:xfrm>
          <a:prstGeom prst="rect">
            <a:avLst/>
          </a:prstGeom>
          <a:solidFill>
            <a:srgbClr val="FFFFFF"/>
          </a:solidFill>
        </p:spPr>
        <p:txBody>
          <a:bodyPr spcFirstLastPara="1" wrap="square" lIns="0" tIns="0" rIns="0" bIns="0" anchor="t" anchorCtr="0">
            <a:noAutofit/>
          </a:bodyPr>
          <a:lstStyle/>
          <a:p>
            <a:pPr marL="0" lvl="0" indent="0" algn="l" rtl="0">
              <a:lnSpc>
                <a:spcPct val="100000"/>
              </a:lnSpc>
              <a:spcBef>
                <a:spcPts val="700"/>
              </a:spcBef>
              <a:spcAft>
                <a:spcPts val="0"/>
              </a:spcAft>
              <a:buNone/>
            </a:pPr>
            <a:r>
              <a:rPr lang="en" sz="2100" b="1" u="sng">
                <a:solidFill>
                  <a:srgbClr val="000000"/>
                </a:solidFill>
                <a:latin typeface="Barlow"/>
                <a:ea typeface="Barlow"/>
                <a:cs typeface="Barlow"/>
                <a:sym typeface="Barlow"/>
              </a:rPr>
              <a:t>How does this lever work?</a:t>
            </a:r>
            <a:endParaRPr sz="2100" b="1" u="sng">
              <a:solidFill>
                <a:srgbClr val="000000"/>
              </a:solidFill>
              <a:latin typeface="Barlow"/>
              <a:ea typeface="Barlow"/>
              <a:cs typeface="Barlow"/>
              <a:sym typeface="Barlow"/>
            </a:endParaRPr>
          </a:p>
          <a:p>
            <a:pPr marL="0" lvl="0" indent="0" algn="l" rtl="0">
              <a:lnSpc>
                <a:spcPct val="100000"/>
              </a:lnSpc>
              <a:spcBef>
                <a:spcPts val="0"/>
              </a:spcBef>
              <a:spcAft>
                <a:spcPts val="0"/>
              </a:spcAft>
              <a:buNone/>
            </a:pPr>
            <a:r>
              <a:rPr lang="en" sz="2100">
                <a:solidFill>
                  <a:srgbClr val="000000"/>
                </a:solidFill>
                <a:latin typeface="Barlow"/>
                <a:ea typeface="Barlow"/>
                <a:cs typeface="Barlow"/>
                <a:sym typeface="Barlow"/>
              </a:rPr>
              <a:t>This lever moves the load in the same direction as the force you apply, which is convenient. So is the application of force between the load and the fulcrum. A fishing rod is an example of a third class lever, the fulcrum is your hand holding the rod, you apply force when you cast, and the fish hook and line are the load. </a:t>
            </a:r>
            <a:endParaRPr sz="2100">
              <a:solidFill>
                <a:srgbClr val="000000"/>
              </a:solidFill>
            </a:endParaRPr>
          </a:p>
          <a:p>
            <a:pPr marL="0" lvl="0" indent="0" algn="l" rtl="0">
              <a:lnSpc>
                <a:spcPct val="100000"/>
              </a:lnSpc>
              <a:spcBef>
                <a:spcPts val="700"/>
              </a:spcBef>
              <a:spcAft>
                <a:spcPts val="0"/>
              </a:spcAft>
              <a:buNone/>
            </a:pPr>
            <a:endParaRPr sz="2100" b="1" u="sng">
              <a:solidFill>
                <a:srgbClr val="000000"/>
              </a:solidFill>
              <a:latin typeface="Barlow"/>
              <a:ea typeface="Barlow"/>
              <a:cs typeface="Barlow"/>
              <a:sym typeface="Barlow"/>
            </a:endParaRPr>
          </a:p>
        </p:txBody>
      </p:sp>
      <p:sp>
        <p:nvSpPr>
          <p:cNvPr id="656" name="Google Shape;656;p24"/>
          <p:cNvSpPr txBox="1">
            <a:spLocks noGrp="1"/>
          </p:cNvSpPr>
          <p:nvPr>
            <p:ph type="body" idx="2"/>
          </p:nvPr>
        </p:nvSpPr>
        <p:spPr>
          <a:xfrm>
            <a:off x="5415075" y="3688625"/>
            <a:ext cx="3939600" cy="3968100"/>
          </a:xfrm>
          <a:prstGeom prst="rect">
            <a:avLst/>
          </a:prstGeom>
        </p:spPr>
        <p:txBody>
          <a:bodyPr spcFirstLastPara="1" wrap="square" lIns="0" tIns="0" rIns="0" bIns="0" anchor="t" anchorCtr="0">
            <a:noAutofit/>
          </a:bodyPr>
          <a:lstStyle/>
          <a:p>
            <a:pPr marL="0" lvl="0" indent="0" algn="l" rtl="0">
              <a:lnSpc>
                <a:spcPct val="100000"/>
              </a:lnSpc>
              <a:spcBef>
                <a:spcPts val="700"/>
              </a:spcBef>
              <a:spcAft>
                <a:spcPts val="0"/>
              </a:spcAft>
              <a:buNone/>
            </a:pPr>
            <a:r>
              <a:rPr lang="en" sz="2100" b="1" u="sng">
                <a:solidFill>
                  <a:srgbClr val="000000"/>
                </a:solidFill>
                <a:latin typeface="Barlow"/>
                <a:ea typeface="Barlow"/>
                <a:cs typeface="Barlow"/>
                <a:sym typeface="Barlow"/>
              </a:rPr>
              <a:t>What is the purpose of this lever?</a:t>
            </a:r>
            <a:endParaRPr sz="2100" b="1" u="sng">
              <a:solidFill>
                <a:srgbClr val="000000"/>
              </a:solidFill>
              <a:latin typeface="Barlow"/>
              <a:ea typeface="Barlow"/>
              <a:cs typeface="Barlow"/>
              <a:sym typeface="Barlow"/>
            </a:endParaRPr>
          </a:p>
          <a:p>
            <a:pPr marL="0" lvl="0" indent="0" algn="l" rtl="0">
              <a:lnSpc>
                <a:spcPct val="100000"/>
              </a:lnSpc>
              <a:spcBef>
                <a:spcPts val="700"/>
              </a:spcBef>
              <a:spcAft>
                <a:spcPts val="0"/>
              </a:spcAft>
              <a:buNone/>
            </a:pPr>
            <a:r>
              <a:rPr lang="en" sz="2100">
                <a:solidFill>
                  <a:srgbClr val="000000"/>
                </a:solidFill>
              </a:rPr>
              <a:t>These levers are important making precise movements. In some cases have the force closer to the load makes it easier to move. </a:t>
            </a:r>
            <a:endParaRPr sz="2100">
              <a:solidFill>
                <a:srgbClr val="000000"/>
              </a:solidFill>
            </a:endParaRPr>
          </a:p>
        </p:txBody>
      </p:sp>
      <p:grpSp>
        <p:nvGrpSpPr>
          <p:cNvPr id="657" name="Google Shape;657;p24"/>
          <p:cNvGrpSpPr/>
          <p:nvPr/>
        </p:nvGrpSpPr>
        <p:grpSpPr>
          <a:xfrm>
            <a:off x="2507063" y="2144121"/>
            <a:ext cx="5044250" cy="1468403"/>
            <a:chOff x="1614913" y="3564688"/>
            <a:chExt cx="6828550" cy="2045700"/>
          </a:xfrm>
        </p:grpSpPr>
        <p:sp>
          <p:nvSpPr>
            <p:cNvPr id="658" name="Google Shape;658;p24"/>
            <p:cNvSpPr/>
            <p:nvPr/>
          </p:nvSpPr>
          <p:spPr>
            <a:xfrm>
              <a:off x="1614913" y="3965188"/>
              <a:ext cx="1265400" cy="8124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9" name="Google Shape;659;p24"/>
            <p:cNvSpPr/>
            <p:nvPr/>
          </p:nvSpPr>
          <p:spPr>
            <a:xfrm>
              <a:off x="5986163" y="3965188"/>
              <a:ext cx="2457300" cy="1645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0" name="Google Shape;660;p24"/>
            <p:cNvSpPr/>
            <p:nvPr/>
          </p:nvSpPr>
          <p:spPr>
            <a:xfrm>
              <a:off x="2076463" y="3564688"/>
              <a:ext cx="5230800" cy="4005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1" name="Google Shape;661;p24"/>
            <p:cNvSpPr/>
            <p:nvPr/>
          </p:nvSpPr>
          <p:spPr>
            <a:xfrm rot="10800000">
              <a:off x="4290950" y="3965188"/>
              <a:ext cx="822600" cy="1339500"/>
            </a:xfrm>
            <a:prstGeom prst="down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highlight>
                  <a:srgbClr val="00FF00"/>
                </a:highlight>
              </a:endParaRPr>
            </a:p>
          </p:txBody>
        </p:sp>
        <p:sp>
          <p:nvSpPr>
            <p:cNvPr id="662" name="Google Shape;662;p24"/>
            <p:cNvSpPr txBox="1"/>
            <p:nvPr/>
          </p:nvSpPr>
          <p:spPr>
            <a:xfrm>
              <a:off x="4374088" y="4037375"/>
              <a:ext cx="6855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Barlow"/>
                  <a:ea typeface="Barlow"/>
                  <a:cs typeface="Barlow"/>
                  <a:sym typeface="Barlow"/>
                </a:rPr>
                <a:t>Force</a:t>
              </a:r>
              <a:endParaRPr sz="1000" b="1">
                <a:latin typeface="Barlow"/>
                <a:ea typeface="Barlow"/>
                <a:cs typeface="Barlow"/>
                <a:sym typeface="Barlow"/>
              </a:endParaRPr>
            </a:p>
          </p:txBody>
        </p:sp>
        <p:sp>
          <p:nvSpPr>
            <p:cNvPr id="663" name="Google Shape;663;p24"/>
            <p:cNvSpPr txBox="1"/>
            <p:nvPr/>
          </p:nvSpPr>
          <p:spPr>
            <a:xfrm>
              <a:off x="1904863" y="4195813"/>
              <a:ext cx="6855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Barlow"/>
                  <a:ea typeface="Barlow"/>
                  <a:cs typeface="Barlow"/>
                  <a:sym typeface="Barlow"/>
                </a:rPr>
                <a:t>Load</a:t>
              </a:r>
              <a:endParaRPr sz="1000" b="1">
                <a:latin typeface="Barlow"/>
                <a:ea typeface="Barlow"/>
                <a:cs typeface="Barlow"/>
                <a:sym typeface="Barlow"/>
              </a:endParaRPr>
            </a:p>
          </p:txBody>
        </p:sp>
        <p:sp>
          <p:nvSpPr>
            <p:cNvPr id="664" name="Google Shape;664;p24"/>
            <p:cNvSpPr txBox="1"/>
            <p:nvPr/>
          </p:nvSpPr>
          <p:spPr>
            <a:xfrm>
              <a:off x="6814138" y="3965188"/>
              <a:ext cx="11388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Barlow"/>
                  <a:ea typeface="Barlow"/>
                  <a:cs typeface="Barlow"/>
                  <a:sym typeface="Barlow"/>
                </a:rPr>
                <a:t>Fulcrum</a:t>
              </a:r>
              <a:endParaRPr sz="1000" b="1">
                <a:latin typeface="Barlow"/>
                <a:ea typeface="Barlow"/>
                <a:cs typeface="Barlow"/>
                <a:sym typeface="Barlow"/>
              </a:endParaRPr>
            </a:p>
          </p:txBody>
        </p:sp>
      </p:grpSp>
      <p:sp>
        <p:nvSpPr>
          <p:cNvPr id="665" name="Google Shape;665;p24">
            <a:hlinkClick r:id="rId3"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669"/>
        <p:cNvGrpSpPr/>
        <p:nvPr/>
      </p:nvGrpSpPr>
      <p:grpSpPr>
        <a:xfrm>
          <a:off x="0" y="0"/>
          <a:ext cx="0" cy="0"/>
          <a:chOff x="0" y="0"/>
          <a:chExt cx="0" cy="0"/>
        </a:xfrm>
      </p:grpSpPr>
      <p:sp>
        <p:nvSpPr>
          <p:cNvPr id="670" name="Google Shape;670;p25">
            <a:hlinkClick r:id="rId3" action="ppaction://hlinksldjump"/>
          </p:cNvPr>
          <p:cNvSpPr/>
          <p:nvPr/>
        </p:nvSpPr>
        <p:spPr>
          <a:xfrm>
            <a:off x="-24275" y="198025"/>
            <a:ext cx="3465300" cy="31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arlow"/>
                <a:ea typeface="Barlow"/>
                <a:cs typeface="Barlow"/>
                <a:sym typeface="Barlow"/>
              </a:rPr>
              <a:t>Lever Scavenger Hunt</a:t>
            </a:r>
            <a:endParaRPr sz="3600">
              <a:latin typeface="Barlow"/>
              <a:ea typeface="Barlow"/>
              <a:cs typeface="Barlow"/>
              <a:sym typeface="Barlow"/>
            </a:endParaRPr>
          </a:p>
        </p:txBody>
      </p:sp>
      <p:sp>
        <p:nvSpPr>
          <p:cNvPr id="671" name="Google Shape;671;p25">
            <a:hlinkClick r:id="rId4" action="ppaction://hlinksldjump"/>
          </p:cNvPr>
          <p:cNvSpPr/>
          <p:nvPr/>
        </p:nvSpPr>
        <p:spPr>
          <a:xfrm>
            <a:off x="6555125" y="330050"/>
            <a:ext cx="3465300" cy="31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arlow"/>
                <a:ea typeface="Barlow"/>
                <a:cs typeface="Barlow"/>
                <a:sym typeface="Barlow"/>
              </a:rPr>
              <a:t>Vocabulary &amp; Diagram Practice</a:t>
            </a:r>
            <a:endParaRPr sz="3600">
              <a:latin typeface="Barlow"/>
              <a:ea typeface="Barlow"/>
              <a:cs typeface="Barlow"/>
              <a:sym typeface="Barlow"/>
            </a:endParaRPr>
          </a:p>
        </p:txBody>
      </p:sp>
      <p:sp>
        <p:nvSpPr>
          <p:cNvPr id="672" name="Google Shape;672;p25">
            <a:hlinkClick r:id="rId5" action="ppaction://hlinksldjump"/>
          </p:cNvPr>
          <p:cNvSpPr/>
          <p:nvPr/>
        </p:nvSpPr>
        <p:spPr>
          <a:xfrm>
            <a:off x="3296550" y="198025"/>
            <a:ext cx="3465300" cy="31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arlow"/>
                <a:ea typeface="Barlow"/>
                <a:cs typeface="Barlow"/>
                <a:sym typeface="Barlow"/>
              </a:rPr>
              <a:t>Trebuchet</a:t>
            </a:r>
            <a:endParaRPr sz="3600">
              <a:latin typeface="Barlow"/>
              <a:ea typeface="Barlow"/>
              <a:cs typeface="Barlow"/>
              <a:sym typeface="Barlow"/>
            </a:endParaRPr>
          </a:p>
          <a:p>
            <a:pPr marL="0" lvl="0" indent="0" algn="ctr" rtl="0">
              <a:spcBef>
                <a:spcPts val="0"/>
              </a:spcBef>
              <a:spcAft>
                <a:spcPts val="0"/>
              </a:spcAft>
              <a:buNone/>
            </a:pPr>
            <a:r>
              <a:rPr lang="en" sz="3600">
                <a:latin typeface="Barlow"/>
                <a:ea typeface="Barlow"/>
                <a:cs typeface="Barlow"/>
                <a:sym typeface="Barlow"/>
              </a:rPr>
              <a:t>Vs.</a:t>
            </a:r>
            <a:endParaRPr sz="3600">
              <a:latin typeface="Barlow"/>
              <a:ea typeface="Barlow"/>
              <a:cs typeface="Barlow"/>
              <a:sym typeface="Barlow"/>
            </a:endParaRPr>
          </a:p>
          <a:p>
            <a:pPr marL="0" lvl="0" indent="0" algn="ctr" rtl="0">
              <a:spcBef>
                <a:spcPts val="0"/>
              </a:spcBef>
              <a:spcAft>
                <a:spcPts val="0"/>
              </a:spcAft>
              <a:buNone/>
            </a:pPr>
            <a:r>
              <a:rPr lang="en" sz="3600">
                <a:latin typeface="Barlow"/>
                <a:ea typeface="Barlow"/>
                <a:cs typeface="Barlow"/>
                <a:sym typeface="Barlow"/>
              </a:rPr>
              <a:t>Catapult</a:t>
            </a:r>
            <a:endParaRPr sz="3600">
              <a:latin typeface="Barlow"/>
              <a:ea typeface="Barlow"/>
              <a:cs typeface="Barlow"/>
              <a:sym typeface="Barlow"/>
            </a:endParaRPr>
          </a:p>
        </p:txBody>
      </p:sp>
      <p:sp>
        <p:nvSpPr>
          <p:cNvPr id="673" name="Google Shape;673;p25"/>
          <p:cNvSpPr txBox="1"/>
          <p:nvPr/>
        </p:nvSpPr>
        <p:spPr>
          <a:xfrm>
            <a:off x="1159500" y="4158425"/>
            <a:ext cx="7739400" cy="1122300"/>
          </a:xfrm>
          <a:prstGeom prst="rect">
            <a:avLst/>
          </a:prstGeom>
          <a:solidFill>
            <a:schemeClr val="accent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Barlow"/>
                <a:ea typeface="Barlow"/>
                <a:cs typeface="Barlow"/>
                <a:sym typeface="Barlow"/>
              </a:rPr>
              <a:t>Learn more here before you complete the final challenge!</a:t>
            </a:r>
            <a:endParaRPr sz="2800" b="1">
              <a:latin typeface="Barlow"/>
              <a:ea typeface="Barlow"/>
              <a:cs typeface="Barlow"/>
              <a:sym typeface="Barlow"/>
            </a:endParaRPr>
          </a:p>
        </p:txBody>
      </p:sp>
      <p:cxnSp>
        <p:nvCxnSpPr>
          <p:cNvPr id="674" name="Google Shape;674;p25"/>
          <p:cNvCxnSpPr>
            <a:stCxn id="673" idx="0"/>
            <a:endCxn id="671" idx="3"/>
          </p:cNvCxnSpPr>
          <p:nvPr/>
        </p:nvCxnSpPr>
        <p:spPr>
          <a:xfrm rot="10800000" flipH="1">
            <a:off x="5029200" y="3048425"/>
            <a:ext cx="2033400" cy="1110000"/>
          </a:xfrm>
          <a:prstGeom prst="straightConnector1">
            <a:avLst/>
          </a:prstGeom>
          <a:noFill/>
          <a:ln w="38100" cap="flat" cmpd="sng">
            <a:solidFill>
              <a:schemeClr val="accent5"/>
            </a:solidFill>
            <a:prstDash val="solid"/>
            <a:round/>
            <a:headEnd type="none" w="med" len="med"/>
            <a:tailEnd type="triangle" w="med" len="med"/>
          </a:ln>
        </p:spPr>
      </p:cxnSp>
      <p:cxnSp>
        <p:nvCxnSpPr>
          <p:cNvPr id="675" name="Google Shape;675;p25"/>
          <p:cNvCxnSpPr>
            <a:stCxn id="673" idx="0"/>
            <a:endCxn id="672" idx="4"/>
          </p:cNvCxnSpPr>
          <p:nvPr/>
        </p:nvCxnSpPr>
        <p:spPr>
          <a:xfrm rot="10800000">
            <a:off x="5029200" y="3382925"/>
            <a:ext cx="0" cy="775500"/>
          </a:xfrm>
          <a:prstGeom prst="straightConnector1">
            <a:avLst/>
          </a:prstGeom>
          <a:noFill/>
          <a:ln w="38100" cap="flat" cmpd="sng">
            <a:solidFill>
              <a:schemeClr val="accent5"/>
            </a:solidFill>
            <a:prstDash val="solid"/>
            <a:round/>
            <a:headEnd type="none" w="med" len="med"/>
            <a:tailEnd type="triangle" w="med" len="med"/>
          </a:ln>
        </p:spPr>
      </p:cxnSp>
      <p:cxnSp>
        <p:nvCxnSpPr>
          <p:cNvPr id="676" name="Google Shape;676;p25"/>
          <p:cNvCxnSpPr>
            <a:stCxn id="673" idx="0"/>
            <a:endCxn id="670" idx="5"/>
          </p:cNvCxnSpPr>
          <p:nvPr/>
        </p:nvCxnSpPr>
        <p:spPr>
          <a:xfrm rot="10800000">
            <a:off x="2933400" y="2916425"/>
            <a:ext cx="2095800" cy="1242000"/>
          </a:xfrm>
          <a:prstGeom prst="straightConnector1">
            <a:avLst/>
          </a:prstGeom>
          <a:noFill/>
          <a:ln w="38100" cap="flat" cmpd="sng">
            <a:solidFill>
              <a:schemeClr val="accent5"/>
            </a:solidFill>
            <a:prstDash val="solid"/>
            <a:round/>
            <a:headEnd type="none" w="med" len="med"/>
            <a:tailEnd type="triangle" w="med" len="med"/>
          </a:ln>
        </p:spPr>
      </p:cxnSp>
      <p:sp>
        <p:nvSpPr>
          <p:cNvPr id="677" name="Google Shape;677;p25">
            <a:hlinkClick r:id="rId6" action="ppaction://hlinksldjump"/>
          </p:cNvPr>
          <p:cNvSpPr/>
          <p:nvPr/>
        </p:nvSpPr>
        <p:spPr>
          <a:xfrm>
            <a:off x="1138625" y="5610650"/>
            <a:ext cx="7739400" cy="17328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Barlow"/>
                <a:ea typeface="Barlow"/>
                <a:cs typeface="Barlow"/>
                <a:sym typeface="Barlow"/>
              </a:rPr>
              <a:t>THE CHALLENGE STARTS HERE</a:t>
            </a:r>
            <a:endParaRPr sz="3600">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6"/>
          <p:cNvSpPr txBox="1">
            <a:spLocks noGrp="1"/>
          </p:cNvSpPr>
          <p:nvPr>
            <p:ph type="ctrTitle"/>
          </p:nvPr>
        </p:nvSpPr>
        <p:spPr>
          <a:xfrm>
            <a:off x="663768" y="2711122"/>
            <a:ext cx="6046800" cy="1318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Lever Scavenger Hunt</a:t>
            </a:r>
            <a:endParaRPr/>
          </a:p>
        </p:txBody>
      </p:sp>
      <p:sp>
        <p:nvSpPr>
          <p:cNvPr id="683" name="Google Shape;683;p26"/>
          <p:cNvSpPr txBox="1">
            <a:spLocks noGrp="1"/>
          </p:cNvSpPr>
          <p:nvPr>
            <p:ph type="subTitle" idx="1"/>
          </p:nvPr>
        </p:nvSpPr>
        <p:spPr>
          <a:xfrm>
            <a:off x="663775" y="3935948"/>
            <a:ext cx="6046800" cy="116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Where can we find levers in our everyday lives?</a:t>
            </a:r>
            <a:endParaRPr/>
          </a:p>
        </p:txBody>
      </p:sp>
      <p:sp>
        <p:nvSpPr>
          <p:cNvPr id="684" name="Google Shape;684;p26">
            <a:hlinkClick r:id="rId3" action="ppaction://hlinksldjump"/>
          </p:cNvPr>
          <p:cNvSpPr/>
          <p:nvPr/>
        </p:nvSpPr>
        <p:spPr>
          <a:xfrm>
            <a:off x="148525" y="6254225"/>
            <a:ext cx="2062800" cy="1410600"/>
          </a:xfrm>
          <a:prstGeom prst="leftArrow">
            <a:avLst>
              <a:gd name="adj1" fmla="val 50000"/>
              <a:gd name="adj2" fmla="val 50000"/>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u="sng">
                <a:solidFill>
                  <a:schemeClr val="hlink"/>
                </a:solidFill>
                <a:latin typeface="Barlow"/>
                <a:ea typeface="Barlow"/>
                <a:cs typeface="Barlow"/>
                <a:sym typeface="Barlow"/>
                <a:hlinkClick r:id="rId3" action="ppaction://hlinksldjump"/>
              </a:rPr>
              <a:t>Back to student choices</a:t>
            </a:r>
            <a:endParaRPr sz="1700" b="1">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27"/>
          <p:cNvSpPr txBox="1">
            <a:spLocks noGrp="1"/>
          </p:cNvSpPr>
          <p:nvPr>
            <p:ph type="title" idx="4294967295"/>
          </p:nvPr>
        </p:nvSpPr>
        <p:spPr>
          <a:xfrm>
            <a:off x="1485176" y="0"/>
            <a:ext cx="79848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9900"/>
                </a:solidFill>
              </a:rPr>
              <a:t>Create a table like the one below to complete this task:</a:t>
            </a:r>
            <a:endParaRPr>
              <a:solidFill>
                <a:srgbClr val="FF9900"/>
              </a:solidFill>
            </a:endParaRPr>
          </a:p>
        </p:txBody>
      </p:sp>
      <p:sp>
        <p:nvSpPr>
          <p:cNvPr id="690" name="Google Shape;690;p27"/>
          <p:cNvSpPr txBox="1">
            <a:spLocks noGrp="1"/>
          </p:cNvSpPr>
          <p:nvPr>
            <p:ph type="body" idx="4294967295"/>
          </p:nvPr>
        </p:nvSpPr>
        <p:spPr>
          <a:xfrm>
            <a:off x="1056125" y="693075"/>
            <a:ext cx="8317800" cy="1657800"/>
          </a:xfrm>
          <a:prstGeom prst="rect">
            <a:avLst/>
          </a:prstGeom>
        </p:spPr>
        <p:txBody>
          <a:bodyPr spcFirstLastPara="1" wrap="square" lIns="0" tIns="0" rIns="0" bIns="0" anchor="t" anchorCtr="0">
            <a:noAutofit/>
          </a:bodyPr>
          <a:lstStyle/>
          <a:p>
            <a:pPr marL="457200" lvl="0" indent="0" algn="l" rtl="0">
              <a:lnSpc>
                <a:spcPct val="100000"/>
              </a:lnSpc>
              <a:spcBef>
                <a:spcPts val="1200"/>
              </a:spcBef>
              <a:spcAft>
                <a:spcPts val="0"/>
              </a:spcAft>
              <a:buNone/>
            </a:pPr>
            <a:r>
              <a:rPr lang="en" sz="1400">
                <a:solidFill>
                  <a:srgbClr val="000000"/>
                </a:solidFill>
                <a:latin typeface="Arial"/>
                <a:ea typeface="Arial"/>
                <a:cs typeface="Arial"/>
                <a:sym typeface="Arial"/>
              </a:rPr>
              <a:t>1)</a:t>
            </a:r>
            <a:r>
              <a:rPr lang="en" sz="7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Look around your home or community - Locate items that are or incorporate levers. List the item in the first column. (Try finding 10-15 levers)</a:t>
            </a:r>
            <a:endParaRPr sz="1400">
              <a:solidFill>
                <a:srgbClr val="000000"/>
              </a:solidFill>
              <a:latin typeface="Arial"/>
              <a:ea typeface="Arial"/>
              <a:cs typeface="Arial"/>
              <a:sym typeface="Arial"/>
            </a:endParaRPr>
          </a:p>
          <a:p>
            <a:pPr marL="457200" lvl="0" indent="0" algn="l" rtl="0">
              <a:lnSpc>
                <a:spcPct val="100000"/>
              </a:lnSpc>
              <a:spcBef>
                <a:spcPts val="1200"/>
              </a:spcBef>
              <a:spcAft>
                <a:spcPts val="0"/>
              </a:spcAft>
              <a:buNone/>
            </a:pPr>
            <a:r>
              <a:rPr lang="en" sz="1400">
                <a:solidFill>
                  <a:srgbClr val="000000"/>
                </a:solidFill>
                <a:latin typeface="Arial"/>
                <a:ea typeface="Arial"/>
                <a:cs typeface="Arial"/>
                <a:sym typeface="Arial"/>
              </a:rPr>
              <a:t>2)</a:t>
            </a:r>
            <a:r>
              <a:rPr lang="en" sz="7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Sketch a small diagram of each item and identify and label the forces, load and fulcrum </a:t>
            </a:r>
            <a:endParaRPr sz="1400">
              <a:solidFill>
                <a:srgbClr val="000000"/>
              </a:solidFill>
              <a:latin typeface="Arial"/>
              <a:ea typeface="Arial"/>
              <a:cs typeface="Arial"/>
              <a:sym typeface="Arial"/>
            </a:endParaRPr>
          </a:p>
          <a:p>
            <a:pPr marL="457200" lvl="0" indent="0" algn="l" rtl="0">
              <a:lnSpc>
                <a:spcPct val="100000"/>
              </a:lnSpc>
              <a:spcBef>
                <a:spcPts val="1200"/>
              </a:spcBef>
              <a:spcAft>
                <a:spcPts val="1200"/>
              </a:spcAft>
              <a:buNone/>
            </a:pPr>
            <a:r>
              <a:rPr lang="en" sz="1400">
                <a:solidFill>
                  <a:srgbClr val="000000"/>
                </a:solidFill>
                <a:latin typeface="Arial"/>
                <a:ea typeface="Arial"/>
                <a:cs typeface="Arial"/>
                <a:sym typeface="Arial"/>
              </a:rPr>
              <a:t>3)</a:t>
            </a:r>
            <a:r>
              <a:rPr lang="en" sz="7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Identify the class of each lever in column 3. </a:t>
            </a:r>
            <a:endParaRPr/>
          </a:p>
        </p:txBody>
      </p:sp>
      <p:graphicFrame>
        <p:nvGraphicFramePr>
          <p:cNvPr id="691" name="Google Shape;691;p27"/>
          <p:cNvGraphicFramePr/>
          <p:nvPr/>
        </p:nvGraphicFramePr>
        <p:xfrm>
          <a:off x="776700" y="2124400"/>
          <a:ext cx="9126600" cy="5120000"/>
        </p:xfrm>
        <a:graphic>
          <a:graphicData uri="http://schemas.openxmlformats.org/drawingml/2006/table">
            <a:tbl>
              <a:tblPr>
                <a:noFill/>
                <a:tableStyleId>{CFCD7AA6-0073-4F81-8C8D-53DC33CE6AEA}</a:tableStyleId>
              </a:tblPr>
              <a:tblGrid>
                <a:gridCol w="3042200">
                  <a:extLst>
                    <a:ext uri="{9D8B030D-6E8A-4147-A177-3AD203B41FA5}">
                      <a16:colId xmlns:a16="http://schemas.microsoft.com/office/drawing/2014/main" val="20000"/>
                    </a:ext>
                  </a:extLst>
                </a:gridCol>
                <a:gridCol w="3042200">
                  <a:extLst>
                    <a:ext uri="{9D8B030D-6E8A-4147-A177-3AD203B41FA5}">
                      <a16:colId xmlns:a16="http://schemas.microsoft.com/office/drawing/2014/main" val="20001"/>
                    </a:ext>
                  </a:extLst>
                </a:gridCol>
                <a:gridCol w="3042200">
                  <a:extLst>
                    <a:ext uri="{9D8B030D-6E8A-4147-A177-3AD203B41FA5}">
                      <a16:colId xmlns:a16="http://schemas.microsoft.com/office/drawing/2014/main" val="20002"/>
                    </a:ext>
                  </a:extLst>
                </a:gridCol>
              </a:tblGrid>
              <a:tr h="724700">
                <a:tc>
                  <a:txBody>
                    <a:bodyPr/>
                    <a:lstStyle/>
                    <a:p>
                      <a:pPr marL="0" lvl="0" indent="0" algn="ctr" rtl="0">
                        <a:spcBef>
                          <a:spcPts val="0"/>
                        </a:spcBef>
                        <a:spcAft>
                          <a:spcPts val="0"/>
                        </a:spcAft>
                        <a:buNone/>
                      </a:pPr>
                      <a:r>
                        <a:rPr lang="en" b="1"/>
                        <a:t>Levers in the world:</a:t>
                      </a:r>
                      <a:endParaRPr b="1"/>
                    </a:p>
                  </a:txBody>
                  <a:tcPr marL="91425" marR="91425" marT="91425" marB="91425" anchor="ctr">
                    <a:solidFill>
                      <a:srgbClr val="FFFFFF"/>
                    </a:solidFill>
                  </a:tcPr>
                </a:tc>
                <a:tc>
                  <a:txBody>
                    <a:bodyPr/>
                    <a:lstStyle/>
                    <a:p>
                      <a:pPr marL="0" lvl="0" indent="0" algn="ctr" rtl="0">
                        <a:spcBef>
                          <a:spcPts val="0"/>
                        </a:spcBef>
                        <a:spcAft>
                          <a:spcPts val="0"/>
                        </a:spcAft>
                        <a:buNone/>
                      </a:pPr>
                      <a:r>
                        <a:rPr lang="en" b="1"/>
                        <a:t>Diagram:</a:t>
                      </a:r>
                      <a:endParaRPr b="1"/>
                    </a:p>
                    <a:p>
                      <a:pPr marL="0" lvl="0" indent="0" algn="ctr" rtl="0">
                        <a:spcBef>
                          <a:spcPts val="0"/>
                        </a:spcBef>
                        <a:spcAft>
                          <a:spcPts val="0"/>
                        </a:spcAft>
                        <a:buNone/>
                      </a:pPr>
                      <a:r>
                        <a:rPr lang="en" sz="1200" i="1"/>
                        <a:t>(indicated, force, load and fulcrum)</a:t>
                      </a:r>
                      <a:endParaRPr sz="1200" i="1"/>
                    </a:p>
                  </a:txBody>
                  <a:tcPr marL="91425" marR="91425" marT="91425" marB="91425" anchor="ctr">
                    <a:solidFill>
                      <a:srgbClr val="FFFFFF"/>
                    </a:solidFill>
                  </a:tcPr>
                </a:tc>
                <a:tc>
                  <a:txBody>
                    <a:bodyPr/>
                    <a:lstStyle/>
                    <a:p>
                      <a:pPr marL="0" lvl="0" indent="0" algn="ctr" rtl="0">
                        <a:spcBef>
                          <a:spcPts val="0"/>
                        </a:spcBef>
                        <a:spcAft>
                          <a:spcPts val="0"/>
                        </a:spcAft>
                        <a:buNone/>
                      </a:pPr>
                      <a:r>
                        <a:rPr lang="en" b="1"/>
                        <a:t>Class of Lever:</a:t>
                      </a:r>
                      <a:endParaRPr b="1"/>
                    </a:p>
                    <a:p>
                      <a:pPr marL="0" lvl="0" indent="0" algn="ctr" rtl="0">
                        <a:spcBef>
                          <a:spcPts val="0"/>
                        </a:spcBef>
                        <a:spcAft>
                          <a:spcPts val="0"/>
                        </a:spcAft>
                        <a:buNone/>
                      </a:pPr>
                      <a:r>
                        <a:rPr lang="en" sz="1200" i="1"/>
                        <a:t>(First, Second or Third)</a:t>
                      </a:r>
                      <a:endParaRPr sz="1200" i="1"/>
                    </a:p>
                  </a:txBody>
                  <a:tcPr marL="91425" marR="91425" marT="91425" marB="91425" anchor="ctr">
                    <a:solidFill>
                      <a:srgbClr val="FFFFFF"/>
                    </a:solidFill>
                  </a:tcPr>
                </a:tc>
                <a:extLst>
                  <a:ext uri="{0D108BD9-81ED-4DB2-BD59-A6C34878D82A}">
                    <a16:rowId xmlns:a16="http://schemas.microsoft.com/office/drawing/2014/main" val="10000"/>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1"/>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2"/>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3"/>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4"/>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5"/>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6"/>
                  </a:ext>
                </a:extLst>
              </a:tr>
              <a:tr h="627900">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8"/>
          <p:cNvSpPr txBox="1">
            <a:spLocks noGrp="1"/>
          </p:cNvSpPr>
          <p:nvPr>
            <p:ph type="ctrTitle"/>
          </p:nvPr>
        </p:nvSpPr>
        <p:spPr>
          <a:xfrm>
            <a:off x="663775" y="2760625"/>
            <a:ext cx="6046800" cy="919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Vocabulary Practice</a:t>
            </a:r>
            <a:endParaRPr/>
          </a:p>
        </p:txBody>
      </p:sp>
      <p:sp>
        <p:nvSpPr>
          <p:cNvPr id="697" name="Google Shape;697;p28"/>
          <p:cNvSpPr txBox="1">
            <a:spLocks noGrp="1"/>
          </p:cNvSpPr>
          <p:nvPr>
            <p:ph type="subTitle" idx="1"/>
          </p:nvPr>
        </p:nvSpPr>
        <p:spPr>
          <a:xfrm>
            <a:off x="663775" y="3707351"/>
            <a:ext cx="6046800" cy="149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Study science terms and diagrams to become more familiar with new vocabulary</a:t>
            </a:r>
            <a:endParaRPr/>
          </a:p>
        </p:txBody>
      </p:sp>
      <p:sp>
        <p:nvSpPr>
          <p:cNvPr id="698" name="Google Shape;698;p28">
            <a:hlinkClick r:id="rId3" action="ppaction://hlinksldjump"/>
          </p:cNvPr>
          <p:cNvSpPr/>
          <p:nvPr/>
        </p:nvSpPr>
        <p:spPr>
          <a:xfrm>
            <a:off x="148525" y="6254225"/>
            <a:ext cx="2062800" cy="1410600"/>
          </a:xfrm>
          <a:prstGeom prst="leftArrow">
            <a:avLst>
              <a:gd name="adj1" fmla="val 50000"/>
              <a:gd name="adj2" fmla="val 50000"/>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u="sng">
                <a:solidFill>
                  <a:schemeClr val="hlink"/>
                </a:solidFill>
                <a:latin typeface="Barlow"/>
                <a:ea typeface="Barlow"/>
                <a:cs typeface="Barlow"/>
                <a:sym typeface="Barlow"/>
                <a:hlinkClick r:id="rId3" action="ppaction://hlinksldjump"/>
              </a:rPr>
              <a:t>Back to student choices</a:t>
            </a:r>
            <a:endParaRPr sz="1700" b="1">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aphicFrame>
        <p:nvGraphicFramePr>
          <p:cNvPr id="703" name="Google Shape;703;p29"/>
          <p:cNvGraphicFramePr/>
          <p:nvPr/>
        </p:nvGraphicFramePr>
        <p:xfrm>
          <a:off x="2542813" y="158300"/>
          <a:ext cx="7274300" cy="7321325"/>
        </p:xfrm>
        <a:graphic>
          <a:graphicData uri="http://schemas.openxmlformats.org/drawingml/2006/table">
            <a:tbl>
              <a:tblPr>
                <a:noFill/>
                <a:tableStyleId>{CFCD7AA6-0073-4F81-8C8D-53DC33CE6AEA}</a:tableStyleId>
              </a:tblPr>
              <a:tblGrid>
                <a:gridCol w="661300">
                  <a:extLst>
                    <a:ext uri="{9D8B030D-6E8A-4147-A177-3AD203B41FA5}">
                      <a16:colId xmlns:a16="http://schemas.microsoft.com/office/drawing/2014/main" val="20000"/>
                    </a:ext>
                  </a:extLst>
                </a:gridCol>
                <a:gridCol w="661300">
                  <a:extLst>
                    <a:ext uri="{9D8B030D-6E8A-4147-A177-3AD203B41FA5}">
                      <a16:colId xmlns:a16="http://schemas.microsoft.com/office/drawing/2014/main" val="20001"/>
                    </a:ext>
                  </a:extLst>
                </a:gridCol>
                <a:gridCol w="661300">
                  <a:extLst>
                    <a:ext uri="{9D8B030D-6E8A-4147-A177-3AD203B41FA5}">
                      <a16:colId xmlns:a16="http://schemas.microsoft.com/office/drawing/2014/main" val="20002"/>
                    </a:ext>
                  </a:extLst>
                </a:gridCol>
                <a:gridCol w="661300">
                  <a:extLst>
                    <a:ext uri="{9D8B030D-6E8A-4147-A177-3AD203B41FA5}">
                      <a16:colId xmlns:a16="http://schemas.microsoft.com/office/drawing/2014/main" val="20003"/>
                    </a:ext>
                  </a:extLst>
                </a:gridCol>
                <a:gridCol w="661300">
                  <a:extLst>
                    <a:ext uri="{9D8B030D-6E8A-4147-A177-3AD203B41FA5}">
                      <a16:colId xmlns:a16="http://schemas.microsoft.com/office/drawing/2014/main" val="20004"/>
                    </a:ext>
                  </a:extLst>
                </a:gridCol>
                <a:gridCol w="661300">
                  <a:extLst>
                    <a:ext uri="{9D8B030D-6E8A-4147-A177-3AD203B41FA5}">
                      <a16:colId xmlns:a16="http://schemas.microsoft.com/office/drawing/2014/main" val="20005"/>
                    </a:ext>
                  </a:extLst>
                </a:gridCol>
                <a:gridCol w="661300">
                  <a:extLst>
                    <a:ext uri="{9D8B030D-6E8A-4147-A177-3AD203B41FA5}">
                      <a16:colId xmlns:a16="http://schemas.microsoft.com/office/drawing/2014/main" val="20006"/>
                    </a:ext>
                  </a:extLst>
                </a:gridCol>
                <a:gridCol w="661300">
                  <a:extLst>
                    <a:ext uri="{9D8B030D-6E8A-4147-A177-3AD203B41FA5}">
                      <a16:colId xmlns:a16="http://schemas.microsoft.com/office/drawing/2014/main" val="20007"/>
                    </a:ext>
                  </a:extLst>
                </a:gridCol>
                <a:gridCol w="661300">
                  <a:extLst>
                    <a:ext uri="{9D8B030D-6E8A-4147-A177-3AD203B41FA5}">
                      <a16:colId xmlns:a16="http://schemas.microsoft.com/office/drawing/2014/main" val="20008"/>
                    </a:ext>
                  </a:extLst>
                </a:gridCol>
                <a:gridCol w="661300">
                  <a:extLst>
                    <a:ext uri="{9D8B030D-6E8A-4147-A177-3AD203B41FA5}">
                      <a16:colId xmlns:a16="http://schemas.microsoft.com/office/drawing/2014/main" val="20009"/>
                    </a:ext>
                  </a:extLst>
                </a:gridCol>
                <a:gridCol w="661300">
                  <a:extLst>
                    <a:ext uri="{9D8B030D-6E8A-4147-A177-3AD203B41FA5}">
                      <a16:colId xmlns:a16="http://schemas.microsoft.com/office/drawing/2014/main" val="20010"/>
                    </a:ext>
                  </a:extLst>
                </a:gridCol>
              </a:tblGrid>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extLst>
                  <a:ext uri="{0D108BD9-81ED-4DB2-BD59-A6C34878D82A}">
                    <a16:rowId xmlns:a16="http://schemas.microsoft.com/office/drawing/2014/main" val="10000"/>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extLst>
                  <a:ext uri="{0D108BD9-81ED-4DB2-BD59-A6C34878D82A}">
                    <a16:rowId xmlns:a16="http://schemas.microsoft.com/office/drawing/2014/main" val="10001"/>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extLst>
                  <a:ext uri="{0D108BD9-81ED-4DB2-BD59-A6C34878D82A}">
                    <a16:rowId xmlns:a16="http://schemas.microsoft.com/office/drawing/2014/main" val="10002"/>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extLst>
                  <a:ext uri="{0D108BD9-81ED-4DB2-BD59-A6C34878D82A}">
                    <a16:rowId xmlns:a16="http://schemas.microsoft.com/office/drawing/2014/main" val="10003"/>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extLst>
                  <a:ext uri="{0D108BD9-81ED-4DB2-BD59-A6C34878D82A}">
                    <a16:rowId xmlns:a16="http://schemas.microsoft.com/office/drawing/2014/main" val="10004"/>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extLst>
                  <a:ext uri="{0D108BD9-81ED-4DB2-BD59-A6C34878D82A}">
                    <a16:rowId xmlns:a16="http://schemas.microsoft.com/office/drawing/2014/main" val="10005"/>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extLst>
                  <a:ext uri="{0D108BD9-81ED-4DB2-BD59-A6C34878D82A}">
                    <a16:rowId xmlns:a16="http://schemas.microsoft.com/office/drawing/2014/main" val="10006"/>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extLst>
                  <a:ext uri="{0D108BD9-81ED-4DB2-BD59-A6C34878D82A}">
                    <a16:rowId xmlns:a16="http://schemas.microsoft.com/office/drawing/2014/main" val="10007"/>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extLst>
                  <a:ext uri="{0D108BD9-81ED-4DB2-BD59-A6C34878D82A}">
                    <a16:rowId xmlns:a16="http://schemas.microsoft.com/office/drawing/2014/main" val="10008"/>
                  </a:ext>
                </a:extLst>
              </a:tr>
              <a:tr h="665575">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tc>
                <a:extLst>
                  <a:ext uri="{0D108BD9-81ED-4DB2-BD59-A6C34878D82A}">
                    <a16:rowId xmlns:a16="http://schemas.microsoft.com/office/drawing/2014/main" val="10009"/>
                  </a:ext>
                </a:extLst>
              </a:tr>
              <a:tr h="665575">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tc>
                <a:tc>
                  <a:txBody>
                    <a:bodyPr/>
                    <a:lstStyle/>
                    <a:p>
                      <a:pPr marL="0" lvl="0" indent="0" algn="ctr" rtl="0">
                        <a:spcBef>
                          <a:spcPts val="0"/>
                        </a:spcBef>
                        <a:spcAft>
                          <a:spcPts val="0"/>
                        </a:spcAft>
                        <a:buNone/>
                      </a:pPr>
                      <a:endParaRPr sz="1800"/>
                    </a:p>
                  </a:txBody>
                  <a:tcPr marL="91425" marR="91425" marT="91425" marB="91425" anchor="b">
                    <a:solidFill>
                      <a:srgbClr val="FFFFFF"/>
                    </a:solidFill>
                  </a:tcPr>
                </a:tc>
                <a:tc>
                  <a:txBody>
                    <a:bodyPr/>
                    <a:lstStyle/>
                    <a:p>
                      <a:pPr marL="0" lvl="0" indent="0" algn="ctr" rtl="0">
                        <a:spcBef>
                          <a:spcPts val="0"/>
                        </a:spcBef>
                        <a:spcAft>
                          <a:spcPts val="0"/>
                        </a:spcAft>
                        <a:buNone/>
                      </a:pPr>
                      <a:endParaRPr sz="1800"/>
                    </a:p>
                  </a:txBody>
                  <a:tcPr marL="91425" marR="91425" marT="91425" marB="91425" anchor="b">
                    <a:solidFill>
                      <a:srgbClr val="FFFFFF"/>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tc>
                  <a:txBody>
                    <a:bodyPr/>
                    <a:lstStyle/>
                    <a:p>
                      <a:pPr marL="0" lvl="0" indent="0" algn="ctr" rtl="0">
                        <a:spcBef>
                          <a:spcPts val="0"/>
                        </a:spcBef>
                        <a:spcAft>
                          <a:spcPts val="0"/>
                        </a:spcAft>
                        <a:buNone/>
                      </a:pPr>
                      <a:endParaRPr sz="1800"/>
                    </a:p>
                  </a:txBody>
                  <a:tcPr marL="91425" marR="91425" marT="91425" marB="91425" anchor="b">
                    <a:solidFill>
                      <a:srgbClr val="000000"/>
                    </a:solidFill>
                  </a:tcPr>
                </a:tc>
                <a:extLst>
                  <a:ext uri="{0D108BD9-81ED-4DB2-BD59-A6C34878D82A}">
                    <a16:rowId xmlns:a16="http://schemas.microsoft.com/office/drawing/2014/main" val="10010"/>
                  </a:ext>
                </a:extLst>
              </a:tr>
            </a:tbl>
          </a:graphicData>
        </a:graphic>
      </p:graphicFrame>
      <p:sp>
        <p:nvSpPr>
          <p:cNvPr id="704" name="Google Shape;704;p29"/>
          <p:cNvSpPr txBox="1"/>
          <p:nvPr/>
        </p:nvSpPr>
        <p:spPr>
          <a:xfrm>
            <a:off x="5188025" y="2820600"/>
            <a:ext cx="2514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3</a:t>
            </a:r>
            <a:endParaRPr sz="1700" b="1">
              <a:latin typeface="Barlow"/>
              <a:ea typeface="Barlow"/>
              <a:cs typeface="Barlow"/>
              <a:sym typeface="Barlow"/>
            </a:endParaRPr>
          </a:p>
        </p:txBody>
      </p:sp>
      <p:sp>
        <p:nvSpPr>
          <p:cNvPr id="705" name="Google Shape;705;p29"/>
          <p:cNvSpPr txBox="1"/>
          <p:nvPr/>
        </p:nvSpPr>
        <p:spPr>
          <a:xfrm>
            <a:off x="6510625" y="158300"/>
            <a:ext cx="2514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1</a:t>
            </a:r>
            <a:endParaRPr sz="1700" b="1">
              <a:latin typeface="Barlow"/>
              <a:ea typeface="Barlow"/>
              <a:cs typeface="Barlow"/>
              <a:sym typeface="Barlow"/>
            </a:endParaRPr>
          </a:p>
        </p:txBody>
      </p:sp>
      <p:sp>
        <p:nvSpPr>
          <p:cNvPr id="706" name="Google Shape;706;p29"/>
          <p:cNvSpPr txBox="1"/>
          <p:nvPr/>
        </p:nvSpPr>
        <p:spPr>
          <a:xfrm flipH="1">
            <a:off x="7833225" y="158300"/>
            <a:ext cx="3795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2</a:t>
            </a:r>
            <a:endParaRPr sz="1700" b="1">
              <a:latin typeface="Barlow"/>
              <a:ea typeface="Barlow"/>
              <a:cs typeface="Barlow"/>
              <a:sym typeface="Barlow"/>
            </a:endParaRPr>
          </a:p>
        </p:txBody>
      </p:sp>
      <p:sp>
        <p:nvSpPr>
          <p:cNvPr id="707" name="Google Shape;707;p29"/>
          <p:cNvSpPr txBox="1"/>
          <p:nvPr/>
        </p:nvSpPr>
        <p:spPr>
          <a:xfrm>
            <a:off x="2542825" y="6814050"/>
            <a:ext cx="3795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8</a:t>
            </a:r>
            <a:endParaRPr sz="1700" b="1">
              <a:latin typeface="Barlow"/>
              <a:ea typeface="Barlow"/>
              <a:cs typeface="Barlow"/>
              <a:sym typeface="Barlow"/>
            </a:endParaRPr>
          </a:p>
        </p:txBody>
      </p:sp>
      <p:sp>
        <p:nvSpPr>
          <p:cNvPr id="708" name="Google Shape;708;p29"/>
          <p:cNvSpPr txBox="1"/>
          <p:nvPr/>
        </p:nvSpPr>
        <p:spPr>
          <a:xfrm>
            <a:off x="7171925" y="2820600"/>
            <a:ext cx="3795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4</a:t>
            </a:r>
            <a:endParaRPr sz="1700" b="1">
              <a:latin typeface="Barlow"/>
              <a:ea typeface="Barlow"/>
              <a:cs typeface="Barlow"/>
              <a:sym typeface="Barlow"/>
            </a:endParaRPr>
          </a:p>
        </p:txBody>
      </p:sp>
      <p:sp>
        <p:nvSpPr>
          <p:cNvPr id="709" name="Google Shape;709;p29"/>
          <p:cNvSpPr txBox="1"/>
          <p:nvPr/>
        </p:nvSpPr>
        <p:spPr>
          <a:xfrm>
            <a:off x="3204125" y="5482900"/>
            <a:ext cx="379500" cy="2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7</a:t>
            </a:r>
            <a:endParaRPr sz="1700" b="1">
              <a:latin typeface="Barlow"/>
              <a:ea typeface="Barlow"/>
              <a:cs typeface="Barlow"/>
              <a:sym typeface="Barlow"/>
            </a:endParaRPr>
          </a:p>
        </p:txBody>
      </p:sp>
      <p:sp>
        <p:nvSpPr>
          <p:cNvPr id="710" name="Google Shape;710;p29"/>
          <p:cNvSpPr txBox="1"/>
          <p:nvPr/>
        </p:nvSpPr>
        <p:spPr>
          <a:xfrm>
            <a:off x="5188025" y="4151750"/>
            <a:ext cx="3795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6</a:t>
            </a:r>
            <a:endParaRPr sz="1700" b="1">
              <a:latin typeface="Barlow"/>
              <a:ea typeface="Barlow"/>
              <a:cs typeface="Barlow"/>
              <a:sym typeface="Barlow"/>
            </a:endParaRPr>
          </a:p>
        </p:txBody>
      </p:sp>
      <p:sp>
        <p:nvSpPr>
          <p:cNvPr id="711" name="Google Shape;711;p29"/>
          <p:cNvSpPr txBox="1"/>
          <p:nvPr/>
        </p:nvSpPr>
        <p:spPr>
          <a:xfrm>
            <a:off x="9155825" y="2820600"/>
            <a:ext cx="3795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Barlow"/>
                <a:ea typeface="Barlow"/>
                <a:cs typeface="Barlow"/>
                <a:sym typeface="Barlow"/>
              </a:rPr>
              <a:t>5</a:t>
            </a:r>
            <a:endParaRPr sz="1700" b="1">
              <a:latin typeface="Barlow"/>
              <a:ea typeface="Barlow"/>
              <a:cs typeface="Barlow"/>
              <a:sym typeface="Barlow"/>
            </a:endParaRPr>
          </a:p>
        </p:txBody>
      </p:sp>
      <p:sp>
        <p:nvSpPr>
          <p:cNvPr id="712" name="Google Shape;712;p29"/>
          <p:cNvSpPr txBox="1"/>
          <p:nvPr/>
        </p:nvSpPr>
        <p:spPr>
          <a:xfrm>
            <a:off x="214525" y="247525"/>
            <a:ext cx="1996800" cy="16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Barlow"/>
                <a:ea typeface="Barlow"/>
                <a:cs typeface="Barlow"/>
                <a:sym typeface="Barlow"/>
              </a:rPr>
              <a:t>Levers</a:t>
            </a:r>
            <a:endParaRPr sz="3000" b="1">
              <a:latin typeface="Barlow"/>
              <a:ea typeface="Barlow"/>
              <a:cs typeface="Barlow"/>
              <a:sym typeface="Barlow"/>
            </a:endParaRPr>
          </a:p>
          <a:p>
            <a:pPr marL="0" lvl="0" indent="0" algn="l" rtl="0">
              <a:spcBef>
                <a:spcPts val="0"/>
              </a:spcBef>
              <a:spcAft>
                <a:spcPts val="0"/>
              </a:spcAft>
              <a:buNone/>
            </a:pPr>
            <a:r>
              <a:rPr lang="en" sz="3000" b="1">
                <a:latin typeface="Barlow"/>
                <a:ea typeface="Barlow"/>
                <a:cs typeface="Barlow"/>
                <a:sym typeface="Barlow"/>
              </a:rPr>
              <a:t>Crossword </a:t>
            </a:r>
            <a:endParaRPr sz="3000" b="1">
              <a:latin typeface="Barlow"/>
              <a:ea typeface="Barlow"/>
              <a:cs typeface="Barlow"/>
              <a:sym typeface="Barlow"/>
            </a:endParaRPr>
          </a:p>
          <a:p>
            <a:pPr marL="0" lvl="0" indent="0" algn="l" rtl="0">
              <a:spcBef>
                <a:spcPts val="0"/>
              </a:spcBef>
              <a:spcAft>
                <a:spcPts val="0"/>
              </a:spcAft>
              <a:buNone/>
            </a:pPr>
            <a:r>
              <a:rPr lang="en" sz="3000" b="1">
                <a:latin typeface="Barlow"/>
                <a:ea typeface="Barlow"/>
                <a:cs typeface="Barlow"/>
                <a:sym typeface="Barlow"/>
              </a:rPr>
              <a:t>Puzzle</a:t>
            </a:r>
            <a:endParaRPr sz="3000" b="1">
              <a:latin typeface="Barlow"/>
              <a:ea typeface="Barlow"/>
              <a:cs typeface="Barlow"/>
              <a:sym typeface="Barlow"/>
            </a:endParaRPr>
          </a:p>
        </p:txBody>
      </p:sp>
      <p:sp>
        <p:nvSpPr>
          <p:cNvPr id="713" name="Google Shape;713;p29"/>
          <p:cNvSpPr txBox="1"/>
          <p:nvPr/>
        </p:nvSpPr>
        <p:spPr>
          <a:xfrm>
            <a:off x="313525" y="1930725"/>
            <a:ext cx="1897800" cy="35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i="1">
                <a:latin typeface="Barlow Light"/>
                <a:ea typeface="Barlow Light"/>
                <a:cs typeface="Barlow Light"/>
                <a:sym typeface="Barlow Light"/>
              </a:rPr>
              <a:t>Use the clues on the next slide to determine the vocabulary words used in this crossword puzzle. </a:t>
            </a:r>
            <a:endParaRPr sz="2200" i="1">
              <a:latin typeface="Barlow Light"/>
              <a:ea typeface="Barlow Light"/>
              <a:cs typeface="Barlow Light"/>
              <a:sym typeface="Barlow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0"/>
          <p:cNvSpPr txBox="1">
            <a:spLocks noGrp="1"/>
          </p:cNvSpPr>
          <p:nvPr>
            <p:ph type="ctrTitle"/>
          </p:nvPr>
        </p:nvSpPr>
        <p:spPr>
          <a:xfrm>
            <a:off x="342875" y="1125133"/>
            <a:ext cx="93726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Clues </a:t>
            </a:r>
            <a:endParaRPr/>
          </a:p>
        </p:txBody>
      </p:sp>
      <p:sp>
        <p:nvSpPr>
          <p:cNvPr id="719" name="Google Shape;719;p30"/>
          <p:cNvSpPr txBox="1"/>
          <p:nvPr/>
        </p:nvSpPr>
        <p:spPr>
          <a:xfrm>
            <a:off x="0" y="337475"/>
            <a:ext cx="10058400" cy="14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Barlow"/>
                <a:ea typeface="Barlow"/>
                <a:cs typeface="Barlow"/>
                <a:sym typeface="Barlow"/>
              </a:rPr>
              <a:t>Lever Crossword </a:t>
            </a:r>
            <a:endParaRPr sz="3600" b="1">
              <a:latin typeface="Barlow"/>
              <a:ea typeface="Barlow"/>
              <a:cs typeface="Barlow"/>
              <a:sym typeface="Barlow"/>
            </a:endParaRPr>
          </a:p>
          <a:p>
            <a:pPr marL="0" lvl="0" indent="0" algn="ctr" rtl="0">
              <a:spcBef>
                <a:spcPts val="0"/>
              </a:spcBef>
              <a:spcAft>
                <a:spcPts val="0"/>
              </a:spcAft>
              <a:buNone/>
            </a:pPr>
            <a:r>
              <a:rPr lang="en" sz="3600" b="1">
                <a:latin typeface="Barlow"/>
                <a:ea typeface="Barlow"/>
                <a:cs typeface="Barlow"/>
                <a:sym typeface="Barlow"/>
              </a:rPr>
              <a:t>Puzzle Clues</a:t>
            </a:r>
            <a:endParaRPr sz="3600" b="1">
              <a:latin typeface="Barlow"/>
              <a:ea typeface="Barlow"/>
              <a:cs typeface="Barlow"/>
              <a:sym typeface="Barlow"/>
            </a:endParaRPr>
          </a:p>
        </p:txBody>
      </p:sp>
      <p:graphicFrame>
        <p:nvGraphicFramePr>
          <p:cNvPr id="720" name="Google Shape;720;p30"/>
          <p:cNvGraphicFramePr/>
          <p:nvPr/>
        </p:nvGraphicFramePr>
        <p:xfrm>
          <a:off x="342900" y="1982525"/>
          <a:ext cx="9372600" cy="3505020"/>
        </p:xfrm>
        <a:graphic>
          <a:graphicData uri="http://schemas.openxmlformats.org/drawingml/2006/table">
            <a:tbl>
              <a:tblPr>
                <a:noFill/>
                <a:tableStyleId>{CFCD7AA6-0073-4F81-8C8D-53DC33CE6AEA}</a:tableStyleId>
              </a:tblPr>
              <a:tblGrid>
                <a:gridCol w="382850">
                  <a:extLst>
                    <a:ext uri="{9D8B030D-6E8A-4147-A177-3AD203B41FA5}">
                      <a16:colId xmlns:a16="http://schemas.microsoft.com/office/drawing/2014/main" val="20000"/>
                    </a:ext>
                  </a:extLst>
                </a:gridCol>
                <a:gridCol w="4303475">
                  <a:extLst>
                    <a:ext uri="{9D8B030D-6E8A-4147-A177-3AD203B41FA5}">
                      <a16:colId xmlns:a16="http://schemas.microsoft.com/office/drawing/2014/main" val="20001"/>
                    </a:ext>
                  </a:extLst>
                </a:gridCol>
                <a:gridCol w="403700">
                  <a:extLst>
                    <a:ext uri="{9D8B030D-6E8A-4147-A177-3AD203B41FA5}">
                      <a16:colId xmlns:a16="http://schemas.microsoft.com/office/drawing/2014/main" val="20002"/>
                    </a:ext>
                  </a:extLst>
                </a:gridCol>
                <a:gridCol w="428257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r>
                        <a:rPr lang="en" b="1"/>
                        <a:t>Across</a:t>
                      </a:r>
                      <a:endParaRPr b="1"/>
                    </a:p>
                  </a:txBody>
                  <a:tcPr marL="91425" marR="91425" marT="91425" marB="91425"/>
                </a:tc>
                <a:tc>
                  <a:txBody>
                    <a:bodyPr/>
                    <a:lstStyle/>
                    <a:p>
                      <a:pPr marL="0" lvl="0" indent="0" algn="l" rtl="0">
                        <a:spcBef>
                          <a:spcPts val="0"/>
                        </a:spcBef>
                        <a:spcAft>
                          <a:spcPts val="0"/>
                        </a:spcAft>
                        <a:buNone/>
                      </a:pPr>
                      <a:endParaRPr sz="1600" b="1"/>
                    </a:p>
                  </a:txBody>
                  <a:tcPr marL="91425" marR="91425" marT="91425" marB="91425"/>
                </a:tc>
                <a:tc>
                  <a:txBody>
                    <a:bodyPr/>
                    <a:lstStyle/>
                    <a:p>
                      <a:pPr marL="0" lvl="0" indent="0" algn="l" rtl="0">
                        <a:spcBef>
                          <a:spcPts val="0"/>
                        </a:spcBef>
                        <a:spcAft>
                          <a:spcPts val="0"/>
                        </a:spcAft>
                        <a:buNone/>
                      </a:pPr>
                      <a:r>
                        <a:rPr lang="en" b="1"/>
                        <a:t>Down</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600"/>
                        <a:t>1</a:t>
                      </a:r>
                      <a:endParaRPr sz="1600"/>
                    </a:p>
                  </a:txBody>
                  <a:tcPr marL="91425" marR="91425" marT="91425" marB="91425"/>
                </a:tc>
                <a:tc>
                  <a:txBody>
                    <a:bodyPr/>
                    <a:lstStyle/>
                    <a:p>
                      <a:pPr marL="0" lvl="0" indent="0" algn="l" rtl="0">
                        <a:spcBef>
                          <a:spcPts val="0"/>
                        </a:spcBef>
                        <a:spcAft>
                          <a:spcPts val="0"/>
                        </a:spcAft>
                        <a:buNone/>
                      </a:pPr>
                      <a:r>
                        <a:rPr lang="en"/>
                        <a:t>The three things that are part of every lever are: The Fulcrum, Force, and </a:t>
                      </a:r>
                      <a:r>
                        <a:rPr lang="en" u="sng"/>
                        <a:t>          .</a:t>
                      </a:r>
                      <a:r>
                        <a:rPr lang="en"/>
                        <a:t>                </a:t>
                      </a:r>
                      <a:endParaRPr sz="1600"/>
                    </a:p>
                  </a:txBody>
                  <a:tcPr marL="91425" marR="91425" marT="91425" marB="91425"/>
                </a:tc>
                <a:tc>
                  <a:txBody>
                    <a:bodyPr/>
                    <a:lstStyle/>
                    <a:p>
                      <a:pPr marL="0" lvl="0" indent="0" algn="l" rtl="0">
                        <a:spcBef>
                          <a:spcPts val="0"/>
                        </a:spcBef>
                        <a:spcAft>
                          <a:spcPts val="0"/>
                        </a:spcAft>
                        <a:buNone/>
                      </a:pPr>
                      <a:r>
                        <a:rPr lang="en" sz="1600"/>
                        <a:t>1</a:t>
                      </a:r>
                      <a:endParaRPr sz="1600"/>
                    </a:p>
                  </a:txBody>
                  <a:tcPr marL="91425" marR="91425" marT="91425" marB="91425"/>
                </a:tc>
                <a:tc>
                  <a:txBody>
                    <a:bodyPr/>
                    <a:lstStyle/>
                    <a:p>
                      <a:pPr marL="0" lvl="0" indent="0" algn="l" rtl="0">
                        <a:spcBef>
                          <a:spcPts val="0"/>
                        </a:spcBef>
                        <a:spcAft>
                          <a:spcPts val="0"/>
                        </a:spcAft>
                        <a:buNone/>
                      </a:pPr>
                      <a:r>
                        <a:rPr lang="en"/>
                        <a:t>A </a:t>
                      </a:r>
                      <a:r>
                        <a:rPr lang="en" u="sng"/>
                        <a:t>                 </a:t>
                      </a:r>
                      <a:r>
                        <a:rPr lang="en"/>
                        <a:t>is a simple machine that allows us to work with less force. </a:t>
                      </a:r>
                      <a:endParaRPr sz="16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600"/>
                        <a:t>3</a:t>
                      </a:r>
                      <a:endParaRPr sz="1600"/>
                    </a:p>
                  </a:txBody>
                  <a:tcPr marL="91425" marR="91425" marT="91425" marB="91425"/>
                </a:tc>
                <a:tc>
                  <a:txBody>
                    <a:bodyPr/>
                    <a:lstStyle/>
                    <a:p>
                      <a:pPr marL="0" lvl="0" indent="0" algn="l" rtl="0">
                        <a:spcBef>
                          <a:spcPts val="0"/>
                        </a:spcBef>
                        <a:spcAft>
                          <a:spcPts val="0"/>
                        </a:spcAft>
                        <a:buNone/>
                      </a:pPr>
                      <a:r>
                        <a:rPr lang="en"/>
                        <a:t>A teeter-totter is an example of which class lever?</a:t>
                      </a:r>
                      <a:endParaRPr sz="1600"/>
                    </a:p>
                  </a:txBody>
                  <a:tcPr marL="91425" marR="91425" marT="91425" marB="91425"/>
                </a:tc>
                <a:tc>
                  <a:txBody>
                    <a:bodyPr/>
                    <a:lstStyle/>
                    <a:p>
                      <a:pPr marL="0" lvl="0" indent="0" algn="l" rtl="0">
                        <a:spcBef>
                          <a:spcPts val="0"/>
                        </a:spcBef>
                        <a:spcAft>
                          <a:spcPts val="0"/>
                        </a:spcAft>
                        <a:buNone/>
                      </a:pPr>
                      <a:r>
                        <a:rPr lang="en" sz="1600"/>
                        <a:t>2</a:t>
                      </a:r>
                      <a:endParaRPr sz="1600"/>
                    </a:p>
                  </a:txBody>
                  <a:tcPr marL="91425" marR="91425" marT="91425" marB="91425"/>
                </a:tc>
                <a:tc>
                  <a:txBody>
                    <a:bodyPr/>
                    <a:lstStyle/>
                    <a:p>
                      <a:pPr marL="0" lvl="0" indent="0" algn="l" rtl="0">
                        <a:spcBef>
                          <a:spcPts val="0"/>
                        </a:spcBef>
                        <a:spcAft>
                          <a:spcPts val="0"/>
                        </a:spcAft>
                        <a:buNone/>
                      </a:pPr>
                      <a:r>
                        <a:rPr lang="en"/>
                        <a:t>I am an example of a third class lever, I grab things, and I am used for writing.</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600"/>
                        <a:t>6</a:t>
                      </a:r>
                      <a:endParaRPr sz="1600"/>
                    </a:p>
                  </a:txBody>
                  <a:tcPr marL="91425" marR="91425" marT="91425" marB="91425"/>
                </a:tc>
                <a:tc>
                  <a:txBody>
                    <a:bodyPr/>
                    <a:lstStyle/>
                    <a:p>
                      <a:pPr marL="0" lvl="0" indent="0" algn="l" rtl="0">
                        <a:spcBef>
                          <a:spcPts val="0"/>
                        </a:spcBef>
                        <a:spcAft>
                          <a:spcPts val="0"/>
                        </a:spcAft>
                        <a:buNone/>
                      </a:pPr>
                      <a:r>
                        <a:rPr lang="en"/>
                        <a:t>The</a:t>
                      </a:r>
                      <a:r>
                        <a:rPr lang="en" u="sng"/>
                        <a:t>            </a:t>
                      </a:r>
                      <a:r>
                        <a:rPr lang="en"/>
                        <a:t>is the pivot point that gives a lever its mechanical advantage. </a:t>
                      </a:r>
                      <a:endParaRPr sz="1600"/>
                    </a:p>
                  </a:txBody>
                  <a:tcPr marL="91425" marR="91425" marT="91425" marB="91425"/>
                </a:tc>
                <a:tc>
                  <a:txBody>
                    <a:bodyPr/>
                    <a:lstStyle/>
                    <a:p>
                      <a:pPr marL="0" lvl="0" indent="0" algn="l" rtl="0">
                        <a:spcBef>
                          <a:spcPts val="0"/>
                        </a:spcBef>
                        <a:spcAft>
                          <a:spcPts val="0"/>
                        </a:spcAft>
                        <a:buNone/>
                      </a:pPr>
                      <a:r>
                        <a:rPr lang="en" sz="1600"/>
                        <a:t>4</a:t>
                      </a:r>
                      <a:endParaRPr sz="1600"/>
                    </a:p>
                  </a:txBody>
                  <a:tcPr marL="91425" marR="91425" marT="91425" marB="91425"/>
                </a:tc>
                <a:tc>
                  <a:txBody>
                    <a:bodyPr/>
                    <a:lstStyle/>
                    <a:p>
                      <a:pPr marL="0" lvl="0" indent="0" algn="l" rtl="0">
                        <a:spcBef>
                          <a:spcPts val="0"/>
                        </a:spcBef>
                        <a:spcAft>
                          <a:spcPts val="0"/>
                        </a:spcAft>
                        <a:buNone/>
                      </a:pPr>
                      <a:r>
                        <a:rPr lang="en"/>
                        <a:t>A pancake flipper is an example of what class of lever? </a:t>
                      </a:r>
                      <a:endParaRPr sz="16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600"/>
                        <a:t>7</a:t>
                      </a:r>
                      <a:endParaRPr sz="1600"/>
                    </a:p>
                  </a:txBody>
                  <a:tcPr marL="91425" marR="91425" marT="91425" marB="91425"/>
                </a:tc>
                <a:tc>
                  <a:txBody>
                    <a:bodyPr/>
                    <a:lstStyle/>
                    <a:p>
                      <a:pPr marL="0" lvl="0" indent="0" algn="l" rtl="0">
                        <a:spcBef>
                          <a:spcPts val="0"/>
                        </a:spcBef>
                        <a:spcAft>
                          <a:spcPts val="0"/>
                        </a:spcAft>
                        <a:buNone/>
                      </a:pPr>
                      <a:r>
                        <a:rPr lang="en"/>
                        <a:t>What class of lever has its fulcrum on the end, its force in the middle, and its load on the opposite end? </a:t>
                      </a:r>
                      <a:endParaRPr sz="1600"/>
                    </a:p>
                  </a:txBody>
                  <a:tcPr marL="91425" marR="91425" marT="91425" marB="91425"/>
                </a:tc>
                <a:tc>
                  <a:txBody>
                    <a:bodyPr/>
                    <a:lstStyle/>
                    <a:p>
                      <a:pPr marL="0" lvl="0" indent="0" algn="l" rtl="0">
                        <a:spcBef>
                          <a:spcPts val="0"/>
                        </a:spcBef>
                        <a:spcAft>
                          <a:spcPts val="0"/>
                        </a:spcAft>
                        <a:buNone/>
                      </a:pPr>
                      <a:r>
                        <a:rPr lang="en" sz="1600"/>
                        <a:t>5</a:t>
                      </a:r>
                      <a:endParaRPr sz="1600"/>
                    </a:p>
                  </a:txBody>
                  <a:tcPr marL="91425" marR="91425" marT="91425" marB="91425"/>
                </a:tc>
                <a:tc>
                  <a:txBody>
                    <a:bodyPr/>
                    <a:lstStyle/>
                    <a:p>
                      <a:pPr marL="0" lvl="0" indent="0" algn="l" rtl="0">
                        <a:spcBef>
                          <a:spcPts val="0"/>
                        </a:spcBef>
                        <a:spcAft>
                          <a:spcPts val="0"/>
                        </a:spcAft>
                        <a:buNone/>
                      </a:pPr>
                      <a:r>
                        <a:rPr lang="en"/>
                        <a:t>A lever is an example of a  </a:t>
                      </a:r>
                      <a:r>
                        <a:rPr lang="en" u="sng"/>
                        <a:t>                </a:t>
                      </a:r>
                      <a:r>
                        <a:rPr lang="en"/>
                        <a:t>Machine. </a:t>
                      </a:r>
                      <a:endParaRPr sz="160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600"/>
                        <a:t>8</a:t>
                      </a:r>
                      <a:endParaRPr sz="1600"/>
                    </a:p>
                  </a:txBody>
                  <a:tcPr marL="91425" marR="91425" marT="91425" marB="91425"/>
                </a:tc>
                <a:tc>
                  <a:txBody>
                    <a:bodyPr/>
                    <a:lstStyle/>
                    <a:p>
                      <a:pPr marL="0" lvl="0" indent="0" algn="l" rtl="0">
                        <a:spcBef>
                          <a:spcPts val="0"/>
                        </a:spcBef>
                        <a:spcAft>
                          <a:spcPts val="0"/>
                        </a:spcAft>
                        <a:buNone/>
                      </a:pPr>
                      <a:r>
                        <a:rPr lang="en"/>
                        <a:t>Levers are separated into </a:t>
                      </a:r>
                      <a:r>
                        <a:rPr lang="en" u="sng"/>
                        <a:t>                      </a:t>
                      </a:r>
                      <a:r>
                        <a:rPr lang="en"/>
                        <a:t>. </a:t>
                      </a:r>
                      <a:endParaRPr sz="1600"/>
                    </a:p>
                  </a:txBody>
                  <a:tcPr marL="91425" marR="91425" marT="91425" marB="91425"/>
                </a:tc>
                <a:tc>
                  <a:txBody>
                    <a:bodyPr/>
                    <a:lstStyle/>
                    <a:p>
                      <a:pPr marL="0" lvl="0" indent="0" algn="l" rtl="0">
                        <a:spcBef>
                          <a:spcPts val="0"/>
                        </a:spcBef>
                        <a:spcAft>
                          <a:spcPts val="0"/>
                        </a:spcAft>
                        <a:buNone/>
                      </a:pPr>
                      <a:r>
                        <a:rPr lang="en" sz="1600"/>
                        <a:t>6</a:t>
                      </a:r>
                      <a:endParaRPr sz="1600"/>
                    </a:p>
                  </a:txBody>
                  <a:tcPr marL="91425" marR="91425" marT="91425" marB="91425"/>
                </a:tc>
                <a:tc>
                  <a:txBody>
                    <a:bodyPr/>
                    <a:lstStyle/>
                    <a:p>
                      <a:pPr marL="0" lvl="0" indent="0" algn="l" rtl="0">
                        <a:spcBef>
                          <a:spcPts val="0"/>
                        </a:spcBef>
                        <a:spcAft>
                          <a:spcPts val="0"/>
                        </a:spcAft>
                        <a:buNone/>
                      </a:pPr>
                      <a:r>
                        <a:rPr lang="en"/>
                        <a:t> </a:t>
                      </a:r>
                      <a:r>
                        <a:rPr lang="en" u="sng"/>
                        <a:t>                       </a:t>
                      </a:r>
                      <a:r>
                        <a:rPr lang="en"/>
                        <a:t>is required to lift the load. </a:t>
                      </a:r>
                      <a:endParaRPr sz="16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31"/>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Draw and Label Each type of Lever:</a:t>
            </a:r>
            <a:endParaRPr/>
          </a:p>
        </p:txBody>
      </p:sp>
      <p:sp>
        <p:nvSpPr>
          <p:cNvPr id="726" name="Google Shape;726;p31"/>
          <p:cNvSpPr txBox="1">
            <a:spLocks noGrp="1"/>
          </p:cNvSpPr>
          <p:nvPr>
            <p:ph type="body" idx="1"/>
          </p:nvPr>
        </p:nvSpPr>
        <p:spPr>
          <a:xfrm>
            <a:off x="1282462" y="2417324"/>
            <a:ext cx="2482800" cy="43674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b="1" u="sng">
                <a:latin typeface="Barlow"/>
                <a:ea typeface="Barlow"/>
                <a:cs typeface="Barlow"/>
                <a:sym typeface="Barlow"/>
              </a:rPr>
              <a:t>First Class Lever </a:t>
            </a:r>
            <a:endParaRPr b="1" u="sng">
              <a:latin typeface="Barlow"/>
              <a:ea typeface="Barlow"/>
              <a:cs typeface="Barlow"/>
              <a:sym typeface="Barlow"/>
            </a:endParaRPr>
          </a:p>
        </p:txBody>
      </p:sp>
      <p:sp>
        <p:nvSpPr>
          <p:cNvPr id="727" name="Google Shape;727;p31"/>
          <p:cNvSpPr txBox="1">
            <a:spLocks noGrp="1"/>
          </p:cNvSpPr>
          <p:nvPr>
            <p:ph type="body" idx="2"/>
          </p:nvPr>
        </p:nvSpPr>
        <p:spPr>
          <a:xfrm>
            <a:off x="4077082" y="2417324"/>
            <a:ext cx="2482800" cy="43674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b="1" u="sng">
                <a:latin typeface="Barlow"/>
                <a:ea typeface="Barlow"/>
                <a:cs typeface="Barlow"/>
                <a:sym typeface="Barlow"/>
              </a:rPr>
              <a:t>Second Class Lever</a:t>
            </a:r>
            <a:endParaRPr b="1" u="sng">
              <a:latin typeface="Barlow"/>
              <a:ea typeface="Barlow"/>
              <a:cs typeface="Barlow"/>
              <a:sym typeface="Barlow"/>
            </a:endParaRPr>
          </a:p>
        </p:txBody>
      </p:sp>
      <p:sp>
        <p:nvSpPr>
          <p:cNvPr id="728" name="Google Shape;728;p31"/>
          <p:cNvSpPr txBox="1">
            <a:spLocks noGrp="1"/>
          </p:cNvSpPr>
          <p:nvPr>
            <p:ph type="body" idx="3"/>
          </p:nvPr>
        </p:nvSpPr>
        <p:spPr>
          <a:xfrm>
            <a:off x="7135351" y="2417324"/>
            <a:ext cx="2482800" cy="43674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b="1" u="sng">
                <a:latin typeface="Barlow"/>
                <a:ea typeface="Barlow"/>
                <a:cs typeface="Barlow"/>
                <a:sym typeface="Barlow"/>
              </a:rPr>
              <a:t>Third Class Lever</a:t>
            </a:r>
            <a:endParaRPr b="1" u="sng">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2"/>
          <p:cNvSpPr txBox="1">
            <a:spLocks noGrp="1"/>
          </p:cNvSpPr>
          <p:nvPr>
            <p:ph type="ctrTitle"/>
          </p:nvPr>
        </p:nvSpPr>
        <p:spPr>
          <a:xfrm>
            <a:off x="663775" y="2760625"/>
            <a:ext cx="6046800" cy="919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Trebuchet vs. Catapult</a:t>
            </a:r>
            <a:endParaRPr/>
          </a:p>
        </p:txBody>
      </p:sp>
      <p:sp>
        <p:nvSpPr>
          <p:cNvPr id="734" name="Google Shape;734;p32"/>
          <p:cNvSpPr txBox="1">
            <a:spLocks noGrp="1"/>
          </p:cNvSpPr>
          <p:nvPr>
            <p:ph type="subTitle" idx="1"/>
          </p:nvPr>
        </p:nvSpPr>
        <p:spPr>
          <a:xfrm>
            <a:off x="663775" y="3783547"/>
            <a:ext cx="6046800" cy="1476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Which lever, the trebuchet or the catapult, is most effective? </a:t>
            </a:r>
            <a:endParaRPr/>
          </a:p>
        </p:txBody>
      </p:sp>
      <p:sp>
        <p:nvSpPr>
          <p:cNvPr id="735" name="Google Shape;735;p32">
            <a:hlinkClick r:id="rId3" action="ppaction://hlinksldjump"/>
          </p:cNvPr>
          <p:cNvSpPr/>
          <p:nvPr/>
        </p:nvSpPr>
        <p:spPr>
          <a:xfrm>
            <a:off x="148525" y="6254225"/>
            <a:ext cx="2062800" cy="1410600"/>
          </a:xfrm>
          <a:prstGeom prst="leftArrow">
            <a:avLst>
              <a:gd name="adj1" fmla="val 50000"/>
              <a:gd name="adj2" fmla="val 50000"/>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u="sng">
                <a:solidFill>
                  <a:schemeClr val="hlink"/>
                </a:solidFill>
                <a:latin typeface="Barlow"/>
                <a:ea typeface="Barlow"/>
                <a:cs typeface="Barlow"/>
                <a:sym typeface="Barlow"/>
                <a:hlinkClick r:id="rId3" action="ppaction://hlinksldjump"/>
              </a:rPr>
              <a:t>Back to student choices</a:t>
            </a:r>
            <a:endParaRPr sz="1700" b="1">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5"/>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900"/>
              <a:t>QUESTION &amp; CHALLENGE:</a:t>
            </a:r>
            <a:endParaRPr sz="3900"/>
          </a:p>
        </p:txBody>
      </p:sp>
      <p:sp>
        <p:nvSpPr>
          <p:cNvPr id="526" name="Google Shape;526;p15"/>
          <p:cNvSpPr txBox="1">
            <a:spLocks noGrp="1"/>
          </p:cNvSpPr>
          <p:nvPr>
            <p:ph type="body" idx="1"/>
          </p:nvPr>
        </p:nvSpPr>
        <p:spPr>
          <a:xfrm>
            <a:off x="996875" y="2036325"/>
            <a:ext cx="3792000" cy="10812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2200" b="1">
                <a:solidFill>
                  <a:srgbClr val="000000"/>
                </a:solidFill>
                <a:latin typeface="Barlow"/>
                <a:ea typeface="Barlow"/>
                <a:cs typeface="Barlow"/>
                <a:sym typeface="Barlow"/>
              </a:rPr>
              <a:t>How likely is it that a simple lever can move a small object over a meter away? </a:t>
            </a:r>
            <a:endParaRPr b="1">
              <a:latin typeface="Barlow"/>
              <a:ea typeface="Barlow"/>
              <a:cs typeface="Barlow"/>
              <a:sym typeface="Barlow"/>
            </a:endParaRPr>
          </a:p>
        </p:txBody>
      </p:sp>
      <p:sp>
        <p:nvSpPr>
          <p:cNvPr id="527" name="Google Shape;527;p15"/>
          <p:cNvSpPr txBox="1">
            <a:spLocks noGrp="1"/>
          </p:cNvSpPr>
          <p:nvPr>
            <p:ph type="title"/>
          </p:nvPr>
        </p:nvSpPr>
        <p:spPr>
          <a:xfrm>
            <a:off x="554145" y="3754257"/>
            <a:ext cx="9372600" cy="865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CHALLENGE</a:t>
            </a:r>
            <a:endParaRPr/>
          </a:p>
        </p:txBody>
      </p:sp>
      <p:sp>
        <p:nvSpPr>
          <p:cNvPr id="528" name="Google Shape;528;p15"/>
          <p:cNvSpPr txBox="1">
            <a:spLocks noGrp="1"/>
          </p:cNvSpPr>
          <p:nvPr>
            <p:ph type="body" idx="2"/>
          </p:nvPr>
        </p:nvSpPr>
        <p:spPr>
          <a:xfrm>
            <a:off x="5269525" y="2036325"/>
            <a:ext cx="3792000" cy="10812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b="1">
                <a:latin typeface="Barlow"/>
                <a:ea typeface="Barlow"/>
                <a:cs typeface="Barlow"/>
                <a:sym typeface="Barlow"/>
              </a:rPr>
              <a:t>Create a lever to move an small object 1 meter!</a:t>
            </a:r>
            <a:endParaRPr b="1">
              <a:latin typeface="Barlow"/>
              <a:ea typeface="Barlow"/>
              <a:cs typeface="Barlow"/>
              <a:sym typeface="Barlow"/>
            </a:endParaRPr>
          </a:p>
          <a:p>
            <a:pPr marL="0" lvl="0" indent="0" algn="l" rtl="0">
              <a:spcBef>
                <a:spcPts val="700"/>
              </a:spcBef>
              <a:spcAft>
                <a:spcPts val="0"/>
              </a:spcAft>
              <a:buNone/>
            </a:pPr>
            <a:endParaRPr b="1">
              <a:latin typeface="Barlow"/>
              <a:ea typeface="Barlow"/>
              <a:cs typeface="Barlow"/>
              <a:sym typeface="Barlow"/>
            </a:endParaRPr>
          </a:p>
        </p:txBody>
      </p:sp>
      <p:pic>
        <p:nvPicPr>
          <p:cNvPr id="529" name="Google Shape;529;p15"/>
          <p:cNvPicPr preferRelativeResize="0"/>
          <p:nvPr/>
        </p:nvPicPr>
        <p:blipFill rotWithShape="1">
          <a:blip r:embed="rId3">
            <a:alphaModFix/>
          </a:blip>
          <a:srcRect t="9812" b="44227"/>
          <a:stretch/>
        </p:blipFill>
        <p:spPr>
          <a:xfrm>
            <a:off x="1146853" y="4619750"/>
            <a:ext cx="7764694" cy="2836699"/>
          </a:xfrm>
          <a:prstGeom prst="rect">
            <a:avLst/>
          </a:prstGeom>
          <a:noFill/>
          <a:ln>
            <a:noFill/>
          </a:ln>
        </p:spPr>
      </p:pic>
      <p:sp>
        <p:nvSpPr>
          <p:cNvPr id="530" name="Google Shape;530;p15"/>
          <p:cNvSpPr txBox="1"/>
          <p:nvPr/>
        </p:nvSpPr>
        <p:spPr>
          <a:xfrm>
            <a:off x="1339575" y="3560825"/>
            <a:ext cx="7508400" cy="98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Barlow Light"/>
                <a:ea typeface="Barlow Light"/>
                <a:cs typeface="Barlow Light"/>
                <a:sym typeface="Barlow Light"/>
              </a:rPr>
              <a:t>Place an arrow to indicate your initial thinking. </a:t>
            </a:r>
            <a:endParaRPr sz="2200">
              <a:latin typeface="Barlow Light"/>
              <a:ea typeface="Barlow Light"/>
              <a:cs typeface="Barlow Light"/>
              <a:sym typeface="Barlow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3"/>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a:t>History of the Trebuchet:</a:t>
            </a:r>
            <a:endParaRPr/>
          </a:p>
          <a:p>
            <a:pPr marL="0" lvl="0" indent="0" algn="l" rtl="0">
              <a:spcBef>
                <a:spcPts val="0"/>
              </a:spcBef>
              <a:spcAft>
                <a:spcPts val="0"/>
              </a:spcAft>
              <a:buNone/>
            </a:pPr>
            <a:endParaRPr/>
          </a:p>
        </p:txBody>
      </p:sp>
      <p:sp>
        <p:nvSpPr>
          <p:cNvPr id="741" name="Google Shape;741;p33"/>
          <p:cNvSpPr txBox="1">
            <a:spLocks noGrp="1"/>
          </p:cNvSpPr>
          <p:nvPr>
            <p:ph type="body" idx="1"/>
          </p:nvPr>
        </p:nvSpPr>
        <p:spPr>
          <a:xfrm>
            <a:off x="1371303" y="2037674"/>
            <a:ext cx="7315800" cy="43611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sz="1400">
                <a:solidFill>
                  <a:srgbClr val="000000"/>
                </a:solidFill>
                <a:latin typeface="Calibri"/>
                <a:ea typeface="Calibri"/>
                <a:cs typeface="Calibri"/>
                <a:sym typeface="Calibri"/>
              </a:rPr>
              <a:t>Perhaps the most famous use of a lever in military history is arguably the </a:t>
            </a:r>
            <a:r>
              <a:rPr lang="en" sz="1400" b="1">
                <a:solidFill>
                  <a:srgbClr val="000000"/>
                </a:solidFill>
                <a:latin typeface="Calibri"/>
                <a:ea typeface="Calibri"/>
                <a:cs typeface="Calibri"/>
                <a:sym typeface="Calibri"/>
              </a:rPr>
              <a:t>trebuchet</a:t>
            </a:r>
            <a:r>
              <a:rPr lang="en" sz="1400">
                <a:solidFill>
                  <a:srgbClr val="000000"/>
                </a:solidFill>
                <a:latin typeface="Calibri"/>
                <a:ea typeface="Calibri"/>
                <a:cs typeface="Calibri"/>
                <a:sym typeface="Calibri"/>
              </a:rPr>
              <a:t>. The trebuchet first appeared in China over 2000 years ago, it slowly moved its way west and became an essential part of an army for defence and offence. Its ability to throw objects more accurately and to greater distances made it an ideal siege engine well into the 1300s.</a:t>
            </a:r>
            <a:endParaRPr>
              <a:solidFill>
                <a:srgbClr val="000000"/>
              </a:solidFill>
            </a:endParaRPr>
          </a:p>
        </p:txBody>
      </p:sp>
      <p:sp>
        <p:nvSpPr>
          <p:cNvPr id="742" name="Google Shape;742;p33"/>
          <p:cNvSpPr/>
          <p:nvPr/>
        </p:nvSpPr>
        <p:spPr>
          <a:xfrm>
            <a:off x="5333525" y="3772625"/>
            <a:ext cx="3818400" cy="2788800"/>
          </a:xfrm>
          <a:prstGeom prst="star24">
            <a:avLst>
              <a:gd name="adj" fmla="val 375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Barlow"/>
                <a:ea typeface="Barlow"/>
                <a:cs typeface="Barlow"/>
                <a:sym typeface="Barlow"/>
              </a:rPr>
              <a:t>Find videos that demonstrate how a trebuchet works!</a:t>
            </a:r>
            <a:endParaRPr sz="2000" b="1">
              <a:latin typeface="Barlow"/>
              <a:ea typeface="Barlow"/>
              <a:cs typeface="Barlow"/>
              <a:sym typeface="Barlow"/>
            </a:endParaRPr>
          </a:p>
        </p:txBody>
      </p:sp>
      <p:pic>
        <p:nvPicPr>
          <p:cNvPr id="743" name="Google Shape;743;p33"/>
          <p:cNvPicPr preferRelativeResize="0"/>
          <p:nvPr/>
        </p:nvPicPr>
        <p:blipFill>
          <a:blip r:embed="rId3">
            <a:alphaModFix/>
          </a:blip>
          <a:stretch>
            <a:fillRect/>
          </a:stretch>
        </p:blipFill>
        <p:spPr>
          <a:xfrm>
            <a:off x="1371300" y="3987250"/>
            <a:ext cx="2435400" cy="3394950"/>
          </a:xfrm>
          <a:prstGeom prst="rect">
            <a:avLst/>
          </a:prstGeom>
          <a:noFill/>
          <a:ln>
            <a:noFill/>
          </a:ln>
        </p:spPr>
      </p:pic>
      <p:sp>
        <p:nvSpPr>
          <p:cNvPr id="744" name="Google Shape;744;p33"/>
          <p:cNvSpPr txBox="1"/>
          <p:nvPr/>
        </p:nvSpPr>
        <p:spPr>
          <a:xfrm>
            <a:off x="1309200" y="7382200"/>
            <a:ext cx="39123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Barlow Light"/>
                <a:ea typeface="Barlow Light"/>
                <a:cs typeface="Barlow Light"/>
                <a:sym typeface="Barlow Light"/>
              </a:rPr>
              <a:t>image : https://pixabay.com/photos/trebuchet-catapult-medieval-weapon-890637/</a:t>
            </a:r>
            <a:endParaRPr sz="800">
              <a:latin typeface="Barlow Light"/>
              <a:ea typeface="Barlow Light"/>
              <a:cs typeface="Barlow Light"/>
              <a:sym typeface="Barlow Light"/>
            </a:endParaRPr>
          </a:p>
        </p:txBody>
      </p:sp>
      <p:sp>
        <p:nvSpPr>
          <p:cNvPr id="745" name="Google Shape;745;p33"/>
          <p:cNvSpPr txBox="1"/>
          <p:nvPr/>
        </p:nvSpPr>
        <p:spPr>
          <a:xfrm>
            <a:off x="4075975" y="3987250"/>
            <a:ext cx="1650300" cy="11676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Can you find the:</a:t>
            </a:r>
            <a:endParaRPr b="1">
              <a:latin typeface="Barlow"/>
              <a:ea typeface="Barlow"/>
              <a:cs typeface="Barlow"/>
              <a:sym typeface="Barlow"/>
            </a:endParaRPr>
          </a:p>
          <a:p>
            <a:pPr marL="457200" lvl="0" indent="-317500" algn="l" rtl="0">
              <a:spcBef>
                <a:spcPts val="0"/>
              </a:spcBef>
              <a:spcAft>
                <a:spcPts val="0"/>
              </a:spcAft>
              <a:buSzPts val="1400"/>
              <a:buFont typeface="Barlow"/>
              <a:buChar char="●"/>
            </a:pPr>
            <a:r>
              <a:rPr lang="en" b="1">
                <a:latin typeface="Barlow"/>
                <a:ea typeface="Barlow"/>
                <a:cs typeface="Barlow"/>
                <a:sym typeface="Barlow"/>
              </a:rPr>
              <a:t>Force</a:t>
            </a:r>
            <a:endParaRPr b="1">
              <a:latin typeface="Barlow"/>
              <a:ea typeface="Barlow"/>
              <a:cs typeface="Barlow"/>
              <a:sym typeface="Barlow"/>
            </a:endParaRPr>
          </a:p>
          <a:p>
            <a:pPr marL="457200" lvl="0" indent="-317500" algn="l" rtl="0">
              <a:spcBef>
                <a:spcPts val="0"/>
              </a:spcBef>
              <a:spcAft>
                <a:spcPts val="0"/>
              </a:spcAft>
              <a:buSzPts val="1400"/>
              <a:buFont typeface="Barlow"/>
              <a:buChar char="●"/>
            </a:pPr>
            <a:r>
              <a:rPr lang="en" b="1">
                <a:latin typeface="Barlow"/>
                <a:ea typeface="Barlow"/>
                <a:cs typeface="Barlow"/>
                <a:sym typeface="Barlow"/>
              </a:rPr>
              <a:t>Load</a:t>
            </a:r>
            <a:endParaRPr b="1">
              <a:latin typeface="Barlow"/>
              <a:ea typeface="Barlow"/>
              <a:cs typeface="Barlow"/>
              <a:sym typeface="Barlow"/>
            </a:endParaRPr>
          </a:p>
          <a:p>
            <a:pPr marL="457200" lvl="0" indent="-317500" algn="l" rtl="0">
              <a:spcBef>
                <a:spcPts val="0"/>
              </a:spcBef>
              <a:spcAft>
                <a:spcPts val="0"/>
              </a:spcAft>
              <a:buSzPts val="1400"/>
              <a:buFont typeface="Barlow"/>
              <a:buChar char="●"/>
            </a:pPr>
            <a:r>
              <a:rPr lang="en" b="1">
                <a:latin typeface="Barlow"/>
                <a:ea typeface="Barlow"/>
                <a:cs typeface="Barlow"/>
                <a:sym typeface="Barlow"/>
              </a:rPr>
              <a:t>Fulcrum </a:t>
            </a:r>
            <a:endParaRPr b="1">
              <a:latin typeface="Barlow"/>
              <a:ea typeface="Barlow"/>
              <a:cs typeface="Barlow"/>
              <a:sym typeface="Barlow"/>
            </a:endParaRPr>
          </a:p>
        </p:txBody>
      </p:sp>
      <p:sp>
        <p:nvSpPr>
          <p:cNvPr id="746" name="Google Shape;746;p33"/>
          <p:cNvSpPr txBox="1"/>
          <p:nvPr/>
        </p:nvSpPr>
        <p:spPr>
          <a:xfrm>
            <a:off x="4971925" y="5616298"/>
            <a:ext cx="1650300" cy="9879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Barlow"/>
                <a:ea typeface="Barlow"/>
                <a:cs typeface="Barlow"/>
                <a:sym typeface="Barlow"/>
              </a:rPr>
              <a:t>What Class of lever is the Trebuchet?</a:t>
            </a:r>
            <a:endParaRPr b="1">
              <a:latin typeface="Barlow"/>
              <a:ea typeface="Barlow"/>
              <a:cs typeface="Barlow"/>
              <a:sym typeface="Barlow"/>
            </a:endParaRPr>
          </a:p>
        </p:txBody>
      </p:sp>
      <p:sp>
        <p:nvSpPr>
          <p:cNvPr id="747" name="Google Shape;747;p33">
            <a:hlinkClick r:id="rId4"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34"/>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History of the Catapult</a:t>
            </a:r>
            <a:endParaRPr/>
          </a:p>
        </p:txBody>
      </p:sp>
      <p:sp>
        <p:nvSpPr>
          <p:cNvPr id="753" name="Google Shape;753;p34"/>
          <p:cNvSpPr txBox="1">
            <a:spLocks noGrp="1"/>
          </p:cNvSpPr>
          <p:nvPr>
            <p:ph type="body" idx="1"/>
          </p:nvPr>
        </p:nvSpPr>
        <p:spPr>
          <a:xfrm>
            <a:off x="1319753" y="2417324"/>
            <a:ext cx="7315800" cy="43611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sz="1400">
                <a:solidFill>
                  <a:srgbClr val="202124"/>
                </a:solidFill>
                <a:highlight>
                  <a:srgbClr val="FFFFFF"/>
                </a:highlight>
                <a:latin typeface="Arial"/>
                <a:ea typeface="Arial"/>
                <a:cs typeface="Arial"/>
                <a:sym typeface="Arial"/>
              </a:rPr>
              <a:t>The </a:t>
            </a:r>
            <a:r>
              <a:rPr lang="en" sz="1400" b="1">
                <a:solidFill>
                  <a:srgbClr val="202124"/>
                </a:solidFill>
                <a:highlight>
                  <a:srgbClr val="FFFFFF"/>
                </a:highlight>
                <a:latin typeface="Arial"/>
                <a:ea typeface="Arial"/>
                <a:cs typeface="Arial"/>
                <a:sym typeface="Arial"/>
              </a:rPr>
              <a:t>catapult</a:t>
            </a:r>
            <a:r>
              <a:rPr lang="en" sz="1400">
                <a:solidFill>
                  <a:srgbClr val="202124"/>
                </a:solidFill>
                <a:highlight>
                  <a:srgbClr val="FFFFFF"/>
                </a:highlight>
                <a:latin typeface="Arial"/>
                <a:ea typeface="Arial"/>
                <a:cs typeface="Arial"/>
                <a:sym typeface="Arial"/>
              </a:rPr>
              <a:t> was invented around 400 BC in Greece. The first catapults looked like giant crossbows and where called Gastraphete. Catapults possessed incredible destructive power toppling walls and buildings with a single projectile. Catapults were used in siege warfare across Europe until the invention of the gunpowder cannon in the 14th century. </a:t>
            </a:r>
            <a:endParaRPr sz="3200"/>
          </a:p>
        </p:txBody>
      </p:sp>
      <p:pic>
        <p:nvPicPr>
          <p:cNvPr id="754" name="Google Shape;754;p34"/>
          <p:cNvPicPr preferRelativeResize="0"/>
          <p:nvPr/>
        </p:nvPicPr>
        <p:blipFill>
          <a:blip r:embed="rId3">
            <a:alphaModFix/>
          </a:blip>
          <a:stretch>
            <a:fillRect/>
          </a:stretch>
        </p:blipFill>
        <p:spPr>
          <a:xfrm>
            <a:off x="1170638" y="3618322"/>
            <a:ext cx="4797226" cy="3185650"/>
          </a:xfrm>
          <a:prstGeom prst="rect">
            <a:avLst/>
          </a:prstGeom>
          <a:noFill/>
          <a:ln>
            <a:noFill/>
          </a:ln>
        </p:spPr>
      </p:pic>
      <p:sp>
        <p:nvSpPr>
          <p:cNvPr id="755" name="Google Shape;755;p34"/>
          <p:cNvSpPr txBox="1"/>
          <p:nvPr/>
        </p:nvSpPr>
        <p:spPr>
          <a:xfrm>
            <a:off x="1170600" y="7266300"/>
            <a:ext cx="4797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Barlow Light"/>
                <a:ea typeface="Barlow Light"/>
                <a:cs typeface="Barlow Light"/>
                <a:sym typeface="Barlow Light"/>
              </a:rPr>
              <a:t>Image:https://pixabay.com/photos/png-catapult-weapon-medieval-2687075/</a:t>
            </a:r>
            <a:endParaRPr sz="800">
              <a:latin typeface="Barlow Light"/>
              <a:ea typeface="Barlow Light"/>
              <a:cs typeface="Barlow Light"/>
              <a:sym typeface="Barlow Light"/>
            </a:endParaRPr>
          </a:p>
        </p:txBody>
      </p:sp>
      <p:sp>
        <p:nvSpPr>
          <p:cNvPr id="756" name="Google Shape;756;p34"/>
          <p:cNvSpPr/>
          <p:nvPr/>
        </p:nvSpPr>
        <p:spPr>
          <a:xfrm>
            <a:off x="5790725" y="4077425"/>
            <a:ext cx="3818400" cy="2788800"/>
          </a:xfrm>
          <a:prstGeom prst="star24">
            <a:avLst>
              <a:gd name="adj" fmla="val 375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Barlow"/>
                <a:ea typeface="Barlow"/>
                <a:cs typeface="Barlow"/>
                <a:sym typeface="Barlow"/>
              </a:rPr>
              <a:t>Find videos that demonstrate how a catapult works!</a:t>
            </a:r>
            <a:endParaRPr sz="2000" b="1">
              <a:latin typeface="Barlow"/>
              <a:ea typeface="Barlow"/>
              <a:cs typeface="Barlow"/>
              <a:sym typeface="Barlow"/>
            </a:endParaRPr>
          </a:p>
        </p:txBody>
      </p:sp>
      <p:sp>
        <p:nvSpPr>
          <p:cNvPr id="757" name="Google Shape;757;p34"/>
          <p:cNvSpPr txBox="1"/>
          <p:nvPr/>
        </p:nvSpPr>
        <p:spPr>
          <a:xfrm>
            <a:off x="5429125" y="5921098"/>
            <a:ext cx="1650300" cy="9879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Barlow"/>
                <a:ea typeface="Barlow"/>
                <a:cs typeface="Barlow"/>
                <a:sym typeface="Barlow"/>
              </a:rPr>
              <a:t>What Class of lever is the Catapult?</a:t>
            </a:r>
            <a:endParaRPr b="1">
              <a:latin typeface="Barlow"/>
              <a:ea typeface="Barlow"/>
              <a:cs typeface="Barlow"/>
              <a:sym typeface="Barlow"/>
            </a:endParaRPr>
          </a:p>
        </p:txBody>
      </p:sp>
      <p:sp>
        <p:nvSpPr>
          <p:cNvPr id="758" name="Google Shape;758;p34"/>
          <p:cNvSpPr txBox="1"/>
          <p:nvPr/>
        </p:nvSpPr>
        <p:spPr>
          <a:xfrm>
            <a:off x="5198100" y="3618313"/>
            <a:ext cx="1650300" cy="11676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Can you find the:</a:t>
            </a:r>
            <a:endParaRPr b="1">
              <a:latin typeface="Barlow"/>
              <a:ea typeface="Barlow"/>
              <a:cs typeface="Barlow"/>
              <a:sym typeface="Barlow"/>
            </a:endParaRPr>
          </a:p>
          <a:p>
            <a:pPr marL="457200" lvl="0" indent="-317500" algn="l" rtl="0">
              <a:spcBef>
                <a:spcPts val="0"/>
              </a:spcBef>
              <a:spcAft>
                <a:spcPts val="0"/>
              </a:spcAft>
              <a:buSzPts val="1400"/>
              <a:buFont typeface="Barlow"/>
              <a:buChar char="●"/>
            </a:pPr>
            <a:r>
              <a:rPr lang="en" b="1">
                <a:latin typeface="Barlow"/>
                <a:ea typeface="Barlow"/>
                <a:cs typeface="Barlow"/>
                <a:sym typeface="Barlow"/>
              </a:rPr>
              <a:t>Force</a:t>
            </a:r>
            <a:endParaRPr b="1">
              <a:latin typeface="Barlow"/>
              <a:ea typeface="Barlow"/>
              <a:cs typeface="Barlow"/>
              <a:sym typeface="Barlow"/>
            </a:endParaRPr>
          </a:p>
          <a:p>
            <a:pPr marL="457200" lvl="0" indent="-317500" algn="l" rtl="0">
              <a:spcBef>
                <a:spcPts val="0"/>
              </a:spcBef>
              <a:spcAft>
                <a:spcPts val="0"/>
              </a:spcAft>
              <a:buSzPts val="1400"/>
              <a:buFont typeface="Barlow"/>
              <a:buChar char="●"/>
            </a:pPr>
            <a:r>
              <a:rPr lang="en" b="1">
                <a:latin typeface="Barlow"/>
                <a:ea typeface="Barlow"/>
                <a:cs typeface="Barlow"/>
                <a:sym typeface="Barlow"/>
              </a:rPr>
              <a:t>Load</a:t>
            </a:r>
            <a:endParaRPr b="1">
              <a:latin typeface="Barlow"/>
              <a:ea typeface="Barlow"/>
              <a:cs typeface="Barlow"/>
              <a:sym typeface="Barlow"/>
            </a:endParaRPr>
          </a:p>
          <a:p>
            <a:pPr marL="457200" lvl="0" indent="-317500" algn="l" rtl="0">
              <a:spcBef>
                <a:spcPts val="0"/>
              </a:spcBef>
              <a:spcAft>
                <a:spcPts val="0"/>
              </a:spcAft>
              <a:buSzPts val="1400"/>
              <a:buFont typeface="Barlow"/>
              <a:buChar char="●"/>
            </a:pPr>
            <a:r>
              <a:rPr lang="en" b="1">
                <a:latin typeface="Barlow"/>
                <a:ea typeface="Barlow"/>
                <a:cs typeface="Barlow"/>
                <a:sym typeface="Barlow"/>
              </a:rPr>
              <a:t>Fulcrum </a:t>
            </a:r>
            <a:endParaRPr b="1">
              <a:latin typeface="Barlow"/>
              <a:ea typeface="Barlow"/>
              <a:cs typeface="Barlow"/>
              <a:sym typeface="Barlow"/>
            </a:endParaRPr>
          </a:p>
        </p:txBody>
      </p:sp>
      <p:sp>
        <p:nvSpPr>
          <p:cNvPr id="759" name="Google Shape;759;p34">
            <a:hlinkClick r:id="rId4"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5"/>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Criteria for most effective lever:</a:t>
            </a:r>
            <a:endParaRPr/>
          </a:p>
        </p:txBody>
      </p:sp>
      <p:graphicFrame>
        <p:nvGraphicFramePr>
          <p:cNvPr id="765" name="Google Shape;765;p35"/>
          <p:cNvGraphicFramePr/>
          <p:nvPr/>
        </p:nvGraphicFramePr>
        <p:xfrm>
          <a:off x="867450" y="2233825"/>
          <a:ext cx="8698000" cy="5289775"/>
        </p:xfrm>
        <a:graphic>
          <a:graphicData uri="http://schemas.openxmlformats.org/drawingml/2006/table">
            <a:tbl>
              <a:tblPr>
                <a:noFill/>
                <a:tableStyleId>{CFCD7AA6-0073-4F81-8C8D-53DC33CE6AEA}</a:tableStyleId>
              </a:tblPr>
              <a:tblGrid>
                <a:gridCol w="4349000">
                  <a:extLst>
                    <a:ext uri="{9D8B030D-6E8A-4147-A177-3AD203B41FA5}">
                      <a16:colId xmlns:a16="http://schemas.microsoft.com/office/drawing/2014/main" val="20000"/>
                    </a:ext>
                  </a:extLst>
                </a:gridCol>
                <a:gridCol w="4349000">
                  <a:extLst>
                    <a:ext uri="{9D8B030D-6E8A-4147-A177-3AD203B41FA5}">
                      <a16:colId xmlns:a16="http://schemas.microsoft.com/office/drawing/2014/main" val="20001"/>
                    </a:ext>
                  </a:extLst>
                </a:gridCol>
              </a:tblGrid>
              <a:tr h="1723675">
                <a:tc>
                  <a:txBody>
                    <a:bodyPr/>
                    <a:lstStyle/>
                    <a:p>
                      <a:pPr marL="0" lvl="0" indent="0" algn="ctr" rtl="0">
                        <a:spcBef>
                          <a:spcPts val="0"/>
                        </a:spcBef>
                        <a:spcAft>
                          <a:spcPts val="0"/>
                        </a:spcAft>
                        <a:buNone/>
                      </a:pPr>
                      <a:r>
                        <a:rPr lang="en" sz="3000" b="1">
                          <a:latin typeface="Barlow"/>
                          <a:ea typeface="Barlow"/>
                          <a:cs typeface="Barlow"/>
                          <a:sym typeface="Barlow"/>
                        </a:rPr>
                        <a:t>Least amount of force</a:t>
                      </a:r>
                      <a:endParaRPr sz="3000" b="1">
                        <a:latin typeface="Barlow"/>
                        <a:ea typeface="Barlow"/>
                        <a:cs typeface="Barlow"/>
                        <a:sym typeface="Barlow"/>
                      </a:endParaRPr>
                    </a:p>
                  </a:txBody>
                  <a:tcPr marL="91425" marR="91425" marT="91425" marB="91425" anchor="ctr"/>
                </a:tc>
                <a:tc>
                  <a:txBody>
                    <a:bodyPr/>
                    <a:lstStyle/>
                    <a:p>
                      <a:pPr marL="0" lvl="0" indent="0" algn="l" rtl="0">
                        <a:spcBef>
                          <a:spcPts val="0"/>
                        </a:spcBef>
                        <a:spcAft>
                          <a:spcPts val="0"/>
                        </a:spcAft>
                        <a:buNone/>
                      </a:pPr>
                      <a:r>
                        <a:rPr lang="en" sz="2100">
                          <a:latin typeface="Barlow"/>
                          <a:ea typeface="Barlow"/>
                          <a:cs typeface="Barlow"/>
                          <a:sym typeface="Barlow"/>
                        </a:rPr>
                        <a:t>When comparing 2 levers, the most effective lever moves the same amount of weight similar distances, with the least amount of force. </a:t>
                      </a:r>
                      <a:endParaRPr sz="21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723675">
                <a:tc>
                  <a:txBody>
                    <a:bodyPr/>
                    <a:lstStyle/>
                    <a:p>
                      <a:pPr marL="0" lvl="0" indent="0" algn="ctr" rtl="0">
                        <a:spcBef>
                          <a:spcPts val="0"/>
                        </a:spcBef>
                        <a:spcAft>
                          <a:spcPts val="0"/>
                        </a:spcAft>
                        <a:buNone/>
                      </a:pPr>
                      <a:r>
                        <a:rPr lang="en" sz="3000" b="1">
                          <a:latin typeface="Barlow"/>
                          <a:ea typeface="Barlow"/>
                          <a:cs typeface="Barlow"/>
                          <a:sym typeface="Barlow"/>
                        </a:rPr>
                        <a:t>Greatest weight moved</a:t>
                      </a:r>
                      <a:endParaRPr sz="3000" b="1">
                        <a:latin typeface="Barlow"/>
                        <a:ea typeface="Barlow"/>
                        <a:cs typeface="Barlow"/>
                        <a:sym typeface="Barlow"/>
                      </a:endParaRPr>
                    </a:p>
                  </a:txBody>
                  <a:tcPr marL="91425" marR="91425" marT="91425" marB="91425" anchor="ctr"/>
                </a:tc>
                <a:tc>
                  <a:txBody>
                    <a:bodyPr/>
                    <a:lstStyle/>
                    <a:p>
                      <a:pPr marL="0" lvl="0" indent="0" algn="l" rtl="0">
                        <a:spcBef>
                          <a:spcPts val="0"/>
                        </a:spcBef>
                        <a:spcAft>
                          <a:spcPts val="0"/>
                        </a:spcAft>
                        <a:buNone/>
                      </a:pPr>
                      <a:r>
                        <a:rPr lang="en" sz="2100">
                          <a:latin typeface="Barlow"/>
                          <a:ea typeface="Barlow"/>
                          <a:cs typeface="Barlow"/>
                          <a:sym typeface="Barlow"/>
                        </a:rPr>
                        <a:t>When comparing 2 levers, the most effective lever moves the most amount of weight the same distance with similar force.</a:t>
                      </a:r>
                      <a:endParaRPr sz="21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723675">
                <a:tc>
                  <a:txBody>
                    <a:bodyPr/>
                    <a:lstStyle/>
                    <a:p>
                      <a:pPr marL="0" lvl="0" indent="0" algn="ctr" rtl="0">
                        <a:spcBef>
                          <a:spcPts val="0"/>
                        </a:spcBef>
                        <a:spcAft>
                          <a:spcPts val="0"/>
                        </a:spcAft>
                        <a:buNone/>
                      </a:pPr>
                      <a:r>
                        <a:rPr lang="en" sz="3000" b="1">
                          <a:latin typeface="Barlow"/>
                          <a:ea typeface="Barlow"/>
                          <a:cs typeface="Barlow"/>
                          <a:sym typeface="Barlow"/>
                        </a:rPr>
                        <a:t>Longest distance moved</a:t>
                      </a:r>
                      <a:endParaRPr sz="3000" b="1">
                        <a:latin typeface="Barlow"/>
                        <a:ea typeface="Barlow"/>
                        <a:cs typeface="Barlow"/>
                        <a:sym typeface="Barlow"/>
                      </a:endParaRPr>
                    </a:p>
                  </a:txBody>
                  <a:tcPr marL="91425" marR="91425" marT="91425" marB="91425" anchor="ctr"/>
                </a:tc>
                <a:tc>
                  <a:txBody>
                    <a:bodyPr/>
                    <a:lstStyle/>
                    <a:p>
                      <a:pPr marL="0" lvl="0" indent="0" algn="l" rtl="0">
                        <a:spcBef>
                          <a:spcPts val="0"/>
                        </a:spcBef>
                        <a:spcAft>
                          <a:spcPts val="0"/>
                        </a:spcAft>
                        <a:buNone/>
                      </a:pPr>
                      <a:r>
                        <a:rPr lang="en" sz="2100">
                          <a:latin typeface="Barlow"/>
                          <a:ea typeface="Barlow"/>
                          <a:cs typeface="Barlow"/>
                          <a:sym typeface="Barlow"/>
                        </a:rPr>
                        <a:t>When comparing 2 levers, the most effective lever moves the same amount of weight the longest distance with the same amount of force. </a:t>
                      </a:r>
                      <a:endParaRPr sz="21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559570" y="976933"/>
            <a:ext cx="47127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500"/>
              <a:t>Which lever, the trebuchet or the catapult, is the most effective?</a:t>
            </a:r>
            <a:endParaRPr sz="2500"/>
          </a:p>
        </p:txBody>
      </p:sp>
      <p:sp>
        <p:nvSpPr>
          <p:cNvPr id="771" name="Google Shape;771;p36"/>
          <p:cNvSpPr txBox="1">
            <a:spLocks noGrp="1"/>
          </p:cNvSpPr>
          <p:nvPr>
            <p:ph type="body" idx="1"/>
          </p:nvPr>
        </p:nvSpPr>
        <p:spPr>
          <a:xfrm>
            <a:off x="559575" y="2417325"/>
            <a:ext cx="5909100" cy="52725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a:t>Use the information from the slides, your own research and the criteria to </a:t>
            </a:r>
            <a:r>
              <a:rPr lang="en" b="1">
                <a:latin typeface="Barlow"/>
                <a:ea typeface="Barlow"/>
                <a:cs typeface="Barlow"/>
                <a:sym typeface="Barlow"/>
              </a:rPr>
              <a:t>decide</a:t>
            </a:r>
            <a:r>
              <a:rPr lang="en"/>
              <a:t> and </a:t>
            </a:r>
            <a:r>
              <a:rPr lang="en" b="1">
                <a:latin typeface="Barlow"/>
                <a:ea typeface="Barlow"/>
                <a:cs typeface="Barlow"/>
                <a:sym typeface="Barlow"/>
              </a:rPr>
              <a:t>justify</a:t>
            </a:r>
            <a:r>
              <a:rPr lang="en"/>
              <a:t> which lever would be most effective.</a:t>
            </a:r>
            <a:endParaRPr/>
          </a:p>
          <a:p>
            <a:pPr marL="0" lvl="0" indent="0" algn="l" rtl="0">
              <a:spcBef>
                <a:spcPts val="700"/>
              </a:spcBef>
              <a:spcAft>
                <a:spcPts val="0"/>
              </a:spcAft>
              <a:buNone/>
            </a:pPr>
            <a:endParaRPr/>
          </a:p>
          <a:p>
            <a:pPr marL="0" lvl="0" indent="0" algn="l" rtl="0">
              <a:spcBef>
                <a:spcPts val="700"/>
              </a:spcBef>
              <a:spcAft>
                <a:spcPts val="0"/>
              </a:spcAft>
              <a:buNone/>
            </a:pPr>
            <a:r>
              <a:rPr lang="en"/>
              <a:t>“I think the most effective lever is the </a:t>
            </a:r>
            <a:r>
              <a:rPr lang="en">
                <a:latin typeface="Arial"/>
                <a:ea typeface="Arial"/>
                <a:cs typeface="Arial"/>
                <a:sym typeface="Arial"/>
              </a:rPr>
              <a:t>____________ </a:t>
            </a:r>
            <a:r>
              <a:rPr lang="en"/>
              <a:t>because… “</a:t>
            </a:r>
            <a:endParaRPr/>
          </a:p>
        </p:txBody>
      </p:sp>
      <p:graphicFrame>
        <p:nvGraphicFramePr>
          <p:cNvPr id="772" name="Google Shape;772;p36"/>
          <p:cNvGraphicFramePr/>
          <p:nvPr/>
        </p:nvGraphicFramePr>
        <p:xfrm>
          <a:off x="6700850" y="2233825"/>
          <a:ext cx="3357550" cy="3342825"/>
        </p:xfrm>
        <a:graphic>
          <a:graphicData uri="http://schemas.openxmlformats.org/drawingml/2006/table">
            <a:tbl>
              <a:tblPr>
                <a:noFill/>
                <a:tableStyleId>{CFCD7AA6-0073-4F81-8C8D-53DC33CE6AEA}</a:tableStyleId>
              </a:tblPr>
              <a:tblGrid>
                <a:gridCol w="1678775">
                  <a:extLst>
                    <a:ext uri="{9D8B030D-6E8A-4147-A177-3AD203B41FA5}">
                      <a16:colId xmlns:a16="http://schemas.microsoft.com/office/drawing/2014/main" val="20000"/>
                    </a:ext>
                  </a:extLst>
                </a:gridCol>
                <a:gridCol w="1678775">
                  <a:extLst>
                    <a:ext uri="{9D8B030D-6E8A-4147-A177-3AD203B41FA5}">
                      <a16:colId xmlns:a16="http://schemas.microsoft.com/office/drawing/2014/main" val="20001"/>
                    </a:ext>
                  </a:extLst>
                </a:gridCol>
              </a:tblGrid>
              <a:tr h="1183475">
                <a:tc>
                  <a:txBody>
                    <a:bodyPr/>
                    <a:lstStyle/>
                    <a:p>
                      <a:pPr marL="0" lvl="0" indent="0" algn="ctr" rtl="0">
                        <a:spcBef>
                          <a:spcPts val="0"/>
                        </a:spcBef>
                        <a:spcAft>
                          <a:spcPts val="0"/>
                        </a:spcAft>
                        <a:buNone/>
                      </a:pPr>
                      <a:r>
                        <a:rPr lang="en" sz="1800" b="1">
                          <a:latin typeface="Barlow"/>
                          <a:ea typeface="Barlow"/>
                          <a:cs typeface="Barlow"/>
                          <a:sym typeface="Barlow"/>
                        </a:rPr>
                        <a:t>Least amount of force</a:t>
                      </a:r>
                      <a:endParaRPr sz="1800" b="1">
                        <a:latin typeface="Barlow"/>
                        <a:ea typeface="Barlow"/>
                        <a:cs typeface="Barlow"/>
                        <a:sym typeface="Barlow"/>
                      </a:endParaRPr>
                    </a:p>
                  </a:txBody>
                  <a:tcPr marL="91425" marR="91425" marT="91425" marB="91425" anchor="ctr"/>
                </a:tc>
                <a:tc>
                  <a:txBody>
                    <a:bodyPr/>
                    <a:lstStyle/>
                    <a:p>
                      <a:pPr marL="0" lvl="0" indent="0" algn="l" rtl="0">
                        <a:spcBef>
                          <a:spcPts val="0"/>
                        </a:spcBef>
                        <a:spcAft>
                          <a:spcPts val="0"/>
                        </a:spcAft>
                        <a:buNone/>
                      </a:pPr>
                      <a:r>
                        <a:rPr lang="en" sz="900">
                          <a:latin typeface="Barlow"/>
                          <a:ea typeface="Barlow"/>
                          <a:cs typeface="Barlow"/>
                          <a:sym typeface="Barlow"/>
                        </a:rPr>
                        <a:t>When comparing 2 levers, the most effective lever moves the same amount of weight similar distances, with the least amount of force. </a:t>
                      </a:r>
                      <a:endParaRPr sz="9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072400">
                <a:tc>
                  <a:txBody>
                    <a:bodyPr/>
                    <a:lstStyle/>
                    <a:p>
                      <a:pPr marL="0" lvl="0" indent="0" algn="ctr" rtl="0">
                        <a:spcBef>
                          <a:spcPts val="0"/>
                        </a:spcBef>
                        <a:spcAft>
                          <a:spcPts val="0"/>
                        </a:spcAft>
                        <a:buNone/>
                      </a:pPr>
                      <a:r>
                        <a:rPr lang="en" sz="1800" b="1">
                          <a:latin typeface="Barlow"/>
                          <a:ea typeface="Barlow"/>
                          <a:cs typeface="Barlow"/>
                          <a:sym typeface="Barlow"/>
                        </a:rPr>
                        <a:t>Greatest weight moved</a:t>
                      </a:r>
                      <a:endParaRPr sz="1800" b="1">
                        <a:latin typeface="Barlow"/>
                        <a:ea typeface="Barlow"/>
                        <a:cs typeface="Barlow"/>
                        <a:sym typeface="Barlow"/>
                      </a:endParaRPr>
                    </a:p>
                  </a:txBody>
                  <a:tcPr marL="91425" marR="91425" marT="91425" marB="91425" anchor="ctr"/>
                </a:tc>
                <a:tc>
                  <a:txBody>
                    <a:bodyPr/>
                    <a:lstStyle/>
                    <a:p>
                      <a:pPr marL="0" lvl="0" indent="0" algn="l" rtl="0">
                        <a:spcBef>
                          <a:spcPts val="0"/>
                        </a:spcBef>
                        <a:spcAft>
                          <a:spcPts val="0"/>
                        </a:spcAft>
                        <a:buNone/>
                      </a:pPr>
                      <a:r>
                        <a:rPr lang="en" sz="900">
                          <a:latin typeface="Barlow"/>
                          <a:ea typeface="Barlow"/>
                          <a:cs typeface="Barlow"/>
                          <a:sym typeface="Barlow"/>
                        </a:rPr>
                        <a:t>When comparing 2 levers, the most effective lever moves the most amount of weight the same distance with similar force.</a:t>
                      </a:r>
                      <a:endParaRPr sz="9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086950">
                <a:tc>
                  <a:txBody>
                    <a:bodyPr/>
                    <a:lstStyle/>
                    <a:p>
                      <a:pPr marL="0" lvl="0" indent="0" algn="ctr" rtl="0">
                        <a:spcBef>
                          <a:spcPts val="0"/>
                        </a:spcBef>
                        <a:spcAft>
                          <a:spcPts val="0"/>
                        </a:spcAft>
                        <a:buNone/>
                      </a:pPr>
                      <a:r>
                        <a:rPr lang="en" sz="1800" b="1">
                          <a:latin typeface="Barlow"/>
                          <a:ea typeface="Barlow"/>
                          <a:cs typeface="Barlow"/>
                          <a:sym typeface="Barlow"/>
                        </a:rPr>
                        <a:t>Longest distance moved</a:t>
                      </a:r>
                      <a:endParaRPr sz="1800" b="1">
                        <a:latin typeface="Barlow"/>
                        <a:ea typeface="Barlow"/>
                        <a:cs typeface="Barlow"/>
                        <a:sym typeface="Barlow"/>
                      </a:endParaRPr>
                    </a:p>
                  </a:txBody>
                  <a:tcPr marL="91425" marR="91425" marT="91425" marB="91425" anchor="ctr"/>
                </a:tc>
                <a:tc>
                  <a:txBody>
                    <a:bodyPr/>
                    <a:lstStyle/>
                    <a:p>
                      <a:pPr marL="0" lvl="0" indent="0" algn="l" rtl="0">
                        <a:spcBef>
                          <a:spcPts val="0"/>
                        </a:spcBef>
                        <a:spcAft>
                          <a:spcPts val="0"/>
                        </a:spcAft>
                        <a:buNone/>
                      </a:pPr>
                      <a:r>
                        <a:rPr lang="en" sz="900">
                          <a:latin typeface="Barlow"/>
                          <a:ea typeface="Barlow"/>
                          <a:cs typeface="Barlow"/>
                          <a:sym typeface="Barlow"/>
                        </a:rPr>
                        <a:t>When comparing 2 levers, the most effective lever moves the same amount of  weight the longest distance with the same amount of force. </a:t>
                      </a:r>
                      <a:endParaRPr sz="9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7"/>
          <p:cNvSpPr txBox="1">
            <a:spLocks noGrp="1"/>
          </p:cNvSpPr>
          <p:nvPr>
            <p:ph type="ctrTitle" idx="4294967295"/>
          </p:nvPr>
        </p:nvSpPr>
        <p:spPr>
          <a:xfrm>
            <a:off x="1571393" y="869947"/>
            <a:ext cx="6046800" cy="1318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900">
                <a:solidFill>
                  <a:srgbClr val="000000"/>
                </a:solidFill>
              </a:rPr>
              <a:t>The CHALLENGE!</a:t>
            </a:r>
            <a:endParaRPr sz="4900">
              <a:solidFill>
                <a:srgbClr val="000000"/>
              </a:solidFill>
            </a:endParaRPr>
          </a:p>
        </p:txBody>
      </p:sp>
      <p:pic>
        <p:nvPicPr>
          <p:cNvPr id="778" name="Google Shape;778;p37"/>
          <p:cNvPicPr preferRelativeResize="0"/>
          <p:nvPr/>
        </p:nvPicPr>
        <p:blipFill>
          <a:blip r:embed="rId3">
            <a:alphaModFix/>
          </a:blip>
          <a:stretch>
            <a:fillRect/>
          </a:stretch>
        </p:blipFill>
        <p:spPr>
          <a:xfrm>
            <a:off x="1314688" y="2279600"/>
            <a:ext cx="6560219" cy="3910900"/>
          </a:xfrm>
          <a:prstGeom prst="rect">
            <a:avLst/>
          </a:prstGeom>
          <a:noFill/>
          <a:ln>
            <a:noFill/>
          </a:ln>
        </p:spPr>
      </p:pic>
      <p:sp>
        <p:nvSpPr>
          <p:cNvPr id="779" name="Google Shape;779;p37"/>
          <p:cNvSpPr txBox="1"/>
          <p:nvPr/>
        </p:nvSpPr>
        <p:spPr>
          <a:xfrm>
            <a:off x="2024825" y="6527975"/>
            <a:ext cx="41658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780" name="Google Shape;780;p37"/>
          <p:cNvSpPr txBox="1"/>
          <p:nvPr/>
        </p:nvSpPr>
        <p:spPr>
          <a:xfrm>
            <a:off x="2965350" y="6281338"/>
            <a:ext cx="3258900" cy="285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sz="1000" b="1"/>
              <a:t>Image created by https://pixy.org/4592163/</a:t>
            </a:r>
            <a:endParaRPr sz="1000" b="1"/>
          </a:p>
          <a:p>
            <a:pPr marL="0" lvl="0" indent="0" algn="l" rtl="0">
              <a:spcBef>
                <a:spcPts val="1200"/>
              </a:spcBef>
              <a:spcAft>
                <a:spcPts val="0"/>
              </a:spcAft>
              <a:buNone/>
            </a:pPr>
            <a:endParaRPr>
              <a:latin typeface="Barlow Light"/>
              <a:ea typeface="Barlow Light"/>
              <a:cs typeface="Barlow Light"/>
              <a:sym typeface="Barlow Light"/>
            </a:endParaRPr>
          </a:p>
        </p:txBody>
      </p:sp>
      <p:sp>
        <p:nvSpPr>
          <p:cNvPr id="781" name="Google Shape;781;p37">
            <a:hlinkClick r:id="rId4" action="ppaction://hlinksldjump"/>
          </p:cNvPr>
          <p:cNvSpPr/>
          <p:nvPr/>
        </p:nvSpPr>
        <p:spPr>
          <a:xfrm>
            <a:off x="148525" y="6254225"/>
            <a:ext cx="2062800" cy="1410600"/>
          </a:xfrm>
          <a:prstGeom prst="leftArrow">
            <a:avLst>
              <a:gd name="adj1" fmla="val 50000"/>
              <a:gd name="adj2" fmla="val 50000"/>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u="sng">
                <a:solidFill>
                  <a:schemeClr val="hlink"/>
                </a:solidFill>
                <a:latin typeface="Barlow"/>
                <a:ea typeface="Barlow"/>
                <a:cs typeface="Barlow"/>
                <a:sym typeface="Barlow"/>
                <a:hlinkClick r:id="rId4" action="ppaction://hlinksldjump"/>
              </a:rPr>
              <a:t>Back to student choices</a:t>
            </a:r>
            <a:endParaRPr sz="1700" b="1">
              <a:latin typeface="Barlow"/>
              <a:ea typeface="Barlow"/>
              <a:cs typeface="Barlow"/>
              <a:sym typeface="Barl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txBox="1">
            <a:spLocks noGrp="1"/>
          </p:cNvSpPr>
          <p:nvPr>
            <p:ph type="title"/>
          </p:nvPr>
        </p:nvSpPr>
        <p:spPr>
          <a:xfrm>
            <a:off x="559570" y="976933"/>
            <a:ext cx="47127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Building a Lever:</a:t>
            </a:r>
            <a:endParaRPr/>
          </a:p>
        </p:txBody>
      </p:sp>
      <p:sp>
        <p:nvSpPr>
          <p:cNvPr id="787" name="Google Shape;787;p38"/>
          <p:cNvSpPr txBox="1">
            <a:spLocks noGrp="1"/>
          </p:cNvSpPr>
          <p:nvPr>
            <p:ph type="body" idx="1"/>
          </p:nvPr>
        </p:nvSpPr>
        <p:spPr>
          <a:xfrm>
            <a:off x="155200" y="2062500"/>
            <a:ext cx="6594000" cy="15513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sz="2400" b="1">
                <a:latin typeface="Barlow"/>
                <a:ea typeface="Barlow"/>
                <a:cs typeface="Barlow"/>
                <a:sym typeface="Barlow"/>
              </a:rPr>
              <a:t>Use materials you can find at home to construct a lever that can move an object over 1 meter. Here are some suggested materials to use:</a:t>
            </a:r>
            <a:endParaRPr sz="2400" b="1">
              <a:latin typeface="Barlow"/>
              <a:ea typeface="Barlow"/>
              <a:cs typeface="Barlow"/>
              <a:sym typeface="Barlow"/>
            </a:endParaRPr>
          </a:p>
        </p:txBody>
      </p:sp>
      <p:graphicFrame>
        <p:nvGraphicFramePr>
          <p:cNvPr id="788" name="Google Shape;788;p38"/>
          <p:cNvGraphicFramePr/>
          <p:nvPr/>
        </p:nvGraphicFramePr>
        <p:xfrm>
          <a:off x="241875" y="3510325"/>
          <a:ext cx="6346450" cy="4203260"/>
        </p:xfrm>
        <a:graphic>
          <a:graphicData uri="http://schemas.openxmlformats.org/drawingml/2006/table">
            <a:tbl>
              <a:tblPr>
                <a:noFill/>
                <a:tableStyleId>{CFCD7AA6-0073-4F81-8C8D-53DC33CE6AEA}</a:tableStyleId>
              </a:tblPr>
              <a:tblGrid>
                <a:gridCol w="3173225">
                  <a:extLst>
                    <a:ext uri="{9D8B030D-6E8A-4147-A177-3AD203B41FA5}">
                      <a16:colId xmlns:a16="http://schemas.microsoft.com/office/drawing/2014/main" val="20000"/>
                    </a:ext>
                  </a:extLst>
                </a:gridCol>
                <a:gridCol w="3173225">
                  <a:extLst>
                    <a:ext uri="{9D8B030D-6E8A-4147-A177-3AD203B41FA5}">
                      <a16:colId xmlns:a16="http://schemas.microsoft.com/office/drawing/2014/main" val="20001"/>
                    </a:ext>
                  </a:extLst>
                </a:gridCol>
              </a:tblGrid>
              <a:tr h="606650">
                <a:tc>
                  <a:txBody>
                    <a:bodyPr/>
                    <a:lstStyle/>
                    <a:p>
                      <a:pPr marL="0" lvl="0" indent="0" algn="l" rtl="0">
                        <a:spcBef>
                          <a:spcPts val="0"/>
                        </a:spcBef>
                        <a:spcAft>
                          <a:spcPts val="0"/>
                        </a:spcAft>
                        <a:buNone/>
                      </a:pPr>
                      <a:r>
                        <a:rPr lang="en" b="1"/>
                        <a:t>Household items you could use:</a:t>
                      </a:r>
                      <a:endParaRPr b="1"/>
                    </a:p>
                  </a:txBody>
                  <a:tcPr marL="91425" marR="91425" marT="91425" marB="91425">
                    <a:solidFill>
                      <a:srgbClr val="F9CB9C"/>
                    </a:solidFill>
                  </a:tcPr>
                </a:tc>
                <a:tc>
                  <a:txBody>
                    <a:bodyPr/>
                    <a:lstStyle/>
                    <a:p>
                      <a:pPr marL="0" lvl="0" indent="0" algn="l" rtl="0">
                        <a:spcBef>
                          <a:spcPts val="0"/>
                        </a:spcBef>
                        <a:spcAft>
                          <a:spcPts val="0"/>
                        </a:spcAft>
                        <a:buNone/>
                      </a:pPr>
                      <a:r>
                        <a:rPr lang="en" b="1"/>
                        <a:t>(Teachers) Items to include in a kit</a:t>
                      </a:r>
                      <a:endParaRPr b="1"/>
                    </a:p>
                  </a:txBody>
                  <a:tcPr marL="91425" marR="91425" marT="91425" marB="91425">
                    <a:solidFill>
                      <a:srgbClr val="F9CB9C"/>
                    </a:solidFill>
                  </a:tcPr>
                </a:tc>
                <a:extLst>
                  <a:ext uri="{0D108BD9-81ED-4DB2-BD59-A6C34878D82A}">
                    <a16:rowId xmlns:a16="http://schemas.microsoft.com/office/drawing/2014/main" val="10000"/>
                  </a:ext>
                </a:extLst>
              </a:tr>
              <a:tr h="2874400">
                <a:tc>
                  <a:txBody>
                    <a:bodyPr/>
                    <a:lstStyle/>
                    <a:p>
                      <a:pPr marL="457200" lvl="0" indent="-317500" algn="l" rtl="0">
                        <a:spcBef>
                          <a:spcPts val="0"/>
                        </a:spcBef>
                        <a:spcAft>
                          <a:spcPts val="0"/>
                        </a:spcAft>
                        <a:buSzPts val="1400"/>
                        <a:buChar char="●"/>
                      </a:pPr>
                      <a:r>
                        <a:rPr lang="en"/>
                        <a:t>Spoon or fork</a:t>
                      </a:r>
                      <a:endParaRPr/>
                    </a:p>
                    <a:p>
                      <a:pPr marL="457200" lvl="0" indent="-317500" algn="l" rtl="0">
                        <a:spcBef>
                          <a:spcPts val="0"/>
                        </a:spcBef>
                        <a:spcAft>
                          <a:spcPts val="0"/>
                        </a:spcAft>
                        <a:buSzPts val="1400"/>
                        <a:buChar char="●"/>
                      </a:pPr>
                      <a:r>
                        <a:rPr lang="en"/>
                        <a:t>Rubber bands or ponytails</a:t>
                      </a:r>
                      <a:endParaRPr/>
                    </a:p>
                    <a:p>
                      <a:pPr marL="457200" lvl="0" indent="-317500" algn="l" rtl="0">
                        <a:spcBef>
                          <a:spcPts val="0"/>
                        </a:spcBef>
                        <a:spcAft>
                          <a:spcPts val="0"/>
                        </a:spcAft>
                        <a:buSzPts val="1400"/>
                        <a:buChar char="●"/>
                      </a:pPr>
                      <a:r>
                        <a:rPr lang="en"/>
                        <a:t>Popsicle sticks </a:t>
                      </a:r>
                      <a:endParaRPr/>
                    </a:p>
                    <a:p>
                      <a:pPr marL="457200" lvl="0" indent="-317500" algn="l" rtl="0">
                        <a:spcBef>
                          <a:spcPts val="0"/>
                        </a:spcBef>
                        <a:spcAft>
                          <a:spcPts val="0"/>
                        </a:spcAft>
                        <a:buSzPts val="1400"/>
                        <a:buChar char="●"/>
                      </a:pPr>
                      <a:r>
                        <a:rPr lang="en"/>
                        <a:t>Tape</a:t>
                      </a:r>
                      <a:endParaRPr/>
                    </a:p>
                    <a:p>
                      <a:pPr marL="457200" lvl="0" indent="-317500" algn="l" rtl="0">
                        <a:spcBef>
                          <a:spcPts val="0"/>
                        </a:spcBef>
                        <a:spcAft>
                          <a:spcPts val="0"/>
                        </a:spcAft>
                        <a:buSzPts val="1400"/>
                        <a:buChar char="●"/>
                      </a:pPr>
                      <a:r>
                        <a:rPr lang="en"/>
                        <a:t>Glue</a:t>
                      </a:r>
                      <a:endParaRPr/>
                    </a:p>
                    <a:p>
                      <a:pPr marL="457200" lvl="0" indent="-317500" algn="l" rtl="0">
                        <a:spcBef>
                          <a:spcPts val="0"/>
                        </a:spcBef>
                        <a:spcAft>
                          <a:spcPts val="0"/>
                        </a:spcAft>
                        <a:buSzPts val="1400"/>
                        <a:buChar char="●"/>
                      </a:pPr>
                      <a:r>
                        <a:rPr lang="en"/>
                        <a:t>Cardboard</a:t>
                      </a:r>
                      <a:endParaRPr/>
                    </a:p>
                    <a:p>
                      <a:pPr marL="457200" lvl="0" indent="-317500" algn="l" rtl="0">
                        <a:spcBef>
                          <a:spcPts val="0"/>
                        </a:spcBef>
                        <a:spcAft>
                          <a:spcPts val="0"/>
                        </a:spcAft>
                        <a:buSzPts val="1400"/>
                        <a:buChar char="●"/>
                      </a:pPr>
                      <a:r>
                        <a:rPr lang="en"/>
                        <a:t>String</a:t>
                      </a:r>
                      <a:endParaRPr/>
                    </a:p>
                    <a:p>
                      <a:pPr marL="457200" lvl="0" indent="-317500" algn="l" rtl="0">
                        <a:spcBef>
                          <a:spcPts val="0"/>
                        </a:spcBef>
                        <a:spcAft>
                          <a:spcPts val="0"/>
                        </a:spcAft>
                        <a:buSzPts val="1400"/>
                        <a:buChar char="●"/>
                      </a:pPr>
                      <a:r>
                        <a:rPr lang="en"/>
                        <a:t>Recyclables</a:t>
                      </a:r>
                      <a:endParaRPr/>
                    </a:p>
                    <a:p>
                      <a:pPr marL="457200" lvl="0" indent="-317500" algn="l" rtl="0">
                        <a:spcBef>
                          <a:spcPts val="0"/>
                        </a:spcBef>
                        <a:spcAft>
                          <a:spcPts val="0"/>
                        </a:spcAft>
                        <a:buSzPts val="1400"/>
                        <a:buChar char="●"/>
                      </a:pPr>
                      <a:r>
                        <a:rPr lang="en"/>
                        <a:t>Dowl/pencil/pen</a:t>
                      </a:r>
                      <a:endParaRPr/>
                    </a:p>
                    <a:p>
                      <a:pPr marL="457200" lvl="0" indent="-317500" algn="l" rtl="0">
                        <a:spcBef>
                          <a:spcPts val="0"/>
                        </a:spcBef>
                        <a:spcAft>
                          <a:spcPts val="0"/>
                        </a:spcAft>
                        <a:buSzPts val="1400"/>
                        <a:buChar char="●"/>
                      </a:pPr>
                      <a:r>
                        <a:rPr lang="en"/>
                        <a:t>Cloth/piece of rubber</a:t>
                      </a:r>
                      <a:endParaRPr/>
                    </a:p>
                    <a:p>
                      <a:pPr marL="457200" lvl="0" indent="-317500" algn="l" rtl="0">
                        <a:spcBef>
                          <a:spcPts val="0"/>
                        </a:spcBef>
                        <a:spcAft>
                          <a:spcPts val="0"/>
                        </a:spcAft>
                        <a:buSzPts val="1400"/>
                        <a:buChar char="●"/>
                      </a:pPr>
                      <a:r>
                        <a:rPr lang="en"/>
                        <a:t>Playdough </a:t>
                      </a:r>
                      <a:endParaRPr/>
                    </a:p>
                    <a:p>
                      <a:pPr marL="457200" lvl="0" indent="-317500" algn="l" rtl="0">
                        <a:spcBef>
                          <a:spcPts val="0"/>
                        </a:spcBef>
                        <a:spcAft>
                          <a:spcPts val="0"/>
                        </a:spcAft>
                        <a:buSzPts val="1400"/>
                        <a:buChar char="●"/>
                      </a:pPr>
                      <a:r>
                        <a:rPr lang="en"/>
                        <a:t>Natural materials </a:t>
                      </a:r>
                      <a:endParaRPr/>
                    </a:p>
                    <a:p>
                      <a:pPr marL="914400" lvl="1" indent="-317500" algn="l" rtl="0">
                        <a:spcBef>
                          <a:spcPts val="0"/>
                        </a:spcBef>
                        <a:spcAft>
                          <a:spcPts val="0"/>
                        </a:spcAft>
                        <a:buSzPts val="1400"/>
                        <a:buChar char="○"/>
                      </a:pPr>
                      <a:r>
                        <a:rPr lang="en"/>
                        <a:t>Sticks</a:t>
                      </a:r>
                      <a:endParaRPr/>
                    </a:p>
                    <a:p>
                      <a:pPr marL="914400" lvl="1" indent="-317500" algn="l" rtl="0">
                        <a:spcBef>
                          <a:spcPts val="0"/>
                        </a:spcBef>
                        <a:spcAft>
                          <a:spcPts val="0"/>
                        </a:spcAft>
                        <a:buSzPts val="1400"/>
                        <a:buChar char="○"/>
                      </a:pPr>
                      <a:r>
                        <a:rPr lang="en"/>
                        <a:t>Leaves </a:t>
                      </a:r>
                      <a:endParaRPr/>
                    </a:p>
                    <a:p>
                      <a:pPr marL="914400" lvl="1" indent="-317500" algn="l" rtl="0">
                        <a:spcBef>
                          <a:spcPts val="0"/>
                        </a:spcBef>
                        <a:spcAft>
                          <a:spcPts val="0"/>
                        </a:spcAft>
                        <a:buSzPts val="1400"/>
                        <a:buChar char="○"/>
                      </a:pPr>
                      <a:r>
                        <a:rPr lang="en"/>
                        <a:t>Rocks</a:t>
                      </a:r>
                      <a:endParaRPr/>
                    </a:p>
                    <a:p>
                      <a:pPr marL="457200" lvl="0" indent="-317500" algn="l" rtl="0">
                        <a:spcBef>
                          <a:spcPts val="0"/>
                        </a:spcBef>
                        <a:spcAft>
                          <a:spcPts val="0"/>
                        </a:spcAft>
                        <a:buSzPts val="1400"/>
                        <a:buChar char="●"/>
                      </a:pPr>
                      <a:r>
                        <a:rPr lang="en"/>
                        <a:t>Be creative</a:t>
                      </a:r>
                      <a:endParaRPr/>
                    </a:p>
                  </a:txBody>
                  <a:tcPr marL="91425" marR="91425" marT="91425" marB="91425"/>
                </a:tc>
                <a:tc>
                  <a:txBody>
                    <a:bodyPr/>
                    <a:lstStyle/>
                    <a:p>
                      <a:pPr marL="457200" lvl="0" indent="-317500" algn="l" rtl="0">
                        <a:spcBef>
                          <a:spcPts val="0"/>
                        </a:spcBef>
                        <a:spcAft>
                          <a:spcPts val="0"/>
                        </a:spcAft>
                        <a:buSzPts val="1400"/>
                        <a:buChar char="●"/>
                      </a:pPr>
                      <a:r>
                        <a:rPr lang="en"/>
                        <a:t>Weight</a:t>
                      </a:r>
                      <a:endParaRPr/>
                    </a:p>
                    <a:p>
                      <a:pPr marL="457200" lvl="0" indent="-317500" algn="l" rtl="0">
                        <a:spcBef>
                          <a:spcPts val="0"/>
                        </a:spcBef>
                        <a:spcAft>
                          <a:spcPts val="0"/>
                        </a:spcAft>
                        <a:buSzPts val="1400"/>
                        <a:buChar char="●"/>
                      </a:pPr>
                      <a:r>
                        <a:rPr lang="en"/>
                        <a:t>Item to move (marble, bouncy ball etc)</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39"/>
          <p:cNvSpPr txBox="1">
            <a:spLocks noGrp="1"/>
          </p:cNvSpPr>
          <p:nvPr>
            <p:ph type="title"/>
          </p:nvPr>
        </p:nvSpPr>
        <p:spPr>
          <a:xfrm>
            <a:off x="559570" y="976933"/>
            <a:ext cx="47127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Checklist to be included:</a:t>
            </a:r>
            <a:endParaRPr/>
          </a:p>
        </p:txBody>
      </p:sp>
      <p:sp>
        <p:nvSpPr>
          <p:cNvPr id="794" name="Google Shape;794;p39"/>
          <p:cNvSpPr txBox="1">
            <a:spLocks noGrp="1"/>
          </p:cNvSpPr>
          <p:nvPr>
            <p:ph type="body" idx="1"/>
          </p:nvPr>
        </p:nvSpPr>
        <p:spPr>
          <a:xfrm>
            <a:off x="305825" y="2417325"/>
            <a:ext cx="5926800" cy="5157000"/>
          </a:xfrm>
          <a:prstGeom prst="rect">
            <a:avLst/>
          </a:prstGeom>
        </p:spPr>
        <p:txBody>
          <a:bodyPr spcFirstLastPara="1" wrap="square" lIns="0" tIns="0" rIns="0" bIns="0" anchor="t" anchorCtr="0">
            <a:noAutofit/>
          </a:bodyPr>
          <a:lstStyle/>
          <a:p>
            <a:pPr marL="457200" lvl="0" indent="-342900" algn="l" rtl="0">
              <a:lnSpc>
                <a:spcPct val="150000"/>
              </a:lnSpc>
              <a:spcBef>
                <a:spcPts val="120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A sketch or photo with parts labeled, labels must clear and concise.</a:t>
            </a:r>
            <a:endParaRPr sz="1800">
              <a:solidFill>
                <a:srgbClr val="000000"/>
              </a:solidFill>
              <a:latin typeface="Barlow"/>
              <a:ea typeface="Barlow"/>
              <a:cs typeface="Barlow"/>
              <a:sym typeface="Barlow"/>
            </a:endParaRPr>
          </a:p>
          <a:p>
            <a:pPr marL="457200" lvl="0" indent="-342900" algn="l" rtl="0">
              <a:lnSpc>
                <a:spcPct val="150000"/>
              </a:lnSpc>
              <a:spcBef>
                <a:spcPts val="0"/>
              </a:spcBef>
              <a:spcAft>
                <a:spcPts val="0"/>
              </a:spcAft>
              <a:buClr>
                <a:srgbClr val="000000"/>
              </a:buClr>
              <a:buSzPts val="1800"/>
              <a:buChar char="❏"/>
            </a:pPr>
            <a:r>
              <a:rPr lang="en" sz="1800">
                <a:solidFill>
                  <a:srgbClr val="000000"/>
                </a:solidFill>
                <a:latin typeface="Barlow"/>
                <a:ea typeface="Barlow"/>
                <a:cs typeface="Barlow"/>
                <a:sym typeface="Barlow"/>
              </a:rPr>
              <a:t> Include all measurements of parts used in construction.</a:t>
            </a:r>
            <a:endParaRPr sz="1800">
              <a:solidFill>
                <a:srgbClr val="000000"/>
              </a:solidFill>
              <a:latin typeface="Barlow"/>
              <a:ea typeface="Barlow"/>
              <a:cs typeface="Barlow"/>
              <a:sym typeface="Barlow"/>
            </a:endParaRPr>
          </a:p>
          <a:p>
            <a:pPr marL="914400" lvl="1" indent="-342900" algn="l" rtl="0">
              <a:lnSpc>
                <a:spcPct val="150000"/>
              </a:lnSpc>
              <a:spcBef>
                <a:spcPts val="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Length of lever</a:t>
            </a:r>
            <a:endParaRPr sz="1800">
              <a:solidFill>
                <a:srgbClr val="000000"/>
              </a:solidFill>
              <a:latin typeface="Barlow"/>
              <a:ea typeface="Barlow"/>
              <a:cs typeface="Barlow"/>
              <a:sym typeface="Barlow"/>
            </a:endParaRPr>
          </a:p>
          <a:p>
            <a:pPr marL="914400" lvl="1" indent="-342900" algn="l" rtl="0">
              <a:lnSpc>
                <a:spcPct val="150000"/>
              </a:lnSpc>
              <a:spcBef>
                <a:spcPts val="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Fulcrum placement and measurement</a:t>
            </a:r>
            <a:endParaRPr sz="1800">
              <a:solidFill>
                <a:srgbClr val="000000"/>
              </a:solidFill>
              <a:latin typeface="Barlow"/>
              <a:ea typeface="Barlow"/>
              <a:cs typeface="Barlow"/>
              <a:sym typeface="Barlow"/>
            </a:endParaRPr>
          </a:p>
          <a:p>
            <a:pPr marL="914400" lvl="1" indent="-342900" algn="l" rtl="0">
              <a:lnSpc>
                <a:spcPct val="150000"/>
              </a:lnSpc>
              <a:spcBef>
                <a:spcPts val="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Load placement and weight</a:t>
            </a:r>
            <a:endParaRPr sz="1800">
              <a:solidFill>
                <a:srgbClr val="000000"/>
              </a:solidFill>
              <a:latin typeface="Barlow"/>
              <a:ea typeface="Barlow"/>
              <a:cs typeface="Barlow"/>
              <a:sym typeface="Barlow"/>
            </a:endParaRPr>
          </a:p>
          <a:p>
            <a:pPr marL="457200" lvl="0" indent="-342900" algn="l" rtl="0">
              <a:lnSpc>
                <a:spcPct val="150000"/>
              </a:lnSpc>
              <a:spcBef>
                <a:spcPts val="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List of materials used.</a:t>
            </a:r>
            <a:endParaRPr sz="1800">
              <a:solidFill>
                <a:srgbClr val="000000"/>
              </a:solidFill>
              <a:latin typeface="Barlow"/>
              <a:ea typeface="Barlow"/>
              <a:cs typeface="Barlow"/>
              <a:sym typeface="Barlow"/>
            </a:endParaRPr>
          </a:p>
          <a:p>
            <a:pPr marL="457200" lvl="0" indent="-342900" algn="l" rtl="0">
              <a:lnSpc>
                <a:spcPct val="150000"/>
              </a:lnSpc>
              <a:spcBef>
                <a:spcPts val="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Photo or video of stages of the construction process to submit to teacher.</a:t>
            </a:r>
            <a:endParaRPr sz="1800">
              <a:solidFill>
                <a:srgbClr val="000000"/>
              </a:solidFill>
              <a:latin typeface="Barlow"/>
              <a:ea typeface="Barlow"/>
              <a:cs typeface="Barlow"/>
              <a:sym typeface="Barlow"/>
            </a:endParaRPr>
          </a:p>
          <a:p>
            <a:pPr marL="457200" lvl="0" indent="-342900" algn="l" rtl="0">
              <a:lnSpc>
                <a:spcPct val="150000"/>
              </a:lnSpc>
              <a:spcBef>
                <a:spcPts val="0"/>
              </a:spcBef>
              <a:spcAft>
                <a:spcPts val="0"/>
              </a:spcAft>
              <a:buClr>
                <a:srgbClr val="000000"/>
              </a:buClr>
              <a:buSzPts val="1800"/>
              <a:buFont typeface="Barlow"/>
              <a:buChar char="❏"/>
            </a:pPr>
            <a:r>
              <a:rPr lang="en" sz="1800">
                <a:solidFill>
                  <a:srgbClr val="000000"/>
                </a:solidFill>
                <a:latin typeface="Barlow"/>
                <a:ea typeface="Barlow"/>
                <a:cs typeface="Barlow"/>
                <a:sym typeface="Barlow"/>
              </a:rPr>
              <a:t>Final explanation of design: Student’s choice. this can be a video, an essay, or a photo story!</a:t>
            </a:r>
            <a:endParaRPr sz="1800">
              <a:solidFill>
                <a:srgbClr val="000000"/>
              </a:solidFill>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40"/>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900"/>
              <a:t>Reassess your initial Thinking</a:t>
            </a:r>
            <a:endParaRPr sz="3900"/>
          </a:p>
        </p:txBody>
      </p:sp>
      <p:sp>
        <p:nvSpPr>
          <p:cNvPr id="800" name="Google Shape;800;p40"/>
          <p:cNvSpPr txBox="1">
            <a:spLocks noGrp="1"/>
          </p:cNvSpPr>
          <p:nvPr>
            <p:ph type="body" idx="1"/>
          </p:nvPr>
        </p:nvSpPr>
        <p:spPr>
          <a:xfrm>
            <a:off x="996875" y="2036325"/>
            <a:ext cx="7764600" cy="8655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sz="2200" b="1">
                <a:solidFill>
                  <a:srgbClr val="000000"/>
                </a:solidFill>
                <a:latin typeface="Barlow"/>
                <a:ea typeface="Barlow"/>
                <a:cs typeface="Barlow"/>
                <a:sym typeface="Barlow"/>
              </a:rPr>
              <a:t>How likely is it that a simple lever can move a small object over a meter away? </a:t>
            </a:r>
            <a:endParaRPr b="1">
              <a:latin typeface="Barlow"/>
              <a:ea typeface="Barlow"/>
              <a:cs typeface="Barlow"/>
              <a:sym typeface="Barlow"/>
            </a:endParaRPr>
          </a:p>
        </p:txBody>
      </p:sp>
      <p:sp>
        <p:nvSpPr>
          <p:cNvPr id="801" name="Google Shape;801;p40"/>
          <p:cNvSpPr txBox="1">
            <a:spLocks noGrp="1"/>
          </p:cNvSpPr>
          <p:nvPr>
            <p:ph type="title"/>
          </p:nvPr>
        </p:nvSpPr>
        <p:spPr>
          <a:xfrm>
            <a:off x="554145" y="3754257"/>
            <a:ext cx="9372600" cy="865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CHALLENGE</a:t>
            </a:r>
            <a:endParaRPr/>
          </a:p>
        </p:txBody>
      </p:sp>
      <p:pic>
        <p:nvPicPr>
          <p:cNvPr id="802" name="Google Shape;802;p40"/>
          <p:cNvPicPr preferRelativeResize="0"/>
          <p:nvPr/>
        </p:nvPicPr>
        <p:blipFill rotWithShape="1">
          <a:blip r:embed="rId3">
            <a:alphaModFix/>
          </a:blip>
          <a:srcRect t="9812" b="44227"/>
          <a:stretch/>
        </p:blipFill>
        <p:spPr>
          <a:xfrm>
            <a:off x="1827575" y="3400550"/>
            <a:ext cx="6403250" cy="2339325"/>
          </a:xfrm>
          <a:prstGeom prst="rect">
            <a:avLst/>
          </a:prstGeom>
          <a:noFill/>
          <a:ln>
            <a:noFill/>
          </a:ln>
        </p:spPr>
      </p:pic>
      <p:sp>
        <p:nvSpPr>
          <p:cNvPr id="803" name="Google Shape;803;p40"/>
          <p:cNvSpPr txBox="1"/>
          <p:nvPr/>
        </p:nvSpPr>
        <p:spPr>
          <a:xfrm>
            <a:off x="1339575" y="2341625"/>
            <a:ext cx="7508400" cy="98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Barlow Light"/>
                <a:ea typeface="Barlow Light"/>
                <a:cs typeface="Barlow Light"/>
                <a:sym typeface="Barlow Light"/>
              </a:rPr>
              <a:t>Place an arrow to indicate your new thinking. </a:t>
            </a:r>
            <a:endParaRPr sz="2200">
              <a:latin typeface="Barlow Light"/>
              <a:ea typeface="Barlow Light"/>
              <a:cs typeface="Barlow Light"/>
              <a:sym typeface="Barlow Light"/>
            </a:endParaRPr>
          </a:p>
        </p:txBody>
      </p:sp>
      <p:sp>
        <p:nvSpPr>
          <p:cNvPr id="804" name="Google Shape;804;p40"/>
          <p:cNvSpPr txBox="1"/>
          <p:nvPr/>
        </p:nvSpPr>
        <p:spPr>
          <a:xfrm>
            <a:off x="727200" y="5810900"/>
            <a:ext cx="7508400" cy="987900"/>
          </a:xfrm>
          <a:prstGeom prst="rect">
            <a:avLst/>
          </a:prstGeom>
          <a:noFill/>
          <a:ln>
            <a:noFill/>
          </a:ln>
        </p:spPr>
        <p:txBody>
          <a:bodyPr spcFirstLastPara="1" wrap="square" lIns="91425" tIns="91425" rIns="91425" bIns="91425" anchor="ctr" anchorCtr="0">
            <a:noAutofit/>
          </a:bodyPr>
          <a:lstStyle/>
          <a:p>
            <a:pPr marL="457200" lvl="0" indent="-368300" algn="l" rtl="0">
              <a:spcBef>
                <a:spcPts val="0"/>
              </a:spcBef>
              <a:spcAft>
                <a:spcPts val="0"/>
              </a:spcAft>
              <a:buSzPts val="2200"/>
              <a:buFont typeface="Barlow"/>
              <a:buAutoNum type="arabicPeriod"/>
            </a:pPr>
            <a:r>
              <a:rPr lang="en" sz="2200" b="1">
                <a:latin typeface="Barlow"/>
                <a:ea typeface="Barlow"/>
                <a:cs typeface="Barlow"/>
                <a:sym typeface="Barlow"/>
              </a:rPr>
              <a:t>Did you change your initial thinking? Why or why not?</a:t>
            </a:r>
            <a:endParaRPr sz="2200" b="1">
              <a:latin typeface="Barlow"/>
              <a:ea typeface="Barlow"/>
              <a:cs typeface="Barlow"/>
              <a:sym typeface="Barlo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41"/>
          <p:cNvSpPr txBox="1">
            <a:spLocks noGrp="1"/>
          </p:cNvSpPr>
          <p:nvPr>
            <p:ph type="ctrTitle"/>
          </p:nvPr>
        </p:nvSpPr>
        <p:spPr>
          <a:xfrm>
            <a:off x="342879" y="1125136"/>
            <a:ext cx="9372600" cy="31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a:p>
        </p:txBody>
      </p:sp>
      <p:graphicFrame>
        <p:nvGraphicFramePr>
          <p:cNvPr id="810" name="Google Shape;810;p41"/>
          <p:cNvGraphicFramePr/>
          <p:nvPr/>
        </p:nvGraphicFramePr>
        <p:xfrm>
          <a:off x="72450" y="0"/>
          <a:ext cx="9913500" cy="7880620"/>
        </p:xfrm>
        <a:graphic>
          <a:graphicData uri="http://schemas.openxmlformats.org/drawingml/2006/table">
            <a:tbl>
              <a:tblPr>
                <a:noFill/>
                <a:tableStyleId>{CFCD7AA6-0073-4F81-8C8D-53DC33CE6AEA}</a:tableStyleId>
              </a:tblPr>
              <a:tblGrid>
                <a:gridCol w="1982700">
                  <a:extLst>
                    <a:ext uri="{9D8B030D-6E8A-4147-A177-3AD203B41FA5}">
                      <a16:colId xmlns:a16="http://schemas.microsoft.com/office/drawing/2014/main" val="20000"/>
                    </a:ext>
                  </a:extLst>
                </a:gridCol>
                <a:gridCol w="1982700">
                  <a:extLst>
                    <a:ext uri="{9D8B030D-6E8A-4147-A177-3AD203B41FA5}">
                      <a16:colId xmlns:a16="http://schemas.microsoft.com/office/drawing/2014/main" val="20001"/>
                    </a:ext>
                  </a:extLst>
                </a:gridCol>
                <a:gridCol w="1982700">
                  <a:extLst>
                    <a:ext uri="{9D8B030D-6E8A-4147-A177-3AD203B41FA5}">
                      <a16:colId xmlns:a16="http://schemas.microsoft.com/office/drawing/2014/main" val="20002"/>
                    </a:ext>
                  </a:extLst>
                </a:gridCol>
                <a:gridCol w="1982700">
                  <a:extLst>
                    <a:ext uri="{9D8B030D-6E8A-4147-A177-3AD203B41FA5}">
                      <a16:colId xmlns:a16="http://schemas.microsoft.com/office/drawing/2014/main" val="20003"/>
                    </a:ext>
                  </a:extLst>
                </a:gridCol>
                <a:gridCol w="1982700">
                  <a:extLst>
                    <a:ext uri="{9D8B030D-6E8A-4147-A177-3AD203B41FA5}">
                      <a16:colId xmlns:a16="http://schemas.microsoft.com/office/drawing/2014/main" val="20004"/>
                    </a:ext>
                  </a:extLst>
                </a:gridCol>
              </a:tblGrid>
              <a:tr h="295575">
                <a:tc rowSpan="2">
                  <a:txBody>
                    <a:bodyPr/>
                    <a:lstStyle/>
                    <a:p>
                      <a:pPr marL="0" lvl="0" indent="0" algn="l" rtl="0">
                        <a:spcBef>
                          <a:spcPts val="0"/>
                        </a:spcBef>
                        <a:spcAft>
                          <a:spcPts val="0"/>
                        </a:spcAft>
                        <a:buNone/>
                      </a:pPr>
                      <a:r>
                        <a:rPr lang="en" sz="900" b="1"/>
                        <a:t>Outcomes Addressed</a:t>
                      </a:r>
                      <a:endParaRPr sz="900" b="1"/>
                    </a:p>
                  </a:txBody>
                  <a:tcPr marL="91425" marR="91425" marT="91425" marB="91425" anchor="b">
                    <a:solidFill>
                      <a:srgbClr val="F6B26B"/>
                    </a:solidFill>
                  </a:tcPr>
                </a:tc>
                <a:tc gridSpan="4">
                  <a:txBody>
                    <a:bodyPr/>
                    <a:lstStyle/>
                    <a:p>
                      <a:pPr marL="0" lvl="0" indent="0" algn="ctr" rtl="0">
                        <a:spcBef>
                          <a:spcPts val="0"/>
                        </a:spcBef>
                        <a:spcAft>
                          <a:spcPts val="0"/>
                        </a:spcAft>
                        <a:buNone/>
                      </a:pPr>
                      <a:r>
                        <a:rPr lang="en" sz="900" b="1"/>
                        <a:t>Achievement Grade Profiles </a:t>
                      </a:r>
                      <a:r>
                        <a:rPr lang="en" sz="900" b="1" u="sng">
                          <a:solidFill>
                            <a:schemeClr val="hlink"/>
                          </a:solidFill>
                          <a:hlinkClick r:id="rId3"/>
                        </a:rPr>
                        <a:t>https://www.edu.gov.mb.ca/k12/assess/report_cards/grading/profiles.html</a:t>
                      </a:r>
                      <a:r>
                        <a:rPr lang="en" sz="900" b="1"/>
                        <a:t> </a:t>
                      </a:r>
                      <a:endParaRPr sz="900" b="1"/>
                    </a:p>
                  </a:txBody>
                  <a:tcPr marL="91425" marR="91425" marT="91425" marB="91425">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5575">
                <a:tc vMerge="1">
                  <a:txBody>
                    <a:bodyPr/>
                    <a:lstStyle/>
                    <a:p>
                      <a:endParaRPr lang="en-US"/>
                    </a:p>
                  </a:txBody>
                  <a:tcPr/>
                </a:tc>
                <a:tc>
                  <a:txBody>
                    <a:bodyPr/>
                    <a:lstStyle/>
                    <a:p>
                      <a:pPr marL="0" lvl="0" indent="0" algn="ctr" rtl="0">
                        <a:spcBef>
                          <a:spcPts val="0"/>
                        </a:spcBef>
                        <a:spcAft>
                          <a:spcPts val="0"/>
                        </a:spcAft>
                        <a:buNone/>
                      </a:pPr>
                      <a:r>
                        <a:rPr lang="en" sz="900" b="1"/>
                        <a:t>Limited</a:t>
                      </a:r>
                      <a:endParaRPr sz="900" b="1"/>
                    </a:p>
                  </a:txBody>
                  <a:tcPr marL="91425" marR="91425" marT="91425" marB="91425">
                    <a:solidFill>
                      <a:srgbClr val="F6B26B"/>
                    </a:solidFill>
                  </a:tcPr>
                </a:tc>
                <a:tc>
                  <a:txBody>
                    <a:bodyPr/>
                    <a:lstStyle/>
                    <a:p>
                      <a:pPr marL="0" lvl="0" indent="0" algn="ctr" rtl="0">
                        <a:spcBef>
                          <a:spcPts val="0"/>
                        </a:spcBef>
                        <a:spcAft>
                          <a:spcPts val="0"/>
                        </a:spcAft>
                        <a:buNone/>
                      </a:pPr>
                      <a:r>
                        <a:rPr lang="en" sz="900" b="1"/>
                        <a:t>Basic</a:t>
                      </a:r>
                      <a:endParaRPr sz="900" b="1"/>
                    </a:p>
                  </a:txBody>
                  <a:tcPr marL="91425" marR="91425" marT="91425" marB="91425">
                    <a:solidFill>
                      <a:srgbClr val="F6B26B"/>
                    </a:solidFill>
                  </a:tcPr>
                </a:tc>
                <a:tc>
                  <a:txBody>
                    <a:bodyPr/>
                    <a:lstStyle/>
                    <a:p>
                      <a:pPr marL="0" lvl="0" indent="0" algn="ctr" rtl="0">
                        <a:spcBef>
                          <a:spcPts val="0"/>
                        </a:spcBef>
                        <a:spcAft>
                          <a:spcPts val="0"/>
                        </a:spcAft>
                        <a:buNone/>
                      </a:pPr>
                      <a:r>
                        <a:rPr lang="en" sz="900" b="1"/>
                        <a:t>Good</a:t>
                      </a:r>
                      <a:endParaRPr sz="900" b="1"/>
                    </a:p>
                  </a:txBody>
                  <a:tcPr marL="91425" marR="91425" marT="91425" marB="91425">
                    <a:solidFill>
                      <a:srgbClr val="F6B26B"/>
                    </a:solidFill>
                  </a:tcPr>
                </a:tc>
                <a:tc>
                  <a:txBody>
                    <a:bodyPr/>
                    <a:lstStyle/>
                    <a:p>
                      <a:pPr marL="0" lvl="0" indent="0" algn="ctr" rtl="0">
                        <a:spcBef>
                          <a:spcPts val="0"/>
                        </a:spcBef>
                        <a:spcAft>
                          <a:spcPts val="0"/>
                        </a:spcAft>
                        <a:buNone/>
                      </a:pPr>
                      <a:r>
                        <a:rPr lang="en" sz="900" b="1"/>
                        <a:t>Very Good to Excellent:</a:t>
                      </a:r>
                      <a:endParaRPr sz="900" b="1"/>
                    </a:p>
                  </a:txBody>
                  <a:tcPr marL="91425" marR="91425" marT="91425" marB="91425">
                    <a:solidFill>
                      <a:srgbClr val="F6B26B"/>
                    </a:solidFill>
                  </a:tcPr>
                </a:tc>
                <a:extLst>
                  <a:ext uri="{0D108BD9-81ED-4DB2-BD59-A6C34878D82A}">
                    <a16:rowId xmlns:a16="http://schemas.microsoft.com/office/drawing/2014/main" val="10001"/>
                  </a:ext>
                </a:extLst>
              </a:tr>
              <a:tr h="1666700">
                <a:tc>
                  <a:txBody>
                    <a:bodyPr/>
                    <a:lstStyle/>
                    <a:p>
                      <a:pPr marL="0" lvl="0" indent="0" algn="l" rtl="0">
                        <a:spcBef>
                          <a:spcPts val="0"/>
                        </a:spcBef>
                        <a:spcAft>
                          <a:spcPts val="0"/>
                        </a:spcAft>
                        <a:buNone/>
                      </a:pPr>
                      <a:r>
                        <a:rPr lang="en" sz="900" b="1"/>
                        <a:t>Science - Design Process and Problem Solving</a:t>
                      </a:r>
                      <a:endParaRPr sz="900" b="1"/>
                    </a:p>
                  </a:txBody>
                  <a:tcPr marL="91425" marR="91425" marT="91425" marB="91425" anchor="ctr">
                    <a:solidFill>
                      <a:srgbClr val="F9CB9C"/>
                    </a:solidFill>
                  </a:tcPr>
                </a:tc>
                <a:tc>
                  <a:txBody>
                    <a:bodyPr/>
                    <a:lstStyle/>
                    <a:p>
                      <a:pPr marL="0" lvl="0" indent="0" algn="l" rtl="0">
                        <a:spcBef>
                          <a:spcPts val="0"/>
                        </a:spcBef>
                        <a:spcAft>
                          <a:spcPts val="0"/>
                        </a:spcAft>
                        <a:buNone/>
                      </a:pPr>
                      <a:r>
                        <a:rPr lang="en" sz="900"/>
                        <a:t>Requires considerable, ongoing teacher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Requires occasional teacher or peer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Applies appropriate strategies to solve practical problems; requires occasional prompting to recognize when changes need to be made to a plan. Explains and justifies reasoning using appropriate science vocabulary, and generalizes to similar contexts; requires occasional prompting for clarification. Collaborates effectively with peers.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Demonstrates flexibility, resilience, and creativity when solving practical problems; critically analyzes results and makes any necessary changes to a plan. Explains and justifies reasoning clearly using appropriate science vocabulary and generalizes to other contexts. Collaborates effectively with peers, often taking a key role in group work.</a:t>
                      </a:r>
                      <a:endParaRPr sz="900"/>
                    </a:p>
                  </a:txBody>
                  <a:tcPr marL="91425" marR="91425" marT="91425" marB="91425">
                    <a:solidFill>
                      <a:srgbClr val="F9CB9C"/>
                    </a:solidFill>
                  </a:tcPr>
                </a:tc>
                <a:extLst>
                  <a:ext uri="{0D108BD9-81ED-4DB2-BD59-A6C34878D82A}">
                    <a16:rowId xmlns:a16="http://schemas.microsoft.com/office/drawing/2014/main" val="10002"/>
                  </a:ext>
                </a:extLst>
              </a:tr>
              <a:tr h="669525">
                <a:tc>
                  <a:txBody>
                    <a:bodyPr/>
                    <a:lstStyle/>
                    <a:p>
                      <a:pPr marL="0" lvl="0" indent="0" algn="l" rtl="0">
                        <a:spcBef>
                          <a:spcPts val="0"/>
                        </a:spcBef>
                        <a:spcAft>
                          <a:spcPts val="0"/>
                        </a:spcAft>
                        <a:buNone/>
                      </a:pPr>
                      <a:r>
                        <a:rPr lang="en" sz="900" b="1"/>
                        <a:t>5-3-01 Use appropriate vocabulary related to their investigations of forces and simple machines.</a:t>
                      </a:r>
                      <a:endParaRPr sz="9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3"/>
                  </a:ext>
                </a:extLst>
              </a:tr>
              <a:tr h="669525">
                <a:tc>
                  <a:txBody>
                    <a:bodyPr/>
                    <a:lstStyle/>
                    <a:p>
                      <a:pPr marL="0" lvl="0" indent="0" algn="l" rtl="0">
                        <a:spcBef>
                          <a:spcPts val="0"/>
                        </a:spcBef>
                        <a:spcAft>
                          <a:spcPts val="0"/>
                        </a:spcAft>
                        <a:buNone/>
                      </a:pPr>
                      <a:r>
                        <a:rPr lang="en" sz="900" b="1"/>
                        <a:t>5-3-02 Describe, using diagrams, the forces acting on an object and the effects of increasing or decreasing them</a:t>
                      </a:r>
                      <a:endParaRPr sz="9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4"/>
                  </a:ext>
                </a:extLst>
              </a:tr>
              <a:tr h="794150">
                <a:tc>
                  <a:txBody>
                    <a:bodyPr/>
                    <a:lstStyle/>
                    <a:p>
                      <a:pPr marL="0" lvl="0" indent="0" algn="l" rtl="0">
                        <a:spcBef>
                          <a:spcPts val="0"/>
                        </a:spcBef>
                        <a:spcAft>
                          <a:spcPts val="0"/>
                        </a:spcAft>
                        <a:buNone/>
                      </a:pPr>
                      <a:r>
                        <a:rPr lang="en" sz="900" b="1"/>
                        <a:t>5-3-03 Investigate a variety of levers used to accomplish particular tasks in order to compare them qualitatively with respect to</a:t>
                      </a:r>
                      <a:endParaRPr sz="9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5"/>
                  </a:ext>
                </a:extLst>
              </a:tr>
              <a:tr h="918800">
                <a:tc>
                  <a:txBody>
                    <a:bodyPr/>
                    <a:lstStyle/>
                    <a:p>
                      <a:pPr marL="0" lvl="0" indent="0" algn="l" rtl="0">
                        <a:spcBef>
                          <a:spcPts val="0"/>
                        </a:spcBef>
                        <a:spcAft>
                          <a:spcPts val="0"/>
                        </a:spcAft>
                        <a:buNone/>
                      </a:pPr>
                      <a:r>
                        <a:rPr lang="en" sz="900" b="1"/>
                        <a:t>Math - Knowledge and understanding</a:t>
                      </a:r>
                      <a:endParaRPr sz="900" b="1"/>
                    </a:p>
                  </a:txBody>
                  <a:tcPr marL="91425" marR="91425" marT="91425" marB="91425" anchor="ctr">
                    <a:solidFill>
                      <a:srgbClr val="F9CB9C"/>
                    </a:solidFill>
                  </a:tcPr>
                </a:tc>
                <a:tc>
                  <a:txBody>
                    <a:bodyPr/>
                    <a:lstStyle/>
                    <a:p>
                      <a:pPr marL="0" lvl="0" indent="0" algn="l" rtl="0">
                        <a:spcBef>
                          <a:spcPts val="0"/>
                        </a:spcBef>
                        <a:spcAft>
                          <a:spcPts val="0"/>
                        </a:spcAft>
                        <a:buNone/>
                      </a:pPr>
                      <a:r>
                        <a:rPr lang="en" sz="900"/>
                        <a:t>Requires considerable, ongoing teacher support to  make connections between math concepts and the applications of appropriate skills  apply concepts in similar situations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Requires occasional teacher or peer support to  make connections between math concepts and the applications of appropriate skills  apply concepts in similar situations</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Shows relationships between math concepts and applies appropriate skills. Correctly applies concepts in similar situations. </a:t>
                      </a:r>
                      <a:endParaRPr sz="900"/>
                    </a:p>
                  </a:txBody>
                  <a:tcPr marL="91425" marR="91425" marT="91425" marB="91425">
                    <a:solidFill>
                      <a:srgbClr val="F9CB9C"/>
                    </a:solidFill>
                  </a:tcPr>
                </a:tc>
                <a:tc>
                  <a:txBody>
                    <a:bodyPr/>
                    <a:lstStyle/>
                    <a:p>
                      <a:pPr marL="0" lvl="0" indent="0" algn="l" rtl="0">
                        <a:spcBef>
                          <a:spcPts val="0"/>
                        </a:spcBef>
                        <a:spcAft>
                          <a:spcPts val="0"/>
                        </a:spcAft>
                        <a:buNone/>
                      </a:pPr>
                      <a:r>
                        <a:rPr lang="en" sz="900"/>
                        <a:t>Makes connections, applies relationships and skills efficiently. Consistently and efficiently applies concepts in similar and new situations. </a:t>
                      </a:r>
                      <a:endParaRPr sz="900"/>
                    </a:p>
                  </a:txBody>
                  <a:tcPr marL="91425" marR="91425" marT="91425" marB="91425">
                    <a:solidFill>
                      <a:srgbClr val="F9CB9C"/>
                    </a:solidFill>
                  </a:tcPr>
                </a:tc>
                <a:extLst>
                  <a:ext uri="{0D108BD9-81ED-4DB2-BD59-A6C34878D82A}">
                    <a16:rowId xmlns:a16="http://schemas.microsoft.com/office/drawing/2014/main" val="10006"/>
                  </a:ext>
                </a:extLst>
              </a:tr>
              <a:tr h="1168100">
                <a:tc>
                  <a:txBody>
                    <a:bodyPr/>
                    <a:lstStyle/>
                    <a:p>
                      <a:pPr marL="0" lvl="0" indent="0" algn="l" rtl="0">
                        <a:spcBef>
                          <a:spcPts val="0"/>
                        </a:spcBef>
                        <a:spcAft>
                          <a:spcPts val="0"/>
                        </a:spcAft>
                        <a:buNone/>
                      </a:pPr>
                      <a:r>
                        <a:rPr lang="en" sz="900" b="1"/>
                        <a:t>5.SS.2 - Demonstrate and understanding of measuring length by * Selecting and justifying referents for the unit mm * Modelling and describing the relationship between mm, cm and m</a:t>
                      </a:r>
                      <a:endParaRPr sz="9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7"/>
                  </a:ext>
                </a:extLst>
              </a:tr>
              <a:tr h="1043450">
                <a:tc>
                  <a:txBody>
                    <a:bodyPr/>
                    <a:lstStyle/>
                    <a:p>
                      <a:pPr marL="0" lvl="0" indent="0" algn="l" rtl="0">
                        <a:spcBef>
                          <a:spcPts val="0"/>
                        </a:spcBef>
                        <a:spcAft>
                          <a:spcPts val="0"/>
                        </a:spcAft>
                        <a:buNone/>
                      </a:pPr>
                      <a:r>
                        <a:rPr lang="en" sz="900" b="1"/>
                        <a:t>5.SP.3 - </a:t>
                      </a:r>
                      <a:endParaRPr sz="900" b="1"/>
                    </a:p>
                    <a:p>
                      <a:pPr marL="0" lvl="0" indent="0" algn="l" rtl="0">
                        <a:spcBef>
                          <a:spcPts val="0"/>
                        </a:spcBef>
                        <a:spcAft>
                          <a:spcPts val="0"/>
                        </a:spcAft>
                        <a:buNone/>
                      </a:pPr>
                      <a:r>
                        <a:rPr lang="en" sz="900" b="1"/>
                        <a:t>Describe the likelihood of a single outcome occurring using words such as: Impossible, Possible and Certain</a:t>
                      </a:r>
                      <a:endParaRPr sz="900" b="1"/>
                    </a:p>
                  </a:txBody>
                  <a:tcPr marL="91425" marR="91425" marT="91425" marB="91425" anchor="ctr"/>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14"/>
        <p:cNvGrpSpPr/>
        <p:nvPr/>
      </p:nvGrpSpPr>
      <p:grpSpPr>
        <a:xfrm>
          <a:off x="0" y="0"/>
          <a:ext cx="0" cy="0"/>
          <a:chOff x="0" y="0"/>
          <a:chExt cx="0" cy="0"/>
        </a:xfrm>
      </p:grpSpPr>
      <p:sp>
        <p:nvSpPr>
          <p:cNvPr id="815" name="Google Shape;815;p42"/>
          <p:cNvSpPr txBox="1">
            <a:spLocks noGrp="1"/>
          </p:cNvSpPr>
          <p:nvPr>
            <p:ph type="ctrTitle"/>
          </p:nvPr>
        </p:nvSpPr>
        <p:spPr>
          <a:xfrm>
            <a:off x="342875" y="214525"/>
            <a:ext cx="9372600" cy="7046400"/>
          </a:xfrm>
          <a:prstGeom prst="rect">
            <a:avLst/>
          </a:prstGeom>
          <a:solidFill>
            <a:srgbClr val="FFFFFF"/>
          </a:solidFill>
        </p:spPr>
        <p:txBody>
          <a:bodyPr spcFirstLastPara="1" wrap="square" lIns="0" tIns="0" rIns="0" bIns="0" anchor="b" anchorCtr="0">
            <a:noAutofit/>
          </a:bodyPr>
          <a:lstStyle/>
          <a:p>
            <a:pPr marL="457200" lvl="0" indent="0" algn="l" rtl="0">
              <a:lnSpc>
                <a:spcPct val="150000"/>
              </a:lnSpc>
              <a:spcBef>
                <a:spcPts val="0"/>
              </a:spcBef>
              <a:spcAft>
                <a:spcPts val="0"/>
              </a:spcAft>
              <a:buNone/>
            </a:pPr>
            <a:r>
              <a:rPr lang="en" sz="1600" b="1" u="sng">
                <a:solidFill>
                  <a:srgbClr val="000000"/>
                </a:solidFill>
                <a:latin typeface="Barlow"/>
                <a:ea typeface="Barlow"/>
                <a:cs typeface="Barlow"/>
                <a:sym typeface="Barlow"/>
              </a:rPr>
              <a:t>GLOSSARY</a:t>
            </a:r>
            <a:endParaRPr sz="1600" b="1" u="sng">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endParaRPr sz="1600" b="1" u="sng">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counterweight</a:t>
            </a:r>
            <a:r>
              <a:rPr lang="en" sz="1600">
                <a:solidFill>
                  <a:srgbClr val="000000"/>
                </a:solidFill>
                <a:latin typeface="Barlow"/>
                <a:ea typeface="Barlow"/>
                <a:cs typeface="Barlow"/>
                <a:sym typeface="Barlow"/>
              </a:rPr>
              <a:t>-a weight used as a counterbalance.</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force-</a:t>
            </a:r>
            <a:r>
              <a:rPr lang="en" sz="1600">
                <a:solidFill>
                  <a:srgbClr val="000000"/>
                </a:solidFill>
                <a:latin typeface="Barlow"/>
                <a:ea typeface="Barlow"/>
                <a:cs typeface="Barlow"/>
                <a:sym typeface="Barlow"/>
              </a:rPr>
              <a:t>the effort applied</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fulcrum-</a:t>
            </a:r>
            <a:r>
              <a:rPr lang="en" sz="1600">
                <a:solidFill>
                  <a:srgbClr val="000000"/>
                </a:solidFill>
                <a:latin typeface="Barlow"/>
                <a:ea typeface="Barlow"/>
                <a:cs typeface="Barlow"/>
                <a:sym typeface="Barlow"/>
              </a:rPr>
              <a:t> the support or point of rest, on which a lever turns in moving a body.</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lever-</a:t>
            </a:r>
            <a:r>
              <a:rPr lang="en" sz="1600">
                <a:solidFill>
                  <a:srgbClr val="000000"/>
                </a:solidFill>
                <a:latin typeface="Barlow"/>
                <a:ea typeface="Barlow"/>
                <a:cs typeface="Barlow"/>
                <a:sym typeface="Barlow"/>
              </a:rPr>
              <a:t>rigid bar that pivots about one point and that is used to move an object at a second point by a force applied at a third.</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load-</a:t>
            </a:r>
            <a:r>
              <a:rPr lang="en" sz="1600">
                <a:solidFill>
                  <a:srgbClr val="000000"/>
                </a:solidFill>
                <a:latin typeface="Barlow"/>
                <a:ea typeface="Barlow"/>
                <a:cs typeface="Barlow"/>
                <a:sym typeface="Barlow"/>
              </a:rPr>
              <a:t>anything put in or on something for conveyance or transportation</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mechanical advantage-</a:t>
            </a:r>
            <a:r>
              <a:rPr lang="en" sz="1600">
                <a:solidFill>
                  <a:srgbClr val="000000"/>
                </a:solidFill>
                <a:latin typeface="Barlow"/>
                <a:ea typeface="Barlow"/>
                <a:cs typeface="Barlow"/>
                <a:sym typeface="Barlow"/>
              </a:rPr>
              <a:t> is the factor by which a mechanism multiplies the </a:t>
            </a:r>
            <a:r>
              <a:rPr lang="en" sz="1600">
                <a:solidFill>
                  <a:srgbClr val="000000"/>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force</a:t>
            </a:r>
            <a:r>
              <a:rPr lang="en" sz="1600">
                <a:solidFill>
                  <a:srgbClr val="000000"/>
                </a:solidFill>
                <a:latin typeface="Barlow"/>
                <a:ea typeface="Barlow"/>
                <a:cs typeface="Barlow"/>
                <a:sym typeface="Barlow"/>
              </a:rPr>
              <a:t> or </a:t>
            </a:r>
            <a:r>
              <a:rPr lang="en" sz="1600">
                <a:solidFill>
                  <a:srgbClr val="000000"/>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torque</a:t>
            </a:r>
            <a:r>
              <a:rPr lang="en" sz="1600">
                <a:solidFill>
                  <a:srgbClr val="000000"/>
                </a:solidFill>
                <a:latin typeface="Barlow"/>
                <a:ea typeface="Barlow"/>
                <a:cs typeface="Barlow"/>
                <a:sym typeface="Barlow"/>
              </a:rPr>
              <a:t> put into it.</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siege engine-</a:t>
            </a:r>
            <a:r>
              <a:rPr lang="en" sz="1600">
                <a:solidFill>
                  <a:srgbClr val="000000"/>
                </a:solidFill>
                <a:latin typeface="Barlow"/>
                <a:ea typeface="Barlow"/>
                <a:cs typeface="Barlow"/>
                <a:sym typeface="Barlow"/>
              </a:rPr>
              <a:t>is a </a:t>
            </a:r>
            <a:r>
              <a:rPr lang="en" sz="1600">
                <a:solidFill>
                  <a:srgbClr val="000000"/>
                </a:solidFill>
                <a:uFill>
                  <a:noFill/>
                </a:uFill>
                <a:latin typeface="Barlow"/>
                <a:ea typeface="Barlow"/>
                <a:cs typeface="Barlow"/>
                <a:sym typeface="Barlow"/>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device</a:t>
            </a:r>
            <a:r>
              <a:rPr lang="en" sz="1600">
                <a:solidFill>
                  <a:srgbClr val="000000"/>
                </a:solidFill>
                <a:latin typeface="Barlow"/>
                <a:ea typeface="Barlow"/>
                <a:cs typeface="Barlow"/>
                <a:sym typeface="Barlow"/>
              </a:rPr>
              <a:t> that is designed to </a:t>
            </a:r>
            <a:r>
              <a:rPr lang="en" sz="1600">
                <a:solidFill>
                  <a:srgbClr val="000000"/>
                </a:solidFill>
                <a:uFill>
                  <a:noFill/>
                </a:uFill>
                <a:latin typeface="Barlow"/>
                <a:ea typeface="Barlow"/>
                <a:cs typeface="Barlow"/>
                <a:sym typeface="Barlow"/>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break</a:t>
            </a:r>
            <a:r>
              <a:rPr lang="en" sz="1600">
                <a:solidFill>
                  <a:srgbClr val="000000"/>
                </a:solidFill>
                <a:latin typeface="Barlow"/>
                <a:ea typeface="Barlow"/>
                <a:cs typeface="Barlow"/>
                <a:sym typeface="Barlow"/>
              </a:rPr>
              <a:t> or circumvent </a:t>
            </a:r>
            <a:r>
              <a:rPr lang="en" sz="1600">
                <a:solidFill>
                  <a:srgbClr val="000000"/>
                </a:solidFill>
                <a:uFill>
                  <a:noFill/>
                </a:uFill>
                <a:latin typeface="Barlow"/>
                <a:ea typeface="Barlow"/>
                <a:cs typeface="Barlow"/>
                <a:sym typeface="Barlow"/>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city walls</a:t>
            </a:r>
            <a:r>
              <a:rPr lang="en" sz="1600">
                <a:solidFill>
                  <a:srgbClr val="000000"/>
                </a:solidFill>
                <a:latin typeface="Barlow"/>
                <a:ea typeface="Barlow"/>
                <a:cs typeface="Barlow"/>
                <a:sym typeface="Barlow"/>
              </a:rPr>
              <a:t> and other </a:t>
            </a:r>
            <a:r>
              <a:rPr lang="en" sz="1600">
                <a:solidFill>
                  <a:srgbClr val="000000"/>
                </a:solidFill>
                <a:uFill>
                  <a:noFill/>
                </a:uFill>
                <a:latin typeface="Barlow"/>
                <a:ea typeface="Barlow"/>
                <a:cs typeface="Barlow"/>
                <a:sym typeface="Barlow"/>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fortifications</a:t>
            </a:r>
            <a:r>
              <a:rPr lang="en" sz="1600">
                <a:solidFill>
                  <a:srgbClr val="000000"/>
                </a:solidFill>
                <a:latin typeface="Barlow"/>
                <a:ea typeface="Barlow"/>
                <a:cs typeface="Barlow"/>
                <a:sym typeface="Barlow"/>
              </a:rPr>
              <a:t> in </a:t>
            </a:r>
            <a:r>
              <a:rPr lang="en" sz="1600">
                <a:solidFill>
                  <a:srgbClr val="000000"/>
                </a:solidFill>
                <a:uFill>
                  <a:noFill/>
                </a:uFill>
                <a:latin typeface="Barlow"/>
                <a:ea typeface="Barlow"/>
                <a:cs typeface="Barlow"/>
                <a:sym typeface="Barlow"/>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siege warfare</a:t>
            </a:r>
            <a:r>
              <a:rPr lang="en" sz="1600">
                <a:solidFill>
                  <a:srgbClr val="000000"/>
                </a:solidFill>
                <a:latin typeface="Barlow"/>
                <a:ea typeface="Barlow"/>
                <a:cs typeface="Barlow"/>
                <a:sym typeface="Barlow"/>
              </a:rPr>
              <a:t>.</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sling-</a:t>
            </a:r>
            <a:r>
              <a:rPr lang="en" sz="1600">
                <a:solidFill>
                  <a:srgbClr val="000000"/>
                </a:solidFill>
                <a:latin typeface="Barlow"/>
                <a:ea typeface="Barlow"/>
                <a:cs typeface="Barlow"/>
                <a:sym typeface="Barlow"/>
              </a:rPr>
              <a:t> is a projectile </a:t>
            </a:r>
            <a:r>
              <a:rPr lang="en" sz="1600">
                <a:solidFill>
                  <a:srgbClr val="000000"/>
                </a:solidFill>
                <a:uFill>
                  <a:noFill/>
                </a:uFill>
                <a:latin typeface="Barlow"/>
                <a:ea typeface="Barlow"/>
                <a:cs typeface="Barlow"/>
                <a:sym typeface="Barlow"/>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weapon</a:t>
            </a:r>
            <a:r>
              <a:rPr lang="en" sz="1600">
                <a:solidFill>
                  <a:srgbClr val="000000"/>
                </a:solidFill>
                <a:latin typeface="Barlow"/>
                <a:ea typeface="Barlow"/>
                <a:cs typeface="Barlow"/>
                <a:sym typeface="Barlow"/>
              </a:rPr>
              <a:t> typically used to throw a blunt </a:t>
            </a:r>
            <a:r>
              <a:rPr lang="en" sz="1600">
                <a:solidFill>
                  <a:srgbClr val="000000"/>
                </a:solidFill>
                <a:uFill>
                  <a:noFill/>
                </a:uFill>
                <a:latin typeface="Barlow"/>
                <a:ea typeface="Barlow"/>
                <a:cs typeface="Barlow"/>
                <a:sym typeface="Barlow"/>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projectile</a:t>
            </a:r>
            <a:r>
              <a:rPr lang="en" sz="1600">
                <a:solidFill>
                  <a:srgbClr val="000000"/>
                </a:solidFill>
                <a:latin typeface="Barlow"/>
                <a:ea typeface="Barlow"/>
                <a:cs typeface="Barlow"/>
                <a:sym typeface="Barlow"/>
              </a:rPr>
              <a:t> such as a stone.</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tension- </a:t>
            </a:r>
            <a:r>
              <a:rPr lang="en" sz="1600">
                <a:solidFill>
                  <a:srgbClr val="000000"/>
                </a:solidFill>
                <a:latin typeface="Barlow"/>
                <a:ea typeface="Barlow"/>
                <a:cs typeface="Barlow"/>
                <a:sym typeface="Barlow"/>
              </a:rPr>
              <a:t>is the magnitude of the pulling force exerted by a string, cable, chain, or similar object on another object.</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torsion-</a:t>
            </a:r>
            <a:r>
              <a:rPr lang="en" sz="1600">
                <a:solidFill>
                  <a:srgbClr val="000000"/>
                </a:solidFill>
                <a:latin typeface="Barlow"/>
                <a:ea typeface="Barlow"/>
                <a:cs typeface="Barlow"/>
                <a:sym typeface="Barlow"/>
              </a:rPr>
              <a:t>is the twisting of an object due to an applied </a:t>
            </a:r>
            <a:r>
              <a:rPr lang="en" sz="1600">
                <a:solidFill>
                  <a:srgbClr val="000000"/>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torque</a:t>
            </a:r>
            <a:r>
              <a:rPr lang="en" sz="1600">
                <a:solidFill>
                  <a:srgbClr val="000000"/>
                </a:solidFill>
                <a:latin typeface="Barlow"/>
                <a:ea typeface="Barlow"/>
                <a:cs typeface="Barlow"/>
                <a:sym typeface="Barlow"/>
              </a:rPr>
              <a:t>.</a:t>
            </a:r>
            <a:endParaRPr sz="1600">
              <a:solidFill>
                <a:srgbClr val="000000"/>
              </a:solidFill>
              <a:latin typeface="Barlow"/>
              <a:ea typeface="Barlow"/>
              <a:cs typeface="Barlow"/>
              <a:sym typeface="Barlow"/>
            </a:endParaRPr>
          </a:p>
          <a:p>
            <a:pPr marL="457200" lvl="0" indent="0" algn="l" rtl="0">
              <a:lnSpc>
                <a:spcPct val="150000"/>
              </a:lnSpc>
              <a:spcBef>
                <a:spcPts val="0"/>
              </a:spcBef>
              <a:spcAft>
                <a:spcPts val="0"/>
              </a:spcAft>
              <a:buNone/>
            </a:pPr>
            <a:r>
              <a:rPr lang="en" sz="1600" b="1">
                <a:solidFill>
                  <a:srgbClr val="C00000"/>
                </a:solidFill>
                <a:latin typeface="Barlow"/>
                <a:ea typeface="Barlow"/>
                <a:cs typeface="Barlow"/>
                <a:sym typeface="Barlow"/>
              </a:rPr>
              <a:t>trebuchet-</a:t>
            </a:r>
            <a:r>
              <a:rPr lang="en" sz="1600">
                <a:solidFill>
                  <a:srgbClr val="000000"/>
                </a:solidFill>
                <a:latin typeface="Barlow"/>
                <a:ea typeface="Barlow"/>
                <a:cs typeface="Barlow"/>
                <a:sym typeface="Barlow"/>
              </a:rPr>
              <a:t>is a </a:t>
            </a:r>
            <a:r>
              <a:rPr lang="en" sz="1600">
                <a:solidFill>
                  <a:srgbClr val="000000"/>
                </a:solidFill>
                <a:uFill>
                  <a:noFill/>
                </a:uFill>
                <a:latin typeface="Barlow"/>
                <a:ea typeface="Barlow"/>
                <a:cs typeface="Barlow"/>
                <a:sym typeface="Barlow"/>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siege engine</a:t>
            </a:r>
            <a:r>
              <a:rPr lang="en" sz="1600">
                <a:solidFill>
                  <a:srgbClr val="000000"/>
                </a:solidFill>
                <a:latin typeface="Barlow"/>
                <a:ea typeface="Barlow"/>
                <a:cs typeface="Barlow"/>
                <a:sym typeface="Barlow"/>
              </a:rPr>
              <a:t> that was employed in the </a:t>
            </a:r>
            <a:r>
              <a:rPr lang="en" sz="1600">
                <a:solidFill>
                  <a:srgbClr val="000000"/>
                </a:solidFill>
                <a:uFill>
                  <a:noFill/>
                </a:uFill>
                <a:latin typeface="Barlow"/>
                <a:ea typeface="Barlow"/>
                <a:cs typeface="Barlow"/>
                <a:sym typeface="Barlow"/>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middle ages</a:t>
            </a:r>
            <a:r>
              <a:rPr lang="en" sz="1600">
                <a:solidFill>
                  <a:srgbClr val="000000"/>
                </a:solidFill>
                <a:latin typeface="Barlow"/>
                <a:ea typeface="Barlow"/>
                <a:cs typeface="Barlow"/>
                <a:sym typeface="Barlow"/>
              </a:rPr>
              <a:t> either to smash </a:t>
            </a:r>
            <a:r>
              <a:rPr lang="en" sz="1600">
                <a:solidFill>
                  <a:srgbClr val="000000"/>
                </a:solidFill>
                <a:uFill>
                  <a:noFill/>
                </a:uFill>
                <a:latin typeface="Barlow"/>
                <a:ea typeface="Barlow"/>
                <a:cs typeface="Barlow"/>
                <a:sym typeface="Barlow"/>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masonry</a:t>
            </a:r>
            <a:r>
              <a:rPr lang="en" sz="1600">
                <a:solidFill>
                  <a:srgbClr val="000000"/>
                </a:solidFill>
                <a:latin typeface="Barlow"/>
                <a:ea typeface="Barlow"/>
                <a:cs typeface="Barlow"/>
                <a:sym typeface="Barlow"/>
              </a:rPr>
              <a:t> </a:t>
            </a:r>
            <a:r>
              <a:rPr lang="en" sz="1600">
                <a:solidFill>
                  <a:srgbClr val="000000"/>
                </a:solidFill>
                <a:uFill>
                  <a:noFill/>
                </a:uFill>
                <a:latin typeface="Barlow"/>
                <a:ea typeface="Barlow"/>
                <a:cs typeface="Barlow"/>
                <a:sym typeface="Barlow"/>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walls</a:t>
            </a:r>
            <a:r>
              <a:rPr lang="en" sz="1600">
                <a:solidFill>
                  <a:srgbClr val="000000"/>
                </a:solidFill>
                <a:latin typeface="Barlow"/>
                <a:ea typeface="Barlow"/>
                <a:cs typeface="Barlow"/>
                <a:sym typeface="Barlow"/>
              </a:rPr>
              <a:t> or to throw </a:t>
            </a:r>
            <a:r>
              <a:rPr lang="en" sz="1600">
                <a:solidFill>
                  <a:srgbClr val="000000"/>
                </a:solidFill>
                <a:uFill>
                  <a:noFill/>
                </a:uFill>
                <a:latin typeface="Barlow"/>
                <a:ea typeface="Barlow"/>
                <a:cs typeface="Barlow"/>
                <a:sym typeface="Barlow"/>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projectiles</a:t>
            </a:r>
            <a:r>
              <a:rPr lang="en" sz="1600">
                <a:solidFill>
                  <a:srgbClr val="000000"/>
                </a:solidFill>
                <a:latin typeface="Barlow"/>
                <a:ea typeface="Barlow"/>
                <a:cs typeface="Barlow"/>
                <a:sym typeface="Barlow"/>
              </a:rPr>
              <a:t> over them.</a:t>
            </a:r>
            <a:endParaRPr sz="1600">
              <a:solidFill>
                <a:srgbClr val="000000"/>
              </a:solidFill>
              <a:latin typeface="Barlow"/>
              <a:ea typeface="Barlow"/>
              <a:cs typeface="Barlow"/>
              <a:sym typeface="Barlow"/>
            </a:endParaRPr>
          </a:p>
          <a:p>
            <a:pPr marL="0" lvl="0" indent="0" algn="ctr" rtl="0">
              <a:spcBef>
                <a:spcPts val="0"/>
              </a:spcBef>
              <a:spcAft>
                <a:spcPts val="0"/>
              </a:spcAft>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16"/>
          <p:cNvSpPr txBox="1">
            <a:spLocks noGrp="1"/>
          </p:cNvSpPr>
          <p:nvPr>
            <p:ph type="title"/>
          </p:nvPr>
        </p:nvSpPr>
        <p:spPr>
          <a:xfrm>
            <a:off x="727210" y="1003831"/>
            <a:ext cx="8627400" cy="987900"/>
          </a:xfrm>
          <a:prstGeom prst="rect">
            <a:avLst/>
          </a:prstGeom>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6200">
                <a:latin typeface="Impact"/>
                <a:ea typeface="Impact"/>
                <a:cs typeface="Impact"/>
                <a:sym typeface="Impact"/>
              </a:rPr>
              <a:t>Introduction</a:t>
            </a:r>
            <a:endParaRPr sz="6200">
              <a:latin typeface="Impact"/>
              <a:ea typeface="Impact"/>
              <a:cs typeface="Impact"/>
              <a:sym typeface="Impact"/>
            </a:endParaRPr>
          </a:p>
          <a:p>
            <a:pPr marL="0" lvl="0" indent="0" algn="l" rtl="0">
              <a:spcBef>
                <a:spcPts val="1200"/>
              </a:spcBef>
              <a:spcAft>
                <a:spcPts val="0"/>
              </a:spcAft>
              <a:buNone/>
            </a:pPr>
            <a:endParaRPr/>
          </a:p>
        </p:txBody>
      </p:sp>
      <p:sp>
        <p:nvSpPr>
          <p:cNvPr id="536" name="Google Shape;536;p16"/>
          <p:cNvSpPr txBox="1">
            <a:spLocks noGrp="1"/>
          </p:cNvSpPr>
          <p:nvPr>
            <p:ph type="subTitle" idx="4294967295"/>
          </p:nvPr>
        </p:nvSpPr>
        <p:spPr>
          <a:xfrm>
            <a:off x="727200" y="1991725"/>
            <a:ext cx="8627400" cy="2298900"/>
          </a:xfrm>
          <a:prstGeom prst="rect">
            <a:avLst/>
          </a:prstGeom>
        </p:spPr>
        <p:txBody>
          <a:bodyPr spcFirstLastPara="1" wrap="square" lIns="0" tIns="0" rIns="0" bIns="0" anchor="t" anchorCtr="0">
            <a:noAutofit/>
          </a:bodyPr>
          <a:lstStyle/>
          <a:p>
            <a:pPr marL="0" lvl="0" indent="457200" algn="l" rtl="0">
              <a:spcBef>
                <a:spcPts val="700"/>
              </a:spcBef>
              <a:spcAft>
                <a:spcPts val="0"/>
              </a:spcAft>
              <a:buNone/>
            </a:pPr>
            <a:r>
              <a:rPr lang="en" sz="1800">
                <a:solidFill>
                  <a:srgbClr val="000000"/>
                </a:solidFill>
              </a:rPr>
              <a:t>In a world of ever-changing and advancing technology, we need to understand how some of our most advanced technology is based on ancient technology that has been around for thousands of years. Almost all non-digital technology is based on one or more of the below simple machines. They make our lives easier and make some of our most current technology possible. By working through this, you will better understand how levers work and how they make our lives easier. </a:t>
            </a:r>
            <a:endParaRPr sz="1800">
              <a:solidFill>
                <a:srgbClr val="000000"/>
              </a:solidFill>
            </a:endParaRPr>
          </a:p>
          <a:p>
            <a:pPr marL="0" lvl="0" indent="457200" algn="l" rtl="0">
              <a:spcBef>
                <a:spcPts val="700"/>
              </a:spcBef>
              <a:spcAft>
                <a:spcPts val="0"/>
              </a:spcAft>
              <a:buNone/>
            </a:pPr>
            <a:endParaRPr sz="1800">
              <a:solidFill>
                <a:srgbClr val="000000"/>
              </a:solidFill>
            </a:endParaRPr>
          </a:p>
        </p:txBody>
      </p:sp>
      <p:pic>
        <p:nvPicPr>
          <p:cNvPr id="537" name="Google Shape;537;p16"/>
          <p:cNvPicPr preferRelativeResize="0"/>
          <p:nvPr/>
        </p:nvPicPr>
        <p:blipFill>
          <a:blip r:embed="rId3">
            <a:alphaModFix/>
          </a:blip>
          <a:stretch>
            <a:fillRect/>
          </a:stretch>
        </p:blipFill>
        <p:spPr>
          <a:xfrm>
            <a:off x="2156400" y="4546425"/>
            <a:ext cx="6116101" cy="2903799"/>
          </a:xfrm>
          <a:prstGeom prst="rect">
            <a:avLst/>
          </a:prstGeom>
          <a:noFill/>
          <a:ln>
            <a:noFill/>
          </a:ln>
        </p:spPr>
      </p:pic>
      <p:sp>
        <p:nvSpPr>
          <p:cNvPr id="538" name="Google Shape;538;p16"/>
          <p:cNvSpPr txBox="1"/>
          <p:nvPr/>
        </p:nvSpPr>
        <p:spPr>
          <a:xfrm>
            <a:off x="0" y="7350625"/>
            <a:ext cx="50622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Image :</a:t>
            </a:r>
            <a:r>
              <a:rPr lang="en" sz="800" u="sng">
                <a:solidFill>
                  <a:schemeClr val="hlink"/>
                </a:solidFill>
                <a:hlinkClick r:id="rId4"/>
              </a:rPr>
              <a:t>https://pixy.org/606790/</a:t>
            </a:r>
            <a:r>
              <a:rPr lang="en" sz="800"/>
              <a:t> </a:t>
            </a:r>
            <a:endParaRPr sz="800"/>
          </a:p>
        </p:txBody>
      </p:sp>
      <p:sp>
        <p:nvSpPr>
          <p:cNvPr id="539" name="Google Shape;539;p16">
            <a:hlinkClick r:id="rId5"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title"/>
          </p:nvPr>
        </p:nvSpPr>
        <p:spPr>
          <a:xfrm>
            <a:off x="727210" y="851431"/>
            <a:ext cx="8627400" cy="987900"/>
          </a:xfrm>
          <a:prstGeom prst="rect">
            <a:avLst/>
          </a:prstGeom>
        </p:spPr>
        <p:txBody>
          <a:bodyPr spcFirstLastPara="1" wrap="square" lIns="0" tIns="0" rIns="0" bIns="0" anchor="t" anchorCtr="0">
            <a:noAutofit/>
          </a:bodyPr>
          <a:lstStyle/>
          <a:p>
            <a:pPr marL="0" lvl="0" indent="0" algn="l" rtl="0">
              <a:lnSpc>
                <a:spcPct val="200000"/>
              </a:lnSpc>
              <a:spcBef>
                <a:spcPts val="1200"/>
              </a:spcBef>
              <a:spcAft>
                <a:spcPts val="0"/>
              </a:spcAft>
              <a:buClr>
                <a:schemeClr val="dk1"/>
              </a:buClr>
              <a:buSzPts val="1100"/>
              <a:buFont typeface="Arial"/>
              <a:buNone/>
            </a:pPr>
            <a:r>
              <a:rPr lang="en" sz="6200">
                <a:latin typeface="Impact"/>
                <a:ea typeface="Impact"/>
                <a:cs typeface="Impact"/>
                <a:sym typeface="Impact"/>
              </a:rPr>
              <a:t>Objectives:</a:t>
            </a:r>
            <a:endParaRPr sz="6200">
              <a:latin typeface="Impact"/>
              <a:ea typeface="Impact"/>
              <a:cs typeface="Impact"/>
              <a:sym typeface="Impact"/>
            </a:endParaRPr>
          </a:p>
          <a:p>
            <a:pPr marL="0" lvl="0" indent="0" algn="l" rtl="0">
              <a:spcBef>
                <a:spcPts val="1200"/>
              </a:spcBef>
              <a:spcAft>
                <a:spcPts val="0"/>
              </a:spcAft>
              <a:buNone/>
            </a:pPr>
            <a:endParaRPr/>
          </a:p>
        </p:txBody>
      </p:sp>
      <p:sp>
        <p:nvSpPr>
          <p:cNvPr id="545" name="Google Shape;545;p17"/>
          <p:cNvSpPr txBox="1">
            <a:spLocks noGrp="1"/>
          </p:cNvSpPr>
          <p:nvPr>
            <p:ph type="body" idx="1"/>
          </p:nvPr>
        </p:nvSpPr>
        <p:spPr>
          <a:xfrm>
            <a:off x="874600" y="1960125"/>
            <a:ext cx="9076200" cy="5284200"/>
          </a:xfrm>
          <a:prstGeom prst="rect">
            <a:avLst/>
          </a:prstGeom>
        </p:spPr>
        <p:txBody>
          <a:bodyPr spcFirstLastPara="1" wrap="square" lIns="0" tIns="0" rIns="0" bIns="0" anchor="t" anchorCtr="0">
            <a:noAutofit/>
          </a:bodyPr>
          <a:lstStyle/>
          <a:p>
            <a:pPr marL="0" lvl="0" indent="0" algn="l" rtl="0">
              <a:lnSpc>
                <a:spcPct val="100000"/>
              </a:lnSpc>
              <a:spcBef>
                <a:spcPts val="1200"/>
              </a:spcBef>
              <a:spcAft>
                <a:spcPts val="0"/>
              </a:spcAft>
              <a:buClr>
                <a:schemeClr val="dk1"/>
              </a:buClr>
              <a:buSzPts val="1100"/>
              <a:buFont typeface="Arial"/>
              <a:buNone/>
            </a:pPr>
            <a:r>
              <a:rPr lang="en" sz="2700">
                <a:solidFill>
                  <a:srgbClr val="000000"/>
                </a:solidFill>
              </a:rPr>
              <a:t>Upon completion of this activity, you will be able to:</a:t>
            </a:r>
            <a:endParaRPr sz="2700">
              <a:solidFill>
                <a:srgbClr val="000000"/>
              </a:solidFill>
            </a:endParaRPr>
          </a:p>
          <a:p>
            <a:pPr marL="914400" marR="400899" lvl="1" indent="-400050" algn="l" rtl="0">
              <a:lnSpc>
                <a:spcPct val="100000"/>
              </a:lnSpc>
              <a:spcBef>
                <a:spcPts val="1200"/>
              </a:spcBef>
              <a:spcAft>
                <a:spcPts val="0"/>
              </a:spcAft>
              <a:buSzPts val="2700"/>
              <a:buChar char="⇨"/>
            </a:pPr>
            <a:r>
              <a:rPr lang="en" sz="2700">
                <a:solidFill>
                  <a:srgbClr val="000000"/>
                </a:solidFill>
              </a:rPr>
              <a:t>Identify the parts of a lever in writing and on diagrams.</a:t>
            </a:r>
            <a:endParaRPr sz="2700">
              <a:solidFill>
                <a:srgbClr val="000000"/>
              </a:solidFill>
            </a:endParaRPr>
          </a:p>
          <a:p>
            <a:pPr marL="914400" marR="400899" lvl="1" indent="-400050" algn="l" rtl="0">
              <a:lnSpc>
                <a:spcPct val="100000"/>
              </a:lnSpc>
              <a:spcBef>
                <a:spcPts val="0"/>
              </a:spcBef>
              <a:spcAft>
                <a:spcPts val="0"/>
              </a:spcAft>
              <a:buSzPts val="2700"/>
              <a:buChar char="⇨"/>
            </a:pPr>
            <a:r>
              <a:rPr lang="en" sz="2700">
                <a:solidFill>
                  <a:srgbClr val="000000"/>
                </a:solidFill>
              </a:rPr>
              <a:t>Identify and define the different classes of levers.</a:t>
            </a:r>
            <a:endParaRPr sz="2700">
              <a:solidFill>
                <a:srgbClr val="000000"/>
              </a:solidFill>
            </a:endParaRPr>
          </a:p>
          <a:p>
            <a:pPr marL="914400" marR="400899" lvl="1" indent="-400050" algn="l" rtl="0">
              <a:lnSpc>
                <a:spcPct val="100000"/>
              </a:lnSpc>
              <a:spcBef>
                <a:spcPts val="0"/>
              </a:spcBef>
              <a:spcAft>
                <a:spcPts val="0"/>
              </a:spcAft>
              <a:buSzPts val="2700"/>
              <a:buChar char="⇨"/>
            </a:pPr>
            <a:r>
              <a:rPr lang="en" sz="2700">
                <a:solidFill>
                  <a:srgbClr val="000000"/>
                </a:solidFill>
              </a:rPr>
              <a:t>Be able to give examples of each class of lever.</a:t>
            </a:r>
            <a:endParaRPr sz="2700">
              <a:solidFill>
                <a:srgbClr val="000000"/>
              </a:solidFill>
            </a:endParaRPr>
          </a:p>
          <a:p>
            <a:pPr marL="914400" marR="400899" lvl="1" indent="-400050" algn="l" rtl="0">
              <a:lnSpc>
                <a:spcPct val="100000"/>
              </a:lnSpc>
              <a:spcBef>
                <a:spcPts val="0"/>
              </a:spcBef>
              <a:spcAft>
                <a:spcPts val="0"/>
              </a:spcAft>
              <a:buSzPts val="2700"/>
              <a:buChar char="⇨"/>
            </a:pPr>
            <a:r>
              <a:rPr lang="en" sz="2700">
                <a:solidFill>
                  <a:srgbClr val="000000"/>
                </a:solidFill>
              </a:rPr>
              <a:t>Provide real world examples of levers and classify them. </a:t>
            </a:r>
            <a:endParaRPr sz="2700">
              <a:solidFill>
                <a:srgbClr val="000000"/>
              </a:solidFill>
            </a:endParaRPr>
          </a:p>
          <a:p>
            <a:pPr marL="914400" marR="400899" lvl="1" indent="-400050" algn="l" rtl="0">
              <a:lnSpc>
                <a:spcPct val="100000"/>
              </a:lnSpc>
              <a:spcBef>
                <a:spcPts val="0"/>
              </a:spcBef>
              <a:spcAft>
                <a:spcPts val="0"/>
              </a:spcAft>
              <a:buSzPts val="2700"/>
              <a:buChar char="⇨"/>
            </a:pPr>
            <a:r>
              <a:rPr lang="en" sz="2700">
                <a:solidFill>
                  <a:srgbClr val="000000"/>
                </a:solidFill>
              </a:rPr>
              <a:t>Construct a lever that will move an object over a meter away.</a:t>
            </a:r>
            <a:endParaRPr sz="2700">
              <a:solidFill>
                <a:srgbClr val="000000"/>
              </a:solidFill>
            </a:endParaRPr>
          </a:p>
          <a:p>
            <a:pPr marL="914400" marR="400899" lvl="1" indent="-400050" algn="l" rtl="0">
              <a:lnSpc>
                <a:spcPct val="100000"/>
              </a:lnSpc>
              <a:spcBef>
                <a:spcPts val="0"/>
              </a:spcBef>
              <a:spcAft>
                <a:spcPts val="0"/>
              </a:spcAft>
              <a:buSzPts val="2700"/>
              <a:buChar char="⇨"/>
            </a:pPr>
            <a:r>
              <a:rPr lang="en" sz="2700">
                <a:solidFill>
                  <a:srgbClr val="000000"/>
                </a:solidFill>
              </a:rPr>
              <a:t>Present and explain the design of your lever and how it operates.</a:t>
            </a:r>
            <a:endParaRPr sz="2700">
              <a:solidFill>
                <a:srgbClr val="000000"/>
              </a:solidFill>
            </a:endParaRPr>
          </a:p>
          <a:p>
            <a:pPr marL="914400" marR="400899" lvl="1" indent="-400050" algn="l" rtl="0">
              <a:lnSpc>
                <a:spcPct val="100000"/>
              </a:lnSpc>
              <a:spcBef>
                <a:spcPts val="0"/>
              </a:spcBef>
              <a:spcAft>
                <a:spcPts val="0"/>
              </a:spcAft>
              <a:buSzPts val="2700"/>
              <a:buChar char="⇨"/>
            </a:pPr>
            <a:r>
              <a:rPr lang="en" sz="2700">
                <a:solidFill>
                  <a:srgbClr val="000000"/>
                </a:solidFill>
              </a:rPr>
              <a:t>Label and sketch the model of your lever.</a:t>
            </a:r>
            <a:endParaRPr sz="2700">
              <a:solidFill>
                <a:srgbClr val="000000"/>
              </a:solidFill>
            </a:endParaRPr>
          </a:p>
          <a:p>
            <a:pPr marL="457200" lvl="0" indent="-400050" algn="l" rtl="0">
              <a:lnSpc>
                <a:spcPct val="100000"/>
              </a:lnSpc>
              <a:spcBef>
                <a:spcPts val="0"/>
              </a:spcBef>
              <a:spcAft>
                <a:spcPts val="0"/>
              </a:spcAft>
              <a:buClr>
                <a:srgbClr val="000000"/>
              </a:buClr>
              <a:buSzPts val="2700"/>
              <a:buChar char="★"/>
            </a:pPr>
            <a:endParaRPr sz="2700">
              <a:solidFill>
                <a:srgbClr val="000000"/>
              </a:solidFill>
            </a:endParaRPr>
          </a:p>
        </p:txBody>
      </p:sp>
      <p:sp>
        <p:nvSpPr>
          <p:cNvPr id="546" name="Google Shape;546;p17">
            <a:hlinkClick r:id="rId3"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8">
            <a:hlinkClick r:id="rId3" action="ppaction://hlinksldjump"/>
          </p:cNvPr>
          <p:cNvSpPr/>
          <p:nvPr/>
        </p:nvSpPr>
        <p:spPr>
          <a:xfrm>
            <a:off x="922200" y="5211925"/>
            <a:ext cx="3459300" cy="19872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Barlow"/>
                <a:ea typeface="Barlow"/>
                <a:cs typeface="Barlow"/>
                <a:sym typeface="Barlow"/>
              </a:rPr>
              <a:t>Pathway 3</a:t>
            </a:r>
            <a:endParaRPr sz="1800">
              <a:latin typeface="Barlow"/>
              <a:ea typeface="Barlow"/>
              <a:cs typeface="Barlow"/>
              <a:sym typeface="Barlow"/>
            </a:endParaRPr>
          </a:p>
          <a:p>
            <a:pPr marL="0" lvl="0" indent="0" algn="just" rtl="0">
              <a:lnSpc>
                <a:spcPct val="100000"/>
              </a:lnSpc>
              <a:spcBef>
                <a:spcPts val="0"/>
              </a:spcBef>
              <a:spcAft>
                <a:spcPts val="1000"/>
              </a:spcAft>
              <a:buClr>
                <a:schemeClr val="dk1"/>
              </a:buClr>
              <a:buSzPts val="1100"/>
              <a:buFont typeface="Arial"/>
              <a:buNone/>
            </a:pPr>
            <a:r>
              <a:rPr lang="en" sz="1800">
                <a:solidFill>
                  <a:schemeClr val="dk1"/>
                </a:solidFill>
                <a:latin typeface="Barlow"/>
                <a:ea typeface="Barlow"/>
                <a:cs typeface="Barlow"/>
                <a:sym typeface="Barlow"/>
              </a:rPr>
              <a:t>“I know what a lever is but don’t know everything listed in the objectives. I need a bit more information on the classes of levers. “</a:t>
            </a:r>
            <a:endParaRPr sz="1800">
              <a:latin typeface="Barlow"/>
              <a:ea typeface="Barlow"/>
              <a:cs typeface="Barlow"/>
              <a:sym typeface="Barlow"/>
            </a:endParaRPr>
          </a:p>
        </p:txBody>
      </p:sp>
      <p:pic>
        <p:nvPicPr>
          <p:cNvPr id="552" name="Google Shape;552;p18"/>
          <p:cNvPicPr preferRelativeResize="0"/>
          <p:nvPr/>
        </p:nvPicPr>
        <p:blipFill>
          <a:blip r:embed="rId4">
            <a:alphaModFix/>
          </a:blip>
          <a:stretch>
            <a:fillRect/>
          </a:stretch>
        </p:blipFill>
        <p:spPr>
          <a:xfrm>
            <a:off x="5592175" y="4750425"/>
            <a:ext cx="2886550" cy="2372501"/>
          </a:xfrm>
          <a:prstGeom prst="rect">
            <a:avLst/>
          </a:prstGeom>
          <a:noFill/>
          <a:ln>
            <a:noFill/>
          </a:ln>
        </p:spPr>
      </p:pic>
      <p:sp>
        <p:nvSpPr>
          <p:cNvPr id="553" name="Google Shape;553;p18">
            <a:hlinkClick r:id="rId5" action="ppaction://hlinksldjump"/>
          </p:cNvPr>
          <p:cNvSpPr/>
          <p:nvPr/>
        </p:nvSpPr>
        <p:spPr>
          <a:xfrm>
            <a:off x="922200" y="1677275"/>
            <a:ext cx="3459300" cy="19872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Barlow"/>
                <a:ea typeface="Barlow"/>
                <a:cs typeface="Barlow"/>
                <a:sym typeface="Barlow"/>
              </a:rPr>
              <a:t>Pathway 1</a:t>
            </a:r>
            <a:endParaRPr sz="1800">
              <a:latin typeface="Barlow"/>
              <a:ea typeface="Barlow"/>
              <a:cs typeface="Barlow"/>
              <a:sym typeface="Barlow"/>
            </a:endParaRPr>
          </a:p>
          <a:p>
            <a:pPr marL="0" lvl="0" indent="0" algn="just" rtl="0">
              <a:lnSpc>
                <a:spcPct val="100000"/>
              </a:lnSpc>
              <a:spcBef>
                <a:spcPts val="0"/>
              </a:spcBef>
              <a:spcAft>
                <a:spcPts val="0"/>
              </a:spcAft>
              <a:buNone/>
            </a:pPr>
            <a:r>
              <a:rPr lang="en" sz="1800" i="1">
                <a:solidFill>
                  <a:schemeClr val="dk1"/>
                </a:solidFill>
                <a:latin typeface="Barlow"/>
                <a:ea typeface="Barlow"/>
                <a:cs typeface="Barlow"/>
                <a:sym typeface="Barlow"/>
              </a:rPr>
              <a:t> “This is kid's stuff; I could do this with my eyes closed! I am going straight to the activities!”</a:t>
            </a:r>
            <a:endParaRPr sz="1800">
              <a:latin typeface="Barlow"/>
              <a:ea typeface="Barlow"/>
              <a:cs typeface="Barlow"/>
              <a:sym typeface="Barlow"/>
            </a:endParaRPr>
          </a:p>
        </p:txBody>
      </p:sp>
      <p:sp>
        <p:nvSpPr>
          <p:cNvPr id="554" name="Google Shape;554;p18">
            <a:hlinkClick r:id="rId6" action="ppaction://hlinksldjump"/>
          </p:cNvPr>
          <p:cNvSpPr/>
          <p:nvPr/>
        </p:nvSpPr>
        <p:spPr>
          <a:xfrm>
            <a:off x="5676900" y="1677275"/>
            <a:ext cx="3459300" cy="19872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Barlow"/>
                <a:ea typeface="Barlow"/>
                <a:cs typeface="Barlow"/>
                <a:sym typeface="Barlow"/>
              </a:rPr>
              <a:t>Pathway 2</a:t>
            </a:r>
            <a:endParaRPr sz="1800">
              <a:latin typeface="Barlow"/>
              <a:ea typeface="Barlow"/>
              <a:cs typeface="Barlow"/>
              <a:sym typeface="Barlow"/>
            </a:endParaRPr>
          </a:p>
          <a:p>
            <a:pPr marL="0" lvl="0" indent="0" algn="just" rtl="0">
              <a:lnSpc>
                <a:spcPct val="100000"/>
              </a:lnSpc>
              <a:spcBef>
                <a:spcPts val="0"/>
              </a:spcBef>
              <a:spcAft>
                <a:spcPts val="1000"/>
              </a:spcAft>
              <a:buNone/>
            </a:pPr>
            <a:r>
              <a:rPr lang="en" sz="1800">
                <a:solidFill>
                  <a:schemeClr val="dk1"/>
                </a:solidFill>
                <a:latin typeface="Barlow"/>
                <a:ea typeface="Barlow"/>
                <a:cs typeface="Barlow"/>
                <a:sym typeface="Barlow"/>
              </a:rPr>
              <a:t>“I don’t have a clue what you are talking about.” I better start at the beginning.”</a:t>
            </a:r>
            <a:endParaRPr sz="1800">
              <a:latin typeface="Barlow"/>
              <a:ea typeface="Barlow"/>
              <a:cs typeface="Barlow"/>
              <a:sym typeface="Barlow"/>
            </a:endParaRPr>
          </a:p>
        </p:txBody>
      </p:sp>
      <p:sp>
        <p:nvSpPr>
          <p:cNvPr id="555" name="Google Shape;555;p18"/>
          <p:cNvSpPr txBox="1"/>
          <p:nvPr/>
        </p:nvSpPr>
        <p:spPr>
          <a:xfrm>
            <a:off x="2424450" y="3679650"/>
            <a:ext cx="5209500" cy="163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t>Student Learning Pathway</a:t>
            </a:r>
            <a:endParaRPr sz="4800"/>
          </a:p>
        </p:txBody>
      </p:sp>
      <p:sp>
        <p:nvSpPr>
          <p:cNvPr id="556" name="Google Shape;556;p18"/>
          <p:cNvSpPr txBox="1">
            <a:spLocks noGrp="1"/>
          </p:cNvSpPr>
          <p:nvPr>
            <p:ph type="subTitle" idx="4294967295"/>
          </p:nvPr>
        </p:nvSpPr>
        <p:spPr>
          <a:xfrm>
            <a:off x="1001000" y="423000"/>
            <a:ext cx="8273100" cy="978300"/>
          </a:xfrm>
          <a:prstGeom prst="rect">
            <a:avLst/>
          </a:prstGeom>
          <a:solidFill>
            <a:schemeClr val="lt2"/>
          </a:solidFill>
          <a:ln w="381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114300" marR="253711" lvl="0" indent="0" algn="ctr" rtl="0">
              <a:lnSpc>
                <a:spcPct val="100000"/>
              </a:lnSpc>
              <a:spcBef>
                <a:spcPts val="1200"/>
              </a:spcBef>
              <a:spcAft>
                <a:spcPts val="1200"/>
              </a:spcAft>
              <a:buNone/>
            </a:pPr>
            <a:r>
              <a:rPr lang="en" sz="1600" b="1">
                <a:latin typeface="Barlow"/>
                <a:ea typeface="Barlow"/>
                <a:cs typeface="Barlow"/>
                <a:sym typeface="Barlow"/>
              </a:rPr>
              <a:t>Now that you have read the objectives of this learning experience choose which pathway best describes your understanding.</a:t>
            </a:r>
            <a:endParaRPr sz="1600" b="1">
              <a:latin typeface="Barlow"/>
              <a:ea typeface="Barlow"/>
              <a:cs typeface="Barlow"/>
              <a:sym typeface="Barlow"/>
            </a:endParaRPr>
          </a:p>
        </p:txBody>
      </p:sp>
      <p:sp>
        <p:nvSpPr>
          <p:cNvPr id="557" name="Google Shape;557;p18"/>
          <p:cNvSpPr txBox="1"/>
          <p:nvPr/>
        </p:nvSpPr>
        <p:spPr>
          <a:xfrm>
            <a:off x="3554550" y="7503925"/>
            <a:ext cx="4980600" cy="1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Images: https://commons.wikimedia.org/wiki/File:Cartoon_Man_Arriving_At_A_Career_Crossroad.svg</a:t>
            </a:r>
            <a:endParaRPr sz="800"/>
          </a:p>
        </p:txBody>
      </p:sp>
      <p:sp>
        <p:nvSpPr>
          <p:cNvPr id="558" name="Google Shape;558;p18">
            <a:hlinkClick r:id="rId7"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9"/>
          <p:cNvSpPr txBox="1">
            <a:spLocks noGrp="1"/>
          </p:cNvSpPr>
          <p:nvPr>
            <p:ph type="body" idx="1"/>
          </p:nvPr>
        </p:nvSpPr>
        <p:spPr>
          <a:xfrm>
            <a:off x="352775" y="965150"/>
            <a:ext cx="7315800" cy="1064700"/>
          </a:xfrm>
          <a:prstGeom prst="rect">
            <a:avLst/>
          </a:prstGeom>
        </p:spPr>
        <p:txBody>
          <a:bodyPr spcFirstLastPara="1" wrap="square" lIns="0" tIns="0" rIns="0" bIns="0" anchor="t" anchorCtr="0">
            <a:noAutofit/>
          </a:bodyPr>
          <a:lstStyle/>
          <a:p>
            <a:pPr marL="0" lvl="0" indent="0" algn="l" rtl="0">
              <a:spcBef>
                <a:spcPts val="700"/>
              </a:spcBef>
              <a:spcAft>
                <a:spcPts val="0"/>
              </a:spcAft>
              <a:buNone/>
            </a:pPr>
            <a:r>
              <a:rPr lang="en" sz="6300">
                <a:solidFill>
                  <a:srgbClr val="FFFFFF"/>
                </a:solidFill>
                <a:latin typeface="Impact"/>
                <a:ea typeface="Impact"/>
                <a:cs typeface="Impact"/>
                <a:sym typeface="Impact"/>
              </a:rPr>
              <a:t>Information</a:t>
            </a:r>
            <a:endParaRPr sz="6200">
              <a:solidFill>
                <a:srgbClr val="FFFFFF"/>
              </a:solidFill>
              <a:latin typeface="Impact"/>
              <a:ea typeface="Impact"/>
              <a:cs typeface="Impact"/>
              <a:sym typeface="Impact"/>
            </a:endParaRPr>
          </a:p>
        </p:txBody>
      </p:sp>
      <p:sp>
        <p:nvSpPr>
          <p:cNvPr id="564" name="Google Shape;564;p19"/>
          <p:cNvSpPr txBox="1"/>
          <p:nvPr/>
        </p:nvSpPr>
        <p:spPr>
          <a:xfrm>
            <a:off x="416725" y="2214850"/>
            <a:ext cx="9417600" cy="18771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None/>
            </a:pPr>
            <a:r>
              <a:rPr lang="en"/>
              <a:t>So what is a lever you may ask, well a lever is a simple machine that allows us to do work with less force. It will not save you any work. It involves moving a load around a pivot called a fulcrum using a force. Levers are divided up into three classes; the placement of force and load around the fulcrum determines their class.</a:t>
            </a:r>
            <a:endParaRPr/>
          </a:p>
          <a:p>
            <a:pPr marL="0" lvl="0" indent="0" algn="l" rtl="0">
              <a:spcBef>
                <a:spcPts val="1200"/>
              </a:spcBef>
              <a:spcAft>
                <a:spcPts val="0"/>
              </a:spcAft>
              <a:buNone/>
            </a:pPr>
            <a:endParaRPr>
              <a:latin typeface="Barlow Light"/>
              <a:ea typeface="Barlow Light"/>
              <a:cs typeface="Barlow Light"/>
              <a:sym typeface="Barlow Light"/>
            </a:endParaRPr>
          </a:p>
        </p:txBody>
      </p:sp>
      <p:pic>
        <p:nvPicPr>
          <p:cNvPr id="565" name="Google Shape;565;p19"/>
          <p:cNvPicPr preferRelativeResize="0"/>
          <p:nvPr/>
        </p:nvPicPr>
        <p:blipFill>
          <a:blip r:embed="rId3">
            <a:alphaModFix/>
          </a:blip>
          <a:stretch>
            <a:fillRect/>
          </a:stretch>
        </p:blipFill>
        <p:spPr>
          <a:xfrm>
            <a:off x="2389775" y="4955200"/>
            <a:ext cx="5278800" cy="2639400"/>
          </a:xfrm>
          <a:prstGeom prst="rect">
            <a:avLst/>
          </a:prstGeom>
          <a:noFill/>
          <a:ln>
            <a:noFill/>
          </a:ln>
        </p:spPr>
      </p:pic>
      <p:sp>
        <p:nvSpPr>
          <p:cNvPr id="566" name="Google Shape;566;p19"/>
          <p:cNvSpPr txBox="1"/>
          <p:nvPr/>
        </p:nvSpPr>
        <p:spPr>
          <a:xfrm>
            <a:off x="2266500" y="7361050"/>
            <a:ext cx="75087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Barlow Light"/>
                <a:ea typeface="Barlow Light"/>
                <a:cs typeface="Barlow Light"/>
                <a:sym typeface="Barlow Light"/>
              </a:rPr>
              <a:t>Image:https://pixabay.com/vectors/archimedes-lever-quarryman-worker-148273/</a:t>
            </a:r>
            <a:endParaRPr sz="800">
              <a:latin typeface="Barlow Light"/>
              <a:ea typeface="Barlow Light"/>
              <a:cs typeface="Barlow Light"/>
              <a:sym typeface="Barlow Light"/>
            </a:endParaRPr>
          </a:p>
        </p:txBody>
      </p:sp>
      <p:sp>
        <p:nvSpPr>
          <p:cNvPr id="567" name="Google Shape;567;p19"/>
          <p:cNvSpPr txBox="1"/>
          <p:nvPr/>
        </p:nvSpPr>
        <p:spPr>
          <a:xfrm>
            <a:off x="1835000" y="5161075"/>
            <a:ext cx="9912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Force</a:t>
            </a:r>
            <a:endParaRPr>
              <a:latin typeface="Barlow Light"/>
              <a:ea typeface="Barlow Light"/>
              <a:cs typeface="Barlow Light"/>
              <a:sym typeface="Barlow Light"/>
            </a:endParaRPr>
          </a:p>
        </p:txBody>
      </p:sp>
      <p:cxnSp>
        <p:nvCxnSpPr>
          <p:cNvPr id="568" name="Google Shape;568;p19"/>
          <p:cNvCxnSpPr/>
          <p:nvPr/>
        </p:nvCxnSpPr>
        <p:spPr>
          <a:xfrm>
            <a:off x="2330675" y="5477575"/>
            <a:ext cx="727800" cy="632700"/>
          </a:xfrm>
          <a:prstGeom prst="straightConnector1">
            <a:avLst/>
          </a:prstGeom>
          <a:noFill/>
          <a:ln w="9525" cap="flat" cmpd="sng">
            <a:solidFill>
              <a:schemeClr val="dk2"/>
            </a:solidFill>
            <a:prstDash val="solid"/>
            <a:round/>
            <a:headEnd type="none" w="med" len="med"/>
            <a:tailEnd type="none" w="med" len="med"/>
          </a:ln>
        </p:spPr>
      </p:cxnSp>
      <p:cxnSp>
        <p:nvCxnSpPr>
          <p:cNvPr id="569" name="Google Shape;569;p19"/>
          <p:cNvCxnSpPr/>
          <p:nvPr/>
        </p:nvCxnSpPr>
        <p:spPr>
          <a:xfrm rot="10800000" flipH="1">
            <a:off x="4112950" y="5958550"/>
            <a:ext cx="306000" cy="632700"/>
          </a:xfrm>
          <a:prstGeom prst="straightConnector1">
            <a:avLst/>
          </a:prstGeom>
          <a:noFill/>
          <a:ln w="9525" cap="flat" cmpd="sng">
            <a:solidFill>
              <a:schemeClr val="dk2"/>
            </a:solidFill>
            <a:prstDash val="solid"/>
            <a:round/>
            <a:headEnd type="none" w="med" len="med"/>
            <a:tailEnd type="none" w="med" len="med"/>
          </a:ln>
        </p:spPr>
      </p:cxnSp>
      <p:sp>
        <p:nvSpPr>
          <p:cNvPr id="570" name="Google Shape;570;p19"/>
          <p:cNvSpPr txBox="1"/>
          <p:nvPr/>
        </p:nvSpPr>
        <p:spPr>
          <a:xfrm>
            <a:off x="4207850" y="5663200"/>
            <a:ext cx="7278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Lever</a:t>
            </a:r>
            <a:endParaRPr>
              <a:latin typeface="Barlow Light"/>
              <a:ea typeface="Barlow Light"/>
              <a:cs typeface="Barlow Light"/>
              <a:sym typeface="Barlow Light"/>
            </a:endParaRPr>
          </a:p>
        </p:txBody>
      </p:sp>
      <p:cxnSp>
        <p:nvCxnSpPr>
          <p:cNvPr id="571" name="Google Shape;571;p19"/>
          <p:cNvCxnSpPr/>
          <p:nvPr/>
        </p:nvCxnSpPr>
        <p:spPr>
          <a:xfrm rot="10800000" flipH="1">
            <a:off x="7297825" y="5410150"/>
            <a:ext cx="1170600" cy="632700"/>
          </a:xfrm>
          <a:prstGeom prst="straightConnector1">
            <a:avLst/>
          </a:prstGeom>
          <a:noFill/>
          <a:ln w="9525" cap="flat" cmpd="sng">
            <a:solidFill>
              <a:schemeClr val="dk2"/>
            </a:solidFill>
            <a:prstDash val="solid"/>
            <a:round/>
            <a:headEnd type="none" w="med" len="med"/>
            <a:tailEnd type="none" w="med" len="med"/>
          </a:ln>
        </p:spPr>
      </p:cxnSp>
      <p:sp>
        <p:nvSpPr>
          <p:cNvPr id="572" name="Google Shape;572;p19"/>
          <p:cNvSpPr txBox="1"/>
          <p:nvPr/>
        </p:nvSpPr>
        <p:spPr>
          <a:xfrm>
            <a:off x="8447350" y="5199175"/>
            <a:ext cx="7803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Load</a:t>
            </a:r>
            <a:endParaRPr>
              <a:latin typeface="Barlow Light"/>
              <a:ea typeface="Barlow Light"/>
              <a:cs typeface="Barlow Light"/>
              <a:sym typeface="Barlow Light"/>
            </a:endParaRPr>
          </a:p>
        </p:txBody>
      </p:sp>
      <p:cxnSp>
        <p:nvCxnSpPr>
          <p:cNvPr id="573" name="Google Shape;573;p19"/>
          <p:cNvCxnSpPr/>
          <p:nvPr/>
        </p:nvCxnSpPr>
        <p:spPr>
          <a:xfrm rot="10800000">
            <a:off x="4856575" y="5489200"/>
            <a:ext cx="537900" cy="1571400"/>
          </a:xfrm>
          <a:prstGeom prst="straightConnector1">
            <a:avLst/>
          </a:prstGeom>
          <a:noFill/>
          <a:ln w="9525" cap="flat" cmpd="sng">
            <a:solidFill>
              <a:schemeClr val="dk2"/>
            </a:solidFill>
            <a:prstDash val="solid"/>
            <a:round/>
            <a:headEnd type="none" w="med" len="med"/>
            <a:tailEnd type="none" w="med" len="med"/>
          </a:ln>
        </p:spPr>
      </p:cxnSp>
      <p:sp>
        <p:nvSpPr>
          <p:cNvPr id="574" name="Google Shape;574;p19"/>
          <p:cNvSpPr txBox="1"/>
          <p:nvPr/>
        </p:nvSpPr>
        <p:spPr>
          <a:xfrm>
            <a:off x="4329450" y="5161075"/>
            <a:ext cx="991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Fulcrum</a:t>
            </a:r>
            <a:endParaRPr>
              <a:latin typeface="Barlow Light"/>
              <a:ea typeface="Barlow Light"/>
              <a:cs typeface="Barlow Light"/>
              <a:sym typeface="Barlow Light"/>
            </a:endParaRPr>
          </a:p>
        </p:txBody>
      </p:sp>
      <p:sp>
        <p:nvSpPr>
          <p:cNvPr id="575" name="Google Shape;575;p19">
            <a:hlinkClick r:id="rId4" action="ppaction://hlinksldjump"/>
          </p:cNvPr>
          <p:cNvSpPr/>
          <p:nvPr/>
        </p:nvSpPr>
        <p:spPr>
          <a:xfrm>
            <a:off x="83649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0"/>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There are 3 Classes of of Levers:</a:t>
            </a:r>
            <a:endParaRPr/>
          </a:p>
        </p:txBody>
      </p:sp>
      <p:sp>
        <p:nvSpPr>
          <p:cNvPr id="581" name="Google Shape;581;p20"/>
          <p:cNvSpPr txBox="1">
            <a:spLocks noGrp="1"/>
          </p:cNvSpPr>
          <p:nvPr>
            <p:ph type="body" idx="1"/>
          </p:nvPr>
        </p:nvSpPr>
        <p:spPr>
          <a:xfrm>
            <a:off x="439625" y="2123950"/>
            <a:ext cx="2743200" cy="5235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114300" marR="69768" lvl="0" indent="0" algn="l" rtl="0">
              <a:lnSpc>
                <a:spcPct val="100000"/>
              </a:lnSpc>
              <a:spcBef>
                <a:spcPts val="700"/>
              </a:spcBef>
              <a:spcAft>
                <a:spcPts val="0"/>
              </a:spcAft>
              <a:buNone/>
            </a:pPr>
            <a:r>
              <a:rPr lang="en" sz="2400" u="sng">
                <a:solidFill>
                  <a:srgbClr val="000000"/>
                </a:solidFill>
                <a:latin typeface="Barlow"/>
                <a:ea typeface="Barlow"/>
                <a:cs typeface="Barlow"/>
                <a:sym typeface="Barlow"/>
              </a:rPr>
              <a:t>First Class</a:t>
            </a:r>
            <a:endParaRPr sz="2400" u="sng">
              <a:solidFill>
                <a:srgbClr val="000000"/>
              </a:solidFill>
              <a:latin typeface="Barlow"/>
              <a:ea typeface="Barlow"/>
              <a:cs typeface="Barlow"/>
              <a:sym typeface="Barlow"/>
            </a:endParaRPr>
          </a:p>
          <a:p>
            <a:pPr marL="114300" lvl="0" indent="0" algn="l" rtl="0">
              <a:lnSpc>
                <a:spcPct val="100000"/>
              </a:lnSpc>
              <a:spcBef>
                <a:spcPts val="0"/>
              </a:spcBef>
              <a:spcAft>
                <a:spcPts val="0"/>
              </a:spcAft>
              <a:buNone/>
            </a:pPr>
            <a:r>
              <a:rPr lang="en" sz="1800">
                <a:solidFill>
                  <a:srgbClr val="000000"/>
                </a:solidFill>
                <a:latin typeface="Barlow"/>
                <a:ea typeface="Barlow"/>
                <a:cs typeface="Barlow"/>
                <a:sym typeface="Barlow"/>
              </a:rPr>
              <a:t>It uses a fulcrum in between of the lever, and the applied force and load are at opposite ends.</a:t>
            </a:r>
            <a:endParaRPr sz="1800">
              <a:solidFill>
                <a:srgbClr val="000000"/>
              </a:solidFill>
              <a:latin typeface="Barlow"/>
              <a:ea typeface="Barlow"/>
              <a:cs typeface="Barlow"/>
              <a:sym typeface="Barlow"/>
            </a:endParaRPr>
          </a:p>
          <a:p>
            <a:pPr marL="114300" lvl="0" indent="0" algn="l" rtl="0">
              <a:lnSpc>
                <a:spcPct val="100000"/>
              </a:lnSpc>
              <a:spcBef>
                <a:spcPts val="1000"/>
              </a:spcBef>
              <a:spcAft>
                <a:spcPts val="1000"/>
              </a:spcAft>
              <a:buNone/>
            </a:pPr>
            <a:r>
              <a:rPr lang="en" sz="1800">
                <a:solidFill>
                  <a:srgbClr val="000000"/>
                </a:solidFill>
                <a:latin typeface="Barlow"/>
                <a:ea typeface="Barlow"/>
                <a:cs typeface="Barlow"/>
                <a:sym typeface="Barlow"/>
              </a:rPr>
              <a:t>Examples: seesaw (teeter totter), prybar, scissors, trebuchet</a:t>
            </a:r>
            <a:endParaRPr sz="1800">
              <a:solidFill>
                <a:srgbClr val="000000"/>
              </a:solidFill>
              <a:latin typeface="Barlow"/>
              <a:ea typeface="Barlow"/>
              <a:cs typeface="Barlow"/>
              <a:sym typeface="Barlow"/>
            </a:endParaRPr>
          </a:p>
        </p:txBody>
      </p:sp>
      <p:sp>
        <p:nvSpPr>
          <p:cNvPr id="582" name="Google Shape;582;p20"/>
          <p:cNvSpPr txBox="1">
            <a:spLocks noGrp="1"/>
          </p:cNvSpPr>
          <p:nvPr>
            <p:ph type="body" idx="2"/>
          </p:nvPr>
        </p:nvSpPr>
        <p:spPr>
          <a:xfrm>
            <a:off x="3440700" y="2123950"/>
            <a:ext cx="2743200" cy="5235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00000"/>
              </a:lnSpc>
              <a:spcBef>
                <a:spcPts val="700"/>
              </a:spcBef>
              <a:spcAft>
                <a:spcPts val="0"/>
              </a:spcAft>
              <a:buNone/>
            </a:pPr>
            <a:r>
              <a:rPr lang="en" sz="2400" u="sng">
                <a:solidFill>
                  <a:srgbClr val="000000"/>
                </a:solidFill>
              </a:rPr>
              <a:t>Second Class</a:t>
            </a:r>
            <a:endParaRPr sz="2400" u="sng">
              <a:solidFill>
                <a:srgbClr val="000000"/>
              </a:solidFill>
            </a:endParaRPr>
          </a:p>
          <a:p>
            <a:pPr marL="114300" lvl="0" indent="0" algn="l" rtl="0">
              <a:lnSpc>
                <a:spcPct val="100000"/>
              </a:lnSpc>
              <a:spcBef>
                <a:spcPts val="0"/>
              </a:spcBef>
              <a:spcAft>
                <a:spcPts val="0"/>
              </a:spcAft>
              <a:buNone/>
            </a:pPr>
            <a:r>
              <a:rPr lang="en" sz="1800">
                <a:solidFill>
                  <a:srgbClr val="000000"/>
                </a:solidFill>
                <a:latin typeface="Barlow"/>
                <a:ea typeface="Barlow"/>
                <a:cs typeface="Barlow"/>
                <a:sym typeface="Barlow"/>
              </a:rPr>
              <a:t>The fulcrum is at one end, and the applied force at the opposite end  The load that is to be moved is between them. </a:t>
            </a:r>
            <a:endParaRPr sz="1800">
              <a:solidFill>
                <a:srgbClr val="000000"/>
              </a:solidFill>
              <a:latin typeface="Barlow"/>
              <a:ea typeface="Barlow"/>
              <a:cs typeface="Barlow"/>
              <a:sym typeface="Barlow"/>
            </a:endParaRPr>
          </a:p>
          <a:p>
            <a:pPr marL="114300" lvl="0" indent="0" algn="l" rtl="0">
              <a:lnSpc>
                <a:spcPct val="100000"/>
              </a:lnSpc>
              <a:spcBef>
                <a:spcPts val="1000"/>
              </a:spcBef>
              <a:spcAft>
                <a:spcPts val="0"/>
              </a:spcAft>
              <a:buNone/>
            </a:pPr>
            <a:endParaRPr sz="1800">
              <a:solidFill>
                <a:srgbClr val="000000"/>
              </a:solidFill>
              <a:latin typeface="Barlow"/>
              <a:ea typeface="Barlow"/>
              <a:cs typeface="Barlow"/>
              <a:sym typeface="Barlow"/>
            </a:endParaRPr>
          </a:p>
          <a:p>
            <a:pPr marL="114300" lvl="0" indent="0" algn="l" rtl="0">
              <a:lnSpc>
                <a:spcPct val="100000"/>
              </a:lnSpc>
              <a:spcBef>
                <a:spcPts val="1000"/>
              </a:spcBef>
              <a:spcAft>
                <a:spcPts val="0"/>
              </a:spcAft>
              <a:buNone/>
            </a:pPr>
            <a:r>
              <a:rPr lang="en" sz="1800">
                <a:solidFill>
                  <a:srgbClr val="000000"/>
                </a:solidFill>
                <a:latin typeface="Barlow"/>
                <a:ea typeface="Barlow"/>
                <a:cs typeface="Barlow"/>
                <a:sym typeface="Barlow"/>
              </a:rPr>
              <a:t>Examples: Hammer, nutcracker, wheelbarrow.</a:t>
            </a:r>
            <a:endParaRPr sz="1800">
              <a:solidFill>
                <a:srgbClr val="000000"/>
              </a:solidFill>
              <a:latin typeface="Barlow"/>
              <a:ea typeface="Barlow"/>
              <a:cs typeface="Barlow"/>
              <a:sym typeface="Barlow"/>
            </a:endParaRPr>
          </a:p>
          <a:p>
            <a:pPr marL="114300" lvl="0" indent="0" algn="l" rtl="0">
              <a:lnSpc>
                <a:spcPct val="100000"/>
              </a:lnSpc>
              <a:spcBef>
                <a:spcPts val="1000"/>
              </a:spcBef>
              <a:spcAft>
                <a:spcPts val="1000"/>
              </a:spcAft>
              <a:buNone/>
            </a:pPr>
            <a:endParaRPr sz="1800">
              <a:solidFill>
                <a:srgbClr val="000000"/>
              </a:solidFill>
              <a:latin typeface="Barlow"/>
              <a:ea typeface="Barlow"/>
              <a:cs typeface="Barlow"/>
              <a:sym typeface="Barlow"/>
            </a:endParaRPr>
          </a:p>
        </p:txBody>
      </p:sp>
      <p:sp>
        <p:nvSpPr>
          <p:cNvPr id="583" name="Google Shape;583;p20"/>
          <p:cNvSpPr txBox="1">
            <a:spLocks noGrp="1"/>
          </p:cNvSpPr>
          <p:nvPr>
            <p:ph type="body" idx="3"/>
          </p:nvPr>
        </p:nvSpPr>
        <p:spPr>
          <a:xfrm>
            <a:off x="6441788" y="2123950"/>
            <a:ext cx="2743200" cy="5235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00000"/>
              </a:lnSpc>
              <a:spcBef>
                <a:spcPts val="700"/>
              </a:spcBef>
              <a:spcAft>
                <a:spcPts val="0"/>
              </a:spcAft>
              <a:buNone/>
            </a:pPr>
            <a:r>
              <a:rPr lang="en" sz="2400" u="sng">
                <a:solidFill>
                  <a:srgbClr val="000000"/>
                </a:solidFill>
              </a:rPr>
              <a:t>Third Class</a:t>
            </a:r>
            <a:endParaRPr sz="2400" u="sng">
              <a:solidFill>
                <a:srgbClr val="000000"/>
              </a:solidFill>
            </a:endParaRPr>
          </a:p>
          <a:p>
            <a:pPr marL="114300" lvl="0" indent="0" algn="l" rtl="0">
              <a:lnSpc>
                <a:spcPct val="100000"/>
              </a:lnSpc>
              <a:spcBef>
                <a:spcPts val="0"/>
              </a:spcBef>
              <a:spcAft>
                <a:spcPts val="0"/>
              </a:spcAft>
              <a:buNone/>
            </a:pPr>
            <a:r>
              <a:rPr lang="en" sz="1800">
                <a:solidFill>
                  <a:srgbClr val="000000"/>
                </a:solidFill>
                <a:latin typeface="Barlow"/>
                <a:ea typeface="Barlow"/>
                <a:cs typeface="Barlow"/>
                <a:sym typeface="Barlow"/>
              </a:rPr>
              <a:t>The fulcrum is at one end of the lever, but this time the load is at the opposite end, and you apply a force in between. Regardless of where you apply the force, the force you apply must always be greater than the force of a load.This lever moves the load in the same direction as the force you apply.</a:t>
            </a:r>
            <a:endParaRPr sz="1800">
              <a:solidFill>
                <a:srgbClr val="000000"/>
              </a:solidFill>
              <a:latin typeface="Barlow"/>
              <a:ea typeface="Barlow"/>
              <a:cs typeface="Barlow"/>
              <a:sym typeface="Barlow"/>
            </a:endParaRPr>
          </a:p>
          <a:p>
            <a:pPr marL="114300" lvl="0" indent="0" algn="l" rtl="0">
              <a:lnSpc>
                <a:spcPct val="100000"/>
              </a:lnSpc>
              <a:spcBef>
                <a:spcPts val="1000"/>
              </a:spcBef>
              <a:spcAft>
                <a:spcPts val="0"/>
              </a:spcAft>
              <a:buNone/>
            </a:pPr>
            <a:r>
              <a:rPr lang="en" sz="1800">
                <a:solidFill>
                  <a:srgbClr val="000000"/>
                </a:solidFill>
                <a:latin typeface="Barlow"/>
                <a:ea typeface="Barlow"/>
                <a:cs typeface="Barlow"/>
                <a:sym typeface="Barlow"/>
              </a:rPr>
              <a:t>Examples:  Fishing rod, </a:t>
            </a:r>
            <a:endParaRPr sz="1800">
              <a:solidFill>
                <a:srgbClr val="000000"/>
              </a:solidFill>
              <a:latin typeface="Barlow"/>
              <a:ea typeface="Barlow"/>
              <a:cs typeface="Barlow"/>
              <a:sym typeface="Barlow"/>
            </a:endParaRPr>
          </a:p>
          <a:p>
            <a:pPr marL="114300" lvl="0" indent="0" algn="l" rtl="0">
              <a:lnSpc>
                <a:spcPct val="100000"/>
              </a:lnSpc>
              <a:spcBef>
                <a:spcPts val="0"/>
              </a:spcBef>
              <a:spcAft>
                <a:spcPts val="0"/>
              </a:spcAft>
              <a:buNone/>
            </a:pPr>
            <a:r>
              <a:rPr lang="en" sz="1800">
                <a:solidFill>
                  <a:srgbClr val="000000"/>
                </a:solidFill>
                <a:latin typeface="Barlow"/>
                <a:ea typeface="Barlow"/>
                <a:cs typeface="Barlow"/>
                <a:sym typeface="Barlow"/>
              </a:rPr>
              <a:t>tweezers, tongs, and your arm</a:t>
            </a:r>
            <a:endParaRPr sz="1800">
              <a:solidFill>
                <a:srgbClr val="000000"/>
              </a:solidFill>
              <a:latin typeface="Barlow"/>
              <a:ea typeface="Barlow"/>
              <a:cs typeface="Barlow"/>
              <a:sym typeface="Barlow"/>
            </a:endParaRPr>
          </a:p>
        </p:txBody>
      </p:sp>
      <p:sp>
        <p:nvSpPr>
          <p:cNvPr id="584" name="Google Shape;584;p20">
            <a:hlinkClick r:id="rId3"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21"/>
          <p:cNvGrpSpPr/>
          <p:nvPr/>
        </p:nvGrpSpPr>
        <p:grpSpPr>
          <a:xfrm>
            <a:off x="464984" y="273153"/>
            <a:ext cx="4687156" cy="1481701"/>
            <a:chOff x="2329606" y="3255075"/>
            <a:chExt cx="6449919" cy="2045700"/>
          </a:xfrm>
        </p:grpSpPr>
        <p:sp>
          <p:nvSpPr>
            <p:cNvPr id="590" name="Google Shape;590;p21"/>
            <p:cNvSpPr/>
            <p:nvPr/>
          </p:nvSpPr>
          <p:spPr>
            <a:xfrm>
              <a:off x="4302750" y="3655575"/>
              <a:ext cx="1265400" cy="8124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91" name="Google Shape;591;p21"/>
            <p:cNvSpPr/>
            <p:nvPr/>
          </p:nvSpPr>
          <p:spPr>
            <a:xfrm>
              <a:off x="6322225" y="3655575"/>
              <a:ext cx="2457300" cy="1645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92" name="Google Shape;592;p21"/>
            <p:cNvSpPr/>
            <p:nvPr/>
          </p:nvSpPr>
          <p:spPr>
            <a:xfrm>
              <a:off x="2412525" y="3255075"/>
              <a:ext cx="5230800" cy="4005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593" name="Google Shape;593;p21"/>
            <p:cNvSpPr/>
            <p:nvPr/>
          </p:nvSpPr>
          <p:spPr>
            <a:xfrm rot="10800000" flipH="1">
              <a:off x="2329606" y="3655552"/>
              <a:ext cx="822600" cy="1339500"/>
            </a:xfrm>
            <a:prstGeom prst="down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highlight>
                  <a:srgbClr val="00FF00"/>
                </a:highlight>
              </a:endParaRPr>
            </a:p>
          </p:txBody>
        </p:sp>
        <p:sp>
          <p:nvSpPr>
            <p:cNvPr id="594" name="Google Shape;594;p21"/>
            <p:cNvSpPr txBox="1"/>
            <p:nvPr/>
          </p:nvSpPr>
          <p:spPr>
            <a:xfrm>
              <a:off x="2369557" y="3660226"/>
              <a:ext cx="10650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Barlow"/>
                  <a:ea typeface="Barlow"/>
                  <a:cs typeface="Barlow"/>
                  <a:sym typeface="Barlow"/>
                </a:rPr>
                <a:t>Force</a:t>
              </a:r>
              <a:endParaRPr sz="1100" b="1">
                <a:latin typeface="Barlow"/>
                <a:ea typeface="Barlow"/>
                <a:cs typeface="Barlow"/>
                <a:sym typeface="Barlow"/>
              </a:endParaRPr>
            </a:p>
          </p:txBody>
        </p:sp>
        <p:sp>
          <p:nvSpPr>
            <p:cNvPr id="595" name="Google Shape;595;p21"/>
            <p:cNvSpPr txBox="1"/>
            <p:nvPr/>
          </p:nvSpPr>
          <p:spPr>
            <a:xfrm>
              <a:off x="4592700" y="3886200"/>
              <a:ext cx="6855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Barlow"/>
                  <a:ea typeface="Barlow"/>
                  <a:cs typeface="Barlow"/>
                  <a:sym typeface="Barlow"/>
                </a:rPr>
                <a:t>Load</a:t>
              </a:r>
              <a:endParaRPr sz="1100" b="1">
                <a:latin typeface="Barlow"/>
                <a:ea typeface="Barlow"/>
                <a:cs typeface="Barlow"/>
                <a:sym typeface="Barlow"/>
              </a:endParaRPr>
            </a:p>
          </p:txBody>
        </p:sp>
        <p:sp>
          <p:nvSpPr>
            <p:cNvPr id="596" name="Google Shape;596;p21"/>
            <p:cNvSpPr txBox="1"/>
            <p:nvPr/>
          </p:nvSpPr>
          <p:spPr>
            <a:xfrm>
              <a:off x="7150200" y="3655575"/>
              <a:ext cx="11388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Barlow"/>
                  <a:ea typeface="Barlow"/>
                  <a:cs typeface="Barlow"/>
                  <a:sym typeface="Barlow"/>
                </a:rPr>
                <a:t>Fulcrum</a:t>
              </a:r>
              <a:endParaRPr sz="1100" b="1">
                <a:latin typeface="Barlow"/>
                <a:ea typeface="Barlow"/>
                <a:cs typeface="Barlow"/>
                <a:sym typeface="Barlow"/>
              </a:endParaRPr>
            </a:p>
          </p:txBody>
        </p:sp>
      </p:grpSp>
      <p:sp>
        <p:nvSpPr>
          <p:cNvPr id="597" name="Google Shape;597;p21"/>
          <p:cNvSpPr/>
          <p:nvPr/>
        </p:nvSpPr>
        <p:spPr>
          <a:xfrm>
            <a:off x="4138937" y="3805832"/>
            <a:ext cx="1013100" cy="5709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98;p21"/>
          <p:cNvGrpSpPr/>
          <p:nvPr/>
        </p:nvGrpSpPr>
        <p:grpSpPr>
          <a:xfrm>
            <a:off x="464980" y="2322576"/>
            <a:ext cx="4565050" cy="2682151"/>
            <a:chOff x="2330675" y="3501384"/>
            <a:chExt cx="5701324" cy="3817466"/>
          </a:xfrm>
        </p:grpSpPr>
        <p:sp>
          <p:nvSpPr>
            <p:cNvPr id="599" name="Google Shape;599;p21"/>
            <p:cNvSpPr/>
            <p:nvPr/>
          </p:nvSpPr>
          <p:spPr>
            <a:xfrm>
              <a:off x="3800550" y="5673650"/>
              <a:ext cx="2457300" cy="1645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a:off x="2413800" y="5273000"/>
              <a:ext cx="5230800" cy="4005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a:off x="2330675" y="3886200"/>
              <a:ext cx="822600" cy="1339500"/>
            </a:xfrm>
            <a:prstGeom prst="down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FF00"/>
                </a:highlight>
              </a:endParaRPr>
            </a:p>
          </p:txBody>
        </p:sp>
        <p:sp>
          <p:nvSpPr>
            <p:cNvPr id="602" name="Google Shape;602;p21"/>
            <p:cNvSpPr txBox="1"/>
            <p:nvPr/>
          </p:nvSpPr>
          <p:spPr>
            <a:xfrm>
              <a:off x="2413800" y="3501384"/>
              <a:ext cx="10650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Barlow"/>
                  <a:ea typeface="Barlow"/>
                  <a:cs typeface="Barlow"/>
                  <a:sym typeface="Barlow"/>
                </a:rPr>
                <a:t>Force</a:t>
              </a:r>
              <a:endParaRPr sz="1100" b="1">
                <a:latin typeface="Barlow"/>
                <a:ea typeface="Barlow"/>
                <a:cs typeface="Barlow"/>
                <a:sym typeface="Barlow"/>
              </a:endParaRPr>
            </a:p>
          </p:txBody>
        </p:sp>
        <p:sp>
          <p:nvSpPr>
            <p:cNvPr id="603" name="Google Shape;603;p21"/>
            <p:cNvSpPr txBox="1"/>
            <p:nvPr/>
          </p:nvSpPr>
          <p:spPr>
            <a:xfrm>
              <a:off x="7209399" y="5818491"/>
              <a:ext cx="8226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Barlow"/>
                  <a:ea typeface="Barlow"/>
                  <a:cs typeface="Barlow"/>
                  <a:sym typeface="Barlow"/>
                </a:rPr>
                <a:t>Load</a:t>
              </a:r>
              <a:endParaRPr sz="1200" b="1">
                <a:latin typeface="Barlow"/>
                <a:ea typeface="Barlow"/>
                <a:cs typeface="Barlow"/>
                <a:sym typeface="Barlow"/>
              </a:endParaRPr>
            </a:p>
          </p:txBody>
        </p:sp>
      </p:grpSp>
      <p:sp>
        <p:nvSpPr>
          <p:cNvPr id="604" name="Google Shape;604;p21"/>
          <p:cNvSpPr txBox="1"/>
          <p:nvPr/>
        </p:nvSpPr>
        <p:spPr>
          <a:xfrm>
            <a:off x="7326825" y="1335700"/>
            <a:ext cx="2541300" cy="12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Barlow"/>
                <a:ea typeface="Barlow"/>
                <a:cs typeface="Barlow"/>
                <a:sym typeface="Barlow"/>
              </a:rPr>
              <a:t>First Class Lever</a:t>
            </a:r>
            <a:endParaRPr sz="3600" b="1">
              <a:latin typeface="Barlow"/>
              <a:ea typeface="Barlow"/>
              <a:cs typeface="Barlow"/>
              <a:sym typeface="Barlow"/>
            </a:endParaRPr>
          </a:p>
        </p:txBody>
      </p:sp>
      <p:sp>
        <p:nvSpPr>
          <p:cNvPr id="605" name="Google Shape;605;p21"/>
          <p:cNvSpPr txBox="1"/>
          <p:nvPr/>
        </p:nvSpPr>
        <p:spPr>
          <a:xfrm>
            <a:off x="7326825" y="3480563"/>
            <a:ext cx="25413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Barlow"/>
                <a:ea typeface="Barlow"/>
                <a:cs typeface="Barlow"/>
                <a:sym typeface="Barlow"/>
              </a:rPr>
              <a:t>Second Class Lever</a:t>
            </a:r>
            <a:endParaRPr sz="3600" b="1">
              <a:latin typeface="Barlow"/>
              <a:ea typeface="Barlow"/>
              <a:cs typeface="Barlow"/>
              <a:sym typeface="Barlow"/>
            </a:endParaRPr>
          </a:p>
        </p:txBody>
      </p:sp>
      <p:sp>
        <p:nvSpPr>
          <p:cNvPr id="606" name="Google Shape;606;p21"/>
          <p:cNvSpPr txBox="1"/>
          <p:nvPr/>
        </p:nvSpPr>
        <p:spPr>
          <a:xfrm>
            <a:off x="7326825" y="5593025"/>
            <a:ext cx="25413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Barlow"/>
                <a:ea typeface="Barlow"/>
                <a:cs typeface="Barlow"/>
                <a:sym typeface="Barlow"/>
              </a:rPr>
              <a:t>Third Class Lever</a:t>
            </a:r>
            <a:endParaRPr sz="3600" b="1">
              <a:latin typeface="Barlow"/>
              <a:ea typeface="Barlow"/>
              <a:cs typeface="Barlow"/>
              <a:sym typeface="Barlow"/>
            </a:endParaRPr>
          </a:p>
        </p:txBody>
      </p:sp>
      <p:sp>
        <p:nvSpPr>
          <p:cNvPr id="607" name="Google Shape;607;p21"/>
          <p:cNvSpPr txBox="1"/>
          <p:nvPr/>
        </p:nvSpPr>
        <p:spPr>
          <a:xfrm>
            <a:off x="2246488" y="3948875"/>
            <a:ext cx="10020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Barlow"/>
                <a:ea typeface="Barlow"/>
                <a:cs typeface="Barlow"/>
                <a:sym typeface="Barlow"/>
              </a:rPr>
              <a:t>Fulcrum</a:t>
            </a:r>
            <a:endParaRPr sz="1200" b="1">
              <a:latin typeface="Barlow"/>
              <a:ea typeface="Barlow"/>
              <a:cs typeface="Barlow"/>
              <a:sym typeface="Barlow"/>
            </a:endParaRPr>
          </a:p>
          <a:p>
            <a:pPr marL="0" lvl="0" indent="0" algn="l" rtl="0">
              <a:spcBef>
                <a:spcPts val="0"/>
              </a:spcBef>
              <a:spcAft>
                <a:spcPts val="0"/>
              </a:spcAft>
              <a:buNone/>
            </a:pPr>
            <a:endParaRPr>
              <a:latin typeface="Barlow Light"/>
              <a:ea typeface="Barlow Light"/>
              <a:cs typeface="Barlow Light"/>
              <a:sym typeface="Barlow Light"/>
            </a:endParaRPr>
          </a:p>
        </p:txBody>
      </p:sp>
      <p:grpSp>
        <p:nvGrpSpPr>
          <p:cNvPr id="608" name="Google Shape;608;p21"/>
          <p:cNvGrpSpPr/>
          <p:nvPr/>
        </p:nvGrpSpPr>
        <p:grpSpPr>
          <a:xfrm>
            <a:off x="376998" y="5789949"/>
            <a:ext cx="5104341" cy="1550231"/>
            <a:chOff x="1614913" y="3564688"/>
            <a:chExt cx="6828550" cy="2045700"/>
          </a:xfrm>
        </p:grpSpPr>
        <p:sp>
          <p:nvSpPr>
            <p:cNvPr id="609" name="Google Shape;609;p21"/>
            <p:cNvSpPr/>
            <p:nvPr/>
          </p:nvSpPr>
          <p:spPr>
            <a:xfrm>
              <a:off x="1614913" y="3965188"/>
              <a:ext cx="1265400" cy="8124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610" name="Google Shape;610;p21"/>
            <p:cNvSpPr/>
            <p:nvPr/>
          </p:nvSpPr>
          <p:spPr>
            <a:xfrm>
              <a:off x="5986163" y="3965188"/>
              <a:ext cx="2457300" cy="1645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611" name="Google Shape;611;p21"/>
            <p:cNvSpPr/>
            <p:nvPr/>
          </p:nvSpPr>
          <p:spPr>
            <a:xfrm>
              <a:off x="2076463" y="3564688"/>
              <a:ext cx="5230800" cy="4005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p>
          </p:txBody>
        </p:sp>
        <p:sp>
          <p:nvSpPr>
            <p:cNvPr id="612" name="Google Shape;612;p21"/>
            <p:cNvSpPr/>
            <p:nvPr/>
          </p:nvSpPr>
          <p:spPr>
            <a:xfrm rot="10800000">
              <a:off x="4290950" y="3965188"/>
              <a:ext cx="822600" cy="1339500"/>
            </a:xfrm>
            <a:prstGeom prst="down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b="1">
                <a:highlight>
                  <a:srgbClr val="00FF00"/>
                </a:highlight>
              </a:endParaRPr>
            </a:p>
          </p:txBody>
        </p:sp>
        <p:sp>
          <p:nvSpPr>
            <p:cNvPr id="613" name="Google Shape;613;p21"/>
            <p:cNvSpPr txBox="1"/>
            <p:nvPr/>
          </p:nvSpPr>
          <p:spPr>
            <a:xfrm>
              <a:off x="4374088" y="4037375"/>
              <a:ext cx="685500" cy="3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Barlow"/>
                  <a:ea typeface="Barlow"/>
                  <a:cs typeface="Barlow"/>
                  <a:sym typeface="Barlow"/>
                </a:rPr>
                <a:t>Force</a:t>
              </a:r>
              <a:endParaRPr sz="1000" b="1">
                <a:latin typeface="Barlow"/>
                <a:ea typeface="Barlow"/>
                <a:cs typeface="Barlow"/>
                <a:sym typeface="Barlow"/>
              </a:endParaRPr>
            </a:p>
          </p:txBody>
        </p:sp>
        <p:sp>
          <p:nvSpPr>
            <p:cNvPr id="614" name="Google Shape;614;p21"/>
            <p:cNvSpPr txBox="1"/>
            <p:nvPr/>
          </p:nvSpPr>
          <p:spPr>
            <a:xfrm>
              <a:off x="1904863" y="4195813"/>
              <a:ext cx="6855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Barlow"/>
                  <a:ea typeface="Barlow"/>
                  <a:cs typeface="Barlow"/>
                  <a:sym typeface="Barlow"/>
                </a:rPr>
                <a:t>Load</a:t>
              </a:r>
              <a:endParaRPr sz="1000" b="1">
                <a:latin typeface="Barlow"/>
                <a:ea typeface="Barlow"/>
                <a:cs typeface="Barlow"/>
                <a:sym typeface="Barlow"/>
              </a:endParaRPr>
            </a:p>
          </p:txBody>
        </p:sp>
        <p:sp>
          <p:nvSpPr>
            <p:cNvPr id="615" name="Google Shape;615;p21"/>
            <p:cNvSpPr txBox="1"/>
            <p:nvPr/>
          </p:nvSpPr>
          <p:spPr>
            <a:xfrm>
              <a:off x="6814138" y="3965188"/>
              <a:ext cx="1138800" cy="2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Barlow"/>
                  <a:ea typeface="Barlow"/>
                  <a:cs typeface="Barlow"/>
                  <a:sym typeface="Barlow"/>
                </a:rPr>
                <a:t>Fulcrum</a:t>
              </a:r>
              <a:endParaRPr sz="1000" b="1">
                <a:latin typeface="Barlow"/>
                <a:ea typeface="Barlow"/>
                <a:cs typeface="Barlow"/>
                <a:sym typeface="Barlow"/>
              </a:endParaRPr>
            </a:p>
          </p:txBody>
        </p:sp>
      </p:grpSp>
      <p:sp>
        <p:nvSpPr>
          <p:cNvPr id="616" name="Google Shape;616;p21"/>
          <p:cNvSpPr txBox="1"/>
          <p:nvPr/>
        </p:nvSpPr>
        <p:spPr>
          <a:xfrm>
            <a:off x="7174425" y="218400"/>
            <a:ext cx="2541300" cy="10560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latin typeface="Barlow"/>
                <a:ea typeface="Barlow"/>
                <a:cs typeface="Barlow"/>
                <a:sym typeface="Barlow"/>
              </a:rPr>
              <a:t>Draw an arrow and match the lever to its appropriate class!</a:t>
            </a:r>
            <a:endParaRPr sz="1700" b="1">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2"/>
          <p:cNvSpPr txBox="1">
            <a:spLocks noGrp="1"/>
          </p:cNvSpPr>
          <p:nvPr>
            <p:ph type="title"/>
          </p:nvPr>
        </p:nvSpPr>
        <p:spPr>
          <a:xfrm>
            <a:off x="727210" y="1003831"/>
            <a:ext cx="8627400" cy="98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First Class Levers</a:t>
            </a:r>
            <a:endParaRPr/>
          </a:p>
        </p:txBody>
      </p:sp>
      <p:sp>
        <p:nvSpPr>
          <p:cNvPr id="622" name="Google Shape;622;p22"/>
          <p:cNvSpPr txBox="1">
            <a:spLocks noGrp="1"/>
          </p:cNvSpPr>
          <p:nvPr>
            <p:ph type="body" idx="1"/>
          </p:nvPr>
        </p:nvSpPr>
        <p:spPr>
          <a:xfrm>
            <a:off x="955775" y="4298325"/>
            <a:ext cx="4056600" cy="3324600"/>
          </a:xfrm>
          <a:prstGeom prst="rect">
            <a:avLst/>
          </a:prstGeom>
          <a:solidFill>
            <a:srgbClr val="FFFFFF"/>
          </a:solidFill>
        </p:spPr>
        <p:txBody>
          <a:bodyPr spcFirstLastPara="1" wrap="square" lIns="0" tIns="0" rIns="0" bIns="0" anchor="t" anchorCtr="0">
            <a:noAutofit/>
          </a:bodyPr>
          <a:lstStyle/>
          <a:p>
            <a:pPr marL="0" lvl="0" indent="0" algn="l" rtl="0">
              <a:spcBef>
                <a:spcPts val="700"/>
              </a:spcBef>
              <a:spcAft>
                <a:spcPts val="0"/>
              </a:spcAft>
              <a:buNone/>
            </a:pPr>
            <a:r>
              <a:rPr lang="en" sz="1800" b="1" u="sng">
                <a:solidFill>
                  <a:srgbClr val="000000"/>
                </a:solidFill>
                <a:latin typeface="Barlow"/>
                <a:ea typeface="Barlow"/>
                <a:cs typeface="Barlow"/>
                <a:sym typeface="Barlow"/>
              </a:rPr>
              <a:t>How does this lever work?</a:t>
            </a:r>
            <a:endParaRPr sz="1800" b="1" u="sng">
              <a:solidFill>
                <a:srgbClr val="000000"/>
              </a:solidFill>
              <a:latin typeface="Barlow"/>
              <a:ea typeface="Barlow"/>
              <a:cs typeface="Barlow"/>
              <a:sym typeface="Barlow"/>
            </a:endParaRPr>
          </a:p>
          <a:p>
            <a:pPr marL="0" lvl="0" indent="0" algn="l" rtl="0">
              <a:lnSpc>
                <a:spcPct val="100000"/>
              </a:lnSpc>
              <a:spcBef>
                <a:spcPts val="0"/>
              </a:spcBef>
              <a:spcAft>
                <a:spcPts val="0"/>
              </a:spcAft>
              <a:buNone/>
            </a:pPr>
            <a:r>
              <a:rPr lang="en" sz="1800">
                <a:solidFill>
                  <a:srgbClr val="000000"/>
                </a:solidFill>
                <a:latin typeface="Barlow"/>
                <a:ea typeface="Barlow"/>
                <a:cs typeface="Barlow"/>
                <a:sym typeface="Barlow"/>
              </a:rPr>
              <a:t>The first-class lever is the one you may be most familiar with. It uses a fulcrum in between, and the applied force and load are at opposite ends. A teeter-totter is an excellent example of a first-class lever, as the weight of one rider (the force) pushes down the other rider (the load) is pushed up. This process moves back and forth between the passengers and is made possible by the pivot point or fulcrum. </a:t>
            </a:r>
            <a:endParaRPr sz="1800" b="1" u="sng">
              <a:solidFill>
                <a:srgbClr val="000000"/>
              </a:solidFill>
              <a:latin typeface="Barlow"/>
              <a:ea typeface="Barlow"/>
              <a:cs typeface="Barlow"/>
              <a:sym typeface="Barlow"/>
            </a:endParaRPr>
          </a:p>
          <a:p>
            <a:pPr marL="0" lvl="0" indent="0" algn="l" rtl="0">
              <a:lnSpc>
                <a:spcPct val="100000"/>
              </a:lnSpc>
              <a:spcBef>
                <a:spcPts val="1200"/>
              </a:spcBef>
              <a:spcAft>
                <a:spcPts val="1200"/>
              </a:spcAft>
              <a:buNone/>
            </a:pPr>
            <a:endParaRPr sz="1800" b="1" u="sng">
              <a:solidFill>
                <a:srgbClr val="000000"/>
              </a:solidFill>
              <a:latin typeface="Barlow"/>
              <a:ea typeface="Barlow"/>
              <a:cs typeface="Barlow"/>
              <a:sym typeface="Barlow"/>
            </a:endParaRPr>
          </a:p>
        </p:txBody>
      </p:sp>
      <p:sp>
        <p:nvSpPr>
          <p:cNvPr id="623" name="Google Shape;623;p22"/>
          <p:cNvSpPr txBox="1">
            <a:spLocks noGrp="1"/>
          </p:cNvSpPr>
          <p:nvPr>
            <p:ph type="body" idx="2"/>
          </p:nvPr>
        </p:nvSpPr>
        <p:spPr>
          <a:xfrm>
            <a:off x="5450370" y="4298225"/>
            <a:ext cx="4056600" cy="3222900"/>
          </a:xfrm>
          <a:prstGeom prst="rect">
            <a:avLst/>
          </a:prstGeom>
          <a:solidFill>
            <a:srgbClr val="FFFFFF"/>
          </a:solidFill>
        </p:spPr>
        <p:txBody>
          <a:bodyPr spcFirstLastPara="1" wrap="square" lIns="0" tIns="0" rIns="0" bIns="0" anchor="t" anchorCtr="0">
            <a:noAutofit/>
          </a:bodyPr>
          <a:lstStyle/>
          <a:p>
            <a:pPr marL="0" lvl="0" indent="0" algn="r" rtl="0">
              <a:spcBef>
                <a:spcPts val="700"/>
              </a:spcBef>
              <a:spcAft>
                <a:spcPts val="0"/>
              </a:spcAft>
              <a:buNone/>
            </a:pPr>
            <a:r>
              <a:rPr lang="en" sz="1800" b="1" u="sng">
                <a:solidFill>
                  <a:srgbClr val="000000"/>
                </a:solidFill>
                <a:latin typeface="Barlow"/>
                <a:ea typeface="Barlow"/>
                <a:cs typeface="Barlow"/>
                <a:sym typeface="Barlow"/>
              </a:rPr>
              <a:t>What is the purpose of this lever?</a:t>
            </a:r>
            <a:endParaRPr sz="1800" b="1" u="sng">
              <a:solidFill>
                <a:srgbClr val="000000"/>
              </a:solidFill>
              <a:latin typeface="Barlow"/>
              <a:ea typeface="Barlow"/>
              <a:cs typeface="Barlow"/>
              <a:sym typeface="Barlow"/>
            </a:endParaRPr>
          </a:p>
          <a:p>
            <a:pPr marL="0" lvl="0" indent="0" algn="r" rtl="0">
              <a:lnSpc>
                <a:spcPct val="100000"/>
              </a:lnSpc>
              <a:spcBef>
                <a:spcPts val="1200"/>
              </a:spcBef>
              <a:spcAft>
                <a:spcPts val="1200"/>
              </a:spcAft>
              <a:buNone/>
            </a:pPr>
            <a:r>
              <a:rPr lang="en" sz="1800">
                <a:solidFill>
                  <a:srgbClr val="000000"/>
                </a:solidFill>
                <a:latin typeface="Barlow"/>
                <a:ea typeface="Barlow"/>
                <a:cs typeface="Barlow"/>
                <a:sym typeface="Barlow"/>
              </a:rPr>
              <a:t>All first class levers reverse the direction of movement. These levers give you a mechanical advantage because they allow you to lift heavier loads with less effort.</a:t>
            </a:r>
            <a:endParaRPr sz="1800">
              <a:solidFill>
                <a:srgbClr val="000000"/>
              </a:solidFill>
              <a:latin typeface="Barlow"/>
              <a:ea typeface="Barlow"/>
              <a:cs typeface="Barlow"/>
              <a:sym typeface="Barlow"/>
            </a:endParaRPr>
          </a:p>
        </p:txBody>
      </p:sp>
      <p:grpSp>
        <p:nvGrpSpPr>
          <p:cNvPr id="624" name="Google Shape;624;p22"/>
          <p:cNvGrpSpPr/>
          <p:nvPr/>
        </p:nvGrpSpPr>
        <p:grpSpPr>
          <a:xfrm>
            <a:off x="2434733" y="2115108"/>
            <a:ext cx="5255338" cy="2363036"/>
            <a:chOff x="2208204" y="1868275"/>
            <a:chExt cx="5975371" cy="3432650"/>
          </a:xfrm>
        </p:grpSpPr>
        <p:sp>
          <p:nvSpPr>
            <p:cNvPr id="625" name="Google Shape;625;p22"/>
            <p:cNvSpPr/>
            <p:nvPr/>
          </p:nvSpPr>
          <p:spPr>
            <a:xfrm>
              <a:off x="6918175" y="3648675"/>
              <a:ext cx="1265400" cy="8124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22"/>
            <p:cNvGrpSpPr/>
            <p:nvPr/>
          </p:nvGrpSpPr>
          <p:grpSpPr>
            <a:xfrm>
              <a:off x="2208204" y="1868275"/>
              <a:ext cx="5773846" cy="3432650"/>
              <a:chOff x="2209479" y="3886200"/>
              <a:chExt cx="5773846" cy="3432650"/>
            </a:xfrm>
          </p:grpSpPr>
          <p:sp>
            <p:nvSpPr>
              <p:cNvPr id="627" name="Google Shape;627;p22"/>
              <p:cNvSpPr/>
              <p:nvPr/>
            </p:nvSpPr>
            <p:spPr>
              <a:xfrm>
                <a:off x="3800550" y="5673650"/>
                <a:ext cx="2457300" cy="1645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2413800" y="5273000"/>
                <a:ext cx="5230800" cy="4005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2330675" y="3886200"/>
                <a:ext cx="822600" cy="1339500"/>
              </a:xfrm>
              <a:prstGeom prst="downArrow">
                <a:avLst>
                  <a:gd name="adj1" fmla="val 50000"/>
                  <a:gd name="adj2"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FF00"/>
                  </a:highlight>
                </a:endParaRPr>
              </a:p>
            </p:txBody>
          </p:sp>
          <p:sp>
            <p:nvSpPr>
              <p:cNvPr id="630" name="Google Shape;630;p22"/>
              <p:cNvSpPr txBox="1"/>
              <p:nvPr/>
            </p:nvSpPr>
            <p:spPr>
              <a:xfrm>
                <a:off x="2209479" y="4746814"/>
                <a:ext cx="1065000" cy="33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Barlow"/>
                    <a:ea typeface="Barlow"/>
                    <a:cs typeface="Barlow"/>
                    <a:sym typeface="Barlow"/>
                  </a:rPr>
                  <a:t>Force</a:t>
                </a:r>
                <a:endParaRPr b="1">
                  <a:latin typeface="Barlow"/>
                  <a:ea typeface="Barlow"/>
                  <a:cs typeface="Barlow"/>
                  <a:sym typeface="Barlow"/>
                </a:endParaRPr>
              </a:p>
            </p:txBody>
          </p:sp>
          <p:sp>
            <p:nvSpPr>
              <p:cNvPr id="631" name="Google Shape;631;p22"/>
              <p:cNvSpPr txBox="1"/>
              <p:nvPr/>
            </p:nvSpPr>
            <p:spPr>
              <a:xfrm>
                <a:off x="7297825" y="5979575"/>
                <a:ext cx="6855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Load</a:t>
                </a:r>
                <a:endParaRPr b="1">
                  <a:latin typeface="Barlow"/>
                  <a:ea typeface="Barlow"/>
                  <a:cs typeface="Barlow"/>
                  <a:sym typeface="Barlow"/>
                </a:endParaRPr>
              </a:p>
            </p:txBody>
          </p:sp>
        </p:grpSp>
        <p:sp>
          <p:nvSpPr>
            <p:cNvPr id="632" name="Google Shape;632;p22"/>
            <p:cNvSpPr txBox="1"/>
            <p:nvPr/>
          </p:nvSpPr>
          <p:spPr>
            <a:xfrm>
              <a:off x="4623225" y="3578675"/>
              <a:ext cx="1065000" cy="4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Barlow"/>
                  <a:ea typeface="Barlow"/>
                  <a:cs typeface="Barlow"/>
                  <a:sym typeface="Barlow"/>
                </a:rPr>
                <a:t>Fulcrum</a:t>
              </a:r>
              <a:endParaRPr b="1">
                <a:latin typeface="Barlow"/>
                <a:ea typeface="Barlow"/>
                <a:cs typeface="Barlow"/>
                <a:sym typeface="Barlow"/>
              </a:endParaRPr>
            </a:p>
          </p:txBody>
        </p:sp>
      </p:grpSp>
      <p:sp>
        <p:nvSpPr>
          <p:cNvPr id="633" name="Google Shape;633;p22">
            <a:hlinkClick r:id="rId3" action="ppaction://hlinksldjump"/>
          </p:cNvPr>
          <p:cNvSpPr/>
          <p:nvPr/>
        </p:nvSpPr>
        <p:spPr>
          <a:xfrm>
            <a:off x="8441100" y="6503100"/>
            <a:ext cx="1617300" cy="1269300"/>
          </a:xfrm>
          <a:prstGeom prst="wave">
            <a:avLst>
              <a:gd name="adj1" fmla="val 12500"/>
              <a:gd name="adj2" fmla="val -9143"/>
            </a:avLst>
          </a:prstGeom>
          <a:solidFill>
            <a:srgbClr val="2021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u="sng">
                <a:solidFill>
                  <a:srgbClr val="FFFFFF"/>
                </a:solidFill>
                <a:latin typeface="Barlow"/>
                <a:ea typeface="Barlow"/>
                <a:cs typeface="Barlow"/>
                <a:sym typeface="Barlow"/>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Glossary of new vocabulary</a:t>
            </a:r>
            <a:endParaRPr sz="1200" b="1">
              <a:solidFill>
                <a:srgbClr val="FFFFFF"/>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2592</Words>
  <Application>Microsoft Office PowerPoint</Application>
  <PresentationFormat>Custom</PresentationFormat>
  <Paragraphs>270</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Barlow</vt:lpstr>
      <vt:lpstr>Barlow SemiBold</vt:lpstr>
      <vt:lpstr>Impact</vt:lpstr>
      <vt:lpstr>Arial</vt:lpstr>
      <vt:lpstr>Barlow Light</vt:lpstr>
      <vt:lpstr>Lodovico template</vt:lpstr>
      <vt:lpstr>Levers</vt:lpstr>
      <vt:lpstr>QUESTION &amp; CHALLENGE:</vt:lpstr>
      <vt:lpstr>Introduction </vt:lpstr>
      <vt:lpstr>Objectives: </vt:lpstr>
      <vt:lpstr>PowerPoint Presentation</vt:lpstr>
      <vt:lpstr>PowerPoint Presentation</vt:lpstr>
      <vt:lpstr>There are 3 Classes of of Levers:</vt:lpstr>
      <vt:lpstr>PowerPoint Presentation</vt:lpstr>
      <vt:lpstr>First Class Levers</vt:lpstr>
      <vt:lpstr>Second Class Levers</vt:lpstr>
      <vt:lpstr>Third Class Levers</vt:lpstr>
      <vt:lpstr>PowerPoint Presentation</vt:lpstr>
      <vt:lpstr>Lever Scavenger Hunt</vt:lpstr>
      <vt:lpstr>Create a table like the one below to complete this task:</vt:lpstr>
      <vt:lpstr>Vocabulary Practice</vt:lpstr>
      <vt:lpstr>PowerPoint Presentation</vt:lpstr>
      <vt:lpstr>Clues </vt:lpstr>
      <vt:lpstr>Draw and Label Each type of Lever:</vt:lpstr>
      <vt:lpstr>Trebuchet vs. Catapult</vt:lpstr>
      <vt:lpstr>History of the Trebuchet: </vt:lpstr>
      <vt:lpstr>History of the Catapult</vt:lpstr>
      <vt:lpstr>Criteria for most effective lever:</vt:lpstr>
      <vt:lpstr>Which lever, the trebuchet or the catapult, is the most effective?</vt:lpstr>
      <vt:lpstr>The CHALLENGE!</vt:lpstr>
      <vt:lpstr>Building a Lever:</vt:lpstr>
      <vt:lpstr>Checklist to be included:</vt:lpstr>
      <vt:lpstr>Reassess your initial Thinking</vt:lpstr>
      <vt:lpstr>PowerPoint Presentation</vt:lpstr>
      <vt:lpstr>GLOSSARY   counterweight-a weight used as a counterbalance. force-the effort applied fulcrum- the support or point of rest, on which a lever turns in moving a body. lever-rigid bar that pivots about one point and that is used to move an object at a second point by a force applied at a third. load-anything put in or on something for conveyance or transportation mechanical advantage- is the factor by which a mechanism multiplies the force or torque put into it. siege engine-is a device that is designed to break or circumvent city walls and other fortifications in siege warfare. sling- is a projectile weapon typically used to throw a blunt projectile such as a stone. tension- is the magnitude of the pulling force exerted by a string, cable, chain, or similar object on another object. torsion-is the twisting of an object due to an applied torque. trebuchet-is a siege engine that was employed in the middle ages either to smash masonry walls or to throw projectiles over them.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Levers</dc:title>
  <dc:creator>Potter, Allison (EDU)</dc:creator>
  <cp:lastModifiedBy>Potter, Allison (MET)</cp:lastModifiedBy>
  <cp:revision>1</cp:revision>
  <dcterms:modified xsi:type="dcterms:W3CDTF">2021-01-04T21:55:08Z</dcterms:modified>
</cp:coreProperties>
</file>