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6" r:id="rId22"/>
  </p:sldIdLst>
  <p:sldSz cx="9144000" cy="5143500" type="screen16x9"/>
  <p:notesSz cx="6858000" cy="9144000"/>
  <p:embeddedFontLst>
    <p:embeddedFont>
      <p:font typeface="Nunito" panose="020B0604020202020204" charset="0"/>
      <p:regular r:id="rId24"/>
      <p:bold r:id="rId25"/>
      <p:italic r:id="rId26"/>
      <p:boldItalic r:id="rId27"/>
    </p:embeddedFont>
    <p:embeddedFont>
      <p:font typeface="Maven Pro"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
      <p:font typeface="Playfair Display" panose="020B0604020202020204" charset="0"/>
      <p:regular r:id="rId38"/>
      <p:bold r:id="rId39"/>
      <p:italic r:id="rId40"/>
      <p:boldItalic r:id="rId41"/>
    </p:embeddedFont>
    <p:embeddedFont>
      <p:font typeface="Barlow Light" panose="020B0604020202020204" charset="0"/>
      <p:regular r:id="rId42"/>
      <p:bold r:id="rId43"/>
      <p:italic r:id="rId44"/>
      <p:boldItalic r:id="rId45"/>
    </p:embeddedFont>
    <p:embeddedFont>
      <p:font typeface="Be Vietna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C124DB-8B6F-433E-BD97-6EBE113D3E9C}">
  <a:tblStyle styleId="{6CC124DB-8B6F-433E-BD97-6EBE113D3E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558a85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558a85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558a85f2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558a85f2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b558a85f2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b558a85f2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b558a85f2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b558a85f2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558a85f2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558a85f2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558a85f2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558a85f2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b558a85f2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b558a85f2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558a85f2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b558a85f2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b558a85f2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b558a85f2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b61ed445ce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b61ed445ce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53043435d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53043435d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53043435d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53043435d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53043435d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53043435d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b53043435d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b53043435d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53043435d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b53043435d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558a85f2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558a85f2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558a85f23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b558a85f2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558a85f2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558a85f2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edu.gov.mb.ca/k12/assess/report_cards/grading/profiles.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oaQCiwzjnCM" TargetMode="External"/><Relationship Id="rId3" Type="http://schemas.openxmlformats.org/officeDocument/2006/relationships/hyperlink" Target="http://www.youtube.com/watch?v=oaQCiwzjnCM" TargetMode="External"/><Relationship Id="rId7" Type="http://schemas.openxmlformats.org/officeDocument/2006/relationships/hyperlink" Target="https://youtu.be/jNOc7mHr5g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www.youtube.com/watch?v=jNOc7mHr5gI"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hyperlink" Target="https://youtu.be/E-M8JcYr2d4" TargetMode="External"/><Relationship Id="rId3" Type="http://schemas.openxmlformats.org/officeDocument/2006/relationships/hyperlink" Target="http://www.youtube.com/watch?v=UukRgqzk-KE" TargetMode="External"/><Relationship Id="rId7" Type="http://schemas.openxmlformats.org/officeDocument/2006/relationships/hyperlink" Target="https://youtu.be/UukRgqzk-K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youtube.com/watch?v=E-M8JcYr2d4"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VT3Y3_gHG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youtu.be/HVT3Y3_gHGg" TargetMode="External"/><Relationship Id="rId5" Type="http://schemas.openxmlformats.org/officeDocument/2006/relationships/hyperlink" Target="https://www.sophia.org/tutorials/concept-5-what-are-the-chemical-and-physical-prope"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25"/>
            <a:ext cx="47706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Water Systems:Heat </a:t>
            </a:r>
            <a:r>
              <a:rPr lang="en" dirty="0" smtClean="0"/>
              <a:t>Capacity </a:t>
            </a:r>
            <a:r>
              <a:rPr lang="en" dirty="0"/>
              <a:t>and Solutes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2"/>
          <p:cNvSpPr txBox="1">
            <a:spLocks noGrp="1"/>
          </p:cNvSpPr>
          <p:nvPr>
            <p:ph type="title"/>
          </p:nvPr>
        </p:nvSpPr>
        <p:spPr>
          <a:xfrm>
            <a:off x="1169275" y="962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one:</a:t>
            </a:r>
            <a:endParaRPr/>
          </a:p>
        </p:txBody>
      </p:sp>
      <p:sp>
        <p:nvSpPr>
          <p:cNvPr id="449" name="Google Shape;449;p22"/>
          <p:cNvSpPr txBox="1"/>
          <p:nvPr/>
        </p:nvSpPr>
        <p:spPr>
          <a:xfrm>
            <a:off x="1224650" y="1477950"/>
            <a:ext cx="70305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Nunito"/>
                <a:ea typeface="Nunito"/>
                <a:cs typeface="Nunito"/>
                <a:sym typeface="Nunito"/>
              </a:rPr>
              <a:t>Steps:</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Prepare </a:t>
            </a:r>
            <a:r>
              <a:rPr lang="en" dirty="0" smtClean="0">
                <a:latin typeface="Nunito"/>
                <a:ea typeface="Nunito"/>
                <a:cs typeface="Nunito"/>
                <a:sym typeface="Nunito"/>
              </a:rPr>
              <a:t>250 ml </a:t>
            </a:r>
            <a:r>
              <a:rPr lang="en" dirty="0">
                <a:latin typeface="Nunito"/>
                <a:ea typeface="Nunito"/>
                <a:cs typeface="Nunito"/>
                <a:sym typeface="Nunito"/>
              </a:rPr>
              <a:t>of salt water by adding 25 ml of salt ( 5 teaspoons ) to 250 ml of tap water and stir for 30 seconds.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Label A and place in a freeze proof container (talk to your caregiver).</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Pour </a:t>
            </a:r>
            <a:r>
              <a:rPr lang="en" dirty="0" smtClean="0">
                <a:latin typeface="Nunito"/>
                <a:ea typeface="Nunito"/>
                <a:cs typeface="Nunito"/>
                <a:sym typeface="Nunito"/>
              </a:rPr>
              <a:t>250 ml </a:t>
            </a:r>
            <a:r>
              <a:rPr lang="en" dirty="0">
                <a:latin typeface="Nunito"/>
                <a:ea typeface="Nunito"/>
                <a:cs typeface="Nunito"/>
                <a:sym typeface="Nunito"/>
              </a:rPr>
              <a:t>of fresh water (tap water) into and label B.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Place in a freeze proof container (talk to your caregiver)</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Place both containers outside</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Use the chart on the next page and record your observations in 1 hour intervals:</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include description of ice formation,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a photo or drawing,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the outside temperature.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Observations end after 4 hours. </a:t>
            </a:r>
            <a:endParaRPr dirty="0">
              <a:latin typeface="Nunito"/>
              <a:ea typeface="Nunito"/>
              <a:cs typeface="Nunito"/>
              <a:sym typeface="Nunito"/>
            </a:endParaRPr>
          </a:p>
        </p:txBody>
      </p:sp>
      <p:sp>
        <p:nvSpPr>
          <p:cNvPr id="450" name="Google Shape;450;p22"/>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txBox="1"/>
          <p:nvPr/>
        </p:nvSpPr>
        <p:spPr>
          <a:xfrm>
            <a:off x="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52" name="Google Shape;452;p22"/>
          <p:cNvSpPr/>
          <p:nvPr/>
        </p:nvSpPr>
        <p:spPr>
          <a:xfrm>
            <a:off x="756300" y="4480600"/>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2"/>
          <p:cNvSpPr txBox="1"/>
          <p:nvPr/>
        </p:nvSpPr>
        <p:spPr>
          <a:xfrm>
            <a:off x="756300" y="451912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454" name="Google Shape;454;p22"/>
          <p:cNvSpPr/>
          <p:nvPr/>
        </p:nvSpPr>
        <p:spPr>
          <a:xfrm>
            <a:off x="1512600" y="446550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2"/>
          <p:cNvSpPr txBox="1"/>
          <p:nvPr/>
        </p:nvSpPr>
        <p:spPr>
          <a:xfrm>
            <a:off x="1512600" y="466845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456" name="Google Shape;456;p22"/>
          <p:cNvSpPr/>
          <p:nvPr/>
        </p:nvSpPr>
        <p:spPr>
          <a:xfrm>
            <a:off x="2297750" y="4462275"/>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txBox="1"/>
          <p:nvPr/>
        </p:nvSpPr>
        <p:spPr>
          <a:xfrm>
            <a:off x="2211800" y="4622025"/>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458" name="Google Shape;458;p22"/>
          <p:cNvSpPr txBox="1"/>
          <p:nvPr/>
        </p:nvSpPr>
        <p:spPr>
          <a:xfrm>
            <a:off x="1224650" y="146925"/>
            <a:ext cx="7533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2"/>
                </a:solidFill>
                <a:latin typeface="Maven Pro"/>
                <a:ea typeface="Maven Pro"/>
                <a:cs typeface="Maven Pro"/>
                <a:sym typeface="Maven Pro"/>
              </a:rPr>
              <a:t>What takes longer to freeze, </a:t>
            </a:r>
            <a:r>
              <a:rPr lang="en" sz="1800" b="1" dirty="0" smtClean="0">
                <a:solidFill>
                  <a:schemeClr val="dk2"/>
                </a:solidFill>
                <a:latin typeface="Maven Pro"/>
                <a:ea typeface="Maven Pro"/>
                <a:cs typeface="Maven Pro"/>
                <a:sym typeface="Maven Pro"/>
              </a:rPr>
              <a:t>250 ml </a:t>
            </a:r>
            <a:r>
              <a:rPr lang="en" sz="1800" b="1" dirty="0">
                <a:solidFill>
                  <a:schemeClr val="dk2"/>
                </a:solidFill>
                <a:latin typeface="Maven Pro"/>
                <a:ea typeface="Maven Pro"/>
                <a:cs typeface="Maven Pro"/>
                <a:sym typeface="Maven Pro"/>
              </a:rPr>
              <a:t>of fresh water or 250 ml of salt water?</a:t>
            </a:r>
            <a:endParaRPr sz="1800" b="1" dirty="0">
              <a:solidFill>
                <a:schemeClr val="dk2"/>
              </a:solidFill>
              <a:latin typeface="Maven Pro"/>
              <a:ea typeface="Maven Pro"/>
              <a:cs typeface="Maven Pro"/>
              <a:sym typeface="Maven Pro"/>
            </a:endParaRPr>
          </a:p>
          <a:p>
            <a:pPr marL="0" lvl="0" indent="0" algn="l" rtl="0">
              <a:spcBef>
                <a:spcPts val="0"/>
              </a:spcBef>
              <a:spcAft>
                <a:spcPts val="0"/>
              </a:spcAft>
              <a:buNone/>
            </a:pPr>
            <a:endParaRPr dirty="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3"/>
          <p:cNvSpPr txBox="1">
            <a:spLocks noGrp="1"/>
          </p:cNvSpPr>
          <p:nvPr>
            <p:ph type="title"/>
          </p:nvPr>
        </p:nvSpPr>
        <p:spPr>
          <a:xfrm>
            <a:off x="1328875" y="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Observations:</a:t>
            </a:r>
            <a:r>
              <a:rPr lang="en" sz="1700" b="0"/>
              <a:t>Take notes and take a photo or draw a picture of the changes occuring in each container.</a:t>
            </a:r>
            <a:endParaRPr sz="1700" b="0"/>
          </a:p>
        </p:txBody>
      </p:sp>
      <p:graphicFrame>
        <p:nvGraphicFramePr>
          <p:cNvPr id="464" name="Google Shape;464;p23"/>
          <p:cNvGraphicFramePr/>
          <p:nvPr/>
        </p:nvGraphicFramePr>
        <p:xfrm>
          <a:off x="-12" y="772450"/>
          <a:ext cx="9144025" cy="4461815"/>
        </p:xfrm>
        <a:graphic>
          <a:graphicData uri="http://schemas.openxmlformats.org/drawingml/2006/table">
            <a:tbl>
              <a:tblPr>
                <a:noFill/>
                <a:tableStyleId>{6CC124DB-8B6F-433E-BD97-6EBE113D3E9C}</a:tableStyleId>
              </a:tblPr>
              <a:tblGrid>
                <a:gridCol w="739600">
                  <a:extLst>
                    <a:ext uri="{9D8B030D-6E8A-4147-A177-3AD203B41FA5}">
                      <a16:colId xmlns:a16="http://schemas.microsoft.com/office/drawing/2014/main" val="20000"/>
                    </a:ext>
                  </a:extLst>
                </a:gridCol>
                <a:gridCol w="1155125">
                  <a:extLst>
                    <a:ext uri="{9D8B030D-6E8A-4147-A177-3AD203B41FA5}">
                      <a16:colId xmlns:a16="http://schemas.microsoft.com/office/drawing/2014/main" val="20001"/>
                    </a:ext>
                  </a:extLst>
                </a:gridCol>
                <a:gridCol w="1349625">
                  <a:extLst>
                    <a:ext uri="{9D8B030D-6E8A-4147-A177-3AD203B41FA5}">
                      <a16:colId xmlns:a16="http://schemas.microsoft.com/office/drawing/2014/main" val="20002"/>
                    </a:ext>
                  </a:extLst>
                </a:gridCol>
                <a:gridCol w="1359725">
                  <a:extLst>
                    <a:ext uri="{9D8B030D-6E8A-4147-A177-3AD203B41FA5}">
                      <a16:colId xmlns:a16="http://schemas.microsoft.com/office/drawing/2014/main" val="20003"/>
                    </a:ext>
                  </a:extLst>
                </a:gridCol>
                <a:gridCol w="4539950">
                  <a:extLst>
                    <a:ext uri="{9D8B030D-6E8A-4147-A177-3AD203B41FA5}">
                      <a16:colId xmlns:a16="http://schemas.microsoft.com/office/drawing/2014/main" val="20004"/>
                    </a:ext>
                  </a:extLst>
                </a:gridCol>
              </a:tblGrid>
              <a:tr h="942225">
                <a:tc>
                  <a:txBody>
                    <a:bodyPr/>
                    <a:lstStyle/>
                    <a:p>
                      <a:pPr marL="0" lvl="0" indent="0" algn="l" rtl="0">
                        <a:spcBef>
                          <a:spcPts val="0"/>
                        </a:spcBef>
                        <a:spcAft>
                          <a:spcPts val="0"/>
                        </a:spcAft>
                        <a:buNone/>
                      </a:pPr>
                      <a:r>
                        <a:rPr lang="en"/>
                        <a:t>Time </a:t>
                      </a:r>
                      <a:endParaRPr/>
                    </a:p>
                  </a:txBody>
                  <a:tcPr marL="91425" marR="91425" marT="91425" marB="91425"/>
                </a:tc>
                <a:tc>
                  <a:txBody>
                    <a:bodyPr/>
                    <a:lstStyle/>
                    <a:p>
                      <a:pPr marL="0" lvl="0" indent="0" algn="l" rtl="0">
                        <a:spcBef>
                          <a:spcPts val="0"/>
                        </a:spcBef>
                        <a:spcAft>
                          <a:spcPts val="0"/>
                        </a:spcAft>
                        <a:buNone/>
                      </a:pPr>
                      <a:r>
                        <a:rPr lang="en"/>
                        <a:t>Outside temperature</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A</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B</a:t>
                      </a:r>
                      <a:endParaRPr/>
                    </a:p>
                  </a:txBody>
                  <a:tcPr marL="91425" marR="91425" marT="91425" marB="91425"/>
                </a:tc>
                <a:tc>
                  <a:txBody>
                    <a:bodyPr/>
                    <a:lstStyle/>
                    <a:p>
                      <a:pPr marL="0" lvl="0" indent="0" algn="l" rtl="0">
                        <a:spcBef>
                          <a:spcPts val="0"/>
                        </a:spcBef>
                        <a:spcAft>
                          <a:spcPts val="0"/>
                        </a:spcAft>
                        <a:buNone/>
                      </a:pPr>
                      <a:r>
                        <a:rPr lang="en"/>
                        <a:t>Notes describing what is happening to the surface of the water. Compare containers A and B, what is the same? What is Different? What do think is happening?</a:t>
                      </a:r>
                      <a:endParaRPr/>
                    </a:p>
                  </a:txBody>
                  <a:tcPr marL="91425" marR="91425" marT="91425" marB="91425"/>
                </a:tc>
                <a:extLst>
                  <a:ext uri="{0D108BD9-81ED-4DB2-BD59-A6C34878D82A}">
                    <a16:rowId xmlns:a16="http://schemas.microsoft.com/office/drawing/2014/main" val="10000"/>
                  </a:ext>
                </a:extLst>
              </a:tr>
              <a:tr h="832000">
                <a:tc>
                  <a:txBody>
                    <a:bodyPr/>
                    <a:lstStyle/>
                    <a:p>
                      <a:pPr marL="0" lvl="0" indent="0" algn="l" rtl="0">
                        <a:spcBef>
                          <a:spcPts val="0"/>
                        </a:spcBef>
                        <a:spcAft>
                          <a:spcPts val="0"/>
                        </a:spcAft>
                        <a:buNone/>
                      </a:pPr>
                      <a:r>
                        <a:rPr lang="en"/>
                        <a:t>1 hour</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10175">
                <a:tc>
                  <a:txBody>
                    <a:bodyPr/>
                    <a:lstStyle/>
                    <a:p>
                      <a:pPr marL="0" lvl="0" indent="0" algn="l" rtl="0">
                        <a:spcBef>
                          <a:spcPts val="0"/>
                        </a:spcBef>
                        <a:spcAft>
                          <a:spcPts val="0"/>
                        </a:spcAft>
                        <a:buNone/>
                      </a:pPr>
                      <a:r>
                        <a:rPr lang="en"/>
                        <a:t>2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2900">
                <a:tc>
                  <a:txBody>
                    <a:bodyPr/>
                    <a:lstStyle/>
                    <a:p>
                      <a:pPr marL="0" lvl="0" indent="0" algn="l" rtl="0">
                        <a:spcBef>
                          <a:spcPts val="0"/>
                        </a:spcBef>
                        <a:spcAft>
                          <a:spcPts val="0"/>
                        </a:spcAft>
                        <a:buNone/>
                      </a:pPr>
                      <a:r>
                        <a:rPr lang="en"/>
                        <a:t>3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910450">
                <a:tc>
                  <a:txBody>
                    <a:bodyPr/>
                    <a:lstStyle/>
                    <a:p>
                      <a:pPr marL="0" lvl="0" indent="0" algn="l" rtl="0">
                        <a:spcBef>
                          <a:spcPts val="0"/>
                        </a:spcBef>
                        <a:spcAft>
                          <a:spcPts val="0"/>
                        </a:spcAft>
                        <a:buNone/>
                      </a:pPr>
                      <a:r>
                        <a:rPr lang="en"/>
                        <a:t>4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465" name="Google Shape;465;p23"/>
          <p:cNvSpPr/>
          <p:nvPr/>
        </p:nvSpPr>
        <p:spPr>
          <a:xfrm>
            <a:off x="0" y="103800"/>
            <a:ext cx="696600" cy="6243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txBox="1"/>
          <p:nvPr/>
        </p:nvSpPr>
        <p:spPr>
          <a:xfrm>
            <a:off x="0" y="252175"/>
            <a:ext cx="8763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67" name="Google Shape;467;p23"/>
          <p:cNvSpPr/>
          <p:nvPr/>
        </p:nvSpPr>
        <p:spPr>
          <a:xfrm>
            <a:off x="696450" y="117705"/>
            <a:ext cx="696600" cy="624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txBox="1"/>
          <p:nvPr/>
        </p:nvSpPr>
        <p:spPr>
          <a:xfrm>
            <a:off x="696450" y="15318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txBox="1">
            <a:spLocks noGrp="1"/>
          </p:cNvSpPr>
          <p:nvPr>
            <p:ph type="title"/>
          </p:nvPr>
        </p:nvSpPr>
        <p:spPr>
          <a:xfrm>
            <a:off x="1272125" y="11996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two:</a:t>
            </a:r>
            <a:endParaRPr/>
          </a:p>
        </p:txBody>
      </p:sp>
      <p:sp>
        <p:nvSpPr>
          <p:cNvPr id="474" name="Google Shape;474;p24"/>
          <p:cNvSpPr txBox="1"/>
          <p:nvPr/>
        </p:nvSpPr>
        <p:spPr>
          <a:xfrm>
            <a:off x="1272125" y="1758455"/>
            <a:ext cx="70305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Nunito"/>
                <a:ea typeface="Nunito"/>
                <a:cs typeface="Nunito"/>
                <a:sym typeface="Nunito"/>
              </a:rPr>
              <a:t>Steps:</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Prepare </a:t>
            </a:r>
            <a:r>
              <a:rPr lang="en" dirty="0" smtClean="0">
                <a:latin typeface="Nunito"/>
                <a:ea typeface="Nunito"/>
                <a:cs typeface="Nunito"/>
                <a:sym typeface="Nunito"/>
              </a:rPr>
              <a:t>250 ml </a:t>
            </a:r>
            <a:r>
              <a:rPr lang="en" dirty="0">
                <a:latin typeface="Nunito"/>
                <a:ea typeface="Nunito"/>
                <a:cs typeface="Nunito"/>
                <a:sym typeface="Nunito"/>
              </a:rPr>
              <a:t>of hot Fresh water (tap water) Label A and place in a freeze proof container (talk to your caregiver).</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Pour </a:t>
            </a:r>
            <a:r>
              <a:rPr lang="en" dirty="0" smtClean="0">
                <a:latin typeface="Nunito"/>
                <a:ea typeface="Nunito"/>
                <a:cs typeface="Nunito"/>
                <a:sym typeface="Nunito"/>
              </a:rPr>
              <a:t>250 ml </a:t>
            </a:r>
            <a:r>
              <a:rPr lang="en" dirty="0">
                <a:latin typeface="Nunito"/>
                <a:ea typeface="Nunito"/>
                <a:cs typeface="Nunito"/>
                <a:sym typeface="Nunito"/>
              </a:rPr>
              <a:t>of fresh cold water (tap water) into a freeze proof container (talk to your caregiver) and label B.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Place both containers outside</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Use the chart on the next page and record your observations in 1 hour intervals:</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include description of ice formation,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a photo or drawing,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the outside temperature.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Observations end after 4 hours. </a:t>
            </a:r>
            <a:endParaRPr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sp>
        <p:nvSpPr>
          <p:cNvPr id="475" name="Google Shape;475;p24"/>
          <p:cNvSpPr/>
          <p:nvPr/>
        </p:nvSpPr>
        <p:spPr>
          <a:xfrm>
            <a:off x="0" y="441187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txBox="1"/>
          <p:nvPr/>
        </p:nvSpPr>
        <p:spPr>
          <a:xfrm>
            <a:off x="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77" name="Google Shape;477;p24"/>
          <p:cNvSpPr/>
          <p:nvPr/>
        </p:nvSpPr>
        <p:spPr>
          <a:xfrm>
            <a:off x="756300" y="44269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txBox="1"/>
          <p:nvPr/>
        </p:nvSpPr>
        <p:spPr>
          <a:xfrm>
            <a:off x="756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479" name="Google Shape;479;p24"/>
          <p:cNvSpPr/>
          <p:nvPr/>
        </p:nvSpPr>
        <p:spPr>
          <a:xfrm>
            <a:off x="1512600" y="4411875"/>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txBox="1"/>
          <p:nvPr/>
        </p:nvSpPr>
        <p:spPr>
          <a:xfrm>
            <a:off x="1512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481" name="Google Shape;481;p24"/>
          <p:cNvSpPr/>
          <p:nvPr/>
        </p:nvSpPr>
        <p:spPr>
          <a:xfrm>
            <a:off x="2297750" y="440865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txBox="1"/>
          <p:nvPr/>
        </p:nvSpPr>
        <p:spPr>
          <a:xfrm>
            <a:off x="2211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483" name="Google Shape;483;p24"/>
          <p:cNvSpPr txBox="1"/>
          <p:nvPr/>
        </p:nvSpPr>
        <p:spPr>
          <a:xfrm>
            <a:off x="1272125" y="640975"/>
            <a:ext cx="6884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2"/>
                </a:solidFill>
                <a:latin typeface="Maven Pro"/>
                <a:ea typeface="Maven Pro"/>
                <a:cs typeface="Maven Pro"/>
                <a:sym typeface="Maven Pro"/>
              </a:rPr>
              <a:t>What takes longer to freeze, </a:t>
            </a:r>
            <a:r>
              <a:rPr lang="en" sz="1800" b="1" dirty="0" smtClean="0">
                <a:solidFill>
                  <a:schemeClr val="dk2"/>
                </a:solidFill>
                <a:latin typeface="Maven Pro"/>
                <a:ea typeface="Maven Pro"/>
                <a:cs typeface="Maven Pro"/>
                <a:sym typeface="Maven Pro"/>
              </a:rPr>
              <a:t>250 ml </a:t>
            </a:r>
            <a:r>
              <a:rPr lang="en" sz="1800" b="1" dirty="0">
                <a:solidFill>
                  <a:schemeClr val="dk2"/>
                </a:solidFill>
                <a:latin typeface="Maven Pro"/>
                <a:ea typeface="Maven Pro"/>
                <a:cs typeface="Maven Pro"/>
                <a:sym typeface="Maven Pro"/>
              </a:rPr>
              <a:t>of fresh hot water or 250 ml of cold fresh water?</a:t>
            </a:r>
            <a:endParaRPr sz="1800" b="1" dirty="0">
              <a:solidFill>
                <a:schemeClr val="dk2"/>
              </a:solidFill>
              <a:latin typeface="Maven Pro"/>
              <a:ea typeface="Maven Pro"/>
              <a:cs typeface="Maven Pro"/>
              <a:sym typeface="Maven Pro"/>
            </a:endParaRPr>
          </a:p>
          <a:p>
            <a:pPr marL="0" lvl="0" indent="0" algn="l" rtl="0">
              <a:spcBef>
                <a:spcPts val="0"/>
              </a:spcBef>
              <a:spcAft>
                <a:spcPts val="0"/>
              </a:spcAft>
              <a:buNone/>
            </a:pPr>
            <a:endParaRPr dirty="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5"/>
          <p:cNvSpPr txBox="1">
            <a:spLocks noGrp="1"/>
          </p:cNvSpPr>
          <p:nvPr>
            <p:ph type="title"/>
          </p:nvPr>
        </p:nvSpPr>
        <p:spPr>
          <a:xfrm>
            <a:off x="1328875" y="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Observations:</a:t>
            </a:r>
            <a:r>
              <a:rPr lang="en" sz="1700" b="0"/>
              <a:t>Take notes and take a photo or draw a picture of the changes occuring in each container.</a:t>
            </a:r>
            <a:endParaRPr sz="1700" b="0"/>
          </a:p>
        </p:txBody>
      </p:sp>
      <p:graphicFrame>
        <p:nvGraphicFramePr>
          <p:cNvPr id="489" name="Google Shape;489;p25"/>
          <p:cNvGraphicFramePr/>
          <p:nvPr/>
        </p:nvGraphicFramePr>
        <p:xfrm>
          <a:off x="-12" y="772450"/>
          <a:ext cx="9144025" cy="4461815"/>
        </p:xfrm>
        <a:graphic>
          <a:graphicData uri="http://schemas.openxmlformats.org/drawingml/2006/table">
            <a:tbl>
              <a:tblPr>
                <a:noFill/>
                <a:tableStyleId>{6CC124DB-8B6F-433E-BD97-6EBE113D3E9C}</a:tableStyleId>
              </a:tblPr>
              <a:tblGrid>
                <a:gridCol w="739600">
                  <a:extLst>
                    <a:ext uri="{9D8B030D-6E8A-4147-A177-3AD203B41FA5}">
                      <a16:colId xmlns:a16="http://schemas.microsoft.com/office/drawing/2014/main" val="20000"/>
                    </a:ext>
                  </a:extLst>
                </a:gridCol>
                <a:gridCol w="1155125">
                  <a:extLst>
                    <a:ext uri="{9D8B030D-6E8A-4147-A177-3AD203B41FA5}">
                      <a16:colId xmlns:a16="http://schemas.microsoft.com/office/drawing/2014/main" val="20001"/>
                    </a:ext>
                  </a:extLst>
                </a:gridCol>
                <a:gridCol w="1349625">
                  <a:extLst>
                    <a:ext uri="{9D8B030D-6E8A-4147-A177-3AD203B41FA5}">
                      <a16:colId xmlns:a16="http://schemas.microsoft.com/office/drawing/2014/main" val="20002"/>
                    </a:ext>
                  </a:extLst>
                </a:gridCol>
                <a:gridCol w="1359725">
                  <a:extLst>
                    <a:ext uri="{9D8B030D-6E8A-4147-A177-3AD203B41FA5}">
                      <a16:colId xmlns:a16="http://schemas.microsoft.com/office/drawing/2014/main" val="20003"/>
                    </a:ext>
                  </a:extLst>
                </a:gridCol>
                <a:gridCol w="4539950">
                  <a:extLst>
                    <a:ext uri="{9D8B030D-6E8A-4147-A177-3AD203B41FA5}">
                      <a16:colId xmlns:a16="http://schemas.microsoft.com/office/drawing/2014/main" val="20004"/>
                    </a:ext>
                  </a:extLst>
                </a:gridCol>
              </a:tblGrid>
              <a:tr h="942225">
                <a:tc>
                  <a:txBody>
                    <a:bodyPr/>
                    <a:lstStyle/>
                    <a:p>
                      <a:pPr marL="0" lvl="0" indent="0" algn="l" rtl="0">
                        <a:spcBef>
                          <a:spcPts val="0"/>
                        </a:spcBef>
                        <a:spcAft>
                          <a:spcPts val="0"/>
                        </a:spcAft>
                        <a:buNone/>
                      </a:pPr>
                      <a:r>
                        <a:rPr lang="en"/>
                        <a:t>Time </a:t>
                      </a:r>
                      <a:endParaRPr/>
                    </a:p>
                  </a:txBody>
                  <a:tcPr marL="91425" marR="91425" marT="91425" marB="91425"/>
                </a:tc>
                <a:tc>
                  <a:txBody>
                    <a:bodyPr/>
                    <a:lstStyle/>
                    <a:p>
                      <a:pPr marL="0" lvl="0" indent="0" algn="l" rtl="0">
                        <a:spcBef>
                          <a:spcPts val="0"/>
                        </a:spcBef>
                        <a:spcAft>
                          <a:spcPts val="0"/>
                        </a:spcAft>
                        <a:buNone/>
                      </a:pPr>
                      <a:r>
                        <a:rPr lang="en"/>
                        <a:t>Outside temperature</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A</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B</a:t>
                      </a:r>
                      <a:endParaRPr/>
                    </a:p>
                  </a:txBody>
                  <a:tcPr marL="91425" marR="91425" marT="91425" marB="91425"/>
                </a:tc>
                <a:tc>
                  <a:txBody>
                    <a:bodyPr/>
                    <a:lstStyle/>
                    <a:p>
                      <a:pPr marL="0" lvl="0" indent="0" algn="l" rtl="0">
                        <a:spcBef>
                          <a:spcPts val="0"/>
                        </a:spcBef>
                        <a:spcAft>
                          <a:spcPts val="0"/>
                        </a:spcAft>
                        <a:buNone/>
                      </a:pPr>
                      <a:r>
                        <a:rPr lang="en"/>
                        <a:t>Notes describing what is happening to the surface of the water. Compare containers A and B, what is the same? What is Different? What do think is happening?</a:t>
                      </a:r>
                      <a:endParaRPr/>
                    </a:p>
                  </a:txBody>
                  <a:tcPr marL="91425" marR="91425" marT="91425" marB="91425"/>
                </a:tc>
                <a:extLst>
                  <a:ext uri="{0D108BD9-81ED-4DB2-BD59-A6C34878D82A}">
                    <a16:rowId xmlns:a16="http://schemas.microsoft.com/office/drawing/2014/main" val="10000"/>
                  </a:ext>
                </a:extLst>
              </a:tr>
              <a:tr h="832000">
                <a:tc>
                  <a:txBody>
                    <a:bodyPr/>
                    <a:lstStyle/>
                    <a:p>
                      <a:pPr marL="0" lvl="0" indent="0" algn="l" rtl="0">
                        <a:spcBef>
                          <a:spcPts val="0"/>
                        </a:spcBef>
                        <a:spcAft>
                          <a:spcPts val="0"/>
                        </a:spcAft>
                        <a:buNone/>
                      </a:pPr>
                      <a:r>
                        <a:rPr lang="en"/>
                        <a:t>1 hour</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10175">
                <a:tc>
                  <a:txBody>
                    <a:bodyPr/>
                    <a:lstStyle/>
                    <a:p>
                      <a:pPr marL="0" lvl="0" indent="0" algn="l" rtl="0">
                        <a:spcBef>
                          <a:spcPts val="0"/>
                        </a:spcBef>
                        <a:spcAft>
                          <a:spcPts val="0"/>
                        </a:spcAft>
                        <a:buNone/>
                      </a:pPr>
                      <a:r>
                        <a:rPr lang="en"/>
                        <a:t>2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2900">
                <a:tc>
                  <a:txBody>
                    <a:bodyPr/>
                    <a:lstStyle/>
                    <a:p>
                      <a:pPr marL="0" lvl="0" indent="0" algn="l" rtl="0">
                        <a:spcBef>
                          <a:spcPts val="0"/>
                        </a:spcBef>
                        <a:spcAft>
                          <a:spcPts val="0"/>
                        </a:spcAft>
                        <a:buNone/>
                      </a:pPr>
                      <a:r>
                        <a:rPr lang="en"/>
                        <a:t>3 hours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910450">
                <a:tc>
                  <a:txBody>
                    <a:bodyPr/>
                    <a:lstStyle/>
                    <a:p>
                      <a:pPr marL="0" lvl="0" indent="0" algn="l" rtl="0">
                        <a:spcBef>
                          <a:spcPts val="0"/>
                        </a:spcBef>
                        <a:spcAft>
                          <a:spcPts val="0"/>
                        </a:spcAft>
                        <a:buNone/>
                      </a:pPr>
                      <a:r>
                        <a:rPr lang="en"/>
                        <a:t>4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490" name="Google Shape;490;p25"/>
          <p:cNvSpPr/>
          <p:nvPr/>
        </p:nvSpPr>
        <p:spPr>
          <a:xfrm>
            <a:off x="0" y="103800"/>
            <a:ext cx="696600" cy="6243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txBox="1"/>
          <p:nvPr/>
        </p:nvSpPr>
        <p:spPr>
          <a:xfrm>
            <a:off x="0" y="252175"/>
            <a:ext cx="8247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92" name="Google Shape;492;p25"/>
          <p:cNvSpPr/>
          <p:nvPr/>
        </p:nvSpPr>
        <p:spPr>
          <a:xfrm>
            <a:off x="696450" y="117705"/>
            <a:ext cx="696600" cy="624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txBox="1"/>
          <p:nvPr/>
        </p:nvSpPr>
        <p:spPr>
          <a:xfrm>
            <a:off x="696450" y="15318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6"/>
          <p:cNvSpPr txBox="1">
            <a:spLocks noGrp="1"/>
          </p:cNvSpPr>
          <p:nvPr>
            <p:ph type="title"/>
          </p:nvPr>
        </p:nvSpPr>
        <p:spPr>
          <a:xfrm>
            <a:off x="1416575" y="13273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three:</a:t>
            </a:r>
            <a:endParaRPr/>
          </a:p>
        </p:txBody>
      </p:sp>
      <p:sp>
        <p:nvSpPr>
          <p:cNvPr id="499" name="Google Shape;499;p26"/>
          <p:cNvSpPr txBox="1"/>
          <p:nvPr/>
        </p:nvSpPr>
        <p:spPr>
          <a:xfrm>
            <a:off x="1416575" y="1734088"/>
            <a:ext cx="70305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Nunito"/>
                <a:ea typeface="Nunito"/>
                <a:cs typeface="Nunito"/>
                <a:sym typeface="Nunito"/>
              </a:rPr>
              <a:t>Steps:</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Pour </a:t>
            </a:r>
            <a:r>
              <a:rPr lang="en" dirty="0" smtClean="0">
                <a:latin typeface="Nunito"/>
                <a:ea typeface="Nunito"/>
                <a:cs typeface="Nunito"/>
                <a:sym typeface="Nunito"/>
              </a:rPr>
              <a:t>250 ml </a:t>
            </a:r>
            <a:r>
              <a:rPr lang="en" dirty="0">
                <a:latin typeface="Nunito"/>
                <a:ea typeface="Nunito"/>
                <a:cs typeface="Nunito"/>
                <a:sym typeface="Nunito"/>
              </a:rPr>
              <a:t>of fresh water (tap water) into two a freeze proof containers (talk to your caregiver)</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Label one A and the other B.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Place container A on top of the snow.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Place container B buried in the snow.</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Use the chart on the next page and record your observations in 1 hour intervals:</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include description of ice formation,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a photo or drawing, </a:t>
            </a:r>
            <a:endParaRPr dirty="0">
              <a:latin typeface="Nunito"/>
              <a:ea typeface="Nunito"/>
              <a:cs typeface="Nunito"/>
              <a:sym typeface="Nunito"/>
            </a:endParaRPr>
          </a:p>
          <a:p>
            <a:pPr marL="914400" lvl="1" indent="-317500" algn="l" rtl="0">
              <a:spcBef>
                <a:spcPts val="0"/>
              </a:spcBef>
              <a:spcAft>
                <a:spcPts val="0"/>
              </a:spcAft>
              <a:buSzPts val="1400"/>
              <a:buFont typeface="Nunito"/>
              <a:buChar char="❏"/>
            </a:pPr>
            <a:r>
              <a:rPr lang="en" dirty="0">
                <a:latin typeface="Nunito"/>
                <a:ea typeface="Nunito"/>
                <a:cs typeface="Nunito"/>
                <a:sym typeface="Nunito"/>
              </a:rPr>
              <a:t>the outside temperature.  </a:t>
            </a:r>
            <a:endParaRPr dirty="0">
              <a:latin typeface="Nunito"/>
              <a:ea typeface="Nunito"/>
              <a:cs typeface="Nunito"/>
              <a:sym typeface="Nunito"/>
            </a:endParaRPr>
          </a:p>
          <a:p>
            <a:pPr marL="457200" lvl="0" indent="-317500" algn="l" rtl="0">
              <a:spcBef>
                <a:spcPts val="0"/>
              </a:spcBef>
              <a:spcAft>
                <a:spcPts val="0"/>
              </a:spcAft>
              <a:buSzPts val="1400"/>
              <a:buFont typeface="Nunito"/>
              <a:buChar char="❏"/>
            </a:pPr>
            <a:r>
              <a:rPr lang="en" dirty="0">
                <a:latin typeface="Nunito"/>
                <a:ea typeface="Nunito"/>
                <a:cs typeface="Nunito"/>
                <a:sym typeface="Nunito"/>
              </a:rPr>
              <a:t>Observations end after 4 hours. </a:t>
            </a:r>
            <a:endParaRPr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sp>
        <p:nvSpPr>
          <p:cNvPr id="500" name="Google Shape;500;p26"/>
          <p:cNvSpPr/>
          <p:nvPr/>
        </p:nvSpPr>
        <p:spPr>
          <a:xfrm>
            <a:off x="0" y="445475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txBox="1"/>
          <p:nvPr/>
        </p:nvSpPr>
        <p:spPr>
          <a:xfrm>
            <a:off x="0" y="461587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02" name="Google Shape;502;p26"/>
          <p:cNvSpPr/>
          <p:nvPr/>
        </p:nvSpPr>
        <p:spPr>
          <a:xfrm>
            <a:off x="756300" y="4469850"/>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txBox="1"/>
          <p:nvPr/>
        </p:nvSpPr>
        <p:spPr>
          <a:xfrm>
            <a:off x="756300" y="45083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504" name="Google Shape;504;p26"/>
          <p:cNvSpPr/>
          <p:nvPr/>
        </p:nvSpPr>
        <p:spPr>
          <a:xfrm>
            <a:off x="1512600" y="445475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txBox="1"/>
          <p:nvPr/>
        </p:nvSpPr>
        <p:spPr>
          <a:xfrm>
            <a:off x="1512600" y="465770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506" name="Google Shape;506;p26"/>
          <p:cNvSpPr/>
          <p:nvPr/>
        </p:nvSpPr>
        <p:spPr>
          <a:xfrm>
            <a:off x="2297750" y="445475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txBox="1"/>
          <p:nvPr/>
        </p:nvSpPr>
        <p:spPr>
          <a:xfrm>
            <a:off x="2211800" y="4611275"/>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508" name="Google Shape;508;p26"/>
          <p:cNvSpPr txBox="1"/>
          <p:nvPr/>
        </p:nvSpPr>
        <p:spPr>
          <a:xfrm>
            <a:off x="1416574" y="673125"/>
            <a:ext cx="6563643"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2"/>
                </a:solidFill>
                <a:latin typeface="Maven Pro"/>
                <a:ea typeface="Maven Pro"/>
                <a:cs typeface="Maven Pro"/>
                <a:sym typeface="Maven Pro"/>
              </a:rPr>
              <a:t>What takes longer to freeze, </a:t>
            </a:r>
            <a:r>
              <a:rPr lang="en" sz="1800" b="1" dirty="0" smtClean="0">
                <a:solidFill>
                  <a:schemeClr val="dk2"/>
                </a:solidFill>
                <a:latin typeface="Maven Pro"/>
                <a:ea typeface="Maven Pro"/>
                <a:cs typeface="Maven Pro"/>
                <a:sym typeface="Maven Pro"/>
              </a:rPr>
              <a:t>250 ml </a:t>
            </a:r>
            <a:r>
              <a:rPr lang="en" sz="1800" b="1" dirty="0">
                <a:solidFill>
                  <a:schemeClr val="dk2"/>
                </a:solidFill>
                <a:latin typeface="Maven Pro"/>
                <a:ea typeface="Maven Pro"/>
                <a:cs typeface="Maven Pro"/>
                <a:sym typeface="Maven Pro"/>
              </a:rPr>
              <a:t>of freshwater on top of the snow or 250 ml of freshwater buried in the snow?</a:t>
            </a:r>
            <a:endParaRPr sz="1800" b="1" dirty="0">
              <a:solidFill>
                <a:schemeClr val="dk2"/>
              </a:solidFill>
              <a:latin typeface="Maven Pro"/>
              <a:ea typeface="Maven Pro"/>
              <a:cs typeface="Maven Pro"/>
              <a:sym typeface="Maven Pro"/>
            </a:endParaRPr>
          </a:p>
          <a:p>
            <a:pPr marL="0" lvl="0" indent="0" algn="l" rtl="0">
              <a:spcBef>
                <a:spcPts val="0"/>
              </a:spcBef>
              <a:spcAft>
                <a:spcPts val="0"/>
              </a:spcAft>
              <a:buNone/>
            </a:pPr>
            <a:endParaRPr dirty="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7"/>
          <p:cNvSpPr txBox="1">
            <a:spLocks noGrp="1"/>
          </p:cNvSpPr>
          <p:nvPr>
            <p:ph type="title"/>
          </p:nvPr>
        </p:nvSpPr>
        <p:spPr>
          <a:xfrm>
            <a:off x="1328875" y="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Observations:</a:t>
            </a:r>
            <a:r>
              <a:rPr lang="en" sz="1700" b="0"/>
              <a:t>Take notes and take a photo or draw a picture of the changes occuring in each container.</a:t>
            </a:r>
            <a:endParaRPr sz="1700" b="0"/>
          </a:p>
        </p:txBody>
      </p:sp>
      <p:graphicFrame>
        <p:nvGraphicFramePr>
          <p:cNvPr id="514" name="Google Shape;514;p27"/>
          <p:cNvGraphicFramePr/>
          <p:nvPr/>
        </p:nvGraphicFramePr>
        <p:xfrm>
          <a:off x="-12" y="772450"/>
          <a:ext cx="9144025" cy="4461815"/>
        </p:xfrm>
        <a:graphic>
          <a:graphicData uri="http://schemas.openxmlformats.org/drawingml/2006/table">
            <a:tbl>
              <a:tblPr>
                <a:noFill/>
                <a:tableStyleId>{6CC124DB-8B6F-433E-BD97-6EBE113D3E9C}</a:tableStyleId>
              </a:tblPr>
              <a:tblGrid>
                <a:gridCol w="739625">
                  <a:extLst>
                    <a:ext uri="{9D8B030D-6E8A-4147-A177-3AD203B41FA5}">
                      <a16:colId xmlns:a16="http://schemas.microsoft.com/office/drawing/2014/main" val="20000"/>
                    </a:ext>
                  </a:extLst>
                </a:gridCol>
                <a:gridCol w="1155100">
                  <a:extLst>
                    <a:ext uri="{9D8B030D-6E8A-4147-A177-3AD203B41FA5}">
                      <a16:colId xmlns:a16="http://schemas.microsoft.com/office/drawing/2014/main" val="20001"/>
                    </a:ext>
                  </a:extLst>
                </a:gridCol>
                <a:gridCol w="1349625">
                  <a:extLst>
                    <a:ext uri="{9D8B030D-6E8A-4147-A177-3AD203B41FA5}">
                      <a16:colId xmlns:a16="http://schemas.microsoft.com/office/drawing/2014/main" val="20002"/>
                    </a:ext>
                  </a:extLst>
                </a:gridCol>
                <a:gridCol w="1359725">
                  <a:extLst>
                    <a:ext uri="{9D8B030D-6E8A-4147-A177-3AD203B41FA5}">
                      <a16:colId xmlns:a16="http://schemas.microsoft.com/office/drawing/2014/main" val="20003"/>
                    </a:ext>
                  </a:extLst>
                </a:gridCol>
                <a:gridCol w="4539950">
                  <a:extLst>
                    <a:ext uri="{9D8B030D-6E8A-4147-A177-3AD203B41FA5}">
                      <a16:colId xmlns:a16="http://schemas.microsoft.com/office/drawing/2014/main" val="20004"/>
                    </a:ext>
                  </a:extLst>
                </a:gridCol>
              </a:tblGrid>
              <a:tr h="942225">
                <a:tc>
                  <a:txBody>
                    <a:bodyPr/>
                    <a:lstStyle/>
                    <a:p>
                      <a:pPr marL="0" lvl="0" indent="0" algn="l" rtl="0">
                        <a:spcBef>
                          <a:spcPts val="0"/>
                        </a:spcBef>
                        <a:spcAft>
                          <a:spcPts val="0"/>
                        </a:spcAft>
                        <a:buNone/>
                      </a:pPr>
                      <a:r>
                        <a:rPr lang="en"/>
                        <a:t>Time </a:t>
                      </a:r>
                      <a:endParaRPr/>
                    </a:p>
                  </a:txBody>
                  <a:tcPr marL="91425" marR="91425" marT="91425" marB="91425"/>
                </a:tc>
                <a:tc>
                  <a:txBody>
                    <a:bodyPr/>
                    <a:lstStyle/>
                    <a:p>
                      <a:pPr marL="0" lvl="0" indent="0" algn="l" rtl="0">
                        <a:spcBef>
                          <a:spcPts val="0"/>
                        </a:spcBef>
                        <a:spcAft>
                          <a:spcPts val="0"/>
                        </a:spcAft>
                        <a:buNone/>
                      </a:pPr>
                      <a:r>
                        <a:rPr lang="en"/>
                        <a:t>Outside temperature</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A</a:t>
                      </a:r>
                      <a:endParaRPr/>
                    </a:p>
                  </a:txBody>
                  <a:tcPr marL="91425" marR="91425" marT="91425" marB="91425"/>
                </a:tc>
                <a:tc>
                  <a:txBody>
                    <a:bodyPr/>
                    <a:lstStyle/>
                    <a:p>
                      <a:pPr marL="0" lvl="0" indent="0" algn="l" rtl="0">
                        <a:spcBef>
                          <a:spcPts val="0"/>
                        </a:spcBef>
                        <a:spcAft>
                          <a:spcPts val="0"/>
                        </a:spcAft>
                        <a:buNone/>
                      </a:pPr>
                      <a:r>
                        <a:rPr lang="en"/>
                        <a:t>Sketch/Drawing or photo of the water in container B</a:t>
                      </a:r>
                      <a:endParaRPr/>
                    </a:p>
                  </a:txBody>
                  <a:tcPr marL="91425" marR="91425" marT="91425" marB="91425"/>
                </a:tc>
                <a:tc>
                  <a:txBody>
                    <a:bodyPr/>
                    <a:lstStyle/>
                    <a:p>
                      <a:pPr marL="0" lvl="0" indent="0" algn="l" rtl="0">
                        <a:spcBef>
                          <a:spcPts val="0"/>
                        </a:spcBef>
                        <a:spcAft>
                          <a:spcPts val="0"/>
                        </a:spcAft>
                        <a:buNone/>
                      </a:pPr>
                      <a:r>
                        <a:rPr lang="en"/>
                        <a:t>Notes describing what is happening to the surface of the water. Compare containers A and B, what is the same? What is Different? What do think is happening?</a:t>
                      </a:r>
                      <a:endParaRPr/>
                    </a:p>
                  </a:txBody>
                  <a:tcPr marL="91425" marR="91425" marT="91425" marB="91425"/>
                </a:tc>
                <a:extLst>
                  <a:ext uri="{0D108BD9-81ED-4DB2-BD59-A6C34878D82A}">
                    <a16:rowId xmlns:a16="http://schemas.microsoft.com/office/drawing/2014/main" val="10000"/>
                  </a:ext>
                </a:extLst>
              </a:tr>
              <a:tr h="832000">
                <a:tc>
                  <a:txBody>
                    <a:bodyPr/>
                    <a:lstStyle/>
                    <a:p>
                      <a:pPr marL="0" lvl="0" indent="0" algn="l" rtl="0">
                        <a:spcBef>
                          <a:spcPts val="0"/>
                        </a:spcBef>
                        <a:spcAft>
                          <a:spcPts val="0"/>
                        </a:spcAft>
                        <a:buNone/>
                      </a:pPr>
                      <a:r>
                        <a:rPr lang="en"/>
                        <a:t>1 hour</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10175">
                <a:tc>
                  <a:txBody>
                    <a:bodyPr/>
                    <a:lstStyle/>
                    <a:p>
                      <a:pPr marL="0" lvl="0" indent="0" algn="l" rtl="0">
                        <a:spcBef>
                          <a:spcPts val="0"/>
                        </a:spcBef>
                        <a:spcAft>
                          <a:spcPts val="0"/>
                        </a:spcAft>
                        <a:buNone/>
                      </a:pPr>
                      <a:r>
                        <a:rPr lang="en"/>
                        <a:t>2 hours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2900">
                <a:tc>
                  <a:txBody>
                    <a:bodyPr/>
                    <a:lstStyle/>
                    <a:p>
                      <a:pPr marL="0" lvl="0" indent="0" algn="l" rtl="0">
                        <a:spcBef>
                          <a:spcPts val="0"/>
                        </a:spcBef>
                        <a:spcAft>
                          <a:spcPts val="0"/>
                        </a:spcAft>
                        <a:buNone/>
                      </a:pPr>
                      <a:r>
                        <a:rPr lang="en"/>
                        <a:t>3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910450">
                <a:tc>
                  <a:txBody>
                    <a:bodyPr/>
                    <a:lstStyle/>
                    <a:p>
                      <a:pPr marL="0" lvl="0" indent="0" algn="l" rtl="0">
                        <a:spcBef>
                          <a:spcPts val="0"/>
                        </a:spcBef>
                        <a:spcAft>
                          <a:spcPts val="0"/>
                        </a:spcAft>
                        <a:buNone/>
                      </a:pPr>
                      <a:r>
                        <a:rPr lang="en"/>
                        <a:t>4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515" name="Google Shape;515;p27"/>
          <p:cNvSpPr/>
          <p:nvPr/>
        </p:nvSpPr>
        <p:spPr>
          <a:xfrm>
            <a:off x="0" y="103800"/>
            <a:ext cx="696600" cy="6243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txBox="1"/>
          <p:nvPr/>
        </p:nvSpPr>
        <p:spPr>
          <a:xfrm>
            <a:off x="-48775" y="252175"/>
            <a:ext cx="7884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17" name="Google Shape;517;p27"/>
          <p:cNvSpPr/>
          <p:nvPr/>
        </p:nvSpPr>
        <p:spPr>
          <a:xfrm>
            <a:off x="696450" y="117705"/>
            <a:ext cx="696600" cy="624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txBox="1"/>
          <p:nvPr/>
        </p:nvSpPr>
        <p:spPr>
          <a:xfrm>
            <a:off x="696450" y="15318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8"/>
          <p:cNvSpPr txBox="1">
            <a:spLocks noGrp="1"/>
          </p:cNvSpPr>
          <p:nvPr>
            <p:ph type="title"/>
          </p:nvPr>
        </p:nvSpPr>
        <p:spPr>
          <a:xfrm>
            <a:off x="1303800" y="94650"/>
            <a:ext cx="7556100" cy="15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all the results from your experiments:</a:t>
            </a:r>
            <a:endParaRPr/>
          </a:p>
          <a:p>
            <a:pPr marL="457200" lvl="0" indent="-406400" algn="l" rtl="0">
              <a:spcBef>
                <a:spcPts val="0"/>
              </a:spcBef>
              <a:spcAft>
                <a:spcPts val="0"/>
              </a:spcAft>
              <a:buSzPts val="2800"/>
              <a:buChar char="●"/>
            </a:pPr>
            <a:r>
              <a:rPr lang="en"/>
              <a:t>What type of water froze first? </a:t>
            </a:r>
            <a:endParaRPr/>
          </a:p>
          <a:p>
            <a:pPr marL="457200" lvl="0" indent="-406400" algn="l" rtl="0">
              <a:spcBef>
                <a:spcPts val="0"/>
              </a:spcBef>
              <a:spcAft>
                <a:spcPts val="0"/>
              </a:spcAft>
              <a:buSzPts val="2800"/>
              <a:buChar char="●"/>
            </a:pPr>
            <a:r>
              <a:rPr lang="en"/>
              <a:t>Why do you think this happens?</a:t>
            </a:r>
            <a:endParaRPr/>
          </a:p>
        </p:txBody>
      </p:sp>
      <p:sp>
        <p:nvSpPr>
          <p:cNvPr id="524" name="Google Shape;524;p28"/>
          <p:cNvSpPr/>
          <p:nvPr/>
        </p:nvSpPr>
        <p:spPr>
          <a:xfrm>
            <a:off x="0" y="4424875"/>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txBox="1"/>
          <p:nvPr/>
        </p:nvSpPr>
        <p:spPr>
          <a:xfrm>
            <a:off x="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graphicFrame>
        <p:nvGraphicFramePr>
          <p:cNvPr id="526" name="Google Shape;526;p28"/>
          <p:cNvGraphicFramePr/>
          <p:nvPr/>
        </p:nvGraphicFramePr>
        <p:xfrm>
          <a:off x="1303800" y="1960425"/>
          <a:ext cx="7132400" cy="3077650"/>
        </p:xfrm>
        <a:graphic>
          <a:graphicData uri="http://schemas.openxmlformats.org/drawingml/2006/table">
            <a:tbl>
              <a:tblPr>
                <a:noFill/>
                <a:tableStyleId>{6CC124DB-8B6F-433E-BD97-6EBE113D3E9C}</a:tableStyleId>
              </a:tblPr>
              <a:tblGrid>
                <a:gridCol w="7132400">
                  <a:extLst>
                    <a:ext uri="{9D8B030D-6E8A-4147-A177-3AD203B41FA5}">
                      <a16:colId xmlns:a16="http://schemas.microsoft.com/office/drawing/2014/main" val="20000"/>
                    </a:ext>
                  </a:extLst>
                </a:gridCol>
              </a:tblGrid>
              <a:tr h="307765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527" name="Google Shape;527;p28"/>
          <p:cNvSpPr/>
          <p:nvPr/>
        </p:nvSpPr>
        <p:spPr>
          <a:xfrm>
            <a:off x="756300" y="440455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txBox="1"/>
          <p:nvPr/>
        </p:nvSpPr>
        <p:spPr>
          <a:xfrm>
            <a:off x="756300" y="44451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9"/>
          <p:cNvSpPr txBox="1">
            <a:spLocks noGrp="1"/>
          </p:cNvSpPr>
          <p:nvPr>
            <p:ph type="title"/>
          </p:nvPr>
        </p:nvSpPr>
        <p:spPr>
          <a:xfrm>
            <a:off x="1076850" y="193475"/>
            <a:ext cx="80019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Get into collaborative groups and share your results. </a:t>
            </a:r>
            <a:endParaRPr sz="2400"/>
          </a:p>
        </p:txBody>
      </p:sp>
      <p:sp>
        <p:nvSpPr>
          <p:cNvPr id="534" name="Google Shape;534;p29"/>
          <p:cNvSpPr txBox="1">
            <a:spLocks noGrp="1"/>
          </p:cNvSpPr>
          <p:nvPr>
            <p:ph type="body" idx="1"/>
          </p:nvPr>
        </p:nvSpPr>
        <p:spPr>
          <a:xfrm>
            <a:off x="1297125" y="946188"/>
            <a:ext cx="7030500" cy="41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all the results of the group the same?</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What variables could have impacted the results?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How could this experiment be redesigned to limit variables? </a:t>
            </a:r>
            <a:endParaRPr/>
          </a:p>
        </p:txBody>
      </p:sp>
      <p:sp>
        <p:nvSpPr>
          <p:cNvPr id="535" name="Google Shape;535;p29"/>
          <p:cNvSpPr txBox="1"/>
          <p:nvPr/>
        </p:nvSpPr>
        <p:spPr>
          <a:xfrm>
            <a:off x="1255175" y="468325"/>
            <a:ext cx="733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latin typeface="Maven Pro"/>
                <a:ea typeface="Maven Pro"/>
                <a:cs typeface="Maven Pro"/>
                <a:sym typeface="Maven Pro"/>
              </a:rPr>
              <a:t>Record your discussion (take notes) and answer the questions below. </a:t>
            </a:r>
            <a:r>
              <a:rPr lang="en" sz="2800" b="1">
                <a:solidFill>
                  <a:schemeClr val="dk2"/>
                </a:solidFill>
                <a:latin typeface="Maven Pro"/>
                <a:ea typeface="Maven Pro"/>
                <a:cs typeface="Maven Pro"/>
                <a:sym typeface="Maven Pro"/>
              </a:rPr>
              <a:t> </a:t>
            </a:r>
            <a:endParaRPr>
              <a:latin typeface="Nunito"/>
              <a:ea typeface="Nunito"/>
              <a:cs typeface="Nunito"/>
              <a:sym typeface="Nunito"/>
            </a:endParaRPr>
          </a:p>
        </p:txBody>
      </p:sp>
      <p:sp>
        <p:nvSpPr>
          <p:cNvPr id="536" name="Google Shape;536;p29"/>
          <p:cNvSpPr/>
          <p:nvPr/>
        </p:nvSpPr>
        <p:spPr>
          <a:xfrm>
            <a:off x="627575" y="2737050"/>
            <a:ext cx="627600" cy="5625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txBox="1"/>
          <p:nvPr/>
        </p:nvSpPr>
        <p:spPr>
          <a:xfrm>
            <a:off x="594575" y="2872825"/>
            <a:ext cx="693600" cy="1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538" name="Google Shape;538;p29"/>
          <p:cNvSpPr/>
          <p:nvPr/>
        </p:nvSpPr>
        <p:spPr>
          <a:xfrm>
            <a:off x="669522" y="4049550"/>
            <a:ext cx="627600" cy="5625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txBox="1"/>
          <p:nvPr/>
        </p:nvSpPr>
        <p:spPr>
          <a:xfrm>
            <a:off x="669522" y="4160757"/>
            <a:ext cx="627600" cy="22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graphicFrame>
        <p:nvGraphicFramePr>
          <p:cNvPr id="540" name="Google Shape;540;p29"/>
          <p:cNvGraphicFramePr/>
          <p:nvPr/>
        </p:nvGraphicFramePr>
        <p:xfrm>
          <a:off x="1287675" y="1345300"/>
          <a:ext cx="7049400" cy="907675"/>
        </p:xfrm>
        <a:graphic>
          <a:graphicData uri="http://schemas.openxmlformats.org/drawingml/2006/table">
            <a:tbl>
              <a:tblPr>
                <a:noFill/>
                <a:tableStyleId>{6CC124DB-8B6F-433E-BD97-6EBE113D3E9C}</a:tableStyleId>
              </a:tblPr>
              <a:tblGrid>
                <a:gridCol w="7049400">
                  <a:extLst>
                    <a:ext uri="{9D8B030D-6E8A-4147-A177-3AD203B41FA5}">
                      <a16:colId xmlns:a16="http://schemas.microsoft.com/office/drawing/2014/main" val="20000"/>
                    </a:ext>
                  </a:extLst>
                </a:gridCol>
              </a:tblGrid>
              <a:tr h="90767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541" name="Google Shape;541;p29"/>
          <p:cNvGraphicFramePr/>
          <p:nvPr/>
        </p:nvGraphicFramePr>
        <p:xfrm>
          <a:off x="1287675" y="2660063"/>
          <a:ext cx="7049400" cy="907675"/>
        </p:xfrm>
        <a:graphic>
          <a:graphicData uri="http://schemas.openxmlformats.org/drawingml/2006/table">
            <a:tbl>
              <a:tblPr>
                <a:noFill/>
                <a:tableStyleId>{6CC124DB-8B6F-433E-BD97-6EBE113D3E9C}</a:tableStyleId>
              </a:tblPr>
              <a:tblGrid>
                <a:gridCol w="7049400">
                  <a:extLst>
                    <a:ext uri="{9D8B030D-6E8A-4147-A177-3AD203B41FA5}">
                      <a16:colId xmlns:a16="http://schemas.microsoft.com/office/drawing/2014/main" val="20000"/>
                    </a:ext>
                  </a:extLst>
                </a:gridCol>
              </a:tblGrid>
              <a:tr h="90767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542" name="Google Shape;542;p29"/>
          <p:cNvGraphicFramePr/>
          <p:nvPr/>
        </p:nvGraphicFramePr>
        <p:xfrm>
          <a:off x="1287675" y="3885125"/>
          <a:ext cx="7049400" cy="891375"/>
        </p:xfrm>
        <a:graphic>
          <a:graphicData uri="http://schemas.openxmlformats.org/drawingml/2006/table">
            <a:tbl>
              <a:tblPr>
                <a:noFill/>
                <a:tableStyleId>{6CC124DB-8B6F-433E-BD97-6EBE113D3E9C}</a:tableStyleId>
              </a:tblPr>
              <a:tblGrid>
                <a:gridCol w="7049400">
                  <a:extLst>
                    <a:ext uri="{9D8B030D-6E8A-4147-A177-3AD203B41FA5}">
                      <a16:colId xmlns:a16="http://schemas.microsoft.com/office/drawing/2014/main" val="20000"/>
                    </a:ext>
                  </a:extLst>
                </a:gridCol>
              </a:tblGrid>
              <a:tr h="89137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543" name="Google Shape;543;p29"/>
          <p:cNvSpPr/>
          <p:nvPr/>
        </p:nvSpPr>
        <p:spPr>
          <a:xfrm>
            <a:off x="498875" y="1460138"/>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txBox="1"/>
          <p:nvPr/>
        </p:nvSpPr>
        <p:spPr>
          <a:xfrm>
            <a:off x="498875" y="1500938"/>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0"/>
          <p:cNvSpPr txBox="1">
            <a:spLocks noGrp="1"/>
          </p:cNvSpPr>
          <p:nvPr>
            <p:ph type="title"/>
          </p:nvPr>
        </p:nvSpPr>
        <p:spPr>
          <a:xfrm>
            <a:off x="245200" y="95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Now I know </a:t>
            </a:r>
            <a:r>
              <a:rPr lang="en" sz="2500" u="sng" dirty="0"/>
              <a:t>             </a:t>
            </a:r>
            <a:r>
              <a:rPr lang="en" sz="2500" dirty="0"/>
              <a:t>w</a:t>
            </a:r>
            <a:r>
              <a:rPr lang="en" sz="2500" dirty="0" smtClean="0"/>
              <a:t>ater </a:t>
            </a:r>
            <a:r>
              <a:rPr lang="en" sz="2500" dirty="0"/>
              <a:t>has a lower freezing point...</a:t>
            </a:r>
            <a:endParaRPr sz="2500" dirty="0"/>
          </a:p>
        </p:txBody>
      </p:sp>
      <p:sp>
        <p:nvSpPr>
          <p:cNvPr id="550" name="Google Shape;550;p30"/>
          <p:cNvSpPr txBox="1">
            <a:spLocks noGrp="1"/>
          </p:cNvSpPr>
          <p:nvPr>
            <p:ph type="body" idx="1"/>
          </p:nvPr>
        </p:nvSpPr>
        <p:spPr>
          <a:xfrm>
            <a:off x="1185950" y="719575"/>
            <a:ext cx="4286700" cy="181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Saltwater</a:t>
            </a:r>
            <a:endParaRPr sz="1400"/>
          </a:p>
          <a:p>
            <a:pPr marL="457200" lvl="0" indent="-317500" algn="l" rtl="0">
              <a:spcBef>
                <a:spcPts val="0"/>
              </a:spcBef>
              <a:spcAft>
                <a:spcPts val="0"/>
              </a:spcAft>
              <a:buSzPts val="1400"/>
              <a:buChar char="❏"/>
            </a:pPr>
            <a:r>
              <a:rPr lang="en" sz="1400"/>
              <a:t>Freshwater</a:t>
            </a:r>
            <a:endParaRPr sz="1400"/>
          </a:p>
          <a:p>
            <a:pPr marL="0" lvl="0" indent="0" algn="l" rtl="0">
              <a:spcBef>
                <a:spcPts val="1600"/>
              </a:spcBef>
              <a:spcAft>
                <a:spcPts val="0"/>
              </a:spcAft>
              <a:buNone/>
            </a:pPr>
            <a:r>
              <a:rPr lang="en" sz="1400"/>
              <a:t>I think this because… </a:t>
            </a:r>
            <a:endParaRPr sz="1400"/>
          </a:p>
          <a:p>
            <a:pPr marL="457200" lvl="0" indent="0" algn="l" rtl="0">
              <a:spcBef>
                <a:spcPts val="1600"/>
              </a:spcBef>
              <a:spcAft>
                <a:spcPts val="1600"/>
              </a:spcAft>
              <a:buNone/>
            </a:pPr>
            <a:endParaRPr/>
          </a:p>
        </p:txBody>
      </p:sp>
      <p:sp>
        <p:nvSpPr>
          <p:cNvPr id="551" name="Google Shape;551;p30"/>
          <p:cNvSpPr txBox="1">
            <a:spLocks noGrp="1"/>
          </p:cNvSpPr>
          <p:nvPr>
            <p:ph type="title"/>
          </p:nvPr>
        </p:nvSpPr>
        <p:spPr>
          <a:xfrm>
            <a:off x="131450" y="263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 know that</a:t>
            </a:r>
            <a:r>
              <a:rPr lang="en" u="sng"/>
              <a:t>            </a:t>
            </a:r>
            <a:r>
              <a:rPr lang="en"/>
              <a:t>water will freeze more quickly then</a:t>
            </a:r>
            <a:r>
              <a:rPr lang="en" u="sng"/>
              <a:t>           </a:t>
            </a:r>
            <a:r>
              <a:rPr lang="en"/>
              <a:t>water when left outside/in the freezer. </a:t>
            </a:r>
            <a:r>
              <a:rPr lang="en" u="sng"/>
              <a:t>         </a:t>
            </a:r>
            <a:endParaRPr u="sng"/>
          </a:p>
        </p:txBody>
      </p:sp>
      <p:sp>
        <p:nvSpPr>
          <p:cNvPr id="552" name="Google Shape;552;p30"/>
          <p:cNvSpPr txBox="1"/>
          <p:nvPr/>
        </p:nvSpPr>
        <p:spPr>
          <a:xfrm>
            <a:off x="0" y="3997325"/>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understanding.</a:t>
            </a:r>
            <a:endParaRPr sz="1000">
              <a:latin typeface="Playfair Display"/>
              <a:ea typeface="Playfair Display"/>
              <a:cs typeface="Playfair Display"/>
              <a:sym typeface="Playfair Display"/>
            </a:endParaRPr>
          </a:p>
        </p:txBody>
      </p:sp>
      <p:grpSp>
        <p:nvGrpSpPr>
          <p:cNvPr id="553" name="Google Shape;553;p30"/>
          <p:cNvGrpSpPr/>
          <p:nvPr/>
        </p:nvGrpSpPr>
        <p:grpSpPr>
          <a:xfrm>
            <a:off x="1872800" y="4777150"/>
            <a:ext cx="5265413" cy="229200"/>
            <a:chOff x="1877650" y="4493200"/>
            <a:chExt cx="5265413" cy="229200"/>
          </a:xfrm>
        </p:grpSpPr>
        <p:cxnSp>
          <p:nvCxnSpPr>
            <p:cNvPr id="554" name="Google Shape;554;p30"/>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555" name="Google Shape;555;p30"/>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566" name="Google Shape;566;p30"/>
            <p:cNvSpPr txBox="1"/>
            <p:nvPr/>
          </p:nvSpPr>
          <p:spPr>
            <a:xfrm>
              <a:off x="4054688" y="45139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Possible</a:t>
              </a:r>
              <a:endParaRPr sz="900">
                <a:latin typeface="Playfair Display"/>
                <a:ea typeface="Playfair Display"/>
                <a:cs typeface="Playfair Display"/>
                <a:sym typeface="Playfair Display"/>
              </a:endParaRPr>
            </a:p>
          </p:txBody>
        </p:sp>
        <p:sp>
          <p:nvSpPr>
            <p:cNvPr id="567" name="Google Shape;567;p30"/>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568" name="Google Shape;568;p30"/>
          <p:cNvSpPr txBox="1"/>
          <p:nvPr/>
        </p:nvSpPr>
        <p:spPr>
          <a:xfrm>
            <a:off x="4479225" y="918600"/>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569" name="Google Shape;569;p30"/>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570" name="Google Shape;570;p30"/>
          <p:cNvSpPr txBox="1"/>
          <p:nvPr/>
        </p:nvSpPr>
        <p:spPr>
          <a:xfrm>
            <a:off x="2468100" y="4936450"/>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571" name="Google Shape;571;p30"/>
          <p:cNvSpPr/>
          <p:nvPr/>
        </p:nvSpPr>
        <p:spPr>
          <a:xfrm>
            <a:off x="6900" y="4459975"/>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txBox="1"/>
          <p:nvPr/>
        </p:nvSpPr>
        <p:spPr>
          <a:xfrm>
            <a:off x="6900" y="45006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573" name="Google Shape;573;p30"/>
          <p:cNvSpPr/>
          <p:nvPr/>
        </p:nvSpPr>
        <p:spPr>
          <a:xfrm>
            <a:off x="763200" y="45006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txBox="1"/>
          <p:nvPr/>
        </p:nvSpPr>
        <p:spPr>
          <a:xfrm>
            <a:off x="763200" y="46953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1"/>
          <p:cNvSpPr txBox="1">
            <a:spLocks noGrp="1"/>
          </p:cNvSpPr>
          <p:nvPr>
            <p:ph type="title"/>
          </p:nvPr>
        </p:nvSpPr>
        <p:spPr>
          <a:xfrm>
            <a:off x="2934400" y="598575"/>
            <a:ext cx="54000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now return to the KWL on slide 3 and fill in the “What I learned” section. </a:t>
            </a:r>
            <a:endParaRPr/>
          </a:p>
        </p:txBody>
      </p:sp>
      <p:pic>
        <p:nvPicPr>
          <p:cNvPr id="580" name="Google Shape;580;p31">
            <a:hlinkClick r:id="rId3" action="ppaction://hlinksldjump"/>
          </p:cNvPr>
          <p:cNvPicPr preferRelativeResize="0"/>
          <p:nvPr/>
        </p:nvPicPr>
        <p:blipFill>
          <a:blip r:embed="rId4">
            <a:alphaModFix/>
          </a:blip>
          <a:stretch>
            <a:fillRect/>
          </a:stretch>
        </p:blipFill>
        <p:spPr>
          <a:xfrm>
            <a:off x="3186000" y="2120350"/>
            <a:ext cx="5048626" cy="2839851"/>
          </a:xfrm>
          <a:prstGeom prst="rect">
            <a:avLst/>
          </a:prstGeom>
          <a:noFill/>
          <a:ln w="28575" cap="flat" cmpd="sng">
            <a:solidFill>
              <a:schemeClr val="accent4"/>
            </a:solidFill>
            <a:prstDash val="solid"/>
            <a:round/>
            <a:headEnd type="none" w="sm" len="sm"/>
            <a:tailEnd type="none" w="sm" len="sm"/>
          </a:ln>
        </p:spPr>
      </p:pic>
      <p:sp>
        <p:nvSpPr>
          <p:cNvPr id="581" name="Google Shape;581;p31"/>
          <p:cNvSpPr/>
          <p:nvPr/>
        </p:nvSpPr>
        <p:spPr>
          <a:xfrm>
            <a:off x="908800" y="1246500"/>
            <a:ext cx="2025600" cy="2650500"/>
          </a:xfrm>
          <a:prstGeom prst="curvedRightArrow">
            <a:avLst>
              <a:gd name="adj1" fmla="val 25000"/>
              <a:gd name="adj2" fmla="val 50000"/>
              <a:gd name="adj3" fmla="val 25000"/>
            </a:avLst>
          </a:prstGeom>
          <a:solidFill>
            <a:schemeClr val="lt2"/>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283" name="Google Shape;283;p14"/>
          <p:cNvSpPr txBox="1">
            <a:spLocks noGrp="1"/>
          </p:cNvSpPr>
          <p:nvPr>
            <p:ph type="body" idx="1"/>
          </p:nvPr>
        </p:nvSpPr>
        <p:spPr>
          <a:xfrm>
            <a:off x="1303800" y="13009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assignment, students will demonstrate:</a:t>
            </a:r>
            <a:endParaRPr/>
          </a:p>
          <a:p>
            <a:pPr marL="457200" lvl="0" indent="-311150" algn="l" rtl="0">
              <a:spcBef>
                <a:spcPts val="1600"/>
              </a:spcBef>
              <a:spcAft>
                <a:spcPts val="0"/>
              </a:spcAft>
              <a:buSzPts val="1300"/>
              <a:buChar char="❏"/>
            </a:pPr>
            <a:r>
              <a:rPr lang="en"/>
              <a:t> that water, as compared to other substances, has a high heat capacity and is able to dissolve a wide variety of solutes. </a:t>
            </a:r>
            <a:endParaRPr/>
          </a:p>
          <a:p>
            <a:pPr marL="457200" lvl="0" indent="-311150" algn="l" rtl="0">
              <a:spcBef>
                <a:spcPts val="0"/>
              </a:spcBef>
              <a:spcAft>
                <a:spcPts val="0"/>
              </a:spcAft>
              <a:buSzPts val="1300"/>
              <a:buChar char="❏"/>
            </a:pPr>
            <a:r>
              <a:rPr lang="en"/>
              <a:t>Compare and contrast the characteristics and properties of freshwater and saltwater through engaging in the scientific inquiry loop and drawing conclusions based on data they and their classmates collected. </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1674640"/>
              </p:ext>
            </p:extLst>
          </p:nvPr>
        </p:nvGraphicFramePr>
        <p:xfrm>
          <a:off x="0" y="-1"/>
          <a:ext cx="9144000" cy="5143500"/>
        </p:xfrm>
        <a:graphic>
          <a:graphicData uri="http://schemas.openxmlformats.org/drawingml/2006/table">
            <a:tbl>
              <a:tblPr firstRow="1" firstCol="1" bandRow="1">
                <a:tableStyleId>{6CC124DB-8B6F-433E-BD97-6EBE113D3E9C}</a:tableStyleId>
              </a:tblPr>
              <a:tblGrid>
                <a:gridCol w="1828800">
                  <a:extLst>
                    <a:ext uri="{9D8B030D-6E8A-4147-A177-3AD203B41FA5}">
                      <a16:colId xmlns:a16="http://schemas.microsoft.com/office/drawing/2014/main" val="548751882"/>
                    </a:ext>
                  </a:extLst>
                </a:gridCol>
                <a:gridCol w="1828800">
                  <a:extLst>
                    <a:ext uri="{9D8B030D-6E8A-4147-A177-3AD203B41FA5}">
                      <a16:colId xmlns:a16="http://schemas.microsoft.com/office/drawing/2014/main" val="1067001255"/>
                    </a:ext>
                  </a:extLst>
                </a:gridCol>
                <a:gridCol w="1828800">
                  <a:extLst>
                    <a:ext uri="{9D8B030D-6E8A-4147-A177-3AD203B41FA5}">
                      <a16:colId xmlns:a16="http://schemas.microsoft.com/office/drawing/2014/main" val="512993985"/>
                    </a:ext>
                  </a:extLst>
                </a:gridCol>
                <a:gridCol w="1828800">
                  <a:extLst>
                    <a:ext uri="{9D8B030D-6E8A-4147-A177-3AD203B41FA5}">
                      <a16:colId xmlns:a16="http://schemas.microsoft.com/office/drawing/2014/main" val="2012899561"/>
                    </a:ext>
                  </a:extLst>
                </a:gridCol>
                <a:gridCol w="1828800">
                  <a:extLst>
                    <a:ext uri="{9D8B030D-6E8A-4147-A177-3AD203B41FA5}">
                      <a16:colId xmlns:a16="http://schemas.microsoft.com/office/drawing/2014/main" val="365606617"/>
                    </a:ext>
                  </a:extLst>
                </a:gridCol>
              </a:tblGrid>
              <a:tr h="284051">
                <a:tc rowSpan="2">
                  <a:txBody>
                    <a:bodyPr/>
                    <a:lstStyle/>
                    <a:p>
                      <a:pPr>
                        <a:lnSpc>
                          <a:spcPct val="107000"/>
                        </a:lnSpc>
                        <a:spcBef>
                          <a:spcPts val="300"/>
                        </a:spcBef>
                        <a:spcAft>
                          <a:spcPts val="0"/>
                        </a:spcAft>
                      </a:pPr>
                      <a:r>
                        <a:rPr lang="en-CA" sz="900" b="1" dirty="0">
                          <a:effectLst/>
                        </a:rPr>
                        <a:t> </a:t>
                      </a:r>
                    </a:p>
                    <a:p>
                      <a:pPr>
                        <a:lnSpc>
                          <a:spcPct val="107000"/>
                        </a:lnSpc>
                        <a:spcAft>
                          <a:spcPts val="0"/>
                        </a:spcAft>
                      </a:pPr>
                      <a:r>
                        <a:rPr lang="en-CA" sz="900" b="1" dirty="0">
                          <a:effectLst/>
                        </a:rPr>
                        <a:t>Outcomes Addressed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b">
                    <a:solidFill>
                      <a:srgbClr val="FF9900"/>
                    </a:solidFill>
                  </a:tcPr>
                </a:tc>
                <a:tc gridSpan="4">
                  <a:txBody>
                    <a:bodyPr/>
                    <a:lstStyle/>
                    <a:p>
                      <a:pPr algn="ctr">
                        <a:lnSpc>
                          <a:spcPct val="107000"/>
                        </a:lnSpc>
                        <a:spcAft>
                          <a:spcPts val="0"/>
                        </a:spcAft>
                      </a:pPr>
                      <a:r>
                        <a:rPr lang="en-CA" sz="900" b="1" dirty="0">
                          <a:effectLst/>
                        </a:rPr>
                        <a:t>Achievement Grade Profiles </a:t>
                      </a:r>
                      <a:r>
                        <a:rPr lang="en-CA" sz="900" u="sng" dirty="0">
                          <a:effectLst/>
                          <a:hlinkClick r:id="rId2"/>
                        </a:rPr>
                        <a:t>https://www.edu.gov.mb.ca/k12/assess/report_cards/grading/profiles.html</a:t>
                      </a:r>
                      <a:r>
                        <a:rPr lang="en-CA" sz="900" dirty="0">
                          <a:effectLst/>
                        </a:rPr>
                        <a:t> </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61946239"/>
                  </a:ext>
                </a:extLst>
              </a:tr>
              <a:tr h="284051">
                <a:tc vMerge="1">
                  <a:txBody>
                    <a:bodyPr/>
                    <a:lstStyle/>
                    <a:p>
                      <a:endParaRPr lang="en-CA"/>
                    </a:p>
                  </a:txBody>
                  <a:tcPr/>
                </a:tc>
                <a:tc>
                  <a:txBody>
                    <a:bodyPr/>
                    <a:lstStyle/>
                    <a:p>
                      <a:pPr algn="ctr">
                        <a:lnSpc>
                          <a:spcPct val="107000"/>
                        </a:lnSpc>
                        <a:spcAft>
                          <a:spcPts val="0"/>
                        </a:spcAft>
                      </a:pPr>
                      <a:r>
                        <a:rPr lang="en-CA" sz="900" b="1" dirty="0">
                          <a:effectLst/>
                        </a:rPr>
                        <a:t>Limited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gn="ctr">
                        <a:lnSpc>
                          <a:spcPct val="107000"/>
                        </a:lnSpc>
                        <a:spcAft>
                          <a:spcPts val="0"/>
                        </a:spcAft>
                      </a:pPr>
                      <a:r>
                        <a:rPr lang="en-CA" sz="900" b="1" dirty="0">
                          <a:effectLst/>
                        </a:rPr>
                        <a:t>Basic</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gn="ctr">
                        <a:lnSpc>
                          <a:spcPct val="107000"/>
                        </a:lnSpc>
                        <a:spcAft>
                          <a:spcPts val="0"/>
                        </a:spcAft>
                      </a:pPr>
                      <a:r>
                        <a:rPr lang="en-CA" sz="900" b="1" dirty="0">
                          <a:effectLst/>
                        </a:rPr>
                        <a:t>Good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gn="ctr">
                        <a:lnSpc>
                          <a:spcPct val="107000"/>
                        </a:lnSpc>
                        <a:spcAft>
                          <a:spcPts val="0"/>
                        </a:spcAft>
                      </a:pPr>
                      <a:r>
                        <a:rPr lang="en-CA" sz="900" b="1" dirty="0">
                          <a:effectLst/>
                        </a:rPr>
                        <a:t>Very Good to Excellent:</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extLst>
                  <a:ext uri="{0D108BD9-81ED-4DB2-BD59-A6C34878D82A}">
                    <a16:rowId xmlns:a16="http://schemas.microsoft.com/office/drawing/2014/main" val="2081779301"/>
                  </a:ext>
                </a:extLst>
              </a:tr>
              <a:tr h="1890852">
                <a:tc>
                  <a:txBody>
                    <a:bodyPr/>
                    <a:lstStyle/>
                    <a:p>
                      <a:pPr>
                        <a:lnSpc>
                          <a:spcPct val="107000"/>
                        </a:lnSpc>
                        <a:spcAft>
                          <a:spcPts val="0"/>
                        </a:spcAft>
                      </a:pPr>
                      <a:r>
                        <a:rPr lang="en-CA" sz="900" b="1" dirty="0">
                          <a:effectLst/>
                        </a:rPr>
                        <a:t>Science - Design Process and Problem Solving</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rgbClr val="FF9900"/>
                    </a:solidFill>
                  </a:tcPr>
                </a:tc>
                <a:tc>
                  <a:txBody>
                    <a:bodyPr/>
                    <a:lstStyle/>
                    <a:p>
                      <a:pPr>
                        <a:lnSpc>
                          <a:spcPct val="107000"/>
                        </a:lnSpc>
                        <a:spcAft>
                          <a:spcPts val="0"/>
                        </a:spcAft>
                      </a:pPr>
                      <a:r>
                        <a:rPr lang="en-CA" sz="900" dirty="0">
                          <a:effectLst/>
                        </a:rPr>
                        <a:t>Requires considerable, ongoing teacher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nSpc>
                          <a:spcPct val="107000"/>
                        </a:lnSpc>
                        <a:spcAft>
                          <a:spcPts val="0"/>
                        </a:spcAft>
                      </a:pPr>
                      <a:r>
                        <a:rPr lang="en-CA" sz="900" dirty="0">
                          <a:effectLst/>
                        </a:rPr>
                        <a:t>Requires occasional teacher or peer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nSpc>
                          <a:spcPct val="107000"/>
                        </a:lnSpc>
                        <a:spcAft>
                          <a:spcPts val="0"/>
                        </a:spcAft>
                      </a:pPr>
                      <a:r>
                        <a:rPr lang="en-CA" sz="900" dirty="0">
                          <a:effectLst/>
                        </a:rPr>
                        <a:t>Applies appropriate strategies to solve practical problems; requires occasional prompting to recognize when changes need to be made to a plan. Explains and justifies reasoning using appropriate science vocabulary, and generalizes to similar contexts; requires occasional prompting for clarification. Collaborates effectively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tc>
                  <a:txBody>
                    <a:bodyPr/>
                    <a:lstStyle/>
                    <a:p>
                      <a:pPr>
                        <a:lnSpc>
                          <a:spcPct val="107000"/>
                        </a:lnSpc>
                        <a:spcAft>
                          <a:spcPts val="0"/>
                        </a:spcAft>
                      </a:pPr>
                      <a:r>
                        <a:rPr lang="en-CA" sz="900" dirty="0">
                          <a:effectLst/>
                        </a:rPr>
                        <a:t>Demonstrates flexibility, resilience, and creativity when solving practical problems; critically analyzes results and makes any necessary changes to a plan. Explains and justifies reasoning clearly using appropriate science vocabulary and generalizes to other contexts. Collaborates effectively with peers, often taking a key role in group work.</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rgbClr val="FF9900"/>
                    </a:solidFill>
                  </a:tcPr>
                </a:tc>
                <a:extLst>
                  <a:ext uri="{0D108BD9-81ED-4DB2-BD59-A6C34878D82A}">
                    <a16:rowId xmlns:a16="http://schemas.microsoft.com/office/drawing/2014/main" val="2318038510"/>
                  </a:ext>
                </a:extLst>
              </a:tr>
              <a:tr h="819580">
                <a:tc>
                  <a:txBody>
                    <a:bodyPr/>
                    <a:lstStyle/>
                    <a:p>
                      <a:pPr>
                        <a:lnSpc>
                          <a:spcPct val="107000"/>
                        </a:lnSpc>
                        <a:spcAft>
                          <a:spcPts val="0"/>
                        </a:spcAft>
                      </a:pPr>
                      <a:r>
                        <a:rPr lang="en-CA" sz="800" dirty="0">
                          <a:effectLst/>
                        </a:rPr>
                        <a:t>8-0-3a Formulate a prediction/hypothesis that identifies a cause and effect relationship between the dependent and independent variables. 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rgbClr val="FFCC66"/>
                    </a:solidFill>
                  </a:tcPr>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3719562834"/>
                  </a:ext>
                </a:extLst>
              </a:tr>
              <a:tr h="577621">
                <a:tc>
                  <a:txBody>
                    <a:bodyPr/>
                    <a:lstStyle/>
                    <a:p>
                      <a:pPr>
                        <a:lnSpc>
                          <a:spcPct val="107000"/>
                        </a:lnSpc>
                        <a:spcAft>
                          <a:spcPts val="0"/>
                        </a:spcAft>
                      </a:pPr>
                      <a:r>
                        <a:rPr lang="en-CA" sz="800" dirty="0">
                          <a:effectLst/>
                        </a:rPr>
                        <a:t>8-0-3b Identify the independent and dependent variables in an experiment. 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rgbClr val="FFCC66"/>
                    </a:solidFill>
                  </a:tcPr>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3868122117"/>
                  </a:ext>
                </a:extLst>
              </a:tr>
              <a:tr h="577621">
                <a:tc>
                  <a:txBody>
                    <a:bodyPr/>
                    <a:lstStyle/>
                    <a:p>
                      <a:pPr>
                        <a:lnSpc>
                          <a:spcPct val="107000"/>
                        </a:lnSpc>
                        <a:spcAft>
                          <a:spcPts val="0"/>
                        </a:spcAft>
                      </a:pPr>
                      <a:r>
                        <a:rPr lang="en-CA" sz="800" dirty="0">
                          <a:effectLst/>
                        </a:rPr>
                        <a:t>8-4-01 Use appropriate vocabulary related to their investigations of water systems.</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rgbClr val="FFCC66"/>
                    </a:solidFill>
                  </a:tcPr>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1376676231"/>
                  </a:ext>
                </a:extLst>
              </a:tr>
              <a:tr h="709724">
                <a:tc>
                  <a:txBody>
                    <a:bodyPr/>
                    <a:lstStyle/>
                    <a:p>
                      <a:pPr>
                        <a:lnSpc>
                          <a:spcPct val="107000"/>
                        </a:lnSpc>
                        <a:spcAft>
                          <a:spcPts val="0"/>
                        </a:spcAft>
                      </a:pPr>
                      <a:r>
                        <a:rPr lang="en-CA" sz="800" dirty="0">
                          <a:effectLst/>
                        </a:rPr>
                        <a:t>8-4-02 Demonstrate that water, as compared to other substances, has a high heat capacity and is able to dissolve a wide variety of solutes.</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rgbClr val="FFCC66"/>
                    </a:solidFill>
                  </a:tcPr>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633585792"/>
                  </a:ext>
                </a:extLst>
              </a:tr>
            </a:tbl>
          </a:graphicData>
        </a:graphic>
      </p:graphicFrame>
    </p:spTree>
    <p:extLst>
      <p:ext uri="{BB962C8B-B14F-4D97-AF65-F5344CB8AC3E}">
        <p14:creationId xmlns:p14="http://schemas.microsoft.com/office/powerpoint/2010/main" val="241600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13256752"/>
              </p:ext>
            </p:extLst>
          </p:nvPr>
        </p:nvGraphicFramePr>
        <p:xfrm>
          <a:off x="0" y="0"/>
          <a:ext cx="9144000" cy="5143500"/>
        </p:xfrm>
        <a:graphic>
          <a:graphicData uri="http://schemas.openxmlformats.org/drawingml/2006/table">
            <a:tbl>
              <a:tblPr firstRow="1" firstCol="1" bandRow="1">
                <a:tableStyleId>{6CC124DB-8B6F-433E-BD97-6EBE113D3E9C}</a:tableStyleId>
              </a:tblPr>
              <a:tblGrid>
                <a:gridCol w="1828800">
                  <a:extLst>
                    <a:ext uri="{9D8B030D-6E8A-4147-A177-3AD203B41FA5}">
                      <a16:colId xmlns:a16="http://schemas.microsoft.com/office/drawing/2014/main" val="2481839436"/>
                    </a:ext>
                  </a:extLst>
                </a:gridCol>
                <a:gridCol w="1828800">
                  <a:extLst>
                    <a:ext uri="{9D8B030D-6E8A-4147-A177-3AD203B41FA5}">
                      <a16:colId xmlns:a16="http://schemas.microsoft.com/office/drawing/2014/main" val="2479912811"/>
                    </a:ext>
                  </a:extLst>
                </a:gridCol>
                <a:gridCol w="1828800">
                  <a:extLst>
                    <a:ext uri="{9D8B030D-6E8A-4147-A177-3AD203B41FA5}">
                      <a16:colId xmlns:a16="http://schemas.microsoft.com/office/drawing/2014/main" val="722016611"/>
                    </a:ext>
                  </a:extLst>
                </a:gridCol>
                <a:gridCol w="1828800">
                  <a:extLst>
                    <a:ext uri="{9D8B030D-6E8A-4147-A177-3AD203B41FA5}">
                      <a16:colId xmlns:a16="http://schemas.microsoft.com/office/drawing/2014/main" val="131494550"/>
                    </a:ext>
                  </a:extLst>
                </a:gridCol>
                <a:gridCol w="1828800">
                  <a:extLst>
                    <a:ext uri="{9D8B030D-6E8A-4147-A177-3AD203B41FA5}">
                      <a16:colId xmlns:a16="http://schemas.microsoft.com/office/drawing/2014/main" val="3734305349"/>
                    </a:ext>
                  </a:extLst>
                </a:gridCol>
              </a:tblGrid>
              <a:tr h="648360">
                <a:tc>
                  <a:txBody>
                    <a:bodyPr/>
                    <a:lstStyle/>
                    <a:p>
                      <a:pPr>
                        <a:lnSpc>
                          <a:spcPct val="107000"/>
                        </a:lnSpc>
                        <a:spcAft>
                          <a:spcPts val="0"/>
                        </a:spcAft>
                      </a:pPr>
                      <a:r>
                        <a:rPr lang="en-CA" sz="800" dirty="0" smtClean="0">
                          <a:effectLst/>
                        </a:rPr>
                        <a:t>8-4-03 Compare and contrast characteristics and properties of fresh water and salt water</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670" marR="70670" marT="70670" marB="70670" anchor="ctr">
                    <a:solidFill>
                      <a:srgbClr val="FFCC66"/>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extLst>
                  <a:ext uri="{0D108BD9-81ED-4DB2-BD59-A6C34878D82A}">
                    <a16:rowId xmlns:a16="http://schemas.microsoft.com/office/drawing/2014/main" val="3185699529"/>
                  </a:ext>
                </a:extLst>
              </a:tr>
              <a:tr h="939850">
                <a:tc>
                  <a:txBody>
                    <a:bodyPr/>
                    <a:lstStyle/>
                    <a:p>
                      <a:pPr>
                        <a:lnSpc>
                          <a:spcPct val="107000"/>
                        </a:lnSpc>
                        <a:spcAft>
                          <a:spcPts val="0"/>
                        </a:spcAft>
                      </a:pPr>
                      <a:r>
                        <a:rPr lang="en-CA" sz="800" dirty="0">
                          <a:effectLst/>
                        </a:rPr>
                        <a:t>8-0-4a Carry out procedures that comprise a fair test. Include: controlling variables, repeating experiments to increase accuracy and reliability. GLO: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670" marR="70670" marT="70670" marB="70670" anchor="ctr">
                    <a:solidFill>
                      <a:srgbClr val="FFCC66"/>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extLst>
                  <a:ext uri="{0D108BD9-81ED-4DB2-BD59-A6C34878D82A}">
                    <a16:rowId xmlns:a16="http://schemas.microsoft.com/office/drawing/2014/main" val="1445072118"/>
                  </a:ext>
                </a:extLst>
              </a:tr>
              <a:tr h="1674747">
                <a:tc>
                  <a:txBody>
                    <a:bodyPr/>
                    <a:lstStyle/>
                    <a:p>
                      <a:pPr>
                        <a:lnSpc>
                          <a:spcPct val="107000"/>
                        </a:lnSpc>
                        <a:spcAft>
                          <a:spcPts val="0"/>
                        </a:spcAft>
                      </a:pPr>
                      <a:r>
                        <a:rPr lang="en-CA" sz="800" dirty="0">
                          <a:effectLst/>
                        </a:rPr>
                        <a:t>8-0-7a Draw a conclusion that explains investigation results. Include: explaining the cause and effect relationship between the dependent and independent variables; identifying alternative explanations for observations; supporting or rejecting a prediction/hypothesis. GLO: A1,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670" marR="70670" marT="70670" marB="70670" anchor="ctr">
                    <a:solidFill>
                      <a:srgbClr val="FFCC66"/>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extLst>
                  <a:ext uri="{0D108BD9-81ED-4DB2-BD59-A6C34878D82A}">
                    <a16:rowId xmlns:a16="http://schemas.microsoft.com/office/drawing/2014/main" val="1561703076"/>
                  </a:ext>
                </a:extLst>
              </a:tr>
              <a:tr h="793714">
                <a:tc>
                  <a:txBody>
                    <a:bodyPr/>
                    <a:lstStyle/>
                    <a:p>
                      <a:pPr>
                        <a:lnSpc>
                          <a:spcPct val="107000"/>
                        </a:lnSpc>
                        <a:spcAft>
                          <a:spcPts val="0"/>
                        </a:spcAft>
                      </a:pPr>
                      <a:r>
                        <a:rPr lang="en-CA" sz="800" dirty="0">
                          <a:effectLst/>
                        </a:rPr>
                        <a:t>8-0-7b Critically evaluate conclusions, basing arguments on fact rather than opinion.</a:t>
                      </a:r>
                    </a:p>
                    <a:p>
                      <a:pPr>
                        <a:lnSpc>
                          <a:spcPct val="107000"/>
                        </a:lnSpc>
                        <a:spcAft>
                          <a:spcPts val="0"/>
                        </a:spcAft>
                      </a:pPr>
                      <a:r>
                        <a:rPr lang="en-CA" sz="800" dirty="0">
                          <a:effectLst/>
                        </a:rPr>
                        <a:t>GLO: C2, C4</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670" marR="70670" marT="70670" marB="70670" anchor="ctr">
                    <a:solidFill>
                      <a:srgbClr val="FFCC66"/>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extLst>
                  <a:ext uri="{0D108BD9-81ED-4DB2-BD59-A6C34878D82A}">
                    <a16:rowId xmlns:a16="http://schemas.microsoft.com/office/drawing/2014/main" val="1618127256"/>
                  </a:ext>
                </a:extLst>
              </a:tr>
              <a:tr h="1086829">
                <a:tc>
                  <a:txBody>
                    <a:bodyPr/>
                    <a:lstStyle/>
                    <a:p>
                      <a:pPr>
                        <a:lnSpc>
                          <a:spcPct val="107000"/>
                        </a:lnSpc>
                        <a:spcAft>
                          <a:spcPts val="0"/>
                        </a:spcAft>
                      </a:pPr>
                      <a:r>
                        <a:rPr lang="en-CA" sz="800" dirty="0">
                          <a:effectLst/>
                        </a:rPr>
                        <a:t>8-0-7g Communicate methods, results, conclusions, and new knowledge in a variety of ways. Examples: oral, written, multimedia presentations... </a:t>
                      </a:r>
                    </a:p>
                    <a:p>
                      <a:pPr>
                        <a:lnSpc>
                          <a:spcPct val="107000"/>
                        </a:lnSpc>
                        <a:spcAft>
                          <a:spcPts val="0"/>
                        </a:spcAft>
                      </a:pPr>
                      <a:r>
                        <a:rPr lang="en-CA" sz="800" dirty="0">
                          <a:effectLst/>
                        </a:rPr>
                        <a:t>GLO: C6</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0670" marR="70670" marT="70670" marB="70670" anchor="ctr">
                    <a:solidFill>
                      <a:srgbClr val="FFCC66"/>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70670" marR="70670" marT="70670" marB="70670"/>
                </a:tc>
                <a:tc>
                  <a:txBody>
                    <a:bodyPr/>
                    <a:lstStyle/>
                    <a:p>
                      <a:pPr>
                        <a:lnSpc>
                          <a:spcPct val="107000"/>
                        </a:lnSpc>
                        <a:spcBef>
                          <a:spcPts val="300"/>
                        </a:spcBef>
                        <a:spcAft>
                          <a:spcPts val="300"/>
                        </a:spcAft>
                      </a:pPr>
                      <a:r>
                        <a:rPr lang="en-CA" sz="800" dirty="0">
                          <a:effectLst/>
                        </a:rPr>
                        <a:t> </a:t>
                      </a:r>
                      <a:endParaRPr lang="en-CA" sz="800" dirty="0">
                        <a:effectLst/>
                        <a:latin typeface="Acumin Pro Light"/>
                        <a:ea typeface="Calibri" panose="020F0502020204030204" pitchFamily="34" charset="0"/>
                        <a:cs typeface="Arial" panose="020B0604020202020204" pitchFamily="34" charset="0"/>
                      </a:endParaRPr>
                    </a:p>
                  </a:txBody>
                  <a:tcPr marL="70670" marR="70670" marT="70670" marB="70670"/>
                </a:tc>
                <a:extLst>
                  <a:ext uri="{0D108BD9-81ED-4DB2-BD59-A6C34878D82A}">
                    <a16:rowId xmlns:a16="http://schemas.microsoft.com/office/drawing/2014/main" val="1819835789"/>
                  </a:ext>
                </a:extLst>
              </a:tr>
            </a:tbl>
          </a:graphicData>
        </a:graphic>
      </p:graphicFrame>
    </p:spTree>
    <p:extLst>
      <p:ext uri="{BB962C8B-B14F-4D97-AF65-F5344CB8AC3E}">
        <p14:creationId xmlns:p14="http://schemas.microsoft.com/office/powerpoint/2010/main" val="142130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23900" y="0"/>
            <a:ext cx="2847600" cy="767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a:t>KWL on Fresh vs Salt Water Heat capacity</a:t>
            </a:r>
            <a:endParaRPr sz="1600"/>
          </a:p>
          <a:p>
            <a:pPr marL="0" lvl="0" indent="0" algn="l" rtl="0">
              <a:spcBef>
                <a:spcPts val="1200"/>
              </a:spcBef>
              <a:spcAft>
                <a:spcPts val="0"/>
              </a:spcAft>
              <a:buNone/>
            </a:pPr>
            <a:endParaRPr sz="1600"/>
          </a:p>
        </p:txBody>
      </p:sp>
      <p:sp>
        <p:nvSpPr>
          <p:cNvPr id="289" name="Google Shape;289;p15"/>
          <p:cNvSpPr txBox="1"/>
          <p:nvPr/>
        </p:nvSpPr>
        <p:spPr>
          <a:xfrm>
            <a:off x="317800" y="786150"/>
            <a:ext cx="2164200" cy="41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800">
                <a:latin typeface="Playfair Display"/>
                <a:ea typeface="Playfair Display"/>
                <a:cs typeface="Playfair Display"/>
                <a:sym typeface="Playfair Display"/>
              </a:rPr>
              <a:t>K</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W</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L</a:t>
            </a:r>
            <a:endParaRPr sz="8800">
              <a:latin typeface="Playfair Display"/>
              <a:ea typeface="Playfair Display"/>
              <a:cs typeface="Playfair Display"/>
              <a:sym typeface="Playfair Display"/>
            </a:endParaRPr>
          </a:p>
        </p:txBody>
      </p:sp>
      <p:sp>
        <p:nvSpPr>
          <p:cNvPr id="290" name="Google Shape;290;p15"/>
          <p:cNvSpPr/>
          <p:nvPr/>
        </p:nvSpPr>
        <p:spPr>
          <a:xfrm>
            <a:off x="1471975" y="830050"/>
            <a:ext cx="2032200" cy="1411500"/>
          </a:xfrm>
          <a:prstGeom prst="rightArrow">
            <a:avLst>
              <a:gd name="adj1" fmla="val 50000"/>
              <a:gd name="adj2" fmla="val 77202"/>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471975" y="2241550"/>
            <a:ext cx="2032200" cy="1411500"/>
          </a:xfrm>
          <a:prstGeom prst="rightArrow">
            <a:avLst>
              <a:gd name="adj1" fmla="val 50000"/>
              <a:gd name="adj2" fmla="val 77202"/>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471975" y="3629850"/>
            <a:ext cx="2032200" cy="1411500"/>
          </a:xfrm>
          <a:prstGeom prst="rightArrow">
            <a:avLst>
              <a:gd name="adj1" fmla="val 50000"/>
              <a:gd name="adj2" fmla="val 77202"/>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txBox="1"/>
          <p:nvPr/>
        </p:nvSpPr>
        <p:spPr>
          <a:xfrm>
            <a:off x="1540950" y="121270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What I know </a:t>
            </a:r>
            <a:endParaRPr>
              <a:latin typeface="Playfair Display"/>
              <a:ea typeface="Playfair Display"/>
              <a:cs typeface="Playfair Display"/>
              <a:sym typeface="Playfair Display"/>
            </a:endParaRPr>
          </a:p>
        </p:txBody>
      </p:sp>
      <p:sp>
        <p:nvSpPr>
          <p:cNvPr id="294" name="Google Shape;294;p15"/>
          <p:cNvSpPr txBox="1"/>
          <p:nvPr/>
        </p:nvSpPr>
        <p:spPr>
          <a:xfrm>
            <a:off x="1511425" y="26346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295" name="Google Shape;295;p15"/>
          <p:cNvSpPr txBox="1"/>
          <p:nvPr/>
        </p:nvSpPr>
        <p:spPr>
          <a:xfrm>
            <a:off x="1511425" y="40345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
        <p:nvSpPr>
          <p:cNvPr id="296" name="Google Shape;296;p15"/>
          <p:cNvSpPr txBox="1"/>
          <p:nvPr/>
        </p:nvSpPr>
        <p:spPr>
          <a:xfrm>
            <a:off x="2713950" y="18250"/>
            <a:ext cx="6430200" cy="7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2"/>
                </a:solidFill>
                <a:latin typeface="Be Vietnam"/>
                <a:ea typeface="Be Vietnam"/>
                <a:cs typeface="Be Vietnam"/>
                <a:sym typeface="Be Vietnam"/>
              </a:rPr>
              <a:t>In the Know box list all the things you already know about fresh and saltwater.In the Wonder box write down any questions you have about  fresh and saltwater. What is something you want to learn about?  Leave the L box for the end of the lesson! </a:t>
            </a:r>
            <a:endParaRPr sz="1100">
              <a:solidFill>
                <a:schemeClr val="dk2"/>
              </a:solidFill>
              <a:latin typeface="Be Vietnam"/>
              <a:ea typeface="Be Vietnam"/>
              <a:cs typeface="Be Vietnam"/>
              <a:sym typeface="Be Vietnam"/>
            </a:endParaRPr>
          </a:p>
          <a:p>
            <a:pPr marL="0" lvl="0" indent="0" algn="l" rtl="0">
              <a:spcBef>
                <a:spcPts val="0"/>
              </a:spcBef>
              <a:spcAft>
                <a:spcPts val="0"/>
              </a:spcAft>
              <a:buClr>
                <a:schemeClr val="dk2"/>
              </a:buClr>
              <a:buSzPts val="1100"/>
              <a:buFont typeface="Arial"/>
              <a:buNone/>
            </a:pPr>
            <a:endParaRPr sz="1100">
              <a:solidFill>
                <a:schemeClr val="dk2"/>
              </a:solidFill>
              <a:latin typeface="Be Vietnam"/>
              <a:ea typeface="Be Vietnam"/>
              <a:cs typeface="Be Vietnam"/>
              <a:sym typeface="Be Vietnam"/>
            </a:endParaRPr>
          </a:p>
        </p:txBody>
      </p:sp>
      <p:sp>
        <p:nvSpPr>
          <p:cNvPr id="297" name="Google Shape;297;p15"/>
          <p:cNvSpPr txBox="1"/>
          <p:nvPr/>
        </p:nvSpPr>
        <p:spPr>
          <a:xfrm>
            <a:off x="4062525" y="7297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know about Freshwater…</a:t>
            </a: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r>
              <a:rPr lang="en">
                <a:latin typeface="Playfair Display"/>
                <a:ea typeface="Playfair Display"/>
                <a:cs typeface="Playfair Display"/>
                <a:sym typeface="Playfair Display"/>
              </a:rPr>
              <a:t>I know about Saltwater…</a:t>
            </a:r>
            <a:endParaRPr>
              <a:latin typeface="Playfair Display"/>
              <a:ea typeface="Playfair Display"/>
              <a:cs typeface="Playfair Display"/>
              <a:sym typeface="Playfair Display"/>
            </a:endParaRPr>
          </a:p>
        </p:txBody>
      </p:sp>
      <p:sp>
        <p:nvSpPr>
          <p:cNvPr id="298" name="Google Shape;298;p15"/>
          <p:cNvSpPr txBox="1"/>
          <p:nvPr/>
        </p:nvSpPr>
        <p:spPr>
          <a:xfrm>
            <a:off x="4062525" y="21126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299" name="Google Shape;299;p15"/>
          <p:cNvSpPr txBox="1"/>
          <p:nvPr/>
        </p:nvSpPr>
        <p:spPr>
          <a:xfrm>
            <a:off x="4062525" y="365305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a:spLocks noGrp="1"/>
          </p:cNvSpPr>
          <p:nvPr>
            <p:ph type="title"/>
          </p:nvPr>
        </p:nvSpPr>
        <p:spPr>
          <a:xfrm>
            <a:off x="69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think </a:t>
            </a:r>
            <a:r>
              <a:rPr lang="en" u="sng" dirty="0"/>
              <a:t>             </a:t>
            </a:r>
            <a:r>
              <a:rPr lang="en" dirty="0"/>
              <a:t>w</a:t>
            </a:r>
            <a:r>
              <a:rPr lang="en" dirty="0" smtClean="0"/>
              <a:t>ater </a:t>
            </a:r>
            <a:r>
              <a:rPr lang="en" dirty="0"/>
              <a:t>has a lower freezing point...</a:t>
            </a:r>
            <a:endParaRPr dirty="0"/>
          </a:p>
        </p:txBody>
      </p:sp>
      <p:sp>
        <p:nvSpPr>
          <p:cNvPr id="305" name="Google Shape;305;p16"/>
          <p:cNvSpPr txBox="1">
            <a:spLocks noGrp="1"/>
          </p:cNvSpPr>
          <p:nvPr>
            <p:ph type="body" idx="1"/>
          </p:nvPr>
        </p:nvSpPr>
        <p:spPr>
          <a:xfrm>
            <a:off x="1075150" y="636725"/>
            <a:ext cx="4286700" cy="181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Saltwater</a:t>
            </a:r>
            <a:endParaRPr sz="1400" dirty="0"/>
          </a:p>
          <a:p>
            <a:pPr marL="457200" lvl="0" indent="-317500" algn="l" rtl="0">
              <a:spcBef>
                <a:spcPts val="0"/>
              </a:spcBef>
              <a:spcAft>
                <a:spcPts val="0"/>
              </a:spcAft>
              <a:buSzPts val="1400"/>
              <a:buChar char="❏"/>
            </a:pPr>
            <a:r>
              <a:rPr lang="en" sz="1400" dirty="0"/>
              <a:t>Freshwater</a:t>
            </a:r>
            <a:endParaRPr sz="1400" dirty="0"/>
          </a:p>
          <a:p>
            <a:pPr marL="0" lvl="0" indent="0" algn="l" rtl="0">
              <a:spcBef>
                <a:spcPts val="1600"/>
              </a:spcBef>
              <a:spcAft>
                <a:spcPts val="0"/>
              </a:spcAft>
              <a:buNone/>
            </a:pPr>
            <a:r>
              <a:rPr lang="en" sz="1400" dirty="0"/>
              <a:t>I think this because… </a:t>
            </a:r>
            <a:endParaRPr sz="1400" dirty="0"/>
          </a:p>
          <a:p>
            <a:pPr marL="457200" lvl="0" indent="0" algn="l" rtl="0">
              <a:spcBef>
                <a:spcPts val="1600"/>
              </a:spcBef>
              <a:spcAft>
                <a:spcPts val="1600"/>
              </a:spcAft>
              <a:buNone/>
            </a:pPr>
            <a:endParaRPr dirty="0"/>
          </a:p>
        </p:txBody>
      </p:sp>
      <p:sp>
        <p:nvSpPr>
          <p:cNvPr id="306" name="Google Shape;306;p16"/>
          <p:cNvSpPr txBox="1">
            <a:spLocks noGrp="1"/>
          </p:cNvSpPr>
          <p:nvPr>
            <p:ph type="title"/>
          </p:nvPr>
        </p:nvSpPr>
        <p:spPr>
          <a:xfrm>
            <a:off x="115600" y="271331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think that</a:t>
            </a:r>
            <a:r>
              <a:rPr lang="en" u="sng"/>
              <a:t>            </a:t>
            </a:r>
            <a:r>
              <a:rPr lang="en"/>
              <a:t>water will freeze more quickly then</a:t>
            </a:r>
            <a:r>
              <a:rPr lang="en" u="sng"/>
              <a:t>           </a:t>
            </a:r>
            <a:r>
              <a:rPr lang="en"/>
              <a:t>water when left outside/in the freezer. </a:t>
            </a:r>
            <a:r>
              <a:rPr lang="en" u="sng"/>
              <a:t>         </a:t>
            </a:r>
            <a:endParaRPr u="sng"/>
          </a:p>
        </p:txBody>
      </p:sp>
      <p:sp>
        <p:nvSpPr>
          <p:cNvPr id="307" name="Google Shape;307;p16"/>
          <p:cNvSpPr txBox="1"/>
          <p:nvPr/>
        </p:nvSpPr>
        <p:spPr>
          <a:xfrm>
            <a:off x="0" y="3994300"/>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initial thinking.</a:t>
            </a:r>
            <a:endParaRPr sz="1000">
              <a:latin typeface="Playfair Display"/>
              <a:ea typeface="Playfair Display"/>
              <a:cs typeface="Playfair Display"/>
              <a:sym typeface="Playfair Display"/>
            </a:endParaRPr>
          </a:p>
        </p:txBody>
      </p:sp>
      <p:grpSp>
        <p:nvGrpSpPr>
          <p:cNvPr id="308" name="Google Shape;308;p16"/>
          <p:cNvGrpSpPr/>
          <p:nvPr/>
        </p:nvGrpSpPr>
        <p:grpSpPr>
          <a:xfrm>
            <a:off x="1838618" y="4634200"/>
            <a:ext cx="5265413" cy="229200"/>
            <a:chOff x="1877650" y="4493200"/>
            <a:chExt cx="5265413" cy="229200"/>
          </a:xfrm>
        </p:grpSpPr>
        <p:cxnSp>
          <p:nvCxnSpPr>
            <p:cNvPr id="309" name="Google Shape;309;p16"/>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310" name="Google Shape;310;p16"/>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321" name="Google Shape;321;p16"/>
            <p:cNvSpPr txBox="1"/>
            <p:nvPr/>
          </p:nvSpPr>
          <p:spPr>
            <a:xfrm>
              <a:off x="4054688" y="45139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Possible</a:t>
              </a:r>
              <a:endParaRPr sz="900">
                <a:latin typeface="Playfair Display"/>
                <a:ea typeface="Playfair Display"/>
                <a:cs typeface="Playfair Display"/>
                <a:sym typeface="Playfair Display"/>
              </a:endParaRPr>
            </a:p>
          </p:txBody>
        </p:sp>
        <p:sp>
          <p:nvSpPr>
            <p:cNvPr id="322" name="Google Shape;322;p16"/>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323" name="Google Shape;323;p16"/>
          <p:cNvSpPr txBox="1"/>
          <p:nvPr/>
        </p:nvSpPr>
        <p:spPr>
          <a:xfrm>
            <a:off x="4471325" y="870825"/>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324" name="Google Shape;324;p16"/>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325" name="Google Shape;325;p16"/>
          <p:cNvSpPr/>
          <p:nvPr/>
        </p:nvSpPr>
        <p:spPr>
          <a:xfrm>
            <a:off x="69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txBox="1"/>
          <p:nvPr/>
        </p:nvSpPr>
        <p:spPr>
          <a:xfrm>
            <a:off x="69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327" name="Google Shape;327;p16"/>
          <p:cNvSpPr txBox="1"/>
          <p:nvPr/>
        </p:nvSpPr>
        <p:spPr>
          <a:xfrm>
            <a:off x="2598893" y="4938743"/>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71475" y="555700"/>
            <a:ext cx="312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Scientific Inquiry</a:t>
            </a:r>
            <a:r>
              <a:rPr lang="en" sz="3200"/>
              <a:t> </a:t>
            </a:r>
            <a:endParaRPr sz="3200"/>
          </a:p>
        </p:txBody>
      </p:sp>
      <p:sp>
        <p:nvSpPr>
          <p:cNvPr id="333" name="Google Shape;333;p17"/>
          <p:cNvSpPr/>
          <p:nvPr/>
        </p:nvSpPr>
        <p:spPr>
          <a:xfrm>
            <a:off x="2437875" y="4072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3369675" y="6517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3997775" y="147165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4125975" y="237660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3691875" y="31941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816025" y="362795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827025" y="3627950"/>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1070725" y="30380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647128" y="1897204"/>
            <a:ext cx="1005600" cy="901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txBox="1"/>
          <p:nvPr/>
        </p:nvSpPr>
        <p:spPr>
          <a:xfrm>
            <a:off x="2437875" y="5759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343" name="Google Shape;343;p17"/>
          <p:cNvSpPr txBox="1"/>
          <p:nvPr/>
        </p:nvSpPr>
        <p:spPr>
          <a:xfrm>
            <a:off x="3369675" y="8128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344" name="Google Shape;344;p17"/>
          <p:cNvSpPr txBox="1"/>
          <p:nvPr/>
        </p:nvSpPr>
        <p:spPr>
          <a:xfrm>
            <a:off x="3997775" y="167460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345" name="Google Shape;345;p17"/>
          <p:cNvSpPr txBox="1"/>
          <p:nvPr/>
        </p:nvSpPr>
        <p:spPr>
          <a:xfrm>
            <a:off x="4040025" y="253635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346" name="Google Shape;346;p17"/>
          <p:cNvSpPr txBox="1"/>
          <p:nvPr/>
        </p:nvSpPr>
        <p:spPr>
          <a:xfrm>
            <a:off x="3691875" y="32327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347" name="Google Shape;347;p17"/>
          <p:cNvSpPr txBox="1"/>
          <p:nvPr/>
        </p:nvSpPr>
        <p:spPr>
          <a:xfrm>
            <a:off x="2816025" y="362795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48" name="Google Shape;348;p17"/>
          <p:cNvSpPr txBox="1"/>
          <p:nvPr/>
        </p:nvSpPr>
        <p:spPr>
          <a:xfrm>
            <a:off x="1827025" y="36685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349" name="Google Shape;349;p17"/>
          <p:cNvSpPr txBox="1"/>
          <p:nvPr/>
        </p:nvSpPr>
        <p:spPr>
          <a:xfrm>
            <a:off x="1070725" y="3232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350" name="Google Shape;350;p17"/>
          <p:cNvSpPr txBox="1"/>
          <p:nvPr/>
        </p:nvSpPr>
        <p:spPr>
          <a:xfrm>
            <a:off x="647125" y="2048450"/>
            <a:ext cx="1005600" cy="9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Demonstrating Scientific and Technological Attitudes</a:t>
            </a:r>
            <a:endParaRPr sz="700">
              <a:latin typeface="Playfair Display"/>
              <a:ea typeface="Playfair Display"/>
              <a:cs typeface="Playfair Display"/>
              <a:sym typeface="Playfair Display"/>
            </a:endParaRPr>
          </a:p>
        </p:txBody>
      </p:sp>
      <p:pic>
        <p:nvPicPr>
          <p:cNvPr id="351" name="Google Shape;351;p17"/>
          <p:cNvPicPr preferRelativeResize="0"/>
          <p:nvPr/>
        </p:nvPicPr>
        <p:blipFill>
          <a:blip r:embed="rId3">
            <a:alphaModFix/>
          </a:blip>
          <a:stretch>
            <a:fillRect/>
          </a:stretch>
        </p:blipFill>
        <p:spPr>
          <a:xfrm>
            <a:off x="5479638" y="920625"/>
            <a:ext cx="3435725" cy="2854650"/>
          </a:xfrm>
          <a:prstGeom prst="rect">
            <a:avLst/>
          </a:prstGeom>
          <a:noFill/>
          <a:ln>
            <a:noFill/>
          </a:ln>
        </p:spPr>
      </p:pic>
      <p:sp>
        <p:nvSpPr>
          <p:cNvPr id="352" name="Google Shape;352;p17"/>
          <p:cNvSpPr txBox="1"/>
          <p:nvPr/>
        </p:nvSpPr>
        <p:spPr>
          <a:xfrm>
            <a:off x="6208263" y="3802425"/>
            <a:ext cx="1978500" cy="1272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r>
              <a:rPr lang="en" sz="600" b="1">
                <a:solidFill>
                  <a:schemeClr val="dk2"/>
                </a:solidFill>
              </a:rPr>
              <a:t>Image: https://pixy.org/4592163/</a:t>
            </a:r>
            <a:endParaRPr sz="600" b="1">
              <a:solidFill>
                <a:schemeClr val="dk2"/>
              </a:solidFill>
            </a:endParaRPr>
          </a:p>
          <a:p>
            <a:pPr marL="0" lvl="0" indent="0" algn="l" rtl="0">
              <a:spcBef>
                <a:spcPts val="1200"/>
              </a:spcBef>
              <a:spcAft>
                <a:spcPts val="0"/>
              </a:spcAft>
              <a:buNone/>
            </a:pPr>
            <a:endParaRPr sz="1000">
              <a:solidFill>
                <a:schemeClr val="dk2"/>
              </a:solidFill>
              <a:latin typeface="Barlow Light"/>
              <a:ea typeface="Barlow Light"/>
              <a:cs typeface="Barlow Light"/>
              <a:sym typeface="Barlow Light"/>
            </a:endParaRPr>
          </a:p>
        </p:txBody>
      </p:sp>
      <p:sp>
        <p:nvSpPr>
          <p:cNvPr id="353" name="Google Shape;353;p17"/>
          <p:cNvSpPr/>
          <p:nvPr/>
        </p:nvSpPr>
        <p:spPr>
          <a:xfrm rot="3094757">
            <a:off x="3983136" y="1198818"/>
            <a:ext cx="348067" cy="283364"/>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rot="4994643">
            <a:off x="4361736" y="2142039"/>
            <a:ext cx="283066" cy="230522"/>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rot="7158489">
            <a:off x="4212151" y="3043555"/>
            <a:ext cx="283142" cy="23048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rot="8687645">
            <a:off x="3535628" y="3750737"/>
            <a:ext cx="283079" cy="23055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10354430">
            <a:off x="2553119" y="3961308"/>
            <a:ext cx="283175" cy="230521"/>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rot="-8588535">
            <a:off x="1580925" y="3629349"/>
            <a:ext cx="283080" cy="23058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rot="-6408231">
            <a:off x="1080418" y="2817956"/>
            <a:ext cx="283297" cy="230626"/>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rot="-4404315">
            <a:off x="1080277" y="1682640"/>
            <a:ext cx="283613" cy="23065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361" name="Google Shape;361;p17"/>
          <p:cNvSpPr txBox="1"/>
          <p:nvPr/>
        </p:nvSpPr>
        <p:spPr>
          <a:xfrm>
            <a:off x="2223975" y="43059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362" name="Google Shape;362;p17"/>
          <p:cNvSpPr/>
          <p:nvPr/>
        </p:nvSpPr>
        <p:spPr>
          <a:xfrm rot="1451706">
            <a:off x="3184885" y="672925"/>
            <a:ext cx="240091" cy="19537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rot="9715978">
            <a:off x="3092023" y="316763"/>
            <a:ext cx="650051" cy="1953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txBox="1"/>
          <p:nvPr/>
        </p:nvSpPr>
        <p:spPr>
          <a:xfrm>
            <a:off x="3734725" y="-14900"/>
            <a:ext cx="50805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layfair Display"/>
                <a:ea typeface="Playfair Display"/>
                <a:cs typeface="Playfair Display"/>
                <a:sym typeface="Playfair Display"/>
              </a:rPr>
              <a:t>These bubbles are placed on the following slides to indicate where you are in the Scientific Inquiry Cycle. Match the bubble to the steps in the graphic organizer on the next slide. </a:t>
            </a:r>
            <a:endParaRPr sz="120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txBox="1"/>
          <p:nvPr/>
        </p:nvSpPr>
        <p:spPr>
          <a:xfrm>
            <a:off x="307000" y="737200"/>
            <a:ext cx="2692200" cy="13500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370" name="Google Shape;370;p18"/>
          <p:cNvSpPr txBox="1">
            <a:spLocks noGrp="1"/>
          </p:cNvSpPr>
          <p:nvPr>
            <p:ph type="title"/>
          </p:nvPr>
        </p:nvSpPr>
        <p:spPr>
          <a:xfrm>
            <a:off x="-72475" y="-74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What takes longer to freeze, </a:t>
            </a:r>
            <a:r>
              <a:rPr lang="en" sz="1800" dirty="0" smtClean="0"/>
              <a:t>250 ml </a:t>
            </a:r>
            <a:r>
              <a:rPr lang="en" sz="1800" dirty="0"/>
              <a:t>of fresh water or 250 ml of salt water?</a:t>
            </a:r>
            <a:endParaRPr sz="1800" dirty="0"/>
          </a:p>
        </p:txBody>
      </p:sp>
      <p:sp>
        <p:nvSpPr>
          <p:cNvPr id="371" name="Google Shape;371;p18"/>
          <p:cNvSpPr/>
          <p:nvPr/>
        </p:nvSpPr>
        <p:spPr>
          <a:xfrm>
            <a:off x="311700" y="69355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was the initiating question, wondering, problem?</a:t>
            </a:r>
            <a:endParaRPr/>
          </a:p>
        </p:txBody>
      </p:sp>
      <p:sp>
        <p:nvSpPr>
          <p:cNvPr id="372" name="Google Shape;372;p18"/>
          <p:cNvSpPr/>
          <p:nvPr/>
        </p:nvSpPr>
        <p:spPr>
          <a:xfrm>
            <a:off x="311700" y="215710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did your research reveal? </a:t>
            </a:r>
            <a:endParaRPr sz="800">
              <a:solidFill>
                <a:schemeClr val="dk2"/>
              </a:solidFill>
              <a:latin typeface="Playfair Display"/>
              <a:ea typeface="Playfair Display"/>
              <a:cs typeface="Playfair Display"/>
              <a:sym typeface="Playfair Display"/>
            </a:endParaRPr>
          </a:p>
        </p:txBody>
      </p:sp>
      <p:sp>
        <p:nvSpPr>
          <p:cNvPr id="373" name="Google Shape;373;p18"/>
          <p:cNvSpPr/>
          <p:nvPr/>
        </p:nvSpPr>
        <p:spPr>
          <a:xfrm>
            <a:off x="328050" y="3620650"/>
            <a:ext cx="24246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How will you solve/answer this problem, wondering, question?</a:t>
            </a:r>
            <a:r>
              <a:rPr lang="en">
                <a:solidFill>
                  <a:schemeClr val="dk2"/>
                </a:solidFill>
                <a:latin typeface="Playfair Display"/>
                <a:ea typeface="Playfair Display"/>
                <a:cs typeface="Playfair Display"/>
                <a:sym typeface="Playfair Display"/>
              </a:rPr>
              <a:t> </a:t>
            </a:r>
            <a:endParaRPr>
              <a:solidFill>
                <a:schemeClr val="dk2"/>
              </a:solidFill>
              <a:latin typeface="Playfair Display"/>
              <a:ea typeface="Playfair Display"/>
              <a:cs typeface="Playfair Display"/>
              <a:sym typeface="Playfair Display"/>
            </a:endParaRPr>
          </a:p>
        </p:txBody>
      </p:sp>
      <p:sp>
        <p:nvSpPr>
          <p:cNvPr id="374" name="Google Shape;374;p18"/>
          <p:cNvSpPr/>
          <p:nvPr/>
        </p:nvSpPr>
        <p:spPr>
          <a:xfrm>
            <a:off x="-8102" y="1276500"/>
            <a:ext cx="344100" cy="3195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txBox="1"/>
          <p:nvPr/>
        </p:nvSpPr>
        <p:spPr>
          <a:xfrm>
            <a:off x="-111300" y="1296000"/>
            <a:ext cx="571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 Initiating</a:t>
            </a:r>
            <a:r>
              <a:rPr lang="en" sz="500">
                <a:latin typeface="Playfair Display"/>
                <a:ea typeface="Playfair Display"/>
                <a:cs typeface="Playfair Display"/>
                <a:sym typeface="Playfair Display"/>
              </a:rPr>
              <a:t> </a:t>
            </a:r>
            <a:endParaRPr sz="500">
              <a:latin typeface="Playfair Display"/>
              <a:ea typeface="Playfair Display"/>
              <a:cs typeface="Playfair Display"/>
              <a:sym typeface="Playfair Display"/>
            </a:endParaRPr>
          </a:p>
        </p:txBody>
      </p:sp>
      <p:sp>
        <p:nvSpPr>
          <p:cNvPr id="376" name="Google Shape;376;p18"/>
          <p:cNvSpPr/>
          <p:nvPr/>
        </p:nvSpPr>
        <p:spPr>
          <a:xfrm>
            <a:off x="-18602" y="2701300"/>
            <a:ext cx="344100" cy="3195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txBox="1"/>
          <p:nvPr/>
        </p:nvSpPr>
        <p:spPr>
          <a:xfrm>
            <a:off x="-111300" y="2729675"/>
            <a:ext cx="5016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Research </a:t>
            </a:r>
            <a:endParaRPr sz="500">
              <a:latin typeface="Playfair Display"/>
              <a:ea typeface="Playfair Display"/>
              <a:cs typeface="Playfair Display"/>
              <a:sym typeface="Playfair Display"/>
            </a:endParaRPr>
          </a:p>
        </p:txBody>
      </p:sp>
      <p:sp>
        <p:nvSpPr>
          <p:cNvPr id="378" name="Google Shape;378;p18"/>
          <p:cNvSpPr/>
          <p:nvPr/>
        </p:nvSpPr>
        <p:spPr>
          <a:xfrm>
            <a:off x="-29102" y="4257200"/>
            <a:ext cx="344100" cy="3195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txBox="1"/>
          <p:nvPr/>
        </p:nvSpPr>
        <p:spPr>
          <a:xfrm>
            <a:off x="-111300" y="4286375"/>
            <a:ext cx="571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Planning</a:t>
            </a:r>
            <a:endParaRPr sz="500">
              <a:latin typeface="Playfair Display"/>
              <a:ea typeface="Playfair Display"/>
              <a:cs typeface="Playfair Display"/>
              <a:sym typeface="Playfair Display"/>
            </a:endParaRPr>
          </a:p>
        </p:txBody>
      </p:sp>
      <p:sp>
        <p:nvSpPr>
          <p:cNvPr id="380" name="Google Shape;380;p18"/>
          <p:cNvSpPr/>
          <p:nvPr/>
        </p:nvSpPr>
        <p:spPr>
          <a:xfrm>
            <a:off x="3217100" y="665500"/>
            <a:ext cx="24060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is your plan for solving/answering the problem, wondering, question?</a:t>
            </a:r>
            <a:endParaRPr sz="800">
              <a:solidFill>
                <a:schemeClr val="dk2"/>
              </a:solidFill>
              <a:latin typeface="Playfair Display"/>
              <a:ea typeface="Playfair Display"/>
              <a:cs typeface="Playfair Display"/>
              <a:sym typeface="Playfair Display"/>
            </a:endParaRPr>
          </a:p>
        </p:txBody>
      </p:sp>
      <p:sp>
        <p:nvSpPr>
          <p:cNvPr id="381" name="Google Shape;381;p18"/>
          <p:cNvSpPr/>
          <p:nvPr/>
        </p:nvSpPr>
        <p:spPr>
          <a:xfrm>
            <a:off x="3217100" y="2129050"/>
            <a:ext cx="24060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Note what you have done, what you have noticed, and measured .</a:t>
            </a:r>
            <a:endParaRPr sz="800">
              <a:solidFill>
                <a:schemeClr val="dk2"/>
              </a:solidFill>
              <a:latin typeface="Playfair Display"/>
              <a:ea typeface="Playfair Display"/>
              <a:cs typeface="Playfair Display"/>
              <a:sym typeface="Playfair Display"/>
            </a:endParaRPr>
          </a:p>
        </p:txBody>
      </p:sp>
      <p:sp>
        <p:nvSpPr>
          <p:cNvPr id="382" name="Google Shape;382;p18"/>
          <p:cNvSpPr/>
          <p:nvPr/>
        </p:nvSpPr>
        <p:spPr>
          <a:xfrm>
            <a:off x="3217100" y="362065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does your notes about what you did, noticed, and measured tell you? </a:t>
            </a:r>
            <a:endParaRPr>
              <a:solidFill>
                <a:schemeClr val="dk2"/>
              </a:solidFill>
              <a:latin typeface="Playfair Display"/>
              <a:ea typeface="Playfair Display"/>
              <a:cs typeface="Playfair Display"/>
              <a:sym typeface="Playfair Display"/>
            </a:endParaRPr>
          </a:p>
        </p:txBody>
      </p:sp>
      <p:sp>
        <p:nvSpPr>
          <p:cNvPr id="383" name="Google Shape;383;p18"/>
          <p:cNvSpPr txBox="1"/>
          <p:nvPr/>
        </p:nvSpPr>
        <p:spPr>
          <a:xfrm>
            <a:off x="3246800" y="2191650"/>
            <a:ext cx="2743500" cy="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Playfair Display"/>
              <a:ea typeface="Playfair Display"/>
              <a:cs typeface="Playfair Display"/>
              <a:sym typeface="Playfair Display"/>
            </a:endParaRPr>
          </a:p>
        </p:txBody>
      </p:sp>
      <p:sp>
        <p:nvSpPr>
          <p:cNvPr id="384" name="Google Shape;384;p18"/>
          <p:cNvSpPr/>
          <p:nvPr/>
        </p:nvSpPr>
        <p:spPr>
          <a:xfrm>
            <a:off x="2870293" y="1181825"/>
            <a:ext cx="423000" cy="4404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txBox="1"/>
          <p:nvPr/>
        </p:nvSpPr>
        <p:spPr>
          <a:xfrm>
            <a:off x="2759600" y="1268338"/>
            <a:ext cx="644400" cy="16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
                <a:latin typeface="Playfair Display"/>
                <a:ea typeface="Playfair Display"/>
                <a:cs typeface="Playfair Display"/>
                <a:sym typeface="Playfair Display"/>
              </a:rPr>
              <a:t> </a:t>
            </a:r>
            <a:r>
              <a:rPr lang="en" sz="500">
                <a:solidFill>
                  <a:schemeClr val="dk2"/>
                </a:solidFill>
                <a:latin typeface="Playfair Display"/>
                <a:ea typeface="Playfair Display"/>
                <a:cs typeface="Playfair Display"/>
                <a:sym typeface="Playfair Display"/>
              </a:rPr>
              <a:t>Implementing  Plan</a:t>
            </a:r>
            <a:endParaRPr sz="400">
              <a:solidFill>
                <a:schemeClr val="dk2"/>
              </a:solidFill>
              <a:latin typeface="Playfair Display"/>
              <a:ea typeface="Playfair Display"/>
              <a:cs typeface="Playfair Display"/>
              <a:sym typeface="Playfair Display"/>
            </a:endParaRPr>
          </a:p>
          <a:p>
            <a:pPr marL="0" lvl="0" indent="0" algn="ctr" rtl="0">
              <a:spcBef>
                <a:spcPts val="0"/>
              </a:spcBef>
              <a:spcAft>
                <a:spcPts val="0"/>
              </a:spcAft>
              <a:buNone/>
            </a:pPr>
            <a:endParaRPr sz="300">
              <a:latin typeface="Playfair Display"/>
              <a:ea typeface="Playfair Display"/>
              <a:cs typeface="Playfair Display"/>
              <a:sym typeface="Playfair Display"/>
            </a:endParaRPr>
          </a:p>
        </p:txBody>
      </p:sp>
      <p:sp>
        <p:nvSpPr>
          <p:cNvPr id="386" name="Google Shape;386;p18"/>
          <p:cNvSpPr/>
          <p:nvPr/>
        </p:nvSpPr>
        <p:spPr>
          <a:xfrm>
            <a:off x="2870300" y="2657078"/>
            <a:ext cx="423000" cy="3927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txBox="1"/>
          <p:nvPr/>
        </p:nvSpPr>
        <p:spPr>
          <a:xfrm>
            <a:off x="2831000" y="2657088"/>
            <a:ext cx="5016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Observing, Measuring, Recording</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latin typeface="Playfair Display"/>
              <a:ea typeface="Playfair Display"/>
              <a:cs typeface="Playfair Display"/>
              <a:sym typeface="Playfair Display"/>
            </a:endParaRPr>
          </a:p>
        </p:txBody>
      </p:sp>
      <p:sp>
        <p:nvSpPr>
          <p:cNvPr id="388" name="Google Shape;388;p18"/>
          <p:cNvSpPr/>
          <p:nvPr/>
        </p:nvSpPr>
        <p:spPr>
          <a:xfrm>
            <a:off x="2870300" y="4217966"/>
            <a:ext cx="423000" cy="3927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txBox="1"/>
          <p:nvPr/>
        </p:nvSpPr>
        <p:spPr>
          <a:xfrm>
            <a:off x="2728100" y="4228738"/>
            <a:ext cx="736200" cy="3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Analyzing and Interpreting</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90" name="Google Shape;390;p18"/>
          <p:cNvSpPr/>
          <p:nvPr/>
        </p:nvSpPr>
        <p:spPr>
          <a:xfrm>
            <a:off x="6185200" y="64662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did you learn about this problem, wondering, question? </a:t>
            </a:r>
            <a:endParaRPr sz="800">
              <a:solidFill>
                <a:schemeClr val="dk2"/>
              </a:solidFill>
              <a:latin typeface="Playfair Display"/>
              <a:ea typeface="Playfair Display"/>
              <a:cs typeface="Playfair Display"/>
              <a:sym typeface="Playfair Display"/>
            </a:endParaRPr>
          </a:p>
        </p:txBody>
      </p:sp>
      <p:sp>
        <p:nvSpPr>
          <p:cNvPr id="391" name="Google Shape;391;p18"/>
          <p:cNvSpPr/>
          <p:nvPr/>
        </p:nvSpPr>
        <p:spPr>
          <a:xfrm>
            <a:off x="6185200" y="211017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Were your first impressions correct? What did you learn? How can you use what you learned?</a:t>
            </a:r>
            <a:endParaRPr sz="800">
              <a:solidFill>
                <a:schemeClr val="dk2"/>
              </a:solidFill>
              <a:latin typeface="Playfair Display"/>
              <a:ea typeface="Playfair Display"/>
              <a:cs typeface="Playfair Display"/>
              <a:sym typeface="Playfair Display"/>
            </a:endParaRPr>
          </a:p>
        </p:txBody>
      </p:sp>
      <p:sp>
        <p:nvSpPr>
          <p:cNvPr id="392" name="Google Shape;392;p18"/>
          <p:cNvSpPr/>
          <p:nvPr/>
        </p:nvSpPr>
        <p:spPr>
          <a:xfrm>
            <a:off x="6185200" y="357372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steps did you take to solve your problem, wondering, question? What worked? What didn't?</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Clr>
                <a:schemeClr val="dk2"/>
              </a:buClr>
              <a:buSzPts val="1100"/>
              <a:buFont typeface="Arial"/>
              <a:buNone/>
            </a:pPr>
            <a:endParaRPr sz="800">
              <a:solidFill>
                <a:schemeClr val="dk2"/>
              </a:solidFill>
              <a:latin typeface="Playfair Display"/>
              <a:ea typeface="Playfair Display"/>
              <a:cs typeface="Playfair Display"/>
              <a:sym typeface="Playfair Display"/>
            </a:endParaRPr>
          </a:p>
        </p:txBody>
      </p:sp>
      <p:sp>
        <p:nvSpPr>
          <p:cNvPr id="393" name="Google Shape;393;p18"/>
          <p:cNvSpPr/>
          <p:nvPr/>
        </p:nvSpPr>
        <p:spPr>
          <a:xfrm>
            <a:off x="5841843" y="1148313"/>
            <a:ext cx="423000" cy="440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txBox="1"/>
          <p:nvPr/>
        </p:nvSpPr>
        <p:spPr>
          <a:xfrm>
            <a:off x="5767600" y="1173538"/>
            <a:ext cx="571500" cy="16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Concluding and Applying</a:t>
            </a:r>
            <a:endParaRPr sz="500">
              <a:latin typeface="Playfair Display"/>
              <a:ea typeface="Playfair Display"/>
              <a:cs typeface="Playfair Display"/>
              <a:sym typeface="Playfair Display"/>
            </a:endParaRPr>
          </a:p>
        </p:txBody>
      </p:sp>
      <p:sp>
        <p:nvSpPr>
          <p:cNvPr id="395" name="Google Shape;395;p18"/>
          <p:cNvSpPr txBox="1"/>
          <p:nvPr/>
        </p:nvSpPr>
        <p:spPr>
          <a:xfrm>
            <a:off x="5602900" y="4174463"/>
            <a:ext cx="736200" cy="3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Demonstrating Scientific and Technological Attitudes</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96" name="Google Shape;396;p18"/>
          <p:cNvSpPr/>
          <p:nvPr/>
        </p:nvSpPr>
        <p:spPr>
          <a:xfrm>
            <a:off x="5841850" y="2635653"/>
            <a:ext cx="423000" cy="3927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txBox="1"/>
          <p:nvPr/>
        </p:nvSpPr>
        <p:spPr>
          <a:xfrm>
            <a:off x="5791700" y="2708563"/>
            <a:ext cx="5016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Reflecting </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98" name="Google Shape;398;p18"/>
          <p:cNvSpPr/>
          <p:nvPr/>
        </p:nvSpPr>
        <p:spPr>
          <a:xfrm>
            <a:off x="5731050" y="4138026"/>
            <a:ext cx="501600" cy="465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txBox="1"/>
          <p:nvPr/>
        </p:nvSpPr>
        <p:spPr>
          <a:xfrm>
            <a:off x="2532300" y="4974075"/>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400" name="Google Shape;400;p18"/>
          <p:cNvSpPr txBox="1"/>
          <p:nvPr/>
        </p:nvSpPr>
        <p:spPr>
          <a:xfrm>
            <a:off x="26000" y="334213"/>
            <a:ext cx="8666400" cy="2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Using the Scientific inquiry loop and the graphic organizer below answer the question, fill out as you go :</a:t>
            </a:r>
            <a:endParaRPr>
              <a:latin typeface="Playfair Display"/>
              <a:ea typeface="Playfair Display"/>
              <a:cs typeface="Playfair Display"/>
              <a:sym typeface="Playfair Display"/>
            </a:endParaRPr>
          </a:p>
        </p:txBody>
      </p:sp>
      <p:sp>
        <p:nvSpPr>
          <p:cNvPr id="401" name="Google Shape;401;p18"/>
          <p:cNvSpPr txBox="1"/>
          <p:nvPr/>
        </p:nvSpPr>
        <p:spPr>
          <a:xfrm>
            <a:off x="8120100" y="4928750"/>
            <a:ext cx="1023900" cy="1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Teacher resource</a:t>
            </a:r>
            <a:endParaRPr sz="800">
              <a:latin typeface="Playfair Display"/>
              <a:ea typeface="Playfair Display"/>
              <a:cs typeface="Playfair Display"/>
              <a:sym typeface="Playfair Display"/>
            </a:endParaRPr>
          </a:p>
        </p:txBody>
      </p:sp>
      <p:sp>
        <p:nvSpPr>
          <p:cNvPr id="402" name="Google Shape;402;p18"/>
          <p:cNvSpPr txBox="1"/>
          <p:nvPr/>
        </p:nvSpPr>
        <p:spPr>
          <a:xfrm>
            <a:off x="378850" y="1099413"/>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3" name="Google Shape;403;p18"/>
          <p:cNvSpPr txBox="1"/>
          <p:nvPr/>
        </p:nvSpPr>
        <p:spPr>
          <a:xfrm>
            <a:off x="371400" y="2559575"/>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4" name="Google Shape;404;p18"/>
          <p:cNvSpPr txBox="1"/>
          <p:nvPr/>
        </p:nvSpPr>
        <p:spPr>
          <a:xfrm>
            <a:off x="352600" y="4115175"/>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5" name="Google Shape;405;p18"/>
          <p:cNvSpPr txBox="1"/>
          <p:nvPr/>
        </p:nvSpPr>
        <p:spPr>
          <a:xfrm>
            <a:off x="3239625" y="1181813"/>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6" name="Google Shape;406;p18"/>
          <p:cNvSpPr txBox="1"/>
          <p:nvPr/>
        </p:nvSpPr>
        <p:spPr>
          <a:xfrm>
            <a:off x="3232175" y="2641975"/>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7" name="Google Shape;407;p18"/>
          <p:cNvSpPr txBox="1"/>
          <p:nvPr/>
        </p:nvSpPr>
        <p:spPr>
          <a:xfrm>
            <a:off x="3213375" y="4197575"/>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8" name="Google Shape;408;p18"/>
          <p:cNvSpPr txBox="1"/>
          <p:nvPr/>
        </p:nvSpPr>
        <p:spPr>
          <a:xfrm>
            <a:off x="6430825" y="1051688"/>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09" name="Google Shape;409;p18"/>
          <p:cNvSpPr txBox="1"/>
          <p:nvPr/>
        </p:nvSpPr>
        <p:spPr>
          <a:xfrm>
            <a:off x="6423375" y="2511850"/>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10" name="Google Shape;410;p18"/>
          <p:cNvSpPr txBox="1"/>
          <p:nvPr/>
        </p:nvSpPr>
        <p:spPr>
          <a:xfrm>
            <a:off x="6404575" y="4067450"/>
            <a:ext cx="23379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please watch all videos</a:t>
            </a:r>
            <a:endParaRPr/>
          </a:p>
        </p:txBody>
      </p:sp>
      <p:sp>
        <p:nvSpPr>
          <p:cNvPr id="416" name="Google Shape;416;p19"/>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txBox="1"/>
          <p:nvPr/>
        </p:nvSpPr>
        <p:spPr>
          <a:xfrm>
            <a:off x="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pic>
        <p:nvPicPr>
          <p:cNvPr id="418" name="Google Shape;418;p19" descr="We have a lot of water on Earth, but we also can't actually drink much of it... or use it for farming. That's because most of the water on Earth is saltwater. We humans, like a lot of living things, need freshwater to survive. In this episode of Crash Course Kids, Sabrina talks about the difference between freshwater and saltwater and why freshwater is so important. &#10;&#10;This first series is based on 5th grade science. We're super excited and hope you enjoy Crash Course Kids!&#10;&#10;///Standards Used in This Video///&#10;5-ESS2-2. Describe and graph the amounts and percentages of water and fresh water in various reservoirs to provide evidence about the distribution of water on Earth. [Assessment Boundary: Assessment is limited to oceans, lakes, rivers, glaciers, ground water, and polar ice caps, and does not include the atmosphere.]&#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Kay Boatn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The Basics of Freshwater: Crash Course Kids 14.1">
            <a:hlinkClick r:id="rId3"/>
          </p:cNvPr>
          <p:cNvPicPr preferRelativeResize="0"/>
          <p:nvPr/>
        </p:nvPicPr>
        <p:blipFill>
          <a:blip r:embed="rId4">
            <a:alphaModFix/>
          </a:blip>
          <a:stretch>
            <a:fillRect/>
          </a:stretch>
        </p:blipFill>
        <p:spPr>
          <a:xfrm>
            <a:off x="1194850" y="1180650"/>
            <a:ext cx="2812268" cy="2065425"/>
          </a:xfrm>
          <a:prstGeom prst="rect">
            <a:avLst/>
          </a:prstGeom>
          <a:noFill/>
          <a:ln>
            <a:noFill/>
          </a:ln>
        </p:spPr>
      </p:pic>
      <p:pic>
        <p:nvPicPr>
          <p:cNvPr id="419" name="Google Shape;419;p19" descr="What happens to a single ecosystem when the amount of freshwater available in it changes? Not really much good. In this episode of Crash Course Kids, Sabrina talks about ecosystems and how one small change can lead to a cascade effect in the entire ecosystem. &#10;&#10;///Standards Used in This Video///&#10;5-ESS2-2. Describe and graph the amounts and percentages of water and fresh water in various reservoirs to provide evidence about the distribution of water on Earth. [Assessment Boundary: Assessment is limited to oceans, lakes, rivers, glaciers, ground water, and polar ice caps, and does not include the atmosphere.]&#10;&#10;Want to find Crash Course elsewhere on the internet?&#10;Crash Course Main Channel: https://www.youtube.com/crashcourse&#10;Facebook - https://www.facebook.com/YouTubeCrashCourse&#10;Twitter - http://www.twitter.com/thecrashcourse&#10;Tumblr - http://thecrashcourse.tumblr.com&#10;&#10;Credits...&#10;Producer &amp; Editor: Nicholas Jenkins&#10;Cinematographer &amp; Director: Michael Aranda&#10;Host: Sabrina Cruz&#10;Script Supervisor: Mickie Halpern&#10;Writer: Kay Boatner&#10;Executive Producers: John &amp; Hank Green&#10;Consultant: Shelby Alinsky&#10;Script Editor: Blake de Pastino&#10;&#10;Thought Cafe Team:&#10;Stephanie Bailis&#10;Cody Brown&#10;Suzanna Brusikiewicz&#10;Jonathan Corbiere&#10;Nick Counter&#10;Kelsey Heinrichs&#10;Jack Kenedy&#10;Corey MacDonald&#10;Tyler Sammy&#10;Nikkie Stinchcombe &#10;James Tuer&#10;Adam Winnik" title="H2O-NO! - Fresh Water Problems: Crash Course Kids #33.1">
            <a:hlinkClick r:id="rId5"/>
          </p:cNvPr>
          <p:cNvPicPr preferRelativeResize="0"/>
          <p:nvPr/>
        </p:nvPicPr>
        <p:blipFill>
          <a:blip r:embed="rId6">
            <a:alphaModFix/>
          </a:blip>
          <a:stretch>
            <a:fillRect/>
          </a:stretch>
        </p:blipFill>
        <p:spPr>
          <a:xfrm>
            <a:off x="4205775" y="1180650"/>
            <a:ext cx="3015350" cy="2065430"/>
          </a:xfrm>
          <a:prstGeom prst="rect">
            <a:avLst/>
          </a:prstGeom>
          <a:noFill/>
          <a:ln>
            <a:noFill/>
          </a:ln>
        </p:spPr>
      </p:pic>
      <p:sp>
        <p:nvSpPr>
          <p:cNvPr id="420" name="Google Shape;420;p19"/>
          <p:cNvSpPr txBox="1"/>
          <p:nvPr/>
        </p:nvSpPr>
        <p:spPr>
          <a:xfrm>
            <a:off x="4205775" y="3352994"/>
            <a:ext cx="28122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dirty="0">
                <a:solidFill>
                  <a:schemeClr val="hlink"/>
                </a:solidFill>
                <a:highlight>
                  <a:srgbClr val="FFFFFF"/>
                </a:highlight>
                <a:latin typeface="Roboto"/>
                <a:ea typeface="Roboto"/>
                <a:cs typeface="Roboto"/>
                <a:sym typeface="Roboto"/>
                <a:hlinkClick r:id="rId7"/>
              </a:rPr>
              <a:t>youtu.be/jNOc7mHr5gI</a:t>
            </a:r>
            <a:endParaRPr dirty="0">
              <a:latin typeface="Nunito"/>
              <a:ea typeface="Nunito"/>
              <a:cs typeface="Nunito"/>
              <a:sym typeface="Nunito"/>
            </a:endParaRPr>
          </a:p>
        </p:txBody>
      </p:sp>
      <p:sp>
        <p:nvSpPr>
          <p:cNvPr id="421" name="Google Shape;421;p19"/>
          <p:cNvSpPr txBox="1"/>
          <p:nvPr/>
        </p:nvSpPr>
        <p:spPr>
          <a:xfrm>
            <a:off x="1194675" y="3352994"/>
            <a:ext cx="30111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dirty="0">
                <a:solidFill>
                  <a:schemeClr val="hlink"/>
                </a:solidFill>
                <a:highlight>
                  <a:srgbClr val="FFFFFF"/>
                </a:highlight>
                <a:latin typeface="Roboto"/>
                <a:ea typeface="Roboto"/>
                <a:cs typeface="Roboto"/>
                <a:sym typeface="Roboto"/>
                <a:hlinkClick r:id="rId8"/>
              </a:rPr>
              <a:t>youtu.be/oaQCiwzjnCM</a:t>
            </a:r>
            <a:endParaRPr dirty="0">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0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please watch all videos</a:t>
            </a:r>
            <a:endParaRPr/>
          </a:p>
        </p:txBody>
      </p:sp>
      <p:sp>
        <p:nvSpPr>
          <p:cNvPr id="427" name="Google Shape;427;p20"/>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txBox="1"/>
          <p:nvPr/>
        </p:nvSpPr>
        <p:spPr>
          <a:xfrm>
            <a:off x="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pic>
        <p:nvPicPr>
          <p:cNvPr id="429" name="Google Shape;429;p20" descr="View full lesson: http://ed.ted.com/lessons/why-does-ice-float-in-water-george-zaidan-and-charles-morton&#10;&#10;Water is a special substance for several reasons, and you may have noticed an important one right in your cold drink: ice. Solid ice floats in liquid water, which isn't true for most substances. But why? George Zaidan and Charles Morton explain the science behind how how hydrogen bonds keep the ice in your glass (and the polar ice caps) afloat.&#10;&#10;Lesson by George Zaidan and Charles Morton, animation by Powerhouse Animation Studios Inc." title="Why does ice float in water? - George Zaidan and Charles Morton">
            <a:hlinkClick r:id="rId3"/>
          </p:cNvPr>
          <p:cNvPicPr preferRelativeResize="0"/>
          <p:nvPr/>
        </p:nvPicPr>
        <p:blipFill>
          <a:blip r:embed="rId4">
            <a:alphaModFix/>
          </a:blip>
          <a:stretch>
            <a:fillRect/>
          </a:stretch>
        </p:blipFill>
        <p:spPr>
          <a:xfrm>
            <a:off x="1099925" y="1517325"/>
            <a:ext cx="3150500" cy="2108850"/>
          </a:xfrm>
          <a:prstGeom prst="rect">
            <a:avLst/>
          </a:prstGeom>
          <a:noFill/>
          <a:ln>
            <a:noFill/>
          </a:ln>
        </p:spPr>
      </p:pic>
      <p:pic>
        <p:nvPicPr>
          <p:cNvPr id="430" name="Google Shape;430;p20" descr="#iitutor #Biology #Water&#10;https://www.iitutor.com&#10;A solvent is any substance which dissolves another substance. The substance being dissolved is called a solute. Both mixed together, a solute and a solvent makes a solution. For example, a teaspoon of sugar (solute), dissolved in 200 mls of water (solvent) makes a solution. Water and alcohol (ethanol) are commonly used solvents, particularly for use in products that are applied to the skin of or ingested by people. E.g. of water on skin – moisturiser (feels ‘wet’) E.g. of alcohol on skin – hand sanitizer (dries fast on skin). Water Polarity. Water is a polar molecule (shown by positive and negative structures). Polar molecules are charged with a positive at one end and negative at the other, similar to magnets. &#10;Polar molecules are more happy to mix with other substances. In everyday life we use water as a solvent for: Making tea or coffee,  Showering and using soap, Watering gardens and it is a medium for nutrients to be absorbed into the plants, To cook with, and it is the base of most soups. To clean the house with – adding cleaning products. Water is the Universal Solvent. Water is essential for life. It makes up between 70% and 90% of living organisms. Without water, we would not survive. Water is recognised as the universal solvent in which most substances dissolve and is the transport medium for distributing them. Water is an extremely important solvent as it dissolves necessary substances such as sugar and gases that are needed, especially in the human body- but also water does not react with any of the substances! Water is able to transport gases like carbon dioxide and oxygen, wastes such as urea, nutrients in limited amounts such as salt and vitamins and sugar in the form of glucose to other parts of the body for example muscles, organs or excretion. Blood plasma is made up of 90% water. Water is essential for all the cells reactions. Many of these reactions only occur when the two reacting substances are dissolved (in water). For example seeds will not germinate without a certain amount of water in the seed. Also, within the cell, water is still necessary for transport and moves substances around the cell. In plant cells, water is necessary in making the cell turgid (stiff). If plants are not watered, they will become flaccid (wilted). Water Balance is Crucial. Living organisms try to ensure that the water balance is maintained in their cells and the concentration of solutes is held constant so that the cells can function properly. Too much water in animal cells and they explode! Too little water, and cells shrink and die. Transport in multicellular animals is necessary to move nutrients and wastes around the body. This occurs in a watery medium, usually blood or lymph. Water is the universal solvent to dissolve many substances.&#10;These dissolved substances can be involved in chemical reactions within cells and can be transported within organisms. Cells may be damaged if there is too much or not enough water." title="√ The Importance of Water as a Universal Solvent | Biology">
            <a:hlinkClick r:id="rId5"/>
          </p:cNvPr>
          <p:cNvPicPr preferRelativeResize="0"/>
          <p:nvPr/>
        </p:nvPicPr>
        <p:blipFill>
          <a:blip r:embed="rId6">
            <a:alphaModFix/>
          </a:blip>
          <a:stretch>
            <a:fillRect/>
          </a:stretch>
        </p:blipFill>
        <p:spPr>
          <a:xfrm>
            <a:off x="4629150" y="1517325"/>
            <a:ext cx="3150500" cy="2108850"/>
          </a:xfrm>
          <a:prstGeom prst="rect">
            <a:avLst/>
          </a:prstGeom>
          <a:noFill/>
          <a:ln>
            <a:noFill/>
          </a:ln>
        </p:spPr>
      </p:pic>
      <p:sp>
        <p:nvSpPr>
          <p:cNvPr id="431" name="Google Shape;431;p20"/>
          <p:cNvSpPr txBox="1"/>
          <p:nvPr/>
        </p:nvSpPr>
        <p:spPr>
          <a:xfrm>
            <a:off x="1092150" y="3703825"/>
            <a:ext cx="31506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dirty="0" smtClean="0">
                <a:solidFill>
                  <a:schemeClr val="hlink"/>
                </a:solidFill>
                <a:highlight>
                  <a:srgbClr val="FFFFFF"/>
                </a:highlight>
                <a:latin typeface="Roboto"/>
                <a:ea typeface="Roboto"/>
                <a:cs typeface="Roboto"/>
                <a:sym typeface="Roboto"/>
                <a:hlinkClick r:id="rId7"/>
              </a:rPr>
              <a:t>youtu.be/UukRgqzk-KE</a:t>
            </a:r>
            <a:endParaRPr dirty="0">
              <a:latin typeface="Nunito"/>
              <a:ea typeface="Nunito"/>
              <a:cs typeface="Nunito"/>
              <a:sym typeface="Nunito"/>
            </a:endParaRPr>
          </a:p>
        </p:txBody>
      </p:sp>
      <p:sp>
        <p:nvSpPr>
          <p:cNvPr id="432" name="Google Shape;432;p20"/>
          <p:cNvSpPr txBox="1"/>
          <p:nvPr/>
        </p:nvSpPr>
        <p:spPr>
          <a:xfrm>
            <a:off x="4637200" y="3640525"/>
            <a:ext cx="31506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dirty="0">
                <a:solidFill>
                  <a:schemeClr val="hlink"/>
                </a:solidFill>
                <a:highlight>
                  <a:srgbClr val="FFFFFF"/>
                </a:highlight>
                <a:latin typeface="Roboto"/>
                <a:ea typeface="Roboto"/>
                <a:cs typeface="Roboto"/>
                <a:sym typeface="Roboto"/>
                <a:hlinkClick r:id="rId8"/>
              </a:rPr>
              <a:t>youtu.be/E-M8JcYr2d4</a:t>
            </a:r>
            <a:endParaRPr dirty="0">
              <a:latin typeface="Nunito"/>
              <a:ea typeface="Nunito"/>
              <a:cs typeface="Nunito"/>
              <a:sym typeface="Nunito"/>
            </a:endParaRPr>
          </a:p>
        </p:txBody>
      </p:sp>
      <p:sp>
        <p:nvSpPr>
          <p:cNvPr id="2" name="TextBox 1"/>
          <p:cNvSpPr txBox="1"/>
          <p:nvPr/>
        </p:nvSpPr>
        <p:spPr>
          <a:xfrm>
            <a:off x="1099925" y="4635223"/>
            <a:ext cx="3279455" cy="276999"/>
          </a:xfrm>
          <a:prstGeom prst="rect">
            <a:avLst/>
          </a:prstGeom>
          <a:noFill/>
        </p:spPr>
        <p:txBody>
          <a:bodyPr wrap="square" rtlCol="0">
            <a:spAutoFit/>
          </a:bodyPr>
          <a:lstStyle/>
          <a:p>
            <a:r>
              <a:rPr lang="en-CA" sz="600" dirty="0" smtClean="0"/>
              <a:t>Image: Screenshot from video </a:t>
            </a:r>
          </a:p>
          <a:p>
            <a:r>
              <a:rPr lang="en-CA" sz="600" dirty="0" smtClean="0"/>
              <a:t>https</a:t>
            </a:r>
            <a:r>
              <a:rPr lang="en-CA" sz="600" dirty="0"/>
              <a:t>://www.youtube.com/watch?v=UukRgqzk-KE&amp;feature=youtu.be</a:t>
            </a:r>
          </a:p>
        </p:txBody>
      </p:sp>
      <p:sp>
        <p:nvSpPr>
          <p:cNvPr id="10" name="TextBox 9"/>
          <p:cNvSpPr txBox="1"/>
          <p:nvPr/>
        </p:nvSpPr>
        <p:spPr>
          <a:xfrm>
            <a:off x="4629150" y="4635223"/>
            <a:ext cx="3279455" cy="276999"/>
          </a:xfrm>
          <a:prstGeom prst="rect">
            <a:avLst/>
          </a:prstGeom>
          <a:noFill/>
        </p:spPr>
        <p:txBody>
          <a:bodyPr wrap="square" rtlCol="0">
            <a:spAutoFit/>
          </a:bodyPr>
          <a:lstStyle/>
          <a:p>
            <a:r>
              <a:rPr lang="en-CA" sz="600" dirty="0" smtClean="0"/>
              <a:t>Image: Screenshot from video </a:t>
            </a:r>
          </a:p>
          <a:p>
            <a:r>
              <a:rPr lang="en-CA" sz="600" dirty="0"/>
              <a:t>https://www.youtube.com/c/iitutorcom/videos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please watch all videos</a:t>
            </a:r>
            <a:endParaRPr/>
          </a:p>
        </p:txBody>
      </p:sp>
      <p:sp>
        <p:nvSpPr>
          <p:cNvPr id="438" name="Google Shape;438;p21"/>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txBox="1"/>
          <p:nvPr/>
        </p:nvSpPr>
        <p:spPr>
          <a:xfrm>
            <a:off x="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pic>
        <p:nvPicPr>
          <p:cNvPr id="440" name="Google Shape;440;p21" descr="Hank teaches us why water is one of the most fascinating and important substances in the universe.&#10;&#10;Follow SciShow on Twitter: http://www.twitter.com/scishow&#10;Like SciShow on Facebook: http://www.facebook.com/scishow&#10;&#10;Review:&#10;Re-watch = 00:00&#10;Introduction = 00:42&#10;Molecular structure &amp; hydrogen bonds = 01:38&#10;Cohesion &amp; surface tension = 02:46&#10;Adhesion = 03:31&#10;Hydrophilic substances = 04:42&#10;Hydrophobic substances = 05:14&#10;Henry Cavendish = 05:49&#10;Ice Density = 07:45&#10;Heat Capacity = 09:10&#10;&#10;Crash Course Biology is now available on DVD! http://dftba.com/product/1av/CrashCourse-Biology-The-Complete-Series-DVD-Set&#10;&#10;Citations:&#10;http://www.extension.umn.edu/distribution/youthdevelopment/components/0328-02.html&#10;http://www.uni.edu/~iowawet/H2OProperties.html&#10;http://www.hometrainingtools.com/properties-water-science-teaching-tip/a/1274/&#10;http://science.howstuffworks.com/environmental/earth/geophysics/h2o7.htm&#10;http://www.robinsonlibrary.com/science/chemistry/biography/cavendish.htm&#10;http://chemistry.mtu.edu/~pcharles/SCIHISTORY/HenryCavendish.html&#10;http://www.nndb.com/people/030/000083778/&#10;http://www.notablebiographies.com/Ca-Ch/Cavendish-Henry.html&#10;&#10;TAGS: water, hydrogen, oxygen, molecule, covalent bond, cohesion, adhesion, polarity, hydrogen bond, surface tension, capillary action, hydrophilic, hydrophobic, ionic bond, ion, universal solvent, henry cavendish, chemistry, specific gravity, density, heat capacity, evaporation, biology, crashcourse, crash course, hank green Support CrashCourse on Patreon: https://www.patreon.com/crashcourse" title="Water - Liquid Awesome: Crash Course Biology #2">
            <a:hlinkClick r:id="rId3"/>
          </p:cNvPr>
          <p:cNvPicPr preferRelativeResize="0"/>
          <p:nvPr/>
        </p:nvPicPr>
        <p:blipFill>
          <a:blip r:embed="rId4">
            <a:alphaModFix/>
          </a:blip>
          <a:stretch>
            <a:fillRect/>
          </a:stretch>
        </p:blipFill>
        <p:spPr>
          <a:xfrm>
            <a:off x="1381425" y="1343125"/>
            <a:ext cx="2812625" cy="2109475"/>
          </a:xfrm>
          <a:prstGeom prst="rect">
            <a:avLst/>
          </a:prstGeom>
          <a:noFill/>
          <a:ln>
            <a:noFill/>
          </a:ln>
        </p:spPr>
      </p:pic>
      <p:sp>
        <p:nvSpPr>
          <p:cNvPr id="441" name="Google Shape;441;p21"/>
          <p:cNvSpPr txBox="1"/>
          <p:nvPr/>
        </p:nvSpPr>
        <p:spPr>
          <a:xfrm>
            <a:off x="5403000" y="1343125"/>
            <a:ext cx="3499200" cy="10281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 sz="1700" b="1" u="sng" dirty="0">
                <a:solidFill>
                  <a:schemeClr val="hlink"/>
                </a:solidFill>
                <a:highlight>
                  <a:srgbClr val="FFFFFF"/>
                </a:highlight>
                <a:hlinkClick r:id="rId5"/>
              </a:rPr>
              <a:t>Chemical and Physical Properties of Ocean Water</a:t>
            </a:r>
            <a:endParaRPr sz="1700" b="1" dirty="0">
              <a:solidFill>
                <a:srgbClr val="303335"/>
              </a:solidFill>
              <a:highlight>
                <a:srgbClr val="FFFFFF"/>
              </a:highlight>
            </a:endParaRPr>
          </a:p>
          <a:p>
            <a:pPr marL="0" lvl="0" indent="0" algn="l" rtl="0">
              <a:spcBef>
                <a:spcPts val="0"/>
              </a:spcBef>
              <a:spcAft>
                <a:spcPts val="0"/>
              </a:spcAft>
              <a:buNone/>
            </a:pPr>
            <a:endParaRPr dirty="0">
              <a:latin typeface="Nunito"/>
              <a:ea typeface="Nunito"/>
              <a:cs typeface="Nunito"/>
              <a:sym typeface="Nunito"/>
            </a:endParaRPr>
          </a:p>
        </p:txBody>
      </p:sp>
      <p:sp>
        <p:nvSpPr>
          <p:cNvPr id="442" name="Google Shape;442;p21"/>
          <p:cNvSpPr txBox="1"/>
          <p:nvPr/>
        </p:nvSpPr>
        <p:spPr>
          <a:xfrm>
            <a:off x="1369100" y="3585150"/>
            <a:ext cx="28125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dirty="0">
                <a:solidFill>
                  <a:schemeClr val="hlink"/>
                </a:solidFill>
                <a:highlight>
                  <a:srgbClr val="FFFFFF"/>
                </a:highlight>
                <a:latin typeface="Roboto"/>
                <a:ea typeface="Roboto"/>
                <a:cs typeface="Roboto"/>
                <a:sym typeface="Roboto"/>
                <a:hlinkClick r:id="rId6"/>
              </a:rPr>
              <a:t>youtu.be/HVT3Y3_gHGg</a:t>
            </a:r>
            <a:endParaRPr dirty="0">
              <a:latin typeface="Nunito"/>
              <a:ea typeface="Nunito"/>
              <a:cs typeface="Nunito"/>
              <a:sym typeface="Nunito"/>
            </a:endParaRPr>
          </a:p>
        </p:txBody>
      </p:sp>
      <p:sp>
        <p:nvSpPr>
          <p:cNvPr id="443" name="Google Shape;443;p21"/>
          <p:cNvSpPr txBox="1"/>
          <p:nvPr/>
        </p:nvSpPr>
        <p:spPr>
          <a:xfrm>
            <a:off x="5483900" y="2168700"/>
            <a:ext cx="27459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a:solidFill>
                  <a:schemeClr val="hlink"/>
                </a:solidFill>
                <a:highlight>
                  <a:srgbClr val="FFFFFF"/>
                </a:highlight>
                <a:latin typeface="Roboto"/>
                <a:ea typeface="Roboto"/>
                <a:cs typeface="Roboto"/>
                <a:sym typeface="Roboto"/>
                <a:hlinkClick r:id="rId5"/>
              </a:rPr>
              <a:t>sophia.org/tutorials/concept-5-wha…</a:t>
            </a:r>
            <a:endParaRPr>
              <a:latin typeface="Nunito"/>
              <a:ea typeface="Nunito"/>
              <a:cs typeface="Nunito"/>
              <a:sym typeface="Nunito"/>
            </a:endParaRPr>
          </a:p>
        </p:txBody>
      </p:sp>
      <p:sp>
        <p:nvSpPr>
          <p:cNvPr id="9" name="TextBox 8"/>
          <p:cNvSpPr txBox="1"/>
          <p:nvPr/>
        </p:nvSpPr>
        <p:spPr>
          <a:xfrm>
            <a:off x="1369100" y="4349626"/>
            <a:ext cx="3279455" cy="276999"/>
          </a:xfrm>
          <a:prstGeom prst="rect">
            <a:avLst/>
          </a:prstGeom>
          <a:noFill/>
        </p:spPr>
        <p:txBody>
          <a:bodyPr wrap="square" rtlCol="0">
            <a:spAutoFit/>
          </a:bodyPr>
          <a:lstStyle/>
          <a:p>
            <a:r>
              <a:rPr lang="en-CA" sz="600" dirty="0" smtClean="0"/>
              <a:t>Image: Screenshot from video </a:t>
            </a:r>
          </a:p>
          <a:p>
            <a:r>
              <a:rPr lang="en-CA" sz="600" dirty="0"/>
              <a:t>https://www.youtube.com/watch?v=HVT3Y3_gHGg&amp;feature=youtu.be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1820</Words>
  <Application>Microsoft Office PowerPoint</Application>
  <PresentationFormat>On-screen Show (16:9)</PresentationFormat>
  <Paragraphs>260</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Nunito</vt:lpstr>
      <vt:lpstr>Maven Pro</vt:lpstr>
      <vt:lpstr>Arial</vt:lpstr>
      <vt:lpstr>Calibri</vt:lpstr>
      <vt:lpstr>Roboto</vt:lpstr>
      <vt:lpstr>Acumin Pro Light</vt:lpstr>
      <vt:lpstr>Times New Roman</vt:lpstr>
      <vt:lpstr>Playfair Display</vt:lpstr>
      <vt:lpstr>Barlow Light</vt:lpstr>
      <vt:lpstr>Be Vietnam</vt:lpstr>
      <vt:lpstr>Momentum</vt:lpstr>
      <vt:lpstr>Water Systems:Heat Capacity and Solutes</vt:lpstr>
      <vt:lpstr>Objectives:</vt:lpstr>
      <vt:lpstr>KWL on Fresh vs Salt Water Heat capacity </vt:lpstr>
      <vt:lpstr>I think              water has a lower freezing point...</vt:lpstr>
      <vt:lpstr>Scientific Inquiry </vt:lpstr>
      <vt:lpstr>What takes longer to freeze, 250 ml of fresh water or 250 ml of salt water?</vt:lpstr>
      <vt:lpstr>Research: please watch all videos</vt:lpstr>
      <vt:lpstr>Research: please watch all videos</vt:lpstr>
      <vt:lpstr>Research: please watch all videos</vt:lpstr>
      <vt:lpstr>Experiment one:</vt:lpstr>
      <vt:lpstr>Observations:Take notes and take a photo or draw a picture of the changes occuring in each container.</vt:lpstr>
      <vt:lpstr>Experiment two:</vt:lpstr>
      <vt:lpstr>Observations:Take notes and take a photo or draw a picture of the changes occuring in each container.</vt:lpstr>
      <vt:lpstr>Experiment three:</vt:lpstr>
      <vt:lpstr>Observations:Take notes and take a photo or draw a picture of the changes occuring in each container.</vt:lpstr>
      <vt:lpstr>Compare all the results from your experiments: What type of water froze first?  Why do you think this happens?</vt:lpstr>
      <vt:lpstr>Get into collaborative groups and share your results. </vt:lpstr>
      <vt:lpstr>Now I know              water has a lower freezing point...</vt:lpstr>
      <vt:lpstr>Please now return to the KWL on slide 3 and fill in the “What I learned” section.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Systems:Heat Capacity and Solutes</dc:title>
  <dc:creator>Potter, Allison (EDU)</dc:creator>
  <cp:lastModifiedBy>Harrison, Lynn (MET)</cp:lastModifiedBy>
  <cp:revision>7</cp:revision>
  <dcterms:modified xsi:type="dcterms:W3CDTF">2021-02-10T18:58:29Z</dcterms:modified>
</cp:coreProperties>
</file>