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08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0B59-5020-0149-8C84-9150B91AA7E4}" type="datetimeFigureOut">
              <a:rPr lang="fr-CA" smtClean="0"/>
              <a:t>2020-12-16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EB8-F165-B94D-894B-EED9AA8D40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073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0B59-5020-0149-8C84-9150B91AA7E4}" type="datetimeFigureOut">
              <a:rPr lang="fr-CA" smtClean="0"/>
              <a:t>2020-12-16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EB8-F165-B94D-894B-EED9AA8D40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974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0B59-5020-0149-8C84-9150B91AA7E4}" type="datetimeFigureOut">
              <a:rPr lang="fr-CA" smtClean="0"/>
              <a:t>2020-12-16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EB8-F165-B94D-894B-EED9AA8D40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81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0B59-5020-0149-8C84-9150B91AA7E4}" type="datetimeFigureOut">
              <a:rPr lang="fr-CA" smtClean="0"/>
              <a:t>2020-12-16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EB8-F165-B94D-894B-EED9AA8D40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932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0B59-5020-0149-8C84-9150B91AA7E4}" type="datetimeFigureOut">
              <a:rPr lang="fr-CA" smtClean="0"/>
              <a:t>2020-12-16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EB8-F165-B94D-894B-EED9AA8D40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345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0B59-5020-0149-8C84-9150B91AA7E4}" type="datetimeFigureOut">
              <a:rPr lang="fr-CA" smtClean="0"/>
              <a:t>2020-12-16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EB8-F165-B94D-894B-EED9AA8D40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609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0B59-5020-0149-8C84-9150B91AA7E4}" type="datetimeFigureOut">
              <a:rPr lang="fr-CA" smtClean="0"/>
              <a:t>2020-12-16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EB8-F165-B94D-894B-EED9AA8D40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812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0B59-5020-0149-8C84-9150B91AA7E4}" type="datetimeFigureOut">
              <a:rPr lang="fr-CA" smtClean="0"/>
              <a:t>2020-12-16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EB8-F165-B94D-894B-EED9AA8D40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42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0B59-5020-0149-8C84-9150B91AA7E4}" type="datetimeFigureOut">
              <a:rPr lang="fr-CA" smtClean="0"/>
              <a:t>2020-12-16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EB8-F165-B94D-894B-EED9AA8D40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289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0B59-5020-0149-8C84-9150B91AA7E4}" type="datetimeFigureOut">
              <a:rPr lang="fr-CA" smtClean="0"/>
              <a:t>2020-12-16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EB8-F165-B94D-894B-EED9AA8D40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126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0B59-5020-0149-8C84-9150B91AA7E4}" type="datetimeFigureOut">
              <a:rPr lang="fr-CA" smtClean="0"/>
              <a:t>2020-12-16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EB8-F165-B94D-894B-EED9AA8D40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191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0B59-5020-0149-8C84-9150B91AA7E4}" type="datetimeFigureOut">
              <a:rPr lang="fr-CA" smtClean="0"/>
              <a:t>2020-12-16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CEB8-F165-B94D-894B-EED9AA8D40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7375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2.wav"/><Relationship Id="rId18" Type="http://schemas.openxmlformats.org/officeDocument/2006/relationships/audio" Target="../media/audio17.wav"/><Relationship Id="rId26" Type="http://schemas.openxmlformats.org/officeDocument/2006/relationships/image" Target="../media/image8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17" Type="http://schemas.openxmlformats.org/officeDocument/2006/relationships/audio" Target="../media/audio16.wav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audio" Target="../media/audio15.wav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5" Type="http://schemas.openxmlformats.org/officeDocument/2006/relationships/audio" Target="../media/audio4.wav"/><Relationship Id="rId15" Type="http://schemas.openxmlformats.org/officeDocument/2006/relationships/audio" Target="../media/audio14.wav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audio" Target="../media/audio9.wav"/><Relationship Id="rId19" Type="http://schemas.openxmlformats.org/officeDocument/2006/relationships/audio" Target="../media/audio18.wav"/><Relationship Id="rId31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audio" Target="../media/audio13.wav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8" Type="http://schemas.openxmlformats.org/officeDocument/2006/relationships/audio" Target="../media/audio7.wav"/><Relationship Id="rId3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9.wav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0243B07-EAAC-5F4E-B5B8-0CC4DED201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620" cy="685800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13FF5F5-7D60-1543-A539-77C8F0CA6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637953"/>
            <a:ext cx="8272458" cy="3189507"/>
          </a:xfrm>
        </p:spPr>
        <p:txBody>
          <a:bodyPr>
            <a:normAutofit fontScale="90000"/>
          </a:bodyPr>
          <a:lstStyle/>
          <a:p>
            <a:pPr algn="l"/>
            <a:r>
              <a:rPr lang="fr-CA" sz="8000">
                <a:solidFill>
                  <a:srgbClr val="FFFFFF"/>
                </a:solidFill>
                <a:cs typeface="Calibri Light"/>
              </a:rPr>
              <a:t>Maternelle</a:t>
            </a:r>
            <a:br>
              <a:rPr lang="fr-CA" sz="8000">
                <a:solidFill>
                  <a:srgbClr val="FFFFFF"/>
                </a:solidFill>
                <a:cs typeface="Calibri Light"/>
              </a:rPr>
            </a:br>
            <a:r>
              <a:rPr lang="fr-CA" sz="8000">
                <a:solidFill>
                  <a:srgbClr val="FFFFFF"/>
                </a:solidFill>
                <a:cs typeface="Calibri Light"/>
              </a:rPr>
              <a:t>Sciences de la nature</a:t>
            </a:r>
            <a:br>
              <a:rPr lang="fr-CA" sz="8000">
                <a:solidFill>
                  <a:srgbClr val="FFFFFF"/>
                </a:solidFill>
                <a:cs typeface="Calibri Light"/>
              </a:rPr>
            </a:br>
            <a:r>
              <a:rPr lang="fr-CA" sz="8000">
                <a:solidFill>
                  <a:srgbClr val="FFFFFF"/>
                </a:solidFill>
                <a:cs typeface="Calibri Light"/>
              </a:rPr>
              <a:t>Les arbres (1</a:t>
            </a:r>
            <a:r>
              <a:rPr lang="fr-CA" sz="8000" baseline="30000">
                <a:solidFill>
                  <a:srgbClr val="FFFFFF"/>
                </a:solidFill>
                <a:cs typeface="Calibri Light"/>
              </a:rPr>
              <a:t>re</a:t>
            </a:r>
            <a:r>
              <a:rPr lang="fr-CA" sz="8000">
                <a:solidFill>
                  <a:srgbClr val="FFFFFF"/>
                </a:solidFill>
                <a:cs typeface="Calibri Light"/>
              </a:rPr>
              <a:t> partie)</a:t>
            </a:r>
            <a:endParaRPr lang="fr-CA" sz="8000">
              <a:solidFill>
                <a:srgbClr val="FFFFFF"/>
              </a:solidFill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F678E800-BB1B-314E-8198-3901E5319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 fontScale="85000" lnSpcReduction="20000"/>
          </a:bodyPr>
          <a:lstStyle/>
          <a:p>
            <a:pPr algn="l"/>
            <a:r>
              <a:rPr lang="fr-CA" sz="3200">
                <a:solidFill>
                  <a:srgbClr val="FEFFFF"/>
                </a:solidFill>
                <a:cs typeface="Calibri"/>
              </a:rPr>
              <a:t>Lexique interactif </a:t>
            </a:r>
          </a:p>
          <a:p>
            <a:pPr algn="l"/>
            <a:r>
              <a:rPr lang="fr-CA" sz="3200">
                <a:solidFill>
                  <a:srgbClr val="FEFFFF"/>
                </a:solidFill>
                <a:cs typeface="Calibri"/>
              </a:rPr>
              <a:t>Carte d‘appel BINGO</a:t>
            </a:r>
          </a:p>
          <a:p>
            <a:pPr algn="l"/>
            <a:r>
              <a:rPr lang="fr-CA" sz="3200">
                <a:solidFill>
                  <a:srgbClr val="FEFFFF"/>
                </a:solidFill>
                <a:cs typeface="Calibri"/>
              </a:rPr>
              <a:t>Ressources mathématiques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1EC2CB7-1385-BE44-B601-049427DD849C}"/>
              </a:ext>
            </a:extLst>
          </p:cNvPr>
          <p:cNvSpPr txBox="1"/>
          <p:nvPr/>
        </p:nvSpPr>
        <p:spPr>
          <a:xfrm>
            <a:off x="9501388" y="5443530"/>
            <a:ext cx="237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i="1" dirty="0"/>
              <a:t>Développé par </a:t>
            </a:r>
            <a:r>
              <a:rPr lang="fr-CA" sz="1200" i="1" dirty="0" err="1"/>
              <a:t>Theressa</a:t>
            </a:r>
            <a:r>
              <a:rPr lang="fr-CA" sz="1200" i="1" dirty="0"/>
              <a:t> François</a:t>
            </a:r>
          </a:p>
          <a:p>
            <a:r>
              <a:rPr lang="fr-CA" sz="1200" i="1" dirty="0"/>
              <a:t>Source d’images: </a:t>
            </a:r>
            <a:r>
              <a:rPr lang="fr-CA" sz="1200" i="1" dirty="0" err="1"/>
              <a:t>Clipart.com</a:t>
            </a:r>
            <a:endParaRPr lang="fr-CA" sz="1200" i="1" dirty="0"/>
          </a:p>
        </p:txBody>
      </p:sp>
    </p:spTree>
    <p:extLst>
      <p:ext uri="{BB962C8B-B14F-4D97-AF65-F5344CB8AC3E}">
        <p14:creationId xmlns:p14="http://schemas.microsoft.com/office/powerpoint/2010/main" val="167470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124E6-5980-F244-9183-E022BC6CDDEC}"/>
              </a:ext>
            </a:extLst>
          </p:cNvPr>
          <p:cNvSpPr txBox="1">
            <a:spLocks/>
          </p:cNvSpPr>
          <p:nvPr/>
        </p:nvSpPr>
        <p:spPr>
          <a:xfrm>
            <a:off x="838200" y="363150"/>
            <a:ext cx="10515600" cy="739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4472C4"/>
                </a:solidFill>
                <a:cs typeface="Calibri Light"/>
              </a:rPr>
              <a:t>Lexique interactif</a:t>
            </a:r>
            <a:endParaRPr lang="fr-FR" dirty="0">
              <a:solidFill>
                <a:srgbClr val="4472C4"/>
              </a:solidFill>
            </a:endParaRPr>
          </a:p>
        </p:txBody>
      </p:sp>
      <p:grpSp>
        <p:nvGrpSpPr>
          <p:cNvPr id="3" name="arbre">
            <a:extLst>
              <a:ext uri="{FF2B5EF4-FFF2-40B4-BE49-F238E27FC236}">
                <a16:creationId xmlns:a16="http://schemas.microsoft.com/office/drawing/2014/main" id="{8981A75D-2A70-EF4B-845D-447CFEB4B508}"/>
              </a:ext>
            </a:extLst>
          </p:cNvPr>
          <p:cNvGrpSpPr/>
          <p:nvPr/>
        </p:nvGrpSpPr>
        <p:grpSpPr>
          <a:xfrm>
            <a:off x="955675" y="1214782"/>
            <a:ext cx="1410367" cy="1651953"/>
            <a:chOff x="1116096" y="1584946"/>
            <a:chExt cx="1410367" cy="165195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F1899CAF-F73B-C042-A551-5D96F173614E}"/>
                </a:ext>
              </a:extLst>
            </p:cNvPr>
            <p:cNvSpPr/>
            <p:nvPr/>
          </p:nvSpPr>
          <p:spPr>
            <a:xfrm>
              <a:off x="1116096" y="1584946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ARBRE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5" name="Image 5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D5A779B6-63C8-0C4C-8BB7-FBE71D39F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684" y="1688038"/>
              <a:ext cx="1290622" cy="1184820"/>
            </a:xfrm>
            <a:prstGeom prst="rect">
              <a:avLst/>
            </a:prstGeom>
          </p:spPr>
        </p:pic>
      </p:grpSp>
      <p:grpSp>
        <p:nvGrpSpPr>
          <p:cNvPr id="6" name="branche">
            <a:extLst>
              <a:ext uri="{FF2B5EF4-FFF2-40B4-BE49-F238E27FC236}">
                <a16:creationId xmlns:a16="http://schemas.microsoft.com/office/drawing/2014/main" id="{7E6EDA3C-098D-5646-96DF-60B2545174F4}"/>
              </a:ext>
            </a:extLst>
          </p:cNvPr>
          <p:cNvGrpSpPr/>
          <p:nvPr/>
        </p:nvGrpSpPr>
        <p:grpSpPr>
          <a:xfrm>
            <a:off x="2735937" y="1226240"/>
            <a:ext cx="1410367" cy="1651953"/>
            <a:chOff x="2790490" y="1590675"/>
            <a:chExt cx="1410367" cy="16519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2FD9A27E-E2AB-7343-9BA4-2328C8ECE2B8}"/>
                </a:ext>
              </a:extLst>
            </p:cNvPr>
            <p:cNvSpPr/>
            <p:nvPr/>
          </p:nvSpPr>
          <p:spPr>
            <a:xfrm>
              <a:off x="2790490" y="1590675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BRANCHE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8" name="Image 5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B5253015-7321-B240-BE99-1526F6013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1757" y="1718780"/>
              <a:ext cx="1284207" cy="1119867"/>
            </a:xfrm>
            <a:prstGeom prst="rect">
              <a:avLst/>
            </a:prstGeom>
          </p:spPr>
        </p:pic>
      </p:grpSp>
      <p:grpSp>
        <p:nvGrpSpPr>
          <p:cNvPr id="9" name="tronc">
            <a:extLst>
              <a:ext uri="{FF2B5EF4-FFF2-40B4-BE49-F238E27FC236}">
                <a16:creationId xmlns:a16="http://schemas.microsoft.com/office/drawing/2014/main" id="{4FEE9B34-384C-6B43-9EF4-9A816374B751}"/>
              </a:ext>
            </a:extLst>
          </p:cNvPr>
          <p:cNvGrpSpPr/>
          <p:nvPr/>
        </p:nvGrpSpPr>
        <p:grpSpPr>
          <a:xfrm>
            <a:off x="6296462" y="1226239"/>
            <a:ext cx="1410367" cy="1651953"/>
            <a:chOff x="6161511" y="1590674"/>
            <a:chExt cx="1410367" cy="1651953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949B4401-558F-E740-A744-30F1E5CB07ED}"/>
                </a:ext>
              </a:extLst>
            </p:cNvPr>
            <p:cNvSpPr/>
            <p:nvPr/>
          </p:nvSpPr>
          <p:spPr>
            <a:xfrm>
              <a:off x="6161511" y="1590674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</a:rPr>
                <a:t>TRONC</a:t>
              </a:r>
              <a:endParaRPr lang="fr-FR"/>
            </a:p>
          </p:txBody>
        </p:sp>
        <p:pic>
          <p:nvPicPr>
            <p:cNvPr id="11" name="Image 5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B0B7F630-04EC-CF43-A4FD-54E9AF342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5763" y="1700782"/>
              <a:ext cx="1286580" cy="1159972"/>
            </a:xfrm>
            <a:prstGeom prst="rect">
              <a:avLst/>
            </a:prstGeom>
          </p:spPr>
        </p:pic>
      </p:grpSp>
      <p:grpSp>
        <p:nvGrpSpPr>
          <p:cNvPr id="12" name="racine">
            <a:extLst>
              <a:ext uri="{FF2B5EF4-FFF2-40B4-BE49-F238E27FC236}">
                <a16:creationId xmlns:a16="http://schemas.microsoft.com/office/drawing/2014/main" id="{39B5DDC3-063B-224B-B0E1-B9B24310BFFA}"/>
              </a:ext>
            </a:extLst>
          </p:cNvPr>
          <p:cNvGrpSpPr/>
          <p:nvPr/>
        </p:nvGrpSpPr>
        <p:grpSpPr>
          <a:xfrm>
            <a:off x="4516199" y="1217957"/>
            <a:ext cx="1410367" cy="1657682"/>
            <a:chOff x="4488424" y="1582392"/>
            <a:chExt cx="1410367" cy="1657682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2BF47226-33F4-5D41-AB62-E5163309A8D2}"/>
                </a:ext>
              </a:extLst>
            </p:cNvPr>
            <p:cNvSpPr/>
            <p:nvPr/>
          </p:nvSpPr>
          <p:spPr>
            <a:xfrm>
              <a:off x="4488424" y="1582392"/>
              <a:ext cx="1410367" cy="16576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</a:rPr>
                <a:t>RACINE</a:t>
              </a:r>
              <a:endParaRPr lang="fr-FR"/>
            </a:p>
          </p:txBody>
        </p:sp>
        <p:pic>
          <p:nvPicPr>
            <p:cNvPr id="14" name="Image 5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E767C6E5-74CB-1947-9C06-14407CD27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2187" y="1744778"/>
              <a:ext cx="1283968" cy="1095580"/>
            </a:xfrm>
            <a:prstGeom prst="rect">
              <a:avLst/>
            </a:prstGeom>
          </p:spPr>
        </p:pic>
      </p:grpSp>
      <p:grpSp>
        <p:nvGrpSpPr>
          <p:cNvPr id="15" name="cime">
            <a:extLst>
              <a:ext uri="{FF2B5EF4-FFF2-40B4-BE49-F238E27FC236}">
                <a16:creationId xmlns:a16="http://schemas.microsoft.com/office/drawing/2014/main" id="{3CF5DE3E-7E60-3641-9B1E-D77D0439EB7F}"/>
              </a:ext>
            </a:extLst>
          </p:cNvPr>
          <p:cNvGrpSpPr/>
          <p:nvPr/>
        </p:nvGrpSpPr>
        <p:grpSpPr>
          <a:xfrm>
            <a:off x="8076724" y="1224619"/>
            <a:ext cx="1410367" cy="1640494"/>
            <a:chOff x="7840638" y="1589054"/>
            <a:chExt cx="1410367" cy="164049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EA61F134-01ED-684E-96C2-05E58B005572}"/>
                </a:ext>
              </a:extLst>
            </p:cNvPr>
            <p:cNvSpPr/>
            <p:nvPr/>
          </p:nvSpPr>
          <p:spPr>
            <a:xfrm>
              <a:off x="7840638" y="1589054"/>
              <a:ext cx="1410367" cy="164049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</a:rPr>
                <a:t>CIME</a:t>
              </a:r>
              <a:endParaRPr lang="fr-FR"/>
            </a:p>
          </p:txBody>
        </p:sp>
        <p:pic>
          <p:nvPicPr>
            <p:cNvPr id="17" name="Image 5">
              <a:extLst>
                <a:ext uri="{FF2B5EF4-FFF2-40B4-BE49-F238E27FC236}">
                  <a16:creationId xmlns:a16="http://schemas.microsoft.com/office/drawing/2014/main" id="{07401AE4-1E21-2041-80D1-68793E416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9874" y="1770268"/>
              <a:ext cx="1375076" cy="1094296"/>
            </a:xfrm>
            <a:prstGeom prst="rect">
              <a:avLst/>
            </a:prstGeom>
          </p:spPr>
        </p:pic>
      </p:grpSp>
      <p:grpSp>
        <p:nvGrpSpPr>
          <p:cNvPr id="18" name="ecorce">
            <a:extLst>
              <a:ext uri="{FF2B5EF4-FFF2-40B4-BE49-F238E27FC236}">
                <a16:creationId xmlns:a16="http://schemas.microsoft.com/office/drawing/2014/main" id="{C01AA972-DCC8-064B-B354-A2BE1DC7B53C}"/>
              </a:ext>
            </a:extLst>
          </p:cNvPr>
          <p:cNvGrpSpPr/>
          <p:nvPr/>
        </p:nvGrpSpPr>
        <p:grpSpPr>
          <a:xfrm>
            <a:off x="9856986" y="1213160"/>
            <a:ext cx="1410367" cy="1651953"/>
            <a:chOff x="9542247" y="1577595"/>
            <a:chExt cx="1410367" cy="1651953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6BD54003-76D3-D143-BC52-D9577034E2A9}"/>
                </a:ext>
              </a:extLst>
            </p:cNvPr>
            <p:cNvSpPr/>
            <p:nvPr/>
          </p:nvSpPr>
          <p:spPr>
            <a:xfrm>
              <a:off x="9542247" y="1577595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</a:rPr>
                <a:t>ÉCORCE</a:t>
              </a:r>
              <a:endParaRPr lang="fr-FR"/>
            </a:p>
          </p:txBody>
        </p:sp>
        <p:pic>
          <p:nvPicPr>
            <p:cNvPr id="20" name="Image 5" descr="Une image contenant alimentation&#10;&#10;Description générée automatiquement">
              <a:extLst>
                <a:ext uri="{FF2B5EF4-FFF2-40B4-BE49-F238E27FC236}">
                  <a16:creationId xmlns:a16="http://schemas.microsoft.com/office/drawing/2014/main" id="{C4AEE77D-7C82-4044-846A-59A9378F5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4203" y="1873998"/>
              <a:ext cx="1283968" cy="804010"/>
            </a:xfrm>
            <a:prstGeom prst="rect">
              <a:avLst/>
            </a:prstGeom>
          </p:spPr>
        </p:pic>
      </p:grpSp>
      <p:grpSp>
        <p:nvGrpSpPr>
          <p:cNvPr id="21" name="feuille">
            <a:extLst>
              <a:ext uri="{FF2B5EF4-FFF2-40B4-BE49-F238E27FC236}">
                <a16:creationId xmlns:a16="http://schemas.microsoft.com/office/drawing/2014/main" id="{FCCA172E-DF9D-1C45-92BC-7F7520973009}"/>
              </a:ext>
            </a:extLst>
          </p:cNvPr>
          <p:cNvGrpSpPr/>
          <p:nvPr/>
        </p:nvGrpSpPr>
        <p:grpSpPr>
          <a:xfrm>
            <a:off x="955674" y="2979413"/>
            <a:ext cx="1410367" cy="1651953"/>
            <a:chOff x="955674" y="3178196"/>
            <a:chExt cx="1410367" cy="1651953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7A987CF4-8325-AE4A-B464-EDF3AF914D5D}"/>
                </a:ext>
              </a:extLst>
            </p:cNvPr>
            <p:cNvSpPr/>
            <p:nvPr/>
          </p:nvSpPr>
          <p:spPr>
            <a:xfrm>
              <a:off x="955674" y="3178196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FEUILLE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23" name="Image 5" descr="Une image contenant livre, texte&#10;&#10;Description générée automatiquement">
              <a:extLst>
                <a:ext uri="{FF2B5EF4-FFF2-40B4-BE49-F238E27FC236}">
                  <a16:creationId xmlns:a16="http://schemas.microsoft.com/office/drawing/2014/main" id="{B2410810-461F-8B4C-A85E-6DE187D42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9389" y="3327682"/>
              <a:ext cx="907343" cy="1085430"/>
            </a:xfrm>
            <a:prstGeom prst="rect">
              <a:avLst/>
            </a:prstGeom>
          </p:spPr>
        </p:pic>
      </p:grpSp>
      <p:grpSp>
        <p:nvGrpSpPr>
          <p:cNvPr id="24" name="aiguille">
            <a:extLst>
              <a:ext uri="{FF2B5EF4-FFF2-40B4-BE49-F238E27FC236}">
                <a16:creationId xmlns:a16="http://schemas.microsoft.com/office/drawing/2014/main" id="{9F47C0BE-04ED-BA4D-A0F6-36B49F19A247}"/>
              </a:ext>
            </a:extLst>
          </p:cNvPr>
          <p:cNvGrpSpPr/>
          <p:nvPr/>
        </p:nvGrpSpPr>
        <p:grpSpPr>
          <a:xfrm>
            <a:off x="2735936" y="2979413"/>
            <a:ext cx="1410367" cy="1651953"/>
            <a:chOff x="2735936" y="3178196"/>
            <a:chExt cx="1410367" cy="1651953"/>
          </a:xfrm>
        </p:grpSpPr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7022DAAF-E357-DA45-95F8-3276295EF3EE}"/>
                </a:ext>
              </a:extLst>
            </p:cNvPr>
            <p:cNvSpPr/>
            <p:nvPr/>
          </p:nvSpPr>
          <p:spPr>
            <a:xfrm>
              <a:off x="2735936" y="3178196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AIGUILLE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26" name="Image 5" descr="Une image contenant arbre, plante&#10;&#10;Description générée automatiquement">
              <a:extLst>
                <a:ext uri="{FF2B5EF4-FFF2-40B4-BE49-F238E27FC236}">
                  <a16:creationId xmlns:a16="http://schemas.microsoft.com/office/drawing/2014/main" id="{916F9EB1-D2A6-D54C-9740-3A2D75AAB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467" y="3405109"/>
              <a:ext cx="1283903" cy="933893"/>
            </a:xfrm>
            <a:prstGeom prst="rect">
              <a:avLst/>
            </a:prstGeom>
          </p:spPr>
        </p:pic>
      </p:grpSp>
      <p:grpSp>
        <p:nvGrpSpPr>
          <p:cNvPr id="27" name="cocotte">
            <a:extLst>
              <a:ext uri="{FF2B5EF4-FFF2-40B4-BE49-F238E27FC236}">
                <a16:creationId xmlns:a16="http://schemas.microsoft.com/office/drawing/2014/main" id="{65C1B01E-020A-7145-AD31-D97E4C59825A}"/>
              </a:ext>
            </a:extLst>
          </p:cNvPr>
          <p:cNvGrpSpPr/>
          <p:nvPr/>
        </p:nvGrpSpPr>
        <p:grpSpPr>
          <a:xfrm>
            <a:off x="4516199" y="2999776"/>
            <a:ext cx="1410367" cy="1657682"/>
            <a:chOff x="4516199" y="3198559"/>
            <a:chExt cx="1410367" cy="1657682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3898B577-BDC7-0D4B-9A37-428850D9D449}"/>
                </a:ext>
              </a:extLst>
            </p:cNvPr>
            <p:cNvSpPr/>
            <p:nvPr/>
          </p:nvSpPr>
          <p:spPr>
            <a:xfrm>
              <a:off x="4516199" y="3198559"/>
              <a:ext cx="1410367" cy="16576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100">
                  <a:latin typeface="Century Gothic"/>
                </a:rPr>
                <a:t>COCOTTE ou POMME DE PIN</a:t>
              </a:r>
              <a:endParaRPr lang="fr-FR" sz="1400"/>
            </a:p>
          </p:txBody>
        </p:sp>
        <p:pic>
          <p:nvPicPr>
            <p:cNvPr id="29" name="Image 5" descr="Une image contenant livre, texte&#10;&#10;Description générée automatiquement">
              <a:extLst>
                <a:ext uri="{FF2B5EF4-FFF2-40B4-BE49-F238E27FC236}">
                  <a16:creationId xmlns:a16="http://schemas.microsoft.com/office/drawing/2014/main" id="{E16845E2-7B6A-5C4B-B8F6-ED7FBC01B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0134" y="3331521"/>
              <a:ext cx="1193564" cy="1060581"/>
            </a:xfrm>
            <a:prstGeom prst="rect">
              <a:avLst/>
            </a:prstGeom>
          </p:spPr>
        </p:pic>
      </p:grpSp>
      <p:grpSp>
        <p:nvGrpSpPr>
          <p:cNvPr id="30" name="bourgeon">
            <a:extLst>
              <a:ext uri="{FF2B5EF4-FFF2-40B4-BE49-F238E27FC236}">
                <a16:creationId xmlns:a16="http://schemas.microsoft.com/office/drawing/2014/main" id="{60A4FAA4-CA6B-1842-8F8A-F2F2F8315B78}"/>
              </a:ext>
            </a:extLst>
          </p:cNvPr>
          <p:cNvGrpSpPr/>
          <p:nvPr/>
        </p:nvGrpSpPr>
        <p:grpSpPr>
          <a:xfrm>
            <a:off x="6296462" y="3002329"/>
            <a:ext cx="1410367" cy="1651953"/>
            <a:chOff x="6296462" y="3201112"/>
            <a:chExt cx="1410367" cy="1651953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A6A2F688-5FD1-2843-AA33-6F88D8E49931}"/>
                </a:ext>
              </a:extLst>
            </p:cNvPr>
            <p:cNvSpPr/>
            <p:nvPr/>
          </p:nvSpPr>
          <p:spPr>
            <a:xfrm>
              <a:off x="6296462" y="3201112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</a:rPr>
                <a:t>BOURGEON</a:t>
              </a:r>
              <a:endParaRPr lang="fr-FR"/>
            </a:p>
          </p:txBody>
        </p:sp>
        <p:pic>
          <p:nvPicPr>
            <p:cNvPr id="32" name="Image 5" descr="Une image contenant flèche&#10;&#10;Description générée automatiquement">
              <a:extLst>
                <a:ext uri="{FF2B5EF4-FFF2-40B4-BE49-F238E27FC236}">
                  <a16:creationId xmlns:a16="http://schemas.microsoft.com/office/drawing/2014/main" id="{D7D046F2-7261-594C-A961-DC97FF799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4402" y="3427923"/>
              <a:ext cx="1186844" cy="1019169"/>
            </a:xfrm>
            <a:prstGeom prst="rect">
              <a:avLst/>
            </a:prstGeom>
          </p:spPr>
        </p:pic>
      </p:grpSp>
      <p:grpSp>
        <p:nvGrpSpPr>
          <p:cNvPr id="33" name="graine">
            <a:extLst>
              <a:ext uri="{FF2B5EF4-FFF2-40B4-BE49-F238E27FC236}">
                <a16:creationId xmlns:a16="http://schemas.microsoft.com/office/drawing/2014/main" id="{8B210CC0-7ADB-4649-B970-C022DFC94E14}"/>
              </a:ext>
            </a:extLst>
          </p:cNvPr>
          <p:cNvGrpSpPr/>
          <p:nvPr/>
        </p:nvGrpSpPr>
        <p:grpSpPr>
          <a:xfrm>
            <a:off x="8076723" y="2977792"/>
            <a:ext cx="1410367" cy="1640494"/>
            <a:chOff x="8076723" y="3176575"/>
            <a:chExt cx="1410367" cy="1640494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63BEB063-6FB9-BE43-A19D-7B1260651C66}"/>
                </a:ext>
              </a:extLst>
            </p:cNvPr>
            <p:cNvSpPr/>
            <p:nvPr/>
          </p:nvSpPr>
          <p:spPr>
            <a:xfrm>
              <a:off x="8076723" y="3176575"/>
              <a:ext cx="1410367" cy="164049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</a:rPr>
                <a:t>GRAINE</a:t>
              </a:r>
              <a:endParaRPr lang="fr-FR"/>
            </a:p>
          </p:txBody>
        </p:sp>
        <p:pic>
          <p:nvPicPr>
            <p:cNvPr id="35" name="Image 5" descr="Une image contenant flèche&#10;&#10;Description générée automatiquement">
              <a:extLst>
                <a:ext uri="{FF2B5EF4-FFF2-40B4-BE49-F238E27FC236}">
                  <a16:creationId xmlns:a16="http://schemas.microsoft.com/office/drawing/2014/main" id="{93B3A63C-F28E-894E-96D9-E9C86FE80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544" y="3288240"/>
              <a:ext cx="1198765" cy="1110277"/>
            </a:xfrm>
            <a:prstGeom prst="rect">
              <a:avLst/>
            </a:prstGeom>
          </p:spPr>
        </p:pic>
      </p:grpSp>
      <p:grpSp>
        <p:nvGrpSpPr>
          <p:cNvPr id="36" name="fruit">
            <a:extLst>
              <a:ext uri="{FF2B5EF4-FFF2-40B4-BE49-F238E27FC236}">
                <a16:creationId xmlns:a16="http://schemas.microsoft.com/office/drawing/2014/main" id="{E0A9B4DA-CA19-DF4E-8DE8-4B9F28168545}"/>
              </a:ext>
            </a:extLst>
          </p:cNvPr>
          <p:cNvGrpSpPr/>
          <p:nvPr/>
        </p:nvGrpSpPr>
        <p:grpSpPr>
          <a:xfrm>
            <a:off x="9856985" y="2977791"/>
            <a:ext cx="1410367" cy="1651953"/>
            <a:chOff x="9856985" y="3176574"/>
            <a:chExt cx="1410367" cy="1651953"/>
          </a:xfrm>
        </p:grpSpPr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E641C2B0-FF28-054A-A32D-6A2961FF19D1}"/>
                </a:ext>
              </a:extLst>
            </p:cNvPr>
            <p:cNvSpPr/>
            <p:nvPr/>
          </p:nvSpPr>
          <p:spPr>
            <a:xfrm>
              <a:off x="9856985" y="3176574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</a:rPr>
                <a:t>FRUIT</a:t>
              </a:r>
              <a:endParaRPr lang="fr-FR"/>
            </a:p>
          </p:txBody>
        </p:sp>
        <p:pic>
          <p:nvPicPr>
            <p:cNvPr id="38" name="Image 5">
              <a:extLst>
                <a:ext uri="{FF2B5EF4-FFF2-40B4-BE49-F238E27FC236}">
                  <a16:creationId xmlns:a16="http://schemas.microsoft.com/office/drawing/2014/main" id="{F84B319B-9670-AC48-BD1C-9DA0B794D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5454" y="3405785"/>
              <a:ext cx="1283982" cy="876931"/>
            </a:xfrm>
            <a:prstGeom prst="rect">
              <a:avLst/>
            </a:prstGeom>
          </p:spPr>
        </p:pic>
      </p:grpSp>
      <p:grpSp>
        <p:nvGrpSpPr>
          <p:cNvPr id="39" name="feuillus">
            <a:extLst>
              <a:ext uri="{FF2B5EF4-FFF2-40B4-BE49-F238E27FC236}">
                <a16:creationId xmlns:a16="http://schemas.microsoft.com/office/drawing/2014/main" id="{5A59D8CA-DCD0-6340-9D83-DD21E72A2E84}"/>
              </a:ext>
            </a:extLst>
          </p:cNvPr>
          <p:cNvGrpSpPr/>
          <p:nvPr/>
        </p:nvGrpSpPr>
        <p:grpSpPr>
          <a:xfrm>
            <a:off x="955674" y="4785022"/>
            <a:ext cx="1410367" cy="1651953"/>
            <a:chOff x="955674" y="4983805"/>
            <a:chExt cx="1410367" cy="1651953"/>
          </a:xfrm>
        </p:grpSpPr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BC1CE99A-6931-EE4B-A22A-BDADCEF2FF35}"/>
                </a:ext>
              </a:extLst>
            </p:cNvPr>
            <p:cNvSpPr/>
            <p:nvPr/>
          </p:nvSpPr>
          <p:spPr>
            <a:xfrm>
              <a:off x="955674" y="4983805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FEUILLUS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41" name="Image 5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BDEDCF0A-89C1-E54F-B2F3-D3F73BF4D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828" y="5274124"/>
              <a:ext cx="1283903" cy="745243"/>
            </a:xfrm>
            <a:prstGeom prst="rect">
              <a:avLst/>
            </a:prstGeom>
          </p:spPr>
        </p:pic>
      </p:grpSp>
      <p:grpSp>
        <p:nvGrpSpPr>
          <p:cNvPr id="42" name="coniferes">
            <a:extLst>
              <a:ext uri="{FF2B5EF4-FFF2-40B4-BE49-F238E27FC236}">
                <a16:creationId xmlns:a16="http://schemas.microsoft.com/office/drawing/2014/main" id="{BE31DD3D-539D-E645-9B57-1A86F2C23FA6}"/>
              </a:ext>
            </a:extLst>
          </p:cNvPr>
          <p:cNvGrpSpPr/>
          <p:nvPr/>
        </p:nvGrpSpPr>
        <p:grpSpPr>
          <a:xfrm>
            <a:off x="2736435" y="4785022"/>
            <a:ext cx="1410367" cy="1651953"/>
            <a:chOff x="2736435" y="4983805"/>
            <a:chExt cx="1410367" cy="1651953"/>
          </a:xfrm>
        </p:grpSpPr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3692806D-9636-8B41-81E0-6AF89FE1A4EE}"/>
                </a:ext>
              </a:extLst>
            </p:cNvPr>
            <p:cNvSpPr/>
            <p:nvPr/>
          </p:nvSpPr>
          <p:spPr>
            <a:xfrm>
              <a:off x="2736435" y="4983805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CONIFÈRES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44" name="Image 5" descr="Une image contenant conifère, plante, arbre&#10;&#10;Description générée automatiquement">
              <a:extLst>
                <a:ext uri="{FF2B5EF4-FFF2-40B4-BE49-F238E27FC236}">
                  <a16:creationId xmlns:a16="http://schemas.microsoft.com/office/drawing/2014/main" id="{EA2DFCA8-6583-C14F-BDC9-AA6F8D685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4640" y="5273146"/>
              <a:ext cx="1283903" cy="747199"/>
            </a:xfrm>
            <a:prstGeom prst="rect">
              <a:avLst/>
            </a:prstGeom>
          </p:spPr>
        </p:pic>
      </p:grpSp>
      <p:grpSp>
        <p:nvGrpSpPr>
          <p:cNvPr id="45" name="printemps">
            <a:extLst>
              <a:ext uri="{FF2B5EF4-FFF2-40B4-BE49-F238E27FC236}">
                <a16:creationId xmlns:a16="http://schemas.microsoft.com/office/drawing/2014/main" id="{C9838CD2-9C26-1E46-97E6-924DDD9F10EE}"/>
              </a:ext>
            </a:extLst>
          </p:cNvPr>
          <p:cNvGrpSpPr/>
          <p:nvPr/>
        </p:nvGrpSpPr>
        <p:grpSpPr>
          <a:xfrm>
            <a:off x="4517196" y="4785021"/>
            <a:ext cx="1410367" cy="1651953"/>
            <a:chOff x="4517196" y="4785021"/>
            <a:chExt cx="1410367" cy="1651953"/>
          </a:xfrm>
        </p:grpSpPr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48EC6763-2221-C84C-8B1B-50A7837E32F9}"/>
                </a:ext>
              </a:extLst>
            </p:cNvPr>
            <p:cNvSpPr/>
            <p:nvPr/>
          </p:nvSpPr>
          <p:spPr>
            <a:xfrm>
              <a:off x="4517196" y="4785021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PRINTEMPS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47" name="Image 94">
              <a:extLst>
                <a:ext uri="{FF2B5EF4-FFF2-40B4-BE49-F238E27FC236}">
                  <a16:creationId xmlns:a16="http://schemas.microsoft.com/office/drawing/2014/main" id="{16DFBAAA-0BEB-6F4C-BAC4-45006606E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5009" y="4888552"/>
              <a:ext cx="1186070" cy="1128602"/>
            </a:xfrm>
            <a:prstGeom prst="rect">
              <a:avLst/>
            </a:prstGeom>
          </p:spPr>
        </p:pic>
      </p:grpSp>
      <p:grpSp>
        <p:nvGrpSpPr>
          <p:cNvPr id="48" name="ete">
            <a:extLst>
              <a:ext uri="{FF2B5EF4-FFF2-40B4-BE49-F238E27FC236}">
                <a16:creationId xmlns:a16="http://schemas.microsoft.com/office/drawing/2014/main" id="{0A3B404E-CC82-6245-BBBB-ADD01707F130}"/>
              </a:ext>
            </a:extLst>
          </p:cNvPr>
          <p:cNvGrpSpPr/>
          <p:nvPr/>
        </p:nvGrpSpPr>
        <p:grpSpPr>
          <a:xfrm>
            <a:off x="6297957" y="4785021"/>
            <a:ext cx="1410367" cy="1651953"/>
            <a:chOff x="6297957" y="4785021"/>
            <a:chExt cx="1410367" cy="1651953"/>
          </a:xfrm>
        </p:grpSpPr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0D61A569-FDA8-F84D-ACBA-6B04DB3DF114}"/>
                </a:ext>
              </a:extLst>
            </p:cNvPr>
            <p:cNvSpPr/>
            <p:nvPr/>
          </p:nvSpPr>
          <p:spPr>
            <a:xfrm>
              <a:off x="6297957" y="4785021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ÉTÉ</a:t>
              </a:r>
            </a:p>
          </p:txBody>
        </p:sp>
        <p:pic>
          <p:nvPicPr>
            <p:cNvPr id="50" name="Image 95" descr="Une image contenant table&#10;&#10;Description générée automatiquement">
              <a:extLst>
                <a:ext uri="{FF2B5EF4-FFF2-40B4-BE49-F238E27FC236}">
                  <a16:creationId xmlns:a16="http://schemas.microsoft.com/office/drawing/2014/main" id="{7E0154C4-B3E6-A144-98EB-66D19CC28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5770" y="4889665"/>
              <a:ext cx="1186070" cy="1126374"/>
            </a:xfrm>
            <a:prstGeom prst="rect">
              <a:avLst/>
            </a:prstGeom>
          </p:spPr>
        </p:pic>
      </p:grpSp>
      <p:grpSp>
        <p:nvGrpSpPr>
          <p:cNvPr id="51" name="automne">
            <a:extLst>
              <a:ext uri="{FF2B5EF4-FFF2-40B4-BE49-F238E27FC236}">
                <a16:creationId xmlns:a16="http://schemas.microsoft.com/office/drawing/2014/main" id="{75CBDABE-F8F3-7D4A-BA93-19D6E9CB3CDD}"/>
              </a:ext>
            </a:extLst>
          </p:cNvPr>
          <p:cNvGrpSpPr/>
          <p:nvPr/>
        </p:nvGrpSpPr>
        <p:grpSpPr>
          <a:xfrm>
            <a:off x="8078718" y="4785021"/>
            <a:ext cx="1410367" cy="1651953"/>
            <a:chOff x="8078718" y="4785021"/>
            <a:chExt cx="1410367" cy="1651953"/>
          </a:xfrm>
        </p:grpSpPr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E3AF0B08-CCD6-F64E-B2C3-17FD184E0248}"/>
                </a:ext>
              </a:extLst>
            </p:cNvPr>
            <p:cNvSpPr/>
            <p:nvPr/>
          </p:nvSpPr>
          <p:spPr>
            <a:xfrm>
              <a:off x="8078718" y="4785021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AUTOMNE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53" name="Image 96" descr="Une image contenant table, gâteau, assiette&#10;&#10;Description générée automatiquement">
              <a:extLst>
                <a:ext uri="{FF2B5EF4-FFF2-40B4-BE49-F238E27FC236}">
                  <a16:creationId xmlns:a16="http://schemas.microsoft.com/office/drawing/2014/main" id="{969E7640-7FEA-7344-A90C-098DC1700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2259" y="4890067"/>
              <a:ext cx="1186070" cy="1142137"/>
            </a:xfrm>
            <a:prstGeom prst="rect">
              <a:avLst/>
            </a:prstGeom>
          </p:spPr>
        </p:pic>
      </p:grpSp>
      <p:grpSp>
        <p:nvGrpSpPr>
          <p:cNvPr id="54" name="hiver">
            <a:extLst>
              <a:ext uri="{FF2B5EF4-FFF2-40B4-BE49-F238E27FC236}">
                <a16:creationId xmlns:a16="http://schemas.microsoft.com/office/drawing/2014/main" id="{AFD38504-325D-2C49-A517-F6025A1446A8}"/>
              </a:ext>
            </a:extLst>
          </p:cNvPr>
          <p:cNvGrpSpPr/>
          <p:nvPr/>
        </p:nvGrpSpPr>
        <p:grpSpPr>
          <a:xfrm>
            <a:off x="9851196" y="4785021"/>
            <a:ext cx="1410367" cy="1651953"/>
            <a:chOff x="9851196" y="4785021"/>
            <a:chExt cx="1410367" cy="1651953"/>
          </a:xfrm>
        </p:grpSpPr>
        <p:sp>
          <p:nvSpPr>
            <p:cNvPr id="55" name="Rectangle : coins arrondis 54">
              <a:extLst>
                <a:ext uri="{FF2B5EF4-FFF2-40B4-BE49-F238E27FC236}">
                  <a16:creationId xmlns:a16="http://schemas.microsoft.com/office/drawing/2014/main" id="{72D044CB-0554-E647-A058-5937DD47B967}"/>
                </a:ext>
              </a:extLst>
            </p:cNvPr>
            <p:cNvSpPr/>
            <p:nvPr/>
          </p:nvSpPr>
          <p:spPr>
            <a:xfrm>
              <a:off x="9851196" y="4785021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HIVER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56" name="Image 97" descr="Une image contenant oiseau, table, troupeau, grand&#10;&#10;Description générée automatiquement">
              <a:extLst>
                <a:ext uri="{FF2B5EF4-FFF2-40B4-BE49-F238E27FC236}">
                  <a16:creationId xmlns:a16="http://schemas.microsoft.com/office/drawing/2014/main" id="{91D5CE56-5080-2146-899C-C71A4124A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4738" y="4888003"/>
              <a:ext cx="1186071" cy="1129700"/>
            </a:xfrm>
            <a:prstGeom prst="rect">
              <a:avLst/>
            </a:prstGeom>
          </p:spPr>
        </p:pic>
      </p:grpSp>
      <p:sp>
        <p:nvSpPr>
          <p:cNvPr id="57" name="Titre 1">
            <a:extLst>
              <a:ext uri="{FF2B5EF4-FFF2-40B4-BE49-F238E27FC236}">
                <a16:creationId xmlns:a16="http://schemas.microsoft.com/office/drawing/2014/main" id="{F5D7B9EB-574F-3B44-A8CA-57EF62D5D717}"/>
              </a:ext>
            </a:extLst>
          </p:cNvPr>
          <p:cNvSpPr txBox="1">
            <a:spLocks/>
          </p:cNvSpPr>
          <p:nvPr/>
        </p:nvSpPr>
        <p:spPr>
          <a:xfrm>
            <a:off x="4937744" y="363150"/>
            <a:ext cx="6544342" cy="73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500">
                <a:solidFill>
                  <a:srgbClr val="4472C4"/>
                </a:solidFill>
              </a:rPr>
              <a:t>Activez mode présentation et cliquez chaque image pour entendre un clip sonore.</a:t>
            </a:r>
          </a:p>
          <a:p>
            <a:r>
              <a:rPr lang="fr-FR" sz="1500" i="1">
                <a:solidFill>
                  <a:srgbClr val="C01900"/>
                </a:solidFill>
              </a:rPr>
              <a:t>Start the </a:t>
            </a:r>
            <a:r>
              <a:rPr lang="fr-FR" sz="1500" i="1" err="1">
                <a:solidFill>
                  <a:srgbClr val="C01900"/>
                </a:solidFill>
              </a:rPr>
              <a:t>presentation</a:t>
            </a:r>
            <a:r>
              <a:rPr lang="fr-FR" sz="1500" i="1">
                <a:solidFill>
                  <a:srgbClr val="C01900"/>
                </a:solidFill>
              </a:rPr>
              <a:t> and click on an image to </a:t>
            </a:r>
            <a:r>
              <a:rPr lang="fr-FR" sz="1500" i="1" err="1">
                <a:solidFill>
                  <a:srgbClr val="C01900"/>
                </a:solidFill>
              </a:rPr>
              <a:t>hear</a:t>
            </a:r>
            <a:r>
              <a:rPr lang="fr-FR" sz="1500" i="1">
                <a:solidFill>
                  <a:srgbClr val="C01900"/>
                </a:solidFill>
              </a:rPr>
              <a:t> </a:t>
            </a:r>
            <a:r>
              <a:rPr lang="fr-FR" sz="1500" i="1" err="1">
                <a:solidFill>
                  <a:srgbClr val="C01900"/>
                </a:solidFill>
              </a:rPr>
              <a:t>each</a:t>
            </a:r>
            <a:r>
              <a:rPr lang="fr-FR" sz="1500" i="1">
                <a:solidFill>
                  <a:srgbClr val="C01900"/>
                </a:solidFill>
              </a:rPr>
              <a:t> audio clip.</a:t>
            </a:r>
          </a:p>
        </p:txBody>
      </p:sp>
      <p:sp>
        <p:nvSpPr>
          <p:cNvPr id="58" name="bouton_arbre">
            <a:extLst>
              <a:ext uri="{FF2B5EF4-FFF2-40B4-BE49-F238E27FC236}">
                <a16:creationId xmlns:a16="http://schemas.microsoft.com/office/drawing/2014/main" id="{14D48FFE-B362-5648-B7E4-5E04F06F7D6A}"/>
              </a:ext>
            </a:extLst>
          </p:cNvPr>
          <p:cNvSpPr/>
          <p:nvPr/>
        </p:nvSpPr>
        <p:spPr>
          <a:xfrm>
            <a:off x="955674" y="1213160"/>
            <a:ext cx="1410367" cy="16519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9" name="bouton_branche">
            <a:extLst>
              <a:ext uri="{FF2B5EF4-FFF2-40B4-BE49-F238E27FC236}">
                <a16:creationId xmlns:a16="http://schemas.microsoft.com/office/drawing/2014/main" id="{BA565A91-214D-6C44-84F1-8C2C723C6779}"/>
              </a:ext>
            </a:extLst>
          </p:cNvPr>
          <p:cNvSpPr/>
          <p:nvPr/>
        </p:nvSpPr>
        <p:spPr>
          <a:xfrm>
            <a:off x="2742484" y="1227448"/>
            <a:ext cx="1410367" cy="16519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0" name="bouton_racine">
            <a:extLst>
              <a:ext uri="{FF2B5EF4-FFF2-40B4-BE49-F238E27FC236}">
                <a16:creationId xmlns:a16="http://schemas.microsoft.com/office/drawing/2014/main" id="{32BB7A6F-A7AB-8443-81EA-B560A1F27801}"/>
              </a:ext>
            </a:extLst>
          </p:cNvPr>
          <p:cNvSpPr/>
          <p:nvPr/>
        </p:nvSpPr>
        <p:spPr>
          <a:xfrm>
            <a:off x="4516199" y="1213160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bouton_tronc">
            <a:extLst>
              <a:ext uri="{FF2B5EF4-FFF2-40B4-BE49-F238E27FC236}">
                <a16:creationId xmlns:a16="http://schemas.microsoft.com/office/drawing/2014/main" id="{A78F46C6-A157-1440-82CC-41EC227C45FB}"/>
              </a:ext>
            </a:extLst>
          </p:cNvPr>
          <p:cNvSpPr/>
          <p:nvPr/>
        </p:nvSpPr>
        <p:spPr>
          <a:xfrm>
            <a:off x="6296462" y="1221485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bouton_cime">
            <a:extLst>
              <a:ext uri="{FF2B5EF4-FFF2-40B4-BE49-F238E27FC236}">
                <a16:creationId xmlns:a16="http://schemas.microsoft.com/office/drawing/2014/main" id="{29DBAAEC-C9A5-8A40-964D-6A0305352736}"/>
              </a:ext>
            </a:extLst>
          </p:cNvPr>
          <p:cNvSpPr/>
          <p:nvPr/>
        </p:nvSpPr>
        <p:spPr>
          <a:xfrm>
            <a:off x="8074957" y="1207774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3" name="bouton_ecorce">
            <a:extLst>
              <a:ext uri="{FF2B5EF4-FFF2-40B4-BE49-F238E27FC236}">
                <a16:creationId xmlns:a16="http://schemas.microsoft.com/office/drawing/2014/main" id="{64A39ACD-AC78-C142-AB1E-9F55D535F4DF}"/>
              </a:ext>
            </a:extLst>
          </p:cNvPr>
          <p:cNvSpPr/>
          <p:nvPr/>
        </p:nvSpPr>
        <p:spPr>
          <a:xfrm>
            <a:off x="9855219" y="1207469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4" name="bouton_feuille">
            <a:extLst>
              <a:ext uri="{FF2B5EF4-FFF2-40B4-BE49-F238E27FC236}">
                <a16:creationId xmlns:a16="http://schemas.microsoft.com/office/drawing/2014/main" id="{77CE3FEC-D06E-D741-A189-385F50E33FCF}"/>
              </a:ext>
            </a:extLst>
          </p:cNvPr>
          <p:cNvSpPr/>
          <p:nvPr/>
        </p:nvSpPr>
        <p:spPr>
          <a:xfrm>
            <a:off x="953224" y="2978924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5" name="bouton_aiguille">
            <a:extLst>
              <a:ext uri="{FF2B5EF4-FFF2-40B4-BE49-F238E27FC236}">
                <a16:creationId xmlns:a16="http://schemas.microsoft.com/office/drawing/2014/main" id="{8EA8A005-4987-3944-AD0B-06BA85C05351}"/>
              </a:ext>
            </a:extLst>
          </p:cNvPr>
          <p:cNvSpPr/>
          <p:nvPr/>
        </p:nvSpPr>
        <p:spPr>
          <a:xfrm>
            <a:off x="2726939" y="2979226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6" name="bouton_cocotte">
            <a:extLst>
              <a:ext uri="{FF2B5EF4-FFF2-40B4-BE49-F238E27FC236}">
                <a16:creationId xmlns:a16="http://schemas.microsoft.com/office/drawing/2014/main" id="{9F07CCF0-78A7-C84D-B957-377800301B37}"/>
              </a:ext>
            </a:extLst>
          </p:cNvPr>
          <p:cNvSpPr/>
          <p:nvPr/>
        </p:nvSpPr>
        <p:spPr>
          <a:xfrm>
            <a:off x="4508936" y="2988956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7" name="bouton_bourgeon">
            <a:extLst>
              <a:ext uri="{FF2B5EF4-FFF2-40B4-BE49-F238E27FC236}">
                <a16:creationId xmlns:a16="http://schemas.microsoft.com/office/drawing/2014/main" id="{85572754-EABD-8B44-A25E-A196245DC41F}"/>
              </a:ext>
            </a:extLst>
          </p:cNvPr>
          <p:cNvSpPr/>
          <p:nvPr/>
        </p:nvSpPr>
        <p:spPr>
          <a:xfrm>
            <a:off x="6285698" y="2995814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8" name="bouton_graine">
            <a:extLst>
              <a:ext uri="{FF2B5EF4-FFF2-40B4-BE49-F238E27FC236}">
                <a16:creationId xmlns:a16="http://schemas.microsoft.com/office/drawing/2014/main" id="{650BA4FE-9A9E-1A41-97AE-F9772F2107E0}"/>
              </a:ext>
            </a:extLst>
          </p:cNvPr>
          <p:cNvSpPr/>
          <p:nvPr/>
        </p:nvSpPr>
        <p:spPr>
          <a:xfrm>
            <a:off x="8069459" y="2968965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9" name="bouton_fruit">
            <a:extLst>
              <a:ext uri="{FF2B5EF4-FFF2-40B4-BE49-F238E27FC236}">
                <a16:creationId xmlns:a16="http://schemas.microsoft.com/office/drawing/2014/main" id="{7AAFC3C1-70E2-4F4C-B9E7-9ABBB3EDC36F}"/>
              </a:ext>
            </a:extLst>
          </p:cNvPr>
          <p:cNvSpPr/>
          <p:nvPr/>
        </p:nvSpPr>
        <p:spPr>
          <a:xfrm>
            <a:off x="9851970" y="2965494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0" name="bouton_hiver">
            <a:extLst>
              <a:ext uri="{FF2B5EF4-FFF2-40B4-BE49-F238E27FC236}">
                <a16:creationId xmlns:a16="http://schemas.microsoft.com/office/drawing/2014/main" id="{47A4495A-62B1-6940-AF61-FCCD4A663404}"/>
              </a:ext>
            </a:extLst>
          </p:cNvPr>
          <p:cNvSpPr/>
          <p:nvPr/>
        </p:nvSpPr>
        <p:spPr>
          <a:xfrm>
            <a:off x="9862000" y="4786485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1" name="bouton_automne">
            <a:extLst>
              <a:ext uri="{FF2B5EF4-FFF2-40B4-BE49-F238E27FC236}">
                <a16:creationId xmlns:a16="http://schemas.microsoft.com/office/drawing/2014/main" id="{34FEB78C-B9C3-9848-A4C9-1F802427AE6F}"/>
              </a:ext>
            </a:extLst>
          </p:cNvPr>
          <p:cNvSpPr/>
          <p:nvPr/>
        </p:nvSpPr>
        <p:spPr>
          <a:xfrm>
            <a:off x="8084120" y="4778160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2" name="bouton_ete">
            <a:extLst>
              <a:ext uri="{FF2B5EF4-FFF2-40B4-BE49-F238E27FC236}">
                <a16:creationId xmlns:a16="http://schemas.microsoft.com/office/drawing/2014/main" id="{5582A0A7-88E0-F44A-B7E1-0B1F5631DA4B}"/>
              </a:ext>
            </a:extLst>
          </p:cNvPr>
          <p:cNvSpPr/>
          <p:nvPr/>
        </p:nvSpPr>
        <p:spPr>
          <a:xfrm>
            <a:off x="6308367" y="4784431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3" name="bouton_printemps">
            <a:extLst>
              <a:ext uri="{FF2B5EF4-FFF2-40B4-BE49-F238E27FC236}">
                <a16:creationId xmlns:a16="http://schemas.microsoft.com/office/drawing/2014/main" id="{13A8522D-805C-6843-AA00-80FB95774B09}"/>
              </a:ext>
            </a:extLst>
          </p:cNvPr>
          <p:cNvSpPr/>
          <p:nvPr/>
        </p:nvSpPr>
        <p:spPr>
          <a:xfrm>
            <a:off x="4517799" y="4786347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bouton_coniferes">
            <a:extLst>
              <a:ext uri="{FF2B5EF4-FFF2-40B4-BE49-F238E27FC236}">
                <a16:creationId xmlns:a16="http://schemas.microsoft.com/office/drawing/2014/main" id="{BC4322B6-4249-324C-A91A-E426D99EA790}"/>
              </a:ext>
            </a:extLst>
          </p:cNvPr>
          <p:cNvSpPr/>
          <p:nvPr/>
        </p:nvSpPr>
        <p:spPr>
          <a:xfrm>
            <a:off x="2727317" y="4777554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5" name="bouton_feuillus">
            <a:extLst>
              <a:ext uri="{FF2B5EF4-FFF2-40B4-BE49-F238E27FC236}">
                <a16:creationId xmlns:a16="http://schemas.microsoft.com/office/drawing/2014/main" id="{A8B4B094-B40B-6148-80C3-00317B09CDC6}"/>
              </a:ext>
            </a:extLst>
          </p:cNvPr>
          <p:cNvSpPr/>
          <p:nvPr/>
        </p:nvSpPr>
        <p:spPr>
          <a:xfrm>
            <a:off x="962497" y="4775457"/>
            <a:ext cx="1410367" cy="166247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82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br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anch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cin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onc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im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corc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uill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iguill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cotte_pomme-2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urgeon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grain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fruit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feuillu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onifer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rintemp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et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utomne-1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hiver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1E78F-6EA0-E84A-BF33-45D74749DD7C}"/>
              </a:ext>
            </a:extLst>
          </p:cNvPr>
          <p:cNvSpPr txBox="1">
            <a:spLocks/>
          </p:cNvSpPr>
          <p:nvPr/>
        </p:nvSpPr>
        <p:spPr>
          <a:xfrm>
            <a:off x="838200" y="363150"/>
            <a:ext cx="4919240" cy="739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rgbClr val="4472C4"/>
                </a:solidFill>
                <a:cs typeface="Calibri Light"/>
              </a:rPr>
              <a:t>Carte d’appel BINGO</a:t>
            </a:r>
            <a:endParaRPr lang="fr-FR" dirty="0">
              <a:solidFill>
                <a:srgbClr val="4472C4"/>
              </a:solidFill>
            </a:endParaRPr>
          </a:p>
        </p:txBody>
      </p:sp>
      <p:grpSp>
        <p:nvGrpSpPr>
          <p:cNvPr id="3" name="Arbre">
            <a:extLst>
              <a:ext uri="{FF2B5EF4-FFF2-40B4-BE49-F238E27FC236}">
                <a16:creationId xmlns:a16="http://schemas.microsoft.com/office/drawing/2014/main" id="{9A4F14F0-B9FE-ED4F-A8FD-2BA91F283392}"/>
              </a:ext>
            </a:extLst>
          </p:cNvPr>
          <p:cNvGrpSpPr/>
          <p:nvPr/>
        </p:nvGrpSpPr>
        <p:grpSpPr>
          <a:xfrm>
            <a:off x="955675" y="1214782"/>
            <a:ext cx="1410367" cy="1651953"/>
            <a:chOff x="1116096" y="1584946"/>
            <a:chExt cx="1410367" cy="165195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E5A6FAA7-A2B6-3449-A7F6-FC2AA7FAFCA9}"/>
                </a:ext>
              </a:extLst>
            </p:cNvPr>
            <p:cNvSpPr/>
            <p:nvPr/>
          </p:nvSpPr>
          <p:spPr>
            <a:xfrm>
              <a:off x="1116096" y="1584946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ARBRE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5" name="Image 5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716E232B-21E7-E94A-B53B-9431AE73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684" y="1688038"/>
              <a:ext cx="1290622" cy="1184820"/>
            </a:xfrm>
            <a:prstGeom prst="rect">
              <a:avLst/>
            </a:prstGeom>
          </p:spPr>
        </p:pic>
      </p:grpSp>
      <p:grpSp>
        <p:nvGrpSpPr>
          <p:cNvPr id="6" name="Branche">
            <a:extLst>
              <a:ext uri="{FF2B5EF4-FFF2-40B4-BE49-F238E27FC236}">
                <a16:creationId xmlns:a16="http://schemas.microsoft.com/office/drawing/2014/main" id="{6F996914-2D18-4F4F-B04F-205E49EE64C1}"/>
              </a:ext>
            </a:extLst>
          </p:cNvPr>
          <p:cNvGrpSpPr/>
          <p:nvPr/>
        </p:nvGrpSpPr>
        <p:grpSpPr>
          <a:xfrm>
            <a:off x="2735937" y="1226240"/>
            <a:ext cx="1410367" cy="1651953"/>
            <a:chOff x="2790490" y="1590675"/>
            <a:chExt cx="1410367" cy="16519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DA5D3D14-1520-6D4C-B75B-524629F7BA0B}"/>
                </a:ext>
              </a:extLst>
            </p:cNvPr>
            <p:cNvSpPr/>
            <p:nvPr/>
          </p:nvSpPr>
          <p:spPr>
            <a:xfrm>
              <a:off x="2790490" y="1590675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BRANCHE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8" name="Image 5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5335EF69-D2FA-BB4C-AFBA-85A41055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1757" y="1718780"/>
              <a:ext cx="1284207" cy="1119867"/>
            </a:xfrm>
            <a:prstGeom prst="rect">
              <a:avLst/>
            </a:prstGeom>
          </p:spPr>
        </p:pic>
      </p:grpSp>
      <p:grpSp>
        <p:nvGrpSpPr>
          <p:cNvPr id="9" name="Tronc">
            <a:extLst>
              <a:ext uri="{FF2B5EF4-FFF2-40B4-BE49-F238E27FC236}">
                <a16:creationId xmlns:a16="http://schemas.microsoft.com/office/drawing/2014/main" id="{21AAC15B-CC7D-CC48-BD2A-E676CFE2CB05}"/>
              </a:ext>
            </a:extLst>
          </p:cNvPr>
          <p:cNvGrpSpPr/>
          <p:nvPr/>
        </p:nvGrpSpPr>
        <p:grpSpPr>
          <a:xfrm>
            <a:off x="6296462" y="1226239"/>
            <a:ext cx="1410367" cy="1651953"/>
            <a:chOff x="6161511" y="1590674"/>
            <a:chExt cx="1410367" cy="1651953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EFE125E1-358C-074B-BA03-12FB4BC11866}"/>
                </a:ext>
              </a:extLst>
            </p:cNvPr>
            <p:cNvSpPr/>
            <p:nvPr/>
          </p:nvSpPr>
          <p:spPr>
            <a:xfrm>
              <a:off x="6161511" y="1590674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</a:rPr>
                <a:t>TRONC</a:t>
              </a:r>
              <a:endParaRPr lang="fr-FR"/>
            </a:p>
          </p:txBody>
        </p:sp>
        <p:pic>
          <p:nvPicPr>
            <p:cNvPr id="11" name="Image 5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C1CDC4B0-71FD-4249-973F-5F7AEFE7B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5763" y="1700782"/>
              <a:ext cx="1286580" cy="1159972"/>
            </a:xfrm>
            <a:prstGeom prst="rect">
              <a:avLst/>
            </a:prstGeom>
          </p:spPr>
        </p:pic>
      </p:grpSp>
      <p:grpSp>
        <p:nvGrpSpPr>
          <p:cNvPr id="12" name="Racine">
            <a:extLst>
              <a:ext uri="{FF2B5EF4-FFF2-40B4-BE49-F238E27FC236}">
                <a16:creationId xmlns:a16="http://schemas.microsoft.com/office/drawing/2014/main" id="{1869E335-54FC-F44B-9D2B-CA0BD329EF7A}"/>
              </a:ext>
            </a:extLst>
          </p:cNvPr>
          <p:cNvGrpSpPr/>
          <p:nvPr/>
        </p:nvGrpSpPr>
        <p:grpSpPr>
          <a:xfrm>
            <a:off x="4516199" y="1217957"/>
            <a:ext cx="1410367" cy="1657682"/>
            <a:chOff x="4488424" y="1582392"/>
            <a:chExt cx="1410367" cy="1657682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7084DA10-46D7-1743-9214-D5B82ED375B1}"/>
                </a:ext>
              </a:extLst>
            </p:cNvPr>
            <p:cNvSpPr/>
            <p:nvPr/>
          </p:nvSpPr>
          <p:spPr>
            <a:xfrm>
              <a:off x="4488424" y="1582392"/>
              <a:ext cx="1410367" cy="16576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</a:rPr>
                <a:t>RACINE</a:t>
              </a:r>
              <a:endParaRPr lang="fr-FR"/>
            </a:p>
          </p:txBody>
        </p:sp>
        <p:pic>
          <p:nvPicPr>
            <p:cNvPr id="14" name="Image 5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769BCB67-3B28-BD4B-ABD7-0B41E2921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2187" y="1744778"/>
              <a:ext cx="1283968" cy="1095580"/>
            </a:xfrm>
            <a:prstGeom prst="rect">
              <a:avLst/>
            </a:prstGeom>
          </p:spPr>
        </p:pic>
      </p:grpSp>
      <p:grpSp>
        <p:nvGrpSpPr>
          <p:cNvPr id="15" name="Cime">
            <a:extLst>
              <a:ext uri="{FF2B5EF4-FFF2-40B4-BE49-F238E27FC236}">
                <a16:creationId xmlns:a16="http://schemas.microsoft.com/office/drawing/2014/main" id="{FAC6D09A-1A82-C648-B95B-D619E1B31D38}"/>
              </a:ext>
            </a:extLst>
          </p:cNvPr>
          <p:cNvGrpSpPr/>
          <p:nvPr/>
        </p:nvGrpSpPr>
        <p:grpSpPr>
          <a:xfrm>
            <a:off x="8076724" y="1224619"/>
            <a:ext cx="1410367" cy="1640494"/>
            <a:chOff x="7840638" y="1589054"/>
            <a:chExt cx="1410367" cy="164049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CA5AD436-A150-1C4C-86E4-2EDB19FC674F}"/>
                </a:ext>
              </a:extLst>
            </p:cNvPr>
            <p:cNvSpPr/>
            <p:nvPr/>
          </p:nvSpPr>
          <p:spPr>
            <a:xfrm>
              <a:off x="7840638" y="1589054"/>
              <a:ext cx="1410367" cy="164049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</a:rPr>
                <a:t>CIME</a:t>
              </a:r>
              <a:endParaRPr lang="fr-FR"/>
            </a:p>
          </p:txBody>
        </p:sp>
        <p:pic>
          <p:nvPicPr>
            <p:cNvPr id="17" name="Image 5">
              <a:extLst>
                <a:ext uri="{FF2B5EF4-FFF2-40B4-BE49-F238E27FC236}">
                  <a16:creationId xmlns:a16="http://schemas.microsoft.com/office/drawing/2014/main" id="{0354AAD2-62C8-7745-84C5-DE9AB68D3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9874" y="1770268"/>
              <a:ext cx="1375076" cy="1094296"/>
            </a:xfrm>
            <a:prstGeom prst="rect">
              <a:avLst/>
            </a:prstGeom>
          </p:spPr>
        </p:pic>
      </p:grpSp>
      <p:grpSp>
        <p:nvGrpSpPr>
          <p:cNvPr id="18" name="Écorce">
            <a:extLst>
              <a:ext uri="{FF2B5EF4-FFF2-40B4-BE49-F238E27FC236}">
                <a16:creationId xmlns:a16="http://schemas.microsoft.com/office/drawing/2014/main" id="{FE88F4C7-3322-564A-B9A6-FB225EE1E7A4}"/>
              </a:ext>
            </a:extLst>
          </p:cNvPr>
          <p:cNvGrpSpPr/>
          <p:nvPr/>
        </p:nvGrpSpPr>
        <p:grpSpPr>
          <a:xfrm>
            <a:off x="9856986" y="1213160"/>
            <a:ext cx="1410367" cy="1651953"/>
            <a:chOff x="9542247" y="1577595"/>
            <a:chExt cx="1410367" cy="1651953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73989E7D-4D2F-BC4E-91FC-CE286EA52E54}"/>
                </a:ext>
              </a:extLst>
            </p:cNvPr>
            <p:cNvSpPr/>
            <p:nvPr/>
          </p:nvSpPr>
          <p:spPr>
            <a:xfrm>
              <a:off x="9542247" y="1577595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</a:rPr>
                <a:t>ÉCORCE</a:t>
              </a:r>
              <a:endParaRPr lang="fr-FR"/>
            </a:p>
          </p:txBody>
        </p:sp>
        <p:pic>
          <p:nvPicPr>
            <p:cNvPr id="20" name="Image 5" descr="Une image contenant alimentation&#10;&#10;Description générée automatiquement">
              <a:extLst>
                <a:ext uri="{FF2B5EF4-FFF2-40B4-BE49-F238E27FC236}">
                  <a16:creationId xmlns:a16="http://schemas.microsoft.com/office/drawing/2014/main" id="{CE4F55C5-6064-8A49-835C-677AD5982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4203" y="1873998"/>
              <a:ext cx="1283968" cy="804010"/>
            </a:xfrm>
            <a:prstGeom prst="rect">
              <a:avLst/>
            </a:prstGeom>
          </p:spPr>
        </p:pic>
      </p:grpSp>
      <p:grpSp>
        <p:nvGrpSpPr>
          <p:cNvPr id="21" name="Feuille">
            <a:extLst>
              <a:ext uri="{FF2B5EF4-FFF2-40B4-BE49-F238E27FC236}">
                <a16:creationId xmlns:a16="http://schemas.microsoft.com/office/drawing/2014/main" id="{AE85158B-D5FB-F74C-A3D2-659F0B7D4013}"/>
              </a:ext>
            </a:extLst>
          </p:cNvPr>
          <p:cNvGrpSpPr/>
          <p:nvPr/>
        </p:nvGrpSpPr>
        <p:grpSpPr>
          <a:xfrm>
            <a:off x="955674" y="2979413"/>
            <a:ext cx="1410367" cy="1651953"/>
            <a:chOff x="955674" y="3178196"/>
            <a:chExt cx="1410367" cy="1651953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82151864-8207-234B-88E2-F7C589C387BC}"/>
                </a:ext>
              </a:extLst>
            </p:cNvPr>
            <p:cNvSpPr/>
            <p:nvPr/>
          </p:nvSpPr>
          <p:spPr>
            <a:xfrm>
              <a:off x="955674" y="3178196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FEUILLE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23" name="Image 5" descr="Une image contenant livre, texte&#10;&#10;Description générée automatiquement">
              <a:extLst>
                <a:ext uri="{FF2B5EF4-FFF2-40B4-BE49-F238E27FC236}">
                  <a16:creationId xmlns:a16="http://schemas.microsoft.com/office/drawing/2014/main" id="{B596FBD0-009F-1746-8629-497EF655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9389" y="3327682"/>
              <a:ext cx="907343" cy="1085430"/>
            </a:xfrm>
            <a:prstGeom prst="rect">
              <a:avLst/>
            </a:prstGeom>
          </p:spPr>
        </p:pic>
      </p:grpSp>
      <p:grpSp>
        <p:nvGrpSpPr>
          <p:cNvPr id="24" name="Aiguille">
            <a:extLst>
              <a:ext uri="{FF2B5EF4-FFF2-40B4-BE49-F238E27FC236}">
                <a16:creationId xmlns:a16="http://schemas.microsoft.com/office/drawing/2014/main" id="{E91677CC-F317-264F-9D62-54ABFC03AD3B}"/>
              </a:ext>
            </a:extLst>
          </p:cNvPr>
          <p:cNvGrpSpPr/>
          <p:nvPr/>
        </p:nvGrpSpPr>
        <p:grpSpPr>
          <a:xfrm>
            <a:off x="2735936" y="2979413"/>
            <a:ext cx="1410367" cy="1651953"/>
            <a:chOff x="2735936" y="3178196"/>
            <a:chExt cx="1410367" cy="1651953"/>
          </a:xfrm>
        </p:grpSpPr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2934885A-C558-3046-A96D-AE32A0835A96}"/>
                </a:ext>
              </a:extLst>
            </p:cNvPr>
            <p:cNvSpPr/>
            <p:nvPr/>
          </p:nvSpPr>
          <p:spPr>
            <a:xfrm>
              <a:off x="2735936" y="3178196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AIGUILLE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26" name="Image 5" descr="Une image contenant arbre, plante&#10;&#10;Description générée automatiquement">
              <a:extLst>
                <a:ext uri="{FF2B5EF4-FFF2-40B4-BE49-F238E27FC236}">
                  <a16:creationId xmlns:a16="http://schemas.microsoft.com/office/drawing/2014/main" id="{DEDA3C64-5665-4748-BF6D-270DA24E0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467" y="3405109"/>
              <a:ext cx="1283903" cy="933893"/>
            </a:xfrm>
            <a:prstGeom prst="rect">
              <a:avLst/>
            </a:prstGeom>
          </p:spPr>
        </p:pic>
      </p:grpSp>
      <p:grpSp>
        <p:nvGrpSpPr>
          <p:cNvPr id="27" name="Cocotte">
            <a:extLst>
              <a:ext uri="{FF2B5EF4-FFF2-40B4-BE49-F238E27FC236}">
                <a16:creationId xmlns:a16="http://schemas.microsoft.com/office/drawing/2014/main" id="{FA4398D2-DFA2-8D40-8FC5-15D485D831D7}"/>
              </a:ext>
            </a:extLst>
          </p:cNvPr>
          <p:cNvGrpSpPr/>
          <p:nvPr/>
        </p:nvGrpSpPr>
        <p:grpSpPr>
          <a:xfrm>
            <a:off x="4516199" y="2999776"/>
            <a:ext cx="1410367" cy="1657682"/>
            <a:chOff x="4516199" y="3198559"/>
            <a:chExt cx="1410367" cy="1657682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CACB98F1-FE49-9944-86C9-4DAFC75569D9}"/>
                </a:ext>
              </a:extLst>
            </p:cNvPr>
            <p:cNvSpPr/>
            <p:nvPr/>
          </p:nvSpPr>
          <p:spPr>
            <a:xfrm>
              <a:off x="4516199" y="3198559"/>
              <a:ext cx="1410367" cy="16576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100">
                  <a:latin typeface="Century Gothic"/>
                </a:rPr>
                <a:t>COCOTTE ou POMME DE PIN</a:t>
              </a:r>
              <a:endParaRPr lang="fr-FR" sz="1400"/>
            </a:p>
          </p:txBody>
        </p:sp>
        <p:pic>
          <p:nvPicPr>
            <p:cNvPr id="29" name="Image 5" descr="Une image contenant livre, texte&#10;&#10;Description générée automatiquement">
              <a:extLst>
                <a:ext uri="{FF2B5EF4-FFF2-40B4-BE49-F238E27FC236}">
                  <a16:creationId xmlns:a16="http://schemas.microsoft.com/office/drawing/2014/main" id="{47BA76E6-9BF2-474E-8B4E-9C13E161D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0134" y="3331521"/>
              <a:ext cx="1193564" cy="1060581"/>
            </a:xfrm>
            <a:prstGeom prst="rect">
              <a:avLst/>
            </a:prstGeom>
          </p:spPr>
        </p:pic>
      </p:grpSp>
      <p:grpSp>
        <p:nvGrpSpPr>
          <p:cNvPr id="30" name="Bourgeon">
            <a:extLst>
              <a:ext uri="{FF2B5EF4-FFF2-40B4-BE49-F238E27FC236}">
                <a16:creationId xmlns:a16="http://schemas.microsoft.com/office/drawing/2014/main" id="{AFEEE875-35F1-3141-9B9C-B8B262E7CB29}"/>
              </a:ext>
            </a:extLst>
          </p:cNvPr>
          <p:cNvGrpSpPr/>
          <p:nvPr/>
        </p:nvGrpSpPr>
        <p:grpSpPr>
          <a:xfrm>
            <a:off x="6296462" y="3002329"/>
            <a:ext cx="1410367" cy="1651953"/>
            <a:chOff x="6296462" y="3201112"/>
            <a:chExt cx="1410367" cy="1651953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0A7F9423-8894-EB4B-B88D-57DE518EC8F9}"/>
                </a:ext>
              </a:extLst>
            </p:cNvPr>
            <p:cNvSpPr/>
            <p:nvPr/>
          </p:nvSpPr>
          <p:spPr>
            <a:xfrm>
              <a:off x="6296462" y="3201112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</a:rPr>
                <a:t>BOURGEON</a:t>
              </a:r>
              <a:endParaRPr lang="fr-FR"/>
            </a:p>
          </p:txBody>
        </p:sp>
        <p:pic>
          <p:nvPicPr>
            <p:cNvPr id="32" name="Image 5" descr="Une image contenant flèche&#10;&#10;Description générée automatiquement">
              <a:extLst>
                <a:ext uri="{FF2B5EF4-FFF2-40B4-BE49-F238E27FC236}">
                  <a16:creationId xmlns:a16="http://schemas.microsoft.com/office/drawing/2014/main" id="{9B1A431E-A269-3146-BDBB-90912DF5C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4402" y="3427923"/>
              <a:ext cx="1186844" cy="1019169"/>
            </a:xfrm>
            <a:prstGeom prst="rect">
              <a:avLst/>
            </a:prstGeom>
          </p:spPr>
        </p:pic>
      </p:grpSp>
      <p:grpSp>
        <p:nvGrpSpPr>
          <p:cNvPr id="33" name="Graine">
            <a:extLst>
              <a:ext uri="{FF2B5EF4-FFF2-40B4-BE49-F238E27FC236}">
                <a16:creationId xmlns:a16="http://schemas.microsoft.com/office/drawing/2014/main" id="{D5D3ECEB-D478-8B42-B09F-73C15CC5E4C4}"/>
              </a:ext>
            </a:extLst>
          </p:cNvPr>
          <p:cNvGrpSpPr/>
          <p:nvPr/>
        </p:nvGrpSpPr>
        <p:grpSpPr>
          <a:xfrm>
            <a:off x="8076723" y="2977792"/>
            <a:ext cx="1410367" cy="1640494"/>
            <a:chOff x="8076723" y="3176575"/>
            <a:chExt cx="1410367" cy="1640494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94DC2BEA-2346-1B4A-A715-A2191A03484C}"/>
                </a:ext>
              </a:extLst>
            </p:cNvPr>
            <p:cNvSpPr/>
            <p:nvPr/>
          </p:nvSpPr>
          <p:spPr>
            <a:xfrm>
              <a:off x="8076723" y="3176575"/>
              <a:ext cx="1410367" cy="164049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</a:rPr>
                <a:t>GRAINE</a:t>
              </a:r>
              <a:endParaRPr lang="fr-FR"/>
            </a:p>
          </p:txBody>
        </p:sp>
        <p:pic>
          <p:nvPicPr>
            <p:cNvPr id="35" name="Image 5" descr="Une image contenant flèche&#10;&#10;Description générée automatiquement">
              <a:extLst>
                <a:ext uri="{FF2B5EF4-FFF2-40B4-BE49-F238E27FC236}">
                  <a16:creationId xmlns:a16="http://schemas.microsoft.com/office/drawing/2014/main" id="{110E4914-EBF9-A543-B566-F116DEECF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544" y="3288240"/>
              <a:ext cx="1198765" cy="1110277"/>
            </a:xfrm>
            <a:prstGeom prst="rect">
              <a:avLst/>
            </a:prstGeom>
          </p:spPr>
        </p:pic>
      </p:grpSp>
      <p:grpSp>
        <p:nvGrpSpPr>
          <p:cNvPr id="36" name="Fruit">
            <a:extLst>
              <a:ext uri="{FF2B5EF4-FFF2-40B4-BE49-F238E27FC236}">
                <a16:creationId xmlns:a16="http://schemas.microsoft.com/office/drawing/2014/main" id="{47BF6709-27DE-2142-9A44-BA47B6C3DA73}"/>
              </a:ext>
            </a:extLst>
          </p:cNvPr>
          <p:cNvGrpSpPr/>
          <p:nvPr/>
        </p:nvGrpSpPr>
        <p:grpSpPr>
          <a:xfrm>
            <a:off x="9856985" y="2977791"/>
            <a:ext cx="1410367" cy="1651953"/>
            <a:chOff x="9856985" y="3176574"/>
            <a:chExt cx="1410367" cy="1651953"/>
          </a:xfrm>
        </p:grpSpPr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875DFA15-AD4E-B24F-BA54-9A1F1867AAB5}"/>
                </a:ext>
              </a:extLst>
            </p:cNvPr>
            <p:cNvSpPr/>
            <p:nvPr/>
          </p:nvSpPr>
          <p:spPr>
            <a:xfrm>
              <a:off x="9856985" y="3176574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</a:rPr>
                <a:t>FRUIT</a:t>
              </a:r>
              <a:endParaRPr lang="fr-FR"/>
            </a:p>
          </p:txBody>
        </p:sp>
        <p:pic>
          <p:nvPicPr>
            <p:cNvPr id="38" name="Image 5">
              <a:extLst>
                <a:ext uri="{FF2B5EF4-FFF2-40B4-BE49-F238E27FC236}">
                  <a16:creationId xmlns:a16="http://schemas.microsoft.com/office/drawing/2014/main" id="{73D4FC62-FD5C-0F40-A312-0C01DC938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5454" y="3405785"/>
              <a:ext cx="1283982" cy="876931"/>
            </a:xfrm>
            <a:prstGeom prst="rect">
              <a:avLst/>
            </a:prstGeom>
          </p:spPr>
        </p:pic>
      </p:grpSp>
      <p:grpSp>
        <p:nvGrpSpPr>
          <p:cNvPr id="39" name="Feuillus">
            <a:extLst>
              <a:ext uri="{FF2B5EF4-FFF2-40B4-BE49-F238E27FC236}">
                <a16:creationId xmlns:a16="http://schemas.microsoft.com/office/drawing/2014/main" id="{BAD4BF58-65B1-DF4E-9629-A66BD517E877}"/>
              </a:ext>
            </a:extLst>
          </p:cNvPr>
          <p:cNvGrpSpPr/>
          <p:nvPr/>
        </p:nvGrpSpPr>
        <p:grpSpPr>
          <a:xfrm>
            <a:off x="955674" y="4785022"/>
            <a:ext cx="1410367" cy="1651953"/>
            <a:chOff x="955674" y="4983805"/>
            <a:chExt cx="1410367" cy="1651953"/>
          </a:xfrm>
        </p:grpSpPr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BC815BCF-6322-BA49-9CBB-82ACC786D121}"/>
                </a:ext>
              </a:extLst>
            </p:cNvPr>
            <p:cNvSpPr/>
            <p:nvPr/>
          </p:nvSpPr>
          <p:spPr>
            <a:xfrm>
              <a:off x="955674" y="4983805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FEUILLUS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41" name="Image 5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9F70CC6B-7EE0-B248-94E1-2BDE4F40E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828" y="5274124"/>
              <a:ext cx="1283903" cy="745243"/>
            </a:xfrm>
            <a:prstGeom prst="rect">
              <a:avLst/>
            </a:prstGeom>
          </p:spPr>
        </p:pic>
      </p:grpSp>
      <p:grpSp>
        <p:nvGrpSpPr>
          <p:cNvPr id="42" name="Conifères">
            <a:extLst>
              <a:ext uri="{FF2B5EF4-FFF2-40B4-BE49-F238E27FC236}">
                <a16:creationId xmlns:a16="http://schemas.microsoft.com/office/drawing/2014/main" id="{DEC165EB-C781-F649-9DAF-282E20143AD1}"/>
              </a:ext>
            </a:extLst>
          </p:cNvPr>
          <p:cNvGrpSpPr/>
          <p:nvPr/>
        </p:nvGrpSpPr>
        <p:grpSpPr>
          <a:xfrm>
            <a:off x="2736435" y="4785022"/>
            <a:ext cx="1410367" cy="1651953"/>
            <a:chOff x="2736435" y="4983805"/>
            <a:chExt cx="1410367" cy="1651953"/>
          </a:xfrm>
        </p:grpSpPr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5F57E01D-755E-6F43-9E34-334FC08CF1EB}"/>
                </a:ext>
              </a:extLst>
            </p:cNvPr>
            <p:cNvSpPr/>
            <p:nvPr/>
          </p:nvSpPr>
          <p:spPr>
            <a:xfrm>
              <a:off x="2736435" y="4983805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CONIFÈRES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44" name="Image 5" descr="Une image contenant conifère, plante, arbre&#10;&#10;Description générée automatiquement">
              <a:extLst>
                <a:ext uri="{FF2B5EF4-FFF2-40B4-BE49-F238E27FC236}">
                  <a16:creationId xmlns:a16="http://schemas.microsoft.com/office/drawing/2014/main" id="{A8964F6D-4019-694D-AD05-D5126644D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4640" y="5273146"/>
              <a:ext cx="1283903" cy="747199"/>
            </a:xfrm>
            <a:prstGeom prst="rect">
              <a:avLst/>
            </a:prstGeom>
          </p:spPr>
        </p:pic>
      </p:grpSp>
      <p:grpSp>
        <p:nvGrpSpPr>
          <p:cNvPr id="45" name="Printemps">
            <a:extLst>
              <a:ext uri="{FF2B5EF4-FFF2-40B4-BE49-F238E27FC236}">
                <a16:creationId xmlns:a16="http://schemas.microsoft.com/office/drawing/2014/main" id="{9EBA71EF-3FE8-9346-85FD-161568A767A3}"/>
              </a:ext>
            </a:extLst>
          </p:cNvPr>
          <p:cNvGrpSpPr/>
          <p:nvPr/>
        </p:nvGrpSpPr>
        <p:grpSpPr>
          <a:xfrm>
            <a:off x="4517196" y="4785021"/>
            <a:ext cx="1410367" cy="1651953"/>
            <a:chOff x="4517196" y="4785021"/>
            <a:chExt cx="1410367" cy="1651953"/>
          </a:xfrm>
        </p:grpSpPr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760CE9A9-5249-664B-95FA-D57098E574A9}"/>
                </a:ext>
              </a:extLst>
            </p:cNvPr>
            <p:cNvSpPr/>
            <p:nvPr/>
          </p:nvSpPr>
          <p:spPr>
            <a:xfrm>
              <a:off x="4517196" y="4785021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PRINTEMPS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47" name="Image 94">
              <a:extLst>
                <a:ext uri="{FF2B5EF4-FFF2-40B4-BE49-F238E27FC236}">
                  <a16:creationId xmlns:a16="http://schemas.microsoft.com/office/drawing/2014/main" id="{8CB4ED1B-AAE3-A54F-AA7B-EA7BA338E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5009" y="4888552"/>
              <a:ext cx="1186070" cy="1128602"/>
            </a:xfrm>
            <a:prstGeom prst="rect">
              <a:avLst/>
            </a:prstGeom>
          </p:spPr>
        </p:pic>
      </p:grpSp>
      <p:grpSp>
        <p:nvGrpSpPr>
          <p:cNvPr id="48" name="Été">
            <a:extLst>
              <a:ext uri="{FF2B5EF4-FFF2-40B4-BE49-F238E27FC236}">
                <a16:creationId xmlns:a16="http://schemas.microsoft.com/office/drawing/2014/main" id="{9E7AC172-2B35-4346-B755-980D30465433}"/>
              </a:ext>
            </a:extLst>
          </p:cNvPr>
          <p:cNvGrpSpPr/>
          <p:nvPr/>
        </p:nvGrpSpPr>
        <p:grpSpPr>
          <a:xfrm>
            <a:off x="6297957" y="4785021"/>
            <a:ext cx="1410367" cy="1651953"/>
            <a:chOff x="6297957" y="4785021"/>
            <a:chExt cx="1410367" cy="1651953"/>
          </a:xfrm>
        </p:grpSpPr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FAB04F56-D672-6740-8DFA-5D02EEB26294}"/>
                </a:ext>
              </a:extLst>
            </p:cNvPr>
            <p:cNvSpPr/>
            <p:nvPr/>
          </p:nvSpPr>
          <p:spPr>
            <a:xfrm>
              <a:off x="6297957" y="4785021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ÉTÉ</a:t>
              </a:r>
            </a:p>
          </p:txBody>
        </p:sp>
        <p:pic>
          <p:nvPicPr>
            <p:cNvPr id="50" name="Image 95" descr="Une image contenant table&#10;&#10;Description générée automatiquement">
              <a:extLst>
                <a:ext uri="{FF2B5EF4-FFF2-40B4-BE49-F238E27FC236}">
                  <a16:creationId xmlns:a16="http://schemas.microsoft.com/office/drawing/2014/main" id="{82ED612C-1FB6-6044-BBD0-05110561C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5770" y="4889665"/>
              <a:ext cx="1186070" cy="1126374"/>
            </a:xfrm>
            <a:prstGeom prst="rect">
              <a:avLst/>
            </a:prstGeom>
          </p:spPr>
        </p:pic>
      </p:grpSp>
      <p:grpSp>
        <p:nvGrpSpPr>
          <p:cNvPr id="51" name="Automne">
            <a:extLst>
              <a:ext uri="{FF2B5EF4-FFF2-40B4-BE49-F238E27FC236}">
                <a16:creationId xmlns:a16="http://schemas.microsoft.com/office/drawing/2014/main" id="{64A489AF-DB24-A643-AC01-669E57ED53BD}"/>
              </a:ext>
            </a:extLst>
          </p:cNvPr>
          <p:cNvGrpSpPr/>
          <p:nvPr/>
        </p:nvGrpSpPr>
        <p:grpSpPr>
          <a:xfrm>
            <a:off x="8078718" y="4785021"/>
            <a:ext cx="1410367" cy="1651953"/>
            <a:chOff x="8078718" y="4785021"/>
            <a:chExt cx="1410367" cy="1651953"/>
          </a:xfrm>
        </p:grpSpPr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5AD06FD0-F4FB-DC49-9BB1-113B0CB2B342}"/>
                </a:ext>
              </a:extLst>
            </p:cNvPr>
            <p:cNvSpPr/>
            <p:nvPr/>
          </p:nvSpPr>
          <p:spPr>
            <a:xfrm>
              <a:off x="8078718" y="4785021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AUTOMNE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53" name="Image 96" descr="Une image contenant table, gâteau, assiette&#10;&#10;Description générée automatiquement">
              <a:extLst>
                <a:ext uri="{FF2B5EF4-FFF2-40B4-BE49-F238E27FC236}">
                  <a16:creationId xmlns:a16="http://schemas.microsoft.com/office/drawing/2014/main" id="{BA963B0E-AF12-E14E-8B0C-93E9C7F65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2259" y="4890067"/>
              <a:ext cx="1186070" cy="1142137"/>
            </a:xfrm>
            <a:prstGeom prst="rect">
              <a:avLst/>
            </a:prstGeom>
          </p:spPr>
        </p:pic>
      </p:grpSp>
      <p:grpSp>
        <p:nvGrpSpPr>
          <p:cNvPr id="54" name="Hiver">
            <a:extLst>
              <a:ext uri="{FF2B5EF4-FFF2-40B4-BE49-F238E27FC236}">
                <a16:creationId xmlns:a16="http://schemas.microsoft.com/office/drawing/2014/main" id="{3B1DA619-6938-8845-AFAA-C48EF1A8739E}"/>
              </a:ext>
            </a:extLst>
          </p:cNvPr>
          <p:cNvGrpSpPr/>
          <p:nvPr/>
        </p:nvGrpSpPr>
        <p:grpSpPr>
          <a:xfrm>
            <a:off x="9851196" y="4785021"/>
            <a:ext cx="1410367" cy="1651953"/>
            <a:chOff x="9851196" y="4785021"/>
            <a:chExt cx="1410367" cy="1651953"/>
          </a:xfrm>
        </p:grpSpPr>
        <p:sp>
          <p:nvSpPr>
            <p:cNvPr id="55" name="Rectangle : coins arrondis 54">
              <a:extLst>
                <a:ext uri="{FF2B5EF4-FFF2-40B4-BE49-F238E27FC236}">
                  <a16:creationId xmlns:a16="http://schemas.microsoft.com/office/drawing/2014/main" id="{71D02C67-BD07-FD4A-944F-39F51CFEBA0A}"/>
                </a:ext>
              </a:extLst>
            </p:cNvPr>
            <p:cNvSpPr/>
            <p:nvPr/>
          </p:nvSpPr>
          <p:spPr>
            <a:xfrm>
              <a:off x="9851196" y="4785021"/>
              <a:ext cx="1410367" cy="1651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b"/>
            <a:lstStyle/>
            <a:p>
              <a:pPr algn="ctr"/>
              <a:r>
                <a:rPr lang="fr-FR" sz="1400">
                  <a:latin typeface="Century Gothic"/>
                  <a:cs typeface="Calibri"/>
                </a:rPr>
                <a:t>HIVER</a:t>
              </a:r>
              <a:endParaRPr lang="fr-FR" sz="1400">
                <a:latin typeface="Century Gothic"/>
              </a:endParaRPr>
            </a:p>
          </p:txBody>
        </p:sp>
        <p:pic>
          <p:nvPicPr>
            <p:cNvPr id="56" name="Image 97" descr="Une image contenant oiseau, table, troupeau, grand&#10;&#10;Description générée automatiquement">
              <a:extLst>
                <a:ext uri="{FF2B5EF4-FFF2-40B4-BE49-F238E27FC236}">
                  <a16:creationId xmlns:a16="http://schemas.microsoft.com/office/drawing/2014/main" id="{14128093-7D99-3842-8DB8-993C9E32E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4738" y="4888003"/>
              <a:ext cx="1186071" cy="1129700"/>
            </a:xfrm>
            <a:prstGeom prst="rect">
              <a:avLst/>
            </a:prstGeom>
          </p:spPr>
        </p:pic>
      </p:grpSp>
      <p:pic>
        <p:nvPicPr>
          <p:cNvPr id="57" name="Jeton_branche" descr="Smiling face with solid fill avec un remplissage uni">
            <a:extLst>
              <a:ext uri="{FF2B5EF4-FFF2-40B4-BE49-F238E27FC236}">
                <a16:creationId xmlns:a16="http://schemas.microsoft.com/office/drawing/2014/main" id="{91DA7494-EE74-7B4F-B415-C16E6A09B7E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2761715" y="1224619"/>
            <a:ext cx="1387592" cy="1387592"/>
          </a:xfrm>
          <a:prstGeom prst="rect">
            <a:avLst/>
          </a:prstGeom>
        </p:spPr>
      </p:pic>
      <p:pic>
        <p:nvPicPr>
          <p:cNvPr id="58" name="Jeton_arbre" descr="Smiling face with solid fill avec un remplissage uni">
            <a:extLst>
              <a:ext uri="{FF2B5EF4-FFF2-40B4-BE49-F238E27FC236}">
                <a16:creationId xmlns:a16="http://schemas.microsoft.com/office/drawing/2014/main" id="{B268F2F1-C3E8-9545-8C34-0D909A3DCE3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77514" y="1224618"/>
            <a:ext cx="1376951" cy="1376951"/>
          </a:xfrm>
          <a:prstGeom prst="rect">
            <a:avLst/>
          </a:prstGeom>
        </p:spPr>
      </p:pic>
      <p:pic>
        <p:nvPicPr>
          <p:cNvPr id="59" name="Jeton_racine" descr="Smiling face with solid fill avec un remplissage uni">
            <a:extLst>
              <a:ext uri="{FF2B5EF4-FFF2-40B4-BE49-F238E27FC236}">
                <a16:creationId xmlns:a16="http://schemas.microsoft.com/office/drawing/2014/main" id="{C17FDF31-3EDF-0941-B19C-CEB34BBED1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4511063" y="1216488"/>
            <a:ext cx="1387592" cy="1387592"/>
          </a:xfrm>
          <a:prstGeom prst="rect">
            <a:avLst/>
          </a:prstGeom>
        </p:spPr>
      </p:pic>
      <p:pic>
        <p:nvPicPr>
          <p:cNvPr id="60" name="Jeton_tronc" descr="Smiling face with solid fill avec un remplissage uni">
            <a:extLst>
              <a:ext uri="{FF2B5EF4-FFF2-40B4-BE49-F238E27FC236}">
                <a16:creationId xmlns:a16="http://schemas.microsoft.com/office/drawing/2014/main" id="{D93B931D-3002-F24A-8B39-8E836BD8717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319237" y="1216488"/>
            <a:ext cx="1387592" cy="1387592"/>
          </a:xfrm>
          <a:prstGeom prst="rect">
            <a:avLst/>
          </a:prstGeom>
        </p:spPr>
      </p:pic>
      <p:pic>
        <p:nvPicPr>
          <p:cNvPr id="61" name="Jeton_cime" descr="Smiling face with solid fill avec un remplissage uni">
            <a:extLst>
              <a:ext uri="{FF2B5EF4-FFF2-40B4-BE49-F238E27FC236}">
                <a16:creationId xmlns:a16="http://schemas.microsoft.com/office/drawing/2014/main" id="{AFC45DB4-740D-E746-AE57-B0D910C671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8096996" y="1218341"/>
            <a:ext cx="1387592" cy="1387592"/>
          </a:xfrm>
          <a:prstGeom prst="rect">
            <a:avLst/>
          </a:prstGeom>
        </p:spPr>
      </p:pic>
      <p:pic>
        <p:nvPicPr>
          <p:cNvPr id="62" name="Jeton_ecorce" descr="Smiling face with solid fill avec un remplissage uni">
            <a:extLst>
              <a:ext uri="{FF2B5EF4-FFF2-40B4-BE49-F238E27FC236}">
                <a16:creationId xmlns:a16="http://schemas.microsoft.com/office/drawing/2014/main" id="{E3D1A346-9DD9-B140-9302-C339508963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9871669" y="1216488"/>
            <a:ext cx="1387592" cy="1387592"/>
          </a:xfrm>
          <a:prstGeom prst="rect">
            <a:avLst/>
          </a:prstGeom>
        </p:spPr>
      </p:pic>
      <p:pic>
        <p:nvPicPr>
          <p:cNvPr id="63" name="Jeton_feuille" descr="Smiling face with solid fill avec un remplissage uni">
            <a:extLst>
              <a:ext uri="{FF2B5EF4-FFF2-40B4-BE49-F238E27FC236}">
                <a16:creationId xmlns:a16="http://schemas.microsoft.com/office/drawing/2014/main" id="{6513C8E2-953B-1449-A66E-B34E508BD11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72381" y="2983141"/>
            <a:ext cx="1376951" cy="1376951"/>
          </a:xfrm>
          <a:prstGeom prst="rect">
            <a:avLst/>
          </a:prstGeom>
        </p:spPr>
      </p:pic>
      <p:sp>
        <p:nvSpPr>
          <p:cNvPr id="64" name="Titre 1">
            <a:extLst>
              <a:ext uri="{FF2B5EF4-FFF2-40B4-BE49-F238E27FC236}">
                <a16:creationId xmlns:a16="http://schemas.microsoft.com/office/drawing/2014/main" id="{6B9768CF-3752-A047-835A-0D3341BD2CB5}"/>
              </a:ext>
            </a:extLst>
          </p:cNvPr>
          <p:cNvSpPr txBox="1">
            <a:spLocks/>
          </p:cNvSpPr>
          <p:nvPr/>
        </p:nvSpPr>
        <p:spPr>
          <a:xfrm>
            <a:off x="5636872" y="363150"/>
            <a:ext cx="5630480" cy="73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500">
                <a:solidFill>
                  <a:srgbClr val="4472C4"/>
                </a:solidFill>
                <a:cs typeface="Calibri Light"/>
              </a:rPr>
              <a:t>Reculez et avancez les diapos pour restaurer cette carte d’appel.</a:t>
            </a:r>
          </a:p>
          <a:p>
            <a:r>
              <a:rPr lang="fr-FR" sz="1500" i="1">
                <a:solidFill>
                  <a:srgbClr val="C01900"/>
                </a:solidFill>
                <a:cs typeface="Calibri Light"/>
              </a:rPr>
              <a:t>Go </a:t>
            </a:r>
            <a:r>
              <a:rPr lang="fr-FR" sz="1500" i="1" err="1">
                <a:solidFill>
                  <a:srgbClr val="C01900"/>
                </a:solidFill>
                <a:cs typeface="Calibri Light"/>
              </a:rPr>
              <a:t>backward</a:t>
            </a:r>
            <a:r>
              <a:rPr lang="fr-FR" sz="1500" i="1">
                <a:solidFill>
                  <a:srgbClr val="C01900"/>
                </a:solidFill>
                <a:cs typeface="Calibri Light"/>
              </a:rPr>
              <a:t> and return to </a:t>
            </a:r>
            <a:r>
              <a:rPr lang="fr-FR" sz="1500" i="1" err="1">
                <a:solidFill>
                  <a:srgbClr val="C01900"/>
                </a:solidFill>
                <a:cs typeface="Calibri Light"/>
              </a:rPr>
              <a:t>this</a:t>
            </a:r>
            <a:r>
              <a:rPr lang="fr-FR" sz="1500" i="1">
                <a:solidFill>
                  <a:srgbClr val="C01900"/>
                </a:solidFill>
                <a:cs typeface="Calibri Light"/>
              </a:rPr>
              <a:t> slide to reset the </a:t>
            </a:r>
            <a:r>
              <a:rPr lang="fr-FR" sz="1500" i="1" err="1">
                <a:solidFill>
                  <a:srgbClr val="C01900"/>
                </a:solidFill>
                <a:cs typeface="Calibri Light"/>
              </a:rPr>
              <a:t>calling</a:t>
            </a:r>
            <a:r>
              <a:rPr lang="fr-FR" sz="1500" i="1">
                <a:solidFill>
                  <a:srgbClr val="C01900"/>
                </a:solidFill>
                <a:cs typeface="Calibri Light"/>
              </a:rPr>
              <a:t> </a:t>
            </a:r>
            <a:r>
              <a:rPr lang="fr-FR" sz="1500" i="1" err="1">
                <a:solidFill>
                  <a:srgbClr val="C01900"/>
                </a:solidFill>
                <a:cs typeface="Calibri Light"/>
              </a:rPr>
              <a:t>card</a:t>
            </a:r>
            <a:r>
              <a:rPr lang="fr-FR" sz="1500" i="1">
                <a:solidFill>
                  <a:srgbClr val="C01900"/>
                </a:solidFill>
                <a:cs typeface="Calibri Light"/>
              </a:rPr>
              <a:t>.</a:t>
            </a:r>
            <a:endParaRPr lang="fr-FR" sz="1500" i="1">
              <a:solidFill>
                <a:srgbClr val="C01900"/>
              </a:solidFill>
            </a:endParaRPr>
          </a:p>
        </p:txBody>
      </p:sp>
      <p:pic>
        <p:nvPicPr>
          <p:cNvPr id="65" name="Jeton_aiguille" descr="Smiling face with solid fill avec un remplissage uni">
            <a:extLst>
              <a:ext uri="{FF2B5EF4-FFF2-40B4-BE49-F238E27FC236}">
                <a16:creationId xmlns:a16="http://schemas.microsoft.com/office/drawing/2014/main" id="{0607F503-3500-C347-95CD-7334B0F8B81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758115" y="2983138"/>
            <a:ext cx="1376951" cy="1376951"/>
          </a:xfrm>
          <a:prstGeom prst="rect">
            <a:avLst/>
          </a:prstGeom>
        </p:spPr>
      </p:pic>
      <p:pic>
        <p:nvPicPr>
          <p:cNvPr id="66" name="Jeton_cocotte" descr="Smiling face with solid fill avec un remplissage uni">
            <a:extLst>
              <a:ext uri="{FF2B5EF4-FFF2-40B4-BE49-F238E27FC236}">
                <a16:creationId xmlns:a16="http://schemas.microsoft.com/office/drawing/2014/main" id="{12E1500A-FC08-C045-AF8B-82904A6ABB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34213" y="3008354"/>
            <a:ext cx="1376951" cy="1376951"/>
          </a:xfrm>
          <a:prstGeom prst="rect">
            <a:avLst/>
          </a:prstGeom>
        </p:spPr>
      </p:pic>
      <p:pic>
        <p:nvPicPr>
          <p:cNvPr id="67" name="Jeton_bourgeon" descr="Smiling face with solid fill avec un remplissage uni">
            <a:extLst>
              <a:ext uri="{FF2B5EF4-FFF2-40B4-BE49-F238E27FC236}">
                <a16:creationId xmlns:a16="http://schemas.microsoft.com/office/drawing/2014/main" id="{41B25A72-47A1-0140-B421-97110E458DB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318302" y="3023025"/>
            <a:ext cx="1376951" cy="1376951"/>
          </a:xfrm>
          <a:prstGeom prst="rect">
            <a:avLst/>
          </a:prstGeom>
        </p:spPr>
      </p:pic>
      <p:pic>
        <p:nvPicPr>
          <p:cNvPr id="68" name="Jeton_fruit" descr="Smiling face with solid fill avec un remplissage uni">
            <a:extLst>
              <a:ext uri="{FF2B5EF4-FFF2-40B4-BE49-F238E27FC236}">
                <a16:creationId xmlns:a16="http://schemas.microsoft.com/office/drawing/2014/main" id="{A7963E13-19AF-984F-A75C-6B73C53C2FA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862457" y="2975545"/>
            <a:ext cx="1376951" cy="1376951"/>
          </a:xfrm>
          <a:prstGeom prst="rect">
            <a:avLst/>
          </a:prstGeom>
        </p:spPr>
      </p:pic>
      <p:pic>
        <p:nvPicPr>
          <p:cNvPr id="69" name="Jeton_graine" descr="Smiling face with solid fill avec un remplissage uni">
            <a:extLst>
              <a:ext uri="{FF2B5EF4-FFF2-40B4-BE49-F238E27FC236}">
                <a16:creationId xmlns:a16="http://schemas.microsoft.com/office/drawing/2014/main" id="{BCF4FC85-8D82-2A42-AD82-BD7E18B1A1C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093430" y="2988303"/>
            <a:ext cx="1376951" cy="1376951"/>
          </a:xfrm>
          <a:prstGeom prst="rect">
            <a:avLst/>
          </a:prstGeom>
        </p:spPr>
      </p:pic>
      <p:pic>
        <p:nvPicPr>
          <p:cNvPr id="70" name="Jeton_feuillus" descr="Smiling face with solid fill avec un remplissage uni">
            <a:extLst>
              <a:ext uri="{FF2B5EF4-FFF2-40B4-BE49-F238E27FC236}">
                <a16:creationId xmlns:a16="http://schemas.microsoft.com/office/drawing/2014/main" id="{71573E83-1697-4D47-8C20-EFA226F4615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70314" y="4778856"/>
            <a:ext cx="1376951" cy="1376951"/>
          </a:xfrm>
          <a:prstGeom prst="rect">
            <a:avLst/>
          </a:prstGeom>
        </p:spPr>
      </p:pic>
      <p:pic>
        <p:nvPicPr>
          <p:cNvPr id="71" name="Jeton_coniferes" descr="Smiling face with solid fill avec un remplissage uni">
            <a:extLst>
              <a:ext uri="{FF2B5EF4-FFF2-40B4-BE49-F238E27FC236}">
                <a16:creationId xmlns:a16="http://schemas.microsoft.com/office/drawing/2014/main" id="{97D7DB43-1EDD-9A4A-9479-0DF619516AF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756048" y="4778853"/>
            <a:ext cx="1376951" cy="1376951"/>
          </a:xfrm>
          <a:prstGeom prst="rect">
            <a:avLst/>
          </a:prstGeom>
        </p:spPr>
      </p:pic>
      <p:pic>
        <p:nvPicPr>
          <p:cNvPr id="72" name="Jeton_printemps" descr="Smiling face with solid fill avec un remplissage uni">
            <a:extLst>
              <a:ext uri="{FF2B5EF4-FFF2-40B4-BE49-F238E27FC236}">
                <a16:creationId xmlns:a16="http://schemas.microsoft.com/office/drawing/2014/main" id="{7361CBBD-E841-D641-92DC-6D1FCCA83AC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32146" y="4804069"/>
            <a:ext cx="1376951" cy="1376951"/>
          </a:xfrm>
          <a:prstGeom prst="rect">
            <a:avLst/>
          </a:prstGeom>
        </p:spPr>
      </p:pic>
      <p:pic>
        <p:nvPicPr>
          <p:cNvPr id="73" name="Jeton_ete" descr="Smiling face with solid fill avec un remplissage uni">
            <a:extLst>
              <a:ext uri="{FF2B5EF4-FFF2-40B4-BE49-F238E27FC236}">
                <a16:creationId xmlns:a16="http://schemas.microsoft.com/office/drawing/2014/main" id="{0DB0DA31-1679-C440-9288-132093EED27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316235" y="4818740"/>
            <a:ext cx="1376951" cy="1376951"/>
          </a:xfrm>
          <a:prstGeom prst="rect">
            <a:avLst/>
          </a:prstGeom>
        </p:spPr>
      </p:pic>
      <p:pic>
        <p:nvPicPr>
          <p:cNvPr id="74" name="Jeton_automne" descr="Smiling face with solid fill avec un remplissage uni">
            <a:extLst>
              <a:ext uri="{FF2B5EF4-FFF2-40B4-BE49-F238E27FC236}">
                <a16:creationId xmlns:a16="http://schemas.microsoft.com/office/drawing/2014/main" id="{A483026C-1A37-034C-A1C4-A48348B822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860390" y="4771260"/>
            <a:ext cx="1376951" cy="1376951"/>
          </a:xfrm>
          <a:prstGeom prst="rect">
            <a:avLst/>
          </a:prstGeom>
        </p:spPr>
      </p:pic>
      <p:pic>
        <p:nvPicPr>
          <p:cNvPr id="75" name="Jeton_hiver" descr="Smiling face with solid fill avec un remplissage uni">
            <a:extLst>
              <a:ext uri="{FF2B5EF4-FFF2-40B4-BE49-F238E27FC236}">
                <a16:creationId xmlns:a16="http://schemas.microsoft.com/office/drawing/2014/main" id="{14391FFA-4ADB-2848-A038-8C7387C2E66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091363" y="4784018"/>
            <a:ext cx="1376951" cy="13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F2D34-7F77-2C45-81C6-7AB17388B979}"/>
              </a:ext>
            </a:extLst>
          </p:cNvPr>
          <p:cNvSpPr txBox="1">
            <a:spLocks/>
          </p:cNvSpPr>
          <p:nvPr/>
        </p:nvSpPr>
        <p:spPr>
          <a:xfrm>
            <a:off x="838199" y="363150"/>
            <a:ext cx="10419413" cy="739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rgbClr val="4472C4"/>
                </a:solidFill>
                <a:cs typeface="Calibri Light"/>
              </a:rPr>
              <a:t>Feuilles pour compter/comparer/catégoriser ou pour créer des régularités</a:t>
            </a:r>
            <a:endParaRPr lang="fr-FR" dirty="0">
              <a:solidFill>
                <a:srgbClr val="4472C4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C641A6-7F16-0F4C-B155-B97442E7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325" y="4048328"/>
            <a:ext cx="0" cy="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682CFD2-121A-0545-8660-386BEE228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214" y="3881030"/>
            <a:ext cx="1612900" cy="2159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08D927-56B0-3944-AEF9-774EE4F26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844" y="4058830"/>
            <a:ext cx="1003300" cy="1803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97237ED-C510-6F43-99A8-3FF1417F5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748" y="2152149"/>
            <a:ext cx="0" cy="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3227E42-77F3-584B-9354-CA0421576F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43" y="1858733"/>
            <a:ext cx="1943100" cy="20193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B0E40B8-12A1-174C-8F1E-975A51E820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266" y="4204880"/>
            <a:ext cx="1739900" cy="1511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1E1FB2-E3CE-A343-97AD-6950827351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43" y="4135030"/>
            <a:ext cx="914400" cy="1651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6BA694F-C03D-1045-9BD9-78DE2C2C1D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883" y="2112733"/>
            <a:ext cx="1651000" cy="15113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E6644A6-D026-BB48-A05E-3EF523EFB6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790" y="3950880"/>
            <a:ext cx="2082800" cy="20193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B4BCC7A-B3F6-5843-A1D1-94619E1163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944" y="1788883"/>
            <a:ext cx="1600200" cy="2159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DE50E2-0C8A-A74B-BAFD-81C276C983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953" y="2112733"/>
            <a:ext cx="1739900" cy="15113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2D25A4A-8A45-B841-9D9A-99B695D55A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523" y="2042883"/>
            <a:ext cx="914400" cy="1651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B2DFEC1-962C-0A4E-BB8E-B36A928DE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063" y="1858733"/>
            <a:ext cx="1828800" cy="20193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50BDFD8-7215-BB4C-9C01-146754735F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236" y="3947883"/>
            <a:ext cx="12573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0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013B8-F271-6449-A32B-C27275415B83}"/>
              </a:ext>
            </a:extLst>
          </p:cNvPr>
          <p:cNvSpPr txBox="1">
            <a:spLocks/>
          </p:cNvSpPr>
          <p:nvPr/>
        </p:nvSpPr>
        <p:spPr>
          <a:xfrm>
            <a:off x="838199" y="363150"/>
            <a:ext cx="10834689" cy="739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4472C4"/>
                </a:solidFill>
                <a:cs typeface="Calibri Light"/>
              </a:rPr>
              <a:t>Formes 3D pour compter/comparer/catégoriser ou pour créer des régularités</a:t>
            </a:r>
            <a:endParaRPr lang="fr-FR" sz="4000" dirty="0">
              <a:solidFill>
                <a:srgbClr val="4472C4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56DD8C-77B7-EA44-8ADE-6581A395E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741" y="1939039"/>
            <a:ext cx="2062251" cy="19247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F4BCF59-8C1A-8644-A0A7-CEB2CB84D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3908" y="1936061"/>
            <a:ext cx="1669163" cy="19339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C77608A-632E-FE4B-BF18-B03B20D68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222" y="3888982"/>
            <a:ext cx="1350885" cy="19166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76B549D-DD0F-7145-8A1F-C9BBBCBF7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7023" y="2052743"/>
            <a:ext cx="1820808" cy="18092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29C954-F808-3C4D-A7F5-730C9B65C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143" y="4076093"/>
            <a:ext cx="2170982" cy="17206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B910F5-FCFB-6143-A077-BF7CE2DFB3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440" y="3843244"/>
            <a:ext cx="1482034" cy="19645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099173B-26F8-8E48-A578-384B8395FE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0068" y="3847126"/>
            <a:ext cx="1650000" cy="19708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7E2E64F-C667-6146-B833-94B6E1CC38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575" y="1909767"/>
            <a:ext cx="1825881" cy="19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20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{2299E016-7273-934C-8B73-317B8B8C8AC0}tf10001063</Template>
  <TotalTime>41</TotalTime>
  <Words>157</Words>
  <Application>Microsoft Macintosh PowerPoint</Application>
  <PresentationFormat>Grand écran</PresentationFormat>
  <Paragraphs>50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Thème Office</vt:lpstr>
      <vt:lpstr>Maternelle Sciences de la nature Les arbres (1re partie)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Maternelle Sciences de la nature Les arbres (1re partie)</dc:title>
  <dc:creator>Theressa François</dc:creator>
  <cp:lastModifiedBy>Theressa François</cp:lastModifiedBy>
  <cp:revision>11</cp:revision>
  <dcterms:created xsi:type="dcterms:W3CDTF">2020-12-16T22:33:58Z</dcterms:created>
  <dcterms:modified xsi:type="dcterms:W3CDTF">2020-12-17T01:04:12Z</dcterms:modified>
</cp:coreProperties>
</file>