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518" r:id="rId5"/>
    <p:sldId id="260" r:id="rId6"/>
    <p:sldId id="261" r:id="rId7"/>
    <p:sldId id="515" r:id="rId8"/>
    <p:sldId id="435" r:id="rId9"/>
    <p:sldId id="528" r:id="rId10"/>
    <p:sldId id="529" r:id="rId11"/>
    <p:sldId id="530" r:id="rId12"/>
    <p:sldId id="531" r:id="rId13"/>
    <p:sldId id="532" r:id="rId14"/>
    <p:sldId id="533" r:id="rId15"/>
    <p:sldId id="262" r:id="rId16"/>
    <p:sldId id="522" r:id="rId17"/>
    <p:sldId id="523" r:id="rId18"/>
    <p:sldId id="536" r:id="rId19"/>
    <p:sldId id="476" r:id="rId20"/>
    <p:sldId id="49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493FA00-6C97-4829-AA24-4F122C345B33}">
          <p14:sldIdLst>
            <p14:sldId id="518"/>
          </p14:sldIdLst>
        </p14:section>
        <p14:section name="Section sans titre" id="{32010682-3C36-4C45-90B6-2E171EA0F2FA}">
          <p14:sldIdLst>
            <p14:sldId id="260"/>
            <p14:sldId id="261"/>
            <p14:sldId id="515"/>
            <p14:sldId id="435"/>
            <p14:sldId id="528"/>
            <p14:sldId id="529"/>
            <p14:sldId id="530"/>
            <p14:sldId id="531"/>
            <p14:sldId id="532"/>
            <p14:sldId id="533"/>
            <p14:sldId id="262"/>
            <p14:sldId id="522"/>
            <p14:sldId id="523"/>
            <p14:sldId id="536"/>
            <p14:sldId id="476"/>
            <p14:sldId id="4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92D4C-F735-4803-8439-B5602970C639}" v="996" dt="2021-01-06T22:08:46.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6374" autoAdjust="0"/>
  </p:normalViewPr>
  <p:slideViewPr>
    <p:cSldViewPr snapToGrid="0">
      <p:cViewPr varScale="1">
        <p:scale>
          <a:sx n="73" d="100"/>
          <a:sy n="73" d="100"/>
        </p:scale>
        <p:origin x="858"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890227-E24B-4469-841C-1FF78DAE8039}" type="datetimeFigureOut">
              <a:rPr lang="en-CA" smtClean="0"/>
              <a:t>18/02/2021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B05530-18B3-4D8D-AA46-1BA80417C9DF}" type="slidenum">
              <a:rPr lang="en-CA" smtClean="0"/>
              <a:t>‹#›</a:t>
            </a:fld>
            <a:endParaRPr lang="en-CA"/>
          </a:p>
        </p:txBody>
      </p:sp>
    </p:spTree>
    <p:extLst>
      <p:ext uri="{BB962C8B-B14F-4D97-AF65-F5344CB8AC3E}">
        <p14:creationId xmlns:p14="http://schemas.microsoft.com/office/powerpoint/2010/main" val="107478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36882630-4ad0-469a-8ef1-7590e16230d3.filesusr.com/ugd/d14545_75333d7789e147eebddca090e4fbe85c.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utoformations.cforp.ca/autoformation/activite/souvrir-aux-possibilites-dune-mentalite-de-croiss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du.gov.mb.ca/m12/frpub/ped/ma/cadre_m-8/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du.gov.mb.ca/m12/frpub/ped/ma/cadre_m-8_imm/index.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du.gov.mb.ca/m12/frpub/ped/ma/cadre_m-8/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du.gov.mb.ca/m12/frpub/ped/ma/cadre_m-8_imm/index.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fld id="{197E8500-A212-E346-AF34-40C15B4B1588}" type="slidenum">
              <a:rPr lang="en-US">
                <a:solidFill>
                  <a:prstClr val="black"/>
                </a:solidFill>
                <a:latin typeface="Calibri"/>
              </a:rPr>
              <a:pPr defTabSz="931774"/>
              <a:t>1</a:t>
            </a:fld>
            <a:endParaRPr lang="en-US">
              <a:solidFill>
                <a:prstClr val="black"/>
              </a:solidFill>
              <a:latin typeface="Calibri"/>
            </a:endParaRPr>
          </a:p>
        </p:txBody>
      </p:sp>
    </p:spTree>
    <p:extLst>
      <p:ext uri="{BB962C8B-B14F-4D97-AF65-F5344CB8AC3E}">
        <p14:creationId xmlns:p14="http://schemas.microsoft.com/office/powerpoint/2010/main" val="7073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Insérer</a:t>
            </a:r>
            <a:r>
              <a:rPr lang="en-US" dirty="0">
                <a:cs typeface="Calibri"/>
              </a:rPr>
              <a:t> liens aux cadres de </a:t>
            </a:r>
            <a:r>
              <a:rPr lang="en-US" dirty="0" err="1">
                <a:cs typeface="Calibri"/>
              </a:rPr>
              <a:t>français</a:t>
            </a: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070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413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78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613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302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44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94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indent="0">
              <a:buNone/>
            </a:pPr>
            <a:endParaRPr lang="en-CA"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37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16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10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dirty="0"/>
              <a:t>Guide du cadre de l’apprentissage à distance du Manitoba, </a:t>
            </a:r>
            <a:r>
              <a:rPr lang="fr-CA" dirty="0">
                <a:hlinkClick r:id="rId3"/>
              </a:rPr>
              <a:t>Guide du cadre de l’apprentissage à distance du Manitoba.pdf (filesusr.com)</a:t>
            </a:r>
            <a:r>
              <a:rPr lang="fr-CA"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16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3"/>
              </a:rPr>
              <a:t>Une mentalité de croissance, s'ouvrir aux possibilités - Capsules d'autoformation (cforp.ca)</a:t>
            </a:r>
            <a:r>
              <a:rPr lang="fr-CA" dirty="0"/>
              <a:t> </a:t>
            </a: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5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Programme</a:t>
            </a:r>
            <a:r>
              <a:rPr lang="en-US" b="1" dirty="0"/>
              <a:t> </a:t>
            </a:r>
            <a:r>
              <a:rPr lang="en-US" b="1" dirty="0" err="1"/>
              <a:t>d'études</a:t>
            </a:r>
            <a:r>
              <a:rPr lang="en-US" b="1" dirty="0"/>
              <a:t> de </a:t>
            </a:r>
            <a:r>
              <a:rPr lang="en-US" b="1" dirty="0" err="1"/>
              <a:t>Mathématiques</a:t>
            </a:r>
            <a:r>
              <a:rPr lang="en-US" b="1" dirty="0"/>
              <a:t>: cadre des </a:t>
            </a:r>
            <a:r>
              <a:rPr lang="en-US" b="1" dirty="0" err="1"/>
              <a:t>résultats</a:t>
            </a:r>
            <a:r>
              <a:rPr lang="en-US" b="1" dirty="0"/>
              <a:t> </a:t>
            </a:r>
            <a:r>
              <a:rPr lang="en-US" b="1" dirty="0" err="1"/>
              <a:t>d'apprentissage</a:t>
            </a:r>
            <a:r>
              <a:rPr lang="en-US" b="1" dirty="0"/>
              <a:t> - </a:t>
            </a:r>
            <a:r>
              <a:rPr lang="en-US" b="1" dirty="0" err="1"/>
              <a:t>Maternelle</a:t>
            </a:r>
            <a:r>
              <a:rPr lang="en-US" b="1" dirty="0"/>
              <a:t> à la 8e </a:t>
            </a:r>
            <a:r>
              <a:rPr lang="en-US" b="1" dirty="0" err="1"/>
              <a:t>année</a:t>
            </a:r>
            <a:r>
              <a:rPr lang="en-US" b="1" dirty="0"/>
              <a:t> 2013</a:t>
            </a:r>
            <a:endParaRPr lang="en-US" dirty="0"/>
          </a:p>
          <a:p>
            <a:r>
              <a:rPr lang="en-US" dirty="0" err="1"/>
              <a:t>Programme</a:t>
            </a:r>
            <a:r>
              <a:rPr lang="en-US" dirty="0"/>
              <a:t> </a:t>
            </a:r>
            <a:r>
              <a:rPr lang="en-US" dirty="0" err="1"/>
              <a:t>Français</a:t>
            </a:r>
            <a:r>
              <a:rPr lang="en-US" dirty="0"/>
              <a:t> : </a:t>
            </a:r>
            <a:r>
              <a:rPr lang="en-US" dirty="0">
                <a:hlinkClick r:id="rId3"/>
              </a:rPr>
              <a:t>https://www.edu.gov.mb.ca/m12/frpub/ped/ma/cadre_m-8/index.html</a:t>
            </a:r>
            <a:r>
              <a:rPr lang="en-US" dirty="0"/>
              <a:t> </a:t>
            </a:r>
            <a:endParaRPr lang="en-US" dirty="0">
              <a:cs typeface="Calibri"/>
            </a:endParaRPr>
          </a:p>
          <a:p>
            <a:r>
              <a:rPr lang="en-US" dirty="0" err="1">
                <a:cs typeface="Calibri"/>
              </a:rPr>
              <a:t>Programme</a:t>
            </a:r>
            <a:r>
              <a:rPr lang="en-US" dirty="0">
                <a:cs typeface="Calibri"/>
              </a:rPr>
              <a:t> Immersion </a:t>
            </a:r>
            <a:r>
              <a:rPr lang="en-US" dirty="0" err="1">
                <a:cs typeface="Calibri"/>
              </a:rPr>
              <a:t>française</a:t>
            </a:r>
            <a:r>
              <a:rPr lang="en-US" dirty="0">
                <a:cs typeface="Calibri"/>
              </a:rPr>
              <a:t> : </a:t>
            </a:r>
            <a:r>
              <a:rPr lang="en-US" dirty="0">
                <a:hlinkClick r:id="rId4"/>
              </a:rPr>
              <a:t>https://www.edu.gov.mb.ca/m12/frpub/ped/ma/cadre_m-8_imm/index.html</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25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807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r>
              <a:rPr lang="en-US" b="1" dirty="0" err="1"/>
              <a:t>Programme</a:t>
            </a:r>
            <a:r>
              <a:rPr lang="en-US" b="1" dirty="0"/>
              <a:t> </a:t>
            </a:r>
            <a:r>
              <a:rPr lang="en-US" b="1" dirty="0" err="1"/>
              <a:t>d'études</a:t>
            </a:r>
            <a:r>
              <a:rPr lang="en-US" b="1" dirty="0"/>
              <a:t> de </a:t>
            </a:r>
            <a:r>
              <a:rPr lang="en-US" b="1" dirty="0" err="1"/>
              <a:t>Mathématiques</a:t>
            </a:r>
            <a:r>
              <a:rPr lang="en-US" b="1" dirty="0"/>
              <a:t>: cadre des </a:t>
            </a:r>
            <a:r>
              <a:rPr lang="en-US" b="1" dirty="0" err="1"/>
              <a:t>résultats</a:t>
            </a:r>
            <a:r>
              <a:rPr lang="en-US" b="1" dirty="0"/>
              <a:t> </a:t>
            </a:r>
            <a:r>
              <a:rPr lang="en-US" b="1" dirty="0" err="1"/>
              <a:t>d'apprentissage</a:t>
            </a:r>
            <a:r>
              <a:rPr lang="en-US" b="1" dirty="0"/>
              <a:t> - </a:t>
            </a:r>
            <a:r>
              <a:rPr lang="en-US" b="1" dirty="0" err="1"/>
              <a:t>Maternelle</a:t>
            </a:r>
            <a:r>
              <a:rPr lang="en-US" b="1" dirty="0"/>
              <a:t> à la 8e </a:t>
            </a:r>
            <a:r>
              <a:rPr lang="en-US" b="1" dirty="0" err="1"/>
              <a:t>année</a:t>
            </a:r>
            <a:r>
              <a:rPr lang="en-US" b="1" dirty="0"/>
              <a:t> 2013</a:t>
            </a:r>
            <a:endParaRPr lang="en-US" dirty="0"/>
          </a:p>
          <a:p>
            <a:r>
              <a:rPr lang="en-US" dirty="0" err="1"/>
              <a:t>Programme</a:t>
            </a:r>
            <a:r>
              <a:rPr lang="en-US" dirty="0"/>
              <a:t> </a:t>
            </a:r>
            <a:r>
              <a:rPr lang="en-US" dirty="0" err="1"/>
              <a:t>Français</a:t>
            </a:r>
            <a:r>
              <a:rPr lang="en-US" dirty="0"/>
              <a:t> : </a:t>
            </a:r>
            <a:r>
              <a:rPr lang="en-US" dirty="0">
                <a:hlinkClick r:id="rId3"/>
              </a:rPr>
              <a:t>https://www.edu.gov.mb.ca/m12/frpub/ped/ma/cadre_m-8/index.html</a:t>
            </a:r>
            <a:r>
              <a:rPr lang="en-US" dirty="0"/>
              <a:t> </a:t>
            </a:r>
            <a:endParaRPr lang="en-US" dirty="0">
              <a:cs typeface="Calibri"/>
            </a:endParaRPr>
          </a:p>
          <a:p>
            <a:r>
              <a:rPr lang="en-US" dirty="0" err="1">
                <a:cs typeface="Calibri"/>
              </a:rPr>
              <a:t>Programme</a:t>
            </a:r>
            <a:r>
              <a:rPr lang="en-US" dirty="0">
                <a:cs typeface="Calibri"/>
              </a:rPr>
              <a:t> Immersion </a:t>
            </a:r>
            <a:r>
              <a:rPr lang="en-US" dirty="0" err="1">
                <a:cs typeface="Calibri"/>
              </a:rPr>
              <a:t>française</a:t>
            </a:r>
            <a:r>
              <a:rPr lang="en-US" dirty="0">
                <a:cs typeface="Calibri"/>
              </a:rPr>
              <a:t> : </a:t>
            </a:r>
            <a:r>
              <a:rPr lang="en-US" dirty="0">
                <a:hlinkClick r:id="rId4"/>
              </a:rPr>
              <a:t>https://www.edu.gov.mb.ca/m12/frpub/ped/ma/cadre_m-8_imm/index.html</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00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62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4786-55C8-844F-89F4-53DB30D9F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AEBC8-B318-4A44-88A1-4113D44A0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0785A-E97D-5F49-9FEE-B714B7E8962C}"/>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56060E04-E49E-0041-859D-A35E1405E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0D6D2-CC76-524D-9109-238AA8BACF2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87594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DC59-8060-A644-A237-B881955F6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6C4-5C24-074E-8392-AB49A7EF4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D07C1-BC87-CA44-91C9-BAA742B16B47}"/>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2596561E-F993-7642-BA87-E49406A7E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2D165-4539-A54E-B22F-30F6B9075E9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8152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85DC7-483E-0E4E-946C-2B0DB378A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11C766-B0B9-7940-9FE9-228DD75297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4F41E-3632-264E-B150-EAB276115FB0}"/>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D3E9F796-B3E3-074F-9BE0-5CD81A79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8BC5B-A67C-BF4A-A664-5A98DE7ECB6D}"/>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7642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21C4-E83F-E846-9EA5-7519F835D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7E216-12AC-FC49-83E4-B1E742DCA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B530-FE39-0247-99E4-C8DC463E62D7}"/>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3CB8078F-62B4-A840-B607-8D68AD0A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E16A8-8F92-4F41-9F25-5322C687148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56863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EC74-9BE4-6345-ADAF-30B81381C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D8426-94E9-FD46-900C-C590463E1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80210-1C67-E94F-BFD9-4CE8715FEAB8}"/>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20AC479A-EC29-7B4E-B5CD-B90E7E6DB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8CC0C-C9DC-3242-A460-90454514DDB5}"/>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97077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CC46-7D18-004D-ACC0-D9D72635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F2563-AA61-5840-BE9B-8B1E67D4B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B8296-E267-D64F-9EDF-082022B7F6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C5770-6F9D-FF43-AAD3-26D2B3557255}"/>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6" name="Footer Placeholder 5">
            <a:extLst>
              <a:ext uri="{FF2B5EF4-FFF2-40B4-BE49-F238E27FC236}">
                <a16:creationId xmlns:a16="http://schemas.microsoft.com/office/drawing/2014/main" id="{0D870155-5EED-2644-84D4-8F87C040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3DAC2-4CF0-204B-8AA9-422B2CFFCFC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658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2D1-4451-C245-9BE2-57A51AE04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3CEDD-B968-C644-9148-4ECEA58C5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4B885-9CDE-5447-A203-DF72C0465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4CBE8-0C36-A941-8952-6BC746015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309F-21AB-D143-AFEB-4E71A7CD6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1140B-DB11-4344-9FC5-131D767F42A9}"/>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8" name="Footer Placeholder 7">
            <a:extLst>
              <a:ext uri="{FF2B5EF4-FFF2-40B4-BE49-F238E27FC236}">
                <a16:creationId xmlns:a16="http://schemas.microsoft.com/office/drawing/2014/main" id="{8F1586FE-A525-BC4F-9656-80DF81DD4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EFF1D-D3C7-2943-B284-9B28A3DEC64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33780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461B-F9DD-9B41-9953-6B3E66AC4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94B15-F83B-8847-9C35-E684DAF2412F}"/>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4" name="Footer Placeholder 3">
            <a:extLst>
              <a:ext uri="{FF2B5EF4-FFF2-40B4-BE49-F238E27FC236}">
                <a16:creationId xmlns:a16="http://schemas.microsoft.com/office/drawing/2014/main" id="{0FCEE789-5A01-1842-9076-B228C9192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9C543-C6F6-E649-9853-2A61695C34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60713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12C27-6C1C-9449-A932-C43635E3BC68}"/>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3" name="Footer Placeholder 2">
            <a:extLst>
              <a:ext uri="{FF2B5EF4-FFF2-40B4-BE49-F238E27FC236}">
                <a16:creationId xmlns:a16="http://schemas.microsoft.com/office/drawing/2014/main" id="{F4CDD725-E810-E344-93D5-BE86B9AF6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299B6-C034-5846-928B-46F93BC42F3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8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B9DC-5EDB-7842-8058-82126654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3608B-CA83-F642-99A9-EB61E3474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D1039-CCCC-774C-9C07-07597CCA9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E10D8-3DE9-1640-8245-06F08ECD4D44}"/>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6" name="Footer Placeholder 5">
            <a:extLst>
              <a:ext uri="{FF2B5EF4-FFF2-40B4-BE49-F238E27FC236}">
                <a16:creationId xmlns:a16="http://schemas.microsoft.com/office/drawing/2014/main" id="{08FB8E0F-ABF9-8745-A812-9DFD98FF4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61F5-5386-3C4A-9491-B307B137F7B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2764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6382-4F49-C341-997E-20A5218C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0A95F-DD43-E347-8FD9-52338FCBB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F0FF9-A09D-524D-8390-FA6CB467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75CBC-4231-C440-A80B-F318296A0231}"/>
              </a:ext>
            </a:extLst>
          </p:cNvPr>
          <p:cNvSpPr>
            <a:spLocks noGrp="1"/>
          </p:cNvSpPr>
          <p:nvPr>
            <p:ph type="dt" sz="half" idx="10"/>
          </p:nvPr>
        </p:nvSpPr>
        <p:spPr/>
        <p:txBody>
          <a:bodyPr/>
          <a:lstStyle/>
          <a:p>
            <a:fld id="{CA5E5204-91D8-A646-96C4-29445D885905}" type="datetimeFigureOut">
              <a:rPr lang="en-US" smtClean="0"/>
              <a:t>2/18/2021</a:t>
            </a:fld>
            <a:endParaRPr lang="en-US"/>
          </a:p>
        </p:txBody>
      </p:sp>
      <p:sp>
        <p:nvSpPr>
          <p:cNvPr id="6" name="Footer Placeholder 5">
            <a:extLst>
              <a:ext uri="{FF2B5EF4-FFF2-40B4-BE49-F238E27FC236}">
                <a16:creationId xmlns:a16="http://schemas.microsoft.com/office/drawing/2014/main" id="{137E7930-C2B0-DD4C-A3CA-2CBD0D84B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90005-D470-734A-814A-AD92936A47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01050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6440-69B9-AE48-85BA-CCB6BDD77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BD804-E64E-7E4E-B553-1CAE52A68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A102-3F1D-A048-8575-D17BE872A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E5204-91D8-A646-96C4-29445D885905}" type="datetimeFigureOut">
              <a:rPr lang="en-US" smtClean="0"/>
              <a:t>2/18/2021</a:t>
            </a:fld>
            <a:endParaRPr lang="en-US"/>
          </a:p>
        </p:txBody>
      </p:sp>
      <p:sp>
        <p:nvSpPr>
          <p:cNvPr id="5" name="Footer Placeholder 4">
            <a:extLst>
              <a:ext uri="{FF2B5EF4-FFF2-40B4-BE49-F238E27FC236}">
                <a16:creationId xmlns:a16="http://schemas.microsoft.com/office/drawing/2014/main" id="{C44C5E1E-8085-2449-B021-C37F830E0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072CE-94E7-224C-8ADF-5E744E1F6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3E77E-303E-7146-B126-50C10EFE49DF}" type="slidenum">
              <a:rPr lang="en-US" smtClean="0"/>
              <a:t>‹#›</a:t>
            </a:fld>
            <a:endParaRPr lang="en-US"/>
          </a:p>
        </p:txBody>
      </p:sp>
    </p:spTree>
    <p:extLst>
      <p:ext uri="{BB962C8B-B14F-4D97-AF65-F5344CB8AC3E}">
        <p14:creationId xmlns:p14="http://schemas.microsoft.com/office/powerpoint/2010/main" val="340012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7.xml"/><Relationship Id="rId7" Type="http://schemas.openxmlformats.org/officeDocument/2006/relationships/image" Target="../media/image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1.xml"/><Relationship Id="rId7" Type="http://schemas.openxmlformats.org/officeDocument/2006/relationships/notesSlide" Target="../notesSlides/notesSlide1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7.xml"/><Relationship Id="rId5" Type="http://schemas.openxmlformats.org/officeDocument/2006/relationships/tags" Target="../tags/tag53.xml"/><Relationship Id="rId10" Type="http://schemas.openxmlformats.org/officeDocument/2006/relationships/hyperlink" Target="https://www.edu.gov.mb.ca/m12/frpub/ped/gen/survol_reference/survol_annees/docs/m_a_9.pdf" TargetMode="External"/><Relationship Id="rId4" Type="http://schemas.openxmlformats.org/officeDocument/2006/relationships/tags" Target="../tags/tag52.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6.xml"/><Relationship Id="rId7" Type="http://schemas.openxmlformats.org/officeDocument/2006/relationships/notesSlide" Target="../notesSlides/notesSlide13.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7.xml"/><Relationship Id="rId5" Type="http://schemas.openxmlformats.org/officeDocument/2006/relationships/tags" Target="../tags/tag58.xml"/><Relationship Id="rId10" Type="http://schemas.openxmlformats.org/officeDocument/2006/relationships/hyperlink" Target="https://www.edu.gov.mb.ca/m12/progetu/survol/docs/sn/sn_3e.pdf" TargetMode="External"/><Relationship Id="rId4" Type="http://schemas.openxmlformats.org/officeDocument/2006/relationships/tags" Target="../tags/tag57.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61.xml"/><Relationship Id="rId7" Type="http://schemas.openxmlformats.org/officeDocument/2006/relationships/slideLayout" Target="../slideLayouts/slideLayout7.xml"/><Relationship Id="rId12" Type="http://schemas.openxmlformats.org/officeDocument/2006/relationships/image" Target="../media/image1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2.png"/><Relationship Id="rId5" Type="http://schemas.openxmlformats.org/officeDocument/2006/relationships/tags" Target="../tags/tag63.xml"/><Relationship Id="rId10" Type="http://schemas.openxmlformats.org/officeDocument/2006/relationships/hyperlink" Target="https://www.edu.gov.mb.ca/m12/frpub/ped/fl1/cadre_m-12/docs/stade_3/stade3.pdf" TargetMode="External"/><Relationship Id="rId4" Type="http://schemas.openxmlformats.org/officeDocument/2006/relationships/tags" Target="../tags/tag62.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67.xml"/><Relationship Id="rId7" Type="http://schemas.openxmlformats.org/officeDocument/2006/relationships/slideLayout" Target="../slideLayouts/slideLayout7.xml"/><Relationship Id="rId12" Type="http://schemas.openxmlformats.org/officeDocument/2006/relationships/image" Target="../media/image15.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14.png"/><Relationship Id="rId5" Type="http://schemas.openxmlformats.org/officeDocument/2006/relationships/tags" Target="../tags/tag69.xml"/><Relationship Id="rId10" Type="http://schemas.openxmlformats.org/officeDocument/2006/relationships/hyperlink" Target="https://www.edu.gov.mb.ca/m12/frpub/ped/fl2/cadre_m-12/docs/stade/apprenti.pdf" TargetMode="External"/><Relationship Id="rId4" Type="http://schemas.openxmlformats.org/officeDocument/2006/relationships/tags" Target="../tags/tag68.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3.png"/><Relationship Id="rId18" Type="http://schemas.openxmlformats.org/officeDocument/2006/relationships/image" Target="../media/image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2.xml"/><Relationship Id="rId17" Type="http://schemas.openxmlformats.org/officeDocument/2006/relationships/image" Target="../media/image6.png"/><Relationship Id="rId2" Type="http://schemas.openxmlformats.org/officeDocument/2006/relationships/tags" Target="../tags/tag6.xml"/><Relationship Id="rId16" Type="http://schemas.openxmlformats.org/officeDocument/2006/relationships/image" Target="../media/image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Layout" Target="../slideLayouts/slideLayout7.xml"/><Relationship Id="rId5" Type="http://schemas.openxmlformats.org/officeDocument/2006/relationships/tags" Target="../tags/tag9.xml"/><Relationship Id="rId15" Type="http://schemas.openxmlformats.org/officeDocument/2006/relationships/image" Target="../media/image4.png"/><Relationship Id="rId10" Type="http://schemas.openxmlformats.org/officeDocument/2006/relationships/tags" Target="../tags/tag14.xml"/><Relationship Id="rId19" Type="http://schemas.openxmlformats.org/officeDocument/2006/relationships/image" Target="../media/image2.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hyperlink" Target="http://apprendreenseignerinnover.ca/videos/cathy-seeley-clip-5-les-mathematiques-letat-desprit-de-developpement-ou-une-mentalite-de-croissance/"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8.png"/><Relationship Id="rId5" Type="http://schemas.openxmlformats.org/officeDocument/2006/relationships/tags" Target="../tags/tag22.xml"/><Relationship Id="rId10" Type="http://schemas.openxmlformats.org/officeDocument/2006/relationships/hyperlink" Target="https://36882630-4ad0-469a-8ef1-7590e16230d3.filesusr.com/ugd/d14545_75333d7789e147eebddca090e4fbe85c.pdf" TargetMode="External"/><Relationship Id="rId4" Type="http://schemas.openxmlformats.org/officeDocument/2006/relationships/tags" Target="../tags/tag2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hyperlink" Target="Une%20mentalit&#233;%20de%20croissance,%20s'ouvrir%20aux%20possibilit&#233;s%20-%20Capsules%20d'autoformation%20(cforp.ca)" TargetMode="Externa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hyperlink" Target="https://autoformations.cforp.ca/autoformation/activite/souvrir-aux-possibilites-dune-mentalite-de-croissance/" TargetMode="External"/><Relationship Id="rId5" Type="http://schemas.openxmlformats.org/officeDocument/2006/relationships/tags" Target="../tags/tag28.xml"/><Relationship Id="rId10" Type="http://schemas.openxmlformats.org/officeDocument/2006/relationships/image" Target="../media/image3.png"/><Relationship Id="rId4" Type="http://schemas.openxmlformats.org/officeDocument/2006/relationships/tags" Target="../tags/tag27.xml"/><Relationship Id="rId9" Type="http://schemas.openxmlformats.org/officeDocument/2006/relationships/notesSlide" Target="../notesSlides/notesSlide5.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5.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1.xml"/><Relationship Id="rId7" Type="http://schemas.openxmlformats.org/officeDocument/2006/relationships/image" Target="../media/image3.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7"/>
          <a:stretch>
            <a:fillRect/>
          </a:stretch>
        </p:blipFill>
        <p:spPr>
          <a:xfrm>
            <a:off x="3254767" y="123987"/>
            <a:ext cx="7722859" cy="6586780"/>
          </a:xfrm>
          <a:prstGeom prst="rect">
            <a:avLst/>
          </a:prstGeom>
        </p:spPr>
      </p:pic>
      <p:sp>
        <p:nvSpPr>
          <p:cNvPr id="4" name="Rounded Rectangle 3"/>
          <p:cNvSpPr/>
          <p:nvPr>
            <p:custDataLst>
              <p:tags r:id="rId2"/>
            </p:custDataLst>
          </p:nvPr>
        </p:nvSpPr>
        <p:spPr>
          <a:xfrm>
            <a:off x="185980" y="123986"/>
            <a:ext cx="11778712" cy="6586780"/>
          </a:xfrm>
          <a:prstGeom prst="roundRect">
            <a:avLst/>
          </a:prstGeom>
          <a:noFill/>
          <a:ln w="76200" cmpd="tri">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Google Shape;89;p15">
            <a:extLst>
              <a:ext uri="{FF2B5EF4-FFF2-40B4-BE49-F238E27FC236}">
                <a16:creationId xmlns:a16="http://schemas.microsoft.com/office/drawing/2014/main" id="{2ECF062C-EEA9-4ADD-B3B0-3A06EF291710}"/>
              </a:ext>
            </a:extLst>
          </p:cNvPr>
          <p:cNvSpPr txBox="1">
            <a:spLocks/>
          </p:cNvSpPr>
          <p:nvPr>
            <p:custDataLst>
              <p:tags r:id="rId3"/>
            </p:custDataLst>
          </p:nvPr>
        </p:nvSpPr>
        <p:spPr>
          <a:xfrm>
            <a:off x="185980" y="2557255"/>
            <a:ext cx="3068787" cy="778214"/>
          </a:xfrm>
          <a:prstGeom prst="rect">
            <a:avLst/>
          </a:prstGeom>
        </p:spPr>
        <p:txBody>
          <a:bodyPr spcFirstLastPara="1" wrap="square" lIns="121900" tIns="121900" rIns="121900" bIns="121900" anchor="b"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sz="2800" b="1" dirty="0">
                <a:solidFill>
                  <a:srgbClr val="70AD47"/>
                </a:solidFill>
                <a:latin typeface="Montserrat"/>
              </a:rPr>
              <a:t>L’histoire de Cochonnet</a:t>
            </a:r>
            <a:endParaRPr lang="fr-CA" sz="2800" b="1" dirty="0">
              <a:solidFill>
                <a:srgbClr val="70AD47"/>
              </a:solidFill>
              <a:latin typeface="Montserrat"/>
              <a:cs typeface="Calibri"/>
            </a:endParaRPr>
          </a:p>
        </p:txBody>
      </p:sp>
      <p:pic>
        <p:nvPicPr>
          <p:cNvPr id="7" name="Image 6"/>
          <p:cNvPicPr>
            <a:picLocks noChangeAspect="1"/>
          </p:cNvPicPr>
          <p:nvPr>
            <p:custDataLst>
              <p:tags r:id="rId4"/>
            </p:custDataLst>
          </p:nvPr>
        </p:nvPicPr>
        <p:blipFill>
          <a:blip r:embed="rId8"/>
          <a:stretch>
            <a:fillRect/>
          </a:stretch>
        </p:blipFill>
        <p:spPr>
          <a:xfrm rot="16200000">
            <a:off x="10577045" y="6015610"/>
            <a:ext cx="1030313" cy="237765"/>
          </a:xfrm>
          <a:prstGeom prst="rect">
            <a:avLst/>
          </a:prstGeom>
        </p:spPr>
      </p:pic>
    </p:spTree>
    <p:extLst>
      <p:ext uri="{BB962C8B-B14F-4D97-AF65-F5344CB8AC3E}">
        <p14:creationId xmlns:p14="http://schemas.microsoft.com/office/powerpoint/2010/main" val="2506709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extLst>
              <p:ext uri="{D42A27DB-BD31-4B8C-83A1-F6EECF244321}">
                <p14:modId xmlns:p14="http://schemas.microsoft.com/office/powerpoint/2010/main" val="3987038081"/>
              </p:ext>
            </p:extLst>
          </p:nvPr>
        </p:nvGraphicFramePr>
        <p:xfrm>
          <a:off x="485845" y="681034"/>
          <a:ext cx="11270924" cy="5720206"/>
        </p:xfrm>
        <a:graphic>
          <a:graphicData uri="http://schemas.openxmlformats.org/drawingml/2006/table">
            <a:tbl>
              <a:tblPr firstRow="1" bandRow="1">
                <a:tableStyleId>{912C8C85-51F0-491E-9774-3900AFEF0FD7}</a:tableStyleId>
              </a:tblPr>
              <a:tblGrid>
                <a:gridCol w="5635462">
                  <a:extLst>
                    <a:ext uri="{9D8B030D-6E8A-4147-A177-3AD203B41FA5}">
                      <a16:colId xmlns:a16="http://schemas.microsoft.com/office/drawing/2014/main" val="3592675933"/>
                    </a:ext>
                  </a:extLst>
                </a:gridCol>
                <a:gridCol w="5635462">
                  <a:extLst>
                    <a:ext uri="{9D8B030D-6E8A-4147-A177-3AD203B41FA5}">
                      <a16:colId xmlns:a16="http://schemas.microsoft.com/office/drawing/2014/main" val="1262561858"/>
                    </a:ext>
                  </a:extLst>
                </a:gridCol>
              </a:tblGrid>
              <a:tr h="547807">
                <a:tc gridSpan="2">
                  <a:txBody>
                    <a:bodyPr/>
                    <a:lstStyle/>
                    <a:p>
                      <a:pPr lvl="0" algn="ctr">
                        <a:lnSpc>
                          <a:spcPct val="100000"/>
                        </a:lnSpc>
                        <a:spcBef>
                          <a:spcPts val="0"/>
                        </a:spcBef>
                        <a:spcAft>
                          <a:spcPts val="0"/>
                        </a:spcAft>
                        <a:buNone/>
                      </a:pPr>
                      <a:r>
                        <a:rPr lang="fr-CA" sz="2000" b="1" i="0" u="none" strike="noStrike" kern="1200" spc="0" baseline="0" noProof="0" dirty="0">
                          <a:ln>
                            <a:noFill/>
                          </a:ln>
                          <a:solidFill>
                            <a:schemeClr val="bg1"/>
                          </a:solidFill>
                          <a:effectLst/>
                          <a:latin typeface="Calibri"/>
                        </a:rPr>
                        <a:t>Apprentissages incontournables en français</a:t>
                      </a:r>
                      <a:endParaRPr lang="fr-FR" sz="2000" dirty="0">
                        <a:solidFill>
                          <a:schemeClr val="bg1"/>
                        </a:solidFill>
                      </a:endParaRPr>
                    </a:p>
                  </a:txBody>
                  <a:tcPr marL="0" marR="0" marT="0" marB="0" anchor="ctr">
                    <a:lnB w="6350" cap="flat" cmpd="sng" algn="ctr">
                      <a:noFill/>
                      <a:prstDash val="solid"/>
                      <a:miter lim="800000"/>
                    </a:lnB>
                  </a:tcPr>
                </a:tc>
                <a:tc hMerge="1">
                  <a:txBody>
                    <a:bodyPr/>
                    <a:lstStyle/>
                    <a:p>
                      <a:endParaRPr lang="fr-FR"/>
                    </a:p>
                  </a:txBody>
                  <a:tcPr marL="0" marR="0" marT="0" marB="0" anchor="ctr"/>
                </a:tc>
                <a:extLst>
                  <a:ext uri="{0D108BD9-81ED-4DB2-BD59-A6C34878D82A}">
                    <a16:rowId xmlns:a16="http://schemas.microsoft.com/office/drawing/2014/main" val="3100602442"/>
                  </a:ext>
                </a:extLst>
              </a:tr>
              <a:tr h="508959">
                <a:tc>
                  <a:txBody>
                    <a:bodyPr/>
                    <a:lstStyle/>
                    <a:p>
                      <a:pPr lvl="0" algn="ctr">
                        <a:lnSpc>
                          <a:spcPct val="100000"/>
                        </a:lnSpc>
                        <a:spcBef>
                          <a:spcPts val="0"/>
                        </a:spcBef>
                        <a:spcAft>
                          <a:spcPts val="0"/>
                        </a:spcAft>
                        <a:buNone/>
                      </a:pPr>
                      <a:r>
                        <a:rPr lang="fr-CA" sz="1800" b="1" i="0" u="none" strike="noStrike" kern="1200" noProof="0" dirty="0">
                          <a:effectLst/>
                          <a:latin typeface="Calibri"/>
                        </a:rPr>
                        <a:t>Programme – Immersion française</a:t>
                      </a:r>
                      <a:endParaRPr lang="fr-FR" dirty="0"/>
                    </a:p>
                  </a:txBody>
                  <a:tcPr marL="0" marR="0" marT="0" marB="0" anchor="ctr">
                    <a:lnL w="12700"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lvl="0" algn="ctr">
                        <a:lnSpc>
                          <a:spcPct val="100000"/>
                        </a:lnSpc>
                        <a:spcBef>
                          <a:spcPts val="0"/>
                        </a:spcBef>
                        <a:spcAft>
                          <a:spcPts val="0"/>
                        </a:spcAft>
                        <a:buNone/>
                      </a:pPr>
                      <a:r>
                        <a:rPr lang="fr-CA" sz="1800" b="1" i="0" u="none" strike="noStrike" kern="1200" noProof="0" dirty="0">
                          <a:effectLst/>
                          <a:latin typeface="Calibri"/>
                        </a:rPr>
                        <a:t>Programme – Français</a:t>
                      </a:r>
                      <a:endParaRPr lang="fr-FR" sz="1800" dirty="0"/>
                    </a:p>
                  </a:txBody>
                  <a:tcPr marL="0" marR="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373573116"/>
                  </a:ext>
                </a:extLst>
              </a:tr>
              <a:tr h="3938918">
                <a:tc>
                  <a:txBody>
                    <a:bodyPr/>
                    <a:lstStyle/>
                    <a:p>
                      <a:pPr marL="0" lvl="0" algn="l" rtl="0" eaLnBrk="1" latinLnBrk="0" hangingPunct="1">
                        <a:lnSpc>
                          <a:spcPct val="100000"/>
                        </a:lnSpc>
                        <a:spcBef>
                          <a:spcPts val="0"/>
                        </a:spcBef>
                        <a:spcAft>
                          <a:spcPts val="0"/>
                        </a:spcAft>
                      </a:pPr>
                      <a:r>
                        <a:rPr lang="fr-CA" sz="1400" b="1" i="0" u="none" strike="noStrike" kern="1200" dirty="0" smtClean="0">
                          <a:solidFill>
                            <a:schemeClr val="tx1"/>
                          </a:solidFill>
                          <a:effectLst/>
                          <a:latin typeface="Calibri"/>
                          <a:ea typeface="+mn-ea"/>
                          <a:cs typeface="+mn-cs"/>
                        </a:rPr>
                        <a:t>AP-ÉP5</a:t>
                      </a:r>
                      <a:r>
                        <a:rPr lang="fr-CA" sz="1400" b="1" i="0" u="none" strike="noStrike" kern="1200" baseline="0" dirty="0" smtClean="0">
                          <a:solidFill>
                            <a:schemeClr val="tx1"/>
                          </a:solidFill>
                          <a:latin typeface="+mn-lt"/>
                          <a:ea typeface="+mn-ea"/>
                          <a:cs typeface="+mn-cs"/>
                        </a:rPr>
                        <a:t> </a:t>
                      </a:r>
                      <a:r>
                        <a:rPr lang="fr-CA" sz="1400" b="0" i="0" u="none" strike="noStrike" kern="1200" dirty="0" smtClean="0">
                          <a:solidFill>
                            <a:schemeClr val="tx1"/>
                          </a:solidFill>
                          <a:effectLst/>
                          <a:latin typeface="Calibri"/>
                          <a:ea typeface="+mn-ea"/>
                          <a:cs typeface="+mn-cs"/>
                        </a:rPr>
                        <a:t>s’efforce </a:t>
                      </a:r>
                      <a:r>
                        <a:rPr lang="fr-CA" sz="1400" b="0" i="0" u="none" strike="noStrike" kern="1200" dirty="0">
                          <a:solidFill>
                            <a:schemeClr val="tx1"/>
                          </a:solidFill>
                          <a:effectLst/>
                          <a:latin typeface="Calibri"/>
                          <a:ea typeface="+mn-ea"/>
                          <a:cs typeface="+mn-cs"/>
                        </a:rPr>
                        <a:t>et prend plaisir à s’exprimer de façon correcte.</a:t>
                      </a:r>
                      <a:r>
                        <a:rPr lang="fr-CA" sz="1400" b="0" i="0" u="none" strike="noStrike" kern="1200" noProof="0" dirty="0">
                          <a:solidFill>
                            <a:schemeClr val="tx1"/>
                          </a:solidFill>
                          <a:effectLst/>
                          <a:latin typeface="Calibri"/>
                          <a:ea typeface="+mn-ea"/>
                          <a:cs typeface="+mn-cs"/>
                        </a:rPr>
                        <a:t> </a:t>
                      </a:r>
                    </a:p>
                    <a:p>
                      <a:pPr marL="180975" indent="-95250"/>
                      <a:endParaRPr lang="fr-CA" sz="800" b="0" i="0" u="none" strike="noStrike" kern="1200" noProof="0" dirty="0">
                        <a:solidFill>
                          <a:schemeClr val="tx1"/>
                        </a:solidFill>
                        <a:effectLst/>
                        <a:latin typeface="Calibri"/>
                        <a:ea typeface="+mn-ea"/>
                        <a:cs typeface="+mn-cs"/>
                      </a:endParaRPr>
                    </a:p>
                    <a:p>
                      <a:pPr marL="630238" marR="0" lvl="0" indent="-630238" algn="l" defTabSz="914400" rtl="0" eaLnBrk="1" fontAlgn="auto" latinLnBrk="0" hangingPunct="1">
                        <a:lnSpc>
                          <a:spcPct val="100000"/>
                        </a:lnSpc>
                        <a:spcBef>
                          <a:spcPts val="0"/>
                        </a:spcBef>
                        <a:spcAft>
                          <a:spcPts val="0"/>
                        </a:spcAft>
                        <a:buClrTx/>
                        <a:buSzTx/>
                        <a:buFontTx/>
                        <a:buNone/>
                        <a:tabLst/>
                        <a:defRPr/>
                      </a:pPr>
                      <a:r>
                        <a:rPr lang="fr-CA" sz="1400" b="1" i="0" u="none" strike="noStrike" kern="1200" baseline="0" dirty="0">
                          <a:solidFill>
                            <a:schemeClr val="tx1"/>
                          </a:solidFill>
                          <a:latin typeface="+mn-lt"/>
                          <a:ea typeface="+mn-ea"/>
                          <a:cs typeface="+mn-cs"/>
                        </a:rPr>
                        <a:t>AP-ÉP6 </a:t>
                      </a:r>
                      <a:r>
                        <a:rPr lang="fr-CA" sz="1400" b="0" i="0" u="none" strike="noStrike" kern="1200" baseline="0" dirty="0">
                          <a:solidFill>
                            <a:schemeClr val="tx1"/>
                          </a:solidFill>
                          <a:latin typeface="+mn-lt"/>
                          <a:ea typeface="+mn-ea"/>
                          <a:cs typeface="+mn-cs"/>
                        </a:rPr>
                        <a:t>prend conscience que la prise de risques est nécessaire dans </a:t>
                      </a:r>
                      <a:r>
                        <a:rPr lang="fr-CA" sz="1400" b="0" i="0" u="none" strike="noStrike" kern="1200" baseline="0" dirty="0" smtClean="0">
                          <a:solidFill>
                            <a:schemeClr val="tx1"/>
                          </a:solidFill>
                          <a:latin typeface="+mn-lt"/>
                          <a:ea typeface="+mn-ea"/>
                          <a:cs typeface="+mn-cs"/>
                        </a:rPr>
                        <a:t>sa recherche </a:t>
                      </a:r>
                      <a:r>
                        <a:rPr lang="fr-CA" sz="1400" b="0" i="0" u="none" strike="noStrike" kern="1200" baseline="0" dirty="0">
                          <a:solidFill>
                            <a:schemeClr val="tx1"/>
                          </a:solidFill>
                          <a:latin typeface="+mn-lt"/>
                          <a:ea typeface="+mn-ea"/>
                          <a:cs typeface="+mn-cs"/>
                        </a:rPr>
                        <a:t>de sens et dans ses tentatives d’expression en français.</a:t>
                      </a:r>
                    </a:p>
                    <a:p>
                      <a:pPr marL="630238" marR="0" lvl="0" indent="-630238" algn="l" defTabSz="914400" rtl="0" eaLnBrk="1" fontAlgn="auto" latinLnBrk="0" hangingPunct="1">
                        <a:lnSpc>
                          <a:spcPct val="100000"/>
                        </a:lnSpc>
                        <a:spcBef>
                          <a:spcPts val="0"/>
                        </a:spcBef>
                        <a:spcAft>
                          <a:spcPts val="0"/>
                        </a:spcAft>
                        <a:buClrTx/>
                        <a:buSzTx/>
                        <a:buFontTx/>
                        <a:buNone/>
                        <a:tabLst/>
                        <a:defRPr/>
                      </a:pPr>
                      <a:endParaRPr lang="fr-CA" sz="800" b="0" i="0" u="none" strike="noStrike" kern="1200" dirty="0">
                        <a:solidFill>
                          <a:schemeClr val="tx1"/>
                        </a:solidFill>
                        <a:effectLst/>
                        <a:latin typeface="+mn-lt"/>
                        <a:ea typeface="+mn-ea"/>
                        <a:cs typeface="+mn-cs"/>
                      </a:endParaRPr>
                    </a:p>
                    <a:p>
                      <a:pPr marL="630238" indent="-630238"/>
                      <a:r>
                        <a:rPr lang="fr-CA" sz="1400" b="1" i="0" u="none" strike="noStrike" kern="1200" dirty="0">
                          <a:solidFill>
                            <a:schemeClr val="tx1"/>
                          </a:solidFill>
                          <a:effectLst/>
                          <a:latin typeface="Calibri"/>
                          <a:ea typeface="+mn-ea"/>
                          <a:cs typeface="+mn-cs"/>
                        </a:rPr>
                        <a:t>AP-DV 1 </a:t>
                      </a:r>
                      <a:r>
                        <a:rPr lang="fr-CA" sz="1400" b="0" i="0" u="none" strike="noStrike" kern="1200" dirty="0">
                          <a:solidFill>
                            <a:schemeClr val="tx1"/>
                          </a:solidFill>
                          <a:effectLst/>
                          <a:latin typeface="Calibri"/>
                          <a:ea typeface="+mn-ea"/>
                          <a:cs typeface="+mn-cs"/>
                        </a:rPr>
                        <a:t>aborde un texte en faisant des prédictions, en émettant des hypothèses, en faisant des liens avec son vécu et ses </a:t>
                      </a:r>
                    </a:p>
                    <a:p>
                      <a:pPr marL="630238" indent="0"/>
                      <a:r>
                        <a:rPr lang="fr-CA" sz="1400" b="0" i="0" u="none" strike="noStrike" kern="1200" dirty="0">
                          <a:solidFill>
                            <a:schemeClr val="tx1"/>
                          </a:solidFill>
                          <a:effectLst/>
                          <a:latin typeface="Calibri"/>
                          <a:ea typeface="+mn-ea"/>
                          <a:cs typeface="+mn-cs"/>
                        </a:rPr>
                        <a:t>connaissances antérieures.</a:t>
                      </a:r>
                    </a:p>
                    <a:p>
                      <a:endParaRPr lang="fr-CA" sz="800" b="0" i="0" u="none" strike="noStrike" kern="1200" baseline="0" dirty="0">
                        <a:solidFill>
                          <a:schemeClr val="tx1"/>
                        </a:solidFill>
                        <a:effectLst/>
                        <a:latin typeface="+mn-lt"/>
                        <a:ea typeface="+mn-ea"/>
                        <a:cs typeface="+mn-cs"/>
                      </a:endParaRPr>
                    </a:p>
                    <a:p>
                      <a:pPr marL="180975" indent="-180975"/>
                      <a:r>
                        <a:rPr lang="fr-CA" sz="1400" b="1" i="0" u="none" strike="noStrike" kern="1200" dirty="0">
                          <a:solidFill>
                            <a:schemeClr val="tx1"/>
                          </a:solidFill>
                          <a:effectLst/>
                          <a:latin typeface="Calibri"/>
                          <a:ea typeface="+mn-ea"/>
                          <a:cs typeface="+mn-cs"/>
                        </a:rPr>
                        <a:t>AP-DV 7 </a:t>
                      </a:r>
                      <a:r>
                        <a:rPr lang="fr-CA" sz="1400" b="0" i="0" u="none" strike="noStrike" kern="1200" dirty="0">
                          <a:solidFill>
                            <a:schemeClr val="tx1"/>
                          </a:solidFill>
                          <a:effectLst/>
                          <a:latin typeface="Calibri"/>
                          <a:ea typeface="+mn-ea"/>
                          <a:cs typeface="+mn-cs"/>
                        </a:rPr>
                        <a:t>partage et clarifie sa compréhension en posant des questions,</a:t>
                      </a:r>
                    </a:p>
                    <a:p>
                      <a:pPr marL="630238" indent="0"/>
                      <a:r>
                        <a:rPr lang="fr-CA" sz="1400" b="0" i="0" u="none" strike="noStrike" kern="1200" dirty="0">
                          <a:solidFill>
                            <a:schemeClr val="tx1"/>
                          </a:solidFill>
                          <a:effectLst/>
                          <a:latin typeface="Calibri"/>
                          <a:ea typeface="+mn-ea"/>
                          <a:cs typeface="+mn-cs"/>
                        </a:rPr>
                        <a:t>en donnant des explications et en discutant avec ses pairs.</a:t>
                      </a:r>
                    </a:p>
                    <a:p>
                      <a:endParaRPr lang="fr-CA" sz="800" b="1" i="0" u="none" strike="noStrike" kern="1200" baseline="0" dirty="0">
                        <a:solidFill>
                          <a:schemeClr val="tx1"/>
                        </a:solidFill>
                        <a:latin typeface="+mn-lt"/>
                        <a:ea typeface="+mn-ea"/>
                        <a:cs typeface="+mn-cs"/>
                      </a:endParaRPr>
                    </a:p>
                    <a:p>
                      <a:r>
                        <a:rPr lang="fr-CA" sz="1400" b="1" i="0" u="none" strike="noStrike" kern="1200" dirty="0">
                          <a:solidFill>
                            <a:schemeClr val="tx1"/>
                          </a:solidFill>
                          <a:effectLst/>
                          <a:latin typeface="Calibri"/>
                          <a:ea typeface="+mn-ea"/>
                          <a:cs typeface="+mn-cs"/>
                        </a:rPr>
                        <a:t>AP-AC7 </a:t>
                      </a:r>
                      <a:r>
                        <a:rPr lang="fr-CA" sz="1400" b="0" i="0" u="none" strike="noStrike" kern="1200" dirty="0">
                          <a:solidFill>
                            <a:schemeClr val="tx1"/>
                          </a:solidFill>
                          <a:effectLst/>
                          <a:latin typeface="Calibri"/>
                          <a:ea typeface="+mn-ea"/>
                          <a:cs typeface="+mn-cs"/>
                        </a:rPr>
                        <a:t>reconnaît des auteurs et des personnages de littérature </a:t>
                      </a:r>
                    </a:p>
                    <a:p>
                      <a:pPr marL="630238" indent="0"/>
                      <a:r>
                        <a:rPr lang="fr-CA" sz="1400" b="0" i="0" u="none" strike="noStrike" kern="1200" dirty="0">
                          <a:solidFill>
                            <a:schemeClr val="tx1"/>
                          </a:solidFill>
                          <a:effectLst/>
                          <a:latin typeface="Calibri"/>
                          <a:ea typeface="+mn-ea"/>
                          <a:cs typeface="+mn-cs"/>
                        </a:rPr>
                        <a:t>enfantine d’expression française et exprime ses préférences.</a:t>
                      </a:r>
                    </a:p>
                    <a:p>
                      <a:pPr marL="630238" indent="0"/>
                      <a:endParaRPr lang="fr-CA" sz="800" b="0" i="0" u="none" strike="noStrike" kern="1200" dirty="0">
                        <a:solidFill>
                          <a:schemeClr val="tx1"/>
                        </a:solidFill>
                        <a:effectLst/>
                        <a:latin typeface="Calibri"/>
                        <a:ea typeface="+mn-ea"/>
                        <a:cs typeface="+mn-cs"/>
                      </a:endParaRPr>
                    </a:p>
                    <a:p>
                      <a:pPr marL="630238" indent="-630238"/>
                      <a:r>
                        <a:rPr lang="fr-CA" sz="1400" b="1" i="0" u="none" strike="noStrike" kern="1200" dirty="0">
                          <a:solidFill>
                            <a:schemeClr val="tx1"/>
                          </a:solidFill>
                          <a:effectLst/>
                          <a:latin typeface="Calibri"/>
                          <a:ea typeface="+mn-ea"/>
                          <a:cs typeface="+mn-cs"/>
                        </a:rPr>
                        <a:t>AP-GV3</a:t>
                      </a:r>
                      <a:r>
                        <a:rPr lang="fr-CA" sz="1400" b="1" i="0" u="none" strike="noStrike" kern="1200" baseline="0" dirty="0">
                          <a:solidFill>
                            <a:schemeClr val="tx1"/>
                          </a:solidFill>
                          <a:latin typeface="+mn-lt"/>
                          <a:ea typeface="+mn-ea"/>
                          <a:cs typeface="+mn-cs"/>
                        </a:rPr>
                        <a:t> </a:t>
                      </a:r>
                      <a:r>
                        <a:rPr lang="fr-CA" sz="1400" b="0" i="0" u="none" strike="noStrike" kern="1200" dirty="0">
                          <a:solidFill>
                            <a:schemeClr val="tx1"/>
                          </a:solidFill>
                          <a:effectLst/>
                          <a:latin typeface="Calibri"/>
                          <a:ea typeface="+mn-ea"/>
                          <a:cs typeface="+mn-cs"/>
                        </a:rPr>
                        <a:t>crée un texte à l’oral, à l’aide de quelques phrases simples, d’expressions courantes et idiomatiques et d’un vocabulaire</a:t>
                      </a:r>
                    </a:p>
                    <a:p>
                      <a:pPr marL="630238" indent="0"/>
                      <a:r>
                        <a:rPr lang="fr-CA" sz="1400" b="0" i="0" u="none" strike="noStrike" kern="1200" dirty="0">
                          <a:solidFill>
                            <a:schemeClr val="tx1"/>
                          </a:solidFill>
                          <a:effectLst/>
                          <a:latin typeface="Calibri"/>
                          <a:ea typeface="+mn-ea"/>
                          <a:cs typeface="+mn-cs"/>
                        </a:rPr>
                        <a:t>appris dans le contexte scolaire pour exprimer :</a:t>
                      </a:r>
                    </a:p>
                    <a:p>
                      <a:pPr marL="1087438" lvl="1" indent="0"/>
                      <a:r>
                        <a:rPr lang="fr-CA" sz="1400" b="0" i="0" u="none" strike="noStrike" kern="1200" dirty="0">
                          <a:solidFill>
                            <a:schemeClr val="tx1"/>
                          </a:solidFill>
                          <a:effectLst/>
                          <a:latin typeface="Calibri"/>
                          <a:ea typeface="+mn-ea"/>
                          <a:cs typeface="+mn-cs"/>
                        </a:rPr>
                        <a:t>• ses goûts, ses préférences et ses besoins;</a:t>
                      </a:r>
                    </a:p>
                    <a:p>
                      <a:pPr marL="1087438" lvl="1" indent="0"/>
                      <a:r>
                        <a:rPr lang="fr-CA" sz="1400" b="0" i="0" u="none" strike="noStrike" kern="1200" dirty="0">
                          <a:solidFill>
                            <a:schemeClr val="tx1"/>
                          </a:solidFill>
                          <a:effectLst/>
                          <a:latin typeface="Calibri"/>
                          <a:ea typeface="+mn-ea"/>
                          <a:cs typeface="+mn-cs"/>
                        </a:rPr>
                        <a:t>• ses réactions et son raisonnement;</a:t>
                      </a:r>
                    </a:p>
                    <a:p>
                      <a:pPr marL="1087438" lvl="1" indent="0"/>
                      <a:r>
                        <a:rPr lang="fr-CA" sz="1400" b="0" i="0" u="none" strike="noStrike" kern="1200" dirty="0">
                          <a:solidFill>
                            <a:schemeClr val="tx1"/>
                          </a:solidFill>
                          <a:effectLst/>
                          <a:latin typeface="Calibri"/>
                          <a:ea typeface="+mn-ea"/>
                          <a:cs typeface="+mn-cs"/>
                        </a:rPr>
                        <a:t>• ses connaissances;</a:t>
                      </a:r>
                    </a:p>
                    <a:p>
                      <a:pPr marL="1087438" lvl="1" indent="0"/>
                      <a:r>
                        <a:rPr lang="fr-CA" sz="1400" b="0" i="0" u="none" strike="noStrike" kern="1200" dirty="0">
                          <a:solidFill>
                            <a:schemeClr val="tx1"/>
                          </a:solidFill>
                          <a:effectLst/>
                          <a:latin typeface="Calibri"/>
                          <a:ea typeface="+mn-ea"/>
                          <a:cs typeface="+mn-cs"/>
                        </a:rPr>
                        <a:t>• son apprentissage;</a:t>
                      </a:r>
                    </a:p>
                    <a:p>
                      <a:pPr marL="1087438" lvl="1" indent="0"/>
                      <a:r>
                        <a:rPr lang="fr-CA" sz="1400" b="0" i="0" u="none" strike="noStrike" kern="1200" dirty="0">
                          <a:solidFill>
                            <a:schemeClr val="tx1"/>
                          </a:solidFill>
                          <a:effectLst/>
                          <a:latin typeface="Calibri"/>
                          <a:ea typeface="+mn-ea"/>
                          <a:cs typeface="+mn-cs"/>
                        </a:rPr>
                        <a:t>• un problème, un conflit et des pistes de solution;</a:t>
                      </a:r>
                    </a:p>
                    <a:p>
                      <a:pPr marL="1087438" lvl="1" indent="0"/>
                      <a:r>
                        <a:rPr lang="fr-CA" sz="1400" b="0" i="0" u="none" strike="noStrike" kern="1200" dirty="0">
                          <a:solidFill>
                            <a:schemeClr val="tx1"/>
                          </a:solidFill>
                          <a:effectLst/>
                          <a:latin typeface="Calibri"/>
                          <a:ea typeface="+mn-ea"/>
                          <a:cs typeface="+mn-cs"/>
                        </a:rPr>
                        <a:t>• une partie d’une histoire collective.</a:t>
                      </a:r>
                      <a:endParaRPr lang="fr-CA" sz="1400" kern="1200" noProof="0" dirty="0">
                        <a:effectLst/>
                      </a:endParaRPr>
                    </a:p>
                  </a:txBody>
                  <a:tcPr marL="0" marR="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630238" lvl="0" indent="-630238" algn="l">
                        <a:lnSpc>
                          <a:spcPct val="100000"/>
                        </a:lnSpc>
                        <a:spcBef>
                          <a:spcPts val="0"/>
                        </a:spcBef>
                        <a:spcAft>
                          <a:spcPts val="0"/>
                        </a:spcAft>
                        <a:buNone/>
                      </a:pPr>
                      <a:r>
                        <a:rPr lang="fr-CA" sz="1400" b="1" i="0" u="none" strike="noStrike" kern="1200" noProof="0" dirty="0">
                          <a:solidFill>
                            <a:schemeClr val="tx1"/>
                          </a:solidFill>
                          <a:effectLst/>
                          <a:latin typeface="Calibri"/>
                          <a:ea typeface="+mn-ea"/>
                          <a:cs typeface="+mn-cs"/>
                        </a:rPr>
                        <a:t>3CRCS-1</a:t>
                      </a:r>
                      <a:r>
                        <a:rPr lang="fr-CA" sz="1400" b="0" i="0" u="none" strike="noStrike" kern="1200" noProof="0" dirty="0">
                          <a:effectLst/>
                          <a:latin typeface="Calibri"/>
                        </a:rPr>
                        <a:t> interagit spontanément en français avec une aisance qui correspond à son stade.</a:t>
                      </a:r>
                    </a:p>
                    <a:p>
                      <a:pPr marL="630238" lvl="0" indent="-630238" algn="l">
                        <a:lnSpc>
                          <a:spcPct val="100000"/>
                        </a:lnSpc>
                        <a:spcBef>
                          <a:spcPts val="0"/>
                        </a:spcBef>
                        <a:spcAft>
                          <a:spcPts val="0"/>
                        </a:spcAft>
                        <a:buNone/>
                      </a:pPr>
                      <a:endParaRPr lang="fr-CA" sz="800" b="0" i="0" u="none" strike="noStrike" kern="1200" noProof="0" dirty="0">
                        <a:effectLst/>
                        <a:latin typeface="Calibri"/>
                      </a:endParaRPr>
                    </a:p>
                    <a:p>
                      <a:pPr marL="630238" lvl="0" indent="-630238" algn="l">
                        <a:lnSpc>
                          <a:spcPct val="100000"/>
                        </a:lnSpc>
                        <a:spcBef>
                          <a:spcPts val="0"/>
                        </a:spcBef>
                        <a:spcAft>
                          <a:spcPts val="0"/>
                        </a:spcAft>
                        <a:buNone/>
                      </a:pPr>
                      <a:r>
                        <a:rPr lang="fr-CA" sz="1400" b="1" i="0" u="none" strike="noStrike" kern="1200" dirty="0">
                          <a:solidFill>
                            <a:schemeClr val="tx1"/>
                          </a:solidFill>
                          <a:effectLst/>
                          <a:latin typeface="Calibri"/>
                          <a:ea typeface="+mn-ea"/>
                          <a:cs typeface="+mn-cs"/>
                        </a:rPr>
                        <a:t>3CRCS-2</a:t>
                      </a:r>
                      <a:r>
                        <a:rPr lang="fr-CA" sz="1400" b="0" i="0" u="none" strike="noStrike" kern="1200" baseline="0" dirty="0">
                          <a:solidFill>
                            <a:schemeClr val="tx1"/>
                          </a:solidFill>
                          <a:latin typeface="+mn-lt"/>
                          <a:ea typeface="+mn-ea"/>
                          <a:cs typeface="+mn-cs"/>
                        </a:rPr>
                        <a:t> développe de l’aisance avec une variété de textes écrits qui correspondent à son stade.</a:t>
                      </a:r>
                      <a:endParaRPr lang="fr-CA" sz="1400" b="0" i="0" u="none" strike="noStrike" kern="1200" noProof="0" dirty="0">
                        <a:effectLst/>
                        <a:latin typeface="Calibri"/>
                      </a:endParaRPr>
                    </a:p>
                    <a:p>
                      <a:pPr lvl="0" algn="l">
                        <a:lnSpc>
                          <a:spcPct val="100000"/>
                        </a:lnSpc>
                        <a:spcBef>
                          <a:spcPts val="0"/>
                        </a:spcBef>
                        <a:spcAft>
                          <a:spcPts val="0"/>
                        </a:spcAft>
                        <a:buNone/>
                      </a:pPr>
                      <a:endParaRPr lang="fr-CA" sz="800" dirty="0"/>
                    </a:p>
                    <a:p>
                      <a:pPr marL="534988" lvl="0" indent="-534988" algn="l">
                        <a:lnSpc>
                          <a:spcPct val="100000"/>
                        </a:lnSpc>
                        <a:spcBef>
                          <a:spcPts val="0"/>
                        </a:spcBef>
                        <a:spcAft>
                          <a:spcPts val="0"/>
                        </a:spcAft>
                        <a:buNone/>
                      </a:pPr>
                      <a:r>
                        <a:rPr lang="fr-CA" sz="1400" b="1" i="0" u="none" strike="noStrike" kern="1200" dirty="0">
                          <a:solidFill>
                            <a:schemeClr val="tx1"/>
                          </a:solidFill>
                          <a:effectLst/>
                          <a:latin typeface="Calibri"/>
                          <a:ea typeface="+mn-ea"/>
                          <a:cs typeface="+mn-cs"/>
                        </a:rPr>
                        <a:t>RA-6 p </a:t>
                      </a:r>
                      <a:r>
                        <a:rPr lang="fr-CA" sz="1400" b="0" i="0" u="none" strike="noStrike" kern="1200" dirty="0">
                          <a:solidFill>
                            <a:schemeClr val="tx1"/>
                          </a:solidFill>
                          <a:effectLst/>
                          <a:latin typeface="Calibri"/>
                          <a:ea typeface="+mn-ea"/>
                          <a:cs typeface="+mn-cs"/>
                        </a:rPr>
                        <a:t>exprime spontanément sa pensée sur divers sujets pour consolider ses apprentissages dans divers contextes</a:t>
                      </a:r>
                      <a:r>
                        <a:rPr lang="fr-CA" sz="1400" b="0" i="0" u="none" strike="noStrike" kern="1200" baseline="0" dirty="0">
                          <a:solidFill>
                            <a:schemeClr val="tx1"/>
                          </a:solidFill>
                          <a:latin typeface="+mn-lt"/>
                          <a:ea typeface="+mn-ea"/>
                          <a:cs typeface="+mn-cs"/>
                        </a:rPr>
                        <a:t>.</a:t>
                      </a:r>
                    </a:p>
                    <a:p>
                      <a:pPr marL="534988" lvl="0" indent="-534988" algn="l">
                        <a:lnSpc>
                          <a:spcPct val="100000"/>
                        </a:lnSpc>
                        <a:spcBef>
                          <a:spcPts val="0"/>
                        </a:spcBef>
                        <a:spcAft>
                          <a:spcPts val="0"/>
                        </a:spcAft>
                        <a:buNone/>
                      </a:pPr>
                      <a:endParaRPr lang="fr-CA" sz="1400" b="0" i="0" u="none" strike="noStrike" kern="1200" baseline="0" dirty="0">
                        <a:solidFill>
                          <a:schemeClr val="tx1"/>
                        </a:solidFill>
                        <a:latin typeface="+mn-lt"/>
                        <a:ea typeface="+mn-ea"/>
                        <a:cs typeface="+mn-cs"/>
                      </a:endParaRPr>
                    </a:p>
                    <a:p>
                      <a:r>
                        <a:rPr lang="fr-CA" sz="1400" b="1" i="0" u="none" strike="noStrike" kern="1200" baseline="0" dirty="0">
                          <a:solidFill>
                            <a:schemeClr val="tx1"/>
                          </a:solidFill>
                          <a:latin typeface="+mn-lt"/>
                          <a:ea typeface="+mn-ea"/>
                          <a:cs typeface="+mn-cs"/>
                        </a:rPr>
                        <a:t>3CR-5</a:t>
                      </a:r>
                      <a:r>
                        <a:rPr lang="fr-CA" sz="1400" b="0" i="0" u="none" strike="noStrike" kern="1200" baseline="0" dirty="0">
                          <a:solidFill>
                            <a:schemeClr val="tx1"/>
                          </a:solidFill>
                          <a:latin typeface="+mn-lt"/>
                          <a:ea typeface="+mn-ea"/>
                          <a:cs typeface="+mn-cs"/>
                        </a:rPr>
                        <a:t> dégage différents points de vue exprimés dans</a:t>
                      </a:r>
                    </a:p>
                    <a:p>
                      <a:pPr marL="447675" indent="0"/>
                      <a:r>
                        <a:rPr lang="fr-CA" sz="1400" b="0" i="0" u="none" strike="noStrike" kern="1200" baseline="0" dirty="0">
                          <a:solidFill>
                            <a:schemeClr val="tx1"/>
                          </a:solidFill>
                          <a:latin typeface="+mn-lt"/>
                          <a:ea typeface="+mn-ea"/>
                          <a:cs typeface="+mn-cs"/>
                        </a:rPr>
                        <a:t>un texte.</a:t>
                      </a:r>
                    </a:p>
                    <a:p>
                      <a:pPr lvl="0" algn="l">
                        <a:lnSpc>
                          <a:spcPct val="100000"/>
                        </a:lnSpc>
                        <a:spcBef>
                          <a:spcPts val="0"/>
                        </a:spcBef>
                        <a:spcAft>
                          <a:spcPts val="0"/>
                        </a:spcAft>
                        <a:buNone/>
                      </a:pPr>
                      <a:endParaRPr lang="fr-CA" sz="800" b="0" i="0" u="none" strike="noStrike" kern="1200" noProof="0" dirty="0">
                        <a:effectLst/>
                        <a:latin typeface="Calibri"/>
                      </a:endParaRPr>
                    </a:p>
                    <a:p>
                      <a:pPr marL="449263" indent="-449263"/>
                      <a:r>
                        <a:rPr lang="fr-CA" sz="1400" b="1" i="0" u="none" strike="noStrike" kern="1200" noProof="0" dirty="0">
                          <a:effectLst/>
                          <a:latin typeface="Calibri"/>
                        </a:rPr>
                        <a:t>3CR-7</a:t>
                      </a:r>
                      <a:r>
                        <a:rPr lang="fr-CA" sz="1400" b="0" i="0" u="none" strike="noStrike" kern="1200" noProof="0" dirty="0">
                          <a:effectLst/>
                          <a:latin typeface="Calibri"/>
                        </a:rPr>
                        <a:t> </a:t>
                      </a:r>
                      <a:r>
                        <a:rPr lang="fr-CA" sz="1400" b="0" i="0" u="none" strike="noStrike" kern="1200" dirty="0">
                          <a:solidFill>
                            <a:schemeClr val="tx1"/>
                          </a:solidFill>
                          <a:effectLst/>
                          <a:latin typeface="Calibri"/>
                          <a:ea typeface="+mn-ea"/>
                          <a:cs typeface="+mn-cs"/>
                        </a:rPr>
                        <a:t>exprime son point de vue quant aux idées présentées dans le texte abordé en s’appuyant sur des preuves tirées du texte et des exemples tirés de ses connaissances et de ses expériences.</a:t>
                      </a:r>
                    </a:p>
                    <a:p>
                      <a:endParaRPr lang="fr-CA" sz="800" b="0" i="0" u="none" strike="noStrike" kern="1200" noProof="0" dirty="0">
                        <a:solidFill>
                          <a:schemeClr val="tx1"/>
                        </a:solidFill>
                        <a:effectLst/>
                        <a:latin typeface="Calibri"/>
                        <a:ea typeface="+mn-ea"/>
                        <a:cs typeface="+mn-cs"/>
                      </a:endParaRPr>
                    </a:p>
                    <a:p>
                      <a:pPr marL="449263" indent="-449263">
                        <a:tabLst>
                          <a:tab pos="449263" algn="l"/>
                        </a:tabLst>
                      </a:pPr>
                      <a:r>
                        <a:rPr lang="fr-CA" sz="1400" b="1" dirty="0"/>
                        <a:t>3CS-3</a:t>
                      </a:r>
                      <a:r>
                        <a:rPr lang="fr-CA" sz="1400" dirty="0"/>
                        <a:t> </a:t>
                      </a:r>
                      <a:r>
                        <a:rPr lang="fr-CA" sz="1400" b="0" i="0" u="none" strike="noStrike" kern="1200" dirty="0">
                          <a:solidFill>
                            <a:schemeClr val="tx1"/>
                          </a:solidFill>
                          <a:effectLst/>
                          <a:latin typeface="Calibri"/>
                          <a:ea typeface="+mn-ea"/>
                          <a:cs typeface="+mn-cs"/>
                        </a:rPr>
                        <a:t>organise et représente ses idées et de l’information en fonction de son intention, à l’aide de schémas de textes qui correspondent à son stade</a:t>
                      </a:r>
                      <a:r>
                        <a:rPr lang="fr-CA" sz="1400" dirty="0"/>
                        <a:t>.</a:t>
                      </a:r>
                    </a:p>
                    <a:p>
                      <a:endParaRPr lang="fr-CA" sz="800" dirty="0"/>
                    </a:p>
                    <a:p>
                      <a:pPr marL="449263" indent="-449263"/>
                      <a:r>
                        <a:rPr lang="fr-CA" sz="1400" b="1" i="0" u="none" strike="noStrike" kern="1200" dirty="0">
                          <a:solidFill>
                            <a:schemeClr val="tx1"/>
                          </a:solidFill>
                          <a:effectLst/>
                          <a:latin typeface="Calibri"/>
                          <a:ea typeface="+mn-ea"/>
                          <a:cs typeface="+mn-cs"/>
                        </a:rPr>
                        <a:t>3CS-6 </a:t>
                      </a:r>
                      <a:r>
                        <a:rPr lang="fr-CA" sz="1400" b="0" i="0" u="none" strike="noStrike" kern="1200" dirty="0">
                          <a:solidFill>
                            <a:schemeClr val="tx1"/>
                          </a:solidFill>
                          <a:effectLst/>
                          <a:latin typeface="Calibri"/>
                          <a:ea typeface="+mn-ea"/>
                          <a:cs typeface="+mn-cs"/>
                        </a:rPr>
                        <a:t>choisit un lexique précis, varié et évocateur qui favorise la compréhension et suscite une réaction chez le destinataire.</a:t>
                      </a:r>
                    </a:p>
                    <a:p>
                      <a:pPr lvl="0" algn="l">
                        <a:lnSpc>
                          <a:spcPct val="100000"/>
                        </a:lnSpc>
                        <a:spcBef>
                          <a:spcPts val="0"/>
                        </a:spcBef>
                        <a:spcAft>
                          <a:spcPts val="0"/>
                        </a:spcAft>
                        <a:buNone/>
                      </a:pPr>
                      <a:endParaRPr lang="fr-CA" sz="1400" dirty="0"/>
                    </a:p>
                    <a:p>
                      <a:pPr marL="0" marR="0" lvl="0" indent="0" algn="l">
                        <a:spcBef>
                          <a:spcPts val="0"/>
                        </a:spcBef>
                        <a:spcAft>
                          <a:spcPts val="0"/>
                        </a:spcAft>
                        <a:buNone/>
                      </a:pPr>
                      <a:endParaRPr lang="fr-CA" sz="1400" kern="1200" noProof="0" dirty="0">
                        <a:effectLst/>
                      </a:endParaRPr>
                    </a:p>
                  </a:txBody>
                  <a:tcPr marL="0" marR="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024407965"/>
                  </a:ext>
                </a:extLst>
              </a:tr>
            </a:tbl>
          </a:graphicData>
        </a:graphic>
      </p:graphicFrame>
    </p:spTree>
    <p:extLst>
      <p:ext uri="{BB962C8B-B14F-4D97-AF65-F5344CB8AC3E}">
        <p14:creationId xmlns:p14="http://schemas.microsoft.com/office/powerpoint/2010/main" val="282474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F88BCB7-8996-4273-9EC5-F24E90712364}"/>
              </a:ext>
            </a:extLst>
          </p:cNvPr>
          <p:cNvSpPr txBox="1"/>
          <p:nvPr>
            <p:custDataLst>
              <p:tags r:id="rId2"/>
            </p:custDataLst>
          </p:nvPr>
        </p:nvSpPr>
        <p:spPr>
          <a:xfrm>
            <a:off x="1498263" y="1324326"/>
            <a:ext cx="86868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444444"/>
                </a:solidFill>
                <a:effectLst/>
                <a:uLnTx/>
                <a:uFillTx/>
                <a:cs typeface="Segoe UI"/>
              </a:rPr>
              <a:t>​</a:t>
            </a:r>
            <a:r>
              <a:rPr kumimoji="0" lang="fr-CA" sz="1800" b="0" i="0" u="none" strike="noStrike" kern="1200" cap="none" spc="0" normalizeH="0" baseline="0" noProof="0" dirty="0">
                <a:ln>
                  <a:noFill/>
                </a:ln>
                <a:solidFill>
                  <a:prstClr val="black"/>
                </a:solidFill>
                <a:effectLst/>
                <a:uLnTx/>
                <a:uFillTx/>
                <a:cs typeface="Segoe UI"/>
              </a:rPr>
              <a:t>​Profiter de chaque occasion d’échange avec les élèves pour faire des observations en se posant des questions telles </a:t>
            </a:r>
            <a:r>
              <a:rPr kumimoji="0" lang="fr-CA" sz="1800" b="0" i="0" u="none" strike="noStrike" kern="1200" cap="none" spc="0" normalizeH="0" baseline="0" noProof="0" dirty="0" smtClean="0">
                <a:ln>
                  <a:noFill/>
                </a:ln>
                <a:solidFill>
                  <a:prstClr val="black"/>
                </a:solidFill>
                <a:effectLst/>
                <a:uLnTx/>
                <a:uFillTx/>
                <a:cs typeface="Segoe UI"/>
              </a:rPr>
              <a:t>que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cs typeface="Segoe U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cs typeface="Segoe UI"/>
              </a:rPr>
              <a:t>L’élève </a:t>
            </a:r>
            <a:r>
              <a:rPr kumimoji="0" lang="fr-CA" sz="1800" b="0" i="0" u="none" strike="noStrike" kern="1200" cap="none" spc="0" normalizeH="0" baseline="0" noProof="0" dirty="0" smtClean="0">
                <a:ln>
                  <a:noFill/>
                </a:ln>
                <a:solidFill>
                  <a:prstClr val="black"/>
                </a:solidFill>
                <a:effectLst/>
                <a:uLnTx/>
                <a:uFillTx/>
                <a:cs typeface="Segoe UI"/>
              </a:rPr>
              <a:t>peut-il : </a:t>
            </a:r>
            <a:endParaRPr kumimoji="0" lang="fr-CA" sz="1800" b="0" i="0" u="none" strike="noStrike" kern="1200" cap="none" spc="0" normalizeH="0" baseline="0" noProof="0" dirty="0">
              <a:ln>
                <a:noFill/>
              </a:ln>
              <a:solidFill>
                <a:prstClr val="black"/>
              </a:solidFill>
              <a:effectLst/>
              <a:uLnTx/>
              <a:uFillTx/>
              <a:cs typeface="Segoe UI"/>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rPr>
              <a:t>e</a:t>
            </a:r>
            <a:r>
              <a:rPr kumimoji="0" lang="fr-CA" sz="1800" b="0" i="0" u="none" strike="noStrike" kern="1200" cap="none" spc="0" normalizeH="0" baseline="0" noProof="0" dirty="0" err="1">
                <a:ln>
                  <a:noFill/>
                </a:ln>
                <a:solidFill>
                  <a:prstClr val="black"/>
                </a:solidFill>
                <a:effectLst/>
                <a:uLnTx/>
                <a:uFillTx/>
              </a:rPr>
              <a:t>xprimer</a:t>
            </a:r>
            <a:r>
              <a:rPr kumimoji="0" lang="fr-CA" sz="1800" b="0" i="0" u="none" strike="noStrike" kern="1200" cap="none" spc="0" normalizeH="0" baseline="0" noProof="0" dirty="0">
                <a:ln>
                  <a:noFill/>
                </a:ln>
                <a:solidFill>
                  <a:prstClr val="black"/>
                </a:solidFill>
                <a:effectLst/>
                <a:uLnTx/>
                <a:uFillTx/>
              </a:rPr>
              <a:t> spontanément sa pensée;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rPr>
              <a:t>poser des questions;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rPr>
              <a:t>e</a:t>
            </a:r>
            <a:r>
              <a:rPr kumimoji="0" lang="fr-CA" sz="1800" b="0" i="0" u="none" strike="noStrike" kern="1200" cap="none" spc="0" normalizeH="0" baseline="0" noProof="0" dirty="0" err="1">
                <a:ln>
                  <a:noFill/>
                </a:ln>
                <a:solidFill>
                  <a:prstClr val="black"/>
                </a:solidFill>
                <a:effectLst/>
                <a:uLnTx/>
                <a:uFillTx/>
              </a:rPr>
              <a:t>xprimer</a:t>
            </a:r>
            <a:r>
              <a:rPr kumimoji="0" lang="fr-CA" sz="1800" b="0" i="0" u="none" strike="noStrike" kern="1200" cap="none" spc="0" normalizeH="0" baseline="0" noProof="0" dirty="0">
                <a:ln>
                  <a:noFill/>
                </a:ln>
                <a:solidFill>
                  <a:prstClr val="black"/>
                </a:solidFill>
                <a:effectLst/>
                <a:uLnTx/>
                <a:uFillTx/>
              </a:rPr>
              <a:t> son point de vue;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rPr>
              <a:t>utiliser le vocabulaire présenté tout au long du scénario;</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rPr>
              <a:t>créer un texte à l’oral pour raconter une histoire;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rPr>
              <a:t>contribuer a</a:t>
            </a:r>
            <a:r>
              <a:rPr lang="fr-CA" dirty="0">
                <a:solidFill>
                  <a:prstClr val="black"/>
                </a:solidFill>
                <a:cs typeface="Segoe UI"/>
              </a:rPr>
              <a:t>ux échanges en tissant des liens avec son vécu;</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cs typeface="Segoe UI"/>
              </a:rPr>
              <a:t>prendre des risques pour faire part de ses idées;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cs typeface="Segoe UI"/>
              </a:rPr>
              <a:t>documenter et expliquer des étapes de son processus;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cs typeface="Segoe UI"/>
              </a:rPr>
              <a:t>participer et contribuer à une activité ludique?</a:t>
            </a:r>
          </a:p>
          <a:p>
            <a:pPr marR="0" lvl="1" algn="l" defTabSz="914400" rtl="0" eaLnBrk="1" fontAlgn="auto" latinLnBrk="0" hangingPunct="1">
              <a:lnSpc>
                <a:spcPct val="100000"/>
              </a:lnSpc>
              <a:spcBef>
                <a:spcPts val="0"/>
              </a:spcBef>
              <a:spcAft>
                <a:spcPts val="0"/>
              </a:spcAft>
              <a:buClrTx/>
              <a:buSzTx/>
              <a:tabLst/>
              <a:defRPr/>
            </a:pPr>
            <a:endParaRPr lang="fr-CA" dirty="0">
              <a:solidFill>
                <a:prstClr val="black"/>
              </a:solidFill>
              <a:cs typeface="Segoe UI"/>
            </a:endParaRPr>
          </a:p>
          <a:p>
            <a:pPr marL="360363" marR="0" lvl="1" indent="-360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solidFill>
                  <a:prstClr val="black"/>
                </a:solidFill>
                <a:cs typeface="Segoe UI"/>
              </a:rPr>
              <a:t>Quelles sont les prochaines étapes? </a:t>
            </a:r>
            <a:r>
              <a:rPr lang="fr-CA" dirty="0" smtClean="0">
                <a:solidFill>
                  <a:prstClr val="black"/>
                </a:solidFill>
                <a:cs typeface="Segoe UI"/>
              </a:rPr>
              <a:t>​</a:t>
            </a:r>
          </a:p>
          <a:p>
            <a:pPr marL="360363" marR="0" lvl="1" indent="-360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solidFill>
                <a:prstClr val="black"/>
              </a:solidFill>
              <a:cs typeface="Segoe U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solidFill>
                  <a:prstClr val="black"/>
                </a:solidFill>
                <a:cs typeface="Segoe UI"/>
              </a:rPr>
              <a:t>A-t-il besoin </a:t>
            </a:r>
            <a:r>
              <a:rPr lang="fr-CA" dirty="0" smtClean="0">
                <a:solidFill>
                  <a:prstClr val="black"/>
                </a:solidFill>
                <a:cs typeface="Segoe UI"/>
              </a:rPr>
              <a:t>d’aide</a:t>
            </a:r>
            <a:r>
              <a:rPr lang="fr-CA" dirty="0">
                <a:solidFill>
                  <a:prstClr val="black"/>
                </a:solidFill>
                <a:cs typeface="Segoe UI"/>
              </a:rPr>
              <a:t>?</a:t>
            </a:r>
            <a:r>
              <a:rPr lang="fr-CA" dirty="0" smtClean="0">
                <a:solidFill>
                  <a:prstClr val="black"/>
                </a:solidFill>
                <a:cs typeface="Segoe UI"/>
              </a:rPr>
              <a:t>​</a:t>
            </a:r>
            <a:endParaRPr lang="fr-CA" dirty="0">
              <a:solidFill>
                <a:prstClr val="black"/>
              </a:solidFill>
              <a:cs typeface="Segoe UI"/>
            </a:endParaRPr>
          </a:p>
        </p:txBody>
      </p:sp>
      <p:sp>
        <p:nvSpPr>
          <p:cNvPr id="4" name="ZoneTexte 3"/>
          <p:cNvSpPr txBox="1"/>
          <p:nvPr>
            <p:custDataLst>
              <p:tags r:id="rId3"/>
            </p:custDataLst>
          </p:nvPr>
        </p:nvSpPr>
        <p:spPr>
          <a:xfrm>
            <a:off x="426569" y="665073"/>
            <a:ext cx="107732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70AD47"/>
                </a:solidFill>
                <a:effectLst/>
                <a:uLnTx/>
                <a:uFillTx/>
                <a:latin typeface="Calibri"/>
                <a:ea typeface="+mn-ea"/>
                <a:cs typeface="+mn-cs"/>
              </a:rPr>
              <a:t>Suggestions d’observations en langue tout au long du scénario - évaluation </a:t>
            </a:r>
            <a:r>
              <a:rPr kumimoji="0" lang="fr-CA" sz="20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7" name="Image 6">
            <a:extLst>
              <a:ext uri="{FF2B5EF4-FFF2-40B4-BE49-F238E27FC236}">
                <a16:creationId xmlns:a16="http://schemas.microsoft.com/office/drawing/2014/main" id="{76F9A496-B810-475F-A23A-B918D8324F4B}"/>
              </a:ext>
            </a:extLst>
          </p:cNvPr>
          <p:cNvPicPr>
            <a:picLocks noChangeAspect="1"/>
          </p:cNvPicPr>
          <p:nvPr>
            <p:custDataLst>
              <p:tags r:id="rId4"/>
            </p:custDataLst>
          </p:nvPr>
        </p:nvPicPr>
        <p:blipFill>
          <a:blip r:embed="rId8"/>
          <a:stretch>
            <a:fillRect/>
          </a:stretch>
        </p:blipFill>
        <p:spPr>
          <a:xfrm>
            <a:off x="9828832" y="505128"/>
            <a:ext cx="712462" cy="720000"/>
          </a:xfrm>
          <a:prstGeom prst="rect">
            <a:avLst/>
          </a:prstGeom>
        </p:spPr>
      </p:pic>
    </p:spTree>
    <p:extLst>
      <p:ext uri="{BB962C8B-B14F-4D97-AF65-F5344CB8AC3E}">
        <p14:creationId xmlns:p14="http://schemas.microsoft.com/office/powerpoint/2010/main" val="98615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405481" y="1366334"/>
            <a:ext cx="11351288" cy="4278094"/>
          </a:xfrm>
          <a:prstGeom prst="rect">
            <a:avLst/>
          </a:prstGeom>
          <a:noFill/>
        </p:spPr>
        <p:txBody>
          <a:bodyPr wrap="square" lIns="91440" tIns="45720" rIns="91440" bIns="45720" anchor="t">
            <a:spAutoFit/>
          </a:bodyPr>
          <a:lstStyle/>
          <a:p>
            <a:r>
              <a:rPr lang="fr-CA" sz="1600" b="1" dirty="0" smtClean="0"/>
              <a:t>La </a:t>
            </a:r>
            <a:r>
              <a:rPr lang="fr-CA" sz="1600" b="1" dirty="0"/>
              <a:t>longueur, l’aire, la masse (le poids), le temps</a:t>
            </a:r>
          </a:p>
          <a:p>
            <a:pPr lvl="1"/>
            <a:r>
              <a:rPr lang="fr-CA" sz="1600" dirty="0"/>
              <a:t>• Il est nécessaire de comprendre les attributs d’un objet avant que toute mesure ne soit prise.</a:t>
            </a:r>
          </a:p>
          <a:p>
            <a:pPr marL="622300" lvl="1" indent="-165100"/>
            <a:r>
              <a:rPr lang="fr-CA" sz="1600" dirty="0"/>
              <a:t>• La mesure se fait en choisissant un attribut d’un objet (la longueur, l’aire, la masse, la capacité, le volume) et une comparaison de l’objet à être </a:t>
            </a:r>
            <a:r>
              <a:rPr lang="fr-CA" sz="1600" dirty="0" smtClean="0"/>
              <a:t>mesurée par </a:t>
            </a:r>
            <a:r>
              <a:rPr lang="fr-CA" sz="1600" dirty="0"/>
              <a:t>rapport à une mesure non standard et standard pour le même attribut.</a:t>
            </a:r>
          </a:p>
          <a:p>
            <a:pPr lvl="1"/>
            <a:r>
              <a:rPr lang="fr-CA" sz="1600" dirty="0"/>
              <a:t>• Plus l’unité de mesure est longue, moins d’unités sont requises pour mesurer l’objet et vice-versa.</a:t>
            </a:r>
          </a:p>
          <a:p>
            <a:pPr lvl="1"/>
            <a:r>
              <a:rPr lang="fr-CA" sz="1600" dirty="0"/>
              <a:t>• L’utilisation des unités de mesure standard simplifie la communication au sujet de la taille des objets.</a:t>
            </a:r>
            <a:endParaRPr lang="fr-CA" sz="1600" dirty="0">
              <a:ea typeface="+mn-lt"/>
              <a:cs typeface="+mn-lt"/>
            </a:endParaRPr>
          </a:p>
          <a:p>
            <a:endParaRPr lang="fr-CA" sz="1600" b="1" dirty="0" smtClean="0"/>
          </a:p>
          <a:p>
            <a:r>
              <a:rPr lang="fr-CA" sz="1600" b="1" dirty="0" smtClean="0"/>
              <a:t>L’identification</a:t>
            </a:r>
            <a:r>
              <a:rPr lang="fr-CA" sz="1600" b="1" dirty="0"/>
              <a:t>, le tri, la comparaison et la construction</a:t>
            </a:r>
          </a:p>
          <a:p>
            <a:pPr marL="622300" indent="-174625"/>
            <a:r>
              <a:rPr lang="fr-CA" sz="1600" dirty="0"/>
              <a:t>• Les objets à deux ou à trois dimensions peuvent être décrits, classés et analysés selon leurs attributs.</a:t>
            </a:r>
            <a:endParaRPr lang="fr-CA" sz="1600" b="1" dirty="0">
              <a:ea typeface="+mn-lt"/>
              <a:cs typeface="+mn-lt"/>
            </a:endParaRPr>
          </a:p>
          <a:p>
            <a:endParaRPr lang="fr-CA" sz="1600" b="1" dirty="0"/>
          </a:p>
          <a:p>
            <a:r>
              <a:rPr lang="fr-CA" sz="1600" b="1" dirty="0" smtClean="0"/>
              <a:t>La </a:t>
            </a:r>
            <a:r>
              <a:rPr lang="fr-CA" sz="1600" b="1" dirty="0"/>
              <a:t>collecte, l’organisation et l’analyse des données</a:t>
            </a:r>
          </a:p>
          <a:p>
            <a:pPr lvl="1"/>
            <a:r>
              <a:rPr lang="fr-CA" sz="1600" dirty="0"/>
              <a:t>• Les données sont recueillies et organisées pour répondre à des questions.</a:t>
            </a:r>
          </a:p>
          <a:p>
            <a:pPr lvl="1"/>
            <a:r>
              <a:rPr lang="fr-CA" sz="1600" dirty="0"/>
              <a:t>• La question qui doit être répondue détermine les données qui seront recueillies.</a:t>
            </a:r>
          </a:p>
          <a:p>
            <a:pPr lvl="1"/>
            <a:r>
              <a:rPr lang="fr-CA" sz="1600" dirty="0"/>
              <a:t>• Le type de données détermine la meilleure façon d’organiser et de représenter ces données.</a:t>
            </a:r>
          </a:p>
          <a:p>
            <a:pPr lvl="1"/>
            <a:r>
              <a:rPr lang="fr-CA" sz="1600" dirty="0"/>
              <a:t>• Les présentations visuelles révèlent rapidement de l’information sur les données.</a:t>
            </a:r>
          </a:p>
          <a:p>
            <a:pPr lvl="1"/>
            <a:r>
              <a:rPr lang="fr-CA" sz="1600" dirty="0"/>
              <a:t>• Les renseignements contenus dans des graphiques sont utilisés pour faire référence, </a:t>
            </a:r>
            <a:r>
              <a:rPr lang="fr-CA" sz="1600" dirty="0" smtClean="0"/>
              <a:t/>
            </a:r>
            <a:br>
              <a:rPr lang="fr-CA" sz="1600" dirty="0" smtClean="0"/>
            </a:br>
            <a:r>
              <a:rPr lang="fr-CA" sz="1600" dirty="0" smtClean="0"/>
              <a:t>pour </a:t>
            </a:r>
            <a:r>
              <a:rPr lang="fr-CA" sz="1600" dirty="0"/>
              <a:t>interpréter, pour tirer des conclusions et pour faire des prédictions</a:t>
            </a:r>
            <a:r>
              <a:rPr lang="fr-CA" sz="1600" dirty="0" smtClean="0"/>
              <a:t>.</a:t>
            </a:r>
            <a:endParaRPr lang="en-CA" sz="1600" dirty="0">
              <a:ea typeface="+mn-lt"/>
              <a:cs typeface="+mn-lt"/>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3"/>
            </p:custDataLst>
          </p:nvPr>
        </p:nvSpPr>
        <p:spPr>
          <a:xfrm>
            <a:off x="2015088" y="504231"/>
            <a:ext cx="8629120" cy="57713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CA" sz="2800" b="1" dirty="0">
                <a:solidFill>
                  <a:srgbClr val="70AD47"/>
                </a:solidFill>
                <a:latin typeface="Montserrat"/>
              </a:rPr>
              <a:t>Grandes idées abordées en mathématiques</a:t>
            </a:r>
          </a:p>
        </p:txBody>
      </p:sp>
      <p:pic>
        <p:nvPicPr>
          <p:cNvPr id="6" name="Picture 6" descr="Graphical user interface, text&#10;&#10;Description automatically generated">
            <a:extLst>
              <a:ext uri="{FF2B5EF4-FFF2-40B4-BE49-F238E27FC236}">
                <a16:creationId xmlns:a16="http://schemas.microsoft.com/office/drawing/2014/main" id="{8DDB1CD6-9FBF-46EA-BA49-3CFBFFCD86F0}"/>
              </a:ext>
            </a:extLst>
          </p:cNvPr>
          <p:cNvPicPr>
            <a:picLocks noChangeAspect="1"/>
          </p:cNvPicPr>
          <p:nvPr>
            <p:custDataLst>
              <p:tags r:id="rId4"/>
            </p:custDataLst>
          </p:nvPr>
        </p:nvPicPr>
        <p:blipFill>
          <a:blip r:embed="rId9"/>
          <a:stretch>
            <a:fillRect/>
          </a:stretch>
        </p:blipFill>
        <p:spPr>
          <a:xfrm rot="21240000">
            <a:off x="9073671" y="4169325"/>
            <a:ext cx="2432835" cy="1565591"/>
          </a:xfrm>
          <a:prstGeom prst="rect">
            <a:avLst/>
          </a:prstGeom>
          <a:ln>
            <a:noFill/>
          </a:ln>
          <a:effectLst>
            <a:outerShdw blurRad="190500" algn="tl" rotWithShape="0">
              <a:srgbClr val="000000">
                <a:alpha val="70000"/>
              </a:srgbClr>
            </a:outerShdw>
          </a:effectLst>
        </p:spPr>
      </p:pic>
      <p:sp>
        <p:nvSpPr>
          <p:cNvPr id="5" name="ZoneTexte 4">
            <a:extLst>
              <a:ext uri="{FF2B5EF4-FFF2-40B4-BE49-F238E27FC236}">
                <a16:creationId xmlns:a16="http://schemas.microsoft.com/office/drawing/2014/main" id="{B30B0223-55CC-4180-A80E-BA6A59864BA4}"/>
              </a:ext>
            </a:extLst>
          </p:cNvPr>
          <p:cNvSpPr txBox="1"/>
          <p:nvPr>
            <p:custDataLst>
              <p:tags r:id="rId5"/>
            </p:custDataLst>
          </p:nvPr>
        </p:nvSpPr>
        <p:spPr>
          <a:xfrm rot="21217349">
            <a:off x="9390250" y="5783565"/>
            <a:ext cx="21810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400" u="sng" dirty="0" err="1">
                <a:solidFill>
                  <a:srgbClr val="0070C0"/>
                </a:solidFill>
                <a:ea typeface="+mn-lt"/>
                <a:cs typeface="+mn-lt"/>
                <a:hlinkClick r:id="rId10"/>
              </a:rPr>
              <a:t>Survol</a:t>
            </a:r>
            <a:r>
              <a:rPr lang="en-CA" sz="1400" u="sng" dirty="0">
                <a:solidFill>
                  <a:srgbClr val="0070C0"/>
                </a:solidFill>
                <a:ea typeface="+mn-lt"/>
                <a:cs typeface="+mn-lt"/>
                <a:hlinkClick r:id="rId10"/>
              </a:rPr>
              <a:t> à travers les </a:t>
            </a:r>
            <a:r>
              <a:rPr lang="en-CA" sz="1400" u="sng" dirty="0" err="1">
                <a:solidFill>
                  <a:srgbClr val="0070C0"/>
                </a:solidFill>
                <a:ea typeface="+mn-lt"/>
                <a:cs typeface="+mn-lt"/>
                <a:hlinkClick r:id="rId10"/>
              </a:rPr>
              <a:t>années</a:t>
            </a:r>
            <a:endParaRPr lang="fr-FR" sz="1200" dirty="0"/>
          </a:p>
        </p:txBody>
      </p:sp>
    </p:spTree>
    <p:extLst>
      <p:ext uri="{BB962C8B-B14F-4D97-AF65-F5344CB8AC3E}">
        <p14:creationId xmlns:p14="http://schemas.microsoft.com/office/powerpoint/2010/main" val="112056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586399" y="1931921"/>
            <a:ext cx="5662001" cy="369331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r-CA" dirty="0"/>
              <a:t>Les matériaux ont différentes propriétés qui les rendent utiles pour des usages particuliers. Plusieurs objets et structures peuvent être fabriqués à partir de matériaux qui sont joints ensemble.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Les caractéristiques des matériaux ainsi que les formes qui font partie des structures contribuent à la solidité et à la stabilité de structures naturelles et de structures fabriquées par des humains de diverses cultures et communautés autour du monde.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dirty="0"/>
              <a:t>Diverses forces peuvent avoir un effet sur la solidité et la stabilité des structures. </a:t>
            </a: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3"/>
            </p:custDataLst>
          </p:nvPr>
        </p:nvSpPr>
        <p:spPr>
          <a:xfrm>
            <a:off x="1492789" y="527040"/>
            <a:ext cx="10699211" cy="726303"/>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CA" sz="2800" b="1" dirty="0">
                <a:solidFill>
                  <a:srgbClr val="70AD47"/>
                </a:solidFill>
                <a:latin typeface="Montserrat"/>
              </a:rPr>
              <a:t>Grandes idées abordées en sciences de la nature </a:t>
            </a:r>
          </a:p>
        </p:txBody>
      </p:sp>
      <p:pic>
        <p:nvPicPr>
          <p:cNvPr id="7" name="Image 6"/>
          <p:cNvPicPr>
            <a:picLocks noChangeAspect="1"/>
          </p:cNvPicPr>
          <p:nvPr>
            <p:custDataLst>
              <p:tags r:id="rId4"/>
            </p:custDataLst>
          </p:nvPr>
        </p:nvPicPr>
        <p:blipFill>
          <a:blip r:embed="rId9"/>
          <a:stretch>
            <a:fillRect/>
          </a:stretch>
        </p:blipFill>
        <p:spPr>
          <a:xfrm rot="21361547">
            <a:off x="7142896" y="1644067"/>
            <a:ext cx="4225234" cy="2751421"/>
          </a:xfrm>
          <a:prstGeom prst="rect">
            <a:avLst/>
          </a:prstGeom>
          <a:ln>
            <a:noFill/>
          </a:ln>
          <a:effectLst>
            <a:outerShdw blurRad="190500" algn="tl" rotWithShape="0">
              <a:srgbClr val="000000">
                <a:alpha val="70000"/>
              </a:srgbClr>
            </a:outerShdw>
          </a:effectLst>
        </p:spPr>
      </p:pic>
      <p:sp>
        <p:nvSpPr>
          <p:cNvPr id="8" name="Rectangle 7"/>
          <p:cNvSpPr/>
          <p:nvPr>
            <p:custDataLst>
              <p:tags r:id="rId5"/>
            </p:custDataLst>
          </p:nvPr>
        </p:nvSpPr>
        <p:spPr>
          <a:xfrm>
            <a:off x="6699248" y="4786211"/>
            <a:ext cx="5504497" cy="307777"/>
          </a:xfrm>
          <a:prstGeom prst="rect">
            <a:avLst/>
          </a:prstGeom>
        </p:spPr>
        <p:txBody>
          <a:bodyPr wrap="square">
            <a:spAutoFit/>
          </a:bodyPr>
          <a:lstStyle/>
          <a:p>
            <a:r>
              <a:rPr lang="fr-CA" sz="1400" dirty="0">
                <a:hlinkClick r:id="rId10" tooltip="https://www.edu.gov.mb.ca/m12/progetu/survol/docs/sn/sn_3e.pdf"/>
              </a:rPr>
              <a:t>https://www.edu.gov.mb.ca/m12/progetu/survol/docs/sn/sn_3e.pdf</a:t>
            </a:r>
            <a:endParaRPr lang="fr-CA" sz="1400" dirty="0"/>
          </a:p>
        </p:txBody>
      </p:sp>
    </p:spTree>
    <p:extLst>
      <p:ext uri="{BB962C8B-B14F-4D97-AF65-F5344CB8AC3E}">
        <p14:creationId xmlns:p14="http://schemas.microsoft.com/office/powerpoint/2010/main" val="141043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2"/>
            </p:custDataLst>
          </p:nvPr>
        </p:nvSpPr>
        <p:spPr>
          <a:xfrm>
            <a:off x="733181" y="435519"/>
            <a:ext cx="9352113" cy="60438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CA" sz="2800" b="1" dirty="0">
                <a:solidFill>
                  <a:srgbClr val="70AD47"/>
                </a:solidFill>
                <a:latin typeface="Montserrat"/>
              </a:rPr>
              <a:t>Grandes idées abordées en langue</a:t>
            </a:r>
          </a:p>
        </p:txBody>
      </p:sp>
      <p:sp>
        <p:nvSpPr>
          <p:cNvPr id="12" name="Rectangle 11"/>
          <p:cNvSpPr/>
          <p:nvPr>
            <p:custDataLst>
              <p:tags r:id="rId3"/>
            </p:custDataLst>
          </p:nvPr>
        </p:nvSpPr>
        <p:spPr>
          <a:xfrm>
            <a:off x="6877242" y="4637685"/>
            <a:ext cx="5026245" cy="246221"/>
          </a:xfrm>
          <a:prstGeom prst="rect">
            <a:avLst/>
          </a:prstGeom>
        </p:spPr>
        <p:txBody>
          <a:bodyPr wrap="square">
            <a:spAutoFit/>
          </a:bodyPr>
          <a:lstStyle/>
          <a:p>
            <a:r>
              <a:rPr lang="fr-CA" sz="1000" u="sng" dirty="0">
                <a:solidFill>
                  <a:srgbClr val="A6A7DC"/>
                </a:solidFill>
                <a:latin typeface="Segoe UI" panose="020B0502040204020203" pitchFamily="34" charset="0"/>
                <a:hlinkClick r:id="rId10" tooltip="https://www.edu.gov.mb.ca/m12/frpub/ped/fl1/cadre_m-12/docs/stade_3/stade3.pdf"/>
              </a:rPr>
              <a:t>https://www.edu.gov.mb.ca/m12/frpub/ped/fl1/cadre_m-12/docs/stade_3/stade3.pdf</a:t>
            </a:r>
            <a:endParaRPr lang="fr-CA" sz="1000" dirty="0"/>
          </a:p>
        </p:txBody>
      </p:sp>
      <p:sp>
        <p:nvSpPr>
          <p:cNvPr id="11" name="TextBox 2">
            <a:extLst>
              <a:ext uri="{FF2B5EF4-FFF2-40B4-BE49-F238E27FC236}">
                <a16:creationId xmlns:a16="http://schemas.microsoft.com/office/drawing/2014/main" id="{3A36C79E-0E23-1843-AFFF-B429BE732A08}"/>
              </a:ext>
            </a:extLst>
          </p:cNvPr>
          <p:cNvSpPr txBox="1"/>
          <p:nvPr>
            <p:custDataLst>
              <p:tags r:id="rId4"/>
            </p:custDataLst>
          </p:nvPr>
        </p:nvSpPr>
        <p:spPr>
          <a:xfrm>
            <a:off x="857445" y="1442005"/>
            <a:ext cx="5695755" cy="3785652"/>
          </a:xfrm>
          <a:prstGeom prst="rect">
            <a:avLst/>
          </a:prstGeom>
          <a:noFill/>
        </p:spPr>
        <p:txBody>
          <a:bodyPr wrap="square" lIns="91440" tIns="45720" rIns="91440" bIns="45720" anchor="t">
            <a:spAutoFit/>
          </a:bodyPr>
          <a:lstStyle/>
          <a:p>
            <a:r>
              <a:rPr lang="fr-CA" sz="1600" b="1" dirty="0"/>
              <a:t>Programme – </a:t>
            </a:r>
            <a:r>
              <a:rPr lang="fr-CA" sz="1600" b="1" dirty="0" smtClean="0"/>
              <a:t>Français</a:t>
            </a:r>
          </a:p>
          <a:p>
            <a:endParaRPr lang="fr-CA" sz="1600" dirty="0"/>
          </a:p>
          <a:p>
            <a:r>
              <a:rPr lang="fr-CA" sz="1600" dirty="0"/>
              <a:t>L’élève développe sa compétence à traiter l’information multimodale dans une démarche dynamique de construction et de négociation cognitives, langagières, identitaires, culturelles et interculturelles </a:t>
            </a:r>
            <a:r>
              <a:rPr lang="fr-CA" sz="1600" dirty="0" smtClean="0"/>
              <a:t>lorsqu’il :</a:t>
            </a:r>
            <a:endParaRPr lang="fr-CA" sz="1600" dirty="0"/>
          </a:p>
          <a:p>
            <a:pPr marL="285750" indent="-285750">
              <a:buFont typeface="Arial" panose="020B0604020202020204" pitchFamily="34" charset="0"/>
              <a:buChar char="•"/>
            </a:pPr>
            <a:r>
              <a:rPr lang="fr-CA" sz="1600" dirty="0"/>
              <a:t>est appelé à explorer des questions, des concepts et des idées ainsi qu’à jouer avec les mots, transmettre ses idées, ses pensées, ses sentiments, ses opinions, ses questions et ses réactions; </a:t>
            </a:r>
          </a:p>
          <a:p>
            <a:pPr marL="285750" indent="-285750">
              <a:buFont typeface="Arial" panose="020B0604020202020204" pitchFamily="34" charset="0"/>
              <a:buChar char="•"/>
            </a:pPr>
            <a:r>
              <a:rPr lang="fr-CA" sz="1600" dirty="0"/>
              <a:t>est appelé à mobiliser et à réinvestir ses ressources internes et externes dans diverses situations d’apprentissage;</a:t>
            </a:r>
          </a:p>
          <a:p>
            <a:pPr marL="285750" indent="-285750">
              <a:buFont typeface="Arial" panose="020B0604020202020204" pitchFamily="34" charset="0"/>
              <a:buChar char="•"/>
            </a:pPr>
            <a:r>
              <a:rPr lang="fr-CA" sz="1600" dirty="0"/>
              <a:t>donne un sens à ses apprentissages, y réfléchit et célèbre ses réussites, contribuant ainsi à son cheminement identitaire et au développement d’un rapport positif à la langue française. </a:t>
            </a:r>
          </a:p>
        </p:txBody>
      </p:sp>
      <p:pic>
        <p:nvPicPr>
          <p:cNvPr id="3" name="Image 2"/>
          <p:cNvPicPr>
            <a:picLocks noChangeAspect="1"/>
          </p:cNvPicPr>
          <p:nvPr>
            <p:custDataLst>
              <p:tags r:id="rId5"/>
            </p:custDataLst>
          </p:nvPr>
        </p:nvPicPr>
        <p:blipFill>
          <a:blip r:embed="rId11"/>
          <a:stretch>
            <a:fillRect/>
          </a:stretch>
        </p:blipFill>
        <p:spPr>
          <a:xfrm rot="21197817">
            <a:off x="6798594" y="1164755"/>
            <a:ext cx="4704505" cy="3063223"/>
          </a:xfrm>
          <a:prstGeom prst="rect">
            <a:avLst/>
          </a:prstGeom>
        </p:spPr>
      </p:pic>
      <p:pic>
        <p:nvPicPr>
          <p:cNvPr id="6" name="Image 5"/>
          <p:cNvPicPr>
            <a:picLocks noChangeAspect="1"/>
          </p:cNvPicPr>
          <p:nvPr>
            <p:custDataLst>
              <p:tags r:id="rId6"/>
            </p:custDataLst>
          </p:nvPr>
        </p:nvPicPr>
        <p:blipFill rotWithShape="1">
          <a:blip r:embed="rId12">
            <a:clrChange>
              <a:clrFrom>
                <a:srgbClr val="FFFFFF"/>
              </a:clrFrom>
              <a:clrTo>
                <a:srgbClr val="FFFFFF">
                  <a:alpha val="0"/>
                </a:srgbClr>
              </a:clrTo>
            </a:clrChange>
          </a:blip>
          <a:srcRect r="1108"/>
          <a:stretch/>
        </p:blipFill>
        <p:spPr>
          <a:xfrm>
            <a:off x="1066030" y="5513378"/>
            <a:ext cx="10154420" cy="819757"/>
          </a:xfrm>
          <a:prstGeom prst="rect">
            <a:avLst/>
          </a:prstGeom>
        </p:spPr>
      </p:pic>
    </p:spTree>
    <p:extLst>
      <p:ext uri="{BB962C8B-B14F-4D97-AF65-F5344CB8AC3E}">
        <p14:creationId xmlns:p14="http://schemas.microsoft.com/office/powerpoint/2010/main" val="171898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574560" y="1436083"/>
            <a:ext cx="5558494" cy="4278094"/>
          </a:xfrm>
          <a:prstGeom prst="rect">
            <a:avLst/>
          </a:prstGeom>
          <a:noFill/>
        </p:spPr>
        <p:txBody>
          <a:bodyPr wrap="square" lIns="91440" tIns="45720" rIns="91440" bIns="45720" anchor="t">
            <a:spAutoFit/>
          </a:bodyPr>
          <a:lstStyle/>
          <a:p>
            <a:r>
              <a:rPr lang="fr-CA" sz="1600" b="1" dirty="0"/>
              <a:t>Programme – Immersion française</a:t>
            </a:r>
          </a:p>
          <a:p>
            <a:endParaRPr lang="fr-FR" sz="1600" dirty="0"/>
          </a:p>
          <a:p>
            <a:r>
              <a:rPr lang="fr-CA" sz="1600" dirty="0" smtClean="0"/>
              <a:t>L’élève </a:t>
            </a:r>
            <a:r>
              <a:rPr lang="fr-CA" sz="1600" dirty="0"/>
              <a:t>développe ses compétences à négocier le sens des idées et de l’information, s’exprimer pour répondre à ses besoins et à ses intentions et s’identifier comme apprenant en immersion française </a:t>
            </a:r>
            <a:r>
              <a:rPr lang="fr-CA" sz="1600" dirty="0" smtClean="0"/>
              <a:t>lorsqu’il :</a:t>
            </a:r>
            <a:endParaRPr lang="fr-CA" sz="1600" dirty="0"/>
          </a:p>
          <a:p>
            <a:pPr marL="285750" indent="-285750">
              <a:buFont typeface="Arial" panose="020B0604020202020204" pitchFamily="34" charset="0"/>
              <a:buChar char="•"/>
            </a:pPr>
            <a:r>
              <a:rPr lang="fr-CA" sz="1600" dirty="0"/>
              <a:t>participe activement à des situations d’apprentissage qui mettent l’accent sur l’interaction, l’expression et la négociation de sens d’un message ainsi que sur l’emploi authentique du français en mobilisant ses ressources internes et externes;</a:t>
            </a:r>
          </a:p>
          <a:p>
            <a:pPr marL="285750" indent="-285750">
              <a:buFont typeface="Arial" panose="020B0604020202020204" pitchFamily="34" charset="0"/>
              <a:buChar char="•"/>
            </a:pPr>
            <a:r>
              <a:rPr lang="fr-CA" sz="1600" dirty="0"/>
              <a:t>est appelé à jouer avec les mots, transmettre des idées, ses pensées, ses sentiments, ses opinions, ses questions et ses réactions; </a:t>
            </a:r>
          </a:p>
          <a:p>
            <a:pPr marL="285750" indent="-285750">
              <a:buFont typeface="Arial" panose="020B0604020202020204" pitchFamily="34" charset="0"/>
              <a:buChar char="•"/>
            </a:pPr>
            <a:r>
              <a:rPr lang="fr-CA" sz="1600" dirty="0"/>
              <a:t>perçoit l’apprentissage de la langue comme une source de plaisir et de motivation intrinsèque. </a:t>
            </a:r>
          </a:p>
          <a:p>
            <a:pPr marL="285750" indent="-285750">
              <a:buFont typeface="Arial" panose="020B0604020202020204" pitchFamily="34" charset="0"/>
              <a:buChar char="•"/>
            </a:pPr>
            <a:endParaRPr lang="fr-CA" sz="1600" i="1" dirty="0"/>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3"/>
            </p:custDataLst>
          </p:nvPr>
        </p:nvSpPr>
        <p:spPr>
          <a:xfrm>
            <a:off x="733181" y="435519"/>
            <a:ext cx="7926725" cy="78536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CA" sz="2800" b="1" dirty="0">
                <a:solidFill>
                  <a:srgbClr val="70AD47"/>
                </a:solidFill>
                <a:latin typeface="Montserrat"/>
              </a:rPr>
              <a:t>Grandes idées abordées en langue</a:t>
            </a:r>
          </a:p>
        </p:txBody>
      </p:sp>
      <p:sp>
        <p:nvSpPr>
          <p:cNvPr id="10" name="Rectangle 9"/>
          <p:cNvSpPr/>
          <p:nvPr>
            <p:custDataLst>
              <p:tags r:id="rId4"/>
            </p:custDataLst>
          </p:nvPr>
        </p:nvSpPr>
        <p:spPr>
          <a:xfrm>
            <a:off x="6798596" y="5045006"/>
            <a:ext cx="4721030" cy="246221"/>
          </a:xfrm>
          <a:prstGeom prst="rect">
            <a:avLst/>
          </a:prstGeom>
        </p:spPr>
        <p:txBody>
          <a:bodyPr wrap="square">
            <a:spAutoFit/>
          </a:bodyPr>
          <a:lstStyle/>
          <a:p>
            <a:r>
              <a:rPr lang="fr-CA" sz="1000" dirty="0">
                <a:hlinkClick r:id="rId10" tooltip="https://www.edu.gov.mb.ca/m12/frpub/ped/fl2/cadre_m-12/docs/stade/apprenti.pdf"/>
              </a:rPr>
              <a:t>https://www.edu.gov.mb.ca/m12/frpub/ped/fl2/cadre_m-12/docs/stade/apprenti.pdf</a:t>
            </a:r>
            <a:endParaRPr lang="fr-CA" sz="1000" dirty="0"/>
          </a:p>
        </p:txBody>
      </p:sp>
      <p:pic>
        <p:nvPicPr>
          <p:cNvPr id="6" name="Image 5"/>
          <p:cNvPicPr>
            <a:picLocks noChangeAspect="1"/>
          </p:cNvPicPr>
          <p:nvPr>
            <p:custDataLst>
              <p:tags r:id="rId5"/>
            </p:custDataLst>
          </p:nvPr>
        </p:nvPicPr>
        <p:blipFill>
          <a:blip r:embed="rId11"/>
          <a:stretch>
            <a:fillRect/>
          </a:stretch>
        </p:blipFill>
        <p:spPr>
          <a:xfrm>
            <a:off x="818906" y="5757129"/>
            <a:ext cx="10406063" cy="536318"/>
          </a:xfrm>
          <a:prstGeom prst="rect">
            <a:avLst/>
          </a:prstGeom>
        </p:spPr>
      </p:pic>
      <p:pic>
        <p:nvPicPr>
          <p:cNvPr id="8" name="Image 7"/>
          <p:cNvPicPr>
            <a:picLocks noChangeAspect="1"/>
          </p:cNvPicPr>
          <p:nvPr>
            <p:custDataLst>
              <p:tags r:id="rId6"/>
            </p:custDataLst>
          </p:nvPr>
        </p:nvPicPr>
        <p:blipFill>
          <a:blip r:embed="rId12"/>
          <a:stretch>
            <a:fillRect/>
          </a:stretch>
        </p:blipFill>
        <p:spPr>
          <a:xfrm rot="21276065">
            <a:off x="6378179" y="1248757"/>
            <a:ext cx="5142432" cy="3328757"/>
          </a:xfrm>
          <a:prstGeom prst="rect">
            <a:avLst/>
          </a:prstGeom>
        </p:spPr>
      </p:pic>
    </p:spTree>
    <p:extLst>
      <p:ext uri="{BB962C8B-B14F-4D97-AF65-F5344CB8AC3E}">
        <p14:creationId xmlns:p14="http://schemas.microsoft.com/office/powerpoint/2010/main" val="81668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2"/>
            </p:custDataLst>
          </p:nvPr>
        </p:nvSpPr>
        <p:spPr>
          <a:xfrm>
            <a:off x="734069" y="634331"/>
            <a:ext cx="10484570" cy="65753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CA" sz="2800" b="1" dirty="0">
                <a:solidFill>
                  <a:srgbClr val="70AD47"/>
                </a:solidFill>
                <a:latin typeface="Montserrat"/>
              </a:rPr>
              <a:t>Conseils à </a:t>
            </a:r>
            <a:r>
              <a:rPr lang="fr-CA" sz="2800" b="1" dirty="0">
                <a:solidFill>
                  <a:srgbClr val="70AD47"/>
                </a:solidFill>
                <a:latin typeface="Montserrat"/>
              </a:rPr>
              <a:t>l’enseignant</a:t>
            </a:r>
          </a:p>
        </p:txBody>
      </p:sp>
      <p:sp>
        <p:nvSpPr>
          <p:cNvPr id="5" name="TextBox 4"/>
          <p:cNvSpPr txBox="1"/>
          <p:nvPr>
            <p:custDataLst>
              <p:tags r:id="rId3"/>
            </p:custDataLst>
          </p:nvPr>
        </p:nvSpPr>
        <p:spPr>
          <a:xfrm>
            <a:off x="887505" y="1438241"/>
            <a:ext cx="10748683" cy="5139869"/>
          </a:xfrm>
          <a:prstGeom prst="rect">
            <a:avLst/>
          </a:prstGeom>
          <a:noFill/>
        </p:spPr>
        <p:txBody>
          <a:bodyPr wrap="square" lIns="91440" tIns="45720" rIns="91440" bIns="45720" rtlCol="0" anchor="t">
            <a:spAutoFit/>
          </a:bodyPr>
          <a:lstStyle/>
          <a:p>
            <a:pPr marL="342900" indent="-342900">
              <a:buFont typeface="Arial"/>
              <a:buChar char="•"/>
              <a:defRPr/>
            </a:pPr>
            <a:r>
              <a:rPr lang="fr-CA" sz="2000" dirty="0">
                <a:ea typeface="+mn-lt"/>
                <a:cs typeface="+mn-lt"/>
              </a:rPr>
              <a:t>Il est important de revoir les situations d’apprentissage proposées et les documents qui en découlent afin de les adapter au besoin et de s’assurer que les élèves aient accès au matériel nécessaire.</a:t>
            </a:r>
          </a:p>
          <a:p>
            <a:pPr marL="342900" indent="-342900">
              <a:buFont typeface="Arial"/>
              <a:buChar char="•"/>
              <a:defRPr/>
            </a:pPr>
            <a:endParaRPr lang="fr-CA" sz="2000" b="1" dirty="0">
              <a:ea typeface="+mn-lt"/>
              <a:cs typeface="+mn-lt"/>
            </a:endParaRPr>
          </a:p>
          <a:p>
            <a:pPr marL="342900" indent="-342900">
              <a:buFont typeface="Arial"/>
              <a:buChar char="•"/>
              <a:defRPr/>
            </a:pPr>
            <a:r>
              <a:rPr lang="fr-CA" sz="2000" dirty="0">
                <a:ea typeface="+mn-lt"/>
                <a:cs typeface="+mn-lt"/>
              </a:rPr>
              <a:t>Il est grandement recommandé d’accorder le temps nécessaire aux élèves pour explorer la plateforme utilisée de même que le matériel à manipuler avant d’entamer les expériences d’apprentissage. Ceci permettra aux élèves de se sentir à </a:t>
            </a:r>
            <a:r>
              <a:rPr lang="fr-CA" sz="2000" dirty="0" smtClean="0">
                <a:ea typeface="+mn-lt"/>
                <a:cs typeface="+mn-lt"/>
              </a:rPr>
              <a:t>l’aise </a:t>
            </a:r>
            <a:r>
              <a:rPr lang="fr-CA" sz="2000" dirty="0">
                <a:ea typeface="+mn-lt"/>
                <a:cs typeface="+mn-lt"/>
              </a:rPr>
              <a:t>avec les outils proposés afin qu’ils puissent les utiliser de façon efficace</a:t>
            </a:r>
            <a:r>
              <a:rPr kumimoji="0" lang="fr-CA" sz="2000" b="0" i="0" u="none" strike="noStrike" kern="1200" cap="none" spc="0" normalizeH="0" baseline="0" noProof="0" dirty="0">
                <a:ln>
                  <a:noFill/>
                </a:ln>
                <a:effectLst/>
                <a:uLnTx/>
                <a:uFillTx/>
                <a:ea typeface="+mn-lt"/>
                <a:cs typeface="+mn-lt"/>
              </a:rPr>
              <a:t>.</a:t>
            </a:r>
            <a:endParaRPr lang="fr-CA" sz="2000" dirty="0">
              <a:ea typeface="+mn-lt"/>
              <a:cs typeface="+mn-lt"/>
            </a:endParaRPr>
          </a:p>
          <a:p>
            <a:pPr marL="0" lvl="0" algn="l" defTabSz="914400">
              <a:lnSpc>
                <a:spcPct val="100000"/>
              </a:lnSpc>
              <a:spcBef>
                <a:spcPts val="0"/>
              </a:spcBef>
              <a:spcAft>
                <a:spcPts val="0"/>
              </a:spcAft>
              <a:buClrTx/>
              <a:buSzTx/>
              <a:buFont typeface="Arial" panose="020B0604020202020204" pitchFamily="34" charset="0"/>
              <a:buChar char="•"/>
              <a:tabLst/>
              <a:defRPr/>
            </a:pPr>
            <a:endParaRPr lang="fr-CA" sz="2000" dirty="0">
              <a:ea typeface="+mn-lt"/>
              <a:cs typeface="+mn-lt"/>
            </a:endParaRPr>
          </a:p>
          <a:p>
            <a:pPr marL="342900" indent="-342900">
              <a:buFont typeface="Arial"/>
              <a:buChar char="•"/>
              <a:defRPr/>
            </a:pPr>
            <a:r>
              <a:rPr lang="fr-CA" sz="2000" dirty="0">
                <a:ea typeface="+mn-lt"/>
                <a:cs typeface="+mn-lt"/>
              </a:rPr>
              <a:t>Les élèves peuvent utiliser le matériel présenté dans le </a:t>
            </a:r>
            <a:r>
              <a:rPr kumimoji="0" lang="fr-CA" sz="2000" b="0" i="0" u="none" strike="noStrike" kern="1200" cap="none" spc="0" normalizeH="0" baseline="0" noProof="0" dirty="0">
                <a:ln>
                  <a:noFill/>
                </a:ln>
                <a:effectLst/>
                <a:uLnTx/>
                <a:uFillTx/>
                <a:ea typeface="+mn-lt"/>
                <a:cs typeface="+mn-lt"/>
              </a:rPr>
              <a:t>PowerPoint. </a:t>
            </a:r>
            <a:r>
              <a:rPr lang="fr-CA" sz="2000" dirty="0">
                <a:ea typeface="+mn-lt"/>
                <a:cs typeface="+mn-lt"/>
              </a:rPr>
              <a:t>Par contre, il pourrait s’avérer opportun dans certains cas de présenter le matériel en format papier. </a:t>
            </a:r>
            <a:br>
              <a:rPr lang="fr-CA" sz="2000" dirty="0">
                <a:ea typeface="+mn-lt"/>
                <a:cs typeface="+mn-lt"/>
              </a:rPr>
            </a:br>
            <a:endParaRPr lang="fr-CA" sz="2000" dirty="0">
              <a:ea typeface="+mn-lt"/>
              <a:cs typeface="+mn-lt"/>
            </a:endParaRPr>
          </a:p>
          <a:p>
            <a:pPr marL="342900" indent="-342900">
              <a:buFont typeface="Arial"/>
              <a:buChar char="•"/>
              <a:defRPr/>
            </a:pPr>
            <a:r>
              <a:rPr lang="fr-CA" sz="2000" dirty="0">
                <a:ea typeface="+mn-lt"/>
                <a:cs typeface="+mn-lt"/>
              </a:rPr>
              <a:t>Les tâches asynchrones peuvent être utilisées selon les modalités proposées, par l’école ou la division scolaire </a:t>
            </a:r>
            <a:r>
              <a:rPr kumimoji="0" lang="fr-CA" sz="2000" b="0" i="0" u="none" strike="noStrike" kern="1200" cap="none" spc="0" normalizeH="0" baseline="0" noProof="0" dirty="0">
                <a:ln>
                  <a:noFill/>
                </a:ln>
                <a:effectLst/>
                <a:uLnTx/>
                <a:uFillTx/>
                <a:ea typeface="+mn-lt"/>
                <a:cs typeface="+mn-lt"/>
              </a:rPr>
              <a:t>(</a:t>
            </a:r>
            <a:r>
              <a:rPr lang="fr-CA" sz="2000" dirty="0">
                <a:ea typeface="+mn-lt"/>
                <a:cs typeface="+mn-lt"/>
              </a:rPr>
              <a:t>p. ex., </a:t>
            </a:r>
            <a:r>
              <a:rPr kumimoji="0" lang="fr-CA" sz="2000" b="0" i="0" u="none" strike="noStrike" kern="1200" cap="none" spc="0" normalizeH="0" baseline="0" noProof="0" dirty="0" err="1" smtClean="0">
                <a:ln>
                  <a:noFill/>
                </a:ln>
                <a:effectLst/>
                <a:uLnTx/>
                <a:uFillTx/>
                <a:ea typeface="+mn-lt"/>
                <a:cs typeface="+mn-lt"/>
              </a:rPr>
              <a:t>SeeSaw</a:t>
            </a:r>
            <a:r>
              <a:rPr kumimoji="0" lang="fr-CA" sz="2000" b="0" i="0" u="none" strike="noStrike" kern="1200" cap="none" spc="0" normalizeH="0" baseline="0" noProof="0" dirty="0">
                <a:ln>
                  <a:noFill/>
                </a:ln>
                <a:effectLst/>
                <a:uLnTx/>
                <a:uFillTx/>
                <a:ea typeface="+mn-lt"/>
                <a:cs typeface="+mn-lt"/>
              </a:rPr>
              <a:t>, Google </a:t>
            </a:r>
            <a:r>
              <a:rPr kumimoji="0" lang="fr-CA" sz="2000" b="0" i="0" u="none" strike="noStrike" kern="1200" cap="none" spc="0" normalizeH="0" baseline="0" noProof="0" dirty="0" err="1">
                <a:ln>
                  <a:noFill/>
                </a:ln>
                <a:effectLst/>
                <a:uLnTx/>
                <a:uFillTx/>
                <a:ea typeface="+mn-lt"/>
                <a:cs typeface="+mn-lt"/>
              </a:rPr>
              <a:t>Classrooms</a:t>
            </a:r>
            <a:r>
              <a:rPr lang="fr-CA" sz="2000" dirty="0">
                <a:ea typeface="+mn-lt"/>
                <a:cs typeface="+mn-lt"/>
              </a:rPr>
              <a:t>).</a:t>
            </a:r>
          </a:p>
          <a:p>
            <a:pPr lvl="0" algn="l" defTabSz="914400">
              <a:lnSpc>
                <a:spcPct val="100000"/>
              </a:lnSpc>
              <a:spcBef>
                <a:spcPts val="0"/>
              </a:spcBef>
              <a:spcAft>
                <a:spcPts val="0"/>
              </a:spcAft>
              <a:buClrTx/>
              <a:buSzTx/>
              <a:buFont typeface="Arial" panose="020B0604020202020204" pitchFamily="34" charset="0"/>
              <a:buChar char="•"/>
              <a:tabLst/>
              <a:defRPr/>
            </a:pPr>
            <a:endParaRPr lang="fr-CA" sz="2000" dirty="0">
              <a:ea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43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D0247AC6-CB01-45E7-AA45-2CCF854A51F6}"/>
              </a:ext>
            </a:extLst>
          </p:cNvPr>
          <p:cNvSpPr txBox="1"/>
          <p:nvPr>
            <p:custDataLst>
              <p:tags r:id="rId2"/>
            </p:custDataLst>
          </p:nvPr>
        </p:nvSpPr>
        <p:spPr>
          <a:xfrm>
            <a:off x="925174" y="2015499"/>
            <a:ext cx="1062009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dirty="0" smtClean="0">
                <a:cs typeface="Segoe UI"/>
              </a:rPr>
              <a:t>​</a:t>
            </a:r>
            <a:r>
              <a:rPr lang="fr-CA" sz="2000" dirty="0" smtClean="0">
                <a:solidFill>
                  <a:srgbClr val="444444"/>
                </a:solidFill>
                <a:cs typeface="Segoe UI"/>
              </a:rPr>
              <a:t>Le </a:t>
            </a:r>
            <a:r>
              <a:rPr lang="fr-CA" sz="2000" dirty="0">
                <a:solidFill>
                  <a:srgbClr val="444444"/>
                </a:solidFill>
                <a:cs typeface="Segoe UI"/>
              </a:rPr>
              <a:t>scénario propose des expériences </a:t>
            </a:r>
            <a:r>
              <a:rPr lang="fr-CA" sz="2000" dirty="0" smtClean="0">
                <a:solidFill>
                  <a:srgbClr val="444444"/>
                </a:solidFill>
                <a:cs typeface="Segoe UI"/>
              </a:rPr>
              <a:t>d’apprentissage </a:t>
            </a:r>
            <a:r>
              <a:rPr lang="fr-CA" sz="2000" dirty="0">
                <a:solidFill>
                  <a:srgbClr val="444444"/>
                </a:solidFill>
                <a:cs typeface="Segoe UI"/>
              </a:rPr>
              <a:t>qui offrent des occasions permettant aux élèves </a:t>
            </a:r>
            <a:r>
              <a:rPr lang="fr-CA" sz="2000" dirty="0" smtClean="0">
                <a:solidFill>
                  <a:srgbClr val="444444"/>
                </a:solidFill>
                <a:cs typeface="Segoe UI"/>
              </a:rPr>
              <a:t>de/d’ :</a:t>
            </a:r>
            <a:r>
              <a:rPr lang="en-US" sz="2000" dirty="0">
                <a:solidFill>
                  <a:srgbClr val="444444"/>
                </a:solidFill>
                <a:cs typeface="Segoe UI"/>
              </a:rPr>
              <a:t>​</a:t>
            </a:r>
            <a:r>
              <a:rPr lang="en-US" sz="2000" dirty="0">
                <a:cs typeface="Segoe UI"/>
              </a:rPr>
              <a:t>​</a:t>
            </a:r>
            <a:r>
              <a:rPr lang="fr-FR" sz="2000" dirty="0">
                <a:cs typeface="Segoe UI"/>
              </a:rPr>
              <a:t>​</a:t>
            </a:r>
            <a:endParaRPr lang="en-US" sz="2000" dirty="0">
              <a:solidFill>
                <a:srgbClr val="444444"/>
              </a:solidFill>
              <a:cs typeface="Arial"/>
            </a:endParaRPr>
          </a:p>
          <a:p>
            <a:pPr marL="800100" lvl="1" indent="-342900">
              <a:buFont typeface="Arial" panose="020B0604020202020204" pitchFamily="34" charset="0"/>
              <a:buChar char="•"/>
            </a:pPr>
            <a:r>
              <a:rPr lang="fr-CA" sz="2000" dirty="0">
                <a:solidFill>
                  <a:srgbClr val="444444"/>
                </a:solidFill>
                <a:cs typeface="Arial"/>
              </a:rPr>
              <a:t>développer leur vocabulaire mathématique et scientifique en contexte; ​</a:t>
            </a:r>
            <a:r>
              <a:rPr lang="fr-CA" sz="2000" dirty="0">
                <a:cs typeface="Arial"/>
              </a:rPr>
              <a:t>​​</a:t>
            </a:r>
          </a:p>
          <a:p>
            <a:pPr marL="800100" lvl="1" indent="-342900">
              <a:buFont typeface="Arial" panose="020B0604020202020204" pitchFamily="34" charset="0"/>
              <a:buChar char="•"/>
            </a:pPr>
            <a:r>
              <a:rPr lang="fr-CA" sz="2000" dirty="0">
                <a:solidFill>
                  <a:srgbClr val="444444"/>
                </a:solidFill>
                <a:cs typeface="Arial"/>
              </a:rPr>
              <a:t>avoir l’occasion de prendre la parole afin de </a:t>
            </a:r>
            <a:r>
              <a:rPr lang="fr-CA" sz="2000" dirty="0" smtClean="0">
                <a:solidFill>
                  <a:srgbClr val="444444"/>
                </a:solidFill>
                <a:cs typeface="Arial"/>
              </a:rPr>
              <a:t>« penser </a:t>
            </a:r>
            <a:r>
              <a:rPr lang="fr-CA" sz="2000" dirty="0">
                <a:solidFill>
                  <a:srgbClr val="444444"/>
                </a:solidFill>
                <a:cs typeface="Arial"/>
              </a:rPr>
              <a:t>et vivre les mathématiques et les </a:t>
            </a:r>
            <a:r>
              <a:rPr lang="fr-CA" sz="2000" dirty="0" smtClean="0">
                <a:solidFill>
                  <a:srgbClr val="444444"/>
                </a:solidFill>
                <a:cs typeface="Arial"/>
              </a:rPr>
              <a:t>sciences »  </a:t>
            </a:r>
            <a:r>
              <a:rPr lang="fr-CA" sz="2000" dirty="0">
                <a:solidFill>
                  <a:srgbClr val="444444"/>
                </a:solidFill>
                <a:cs typeface="Arial"/>
              </a:rPr>
              <a:t>et de réagir à une variété de textes;​​​</a:t>
            </a:r>
          </a:p>
          <a:p>
            <a:pPr marL="800100" lvl="1" indent="-342900">
              <a:buFont typeface="Arial" panose="020B0604020202020204" pitchFamily="34" charset="0"/>
              <a:buChar char="•"/>
            </a:pPr>
            <a:r>
              <a:rPr lang="fr-CA" dirty="0"/>
              <a:t>de réfléchir à leurs apprentissages et de leur donner du sens.</a:t>
            </a:r>
            <a:endParaRPr lang="fr-CA" sz="2000" dirty="0">
              <a:cs typeface="Arial"/>
            </a:endParaRPr>
          </a:p>
          <a:p>
            <a:endParaRPr lang="fr-CA" sz="2000" dirty="0">
              <a:solidFill>
                <a:srgbClr val="444444"/>
              </a:solidFill>
              <a:cs typeface="Segoe UI"/>
            </a:endParaRPr>
          </a:p>
          <a:p>
            <a:r>
              <a:rPr lang="fr-CA" sz="2000" dirty="0">
                <a:solidFill>
                  <a:srgbClr val="444444"/>
                </a:solidFill>
                <a:cs typeface="Segoe UI"/>
              </a:rPr>
              <a:t>Les modalités d’évaluation s’intègrent et contribuent à l’apprentissage – elles viennent en aide à </a:t>
            </a:r>
            <a:r>
              <a:rPr lang="fr-CA" sz="2000" dirty="0">
                <a:cs typeface="Segoe UI"/>
              </a:rPr>
              <a:t>​</a:t>
            </a:r>
            <a:r>
              <a:rPr lang="fr-CA" sz="2000" dirty="0">
                <a:solidFill>
                  <a:srgbClr val="444444"/>
                </a:solidFill>
                <a:cs typeface="Segoe UI"/>
              </a:rPr>
              <a:t>l’apprentissage et elles invitent à la réflexion sur l’apprentissage.</a:t>
            </a:r>
            <a:r>
              <a:rPr lang="en-US" sz="2000" dirty="0">
                <a:solidFill>
                  <a:srgbClr val="444444"/>
                </a:solidFill>
                <a:cs typeface="Segoe UI"/>
              </a:rPr>
              <a:t>​</a:t>
            </a:r>
            <a:r>
              <a:rPr lang="en-US" sz="2000" dirty="0">
                <a:cs typeface="Segoe UI"/>
              </a:rPr>
              <a:t>​​ </a:t>
            </a:r>
            <a:r>
              <a:rPr lang="fr-CA" sz="2000" dirty="0">
                <a:solidFill>
                  <a:srgbClr val="444444"/>
                </a:solidFill>
                <a:cs typeface="Segoe UI"/>
              </a:rPr>
              <a:t>Des suggestions d’observations et des questions sont proposées.</a:t>
            </a:r>
          </a:p>
        </p:txBody>
      </p:sp>
      <p:sp>
        <p:nvSpPr>
          <p:cNvPr id="5" name="ZoneTexte 4">
            <a:extLst>
              <a:ext uri="{FF2B5EF4-FFF2-40B4-BE49-F238E27FC236}">
                <a16:creationId xmlns:a16="http://schemas.microsoft.com/office/drawing/2014/main" id="{B1E459F7-1B15-4C34-9CD7-5324B4B25995}"/>
              </a:ext>
            </a:extLst>
          </p:cNvPr>
          <p:cNvSpPr txBox="1"/>
          <p:nvPr>
            <p:custDataLst>
              <p:tags r:id="rId3"/>
            </p:custDataLst>
          </p:nvPr>
        </p:nvSpPr>
        <p:spPr>
          <a:xfrm>
            <a:off x="925174" y="1054129"/>
            <a:ext cx="6656919" cy="523220"/>
          </a:xfrm>
          <a:prstGeom prst="rect">
            <a:avLst/>
          </a:prstGeom>
          <a:noFill/>
        </p:spPr>
        <p:txBody>
          <a:bodyPr wrap="square">
            <a:spAutoFit/>
          </a:bodyPr>
          <a:lstStyle/>
          <a:p>
            <a:pPr>
              <a:defRPr/>
            </a:pPr>
            <a:r>
              <a:rPr lang="fr-CA" sz="2800" b="1" dirty="0">
                <a:solidFill>
                  <a:srgbClr val="70AD47"/>
                </a:solidFill>
                <a:latin typeface="Montserrat"/>
              </a:rPr>
              <a:t>À propos du scénario</a:t>
            </a:r>
          </a:p>
        </p:txBody>
      </p:sp>
    </p:spTree>
    <p:extLst>
      <p:ext uri="{BB962C8B-B14F-4D97-AF65-F5344CB8AC3E}">
        <p14:creationId xmlns:p14="http://schemas.microsoft.com/office/powerpoint/2010/main" val="135435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471730" y="1235516"/>
            <a:ext cx="11411321" cy="2862322"/>
          </a:xfrm>
          <a:prstGeom prst="rect">
            <a:avLst/>
          </a:prstGeom>
          <a:noFill/>
        </p:spPr>
        <p:txBody>
          <a:bodyPr wrap="square" lIns="91440" tIns="45720" rIns="91440" bIns="45720" anchor="t">
            <a:spAutoFit/>
          </a:bodyPr>
          <a:lstStyle/>
          <a:p>
            <a:r>
              <a:rPr lang="fr-CA" dirty="0">
                <a:ea typeface="+mn-lt"/>
                <a:cs typeface="+mn-lt"/>
              </a:rPr>
              <a:t>Le scénario d’apprentissage </a:t>
            </a:r>
            <a:r>
              <a:rPr lang="fr-CA" i="1" dirty="0">
                <a:ea typeface="+mn-lt"/>
                <a:cs typeface="+mn-lt"/>
              </a:rPr>
              <a:t>L’histoire de Cochonnet </a:t>
            </a:r>
            <a:r>
              <a:rPr lang="fr-CA" dirty="0">
                <a:ea typeface="+mn-lt"/>
                <a:cs typeface="+mn-lt"/>
              </a:rPr>
              <a:t>a été conçu en tenant compte des phases du processus de design. </a:t>
            </a:r>
            <a:r>
              <a:rPr lang="fr-CA" dirty="0" smtClean="0">
                <a:ea typeface="+mn-lt"/>
                <a:cs typeface="+mn-lt"/>
              </a:rPr>
              <a:t/>
            </a:r>
            <a:br>
              <a:rPr lang="fr-CA" dirty="0" smtClean="0">
                <a:ea typeface="+mn-lt"/>
                <a:cs typeface="+mn-lt"/>
              </a:rPr>
            </a:br>
            <a:r>
              <a:rPr lang="fr-CA" dirty="0" smtClean="0">
                <a:ea typeface="+mn-lt"/>
                <a:cs typeface="+mn-lt"/>
              </a:rPr>
              <a:t>Il </a:t>
            </a:r>
            <a:r>
              <a:rPr lang="fr-CA" dirty="0">
                <a:ea typeface="+mn-lt"/>
                <a:cs typeface="+mn-lt"/>
              </a:rPr>
              <a:t>propose des liens avec des concepts mathématiques, scientifiques et langagiers. </a:t>
            </a:r>
          </a:p>
          <a:p>
            <a:endParaRPr lang="fr-CA" dirty="0">
              <a:ea typeface="+mn-lt"/>
              <a:cs typeface="+mn-lt"/>
            </a:endParaRPr>
          </a:p>
          <a:p>
            <a:r>
              <a:rPr lang="fr-CA" dirty="0">
                <a:ea typeface="+mn-lt"/>
                <a:cs typeface="+mn-lt"/>
              </a:rPr>
              <a:t>Le scénario proposé consiste d’expériences d’apprentissage qui peuvent se dérouler sur plusieurs jours. Les expériences d’apprentissage proposées peuvent se faire de façon synchrone ou asynchrone. Elles peuvent être adaptées en fonction de la situation et de </a:t>
            </a:r>
            <a:r>
              <a:rPr lang="fr-CA" dirty="0" smtClean="0">
                <a:ea typeface="+mn-lt"/>
                <a:cs typeface="+mn-lt"/>
              </a:rPr>
              <a:t>l’accès </a:t>
            </a:r>
            <a:r>
              <a:rPr lang="fr-CA" dirty="0">
                <a:ea typeface="+mn-lt"/>
                <a:cs typeface="+mn-lt"/>
              </a:rPr>
              <a:t>à la technologie ou à la connectivité. </a:t>
            </a:r>
            <a:endParaRPr lang="fr-CA" dirty="0">
              <a:cs typeface="Calibri"/>
            </a:endParaRPr>
          </a:p>
          <a:p>
            <a:pPr lvl="0"/>
            <a:endParaRPr lang="en-US" dirty="0">
              <a:cs typeface="Calibri"/>
            </a:endParaRPr>
          </a:p>
          <a:p>
            <a:r>
              <a:rPr lang="fr-CA" dirty="0">
                <a:ea typeface="+mn-lt"/>
                <a:cs typeface="+mn-lt"/>
              </a:rPr>
              <a:t>Les diapositives ayant des bordures </a:t>
            </a:r>
            <a:r>
              <a:rPr lang="fr-CA" b="1" dirty="0">
                <a:solidFill>
                  <a:srgbClr val="70AD47"/>
                </a:solidFill>
                <a:latin typeface="Calibri"/>
                <a:cs typeface="Arial"/>
                <a:sym typeface="Arial"/>
              </a:rPr>
              <a:t>vertes</a:t>
            </a:r>
            <a:r>
              <a:rPr lang="fr-CA" dirty="0">
                <a:ea typeface="+mn-lt"/>
                <a:cs typeface="+mn-lt"/>
              </a:rPr>
              <a:t> présentent des démarches et des conseils pour </a:t>
            </a:r>
            <a:r>
              <a:rPr lang="fr-CA" dirty="0" smtClean="0">
                <a:ea typeface="+mn-lt"/>
                <a:cs typeface="+mn-lt"/>
              </a:rPr>
              <a:t>l’enseignant </a:t>
            </a:r>
            <a:r>
              <a:rPr lang="fr-CA" dirty="0">
                <a:ea typeface="+mn-lt"/>
                <a:cs typeface="+mn-lt"/>
              </a:rPr>
              <a:t>tandis que les diapositives ayant des bordures </a:t>
            </a:r>
            <a:r>
              <a:rPr lang="fr-CA" b="1" dirty="0">
                <a:solidFill>
                  <a:srgbClr val="C00000"/>
                </a:solidFill>
                <a:latin typeface="Calibri"/>
                <a:cs typeface="Cavolini"/>
              </a:rPr>
              <a:t>rouges</a:t>
            </a:r>
            <a:r>
              <a:rPr lang="fr-CA" dirty="0">
                <a:ea typeface="+mn-lt"/>
                <a:cs typeface="+mn-lt"/>
              </a:rPr>
              <a:t> ont été conçues pour les élèves. Le choix d’utiliser ou non une expérience d’apprentissage revient à </a:t>
            </a:r>
            <a:r>
              <a:rPr lang="fr-CA" dirty="0" smtClean="0">
                <a:ea typeface="+mn-lt"/>
                <a:cs typeface="+mn-lt"/>
              </a:rPr>
              <a:t>l’enseignant</a:t>
            </a:r>
            <a:r>
              <a:rPr lang="fr-CA" dirty="0">
                <a:ea typeface="+mn-lt"/>
                <a:cs typeface="+mn-lt"/>
              </a:rPr>
              <a:t>.</a:t>
            </a:r>
            <a:endParaRPr lang="fr-CA" sz="1600" dirty="0">
              <a:ea typeface="+mn-lt"/>
              <a:cs typeface="+mn-lt"/>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3"/>
            </p:custDataLst>
          </p:nvPr>
        </p:nvSpPr>
        <p:spPr>
          <a:xfrm>
            <a:off x="451562" y="579098"/>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CA" sz="3200" b="1" dirty="0">
                <a:solidFill>
                  <a:srgbClr val="70AD47"/>
                </a:solidFill>
                <a:latin typeface="Montserrat"/>
              </a:rPr>
              <a:t>Démarche et conseils</a:t>
            </a:r>
            <a:endParaRPr lang="fr-CA" sz="3200" b="1" i="0" u="none" strike="noStrike" kern="1200" cap="none" spc="0" normalizeH="0" baseline="0" noProof="0" dirty="0">
              <a:ln>
                <a:noFill/>
              </a:ln>
              <a:solidFill>
                <a:srgbClr val="70AD47"/>
              </a:solidFill>
              <a:effectLst/>
              <a:uLnTx/>
              <a:uFillTx/>
              <a:latin typeface="Montserrat" panose="020B0604020202020204" charset="0"/>
              <a:cs typeface="Arial"/>
            </a:endParaRPr>
          </a:p>
        </p:txBody>
      </p:sp>
      <p:pic>
        <p:nvPicPr>
          <p:cNvPr id="5" name="Image 4">
            <a:hlinkClick r:id="rId14"/>
          </p:cNvPr>
          <p:cNvPicPr>
            <a:picLocks noChangeAspect="1"/>
          </p:cNvPicPr>
          <p:nvPr>
            <p:custDataLst>
              <p:tags r:id="rId4"/>
            </p:custDataLst>
          </p:nvPr>
        </p:nvPicPr>
        <p:blipFill>
          <a:blip r:embed="rId15">
            <a:clrChange>
              <a:clrFrom>
                <a:srgbClr val="FFFFFF"/>
              </a:clrFrom>
              <a:clrTo>
                <a:srgbClr val="FFFFFF">
                  <a:alpha val="0"/>
                </a:srgbClr>
              </a:clrTo>
            </a:clrChange>
          </a:blip>
          <a:stretch>
            <a:fillRect/>
          </a:stretch>
        </p:blipFill>
        <p:spPr>
          <a:xfrm>
            <a:off x="535163" y="4286016"/>
            <a:ext cx="772012" cy="736029"/>
          </a:xfrm>
          <a:prstGeom prst="rect">
            <a:avLst/>
          </a:prstGeom>
        </p:spPr>
      </p:pic>
      <p:sp>
        <p:nvSpPr>
          <p:cNvPr id="6" name="ZoneTexte 5"/>
          <p:cNvSpPr txBox="1"/>
          <p:nvPr>
            <p:custDataLst>
              <p:tags r:id="rId5"/>
            </p:custDataLst>
          </p:nvPr>
        </p:nvSpPr>
        <p:spPr>
          <a:xfrm>
            <a:off x="451562" y="4459549"/>
            <a:ext cx="11333315" cy="646331"/>
          </a:xfrm>
          <a:prstGeom prst="rect">
            <a:avLst/>
          </a:prstGeom>
          <a:noFill/>
        </p:spPr>
        <p:txBody>
          <a:bodyPr wrap="square" rtlCol="0">
            <a:spAutoFit/>
          </a:bodyPr>
          <a:lstStyle/>
          <a:p>
            <a:r>
              <a:rPr lang="fr-CA" dirty="0">
                <a:ea typeface="+mn-lt"/>
                <a:cs typeface="+mn-lt"/>
              </a:rPr>
              <a:t>                Cette icône indique qu’il s’agit d’une vidéo. Cliquer sur l’icône pour accéder à la vidéo.</a:t>
            </a:r>
          </a:p>
          <a:p>
            <a:endParaRPr lang="fr-CA" dirty="0"/>
          </a:p>
        </p:txBody>
      </p:sp>
      <p:pic>
        <p:nvPicPr>
          <p:cNvPr id="9" name="Image 8">
            <a:extLst>
              <a:ext uri="{FF2B5EF4-FFF2-40B4-BE49-F238E27FC236}">
                <a16:creationId xmlns:a16="http://schemas.microsoft.com/office/drawing/2014/main" id="{DB18CC62-0C7F-433F-85E9-E8DECF6EED47}"/>
              </a:ext>
            </a:extLst>
          </p:cNvPr>
          <p:cNvPicPr>
            <a:picLocks noChangeAspect="1"/>
          </p:cNvPicPr>
          <p:nvPr>
            <p:custDataLst>
              <p:tags r:id="rId6"/>
            </p:custDataLst>
          </p:nvPr>
        </p:nvPicPr>
        <p:blipFill>
          <a:blip r:embed="rId16"/>
          <a:stretch>
            <a:fillRect/>
          </a:stretch>
        </p:blipFill>
        <p:spPr>
          <a:xfrm>
            <a:off x="5190184" y="5340747"/>
            <a:ext cx="703316" cy="703324"/>
          </a:xfrm>
          <a:prstGeom prst="rect">
            <a:avLst/>
          </a:prstGeom>
        </p:spPr>
      </p:pic>
      <p:pic>
        <p:nvPicPr>
          <p:cNvPr id="10" name="Image 9">
            <a:extLst>
              <a:ext uri="{FF2B5EF4-FFF2-40B4-BE49-F238E27FC236}">
                <a16:creationId xmlns:a16="http://schemas.microsoft.com/office/drawing/2014/main" id="{76F9A496-B810-475F-A23A-B918D8324F4B}"/>
              </a:ext>
            </a:extLst>
          </p:cNvPr>
          <p:cNvPicPr>
            <a:picLocks noChangeAspect="1"/>
          </p:cNvPicPr>
          <p:nvPr>
            <p:custDataLst>
              <p:tags r:id="rId7"/>
            </p:custDataLst>
          </p:nvPr>
        </p:nvPicPr>
        <p:blipFill>
          <a:blip r:embed="rId17"/>
          <a:stretch>
            <a:fillRect/>
          </a:stretch>
        </p:blipFill>
        <p:spPr>
          <a:xfrm>
            <a:off x="10149845" y="5351221"/>
            <a:ext cx="712462" cy="720000"/>
          </a:xfrm>
          <a:prstGeom prst="rect">
            <a:avLst/>
          </a:prstGeom>
        </p:spPr>
      </p:pic>
      <p:pic>
        <p:nvPicPr>
          <p:cNvPr id="11" name="Image 10">
            <a:extLst>
              <a:ext uri="{FF2B5EF4-FFF2-40B4-BE49-F238E27FC236}">
                <a16:creationId xmlns:a16="http://schemas.microsoft.com/office/drawing/2014/main" id="{C089B282-2BD1-4AC4-8BD7-0F2DE110C185}"/>
              </a:ext>
            </a:extLst>
          </p:cNvPr>
          <p:cNvPicPr>
            <a:picLocks noChangeAspect="1"/>
          </p:cNvPicPr>
          <p:nvPr>
            <p:custDataLst>
              <p:tags r:id="rId8"/>
            </p:custDataLst>
          </p:nvPr>
        </p:nvPicPr>
        <p:blipFill>
          <a:blip r:embed="rId18"/>
          <a:stretch>
            <a:fillRect/>
          </a:stretch>
        </p:blipFill>
        <p:spPr>
          <a:xfrm>
            <a:off x="8219286" y="5340747"/>
            <a:ext cx="716190" cy="703324"/>
          </a:xfrm>
          <a:prstGeom prst="rect">
            <a:avLst/>
          </a:prstGeom>
        </p:spPr>
      </p:pic>
      <p:sp>
        <p:nvSpPr>
          <p:cNvPr id="13" name="ZoneTexte 12">
            <a:extLst>
              <a:ext uri="{FF2B5EF4-FFF2-40B4-BE49-F238E27FC236}">
                <a16:creationId xmlns:a16="http://schemas.microsoft.com/office/drawing/2014/main" id="{64FF2F8F-AA73-4A1D-ABCF-FF0CB165FA43}"/>
              </a:ext>
            </a:extLst>
          </p:cNvPr>
          <p:cNvSpPr txBox="1"/>
          <p:nvPr>
            <p:custDataLst>
              <p:tags r:id="rId9"/>
            </p:custDataLst>
          </p:nvPr>
        </p:nvSpPr>
        <p:spPr>
          <a:xfrm>
            <a:off x="451562" y="5526555"/>
            <a:ext cx="10883876" cy="369332"/>
          </a:xfrm>
          <a:prstGeom prst="rect">
            <a:avLst/>
          </a:prstGeom>
          <a:noFill/>
        </p:spPr>
        <p:txBody>
          <a:bodyPr wrap="square">
            <a:spAutoFit/>
          </a:bodyPr>
          <a:lstStyle/>
          <a:p>
            <a:r>
              <a:rPr lang="fr-CA" dirty="0">
                <a:ea typeface="+mn-lt"/>
                <a:cs typeface="+mn-lt"/>
              </a:rPr>
              <a:t>Ces icônes indiquent des liens en mathématiques                en sciences de la nature                et en langue             </a:t>
            </a:r>
            <a:r>
              <a:rPr lang="fr-CA" dirty="0" smtClean="0">
                <a:ea typeface="+mn-lt"/>
                <a:cs typeface="+mn-lt"/>
              </a:rPr>
              <a:t>.   </a:t>
            </a:r>
            <a:endParaRPr lang="fr-CA" dirty="0"/>
          </a:p>
        </p:txBody>
      </p:sp>
      <p:pic>
        <p:nvPicPr>
          <p:cNvPr id="7" name="Image 6"/>
          <p:cNvPicPr>
            <a:picLocks noChangeAspect="1"/>
          </p:cNvPicPr>
          <p:nvPr>
            <p:custDataLst>
              <p:tags r:id="rId10"/>
            </p:custDataLst>
          </p:nvPr>
        </p:nvPicPr>
        <p:blipFill>
          <a:blip r:embed="rId19"/>
          <a:stretch>
            <a:fillRect/>
          </a:stretch>
        </p:blipFill>
        <p:spPr>
          <a:xfrm>
            <a:off x="276862" y="6357770"/>
            <a:ext cx="1030313" cy="237765"/>
          </a:xfrm>
          <a:prstGeom prst="rect">
            <a:avLst/>
          </a:prstGeom>
        </p:spPr>
      </p:pic>
    </p:spTree>
    <p:extLst>
      <p:ext uri="{BB962C8B-B14F-4D97-AF65-F5344CB8AC3E}">
        <p14:creationId xmlns:p14="http://schemas.microsoft.com/office/powerpoint/2010/main" val="150132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2"/>
            </p:custDataLst>
          </p:nvPr>
        </p:nvSpPr>
        <p:spPr>
          <a:xfrm>
            <a:off x="666536" y="595054"/>
            <a:ext cx="11275923" cy="72830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CA" sz="2800" b="1" dirty="0">
                <a:solidFill>
                  <a:schemeClr val="accent6"/>
                </a:solidFill>
                <a:cs typeface="Calibri"/>
              </a:rPr>
              <a:t>Les phases du processus de design</a:t>
            </a:r>
          </a:p>
        </p:txBody>
      </p:sp>
      <p:sp>
        <p:nvSpPr>
          <p:cNvPr id="5" name="Rectangle 4"/>
          <p:cNvSpPr/>
          <p:nvPr>
            <p:custDataLst>
              <p:tags r:id="rId3"/>
            </p:custDataLst>
          </p:nvPr>
        </p:nvSpPr>
        <p:spPr>
          <a:xfrm>
            <a:off x="491438" y="1820280"/>
            <a:ext cx="10931075" cy="4247317"/>
          </a:xfrm>
          <a:prstGeom prst="rect">
            <a:avLst/>
          </a:prstGeom>
        </p:spPr>
        <p:txBody>
          <a:bodyPr wrap="square" lIns="91440" tIns="45720" rIns="91440" bIns="45720" anchor="t">
            <a:spAutoFit/>
          </a:bodyPr>
          <a:lstStyle/>
          <a:p>
            <a:r>
              <a:rPr lang="fr-CA" dirty="0"/>
              <a:t>Le processus de design comprend quatre phases où l’élève tente de résoudre un problème en faisant appel à sa créativité et ses connaissances scientifiques. Ces phases </a:t>
            </a:r>
            <a:r>
              <a:rPr lang="fr-CA" dirty="0" smtClean="0"/>
              <a:t>sont :</a:t>
            </a:r>
            <a:endParaRPr lang="fr-CA" dirty="0"/>
          </a:p>
          <a:p>
            <a:endParaRPr lang="fr-CA" dirty="0"/>
          </a:p>
          <a:p>
            <a:pPr marL="285750" indent="-285750">
              <a:buFont typeface="Arial" panose="020B0604020202020204" pitchFamily="34" charset="0"/>
              <a:buChar char="•"/>
            </a:pPr>
            <a:r>
              <a:rPr lang="fr-CA" b="1" dirty="0"/>
              <a:t>Cerner et préciser des problèmes pratiques</a:t>
            </a:r>
            <a:r>
              <a:rPr lang="fr-CA" dirty="0"/>
              <a:t>, c’est-à-dire, comprendre le problème en identifiant les buts </a:t>
            </a:r>
            <a:r>
              <a:rPr lang="fr-CA" dirty="0" smtClean="0"/>
              <a:t>ou </a:t>
            </a:r>
            <a:br>
              <a:rPr lang="fr-CA" dirty="0" smtClean="0"/>
            </a:br>
            <a:r>
              <a:rPr lang="fr-CA" dirty="0" smtClean="0"/>
              <a:t>les </a:t>
            </a:r>
            <a:r>
              <a:rPr lang="fr-CA" dirty="0"/>
              <a:t>critères (ce que la solution doit avoir) ainsi que les contraintes (les limites telles que les outils disponibles, le temps, les dimensions, etc.).</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b="1" dirty="0"/>
              <a:t>Faire de la recherche, planifier et choisir une solution</a:t>
            </a:r>
            <a:r>
              <a:rPr lang="fr-CA" dirty="0"/>
              <a:t>, c’est-à-dire que les élèves s’engagent dans la recherche pour mieux considérer de multiples solutions au problème identifié.</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b="1" dirty="0"/>
              <a:t>Construire et mettre à l’essai un prototype ou un modèle</a:t>
            </a:r>
            <a:r>
              <a:rPr lang="fr-CA" dirty="0"/>
              <a:t>, c’est-à-dire que les élèves développent un plan pour fabriquer un prototype ou un modèle qui sera construit selon des critères et des contraintes.</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r>
              <a:rPr lang="fr-CA" b="1" dirty="0"/>
              <a:t>Évaluer et perfectionner la solution</a:t>
            </a:r>
            <a:r>
              <a:rPr lang="fr-CA" dirty="0"/>
              <a:t>, c’est-à-dire que les élèves s’engagent dans une démarche de mise à l’essai et d’amélioration de leurs solutions.</a:t>
            </a: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59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6C79E-0E23-1843-AFFF-B429BE732A08}"/>
              </a:ext>
            </a:extLst>
          </p:cNvPr>
          <p:cNvSpPr txBox="1"/>
          <p:nvPr>
            <p:custDataLst>
              <p:tags r:id="rId1"/>
            </p:custDataLst>
          </p:nvPr>
        </p:nvSpPr>
        <p:spPr>
          <a:xfrm>
            <a:off x="476192" y="575956"/>
            <a:ext cx="6717578" cy="5986254"/>
          </a:xfrm>
          <a:prstGeom prst="rect">
            <a:avLst/>
          </a:prstGeom>
          <a:noFill/>
        </p:spPr>
        <p:txBody>
          <a:bodyPr wrap="square" lIns="91440" tIns="45720" rIns="91440" bIns="45720" anchor="t">
            <a:spAutoFit/>
          </a:bodyPr>
          <a:lstStyle/>
          <a:p>
            <a:r>
              <a:rPr lang="fr-CA" sz="2000" b="1" dirty="0">
                <a:solidFill>
                  <a:schemeClr val="accent6"/>
                </a:solidFill>
                <a:cs typeface="Calibri"/>
              </a:rPr>
              <a:t>Les principes fondamentaux du </a:t>
            </a:r>
            <a:r>
              <a:rPr lang="fr-CA" sz="2000" b="1" i="1" dirty="0">
                <a:solidFill>
                  <a:schemeClr val="accent6"/>
                </a:solidFill>
                <a:cs typeface="Calibri"/>
              </a:rPr>
              <a:t>Cadre de l’apprentissage à distance du Manitoba</a:t>
            </a:r>
          </a:p>
          <a:p>
            <a:endParaRPr lang="fr-CA" sz="1600" dirty="0">
              <a:ea typeface="+mn-lt"/>
              <a:cs typeface="+mn-lt"/>
            </a:endParaRPr>
          </a:p>
          <a:p>
            <a:r>
              <a:rPr lang="fr-CA" sz="1600" dirty="0">
                <a:ea typeface="+mn-lt"/>
                <a:cs typeface="+mn-lt"/>
              </a:rPr>
              <a:t>Les élèves et les enseignants travaillent ensemble pour entretenir des relations et </a:t>
            </a:r>
            <a:r>
              <a:rPr lang="fr-CA" sz="1600" dirty="0" err="1">
                <a:ea typeface="+mn-lt"/>
                <a:cs typeface="+mn-lt"/>
              </a:rPr>
              <a:t>co</a:t>
            </a:r>
            <a:r>
              <a:rPr lang="fr-CA" sz="1600" dirty="0">
                <a:ea typeface="+mn-lt"/>
                <a:cs typeface="+mn-lt"/>
              </a:rPr>
              <a:t>-créer un milieu scolaire, en classe et en ligne, pour soutenir </a:t>
            </a:r>
            <a:r>
              <a:rPr lang="fr-CA" sz="1600" dirty="0" smtClean="0">
                <a:ea typeface="+mn-lt"/>
                <a:cs typeface="+mn-lt"/>
              </a:rPr>
              <a:t>l’apprentissage </a:t>
            </a:r>
            <a:r>
              <a:rPr lang="fr-CA" sz="1600" dirty="0">
                <a:ea typeface="+mn-lt"/>
                <a:cs typeface="+mn-lt"/>
              </a:rPr>
              <a:t>des mathématiques. Lors de la création </a:t>
            </a:r>
            <a:r>
              <a:rPr lang="fr-CA" sz="1600" dirty="0" smtClean="0">
                <a:ea typeface="+mn-lt"/>
                <a:cs typeface="+mn-lt"/>
              </a:rPr>
              <a:t>d’une </a:t>
            </a:r>
            <a:r>
              <a:rPr lang="fr-CA" sz="1600" dirty="0">
                <a:ea typeface="+mn-lt"/>
                <a:cs typeface="+mn-lt"/>
              </a:rPr>
              <a:t>communauté </a:t>
            </a:r>
            <a:r>
              <a:rPr lang="fr-CA" sz="1600" dirty="0" smtClean="0">
                <a:ea typeface="+mn-lt"/>
                <a:cs typeface="+mn-lt"/>
              </a:rPr>
              <a:t>d’apprenants </a:t>
            </a:r>
            <a:r>
              <a:rPr lang="fr-CA" sz="1600" dirty="0">
                <a:ea typeface="+mn-lt"/>
                <a:cs typeface="+mn-lt"/>
              </a:rPr>
              <a:t>en ligne, le bien-être de chaque apprenant est entretenu </a:t>
            </a:r>
            <a:r>
              <a:rPr lang="fr-CA" sz="1600" dirty="0" smtClean="0">
                <a:ea typeface="+mn-lt"/>
                <a:cs typeface="+mn-lt"/>
              </a:rPr>
              <a:t>en :</a:t>
            </a:r>
            <a:endParaRPr lang="fr-CA" sz="1600" dirty="0">
              <a:ea typeface="+mn-lt"/>
              <a:cs typeface="+mn-lt"/>
            </a:endParaRPr>
          </a:p>
          <a:p>
            <a:pPr marL="742950" lvl="1" indent="-285750">
              <a:buFont typeface="Arial" panose="020B0604020202020204" pitchFamily="34" charset="0"/>
              <a:buChar char="•"/>
            </a:pPr>
            <a:r>
              <a:rPr lang="fr-CA" sz="1600" dirty="0">
                <a:ea typeface="+mn-lt"/>
                <a:cs typeface="+mn-lt"/>
              </a:rPr>
              <a:t>créant un sentiment de sécurité et </a:t>
            </a:r>
            <a:r>
              <a:rPr lang="fr-CA" sz="1600" dirty="0" smtClean="0">
                <a:ea typeface="+mn-lt"/>
                <a:cs typeface="+mn-lt"/>
              </a:rPr>
              <a:t>d’appartenance</a:t>
            </a:r>
            <a:r>
              <a:rPr lang="fr-CA" sz="1600" dirty="0">
                <a:ea typeface="+mn-lt"/>
                <a:cs typeface="+mn-lt"/>
              </a:rPr>
              <a:t>; </a:t>
            </a:r>
          </a:p>
          <a:p>
            <a:pPr marL="742950" lvl="1" indent="-285750">
              <a:buFont typeface="Arial" panose="020B0604020202020204" pitchFamily="34" charset="0"/>
              <a:buChar char="•"/>
            </a:pPr>
            <a:r>
              <a:rPr lang="fr-CA" sz="1600" dirty="0">
                <a:ea typeface="+mn-lt"/>
                <a:cs typeface="+mn-lt"/>
              </a:rPr>
              <a:t>leur offrant des occasions de développer leur confiance en soi et leur efficacité personnelle; </a:t>
            </a:r>
          </a:p>
          <a:p>
            <a:pPr marL="742950" lvl="1" indent="-285750">
              <a:buFont typeface="Arial" panose="020B0604020202020204" pitchFamily="34" charset="0"/>
              <a:buChar char="•"/>
            </a:pPr>
            <a:r>
              <a:rPr lang="fr-CA" sz="1600" dirty="0">
                <a:ea typeface="+mn-lt"/>
                <a:cs typeface="+mn-lt"/>
              </a:rPr>
              <a:t>développant leur autonomie;</a:t>
            </a:r>
          </a:p>
          <a:p>
            <a:pPr marL="742950" lvl="1" indent="-285750">
              <a:buFont typeface="Arial" panose="020B0604020202020204" pitchFamily="34" charset="0"/>
              <a:buChar char="•"/>
            </a:pPr>
            <a:r>
              <a:rPr lang="fr-CA" sz="1600" dirty="0">
                <a:ea typeface="+mn-lt"/>
                <a:cs typeface="+mn-lt"/>
              </a:rPr>
              <a:t>favorisant la réflexion et l’autoréflexion;</a:t>
            </a:r>
          </a:p>
          <a:p>
            <a:pPr marL="742950" lvl="1" indent="-285750">
              <a:buFont typeface="Arial" panose="020B0604020202020204" pitchFamily="34" charset="0"/>
              <a:buChar char="•"/>
            </a:pPr>
            <a:r>
              <a:rPr lang="fr-CA" sz="1600" dirty="0">
                <a:ea typeface="+mn-lt"/>
                <a:cs typeface="+mn-lt"/>
              </a:rPr>
              <a:t>valorisant leur voix;</a:t>
            </a:r>
          </a:p>
          <a:p>
            <a:r>
              <a:rPr lang="fr-CA" sz="1600" dirty="0">
                <a:ea typeface="+mn-lt"/>
                <a:cs typeface="+mn-lt"/>
              </a:rPr>
              <a:t>afin que chacun soit un apprenant à vie.</a:t>
            </a:r>
          </a:p>
          <a:p>
            <a:endParaRPr lang="fr-CA" sz="1600" dirty="0">
              <a:cs typeface="Calibri"/>
            </a:endParaRPr>
          </a:p>
          <a:p>
            <a:r>
              <a:rPr lang="fr-CA" sz="1600" dirty="0">
                <a:ea typeface="+mn-lt"/>
                <a:cs typeface="+mn-lt"/>
              </a:rPr>
              <a:t>Pour créer un environnement </a:t>
            </a:r>
            <a:r>
              <a:rPr lang="fr-CA" sz="1600" dirty="0" smtClean="0">
                <a:ea typeface="+mn-lt"/>
                <a:cs typeface="+mn-lt"/>
              </a:rPr>
              <a:t>d’apprentissage </a:t>
            </a:r>
            <a:r>
              <a:rPr lang="fr-CA" sz="1600" dirty="0">
                <a:ea typeface="+mn-lt"/>
                <a:cs typeface="+mn-lt"/>
              </a:rPr>
              <a:t>à distance efficace, il importe de tenir compte de certains facteurs clés tels </a:t>
            </a:r>
            <a:r>
              <a:rPr lang="fr-CA" sz="1600" dirty="0" smtClean="0">
                <a:ea typeface="+mn-lt"/>
                <a:cs typeface="+mn-lt"/>
              </a:rPr>
              <a:t>que : </a:t>
            </a:r>
            <a:r>
              <a:rPr lang="fr-CA" sz="1600" dirty="0">
                <a:ea typeface="+mn-lt"/>
                <a:cs typeface="+mn-lt"/>
              </a:rPr>
              <a:t>communiquer et transmettre des messages efficacement, faciliter les discussions, évaluer </a:t>
            </a:r>
            <a:r>
              <a:rPr lang="fr-CA" sz="1600" dirty="0" smtClean="0">
                <a:ea typeface="+mn-lt"/>
                <a:cs typeface="+mn-lt"/>
              </a:rPr>
              <a:t>l’apprentissage</a:t>
            </a:r>
            <a:r>
              <a:rPr lang="fr-CA" sz="1600" dirty="0">
                <a:ea typeface="+mn-lt"/>
                <a:cs typeface="+mn-lt"/>
              </a:rPr>
              <a:t>, utiliser les meilleurs outils pour chaque contexte et connaître ses élèves et leurs familles. </a:t>
            </a:r>
            <a:r>
              <a:rPr lang="fr-CA" sz="1600" dirty="0" smtClean="0">
                <a:ea typeface="+mn-lt"/>
                <a:cs typeface="+mn-lt"/>
              </a:rPr>
              <a:t>De </a:t>
            </a:r>
            <a:r>
              <a:rPr lang="fr-CA" sz="1600" dirty="0">
                <a:ea typeface="+mn-lt"/>
                <a:cs typeface="+mn-lt"/>
              </a:rPr>
              <a:t>plus, la mise en place de routines, tout en demeurant flexible, aidera à planifier, à apprendre et à enseigner les mathématiques.</a:t>
            </a:r>
          </a:p>
          <a:p>
            <a:endParaRPr lang="fr-CA" sz="1600" dirty="0">
              <a:ea typeface="+mn-lt"/>
              <a:cs typeface="+mn-lt"/>
            </a:endParaRPr>
          </a:p>
          <a:p>
            <a:r>
              <a:rPr lang="fr-CA" sz="900" dirty="0"/>
              <a:t>Guide du cadre de l’apprentissage à distance du Manitoba, </a:t>
            </a:r>
            <a:r>
              <a:rPr lang="fr-CA" sz="900" dirty="0">
                <a:hlinkClick r:id="rId10"/>
              </a:rPr>
              <a:t>Guide du cadre de l’apprentissage à distance du Manitoba.pdf (filesusr.com</a:t>
            </a:r>
            <a:r>
              <a:rPr lang="fr-CA" sz="900" dirty="0" smtClean="0">
                <a:hlinkClick r:id="rId10"/>
              </a:rPr>
              <a:t>)</a:t>
            </a:r>
            <a:endParaRPr lang="fr-CA" sz="900" dirty="0"/>
          </a:p>
        </p:txBody>
      </p:sp>
      <p:sp>
        <p:nvSpPr>
          <p:cNvPr id="7" name="TextBox 6">
            <a:extLst>
              <a:ext uri="{FF2B5EF4-FFF2-40B4-BE49-F238E27FC236}">
                <a16:creationId xmlns:a16="http://schemas.microsoft.com/office/drawing/2014/main" id="{42C9E010-BC9B-4291-AFE3-2FD41E952255}"/>
              </a:ext>
            </a:extLst>
          </p:cNvPr>
          <p:cNvSpPr txBox="1"/>
          <p:nvPr>
            <p:custDataLst>
              <p:tags r:id="rId2"/>
            </p:custDataLst>
          </p:nvPr>
        </p:nvSpPr>
        <p:spPr>
          <a:xfrm>
            <a:off x="7685716" y="1048292"/>
            <a:ext cx="34114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err="1">
                <a:ea typeface="+mn-lt"/>
                <a:cs typeface="+mn-lt"/>
              </a:rPr>
              <a:t>Mes</a:t>
            </a:r>
            <a:r>
              <a:rPr lang="en-US" sz="1600" b="1" dirty="0">
                <a:ea typeface="+mn-lt"/>
                <a:cs typeface="+mn-lt"/>
              </a:rPr>
              <a:t> </a:t>
            </a:r>
            <a:r>
              <a:rPr lang="en-US" sz="1600" b="1" dirty="0" err="1">
                <a:ea typeface="+mn-lt"/>
                <a:cs typeface="+mn-lt"/>
              </a:rPr>
              <a:t>apprentissages</a:t>
            </a:r>
            <a:r>
              <a:rPr lang="en-US" sz="1600" b="1" dirty="0">
                <a:ea typeface="+mn-lt"/>
                <a:cs typeface="+mn-lt"/>
              </a:rPr>
              <a:t> et mon </a:t>
            </a:r>
            <a:r>
              <a:rPr lang="en-US" sz="1600" b="1" dirty="0" err="1">
                <a:ea typeface="+mn-lt"/>
                <a:cs typeface="+mn-lt"/>
              </a:rPr>
              <a:t>bien-être</a:t>
            </a:r>
            <a:endParaRPr lang="en-US" sz="1600" b="1" dirty="0">
              <a:cs typeface="Calibri"/>
            </a:endParaRPr>
          </a:p>
        </p:txBody>
      </p:sp>
      <p:sp>
        <p:nvSpPr>
          <p:cNvPr id="9" name="TextBox 8">
            <a:extLst>
              <a:ext uri="{FF2B5EF4-FFF2-40B4-BE49-F238E27FC236}">
                <a16:creationId xmlns:a16="http://schemas.microsoft.com/office/drawing/2014/main" id="{52CB3CE9-FBAB-48A7-94C8-ADE6C483F6F8}"/>
              </a:ext>
            </a:extLst>
          </p:cNvPr>
          <p:cNvSpPr txBox="1"/>
          <p:nvPr>
            <p:custDataLst>
              <p:tags r:id="rId3"/>
            </p:custDataLst>
          </p:nvPr>
        </p:nvSpPr>
        <p:spPr>
          <a:xfrm>
            <a:off x="259772" y="6369008"/>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smtClean="0"/>
              <a:t>Images : </a:t>
            </a:r>
            <a:r>
              <a:rPr lang="en-US" sz="800" dirty="0"/>
              <a:t>Clipart.com</a:t>
            </a:r>
            <a:endParaRPr lang="en-US" sz="800" dirty="0">
              <a:cs typeface="Calibri"/>
            </a:endParaRPr>
          </a:p>
        </p:txBody>
      </p:sp>
      <p:pic>
        <p:nvPicPr>
          <p:cNvPr id="14" name="Picture 10" descr="A picture containing box&#10;&#10;Description automatically generated">
            <a:extLst>
              <a:ext uri="{FF2B5EF4-FFF2-40B4-BE49-F238E27FC236}">
                <a16:creationId xmlns:a16="http://schemas.microsoft.com/office/drawing/2014/main" id="{F0363221-EF63-4B46-BB92-846665DDB017}"/>
              </a:ext>
            </a:extLst>
          </p:cNvPr>
          <p:cNvPicPr>
            <a:picLocks noChangeAspect="1"/>
          </p:cNvPicPr>
          <p:nvPr>
            <p:custDataLst>
              <p:tags r:id="rId4"/>
            </p:custDataLst>
          </p:nvPr>
        </p:nvPicPr>
        <p:blipFill>
          <a:blip r:embed="rId11"/>
          <a:stretch>
            <a:fillRect/>
          </a:stretch>
        </p:blipFill>
        <p:spPr>
          <a:xfrm>
            <a:off x="8697767" y="2488532"/>
            <a:ext cx="2671763" cy="2979654"/>
          </a:xfrm>
          <a:prstGeom prst="rect">
            <a:avLst/>
          </a:prstGeom>
        </p:spPr>
      </p:pic>
      <p:sp>
        <p:nvSpPr>
          <p:cNvPr id="16" name="Rectangle 15">
            <a:extLst>
              <a:ext uri="{FF2B5EF4-FFF2-40B4-BE49-F238E27FC236}">
                <a16:creationId xmlns:a16="http://schemas.microsoft.com/office/drawing/2014/main" id="{A26635D4-77C9-4E64-9D83-1012C319D3E1}"/>
              </a:ext>
            </a:extLst>
          </p:cNvPr>
          <p:cNvSpPr/>
          <p:nvPr>
            <p:custDataLst>
              <p:tags r:id="rId5"/>
            </p:custDataLst>
          </p:nvPr>
        </p:nvSpPr>
        <p:spPr>
          <a:xfrm>
            <a:off x="7581900" y="905958"/>
            <a:ext cx="3801476" cy="4970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
            <a:extLst>
              <a:ext uri="{FF2B5EF4-FFF2-40B4-BE49-F238E27FC236}">
                <a16:creationId xmlns:a16="http://schemas.microsoft.com/office/drawing/2014/main" id="{A42B1EF5-5F49-4045-928E-DE9623B404FA}"/>
              </a:ext>
            </a:extLst>
          </p:cNvPr>
          <p:cNvGrpSpPr/>
          <p:nvPr>
            <p:custDataLst>
              <p:tags r:id="rId6"/>
            </p:custDataLst>
          </p:nvPr>
        </p:nvGrpSpPr>
        <p:grpSpPr>
          <a:xfrm>
            <a:off x="7305417" y="1617506"/>
            <a:ext cx="4550304" cy="3830147"/>
            <a:chOff x="11644123" y="-225908"/>
            <a:chExt cx="4550304" cy="3830147"/>
          </a:xfrm>
        </p:grpSpPr>
        <p:sp>
          <p:nvSpPr>
            <p:cNvPr id="18" name="Oval 5">
              <a:extLst>
                <a:ext uri="{FF2B5EF4-FFF2-40B4-BE49-F238E27FC236}">
                  <a16:creationId xmlns:a16="http://schemas.microsoft.com/office/drawing/2014/main" id="{7FFA5FCD-6031-45FE-8F9E-73F9EB034FB8}"/>
                </a:ext>
              </a:extLst>
            </p:cNvPr>
            <p:cNvSpPr/>
            <p:nvPr/>
          </p:nvSpPr>
          <p:spPr>
            <a:xfrm>
              <a:off x="11702653" y="634933"/>
              <a:ext cx="1746249" cy="912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5">
              <a:extLst>
                <a:ext uri="{FF2B5EF4-FFF2-40B4-BE49-F238E27FC236}">
                  <a16:creationId xmlns:a16="http://schemas.microsoft.com/office/drawing/2014/main" id="{0187A746-9B91-4F35-A65F-2AED56E5B17E}"/>
                </a:ext>
              </a:extLst>
            </p:cNvPr>
            <p:cNvSpPr txBox="1"/>
            <p:nvPr/>
          </p:nvSpPr>
          <p:spPr>
            <a:xfrm>
              <a:off x="11766112" y="801187"/>
              <a:ext cx="161932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Je me sens valorisée, acceptée et soutenue. </a:t>
              </a:r>
            </a:p>
          </p:txBody>
        </p:sp>
        <p:sp>
          <p:nvSpPr>
            <p:cNvPr id="20" name="Oval 12">
              <a:extLst>
                <a:ext uri="{FF2B5EF4-FFF2-40B4-BE49-F238E27FC236}">
                  <a16:creationId xmlns:a16="http://schemas.microsoft.com/office/drawing/2014/main" id="{6A0F5946-E715-457A-8067-9DB156B91E6B}"/>
                </a:ext>
              </a:extLst>
            </p:cNvPr>
            <p:cNvSpPr/>
            <p:nvPr/>
          </p:nvSpPr>
          <p:spPr>
            <a:xfrm>
              <a:off x="12182651" y="-225908"/>
              <a:ext cx="2508440" cy="83376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3">
              <a:extLst>
                <a:ext uri="{FF2B5EF4-FFF2-40B4-BE49-F238E27FC236}">
                  <a16:creationId xmlns:a16="http://schemas.microsoft.com/office/drawing/2014/main" id="{F8DA6D8F-0B79-4776-89ED-2644DF3CC2AD}"/>
                </a:ext>
              </a:extLst>
            </p:cNvPr>
            <p:cNvSpPr/>
            <p:nvPr/>
          </p:nvSpPr>
          <p:spPr>
            <a:xfrm>
              <a:off x="11644123" y="1655754"/>
              <a:ext cx="1698107" cy="1061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5">
              <a:extLst>
                <a:ext uri="{FF2B5EF4-FFF2-40B4-BE49-F238E27FC236}">
                  <a16:creationId xmlns:a16="http://schemas.microsoft.com/office/drawing/2014/main" id="{575A9C22-B138-4EAC-B980-30D5DA3D38E1}"/>
                </a:ext>
              </a:extLst>
            </p:cNvPr>
            <p:cNvSpPr/>
            <p:nvPr/>
          </p:nvSpPr>
          <p:spPr>
            <a:xfrm>
              <a:off x="14608332" y="-196270"/>
              <a:ext cx="1586095" cy="96874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1">
              <a:extLst>
                <a:ext uri="{FF2B5EF4-FFF2-40B4-BE49-F238E27FC236}">
                  <a16:creationId xmlns:a16="http://schemas.microsoft.com/office/drawing/2014/main" id="{126B6669-FBF1-4613-954B-E841FA552209}"/>
                </a:ext>
              </a:extLst>
            </p:cNvPr>
            <p:cNvSpPr/>
            <p:nvPr/>
          </p:nvSpPr>
          <p:spPr>
            <a:xfrm>
              <a:off x="11702653" y="2810490"/>
              <a:ext cx="1619249" cy="7937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4">
              <a:extLst>
                <a:ext uri="{FF2B5EF4-FFF2-40B4-BE49-F238E27FC236}">
                  <a16:creationId xmlns:a16="http://schemas.microsoft.com/office/drawing/2014/main" id="{92604315-7AAC-4EC2-87A8-597A47664773}"/>
                </a:ext>
              </a:extLst>
            </p:cNvPr>
            <p:cNvSpPr txBox="1"/>
            <p:nvPr/>
          </p:nvSpPr>
          <p:spPr>
            <a:xfrm>
              <a:off x="11760545" y="3026381"/>
              <a:ext cx="146526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J’ai confiance </a:t>
              </a:r>
              <a:r>
                <a:rPr lang="fr-CA" sz="1200" b="1" dirty="0" smtClean="0">
                  <a:latin typeface="Cavolini"/>
                  <a:cs typeface="Cavolini"/>
                </a:rPr>
                <a:t/>
              </a:r>
              <a:br>
                <a:rPr lang="fr-CA" sz="1200" b="1" dirty="0" smtClean="0">
                  <a:latin typeface="Cavolini"/>
                  <a:cs typeface="Cavolini"/>
                </a:rPr>
              </a:br>
              <a:r>
                <a:rPr lang="fr-CA" sz="1200" b="1" dirty="0" smtClean="0">
                  <a:latin typeface="Cavolini"/>
                  <a:cs typeface="Cavolini"/>
                </a:rPr>
                <a:t>en </a:t>
              </a:r>
              <a:r>
                <a:rPr lang="fr-CA" sz="1200" b="1" dirty="0">
                  <a:latin typeface="Cavolini"/>
                  <a:cs typeface="Cavolini"/>
                </a:rPr>
                <a:t>moi!</a:t>
              </a:r>
              <a:endParaRPr lang="fr-CA" sz="1200" dirty="0">
                <a:cs typeface="Calibri"/>
              </a:endParaRPr>
            </a:p>
          </p:txBody>
        </p:sp>
        <p:sp>
          <p:nvSpPr>
            <p:cNvPr id="26" name="TextBox 6">
              <a:extLst>
                <a:ext uri="{FF2B5EF4-FFF2-40B4-BE49-F238E27FC236}">
                  <a16:creationId xmlns:a16="http://schemas.microsoft.com/office/drawing/2014/main" id="{5CD29405-B2BF-4F97-9FF7-B21F8187A4AA}"/>
                </a:ext>
              </a:extLst>
            </p:cNvPr>
            <p:cNvSpPr txBox="1"/>
            <p:nvPr/>
          </p:nvSpPr>
          <p:spPr>
            <a:xfrm rot="21480000">
              <a:off x="11763825" y="1857078"/>
              <a:ext cx="146442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J’appartiens à une communauté d’apprenants.</a:t>
              </a:r>
            </a:p>
          </p:txBody>
        </p:sp>
        <p:sp>
          <p:nvSpPr>
            <p:cNvPr id="32" name="TextBox 3">
              <a:extLst>
                <a:ext uri="{FF2B5EF4-FFF2-40B4-BE49-F238E27FC236}">
                  <a16:creationId xmlns:a16="http://schemas.microsoft.com/office/drawing/2014/main" id="{EEF0FD6C-A38E-4C28-9F15-A3CF845AD395}"/>
                </a:ext>
              </a:extLst>
            </p:cNvPr>
            <p:cNvSpPr txBox="1"/>
            <p:nvPr/>
          </p:nvSpPr>
          <p:spPr>
            <a:xfrm>
              <a:off x="12394002" y="-123481"/>
              <a:ext cx="21098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Je suis autonome et je suis responsable de mes apprentissages.</a:t>
              </a:r>
            </a:p>
          </p:txBody>
        </p:sp>
        <p:sp>
          <p:nvSpPr>
            <p:cNvPr id="33" name="TextBox 2">
              <a:extLst>
                <a:ext uri="{FF2B5EF4-FFF2-40B4-BE49-F238E27FC236}">
                  <a16:creationId xmlns:a16="http://schemas.microsoft.com/office/drawing/2014/main" id="{DFC4DB25-85B1-4705-8C66-39B186D1DCFD}"/>
                </a:ext>
              </a:extLst>
            </p:cNvPr>
            <p:cNvSpPr txBox="1"/>
            <p:nvPr/>
          </p:nvSpPr>
          <p:spPr>
            <a:xfrm>
              <a:off x="14715153" y="-127573"/>
              <a:ext cx="144145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Je peux démontrer mes progrès et mes réalisations.</a:t>
              </a:r>
              <a:endParaRPr lang="fr-CA" dirty="0">
                <a:cs typeface="Calibri"/>
              </a:endParaRPr>
            </a:p>
          </p:txBody>
        </p:sp>
      </p:grpSp>
    </p:spTree>
    <p:extLst>
      <p:ext uri="{BB962C8B-B14F-4D97-AF65-F5344CB8AC3E}">
        <p14:creationId xmlns:p14="http://schemas.microsoft.com/office/powerpoint/2010/main" val="415396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519342" y="721448"/>
            <a:ext cx="7326767" cy="5601533"/>
          </a:xfrm>
          <a:prstGeom prst="rect">
            <a:avLst/>
          </a:prstGeom>
          <a:noFill/>
        </p:spPr>
        <p:txBody>
          <a:bodyPr wrap="square" lIns="91440" tIns="45720" rIns="91440" bIns="45720" anchor="t">
            <a:spAutoFit/>
          </a:bodyPr>
          <a:lstStyle/>
          <a:p>
            <a:r>
              <a:rPr lang="fr-CA" sz="2000" b="1" dirty="0" smtClean="0">
                <a:solidFill>
                  <a:schemeClr val="accent6"/>
                </a:solidFill>
              </a:rPr>
              <a:t>L’importance</a:t>
            </a:r>
            <a:r>
              <a:rPr lang="fr-CA" sz="2000" b="1" dirty="0" smtClean="0">
                <a:solidFill>
                  <a:schemeClr val="accent6"/>
                </a:solidFill>
                <a:ea typeface="+mn-lt"/>
                <a:cs typeface="+mn-lt"/>
              </a:rPr>
              <a:t> </a:t>
            </a:r>
            <a:r>
              <a:rPr lang="fr-CA" sz="2000" b="1" dirty="0">
                <a:solidFill>
                  <a:schemeClr val="accent6"/>
                </a:solidFill>
                <a:ea typeface="+mn-lt"/>
                <a:cs typeface="+mn-lt"/>
              </a:rPr>
              <a:t>d’établir une communauté d’apprenants, de communiquer sa pensée et de développer une mentalité de croissance</a:t>
            </a:r>
            <a:endParaRPr lang="fr-CA" sz="2000" dirty="0">
              <a:solidFill>
                <a:schemeClr val="accent6"/>
              </a:solidFill>
              <a:cs typeface="Calibri"/>
            </a:endParaRPr>
          </a:p>
          <a:p>
            <a:endParaRPr lang="fr-CA" sz="1600" dirty="0">
              <a:ea typeface="+mn-lt"/>
              <a:cs typeface="+mn-lt"/>
            </a:endParaRPr>
          </a:p>
          <a:p>
            <a:endParaRPr lang="fr-CA" sz="1600" dirty="0">
              <a:ea typeface="+mn-lt"/>
              <a:cs typeface="+mn-lt"/>
            </a:endParaRPr>
          </a:p>
          <a:p>
            <a:r>
              <a:rPr lang="fr-CA" sz="1600" dirty="0">
                <a:ea typeface="+mn-lt"/>
                <a:cs typeface="+mn-lt"/>
              </a:rPr>
              <a:t>Les élèves ayant développé une mentalité de croissance croient </a:t>
            </a:r>
            <a:r>
              <a:rPr lang="fr-CA" sz="1600" dirty="0" smtClean="0">
                <a:ea typeface="+mn-lt"/>
                <a:cs typeface="+mn-lt"/>
              </a:rPr>
              <a:t>qu’ils </a:t>
            </a:r>
            <a:r>
              <a:rPr lang="fr-CA" sz="1600" dirty="0">
                <a:ea typeface="+mn-lt"/>
                <a:cs typeface="+mn-lt"/>
              </a:rPr>
              <a:t>peuvent développer leurs capacités par </a:t>
            </a:r>
            <a:r>
              <a:rPr lang="fr-CA" sz="1600" dirty="0" smtClean="0">
                <a:ea typeface="+mn-lt"/>
                <a:cs typeface="+mn-lt"/>
              </a:rPr>
              <a:t>l’effort</a:t>
            </a:r>
            <a:r>
              <a:rPr lang="fr-CA" sz="1600" dirty="0">
                <a:ea typeface="+mn-lt"/>
                <a:cs typeface="+mn-lt"/>
              </a:rPr>
              <a:t>, la persévérance et le travail acharné. Les enseignants qui modélisent activement une mentalité de croissance créent un environnement dans lequel les élèves </a:t>
            </a:r>
            <a:r>
              <a:rPr lang="fr-CA" sz="1600" dirty="0" smtClean="0">
                <a:ea typeface="+mn-lt"/>
                <a:cs typeface="+mn-lt"/>
              </a:rPr>
              <a:t>s’engagent </a:t>
            </a:r>
            <a:r>
              <a:rPr lang="fr-CA" sz="1600" dirty="0">
                <a:ea typeface="+mn-lt"/>
                <a:cs typeface="+mn-lt"/>
              </a:rPr>
              <a:t>et persévèrent à trouver une variété de stratégies pour résoudre des problèmes. Les élèves qui sont engagés dans le processus de design sont ouverts à explorer une variété de solutions possibles et deviennent ainsi des preneurs de risques confiants. Lors de la planification de l’enseignement à distance, il est important de se rappeler que l’environnement d’apprentissage sera différent pour chacun et que la flexibilité facilitera </a:t>
            </a:r>
            <a:r>
              <a:rPr lang="fr-CA" sz="1600" dirty="0" smtClean="0">
                <a:ea typeface="+mn-lt"/>
                <a:cs typeface="+mn-lt"/>
              </a:rPr>
              <a:t>l’apprentissage</a:t>
            </a:r>
            <a:r>
              <a:rPr lang="fr-CA" sz="1600" dirty="0">
                <a:ea typeface="+mn-lt"/>
                <a:cs typeface="+mn-lt"/>
              </a:rPr>
              <a:t>.</a:t>
            </a:r>
          </a:p>
          <a:p>
            <a:endParaRPr lang="fr-CA" sz="1600" dirty="0">
              <a:ea typeface="+mn-lt"/>
              <a:cs typeface="+mn-lt"/>
            </a:endParaRPr>
          </a:p>
          <a:p>
            <a:endParaRPr lang="fr-CA" sz="1600" dirty="0">
              <a:ea typeface="+mn-lt"/>
              <a:cs typeface="+mn-lt"/>
            </a:endParaRPr>
          </a:p>
          <a:p>
            <a:pPr lvl="2"/>
            <a:r>
              <a:rPr lang="fr-CA" sz="1600" dirty="0">
                <a:ea typeface="+mn-lt"/>
                <a:cs typeface="+mn-lt"/>
              </a:rPr>
              <a:t>Pour en savoir davantage au sujet de la mentalité de croissance, consulter la capsule d’autoformation </a:t>
            </a:r>
            <a:r>
              <a:rPr lang="fr-CA" sz="1600" i="1" dirty="0">
                <a:ea typeface="+mn-lt"/>
                <a:cs typeface="+mn-lt"/>
              </a:rPr>
              <a:t>Une mentalité de croissance, s’ouvrir aux possibilités.</a:t>
            </a:r>
          </a:p>
          <a:p>
            <a:endParaRPr lang="fr-CA" sz="1600" dirty="0"/>
          </a:p>
          <a:p>
            <a:r>
              <a:rPr lang="fr-CA" sz="1000" dirty="0" smtClean="0">
                <a:hlinkClick r:id="rId11"/>
              </a:rPr>
              <a:t>Une </a:t>
            </a:r>
            <a:r>
              <a:rPr lang="fr-CA" sz="1000" dirty="0">
                <a:hlinkClick r:id="rId11"/>
              </a:rPr>
              <a:t>mentalité de croissance, </a:t>
            </a:r>
            <a:r>
              <a:rPr lang="fr-CA" sz="1000" dirty="0" smtClean="0">
                <a:hlinkClick r:id="rId11"/>
              </a:rPr>
              <a:t>s’ouvrir </a:t>
            </a:r>
            <a:r>
              <a:rPr lang="fr-CA" sz="1000" dirty="0">
                <a:hlinkClick r:id="rId11"/>
              </a:rPr>
              <a:t>aux possibilités - Capsules </a:t>
            </a:r>
            <a:r>
              <a:rPr lang="fr-CA" sz="1000" dirty="0" smtClean="0">
                <a:hlinkClick r:id="rId11"/>
              </a:rPr>
              <a:t>d’autoformation </a:t>
            </a:r>
            <a:r>
              <a:rPr lang="fr-CA" sz="1000" dirty="0">
                <a:hlinkClick r:id="rId11"/>
              </a:rPr>
              <a:t>(cforp.ca)</a:t>
            </a:r>
            <a:r>
              <a:rPr lang="fr-CA" sz="1000" dirty="0"/>
              <a:t> </a:t>
            </a:r>
            <a:endParaRPr lang="en-US" sz="1000" dirty="0"/>
          </a:p>
        </p:txBody>
      </p:sp>
      <p:sp>
        <p:nvSpPr>
          <p:cNvPr id="7" name="TextBox 6">
            <a:extLst>
              <a:ext uri="{FF2B5EF4-FFF2-40B4-BE49-F238E27FC236}">
                <a16:creationId xmlns:a16="http://schemas.microsoft.com/office/drawing/2014/main" id="{42C9E010-BC9B-4291-AFE3-2FD41E952255}"/>
              </a:ext>
            </a:extLst>
          </p:cNvPr>
          <p:cNvSpPr txBox="1"/>
          <p:nvPr>
            <p:custDataLst>
              <p:tags r:id="rId3"/>
            </p:custDataLst>
          </p:nvPr>
        </p:nvSpPr>
        <p:spPr>
          <a:xfrm>
            <a:off x="8104073" y="1288799"/>
            <a:ext cx="341145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err="1">
                <a:ea typeface="+mn-lt"/>
                <a:cs typeface="+mn-lt"/>
              </a:rPr>
              <a:t>Mentalité</a:t>
            </a:r>
            <a:r>
              <a:rPr lang="en-US" sz="2200" b="1" dirty="0">
                <a:ea typeface="+mn-lt"/>
                <a:cs typeface="+mn-lt"/>
              </a:rPr>
              <a:t> de </a:t>
            </a:r>
            <a:r>
              <a:rPr lang="en-US" sz="2200" b="1" dirty="0" err="1">
                <a:ea typeface="+mn-lt"/>
                <a:cs typeface="+mn-lt"/>
              </a:rPr>
              <a:t>croissance</a:t>
            </a:r>
            <a:endParaRPr lang="en-US" sz="2200" b="1" dirty="0">
              <a:cs typeface="Calibri"/>
            </a:endParaRPr>
          </a:p>
        </p:txBody>
      </p:sp>
      <p:sp>
        <p:nvSpPr>
          <p:cNvPr id="8" name="Rectangle 7">
            <a:extLst>
              <a:ext uri="{FF2B5EF4-FFF2-40B4-BE49-F238E27FC236}">
                <a16:creationId xmlns:a16="http://schemas.microsoft.com/office/drawing/2014/main" id="{A26635D4-77C9-4E64-9D83-1012C319D3E1}"/>
              </a:ext>
            </a:extLst>
          </p:cNvPr>
          <p:cNvSpPr/>
          <p:nvPr>
            <p:custDataLst>
              <p:tags r:id="rId4"/>
            </p:custDataLst>
          </p:nvPr>
        </p:nvSpPr>
        <p:spPr>
          <a:xfrm>
            <a:off x="8110682" y="1211865"/>
            <a:ext cx="3280288" cy="4198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42B1EF5-5F49-4045-928E-DE9623B404FA}"/>
              </a:ext>
            </a:extLst>
          </p:cNvPr>
          <p:cNvGrpSpPr/>
          <p:nvPr>
            <p:custDataLst>
              <p:tags r:id="rId5"/>
            </p:custDataLst>
          </p:nvPr>
        </p:nvGrpSpPr>
        <p:grpSpPr>
          <a:xfrm>
            <a:off x="7885798" y="1785935"/>
            <a:ext cx="3690627" cy="3532045"/>
            <a:chOff x="8009477" y="1662110"/>
            <a:chExt cx="3690627" cy="3532045"/>
          </a:xfrm>
        </p:grpSpPr>
        <p:pic>
          <p:nvPicPr>
            <p:cNvPr id="4" name="Picture 5" descr="A close up of a toy&#10;&#10;Description automatically generated">
              <a:extLst>
                <a:ext uri="{FF2B5EF4-FFF2-40B4-BE49-F238E27FC236}">
                  <a16:creationId xmlns:a16="http://schemas.microsoft.com/office/drawing/2014/main" id="{576347EB-7378-4F2D-8C59-8A6CFC586E4B}"/>
                </a:ext>
              </a:extLst>
            </p:cNvPr>
            <p:cNvPicPr>
              <a:picLocks noChangeAspect="1"/>
            </p:cNvPicPr>
            <p:nvPr/>
          </p:nvPicPr>
          <p:blipFill>
            <a:blip r:embed="rId12"/>
            <a:stretch>
              <a:fillRect/>
            </a:stretch>
          </p:blipFill>
          <p:spPr>
            <a:xfrm>
              <a:off x="8748712" y="1806719"/>
              <a:ext cx="2743200" cy="3387436"/>
            </a:xfrm>
            <a:prstGeom prst="rect">
              <a:avLst/>
            </a:prstGeom>
          </p:spPr>
        </p:pic>
        <p:sp>
          <p:nvSpPr>
            <p:cNvPr id="6" name="Oval 5">
              <a:extLst>
                <a:ext uri="{FF2B5EF4-FFF2-40B4-BE49-F238E27FC236}">
                  <a16:creationId xmlns:a16="http://schemas.microsoft.com/office/drawing/2014/main" id="{7FFA5FCD-6031-45FE-8F9E-73F9EB034FB8}"/>
                </a:ext>
              </a:extLst>
            </p:cNvPr>
            <p:cNvSpPr/>
            <p:nvPr/>
          </p:nvSpPr>
          <p:spPr>
            <a:xfrm>
              <a:off x="8091487" y="2852738"/>
              <a:ext cx="1746249" cy="912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5">
              <a:extLst>
                <a:ext uri="{FF2B5EF4-FFF2-40B4-BE49-F238E27FC236}">
                  <a16:creationId xmlns:a16="http://schemas.microsoft.com/office/drawing/2014/main" id="{0187A746-9B91-4F35-A65F-2AED56E5B17E}"/>
                </a:ext>
              </a:extLst>
            </p:cNvPr>
            <p:cNvSpPr txBox="1"/>
            <p:nvPr/>
          </p:nvSpPr>
          <p:spPr>
            <a:xfrm>
              <a:off x="8156185" y="3028045"/>
              <a:ext cx="161685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Le cerveau devient de plus en plus fort avec de </a:t>
              </a:r>
              <a:r>
                <a:rPr lang="fr-CA" sz="1200" b="1" dirty="0" smtClean="0">
                  <a:latin typeface="Cavolini"/>
                  <a:cs typeface="Cavolini"/>
                </a:rPr>
                <a:t>l’effort</a:t>
              </a:r>
              <a:r>
                <a:rPr lang="fr-CA" sz="1200" b="1" dirty="0">
                  <a:latin typeface="Cavolini"/>
                  <a:cs typeface="Cavolini"/>
                </a:rPr>
                <a:t>.</a:t>
              </a:r>
              <a:endParaRPr lang="fr-CA" sz="1200" dirty="0">
                <a:cs typeface="Calibri"/>
              </a:endParaRPr>
            </a:p>
          </p:txBody>
        </p:sp>
        <p:sp>
          <p:nvSpPr>
            <p:cNvPr id="13" name="Oval 12">
              <a:extLst>
                <a:ext uri="{FF2B5EF4-FFF2-40B4-BE49-F238E27FC236}">
                  <a16:creationId xmlns:a16="http://schemas.microsoft.com/office/drawing/2014/main" id="{6A0F5946-E715-457A-8067-9DB156B91E6B}"/>
                </a:ext>
              </a:extLst>
            </p:cNvPr>
            <p:cNvSpPr/>
            <p:nvPr/>
          </p:nvSpPr>
          <p:spPr>
            <a:xfrm>
              <a:off x="8178800" y="2289175"/>
              <a:ext cx="1361929" cy="63499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8DA6D8F-0B79-4776-89ED-2644DF3CC2AD}"/>
                </a:ext>
              </a:extLst>
            </p:cNvPr>
            <p:cNvSpPr/>
            <p:nvPr/>
          </p:nvSpPr>
          <p:spPr>
            <a:xfrm>
              <a:off x="10376156" y="1713898"/>
              <a:ext cx="1304451" cy="78958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5A9C22-B138-4EAC-B980-30D5DA3D38E1}"/>
                </a:ext>
              </a:extLst>
            </p:cNvPr>
            <p:cNvSpPr/>
            <p:nvPr/>
          </p:nvSpPr>
          <p:spPr>
            <a:xfrm>
              <a:off x="8804129" y="1662110"/>
              <a:ext cx="1565420" cy="69849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26B6669-FBF1-4613-954B-E841FA552209}"/>
                </a:ext>
              </a:extLst>
            </p:cNvPr>
            <p:cNvSpPr/>
            <p:nvPr/>
          </p:nvSpPr>
          <p:spPr>
            <a:xfrm>
              <a:off x="8009477" y="3852458"/>
              <a:ext cx="1619249" cy="7937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4">
              <a:extLst>
                <a:ext uri="{FF2B5EF4-FFF2-40B4-BE49-F238E27FC236}">
                  <a16:creationId xmlns:a16="http://schemas.microsoft.com/office/drawing/2014/main" id="{92604315-7AAC-4EC2-87A8-597A47664773}"/>
                </a:ext>
              </a:extLst>
            </p:cNvPr>
            <p:cNvSpPr txBox="1"/>
            <p:nvPr/>
          </p:nvSpPr>
          <p:spPr>
            <a:xfrm>
              <a:off x="8123695" y="3888347"/>
              <a:ext cx="1465262"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400" b="1" dirty="0">
                  <a:latin typeface="Cavolini"/>
                  <a:cs typeface="Cavolini"/>
                </a:rPr>
                <a:t>Croire en </a:t>
              </a:r>
              <a:br>
                <a:rPr lang="fr-CA" sz="1400" b="1" dirty="0">
                  <a:latin typeface="Cavolini"/>
                  <a:cs typeface="Cavolini"/>
                </a:rPr>
              </a:br>
              <a:r>
                <a:rPr lang="fr-CA" sz="1400" b="1" dirty="0">
                  <a:latin typeface="Cavolini"/>
                  <a:cs typeface="Cavolini"/>
                </a:rPr>
                <a:t>soi-même </a:t>
              </a:r>
              <a:r>
                <a:rPr lang="fr-CA" sz="1400" b="1" dirty="0" smtClean="0">
                  <a:latin typeface="Cavolini"/>
                  <a:cs typeface="Cavolini"/>
                </a:rPr>
                <a:t>c’est </a:t>
              </a:r>
              <a:r>
                <a:rPr lang="fr-CA" sz="1400" b="1" dirty="0">
                  <a:latin typeface="Cavolini"/>
                  <a:cs typeface="Cavolini"/>
                </a:rPr>
                <a:t>génial!</a:t>
              </a:r>
              <a:endParaRPr lang="fr-CA" sz="1400" dirty="0">
                <a:cs typeface="Calibri"/>
              </a:endParaRPr>
            </a:p>
          </p:txBody>
        </p:sp>
        <p:sp>
          <p:nvSpPr>
            <p:cNvPr id="24" name="TextBox 6">
              <a:extLst>
                <a:ext uri="{FF2B5EF4-FFF2-40B4-BE49-F238E27FC236}">
                  <a16:creationId xmlns:a16="http://schemas.microsoft.com/office/drawing/2014/main" id="{5CD29405-B2BF-4F97-9FF7-B21F8187A4AA}"/>
                </a:ext>
              </a:extLst>
            </p:cNvPr>
            <p:cNvSpPr txBox="1"/>
            <p:nvPr/>
          </p:nvSpPr>
          <p:spPr>
            <a:xfrm rot="21480000">
              <a:off x="10422147" y="1785526"/>
              <a:ext cx="127795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Mes erreurs </a:t>
              </a:r>
              <a:endParaRPr lang="fr-CA" dirty="0">
                <a:latin typeface="Calibri"/>
                <a:cs typeface="Calibri"/>
              </a:endParaRPr>
            </a:p>
            <a:p>
              <a:pPr algn="ctr"/>
              <a:r>
                <a:rPr lang="fr-CA" sz="1200" b="1" dirty="0" smtClean="0">
                  <a:latin typeface="Cavolini"/>
                  <a:cs typeface="Cavolini"/>
                </a:rPr>
                <a:t>m’aident </a:t>
              </a:r>
              <a:r>
                <a:rPr lang="fr-CA" sz="1200" b="1" dirty="0">
                  <a:latin typeface="Cavolini"/>
                  <a:cs typeface="Cavolini"/>
                </a:rPr>
                <a:t>à apprendre.</a:t>
              </a:r>
              <a:endParaRPr lang="fr-CA" dirty="0">
                <a:cs typeface="Calibri"/>
              </a:endParaRPr>
            </a:p>
          </p:txBody>
        </p:sp>
        <p:sp>
          <p:nvSpPr>
            <p:cNvPr id="25" name="TextBox 3">
              <a:extLst>
                <a:ext uri="{FF2B5EF4-FFF2-40B4-BE49-F238E27FC236}">
                  <a16:creationId xmlns:a16="http://schemas.microsoft.com/office/drawing/2014/main" id="{EEF0FD6C-A38E-4C28-9F15-A3CF845AD395}"/>
                </a:ext>
              </a:extLst>
            </p:cNvPr>
            <p:cNvSpPr txBox="1"/>
            <p:nvPr/>
          </p:nvSpPr>
          <p:spPr>
            <a:xfrm>
              <a:off x="8236952" y="2346592"/>
              <a:ext cx="123392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400" b="1" dirty="0" smtClean="0">
                  <a:latin typeface="Cavolini"/>
                  <a:cs typeface="Cavolini"/>
                </a:rPr>
                <a:t>J’aime </a:t>
              </a:r>
              <a:r>
                <a:rPr lang="fr-CA" sz="1400" b="1" dirty="0">
                  <a:latin typeface="Cavolini"/>
                  <a:cs typeface="Cavolini"/>
                </a:rPr>
                <a:t/>
              </a:r>
              <a:br>
                <a:rPr lang="fr-CA" sz="1400" b="1" dirty="0">
                  <a:latin typeface="Cavolini"/>
                  <a:cs typeface="Cavolini"/>
                </a:rPr>
              </a:br>
              <a:r>
                <a:rPr lang="fr-CA" sz="1400" b="1" dirty="0">
                  <a:latin typeface="Cavolini"/>
                  <a:cs typeface="Cavolini"/>
                </a:rPr>
                <a:t>les défis.</a:t>
              </a:r>
              <a:endParaRPr lang="fr-CA" sz="1400" dirty="0">
                <a:cs typeface="Calibri"/>
              </a:endParaRPr>
            </a:p>
          </p:txBody>
        </p:sp>
        <p:sp>
          <p:nvSpPr>
            <p:cNvPr id="26" name="TextBox 2">
              <a:extLst>
                <a:ext uri="{FF2B5EF4-FFF2-40B4-BE49-F238E27FC236}">
                  <a16:creationId xmlns:a16="http://schemas.microsoft.com/office/drawing/2014/main" id="{DFC4DB25-85B1-4705-8C66-39B186D1DCFD}"/>
                </a:ext>
              </a:extLst>
            </p:cNvPr>
            <p:cNvSpPr txBox="1"/>
            <p:nvPr/>
          </p:nvSpPr>
          <p:spPr>
            <a:xfrm>
              <a:off x="8886678" y="1706808"/>
              <a:ext cx="137387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Je persévère quand je suis frustré.</a:t>
              </a:r>
              <a:endParaRPr lang="fr-CA" dirty="0">
                <a:cs typeface="Calibri"/>
              </a:endParaRPr>
            </a:p>
          </p:txBody>
        </p:sp>
      </p:grpSp>
      <p:sp>
        <p:nvSpPr>
          <p:cNvPr id="9" name="TextBox 8">
            <a:extLst>
              <a:ext uri="{FF2B5EF4-FFF2-40B4-BE49-F238E27FC236}">
                <a16:creationId xmlns:a16="http://schemas.microsoft.com/office/drawing/2014/main" id="{52CB3CE9-FBAB-48A7-94C8-ADE6C483F6F8}"/>
              </a:ext>
            </a:extLst>
          </p:cNvPr>
          <p:cNvSpPr txBox="1"/>
          <p:nvPr>
            <p:custDataLst>
              <p:tags r:id="rId6"/>
            </p:custDataLst>
          </p:nvPr>
        </p:nvSpPr>
        <p:spPr>
          <a:xfrm>
            <a:off x="259773" y="6389161"/>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smtClean="0"/>
              <a:t>Images : </a:t>
            </a:r>
            <a:r>
              <a:rPr lang="en-US" sz="800" dirty="0"/>
              <a:t>Clipart.com</a:t>
            </a:r>
            <a:endParaRPr lang="en-US" sz="800" dirty="0">
              <a:cs typeface="Calibri"/>
            </a:endParaRPr>
          </a:p>
        </p:txBody>
      </p:sp>
      <p:pic>
        <p:nvPicPr>
          <p:cNvPr id="21" name="Image 20">
            <a:hlinkClick r:id="rId13" action="ppaction://hlinkfile"/>
          </p:cNvPr>
          <p:cNvPicPr>
            <a:picLocks noChangeAspect="1"/>
          </p:cNvPicPr>
          <p:nvPr>
            <p:custDataLst>
              <p:tags r:id="rId7"/>
            </p:custDataLst>
          </p:nvPr>
        </p:nvPicPr>
        <p:blipFill>
          <a:blip r:embed="rId14">
            <a:clrChange>
              <a:clrFrom>
                <a:srgbClr val="FFFFFF"/>
              </a:clrFrom>
              <a:clrTo>
                <a:srgbClr val="FFFFFF">
                  <a:alpha val="0"/>
                </a:srgbClr>
              </a:clrTo>
            </a:clrChange>
          </a:blip>
          <a:stretch>
            <a:fillRect/>
          </a:stretch>
        </p:blipFill>
        <p:spPr>
          <a:xfrm>
            <a:off x="479653" y="5051280"/>
            <a:ext cx="962231" cy="926795"/>
          </a:xfrm>
          <a:prstGeom prst="rect">
            <a:avLst/>
          </a:prstGeom>
        </p:spPr>
      </p:pic>
    </p:spTree>
    <p:extLst>
      <p:ext uri="{BB962C8B-B14F-4D97-AF65-F5344CB8AC3E}">
        <p14:creationId xmlns:p14="http://schemas.microsoft.com/office/powerpoint/2010/main" val="22507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nvPr>
        </p:nvGraphicFramePr>
        <p:xfrm>
          <a:off x="744071" y="474593"/>
          <a:ext cx="10577531" cy="6034319"/>
        </p:xfrm>
        <a:graphic>
          <a:graphicData uri="http://schemas.openxmlformats.org/drawingml/2006/table">
            <a:tbl>
              <a:tblPr firstRow="1" bandRow="1">
                <a:tableStyleId>{912C8C85-51F0-491E-9774-3900AFEF0FD7}</a:tableStyleId>
              </a:tblPr>
              <a:tblGrid>
                <a:gridCol w="9005525">
                  <a:extLst>
                    <a:ext uri="{9D8B030D-6E8A-4147-A177-3AD203B41FA5}">
                      <a16:colId xmlns:a16="http://schemas.microsoft.com/office/drawing/2014/main" val="3592675933"/>
                    </a:ext>
                  </a:extLst>
                </a:gridCol>
                <a:gridCol w="1572006">
                  <a:extLst>
                    <a:ext uri="{9D8B030D-6E8A-4147-A177-3AD203B41FA5}">
                      <a16:colId xmlns:a16="http://schemas.microsoft.com/office/drawing/2014/main" val="1262561858"/>
                    </a:ext>
                  </a:extLst>
                </a:gridCol>
              </a:tblGrid>
              <a:tr h="440107">
                <a:tc>
                  <a:txBody>
                    <a:bodyPr/>
                    <a:lstStyle/>
                    <a:p>
                      <a:pPr marL="0" marR="0" indent="0" algn="ctr" rtl="0" eaLnBrk="1" fontAlgn="auto" latinLnBrk="0" hangingPunct="1">
                        <a:spcBef>
                          <a:spcPts val="0"/>
                        </a:spcBef>
                        <a:spcAft>
                          <a:spcPts val="0"/>
                        </a:spcAft>
                      </a:pPr>
                      <a:r>
                        <a:rPr lang="fr-CA" sz="1800" kern="1200" spc="0" baseline="0" noProof="0" dirty="0">
                          <a:ln>
                            <a:noFill/>
                          </a:ln>
                          <a:solidFill>
                            <a:schemeClr val="bg1"/>
                          </a:solidFill>
                          <a:effectLst/>
                        </a:rPr>
                        <a:t>Résultats d’apprentissage en mathématiques</a:t>
                      </a:r>
                      <a:endParaRPr lang="fr-CA" noProof="0" dirty="0">
                        <a:solidFill>
                          <a:schemeClr val="bg1"/>
                        </a:solidFill>
                        <a:effectLst/>
                      </a:endParaRPr>
                    </a:p>
                  </a:txBody>
                  <a:tcPr marL="0" marR="0" marT="0" marB="0" anchor="ctr"/>
                </a:tc>
                <a:tc>
                  <a:txBody>
                    <a:bodyPr/>
                    <a:lstStyle/>
                    <a:p>
                      <a:pPr marL="0" algn="ctr" rtl="0" eaLnBrk="1" latinLnBrk="0" hangingPunct="1">
                        <a:spcBef>
                          <a:spcPts val="0"/>
                        </a:spcBef>
                        <a:spcAft>
                          <a:spcPts val="0"/>
                        </a:spcAft>
                      </a:pPr>
                      <a:r>
                        <a:rPr lang="fr-CA" sz="1800" kern="1200" noProof="0">
                          <a:effectLst/>
                        </a:rPr>
                        <a:t>Processus</a:t>
                      </a:r>
                      <a:endParaRPr lang="fr-CA" noProof="0">
                        <a:effectLst/>
                      </a:endParaRPr>
                    </a:p>
                  </a:txBody>
                  <a:tcPr marL="0" marR="0" marT="0" marB="0" anchor="ctr"/>
                </a:tc>
                <a:extLst>
                  <a:ext uri="{0D108BD9-81ED-4DB2-BD59-A6C34878D82A}">
                    <a16:rowId xmlns:a16="http://schemas.microsoft.com/office/drawing/2014/main" val="3100602442"/>
                  </a:ext>
                </a:extLst>
              </a:tr>
              <a:tr h="1100265">
                <a:tc>
                  <a:txBody>
                    <a:bodyPr/>
                    <a:lstStyle/>
                    <a:p>
                      <a:pPr marL="0" indent="180975"/>
                      <a:r>
                        <a:rPr lang="fr-CA" sz="1400" kern="1200" dirty="0">
                          <a:solidFill>
                            <a:schemeClr val="tx1"/>
                          </a:solidFill>
                          <a:effectLst/>
                          <a:latin typeface="+mn-lt"/>
                          <a:ea typeface="+mn-ea"/>
                          <a:cs typeface="+mn-cs"/>
                        </a:rPr>
                        <a:t>3.F.3. Démontrer une compréhension de la mesure de la longueur (cm et m) en :</a:t>
                      </a:r>
                    </a:p>
                    <a:p>
                      <a:pPr marL="896938" indent="-180975">
                        <a:buFont typeface="Arial" panose="020B0604020202020204" pitchFamily="34" charset="0"/>
                        <a:buChar char="•"/>
                      </a:pPr>
                      <a:r>
                        <a:rPr lang="fr-CA" sz="1400" kern="1200" dirty="0">
                          <a:solidFill>
                            <a:schemeClr val="tx1"/>
                          </a:solidFill>
                          <a:effectLst/>
                          <a:latin typeface="+mn-lt"/>
                          <a:ea typeface="+mn-ea"/>
                          <a:cs typeface="+mn-cs"/>
                        </a:rPr>
                        <a:t>choisissant des référents pour le centimètre et le mètre et en justifiant le choix;</a:t>
                      </a:r>
                    </a:p>
                    <a:p>
                      <a:pPr marL="896938" indent="-180975">
                        <a:buFont typeface="Arial" panose="020B0604020202020204" pitchFamily="34" charset="0"/>
                        <a:buChar char="•"/>
                      </a:pPr>
                      <a:r>
                        <a:rPr lang="fr-CA" sz="1400" kern="1200" dirty="0">
                          <a:solidFill>
                            <a:schemeClr val="tx1"/>
                          </a:solidFill>
                          <a:effectLst/>
                          <a:latin typeface="+mn-lt"/>
                          <a:ea typeface="+mn-ea"/>
                          <a:cs typeface="+mn-cs"/>
                        </a:rPr>
                        <a:t>modélisant et en décrivant la relation entre le centimètre et le mètre;</a:t>
                      </a:r>
                    </a:p>
                    <a:p>
                      <a:pPr marL="896938" indent="-180975">
                        <a:buFont typeface="Arial" panose="020B0604020202020204" pitchFamily="34" charset="0"/>
                        <a:buChar char="•"/>
                      </a:pPr>
                      <a:r>
                        <a:rPr lang="fr-CA" sz="1400" kern="1200" dirty="0">
                          <a:solidFill>
                            <a:schemeClr val="tx1"/>
                          </a:solidFill>
                          <a:effectLst/>
                          <a:latin typeface="+mn-lt"/>
                          <a:ea typeface="+mn-ea"/>
                          <a:cs typeface="+mn-cs"/>
                        </a:rPr>
                        <a:t>estimant des longueurs à l’aide de référents;</a:t>
                      </a:r>
                    </a:p>
                    <a:p>
                      <a:pPr marL="896938" indent="-180975">
                        <a:buFont typeface="Arial" panose="020B0604020202020204" pitchFamily="34" charset="0"/>
                        <a:buChar char="•"/>
                      </a:pPr>
                      <a:r>
                        <a:rPr lang="fr-CA" sz="1400" kern="1200" dirty="0">
                          <a:solidFill>
                            <a:schemeClr val="tx1"/>
                          </a:solidFill>
                          <a:effectLst/>
                          <a:latin typeface="+mn-lt"/>
                          <a:ea typeface="+mn-ea"/>
                          <a:cs typeface="+mn-cs"/>
                        </a:rPr>
                        <a:t>mesurant et en notant des longueurs, des largeurs et des hauteurs.</a:t>
                      </a:r>
                      <a:endParaRPr lang="fr-CA" sz="1400" kern="1200" noProof="0" dirty="0">
                        <a:solidFill>
                          <a:schemeClr val="tx1"/>
                        </a:solidFill>
                        <a:effectLst/>
                        <a:latin typeface="+mn-lt"/>
                        <a:ea typeface="+mn-ea"/>
                        <a:cs typeface="+mn-cs"/>
                      </a:endParaRPr>
                    </a:p>
                  </a:txBody>
                  <a:tcPr marL="0" marR="0" marT="0" marB="0" anchor="ctr">
                    <a:noFill/>
                  </a:tcPr>
                </a:tc>
                <a:tc>
                  <a:txBody>
                    <a:bodyPr/>
                    <a:lstStyle/>
                    <a:p>
                      <a:pPr marL="0" marR="0" indent="0" algn="l" rtl="0" eaLnBrk="1" fontAlgn="auto" latinLnBrk="0" hangingPunct="1">
                        <a:spcBef>
                          <a:spcPts val="0"/>
                        </a:spcBef>
                        <a:spcAft>
                          <a:spcPts val="0"/>
                        </a:spcAft>
                      </a:pPr>
                      <a:r>
                        <a:rPr lang="fr-CA" sz="1400" kern="1200" noProof="0" dirty="0">
                          <a:effectLst/>
                        </a:rPr>
                        <a:t>[C, CE, L, R, RP, V] </a:t>
                      </a:r>
                      <a:endParaRPr lang="fr-CA" sz="1400" noProof="0" dirty="0">
                        <a:effectLst/>
                      </a:endParaRPr>
                    </a:p>
                  </a:txBody>
                  <a:tcPr marL="0" marR="0" marT="0" marB="0" anchor="ctr">
                    <a:noFill/>
                  </a:tcPr>
                </a:tc>
                <a:extLst>
                  <a:ext uri="{0D108BD9-81ED-4DB2-BD59-A6C34878D82A}">
                    <a16:rowId xmlns:a16="http://schemas.microsoft.com/office/drawing/2014/main" val="4024407965"/>
                  </a:ext>
                </a:extLst>
              </a:tr>
              <a:tr h="440107">
                <a:tc>
                  <a:txBody>
                    <a:bodyPr/>
                    <a:lstStyle/>
                    <a:p>
                      <a:pPr marL="0" lvl="0" indent="180975" algn="l" rtl="0" eaLnBrk="1" latinLnBrk="0" hangingPunct="1">
                        <a:spcBef>
                          <a:spcPts val="0"/>
                        </a:spcBef>
                        <a:spcAft>
                          <a:spcPts val="0"/>
                        </a:spcAft>
                      </a:pPr>
                      <a:r>
                        <a:rPr lang="fr-CA" sz="1400" kern="1200" noProof="0" dirty="0">
                          <a:effectLst/>
                        </a:rPr>
                        <a:t>3.F.5. Démontrer une compréhension du périmètre de figures régulières et irrégulières en :</a:t>
                      </a:r>
                    </a:p>
                    <a:p>
                      <a:pPr marL="896938" lvl="0" indent="-180975" algn="l" rtl="0" eaLnBrk="1" latinLnBrk="0" hangingPunct="1">
                        <a:spcBef>
                          <a:spcPts val="0"/>
                        </a:spcBef>
                        <a:spcAft>
                          <a:spcPts val="0"/>
                        </a:spcAft>
                        <a:buFont typeface="Arial" panose="020B0604020202020204" pitchFamily="34" charset="0"/>
                        <a:buChar char="•"/>
                      </a:pPr>
                      <a:r>
                        <a:rPr lang="fr-CA" sz="1400" kern="1200" noProof="0" dirty="0">
                          <a:effectLst/>
                        </a:rPr>
                        <a:t>estimant le périmètre à l’aide de référents pour le centimètre ou le mètre;</a:t>
                      </a:r>
                    </a:p>
                    <a:p>
                      <a:pPr marL="896938" lvl="0" indent="-180975" algn="l" rtl="0" eaLnBrk="1" latinLnBrk="0" hangingPunct="1">
                        <a:spcBef>
                          <a:spcPts val="0"/>
                        </a:spcBef>
                        <a:spcAft>
                          <a:spcPts val="0"/>
                        </a:spcAft>
                        <a:buFont typeface="Arial" panose="020B0604020202020204" pitchFamily="34" charset="0"/>
                        <a:buChar char="•"/>
                      </a:pPr>
                      <a:r>
                        <a:rPr lang="fr-CA" sz="1400" kern="1200" noProof="0" dirty="0">
                          <a:effectLst/>
                        </a:rPr>
                        <a:t>mesurant et en notant le périmètre (cm et m);</a:t>
                      </a:r>
                    </a:p>
                    <a:p>
                      <a:pPr marL="896938" lvl="0" indent="-180975" algn="l" rtl="0" eaLnBrk="1" latinLnBrk="0" hangingPunct="1">
                        <a:spcBef>
                          <a:spcPts val="0"/>
                        </a:spcBef>
                        <a:spcAft>
                          <a:spcPts val="0"/>
                        </a:spcAft>
                        <a:buFont typeface="Arial" panose="020B0604020202020204" pitchFamily="34" charset="0"/>
                        <a:buChar char="•"/>
                      </a:pPr>
                      <a:r>
                        <a:rPr lang="fr-CA" sz="1400" kern="1200" noProof="0" dirty="0">
                          <a:effectLst/>
                        </a:rPr>
                        <a:t>construisant des figures de même périmètre (cm et m) pour montrer que des figures différentes peuvent avoir le même périmètre.</a:t>
                      </a:r>
                      <a:endParaRPr lang="fr-CA" sz="1400" noProof="0" dirty="0">
                        <a:effectLst/>
                      </a:endParaRPr>
                    </a:p>
                  </a:txBody>
                  <a:tcPr marL="0" marR="0" marT="0" marB="0" anchor="ctr">
                    <a:solidFill>
                      <a:schemeClr val="accent6">
                        <a:lumMod val="20000"/>
                        <a:lumOff val="80000"/>
                      </a:schemeClr>
                    </a:solidFill>
                  </a:tcPr>
                </a:tc>
                <a:tc>
                  <a:txBody>
                    <a:bodyPr/>
                    <a:lstStyle/>
                    <a:p>
                      <a:pPr marL="0" marR="0" indent="0" algn="l" rtl="0" eaLnBrk="1" fontAlgn="auto" latinLnBrk="0" hangingPunct="1">
                        <a:spcBef>
                          <a:spcPts val="0"/>
                        </a:spcBef>
                        <a:spcAft>
                          <a:spcPts val="0"/>
                        </a:spcAft>
                      </a:pPr>
                      <a:r>
                        <a:rPr lang="fr-CA" sz="1400" b="0" i="0" u="none" strike="noStrike" kern="1200" baseline="0" dirty="0">
                          <a:solidFill>
                            <a:schemeClr val="tx1"/>
                          </a:solidFill>
                          <a:latin typeface="+mn-lt"/>
                          <a:ea typeface="+mn-ea"/>
                          <a:cs typeface="+mn-cs"/>
                        </a:rPr>
                        <a:t>[C, CE, R, RP, V]</a:t>
                      </a:r>
                      <a:endParaRPr lang="fr-CA" sz="1400" noProof="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3290359147"/>
                  </a:ext>
                </a:extLst>
              </a:tr>
              <a:tr h="335004">
                <a:tc>
                  <a:txBody>
                    <a:bodyPr/>
                    <a:lstStyle/>
                    <a:p>
                      <a:pPr marL="534988" indent="-354013">
                        <a:tabLst>
                          <a:tab pos="715963" algn="l"/>
                        </a:tabLst>
                      </a:pPr>
                      <a:r>
                        <a:rPr lang="fr-CA" sz="1400" b="0" i="0" u="none" strike="noStrike" kern="1200" baseline="0" dirty="0">
                          <a:solidFill>
                            <a:schemeClr val="tx1"/>
                          </a:solidFill>
                          <a:latin typeface="+mn-lt"/>
                          <a:ea typeface="+mn-ea"/>
                          <a:cs typeface="+mn-cs"/>
                        </a:rPr>
                        <a:t>3.F.6. Décrire des objets à trois dimensions en se basant sur la forme de leurs faces ainsi que sur leur nombre d’arêtes et de sommets.</a:t>
                      </a:r>
                      <a:endParaRPr lang="fr-CA" sz="1400" noProof="0" dirty="0">
                        <a:solidFill>
                          <a:srgbClr val="FF0000"/>
                        </a:solidFill>
                        <a:effectLst/>
                      </a:endParaRPr>
                    </a:p>
                  </a:txBody>
                  <a:tcPr marL="0" marR="0" marT="0" marB="0" anchor="ctr">
                    <a:noFill/>
                  </a:tcPr>
                </a:tc>
                <a:tc>
                  <a:txBody>
                    <a:bodyPr/>
                    <a:lstStyle/>
                    <a:p>
                      <a:pPr marL="0" marR="0" indent="0" algn="l" rtl="0" eaLnBrk="1" fontAlgn="auto" latinLnBrk="0" hangingPunct="1">
                        <a:spcBef>
                          <a:spcPts val="0"/>
                        </a:spcBef>
                        <a:spcAft>
                          <a:spcPts val="0"/>
                        </a:spcAft>
                      </a:pPr>
                      <a:r>
                        <a:rPr lang="pt-BR" sz="1400" b="0" i="0" u="none" strike="noStrike" kern="1200" baseline="0" dirty="0">
                          <a:solidFill>
                            <a:schemeClr val="tx1"/>
                          </a:solidFill>
                          <a:latin typeface="+mn-lt"/>
                          <a:ea typeface="+mn-ea"/>
                          <a:cs typeface="+mn-cs"/>
                        </a:rPr>
                        <a:t>[C, L, R, RP, V]</a:t>
                      </a:r>
                      <a:endParaRPr lang="fr-CA" sz="1400" noProof="0" dirty="0">
                        <a:effectLst/>
                      </a:endParaRPr>
                    </a:p>
                  </a:txBody>
                  <a:tcPr marL="0" marR="0" marT="0" marB="0" anchor="ctr">
                    <a:noFill/>
                  </a:tcPr>
                </a:tc>
                <a:extLst>
                  <a:ext uri="{0D108BD9-81ED-4DB2-BD59-A6C34878D82A}">
                    <a16:rowId xmlns:a16="http://schemas.microsoft.com/office/drawing/2014/main" val="1342203124"/>
                  </a:ext>
                </a:extLst>
              </a:tr>
              <a:tr h="814197">
                <a:tc>
                  <a:txBody>
                    <a:bodyPr/>
                    <a:lstStyle/>
                    <a:p>
                      <a:pPr marL="0" indent="180975"/>
                      <a:r>
                        <a:rPr lang="fr-CA" sz="1400" kern="1200" noProof="0" dirty="0">
                          <a:effectLst/>
                        </a:rPr>
                        <a:t> </a:t>
                      </a:r>
                      <a:r>
                        <a:rPr lang="fr-CA" sz="1400" kern="1200" dirty="0">
                          <a:solidFill>
                            <a:schemeClr val="tx1"/>
                          </a:solidFill>
                          <a:effectLst/>
                          <a:latin typeface="+mn-lt"/>
                          <a:ea typeface="+mn-ea"/>
                          <a:cs typeface="+mn-cs"/>
                        </a:rPr>
                        <a:t>3.F.7. Trier des polygones réguliers et des polygones irréguliers en se basant sur le nombre de côtés, y compris des :</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triangles;</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quadrilatères;</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pentagones;</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 hexagones;</a:t>
                      </a:r>
                    </a:p>
                    <a:p>
                      <a:pPr marL="717550" indent="179388">
                        <a:buFont typeface="Arial" panose="020B0604020202020204" pitchFamily="34" charset="0"/>
                        <a:buChar char="•"/>
                        <a:tabLst>
                          <a:tab pos="896938" algn="l"/>
                        </a:tabLst>
                      </a:pPr>
                      <a:r>
                        <a:rPr lang="fr-CA" sz="1400" kern="1200" dirty="0">
                          <a:solidFill>
                            <a:schemeClr val="tx1"/>
                          </a:solidFill>
                          <a:effectLst/>
                          <a:latin typeface="+mn-lt"/>
                          <a:ea typeface="+mn-ea"/>
                          <a:cs typeface="+mn-cs"/>
                        </a:rPr>
                        <a:t>octogones.</a:t>
                      </a:r>
                      <a:endParaRPr lang="fr-CA" sz="1400" noProof="0" dirty="0">
                        <a:solidFill>
                          <a:srgbClr val="FF0000"/>
                        </a:solidFill>
                        <a:effectLst/>
                      </a:endParaRPr>
                    </a:p>
                  </a:txBody>
                  <a:tcPr marL="0" marR="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none" strike="noStrike" kern="1200" baseline="0" dirty="0">
                          <a:solidFill>
                            <a:schemeClr val="tx1"/>
                          </a:solidFill>
                          <a:latin typeface="+mn-lt"/>
                          <a:ea typeface="+mn-ea"/>
                          <a:cs typeface="+mn-cs"/>
                        </a:rPr>
                        <a:t>[C, L, R, V]</a:t>
                      </a:r>
                      <a:endParaRPr lang="fr-CA" sz="1100" noProof="0" dirty="0">
                        <a:effectLst/>
                      </a:endParaRPr>
                    </a:p>
                    <a:p>
                      <a:pPr marL="0" marR="0" indent="0" algn="l" rtl="0" eaLnBrk="1" fontAlgn="auto" latinLnBrk="0" hangingPunct="1">
                        <a:spcBef>
                          <a:spcPts val="0"/>
                        </a:spcBef>
                        <a:spcAft>
                          <a:spcPts val="0"/>
                        </a:spcAft>
                      </a:pPr>
                      <a:endParaRPr lang="fr-CA" sz="1400" noProof="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1908866511"/>
                  </a:ext>
                </a:extLst>
              </a:tr>
              <a:tr h="349770">
                <a:tc>
                  <a:txBody>
                    <a:bodyPr/>
                    <a:lstStyle/>
                    <a:p>
                      <a:pPr marL="0" indent="180975"/>
                      <a:r>
                        <a:rPr lang="fr-CA" sz="1400" kern="1200" noProof="0" dirty="0">
                          <a:effectLst/>
                        </a:rPr>
                        <a:t> </a:t>
                      </a:r>
                      <a:r>
                        <a:rPr lang="fr-CA" sz="1400" b="0" i="0" u="none" strike="noStrike" kern="1200" baseline="0" dirty="0">
                          <a:solidFill>
                            <a:schemeClr val="tx1"/>
                          </a:solidFill>
                          <a:latin typeface="+mn-lt"/>
                          <a:ea typeface="+mn-ea"/>
                          <a:cs typeface="+mn-cs"/>
                        </a:rPr>
                        <a:t>3.S.1. Recueillir des données primaires et les organiser en utilisant des :</a:t>
                      </a:r>
                    </a:p>
                    <a:p>
                      <a:pPr marL="896938" indent="-180975">
                        <a:buFont typeface="Arial" panose="020B0604020202020204" pitchFamily="34" charset="0"/>
                        <a:buChar char="•"/>
                      </a:pPr>
                      <a:r>
                        <a:rPr lang="fr-CA" sz="1400" b="0" i="0" u="none" strike="noStrike" kern="1200" baseline="0" dirty="0">
                          <a:solidFill>
                            <a:schemeClr val="tx1"/>
                          </a:solidFill>
                          <a:latin typeface="+mn-lt"/>
                          <a:ea typeface="+mn-ea"/>
                          <a:cs typeface="+mn-cs"/>
                        </a:rPr>
                        <a:t>marques de fréquence;</a:t>
                      </a:r>
                    </a:p>
                    <a:p>
                      <a:pPr marL="896938" indent="-180975">
                        <a:buFont typeface="Arial" panose="020B0604020202020204" pitchFamily="34" charset="0"/>
                        <a:buChar char="•"/>
                      </a:pPr>
                      <a:r>
                        <a:rPr lang="fr-CA" sz="1400" b="0" i="0" u="none" strike="noStrike" kern="1200" baseline="0" dirty="0">
                          <a:solidFill>
                            <a:schemeClr val="tx1"/>
                          </a:solidFill>
                          <a:latin typeface="+mn-lt"/>
                          <a:ea typeface="+mn-ea"/>
                          <a:cs typeface="+mn-cs"/>
                        </a:rPr>
                        <a:t>tracés linéaires;</a:t>
                      </a:r>
                    </a:p>
                    <a:p>
                      <a:pPr marL="896938" indent="-180975">
                        <a:buFont typeface="Arial" panose="020B0604020202020204" pitchFamily="34" charset="0"/>
                        <a:buChar char="•"/>
                      </a:pPr>
                      <a:r>
                        <a:rPr lang="fr-CA" sz="1400" b="0" i="0" u="none" strike="noStrike" kern="1200" baseline="0" dirty="0">
                          <a:solidFill>
                            <a:schemeClr val="tx1"/>
                          </a:solidFill>
                          <a:latin typeface="+mn-lt"/>
                          <a:ea typeface="+mn-ea"/>
                          <a:cs typeface="+mn-cs"/>
                        </a:rPr>
                        <a:t>tableaux;</a:t>
                      </a:r>
                    </a:p>
                    <a:p>
                      <a:pPr marL="896938" indent="-180975">
                        <a:buFont typeface="Arial" panose="020B0604020202020204" pitchFamily="34" charset="0"/>
                        <a:buChar char="•"/>
                      </a:pPr>
                      <a:r>
                        <a:rPr lang="fr-CA" sz="1400" b="0" i="0" u="none" strike="noStrike" kern="1200" baseline="0" dirty="0">
                          <a:solidFill>
                            <a:schemeClr val="tx1"/>
                          </a:solidFill>
                          <a:latin typeface="+mn-lt"/>
                          <a:ea typeface="+mn-ea"/>
                          <a:cs typeface="+mn-cs"/>
                        </a:rPr>
                        <a:t>listes;</a:t>
                      </a:r>
                    </a:p>
                    <a:p>
                      <a:pPr marL="0" indent="715963"/>
                      <a:r>
                        <a:rPr lang="fr-CA" sz="1400" b="0" i="0" u="none" strike="noStrike" kern="1200" baseline="0" dirty="0">
                          <a:solidFill>
                            <a:schemeClr val="tx1"/>
                          </a:solidFill>
                          <a:latin typeface="+mn-lt"/>
                          <a:ea typeface="+mn-ea"/>
                          <a:cs typeface="+mn-cs"/>
                        </a:rPr>
                        <a:t>pour répondre à des questions.</a:t>
                      </a:r>
                      <a:endParaRPr lang="fr-CA" sz="1400" noProof="0" dirty="0">
                        <a:effectLst/>
                      </a:endParaRPr>
                    </a:p>
                  </a:txBody>
                  <a:tcPr marL="0" marR="0" marT="0" marB="0" anchor="ctr">
                    <a:solidFill>
                      <a:schemeClr val="bg1"/>
                    </a:solidFill>
                  </a:tcPr>
                </a:tc>
                <a:tc>
                  <a:txBody>
                    <a:bodyPr/>
                    <a:lstStyle/>
                    <a:p>
                      <a:pPr marL="0" marR="0" indent="0" algn="l" rtl="0" eaLnBrk="1" fontAlgn="auto" latinLnBrk="0" hangingPunct="1">
                        <a:spcBef>
                          <a:spcPts val="0"/>
                        </a:spcBef>
                        <a:spcAft>
                          <a:spcPts val="0"/>
                        </a:spcAft>
                      </a:pPr>
                      <a:r>
                        <a:rPr lang="fr-CA" sz="1400" b="0" i="0" u="none" strike="noStrike" kern="1200" baseline="0" dirty="0">
                          <a:solidFill>
                            <a:schemeClr val="tx1"/>
                          </a:solidFill>
                          <a:latin typeface="+mn-lt"/>
                          <a:ea typeface="+mn-ea"/>
                          <a:cs typeface="+mn-cs"/>
                        </a:rPr>
                        <a:t>[C, L, V]</a:t>
                      </a:r>
                      <a:endParaRPr lang="fr-CA" sz="1400" noProof="0" dirty="0">
                        <a:effectLst/>
                      </a:endParaRPr>
                    </a:p>
                  </a:txBody>
                  <a:tcPr marL="0" marR="0" marT="0" marB="0" anchor="ctr">
                    <a:noFill/>
                  </a:tcPr>
                </a:tc>
                <a:extLst>
                  <a:ext uri="{0D108BD9-81ED-4DB2-BD59-A6C34878D82A}">
                    <a16:rowId xmlns:a16="http://schemas.microsoft.com/office/drawing/2014/main" val="1198047799"/>
                  </a:ext>
                </a:extLst>
              </a:tr>
              <a:tr h="440107">
                <a:tc>
                  <a:txBody>
                    <a:bodyPr/>
                    <a:lstStyle/>
                    <a:p>
                      <a:pPr marL="0" indent="180975"/>
                      <a:r>
                        <a:rPr lang="fr-CA" sz="1400" kern="1200" noProof="0" dirty="0">
                          <a:effectLst/>
                        </a:rPr>
                        <a:t>  </a:t>
                      </a:r>
                      <a:r>
                        <a:rPr lang="fr-CA" sz="1400" b="0" i="0" u="none" strike="noStrike" kern="1200" baseline="0" dirty="0">
                          <a:solidFill>
                            <a:schemeClr val="tx1"/>
                          </a:solidFill>
                          <a:latin typeface="+mn-lt"/>
                          <a:ea typeface="+mn-ea"/>
                          <a:cs typeface="+mn-cs"/>
                        </a:rPr>
                        <a:t>3.S.2. Construire, étiqueter et interpréter des diagrammes à bandes pour résoudre des problèmes.</a:t>
                      </a:r>
                      <a:endParaRPr lang="fr-CA" sz="1400" noProof="0" dirty="0">
                        <a:effectLst/>
                      </a:endParaRPr>
                    </a:p>
                  </a:txBody>
                  <a:tcPr marL="0" marR="0" marT="0" marB="0" anchor="ctr">
                    <a:solidFill>
                      <a:schemeClr val="accent6">
                        <a:lumMod val="20000"/>
                        <a:lumOff val="80000"/>
                      </a:schemeClr>
                    </a:solidFill>
                  </a:tcPr>
                </a:tc>
                <a:tc>
                  <a:txBody>
                    <a:bodyPr/>
                    <a:lstStyle/>
                    <a:p>
                      <a:pPr algn="l"/>
                      <a:r>
                        <a:rPr lang="fr-CA" sz="1400" b="0" i="0" u="none" strike="noStrike" kern="1200" baseline="0" dirty="0">
                          <a:solidFill>
                            <a:schemeClr val="tx1"/>
                          </a:solidFill>
                          <a:latin typeface="+mn-lt"/>
                          <a:ea typeface="+mn-ea"/>
                          <a:cs typeface="+mn-cs"/>
                        </a:rPr>
                        <a:t>[R, RP, V]</a:t>
                      </a:r>
                      <a:endParaRPr lang="fr-CA" sz="1400" noProof="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1483606255"/>
                  </a:ext>
                </a:extLst>
              </a:tr>
            </a:tbl>
          </a:graphicData>
        </a:graphic>
      </p:graphicFrame>
    </p:spTree>
    <p:extLst>
      <p:ext uri="{BB962C8B-B14F-4D97-AF65-F5344CB8AC3E}">
        <p14:creationId xmlns:p14="http://schemas.microsoft.com/office/powerpoint/2010/main" val="83828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F88BCB7-8996-4273-9EC5-F24E90712364}"/>
              </a:ext>
            </a:extLst>
          </p:cNvPr>
          <p:cNvSpPr txBox="1"/>
          <p:nvPr>
            <p:custDataLst>
              <p:tags r:id="rId2"/>
            </p:custDataLst>
          </p:nvPr>
        </p:nvSpPr>
        <p:spPr>
          <a:xfrm>
            <a:off x="430991" y="1501043"/>
            <a:ext cx="1147380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444444"/>
                </a:solidFill>
                <a:effectLst/>
                <a:uLnTx/>
                <a:uFillTx/>
                <a:latin typeface="Calibri"/>
                <a:ea typeface="+mn-ea"/>
                <a:cs typeface="Segoe UI"/>
              </a:rPr>
              <a:t>​</a:t>
            </a:r>
            <a:r>
              <a:rPr kumimoji="0" lang="fr-CA" sz="1800" b="0" i="0" u="none" strike="noStrike" kern="1200" cap="none" spc="0" normalizeH="0" baseline="0" noProof="0" dirty="0">
                <a:ln>
                  <a:noFill/>
                </a:ln>
                <a:solidFill>
                  <a:prstClr val="black"/>
                </a:solidFill>
                <a:effectLst/>
                <a:uLnTx/>
                <a:uFillTx/>
                <a:latin typeface="Calibri"/>
                <a:ea typeface="+mn-ea"/>
                <a:cs typeface="Segoe UI"/>
              </a:rPr>
              <a:t>​Profiter de chaque occasion d’échange avec les élèves pour faire des observations en se posant des questions telles </a:t>
            </a:r>
            <a:r>
              <a:rPr kumimoji="0" lang="fr-CA" sz="1800" b="0" i="0" u="none" strike="noStrike" kern="1200" cap="none" spc="0" normalizeH="0" baseline="0" noProof="0" dirty="0" smtClean="0">
                <a:ln>
                  <a:noFill/>
                </a:ln>
                <a:solidFill>
                  <a:prstClr val="black"/>
                </a:solidFill>
                <a:effectLst/>
                <a:uLnTx/>
                <a:uFillTx/>
                <a:latin typeface="Calibri"/>
                <a:ea typeface="+mn-ea"/>
                <a:cs typeface="Segoe UI"/>
              </a:rPr>
              <a:t>que :</a:t>
            </a:r>
            <a:endParaRPr kumimoji="0" lang="fr-CA" sz="1800" b="0" i="0" u="none" strike="noStrike" kern="1200" cap="none" spc="0" normalizeH="0" baseline="0" noProof="0" dirty="0">
              <a:ln>
                <a:noFill/>
              </a:ln>
              <a:solidFill>
                <a:prstClr val="black"/>
              </a:solidFill>
              <a:effectLst/>
              <a:uLnTx/>
              <a:uFillTx/>
              <a:latin typeface="Calibri"/>
              <a:ea typeface="+mn-ea"/>
              <a:cs typeface="Segoe U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L’élève </a:t>
            </a:r>
            <a:r>
              <a:rPr kumimoji="0" lang="fr-CA" sz="1800" b="0" i="0" u="none" strike="noStrike" kern="1200" cap="none" spc="0" normalizeH="0" baseline="0" noProof="0" dirty="0" smtClean="0">
                <a:ln>
                  <a:noFill/>
                </a:ln>
                <a:solidFill>
                  <a:prstClr val="black"/>
                </a:solidFill>
                <a:effectLst/>
                <a:uLnTx/>
                <a:uFillTx/>
                <a:latin typeface="Calibri"/>
                <a:ea typeface="+mn-ea"/>
                <a:cs typeface="Segoe UI"/>
              </a:rPr>
              <a:t>peut-il : </a:t>
            </a:r>
            <a:endParaRPr kumimoji="0" lang="fr-CA" sz="1800" b="0" i="0" u="none" strike="noStrike" kern="1200" cap="none" spc="0" normalizeH="0" baseline="0" noProof="0" dirty="0">
              <a:ln>
                <a:noFill/>
              </a:ln>
              <a:solidFill>
                <a:prstClr val="black"/>
              </a:solidFill>
              <a:effectLst/>
              <a:uLnTx/>
              <a:uFillTx/>
              <a:latin typeface="Calibri"/>
              <a:ea typeface="+mn-ea"/>
              <a:cs typeface="Segoe UI"/>
            </a:endParaRPr>
          </a:p>
          <a:p>
            <a:pPr marL="1257300" lvl="2" indent="-342900">
              <a:buFont typeface="Wingdings" panose="05000000000000000000" pitchFamily="2" charset="2"/>
              <a:buChar char="§"/>
              <a:defRPr/>
            </a:pPr>
            <a:r>
              <a:rPr kumimoji="0" lang="fr-CA" b="0" i="0" u="none" strike="noStrike" kern="1200" cap="none" spc="0" normalizeH="0" baseline="0" noProof="0" dirty="0">
                <a:ln>
                  <a:noFill/>
                </a:ln>
                <a:solidFill>
                  <a:prstClr val="black"/>
                </a:solidFill>
                <a:effectLst/>
                <a:uLnTx/>
                <a:uFillTx/>
                <a:latin typeface="Calibri"/>
                <a:ea typeface="+mn-ea"/>
                <a:cs typeface="+mn-cs"/>
              </a:rPr>
              <a:t>mesurer et noter des longueurs, des largeurs et des hauteurs en mètre et en centimètre;</a:t>
            </a:r>
          </a:p>
          <a:p>
            <a:pPr marL="1276350" lvl="2" indent="-361950">
              <a:buFont typeface="Wingdings" panose="05000000000000000000" pitchFamily="2" charset="2"/>
              <a:buChar char="§"/>
              <a:defRPr/>
            </a:pPr>
            <a:r>
              <a:rPr kumimoji="0" lang="fr-CA" b="0" i="0" u="none" strike="noStrike" kern="1200" cap="none" spc="0" normalizeH="0" baseline="0" noProof="0" dirty="0">
                <a:ln>
                  <a:noFill/>
                </a:ln>
                <a:solidFill>
                  <a:prstClr val="black"/>
                </a:solidFill>
                <a:effectLst/>
                <a:uLnTx/>
                <a:uFillTx/>
                <a:latin typeface="Calibri"/>
                <a:ea typeface="+mn-ea"/>
                <a:cs typeface="Segoe UI"/>
              </a:rPr>
              <a:t>mesurer et noter un périmètre (cm et m);</a:t>
            </a:r>
          </a:p>
          <a:p>
            <a:pPr marL="1276350" lvl="2" indent="-361950">
              <a:buFont typeface="Wingdings" panose="05000000000000000000" pitchFamily="2" charset="2"/>
              <a:buChar char="§"/>
              <a:defRPr/>
            </a:pPr>
            <a:r>
              <a:rPr kumimoji="0" lang="fr-CA" b="0" i="0" u="none" strike="noStrike" kern="1200" cap="none" spc="0" normalizeH="0" baseline="0" noProof="0" dirty="0">
                <a:ln>
                  <a:noFill/>
                </a:ln>
                <a:solidFill>
                  <a:prstClr val="black"/>
                </a:solidFill>
                <a:effectLst/>
                <a:uLnTx/>
                <a:uFillTx/>
                <a:latin typeface="Calibri"/>
                <a:ea typeface="+mn-ea"/>
                <a:cs typeface="Segoe UI"/>
              </a:rPr>
              <a:t>construire des figures selon un périmètre donné;</a:t>
            </a:r>
          </a:p>
          <a:p>
            <a:pPr marL="1276350" lvl="2" indent="-361950">
              <a:buFont typeface="Wingdings" panose="05000000000000000000" pitchFamily="2" charset="2"/>
              <a:buChar char="§"/>
              <a:defRPr/>
            </a:pPr>
            <a:r>
              <a:rPr kumimoji="0" lang="fr-CA" b="0" i="0" u="none" strike="noStrike" kern="1200" cap="none" spc="0" normalizeH="0" baseline="0" noProof="0" dirty="0">
                <a:ln>
                  <a:noFill/>
                </a:ln>
                <a:solidFill>
                  <a:prstClr val="black"/>
                </a:solidFill>
                <a:effectLst/>
                <a:uLnTx/>
                <a:uFillTx/>
                <a:latin typeface="Calibri"/>
                <a:ea typeface="+mn-ea"/>
                <a:cs typeface="Segoe UI"/>
              </a:rPr>
              <a:t>comparer des figures de même périmètre (cm et m) pour montrer que des figures différentes peuvent avoir le même périmètre;</a:t>
            </a:r>
          </a:p>
          <a:p>
            <a:pPr marL="1257300" lvl="2" indent="-342900">
              <a:buFont typeface="Wingdings" panose="05000000000000000000" pitchFamily="2" charset="2"/>
              <a:buChar char="§"/>
              <a:defRPr/>
            </a:pPr>
            <a:r>
              <a:rPr kumimoji="0" lang="fr-CA" b="0" i="0" u="none" strike="noStrike" kern="1200" cap="none" spc="0" normalizeH="0" baseline="0" noProof="0" dirty="0">
                <a:ln>
                  <a:noFill/>
                </a:ln>
                <a:solidFill>
                  <a:prstClr val="black"/>
                </a:solidFill>
                <a:effectLst/>
                <a:uLnTx/>
                <a:uFillTx/>
                <a:latin typeface="Calibri"/>
                <a:ea typeface="+mn-ea"/>
                <a:cs typeface="+mn-cs"/>
              </a:rPr>
              <a:t>décrire son abri en se basant sur la forme de leurs faces ainsi que sur leur nombre d’arêtes et de sommets;</a:t>
            </a:r>
          </a:p>
          <a:p>
            <a:pPr marL="1257300" lvl="2" indent="-342900">
              <a:buFont typeface="Wingdings" panose="05000000000000000000" pitchFamily="2" charset="2"/>
              <a:buChar char="§"/>
              <a:defRPr/>
            </a:pPr>
            <a:r>
              <a:rPr kumimoji="0" lang="fr-CA" b="0" i="0" u="none" strike="noStrike" kern="1200" cap="none" spc="0" normalizeH="0" baseline="0" noProof="0" dirty="0">
                <a:ln>
                  <a:noFill/>
                </a:ln>
                <a:solidFill>
                  <a:prstClr val="black"/>
                </a:solidFill>
                <a:effectLst/>
                <a:uLnTx/>
                <a:uFillTx/>
                <a:latin typeface="Calibri"/>
                <a:ea typeface="+mn-ea"/>
                <a:cs typeface="Segoe UI"/>
              </a:rPr>
              <a:t>expliquer ce qu’est un polygone et trier un ensemble </a:t>
            </a:r>
            <a:r>
              <a:rPr kumimoji="0" lang="fr-CA" b="0" i="0" u="none" strike="noStrike" kern="1200" cap="none" spc="0" normalizeH="0" baseline="0" noProof="0" dirty="0">
                <a:ln>
                  <a:noFill/>
                </a:ln>
                <a:solidFill>
                  <a:prstClr val="black"/>
                </a:solidFill>
                <a:effectLst/>
                <a:uLnTx/>
                <a:uFillTx/>
                <a:latin typeface="Calibri"/>
                <a:ea typeface="+mn-ea"/>
                <a:cs typeface="+mn-cs"/>
              </a:rPr>
              <a:t>de polygones en se basant sur leur nombre de côtés;</a:t>
            </a:r>
          </a:p>
          <a:p>
            <a:pPr marL="1257300" lvl="2" indent="-342900">
              <a:buFont typeface="Wingdings" panose="05000000000000000000" pitchFamily="2" charset="2"/>
              <a:buChar char="§"/>
              <a:defRPr/>
            </a:pPr>
            <a:r>
              <a:rPr kumimoji="0" lang="fr-CA" b="0" i="0" u="none" strike="noStrike" kern="1200" cap="none" spc="0" normalizeH="0" baseline="0" noProof="0" dirty="0">
                <a:ln>
                  <a:noFill/>
                </a:ln>
                <a:solidFill>
                  <a:prstClr val="black"/>
                </a:solidFill>
                <a:effectLst/>
                <a:uLnTx/>
                <a:uFillTx/>
                <a:latin typeface="Calibri"/>
                <a:ea typeface="+mn-ea"/>
                <a:cs typeface="Segoe UI"/>
              </a:rPr>
              <a:t>r</a:t>
            </a:r>
            <a:r>
              <a:rPr kumimoji="0" lang="fr-CA" b="0" i="0" u="none" strike="noStrike" kern="1200" cap="none" spc="0" normalizeH="0" baseline="0" noProof="0" dirty="0">
                <a:ln>
                  <a:noFill/>
                </a:ln>
                <a:solidFill>
                  <a:prstClr val="black"/>
                </a:solidFill>
                <a:effectLst/>
                <a:uLnTx/>
                <a:uFillTx/>
                <a:latin typeface="Calibri"/>
                <a:ea typeface="+mn-ea"/>
                <a:cs typeface="+mn-cs"/>
              </a:rPr>
              <a:t>ecueillir des données primaires, les organiser en utilisant un tableau pour répondre à une question;</a:t>
            </a:r>
          </a:p>
          <a:p>
            <a:pPr marL="1257300" lvl="2" indent="-342900">
              <a:buFont typeface="Wingdings" panose="05000000000000000000" pitchFamily="2" charset="2"/>
              <a:buChar char="§"/>
              <a:defRPr/>
            </a:pPr>
            <a:r>
              <a:rPr kumimoji="0" lang="fr-CA" b="0" i="0" u="none" strike="noStrike" kern="1200" cap="none" spc="0" normalizeH="0" baseline="0" noProof="0" dirty="0">
                <a:ln>
                  <a:noFill/>
                </a:ln>
                <a:solidFill>
                  <a:prstClr val="black"/>
                </a:solidFill>
                <a:effectLst/>
                <a:uLnTx/>
                <a:uFillTx/>
                <a:latin typeface="Calibri"/>
                <a:ea typeface="+mn-ea"/>
                <a:cs typeface="+mn-cs"/>
              </a:rPr>
              <a:t>construire et étiqueter un diagramme à bandes pour représenter des données recueillies en groupe classe et l’interpréter pour répondre à une question?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a:ea typeface="+mn-ea"/>
              <a:cs typeface="Segoe U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err="1">
                <a:ln>
                  <a:noFill/>
                </a:ln>
                <a:solidFill>
                  <a:prstClr val="black"/>
                </a:solidFill>
                <a:effectLst/>
                <a:uLnTx/>
                <a:uFillTx/>
                <a:latin typeface="Calibri"/>
                <a:ea typeface="+mn-ea"/>
                <a:cs typeface="Segoe UI"/>
              </a:rPr>
              <a:t>A-t-il</a:t>
            </a:r>
            <a:r>
              <a:rPr kumimoji="0" lang="fr-CA" sz="1800" b="0" i="0" u="none" strike="noStrike" kern="1200" cap="none" spc="0" normalizeH="0" baseline="0" noProof="0" dirty="0">
                <a:ln>
                  <a:noFill/>
                </a:ln>
                <a:solidFill>
                  <a:prstClr val="black"/>
                </a:solidFill>
                <a:effectLst/>
                <a:uLnTx/>
                <a:uFillTx/>
                <a:latin typeface="Calibri"/>
                <a:ea typeface="+mn-ea"/>
                <a:cs typeface="Segoe UI"/>
              </a:rPr>
              <a:t> démontré et expliqué son raisonnement de façon claire?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Quelles sont les prochaines étapes?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a:ea typeface="+mn-ea"/>
                <a:cs typeface="Segoe UI"/>
              </a:rPr>
              <a:t>A-t-il besoin </a:t>
            </a:r>
            <a:r>
              <a:rPr kumimoji="0" lang="fr-CA" sz="1800" b="0" i="0" u="none" strike="noStrike" kern="1200" cap="none" spc="0" normalizeH="0" baseline="0" noProof="0" dirty="0" smtClean="0">
                <a:ln>
                  <a:noFill/>
                </a:ln>
                <a:solidFill>
                  <a:prstClr val="black"/>
                </a:solidFill>
                <a:effectLst/>
                <a:uLnTx/>
                <a:uFillTx/>
                <a:latin typeface="Calibri"/>
                <a:ea typeface="+mn-ea"/>
                <a:cs typeface="Segoe UI"/>
              </a:rPr>
              <a:t>d’aide</a:t>
            </a:r>
            <a:r>
              <a:rPr kumimoji="0" lang="fr-CA" sz="1800" b="0" i="0" u="none" strike="noStrike" kern="1200" cap="none" spc="0" normalizeH="0" baseline="0" noProof="0" dirty="0">
                <a:ln>
                  <a:noFill/>
                </a:ln>
                <a:solidFill>
                  <a:prstClr val="black"/>
                </a:solidFill>
                <a:effectLst/>
                <a:uLnTx/>
                <a:uFillTx/>
                <a:latin typeface="Calibri"/>
                <a:ea typeface="+mn-ea"/>
                <a:cs typeface="Segoe UI"/>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a:ea typeface="+mn-ea"/>
              <a:cs typeface="Segoe UI"/>
            </a:endParaRPr>
          </a:p>
        </p:txBody>
      </p:sp>
      <p:sp>
        <p:nvSpPr>
          <p:cNvPr id="4" name="ZoneTexte 3"/>
          <p:cNvSpPr txBox="1"/>
          <p:nvPr>
            <p:custDataLst>
              <p:tags r:id="rId3"/>
            </p:custDataLst>
          </p:nvPr>
        </p:nvSpPr>
        <p:spPr>
          <a:xfrm>
            <a:off x="514535" y="629491"/>
            <a:ext cx="107732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70AD47"/>
                </a:solidFill>
                <a:effectLst/>
                <a:uLnTx/>
                <a:uFillTx/>
                <a:latin typeface="Calibri"/>
                <a:ea typeface="+mn-ea"/>
                <a:cs typeface="+mn-cs"/>
              </a:rPr>
              <a:t>Suggestions d’observations en mathématiques tout au long du scénario - évaluation </a:t>
            </a:r>
            <a:r>
              <a:rPr kumimoji="0" lang="fr-CA" sz="20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5" name="Image 4">
            <a:extLst>
              <a:ext uri="{FF2B5EF4-FFF2-40B4-BE49-F238E27FC236}">
                <a16:creationId xmlns:a16="http://schemas.microsoft.com/office/drawing/2014/main" id="{DB18CC62-0C7F-433F-85E9-E8DECF6EED47}"/>
              </a:ext>
            </a:extLst>
          </p:cNvPr>
          <p:cNvPicPr>
            <a:picLocks noChangeAspect="1"/>
          </p:cNvPicPr>
          <p:nvPr>
            <p:custDataLst>
              <p:tags r:id="rId4"/>
            </p:custDataLst>
          </p:nvPr>
        </p:nvPicPr>
        <p:blipFill>
          <a:blip r:embed="rId8"/>
          <a:stretch>
            <a:fillRect/>
          </a:stretch>
        </p:blipFill>
        <p:spPr>
          <a:xfrm>
            <a:off x="10584433" y="477884"/>
            <a:ext cx="703316" cy="703324"/>
          </a:xfrm>
          <a:prstGeom prst="rect">
            <a:avLst/>
          </a:prstGeom>
        </p:spPr>
      </p:pic>
    </p:spTree>
    <p:extLst>
      <p:ext uri="{BB962C8B-B14F-4D97-AF65-F5344CB8AC3E}">
        <p14:creationId xmlns:p14="http://schemas.microsoft.com/office/powerpoint/2010/main" val="253706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extLst>
              <p:ext uri="{D42A27DB-BD31-4B8C-83A1-F6EECF244321}">
                <p14:modId xmlns:p14="http://schemas.microsoft.com/office/powerpoint/2010/main" val="3421637674"/>
              </p:ext>
            </p:extLst>
          </p:nvPr>
        </p:nvGraphicFramePr>
        <p:xfrm>
          <a:off x="849804" y="423849"/>
          <a:ext cx="10568060" cy="6021773"/>
        </p:xfrm>
        <a:graphic>
          <a:graphicData uri="http://schemas.openxmlformats.org/drawingml/2006/table">
            <a:tbl>
              <a:tblPr firstRow="1" bandRow="1">
                <a:tableStyleId>{E8B1032C-EA38-4F05-BA0D-38AFFFC7BED3}</a:tableStyleId>
              </a:tblPr>
              <a:tblGrid>
                <a:gridCol w="2642015">
                  <a:extLst>
                    <a:ext uri="{9D8B030D-6E8A-4147-A177-3AD203B41FA5}">
                      <a16:colId xmlns:a16="http://schemas.microsoft.com/office/drawing/2014/main" val="3592675933"/>
                    </a:ext>
                  </a:extLst>
                </a:gridCol>
                <a:gridCol w="2642015">
                  <a:extLst>
                    <a:ext uri="{9D8B030D-6E8A-4147-A177-3AD203B41FA5}">
                      <a16:colId xmlns:a16="http://schemas.microsoft.com/office/drawing/2014/main" val="2514151448"/>
                    </a:ext>
                  </a:extLst>
                </a:gridCol>
                <a:gridCol w="2642015">
                  <a:extLst>
                    <a:ext uri="{9D8B030D-6E8A-4147-A177-3AD203B41FA5}">
                      <a16:colId xmlns:a16="http://schemas.microsoft.com/office/drawing/2014/main" val="589803114"/>
                    </a:ext>
                  </a:extLst>
                </a:gridCol>
                <a:gridCol w="2642015">
                  <a:extLst>
                    <a:ext uri="{9D8B030D-6E8A-4147-A177-3AD203B41FA5}">
                      <a16:colId xmlns:a16="http://schemas.microsoft.com/office/drawing/2014/main" val="2201777151"/>
                    </a:ext>
                  </a:extLst>
                </a:gridCol>
              </a:tblGrid>
              <a:tr h="675488">
                <a:tc gridSpan="4">
                  <a:txBody>
                    <a:bodyPr/>
                    <a:lstStyle/>
                    <a:p>
                      <a:pPr algn="ctr"/>
                      <a:r>
                        <a:rPr lang="fr-CA" sz="1800" kern="1200" spc="0" baseline="0" noProof="0" dirty="0" smtClean="0">
                          <a:ln>
                            <a:noFill/>
                          </a:ln>
                          <a:solidFill>
                            <a:schemeClr val="bg1"/>
                          </a:solidFill>
                          <a:effectLst/>
                        </a:rPr>
                        <a:t>Grandes idées - Résultats d’apprentissage en </a:t>
                      </a:r>
                      <a:r>
                        <a:rPr lang="fr-CA" sz="1800" kern="1200" spc="0" baseline="0" noProof="0" dirty="0">
                          <a:ln>
                            <a:noFill/>
                          </a:ln>
                          <a:solidFill>
                            <a:schemeClr val="bg1"/>
                          </a:solidFill>
                          <a:effectLst/>
                        </a:rPr>
                        <a:t>sciences de la nature</a:t>
                      </a:r>
                    </a:p>
                    <a:p>
                      <a:pPr algn="ctr"/>
                      <a:endParaRPr lang="fr-CA" sz="800" kern="1200" spc="0" baseline="0" noProof="0" dirty="0">
                        <a:ln>
                          <a:noFill/>
                        </a:ln>
                        <a:solidFill>
                          <a:schemeClr val="bg1"/>
                        </a:solidFill>
                        <a:effectLst/>
                      </a:endParaRPr>
                    </a:p>
                    <a:p>
                      <a:pPr algn="ctr"/>
                      <a:r>
                        <a:rPr lang="fr-CA" sz="1800" b="0" u="none" strike="noStrike" kern="1200" baseline="0" dirty="0">
                          <a:solidFill>
                            <a:schemeClr val="bg1"/>
                          </a:solidFill>
                        </a:rPr>
                        <a:t>Regroupement : </a:t>
                      </a:r>
                      <a:r>
                        <a:rPr lang="fr-CA" sz="1800" b="0" u="none" strike="noStrike" kern="1200" baseline="0" dirty="0" smtClean="0">
                          <a:solidFill>
                            <a:schemeClr val="bg1"/>
                          </a:solidFill>
                        </a:rPr>
                        <a:t>Les matériaux et les structures</a:t>
                      </a:r>
                      <a:endParaRPr lang="fr-CA" sz="1800" b="0" i="0" u="none" strike="noStrike" kern="1200" baseline="0" dirty="0">
                        <a:solidFill>
                          <a:schemeClr val="bg1"/>
                        </a:solidFill>
                        <a:latin typeface="+mn-lt"/>
                        <a:ea typeface="+mn-ea"/>
                        <a:cs typeface="+mn-cs"/>
                      </a:endParaRPr>
                    </a:p>
                  </a:txBody>
                  <a:tcPr marL="0" marR="0" marT="0" marB="0" anchor="ctr">
                    <a:solidFill>
                      <a:schemeClr val="accent6"/>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100602442"/>
                  </a:ext>
                </a:extLst>
              </a:tr>
              <a:tr h="529698">
                <a:tc gridSpan="4">
                  <a:txBody>
                    <a:bodyPr/>
                    <a:lstStyle/>
                    <a:p>
                      <a:pPr marL="85725" indent="0"/>
                      <a:r>
                        <a:rPr lang="fr-CA" sz="1400" kern="1200" noProof="0" dirty="0">
                          <a:effectLst/>
                        </a:rPr>
                        <a:t> </a:t>
                      </a:r>
                      <a:r>
                        <a:rPr lang="fr-CA" sz="1400" kern="1200" dirty="0">
                          <a:effectLst/>
                        </a:rPr>
                        <a:t>Les matériaux ont différentes propriétés qui les rendent utiles pour des usages particuliers. Plusieurs objets et structures peuvent être fabriqués à partir de matériaux qui sont joints ensemble. 3-2-01 02 03 04 08 09 12 13</a:t>
                      </a:r>
                      <a:endParaRPr lang="fr-CA" noProof="0" dirty="0">
                        <a:effectLst/>
                      </a:endParaRPr>
                    </a:p>
                  </a:txBody>
                  <a:tcPr marL="0" marR="0" marT="0" marB="0" anchor="ct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024407965"/>
                  </a:ext>
                </a:extLst>
              </a:tr>
              <a:tr h="521389">
                <a:tc gridSpan="4">
                  <a:txBody>
                    <a:bodyPr/>
                    <a:lstStyle/>
                    <a:p>
                      <a:pPr marL="85725" indent="0"/>
                      <a:r>
                        <a:rPr lang="fr-CA" sz="1400" kern="1200" dirty="0">
                          <a:effectLst/>
                        </a:rPr>
                        <a:t>Les caractéristiques des matériaux ainsi que les formes qui font partie des structures contribuent à la solidité et à la stabilité de structures naturelles et de structures fabriquées par des humains de diverses cultures et communautés autour du monde. 3-2-01 05 06 07 08 09 12 13</a:t>
                      </a:r>
                      <a:endParaRPr lang="fr-CA" sz="1400" kern="1200" noProof="0" dirty="0">
                        <a:solidFill>
                          <a:schemeClr val="tx1"/>
                        </a:solidFill>
                        <a:effectLst/>
                        <a:latin typeface="+mn-lt"/>
                        <a:ea typeface="+mn-ea"/>
                        <a:cs typeface="+mn-cs"/>
                      </a:endParaRPr>
                    </a:p>
                  </a:txBody>
                  <a:tcPr marL="0" marR="0" marT="0" marB="0" anchor="ct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290359147"/>
                  </a:ext>
                </a:extLst>
              </a:tr>
              <a:tr h="504009">
                <a:tc gridSpan="4">
                  <a:txBody>
                    <a:bodyPr/>
                    <a:lstStyle/>
                    <a:p>
                      <a:pPr marL="85725" indent="0"/>
                      <a:r>
                        <a:rPr lang="fr-CA" sz="1400" kern="1200" dirty="0">
                          <a:effectLst/>
                        </a:rPr>
                        <a:t>Diverses forces peuvent avoir un effet sur la solidité et la stabilité des structures. 3-2-01 10 11</a:t>
                      </a:r>
                      <a:endParaRPr lang="fr-CA" sz="1400" kern="1200" noProof="0" dirty="0">
                        <a:solidFill>
                          <a:schemeClr val="tx1"/>
                        </a:solidFill>
                        <a:effectLst/>
                        <a:latin typeface="+mn-lt"/>
                        <a:ea typeface="+mn-ea"/>
                        <a:cs typeface="+mn-cs"/>
                      </a:endParaRPr>
                    </a:p>
                  </a:txBody>
                  <a:tcPr marL="0" marR="0" marT="0" marB="0" anchor="ct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342203124"/>
                  </a:ext>
                </a:extLst>
              </a:tr>
              <a:tr h="352341">
                <a:tc gridSpan="4">
                  <a:txBody>
                    <a:bodyPr/>
                    <a:lstStyle/>
                    <a:p>
                      <a:pPr marL="0" indent="0" algn="ctr">
                        <a:buFont typeface="Arial" panose="020B0604020202020204" pitchFamily="34" charset="0"/>
                        <a:buNone/>
                      </a:pPr>
                      <a:r>
                        <a:rPr lang="fr-CA" sz="1400" b="1" kern="1200" dirty="0">
                          <a:effectLst/>
                        </a:rPr>
                        <a:t>Processus de design</a:t>
                      </a:r>
                      <a:endParaRPr lang="fr-CA" sz="1400" b="1" kern="1200" dirty="0">
                        <a:solidFill>
                          <a:schemeClr val="tx1"/>
                        </a:solidFill>
                        <a:effectLst/>
                        <a:latin typeface="+mn-lt"/>
                        <a:ea typeface="+mn-ea"/>
                        <a:cs typeface="+mn-cs"/>
                      </a:endParaRPr>
                    </a:p>
                  </a:txBody>
                  <a:tcPr marL="0" marR="0" marT="0" marB="0" anchor="ctr">
                    <a:lnB w="12700" cap="flat" cmpd="sng" algn="ctr">
                      <a:noFill/>
                      <a:prstDash val="solid"/>
                      <a:round/>
                      <a:headEnd type="none" w="med" len="med"/>
                      <a:tailEnd type="none" w="med" len="med"/>
                    </a:lnB>
                    <a:solidFill>
                      <a:schemeClr val="accent6">
                        <a:lumMod val="20000"/>
                        <a:lumOff val="80000"/>
                      </a:schemeClr>
                    </a:solidFill>
                  </a:tcPr>
                </a:tc>
                <a:tc hMerge="1">
                  <a:txBody>
                    <a:bodyPr/>
                    <a:lstStyle/>
                    <a:p>
                      <a:pPr marL="285750" indent="-285750">
                        <a:buFont typeface="Arial" panose="020B0604020202020204" pitchFamily="34" charset="0"/>
                        <a:buChar char="•"/>
                      </a:pPr>
                      <a:endParaRPr lang="fr-CA" sz="1400" kern="1200" noProof="0" dirty="0">
                        <a:solidFill>
                          <a:schemeClr val="tx1"/>
                        </a:solidFill>
                        <a:effectLst/>
                        <a:latin typeface="+mn-lt"/>
                        <a:ea typeface="+mn-ea"/>
                        <a:cs typeface="+mn-cs"/>
                      </a:endParaRPr>
                    </a:p>
                  </a:txBody>
                  <a:tcPr marL="0" marR="0" marT="0" marB="0" anchor="ctr">
                    <a:solidFill>
                      <a:schemeClr val="accent6">
                        <a:lumMod val="20000"/>
                        <a:lumOff val="80000"/>
                      </a:schemeClr>
                    </a:solidFill>
                  </a:tcPr>
                </a:tc>
                <a:tc hMerge="1">
                  <a:txBody>
                    <a:bodyPr/>
                    <a:lstStyle/>
                    <a:p>
                      <a:endParaRPr lang="fr-CA" sz="1400" kern="1200" noProof="0" dirty="0">
                        <a:solidFill>
                          <a:schemeClr val="tx1"/>
                        </a:solidFill>
                        <a:effectLst/>
                        <a:latin typeface="+mn-lt"/>
                        <a:ea typeface="+mn-ea"/>
                        <a:cs typeface="+mn-cs"/>
                      </a:endParaRPr>
                    </a:p>
                  </a:txBody>
                  <a:tcPr marL="0" marR="0" marT="0" marB="0">
                    <a:solidFill>
                      <a:schemeClr val="accent6">
                        <a:lumMod val="20000"/>
                        <a:lumOff val="80000"/>
                      </a:schemeClr>
                    </a:solidFill>
                  </a:tcPr>
                </a:tc>
                <a:tc hMerge="1">
                  <a:txBody>
                    <a:bodyPr/>
                    <a:lstStyle/>
                    <a:p>
                      <a:endParaRPr lang="fr-CA" sz="1400" kern="1200" noProof="0" dirty="0">
                        <a:solidFill>
                          <a:schemeClr val="tx1"/>
                        </a:solidFill>
                        <a:effectLst/>
                        <a:latin typeface="+mn-lt"/>
                        <a:ea typeface="+mn-ea"/>
                        <a:cs typeface="+mn-cs"/>
                      </a:endParaRPr>
                    </a:p>
                  </a:txBody>
                  <a:tcPr marL="0" marR="0" marT="0" marB="0">
                    <a:solidFill>
                      <a:schemeClr val="accent6">
                        <a:lumMod val="20000"/>
                        <a:lumOff val="80000"/>
                      </a:schemeClr>
                    </a:solidFill>
                  </a:tcPr>
                </a:tc>
                <a:extLst>
                  <a:ext uri="{0D108BD9-81ED-4DB2-BD59-A6C34878D82A}">
                    <a16:rowId xmlns:a16="http://schemas.microsoft.com/office/drawing/2014/main" val="2793474208"/>
                  </a:ext>
                </a:extLst>
              </a:tr>
              <a:tr h="3438848">
                <a:tc>
                  <a:txBody>
                    <a:bodyPr/>
                    <a:lstStyle/>
                    <a:p>
                      <a:pPr marL="85725" indent="0"/>
                      <a:r>
                        <a:rPr lang="fr-CA" sz="1400" kern="1200" dirty="0">
                          <a:effectLst/>
                        </a:rPr>
                        <a:t>Cerner et préciser des problèmes pratiques 3-0-1c 2a 2b 3f</a:t>
                      </a:r>
                    </a:p>
                    <a:p>
                      <a:endParaRPr lang="fr-CA" sz="1400" kern="1200" dirty="0">
                        <a:effectLst/>
                      </a:endParaRPr>
                    </a:p>
                    <a:p>
                      <a:pPr marL="361950" indent="-180975">
                        <a:buFont typeface="Arial" panose="020B0604020202020204" pitchFamily="34" charset="0"/>
                        <a:buChar char="•"/>
                        <a:tabLst>
                          <a:tab pos="180975" algn="l"/>
                        </a:tabLst>
                      </a:pPr>
                      <a:r>
                        <a:rPr lang="fr-CA" sz="1400" kern="1200" dirty="0">
                          <a:effectLst/>
                        </a:rPr>
                        <a:t>À l’aide de ses connaissances antérieures, décrire des problèmes pratiques qu’on peut résoudre grâce à une conception simple.</a:t>
                      </a:r>
                    </a:p>
                    <a:p>
                      <a:pPr marL="361950" indent="-180975">
                        <a:buFont typeface="Arial" panose="020B0604020202020204" pitchFamily="34" charset="0"/>
                        <a:buChar char="•"/>
                        <a:tabLst>
                          <a:tab pos="180975" algn="l"/>
                        </a:tabLst>
                      </a:pPr>
                      <a:r>
                        <a:rPr lang="fr-CA" sz="1400" kern="1200" dirty="0">
                          <a:effectLst/>
                        </a:rPr>
                        <a:t>En petit groupe, préciser le problème en déterminant des critères pour évaluer un objet ou un dispositif en fonction de l’usage que l’on veut en faire et de facteurs esthétiques.</a:t>
                      </a:r>
                      <a:endParaRPr lang="fr-CA" sz="1400" kern="1200" dirty="0">
                        <a:solidFill>
                          <a:schemeClr val="tx1"/>
                        </a:solidFill>
                        <a:effectLst/>
                        <a:latin typeface="+mn-lt"/>
                        <a:ea typeface="+mn-ea"/>
                        <a:cs typeface="+mn-cs"/>
                      </a:endParaRPr>
                    </a:p>
                  </a:txBody>
                  <a:tcPr marL="0" marR="0" marT="0" marB="0">
                    <a:lnT w="12700" cap="flat" cmpd="sng" algn="ctr">
                      <a:noFill/>
                      <a:prstDash val="solid"/>
                      <a:round/>
                      <a:headEnd type="none" w="med" len="med"/>
                      <a:tailEnd type="none" w="med" len="med"/>
                    </a:lnT>
                  </a:tcPr>
                </a:tc>
                <a:tc>
                  <a:txBody>
                    <a:bodyPr/>
                    <a:lstStyle/>
                    <a:p>
                      <a:pPr marL="180975" indent="-9525"/>
                      <a:r>
                        <a:rPr lang="fr-CA" sz="1400" kern="1200" dirty="0">
                          <a:effectLst/>
                        </a:rPr>
                        <a:t>Faire de la recherche, planifier et choisir une solution</a:t>
                      </a:r>
                    </a:p>
                    <a:p>
                      <a:pPr marL="180975" indent="-9525"/>
                      <a:r>
                        <a:rPr lang="fr-CA" sz="1400" kern="1200" dirty="0">
                          <a:effectLst/>
                        </a:rPr>
                        <a:t>3-0-2a 2b 3d 3e 4e 4f 4g 9a</a:t>
                      </a:r>
                    </a:p>
                    <a:p>
                      <a:endParaRPr lang="fr-CA" sz="1400" kern="1200" dirty="0">
                        <a:effectLst/>
                      </a:endParaRPr>
                    </a:p>
                    <a:p>
                      <a:pPr marL="361950" indent="-180975" algn="l" defTabSz="914400" rtl="0" eaLnBrk="1" latinLnBrk="0" hangingPunct="1">
                        <a:buFont typeface="Arial" panose="020B0604020202020204" pitchFamily="34" charset="0"/>
                        <a:buChar char="•"/>
                        <a:tabLst>
                          <a:tab pos="180975" algn="l"/>
                        </a:tabLst>
                      </a:pPr>
                      <a:r>
                        <a:rPr lang="fr-CA" sz="1400" kern="1200" dirty="0">
                          <a:effectLst/>
                        </a:rPr>
                        <a:t>En petit groupe, faire un remue-méninges en vue de trouver des solutions possibles à un problème pratique et en arriver à un consensus sur la solution à appliquer.</a:t>
                      </a:r>
                    </a:p>
                    <a:p>
                      <a:pPr marL="361950" indent="-180975" algn="l" defTabSz="914400" rtl="0" eaLnBrk="1" latinLnBrk="0" hangingPunct="1">
                        <a:buFont typeface="Arial" panose="020B0604020202020204" pitchFamily="34" charset="0"/>
                        <a:buChar char="•"/>
                        <a:tabLst>
                          <a:tab pos="180975" algn="l"/>
                        </a:tabLst>
                      </a:pPr>
                      <a:r>
                        <a:rPr lang="fr-CA" sz="1400" kern="1200" dirty="0">
                          <a:effectLst/>
                        </a:rPr>
                        <a:t>En petit groupe, élaborer un plan pour résoudre le problème ou satisfaire le besoin, qui comprend des étapes à suivre et un diagramme simple.</a:t>
                      </a:r>
                      <a:endParaRPr lang="fr-CA" sz="1400" kern="1200" noProof="0" dirty="0">
                        <a:solidFill>
                          <a:schemeClr val="tx1"/>
                        </a:solidFill>
                        <a:effectLst/>
                        <a:latin typeface="+mn-lt"/>
                        <a:ea typeface="+mn-ea"/>
                        <a:cs typeface="+mn-cs"/>
                      </a:endParaRPr>
                    </a:p>
                  </a:txBody>
                  <a:tcPr marL="0" marR="0" marT="0" marB="0" anchor="ctr">
                    <a:lnT w="12700" cap="flat" cmpd="sng" algn="ctr">
                      <a:noFill/>
                      <a:prstDash val="solid"/>
                      <a:round/>
                      <a:headEnd type="none" w="med" len="med"/>
                      <a:tailEnd type="none" w="med" len="med"/>
                    </a:lnT>
                  </a:tcPr>
                </a:tc>
                <a:tc>
                  <a:txBody>
                    <a:bodyPr/>
                    <a:lstStyle/>
                    <a:p>
                      <a:pPr marL="85725" indent="0" algn="l"/>
                      <a:r>
                        <a:rPr lang="fr-CA" sz="1400" kern="1200" dirty="0">
                          <a:effectLst/>
                        </a:rPr>
                        <a:t>Construire et mettre à l’essai un prototype ou un modèle</a:t>
                      </a:r>
                    </a:p>
                    <a:p>
                      <a:pPr marL="85725" indent="0"/>
                      <a:r>
                        <a:rPr lang="pt-BR" sz="1400" kern="1200" dirty="0">
                          <a:effectLst/>
                        </a:rPr>
                        <a:t>3-0-4b 4c 4e 4f 4g 4h 5b</a:t>
                      </a:r>
                    </a:p>
                    <a:p>
                      <a:pPr algn="l"/>
                      <a:endParaRPr lang="pt-BR" sz="1400" kern="1200" dirty="0">
                        <a:effectLst/>
                      </a:endParaRPr>
                    </a:p>
                    <a:p>
                      <a:pPr marL="361950" indent="-180975" algn="l" defTabSz="914400" rtl="0" eaLnBrk="1" latinLnBrk="0" hangingPunct="1">
                        <a:buFont typeface="Arial" panose="020B0604020202020204" pitchFamily="34" charset="0"/>
                        <a:buChar char="•"/>
                        <a:tabLst>
                          <a:tab pos="180975" algn="l"/>
                        </a:tabLst>
                      </a:pPr>
                      <a:r>
                        <a:rPr lang="fr-CA" sz="1400" kern="1200" dirty="0">
                          <a:effectLst/>
                        </a:rPr>
                        <a:t>Fabriquer un objet ou un dispositif qui pourrait résoudre le problème ou satisfaire le besoin.</a:t>
                      </a:r>
                    </a:p>
                    <a:p>
                      <a:pPr marL="361950" indent="-180975" algn="l" defTabSz="914400" rtl="0" eaLnBrk="1" latinLnBrk="0" hangingPunct="1">
                        <a:buFont typeface="Arial" panose="020B0604020202020204" pitchFamily="34" charset="0"/>
                        <a:buChar char="•"/>
                        <a:tabLst>
                          <a:tab pos="180975" algn="l"/>
                        </a:tabLst>
                      </a:pPr>
                      <a:r>
                        <a:rPr lang="fr-CA" sz="1400" kern="1200" dirty="0">
                          <a:effectLst/>
                        </a:rPr>
                        <a:t>Tester l’objet ou le dispositif compte tenu des critères.</a:t>
                      </a:r>
                    </a:p>
                    <a:p>
                      <a:endParaRPr lang="fr-CA" sz="1400" kern="1200" noProof="0" dirty="0">
                        <a:solidFill>
                          <a:schemeClr val="tx1"/>
                        </a:solidFill>
                        <a:effectLst/>
                        <a:latin typeface="+mn-lt"/>
                        <a:ea typeface="+mn-ea"/>
                        <a:cs typeface="+mn-cs"/>
                      </a:endParaRPr>
                    </a:p>
                  </a:txBody>
                  <a:tcPr marL="0" marR="0" marT="0" marB="0">
                    <a:lnT w="12700" cap="flat" cmpd="sng" algn="ctr">
                      <a:noFill/>
                      <a:prstDash val="solid"/>
                      <a:round/>
                      <a:headEnd type="none" w="med" len="med"/>
                      <a:tailEnd type="none" w="med" len="med"/>
                    </a:lnT>
                  </a:tcPr>
                </a:tc>
                <a:tc>
                  <a:txBody>
                    <a:bodyPr/>
                    <a:lstStyle/>
                    <a:p>
                      <a:pPr marL="85725" indent="0"/>
                      <a:r>
                        <a:rPr lang="fr-CA" sz="1400" kern="1200" dirty="0">
                          <a:effectLst/>
                        </a:rPr>
                        <a:t>Évaluer et perfectionner la </a:t>
                      </a:r>
                      <a:r>
                        <a:rPr lang="fr-CA" sz="1400" kern="1200" dirty="0" smtClean="0">
                          <a:effectLst/>
                        </a:rPr>
                        <a:t/>
                      </a:r>
                      <a:br>
                        <a:rPr lang="fr-CA" sz="1400" kern="1200" dirty="0" smtClean="0">
                          <a:effectLst/>
                        </a:rPr>
                      </a:br>
                      <a:r>
                        <a:rPr lang="fr-CA" sz="1400" kern="1200" dirty="0" smtClean="0">
                          <a:effectLst/>
                        </a:rPr>
                        <a:t>solution</a:t>
                      </a:r>
                      <a:endParaRPr lang="fr-CA" sz="1400" kern="1200" dirty="0">
                        <a:effectLst/>
                      </a:endParaRPr>
                    </a:p>
                    <a:p>
                      <a:pPr marL="85725" indent="0"/>
                      <a:r>
                        <a:rPr lang="fr-CA" sz="1400" kern="1200" dirty="0">
                          <a:effectLst/>
                        </a:rPr>
                        <a:t>3-0-4d 7c 8c</a:t>
                      </a:r>
                    </a:p>
                    <a:p>
                      <a:endParaRPr lang="fr-CA" sz="1400" kern="1200" dirty="0">
                        <a:effectLst/>
                      </a:endParaRPr>
                    </a:p>
                    <a:p>
                      <a:pPr marL="361950" indent="-180975" algn="l" defTabSz="914400" rtl="0" eaLnBrk="1" latinLnBrk="0" hangingPunct="1">
                        <a:buFont typeface="Arial" panose="020B0604020202020204" pitchFamily="34" charset="0"/>
                        <a:buChar char="•"/>
                        <a:tabLst>
                          <a:tab pos="180975" algn="l"/>
                        </a:tabLst>
                      </a:pPr>
                      <a:r>
                        <a:rPr lang="fr-CA" sz="1400" kern="1200" dirty="0">
                          <a:effectLst/>
                        </a:rPr>
                        <a:t> Identifier et apporter des améliorations à un objet ou à un dispositif et les justifier.</a:t>
                      </a:r>
                    </a:p>
                    <a:p>
                      <a:pPr marL="361950" indent="-180975" algn="l" defTabSz="914400" rtl="0" eaLnBrk="1" latinLnBrk="0" hangingPunct="1">
                        <a:buFont typeface="Arial" panose="020B0604020202020204" pitchFamily="34" charset="0"/>
                        <a:buChar char="•"/>
                        <a:tabLst>
                          <a:tab pos="180975" algn="l"/>
                        </a:tabLst>
                      </a:pPr>
                      <a:r>
                        <a:rPr lang="fr-CA" sz="1400" kern="1200" dirty="0">
                          <a:effectLst/>
                        </a:rPr>
                        <a:t>Reconnaître que des facteurs tels que le coût, les matériaux, le temps et l’espace influent sur la résolution d’un problème.</a:t>
                      </a:r>
                      <a:endParaRPr lang="fr-CA" sz="1400" kern="1200" noProof="0" dirty="0">
                        <a:effectLst/>
                      </a:endParaRPr>
                    </a:p>
                    <a:p>
                      <a:endParaRPr lang="fr-CA" sz="1400" kern="1200" noProof="0" dirty="0">
                        <a:solidFill>
                          <a:schemeClr val="tx1"/>
                        </a:solidFill>
                        <a:effectLst/>
                        <a:latin typeface="+mn-lt"/>
                        <a:ea typeface="+mn-ea"/>
                        <a:cs typeface="+mn-cs"/>
                      </a:endParaRPr>
                    </a:p>
                  </a:txBody>
                  <a:tcPr marL="0" marR="0" marT="0" marB="0">
                    <a:lnT w="12700" cap="flat" cmpd="sng" algn="ctr">
                      <a:noFill/>
                      <a:prstDash val="solid"/>
                      <a:round/>
                      <a:headEnd type="none" w="med" len="med"/>
                      <a:tailEnd type="none" w="med" len="med"/>
                    </a:lnT>
                  </a:tcPr>
                </a:tc>
                <a:extLst>
                  <a:ext uri="{0D108BD9-81ED-4DB2-BD59-A6C34878D82A}">
                    <a16:rowId xmlns:a16="http://schemas.microsoft.com/office/drawing/2014/main" val="1198047799"/>
                  </a:ext>
                </a:extLst>
              </a:tr>
            </a:tbl>
          </a:graphicData>
        </a:graphic>
      </p:graphicFrame>
    </p:spTree>
    <p:extLst>
      <p:ext uri="{BB962C8B-B14F-4D97-AF65-F5344CB8AC3E}">
        <p14:creationId xmlns:p14="http://schemas.microsoft.com/office/powerpoint/2010/main" val="158427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FF88BCB7-8996-4273-9EC5-F24E90712364}"/>
              </a:ext>
            </a:extLst>
          </p:cNvPr>
          <p:cNvSpPr txBox="1"/>
          <p:nvPr>
            <p:custDataLst>
              <p:tags r:id="rId2"/>
            </p:custDataLst>
          </p:nvPr>
        </p:nvSpPr>
        <p:spPr>
          <a:xfrm>
            <a:off x="739583" y="1766604"/>
            <a:ext cx="10588713"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444444"/>
                </a:solidFill>
                <a:effectLst/>
                <a:uLnTx/>
                <a:uFillTx/>
                <a:latin typeface="Calibri"/>
                <a:ea typeface="+mn-ea"/>
                <a:cs typeface="Segoe UI"/>
              </a:rPr>
              <a:t>​</a:t>
            </a:r>
            <a:r>
              <a:rPr kumimoji="0" lang="fr-CA" sz="1600" b="0" i="0" u="none" strike="noStrike" kern="1200" cap="none" spc="0" normalizeH="0" baseline="0" noProof="0" dirty="0">
                <a:ln>
                  <a:noFill/>
                </a:ln>
                <a:solidFill>
                  <a:prstClr val="black"/>
                </a:solidFill>
                <a:effectLst/>
                <a:uLnTx/>
                <a:uFillTx/>
                <a:latin typeface="Calibri"/>
                <a:ea typeface="+mn-ea"/>
                <a:cs typeface="Segoe UI"/>
              </a:rPr>
              <a:t>​</a:t>
            </a:r>
            <a:r>
              <a:rPr kumimoji="0" lang="fr-CA" sz="1800" b="0" i="0" u="none" strike="noStrike" kern="1200" cap="none" spc="0" normalizeH="0" baseline="0" noProof="0" dirty="0">
                <a:ln>
                  <a:noFill/>
                </a:ln>
                <a:solidFill>
                  <a:prstClr val="black"/>
                </a:solidFill>
                <a:effectLst/>
                <a:uLnTx/>
                <a:uFillTx/>
                <a:latin typeface="Calibri"/>
                <a:cs typeface="Segoe UI"/>
              </a:rPr>
              <a:t>Profiter de chaque occasion d’échange avec les élèves pour faire des observations et documenter leurs</a:t>
            </a:r>
            <a:r>
              <a:rPr kumimoji="0" lang="fr-CA" sz="1800" b="0" i="0" u="none" strike="noStrike" kern="1200" cap="none" spc="0" normalizeH="0" baseline="0" noProof="0" dirty="0">
                <a:ln>
                  <a:noFill/>
                </a:ln>
                <a:solidFill>
                  <a:srgbClr val="000000"/>
                </a:solidFill>
                <a:effectLst/>
                <a:uLnTx/>
                <a:uFillTx/>
                <a:latin typeface="Calibri"/>
              </a:rPr>
              <a:t> apprentissages tout au long du processus de design en se posant </a:t>
            </a:r>
            <a:r>
              <a:rPr kumimoji="0" lang="fr-CA" sz="1800" b="0" i="0" u="none" strike="noStrike" kern="1200" cap="none" spc="0" normalizeH="0" baseline="0" noProof="0" dirty="0" smtClean="0">
                <a:ln>
                  <a:noFill/>
                </a:ln>
                <a:solidFill>
                  <a:srgbClr val="000000"/>
                </a:solidFill>
                <a:effectLst/>
                <a:uLnTx/>
                <a:uFillTx/>
                <a:latin typeface="Calibri"/>
              </a:rPr>
              <a:t>des </a:t>
            </a:r>
            <a:r>
              <a:rPr kumimoji="0" lang="fr-CA" sz="1800" b="0" i="0" u="none" strike="noStrike" kern="1200" cap="none" spc="0" normalizeH="0" baseline="0" noProof="0" dirty="0">
                <a:ln>
                  <a:noFill/>
                </a:ln>
                <a:solidFill>
                  <a:srgbClr val="000000"/>
                </a:solidFill>
                <a:effectLst/>
                <a:uLnTx/>
                <a:uFillTx/>
                <a:latin typeface="Calibri"/>
              </a:rPr>
              <a:t>questions telles </a:t>
            </a:r>
            <a:r>
              <a:rPr kumimoji="0" lang="fr-CA" sz="1800" b="0" i="0" u="none" strike="noStrike" kern="1200" cap="none" spc="0" normalizeH="0" baseline="0" noProof="0" dirty="0" smtClean="0">
                <a:ln>
                  <a:noFill/>
                </a:ln>
                <a:solidFill>
                  <a:srgbClr val="000000"/>
                </a:solidFill>
                <a:effectLst/>
                <a:uLnTx/>
                <a:uFillTx/>
                <a:latin typeface="Calibri"/>
              </a:rPr>
              <a:t>que :</a:t>
            </a:r>
            <a:endParaRPr kumimoji="0" lang="fr-CA" sz="1800" b="0" i="0" u="none" strike="noStrike" kern="1200" cap="none" spc="0" normalizeH="0" baseline="0" noProof="0" dirty="0">
              <a:ln>
                <a:noFill/>
              </a:ln>
              <a:solidFill>
                <a:srgbClr val="000000"/>
              </a:solidFill>
              <a:effectLst/>
              <a:uLnTx/>
              <a:uFillTx/>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srgbClr val="000000"/>
                </a:solidFill>
                <a:effectLst/>
                <a:uLnTx/>
                <a:uFillTx/>
                <a:latin typeface="Calibri"/>
              </a:rPr>
              <a:t> </a:t>
            </a:r>
            <a:r>
              <a:rPr kumimoji="0" lang="fr-CA" sz="1800" b="0" i="0" u="none" strike="noStrike" kern="1200" cap="none" spc="0" normalizeH="0" baseline="0" noProof="0" dirty="0" smtClean="0">
                <a:ln>
                  <a:noFill/>
                </a:ln>
                <a:solidFill>
                  <a:srgbClr val="000000"/>
                </a:solidFill>
                <a:effectLst/>
                <a:uLnTx/>
                <a:uFillTx/>
                <a:latin typeface="Calibri"/>
              </a:rPr>
              <a:t>L’</a:t>
            </a:r>
            <a:r>
              <a:rPr kumimoji="0" lang="fr-CA" sz="1800" b="0" i="0" u="none" strike="noStrike" kern="1200" cap="none" spc="0" normalizeH="0" baseline="0" noProof="0" dirty="0" err="1" smtClean="0">
                <a:ln>
                  <a:noFill/>
                </a:ln>
                <a:solidFill>
                  <a:srgbClr val="000000"/>
                </a:solidFill>
                <a:effectLst/>
                <a:uLnTx/>
                <a:uFillTx/>
                <a:latin typeface="Calibri"/>
              </a:rPr>
              <a:t>él</a:t>
            </a:r>
            <a:r>
              <a:rPr lang="fr-CA" dirty="0" err="1" smtClean="0">
                <a:solidFill>
                  <a:srgbClr val="000000"/>
                </a:solidFill>
                <a:latin typeface="Calibri"/>
              </a:rPr>
              <a:t>ève</a:t>
            </a:r>
            <a:r>
              <a:rPr kumimoji="0" lang="fr-CA" sz="1800" b="0" i="0" u="none" strike="noStrike" kern="1200" cap="none" spc="0" normalizeH="0" baseline="0" noProof="0" dirty="0" smtClean="0">
                <a:ln>
                  <a:noFill/>
                </a:ln>
                <a:solidFill>
                  <a:srgbClr val="000000"/>
                </a:solidFill>
                <a:effectLst/>
                <a:uLnTx/>
                <a:uFillTx/>
                <a:latin typeface="Calibri"/>
              </a:rPr>
              <a:t> :</a:t>
            </a:r>
            <a:endParaRPr kumimoji="0" lang="fr-CA" sz="1800" b="0" i="0" u="none" strike="noStrike" kern="1200" cap="none" spc="0" normalizeH="0" baseline="0" noProof="0" dirty="0">
              <a:ln>
                <a:noFill/>
              </a:ln>
              <a:solidFill>
                <a:srgbClr val="000000"/>
              </a:solidFill>
              <a:effectLst/>
              <a:uLnTx/>
              <a:uFillTx/>
              <a:latin typeface="Calibri"/>
            </a:endParaRP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srgbClr val="000000"/>
                </a:solidFill>
                <a:latin typeface="Calibri"/>
              </a:rPr>
              <a:t>es</a:t>
            </a:r>
            <a:r>
              <a:rPr kumimoji="0" lang="fr-CA" sz="1800" b="0" i="0" u="none" strike="noStrike" kern="1200" cap="none" spc="0" normalizeH="0" baseline="0" noProof="0" dirty="0">
                <a:ln>
                  <a:noFill/>
                </a:ln>
                <a:solidFill>
                  <a:srgbClr val="000000"/>
                </a:solidFill>
                <a:effectLst/>
                <a:uLnTx/>
                <a:uFillTx/>
                <a:latin typeface="Calibri"/>
              </a:rPr>
              <a:t>t-il engagé dans le processus de design; </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srgbClr val="000000"/>
                </a:solidFill>
                <a:latin typeface="Calibri"/>
              </a:rPr>
              <a:t>p</a:t>
            </a:r>
            <a:r>
              <a:rPr kumimoji="0" lang="fr-CA" sz="1800" b="0" i="0" u="none" strike="noStrike" kern="1200" cap="none" spc="0" normalizeH="0" baseline="0" noProof="0" dirty="0" err="1">
                <a:ln>
                  <a:noFill/>
                </a:ln>
                <a:solidFill>
                  <a:srgbClr val="000000"/>
                </a:solidFill>
                <a:effectLst/>
                <a:uLnTx/>
                <a:uFillTx/>
                <a:latin typeface="Calibri"/>
              </a:rPr>
              <a:t>eut-il</a:t>
            </a:r>
            <a:r>
              <a:rPr kumimoji="0" lang="fr-CA" sz="1800" b="0" i="0" u="none" strike="noStrike" kern="1200" cap="none" spc="0" normalizeH="0" baseline="0" noProof="0" dirty="0">
                <a:ln>
                  <a:noFill/>
                </a:ln>
                <a:solidFill>
                  <a:srgbClr val="000000"/>
                </a:solidFill>
                <a:effectLst/>
                <a:uLnTx/>
                <a:uFillTx/>
                <a:latin typeface="Calibri"/>
              </a:rPr>
              <a:t> présenter sa solution ou expliquer son raisonnement;</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srgbClr val="000000"/>
                </a:solidFill>
                <a:latin typeface="Calibri"/>
              </a:rPr>
              <a:t>est-il </a:t>
            </a:r>
            <a:r>
              <a:rPr kumimoji="0" lang="fr-CA" sz="1800" b="0" i="0" u="none" strike="noStrike" kern="1200" cap="none" spc="0" normalizeH="0" baseline="0" noProof="0" dirty="0">
                <a:ln>
                  <a:noFill/>
                </a:ln>
                <a:solidFill>
                  <a:srgbClr val="000000"/>
                </a:solidFill>
                <a:effectLst/>
                <a:uLnTx/>
                <a:uFillTx/>
                <a:latin typeface="Calibri"/>
              </a:rPr>
              <a:t>flexible dans sa façon de penser;</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latin typeface="Calibri"/>
                <a:cs typeface="Segoe UI"/>
              </a:rPr>
              <a:t>e</a:t>
            </a:r>
            <a:r>
              <a:rPr kumimoji="0" lang="fr-CA" sz="1800" b="0" i="0" u="none" strike="noStrike" kern="1200" cap="none" spc="0" normalizeH="0" baseline="0" noProof="0" dirty="0" err="1">
                <a:ln>
                  <a:noFill/>
                </a:ln>
                <a:solidFill>
                  <a:prstClr val="black"/>
                </a:solidFill>
                <a:effectLst/>
                <a:uLnTx/>
                <a:uFillTx/>
                <a:latin typeface="Calibri"/>
                <a:cs typeface="Segoe UI"/>
              </a:rPr>
              <a:t>st-il</a:t>
            </a:r>
            <a:r>
              <a:rPr kumimoji="0" lang="fr-CA" sz="1800" b="0" i="0" u="none" strike="noStrike" kern="1200" cap="none" spc="0" normalizeH="0" baseline="0" noProof="0" dirty="0">
                <a:ln>
                  <a:noFill/>
                </a:ln>
                <a:solidFill>
                  <a:prstClr val="black"/>
                </a:solidFill>
                <a:effectLst/>
                <a:uLnTx/>
                <a:uFillTx/>
                <a:latin typeface="Calibri"/>
                <a:cs typeface="Segoe UI"/>
              </a:rPr>
              <a:t> ouvert à de nouvelles façons de procéder;</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latin typeface="Calibri"/>
                <a:cs typeface="Segoe UI"/>
              </a:rPr>
              <a:t>f</a:t>
            </a:r>
            <a:r>
              <a:rPr kumimoji="0" lang="fr-CA" sz="1800" b="0" i="0" u="none" strike="noStrike" kern="1200" cap="none" spc="0" normalizeH="0" baseline="0" noProof="0" dirty="0" err="1">
                <a:ln>
                  <a:noFill/>
                </a:ln>
                <a:solidFill>
                  <a:prstClr val="black"/>
                </a:solidFill>
                <a:effectLst/>
                <a:uLnTx/>
                <a:uFillTx/>
                <a:latin typeface="Calibri"/>
                <a:cs typeface="Segoe UI"/>
              </a:rPr>
              <a:t>ait-il</a:t>
            </a:r>
            <a:r>
              <a:rPr kumimoji="0" lang="fr-CA" sz="1800" b="0" i="0" u="none" strike="noStrike" kern="1200" cap="none" spc="0" normalizeH="0" baseline="0" noProof="0" dirty="0">
                <a:ln>
                  <a:noFill/>
                </a:ln>
                <a:solidFill>
                  <a:prstClr val="black"/>
                </a:solidFill>
                <a:effectLst/>
                <a:uLnTx/>
                <a:uFillTx/>
                <a:latin typeface="Calibri"/>
                <a:cs typeface="Segoe UI"/>
              </a:rPr>
              <a:t> preuve de persévérance;</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latin typeface="Calibri"/>
                <a:cs typeface="Segoe UI"/>
              </a:rPr>
              <a:t>p</a:t>
            </a:r>
            <a:r>
              <a:rPr kumimoji="0" lang="fr-CA" sz="1800" b="0" i="0" u="none" strike="noStrike" kern="1200" cap="none" spc="0" normalizeH="0" baseline="0" noProof="0" dirty="0">
                <a:ln>
                  <a:noFill/>
                </a:ln>
                <a:solidFill>
                  <a:prstClr val="black"/>
                </a:solidFill>
                <a:effectLst/>
                <a:uLnTx/>
                <a:uFillTx/>
                <a:latin typeface="Calibri"/>
                <a:cs typeface="Segoe UI"/>
              </a:rPr>
              <a:t>rend-il des risques;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latin typeface="Calibri"/>
                <a:cs typeface="Segoe UI"/>
              </a:rPr>
              <a:t>e</a:t>
            </a:r>
            <a:r>
              <a:rPr kumimoji="0" lang="fr-CA" sz="1800" b="0" i="0" u="none" strike="noStrike" kern="1200" cap="none" spc="0" normalizeH="0" baseline="0" noProof="0" dirty="0" err="1">
                <a:ln>
                  <a:noFill/>
                </a:ln>
                <a:solidFill>
                  <a:prstClr val="black"/>
                </a:solidFill>
                <a:effectLst/>
                <a:uLnTx/>
                <a:uFillTx/>
                <a:latin typeface="Calibri"/>
                <a:cs typeface="Segoe UI"/>
              </a:rPr>
              <a:t>st-il</a:t>
            </a:r>
            <a:r>
              <a:rPr kumimoji="0" lang="fr-CA" sz="1800" b="0" i="0" u="none" strike="noStrike" kern="1200" cap="none" spc="0" normalizeH="0" baseline="0" noProof="0" dirty="0">
                <a:ln>
                  <a:noFill/>
                </a:ln>
                <a:solidFill>
                  <a:prstClr val="black"/>
                </a:solidFill>
                <a:effectLst/>
                <a:uLnTx/>
                <a:uFillTx/>
                <a:latin typeface="Calibri"/>
                <a:cs typeface="Segoe UI"/>
              </a:rPr>
              <a:t> prêt à échanger ses idées;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latin typeface="Calibri"/>
                <a:cs typeface="Segoe UI"/>
              </a:rPr>
              <a:t>f</a:t>
            </a:r>
            <a:r>
              <a:rPr kumimoji="0" lang="fr-CA" sz="1800" b="0" i="0" u="none" strike="noStrike" kern="1200" cap="none" spc="0" normalizeH="0" baseline="0" noProof="0" dirty="0" err="1">
                <a:ln>
                  <a:noFill/>
                </a:ln>
                <a:solidFill>
                  <a:prstClr val="black"/>
                </a:solidFill>
                <a:effectLst/>
                <a:uLnTx/>
                <a:uFillTx/>
                <a:latin typeface="Calibri"/>
                <a:cs typeface="Segoe UI"/>
              </a:rPr>
              <a:t>ait-il</a:t>
            </a:r>
            <a:r>
              <a:rPr kumimoji="0" lang="fr-CA" sz="1800" b="0" i="0" u="none" strike="noStrike" kern="1200" cap="none" spc="0" normalizeH="0" baseline="0" noProof="0" dirty="0">
                <a:ln>
                  <a:noFill/>
                </a:ln>
                <a:solidFill>
                  <a:prstClr val="black"/>
                </a:solidFill>
                <a:effectLst/>
                <a:uLnTx/>
                <a:uFillTx/>
                <a:latin typeface="Calibri"/>
                <a:cs typeface="Segoe UI"/>
              </a:rPr>
              <a:t> des liens avec les concepts scientifiques abordés; </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srgbClr val="000000"/>
                </a:solidFill>
                <a:latin typeface="Calibri"/>
              </a:rPr>
              <a:t>p</a:t>
            </a:r>
            <a:r>
              <a:rPr kumimoji="0" lang="fr-CA" sz="1800" b="0" i="0" u="none" strike="noStrike" kern="1200" cap="none" spc="0" normalizeH="0" baseline="0" noProof="0" dirty="0" err="1">
                <a:ln>
                  <a:noFill/>
                </a:ln>
                <a:solidFill>
                  <a:srgbClr val="000000"/>
                </a:solidFill>
                <a:effectLst/>
                <a:uLnTx/>
                <a:uFillTx/>
                <a:latin typeface="Calibri"/>
              </a:rPr>
              <a:t>eut-il</a:t>
            </a:r>
            <a:r>
              <a:rPr kumimoji="0" lang="fr-CA" sz="1800" b="0" i="0" u="none" strike="noStrike" kern="1200" cap="none" spc="0" normalizeH="0" baseline="0" noProof="0" dirty="0">
                <a:ln>
                  <a:noFill/>
                </a:ln>
                <a:solidFill>
                  <a:srgbClr val="000000"/>
                </a:solidFill>
                <a:effectLst/>
                <a:uLnTx/>
                <a:uFillTx/>
                <a:latin typeface="Calibri"/>
              </a:rPr>
              <a:t> recourir à divers modes, notamment des représent</a:t>
            </a:r>
            <a:r>
              <a:rPr kumimoji="0" lang="fr-CA" sz="1800" b="0" i="1" u="none" strike="noStrike" kern="1200" cap="none" spc="0" normalizeH="0" baseline="0" noProof="0" dirty="0">
                <a:ln>
                  <a:noFill/>
                </a:ln>
                <a:solidFill>
                  <a:srgbClr val="000000"/>
                </a:solidFill>
                <a:effectLst/>
                <a:uLnTx/>
                <a:uFillTx/>
                <a:latin typeface="Calibri"/>
              </a:rPr>
              <a:t>at</a:t>
            </a:r>
            <a:r>
              <a:rPr kumimoji="0" lang="fr-CA" sz="1800" b="0" i="0" u="none" strike="noStrike" kern="1200" cap="none" spc="0" normalizeH="0" baseline="0" noProof="0" dirty="0">
                <a:ln>
                  <a:noFill/>
                </a:ln>
                <a:solidFill>
                  <a:srgbClr val="000000"/>
                </a:solidFill>
                <a:effectLst/>
                <a:uLnTx/>
                <a:uFillTx/>
                <a:latin typeface="Calibri"/>
              </a:rPr>
              <a:t>ions imagées (dessin, schémas, etc.), </a:t>
            </a:r>
            <a:r>
              <a:rPr kumimoji="0" lang="fr-CA" sz="1800" b="0" i="0" u="none" strike="noStrike" kern="1200" cap="none" spc="0" normalizeH="0" baseline="0" noProof="0" dirty="0" smtClean="0">
                <a:ln>
                  <a:noFill/>
                </a:ln>
                <a:solidFill>
                  <a:srgbClr val="000000"/>
                </a:solidFill>
                <a:effectLst/>
                <a:uLnTx/>
                <a:uFillTx/>
                <a:latin typeface="Calibri"/>
              </a:rPr>
              <a:t/>
            </a:r>
            <a:br>
              <a:rPr kumimoji="0" lang="fr-CA" sz="1800" b="0" i="0" u="none" strike="noStrike" kern="1200" cap="none" spc="0" normalizeH="0" baseline="0" noProof="0" dirty="0" smtClean="0">
                <a:ln>
                  <a:noFill/>
                </a:ln>
                <a:solidFill>
                  <a:srgbClr val="000000"/>
                </a:solidFill>
                <a:effectLst/>
                <a:uLnTx/>
                <a:uFillTx/>
                <a:latin typeface="Calibri"/>
              </a:rPr>
            </a:br>
            <a:r>
              <a:rPr kumimoji="0" lang="fr-CA" sz="1800" b="0" i="0" u="none" strike="noStrike" kern="1200" cap="none" spc="0" normalizeH="0" baseline="0" noProof="0" dirty="0" smtClean="0">
                <a:ln>
                  <a:noFill/>
                </a:ln>
                <a:solidFill>
                  <a:srgbClr val="000000"/>
                </a:solidFill>
                <a:effectLst/>
                <a:uLnTx/>
                <a:uFillTx/>
                <a:latin typeface="Calibri"/>
              </a:rPr>
              <a:t>à </a:t>
            </a:r>
            <a:r>
              <a:rPr kumimoji="0" lang="fr-CA" sz="1800" b="0" i="0" u="none" strike="noStrike" kern="1200" cap="none" spc="0" normalizeH="0" baseline="0" noProof="0" dirty="0">
                <a:ln>
                  <a:noFill/>
                </a:ln>
                <a:solidFill>
                  <a:srgbClr val="000000"/>
                </a:solidFill>
                <a:effectLst/>
                <a:uLnTx/>
                <a:uFillTx/>
                <a:latin typeface="Calibri"/>
              </a:rPr>
              <a:t>l’écriture (mots, étiquettes, etc.) ou à des conversations pour présenter ses idées? </a:t>
            </a:r>
            <a:endParaRPr kumimoji="0" lang="fr-CA" sz="1800" b="0" i="0" u="none" strike="noStrike" kern="1200" cap="none" spc="0" normalizeH="0" baseline="0" noProof="0" dirty="0">
              <a:ln>
                <a:noFill/>
              </a:ln>
              <a:solidFill>
                <a:srgbClr val="000000"/>
              </a:solidFill>
              <a:effectLst/>
              <a:uLnTx/>
              <a:uFillTx/>
              <a:latin typeface="Book Antiqua" panose="02040602050305030304" pitchFamily="18" charset="0"/>
            </a:endParaRPr>
          </a:p>
          <a:p>
            <a:pPr marL="342900" lvl="0" indent="-342900">
              <a:buFont typeface="Arial" panose="020B0604020202020204" pitchFamily="34" charset="0"/>
              <a:buChar char="•"/>
              <a:defRPr/>
            </a:pPr>
            <a:r>
              <a:rPr lang="fr-CA" dirty="0">
                <a:solidFill>
                  <a:srgbClr val="000000"/>
                </a:solidFill>
                <a:latin typeface="Calibri"/>
              </a:rPr>
              <a:t>Quelles sont les prochaines étapes? ​</a:t>
            </a:r>
          </a:p>
          <a:p>
            <a:pPr marL="342900" lvl="0" indent="-342900">
              <a:buFont typeface="Arial" panose="020B0604020202020204" pitchFamily="34" charset="0"/>
              <a:buChar char="•"/>
              <a:defRPr/>
            </a:pPr>
            <a:r>
              <a:rPr lang="fr-CA" dirty="0" err="1">
                <a:solidFill>
                  <a:srgbClr val="000000"/>
                </a:solidFill>
                <a:latin typeface="Calibri"/>
              </a:rPr>
              <a:t>A-t-il</a:t>
            </a:r>
            <a:r>
              <a:rPr lang="fr-CA" dirty="0">
                <a:solidFill>
                  <a:srgbClr val="000000"/>
                </a:solidFill>
                <a:latin typeface="Calibri"/>
              </a:rPr>
              <a:t> besoin </a:t>
            </a:r>
            <a:r>
              <a:rPr lang="fr-CA" dirty="0" smtClean="0">
                <a:solidFill>
                  <a:srgbClr val="000000"/>
                </a:solidFill>
                <a:latin typeface="Calibri"/>
              </a:rPr>
              <a:t>d’aide</a:t>
            </a:r>
            <a:r>
              <a:rPr lang="fr-CA" dirty="0">
                <a:solidFill>
                  <a:srgbClr val="000000"/>
                </a:solidFill>
                <a:latin typeface="Calibri"/>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400" b="0" i="0" u="none" strike="noStrike" kern="1200" cap="none" spc="0" normalizeH="0" baseline="0" noProof="0" dirty="0">
              <a:ln>
                <a:noFill/>
              </a:ln>
              <a:solidFill>
                <a:prstClr val="black"/>
              </a:solidFill>
              <a:effectLst/>
              <a:uLnTx/>
              <a:uFillTx/>
              <a:latin typeface="Calibri"/>
              <a:ea typeface="+mn-ea"/>
              <a:cs typeface="Segoe UI"/>
            </a:endParaRPr>
          </a:p>
        </p:txBody>
      </p:sp>
      <p:sp>
        <p:nvSpPr>
          <p:cNvPr id="4" name="ZoneTexte 3"/>
          <p:cNvSpPr txBox="1"/>
          <p:nvPr>
            <p:custDataLst>
              <p:tags r:id="rId3"/>
            </p:custDataLst>
          </p:nvPr>
        </p:nvSpPr>
        <p:spPr>
          <a:xfrm>
            <a:off x="677526" y="813514"/>
            <a:ext cx="107128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70AD47"/>
                </a:solidFill>
                <a:effectLst/>
                <a:uLnTx/>
                <a:uFillTx/>
                <a:latin typeface="Calibri"/>
                <a:ea typeface="+mn-ea"/>
                <a:cs typeface="Segoe UI"/>
              </a:rPr>
              <a:t>Suggestions d’observations en sciences de la nature tout au long du scénario - évaluation </a:t>
            </a:r>
            <a:endParaRPr kumimoji="0" lang="en-CA"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age 4">
            <a:extLst>
              <a:ext uri="{FF2B5EF4-FFF2-40B4-BE49-F238E27FC236}">
                <a16:creationId xmlns:a16="http://schemas.microsoft.com/office/drawing/2014/main" id="{C089B282-2BD1-4AC4-8BD7-0F2DE110C185}"/>
              </a:ext>
            </a:extLst>
          </p:cNvPr>
          <p:cNvPicPr>
            <a:picLocks noChangeAspect="1"/>
          </p:cNvPicPr>
          <p:nvPr>
            <p:custDataLst>
              <p:tags r:id="rId4"/>
            </p:custDataLst>
          </p:nvPr>
        </p:nvPicPr>
        <p:blipFill>
          <a:blip r:embed="rId8"/>
          <a:stretch>
            <a:fillRect/>
          </a:stretch>
        </p:blipFill>
        <p:spPr>
          <a:xfrm>
            <a:off x="10308062" y="661907"/>
            <a:ext cx="716190" cy="703324"/>
          </a:xfrm>
          <a:prstGeom prst="rect">
            <a:avLst/>
          </a:prstGeom>
        </p:spPr>
      </p:pic>
    </p:spTree>
    <p:extLst>
      <p:ext uri="{BB962C8B-B14F-4D97-AF65-F5344CB8AC3E}">
        <p14:creationId xmlns:p14="http://schemas.microsoft.com/office/powerpoint/2010/main" val="3864001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361E12AD8C394DAE985BBA74C4E01C" ma:contentTypeVersion="2" ma:contentTypeDescription="Crée un document." ma:contentTypeScope="" ma:versionID="beb324de54e36f5392e41c1792358acf">
  <xsd:schema xmlns:xsd="http://www.w3.org/2001/XMLSchema" xmlns:xs="http://www.w3.org/2001/XMLSchema" xmlns:p="http://schemas.microsoft.com/office/2006/metadata/properties" xmlns:ns2="18c3fe73-19ce-4e68-aa7d-d75638e5d3df" targetNamespace="http://schemas.microsoft.com/office/2006/metadata/properties" ma:root="true" ma:fieldsID="11ed39eedb2b76714dacccbf9cafa572" ns2:_="">
    <xsd:import namespace="18c3fe73-19ce-4e68-aa7d-d75638e5d3d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3fe73-19ce-4e68-aa7d-d75638e5d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C5E601-AE1E-41CD-A1DC-2B99453390CF}">
  <ds:schemaRefs>
    <ds:schemaRef ds:uri="http://schemas.microsoft.com/sharepoint/v3/contenttype/forms"/>
  </ds:schemaRefs>
</ds:datastoreItem>
</file>

<file path=customXml/itemProps2.xml><?xml version="1.0" encoding="utf-8"?>
<ds:datastoreItem xmlns:ds="http://schemas.openxmlformats.org/officeDocument/2006/customXml" ds:itemID="{E584893D-A7B9-4885-8EE8-9CE1164201DF}">
  <ds:schemaRefs>
    <ds:schemaRef ds:uri="18c3fe73-19ce-4e68-aa7d-d75638e5d3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BFF689D-3869-4018-A03E-05B11C43417C}">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18c3fe73-19ce-4e68-aa7d-d75638e5d3d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2422</TotalTime>
  <Words>3284</Words>
  <Application>Microsoft Office PowerPoint</Application>
  <PresentationFormat>Widescreen</PresentationFormat>
  <Paragraphs>303</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Book Antiqua</vt:lpstr>
      <vt:lpstr>Calibri</vt:lpstr>
      <vt:lpstr>Calibri Light</vt:lpstr>
      <vt:lpstr>Cavolini</vt:lpstr>
      <vt:lpstr>Montserrat</vt:lpstr>
      <vt:lpstr>Segoe UI</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Perih, Sherry (MET)</dc:creator>
  <cp:lastModifiedBy>Guérineau, Delphine (MET)</cp:lastModifiedBy>
  <cp:revision>145</cp:revision>
  <cp:lastPrinted>2020-12-15T16:19:48Z</cp:lastPrinted>
  <dcterms:created xsi:type="dcterms:W3CDTF">2020-12-15T16:05:14Z</dcterms:created>
  <dcterms:modified xsi:type="dcterms:W3CDTF">2021-02-18T16:40:26Z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0x01010007361E12AD8C394DAE985BBA74C4E01C</vt:lpwstr>
  </property>
</Properties>
</file>